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228600" algn="l" rtl="0">
              <a:spcBef>
                <a:spcPts val="0"/>
              </a:spcBef>
              <a:buChar char="○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l" rtl="0">
              <a:spcBef>
                <a:spcPts val="0"/>
              </a:spcBef>
              <a:buChar char="■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l" rtl="0">
              <a:spcBef>
                <a:spcPts val="0"/>
              </a:spcBef>
              <a:buChar char="●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l" rtl="0">
              <a:spcBef>
                <a:spcPts val="0"/>
              </a:spcBef>
              <a:buChar char="○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l" rtl="0">
              <a:spcBef>
                <a:spcPts val="0"/>
              </a:spcBef>
              <a:buChar char="■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l" rtl="0">
              <a:spcBef>
                <a:spcPts val="0"/>
              </a:spcBef>
              <a:buChar char="●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l" rtl="0">
              <a:spcBef>
                <a:spcPts val="0"/>
              </a:spcBef>
              <a:buChar char="○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spcBef>
                <a:spcPts val="0"/>
              </a:spcBef>
              <a:buChar char="■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ctr" anchorCtr="0">
            <a:noAutofit/>
          </a:bodyPr>
          <a:lstStyle/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047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7829" marR="0" lvl="1" indent="-9252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marR="0" lvl="3" indent="-1219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UCFB - All Rights Reserved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0" y="653853"/>
            <a:ext cx="9144000" cy="1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78" name="Shape 78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1" y="6410337"/>
            <a:ext cx="3960566" cy="4474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685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0287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37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rgbClr val="40404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ctr" anchorCtr="0">
            <a:noAutofit/>
          </a:bodyPr>
          <a:lstStyle/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047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7829" marR="0" lvl="1" indent="-9252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marR="0" lvl="3" indent="-1219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solidFill>
          <a:srgbClr val="40404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0" y="653853"/>
            <a:ext cx="9144000" cy="1"/>
          </a:xfrm>
          <a:prstGeom prst="straightConnector1">
            <a:avLst/>
          </a:prstGeom>
          <a:noFill/>
          <a:ln w="41275" cap="flat" cmpd="sng">
            <a:solidFill>
              <a:srgbClr val="404040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02" name="Shape 102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rgbClr val="BF57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 flipH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ctr" anchorCtr="0">
            <a:noAutofit/>
          </a:bodyPr>
          <a:lstStyle/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at UT Austin |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marR="0" lvl="1" indent="-914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marR="0" lvl="2" indent="-914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marR="0" lvl="3" indent="-914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marR="0" lvl="4" indent="-914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047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7829" marR="0" lvl="1" indent="-9252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marR="0" lvl="3" indent="-1219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1" name="Shape 111" descr="Content Placeholder 8"/>
          <p:cNvPicPr preferRelativeResize="0"/>
          <p:nvPr/>
        </p:nvPicPr>
        <p:blipFill rotWithShape="1">
          <a:blip r:embed="rId2">
            <a:alphaModFix/>
          </a:blip>
          <a:srcRect t="10219"/>
          <a:stretch/>
        </p:blipFill>
        <p:spPr>
          <a:xfrm>
            <a:off x="0" y="-1"/>
            <a:ext cx="9144000" cy="56081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solidFill>
          <a:srgbClr val="BF57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0" y="653853"/>
            <a:ext cx="9144000" cy="1"/>
          </a:xfrm>
          <a:prstGeom prst="straightConnector1">
            <a:avLst/>
          </a:prstGeom>
          <a:noFill/>
          <a:ln w="41275" cap="flat" cmpd="sng">
            <a:solidFill>
              <a:srgbClr val="BF5700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22" name="Shape 122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pic>
        <p:nvPicPr>
          <p:cNvPr id="123" name="Shape 123" descr="Content Placeholder 8"/>
          <p:cNvPicPr preferRelativeResize="0"/>
          <p:nvPr/>
        </p:nvPicPr>
        <p:blipFill rotWithShape="1">
          <a:blip r:embed="rId2">
            <a:alphaModFix/>
          </a:blip>
          <a:srcRect l="73429" t="14127"/>
          <a:stretch/>
        </p:blipFill>
        <p:spPr>
          <a:xfrm>
            <a:off x="-5871" y="6400800"/>
            <a:ext cx="2179730" cy="48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25" name="Shape 25"/>
          <p:cNvCxnSpPr/>
          <p:nvPr/>
        </p:nvCxnSpPr>
        <p:spPr>
          <a:xfrm>
            <a:off x="0" y="653853"/>
            <a:ext cx="9144000" cy="1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solidFill>
          <a:srgbClr val="40404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 cap="flat" cmpd="sng">
            <a:solidFill>
              <a:srgbClr val="3A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Shape 36"/>
          <p:cNvGrpSpPr/>
          <p:nvPr/>
        </p:nvGrpSpPr>
        <p:grpSpPr>
          <a:xfrm>
            <a:off x="2831735" y="3945633"/>
            <a:ext cx="3911390" cy="486921"/>
            <a:chOff x="0" y="0"/>
            <a:chExt cx="3911389" cy="486920"/>
          </a:xfrm>
        </p:grpSpPr>
        <p:pic>
          <p:nvPicPr>
            <p:cNvPr id="37" name="Shape 37" descr="Content Placeholder 8"/>
            <p:cNvPicPr preferRelativeResize="0"/>
            <p:nvPr/>
          </p:nvPicPr>
          <p:blipFill rotWithShape="1">
            <a:blip r:embed="rId2">
              <a:alphaModFix/>
            </a:blip>
            <a:srcRect l="39449"/>
            <a:stretch/>
          </p:blipFill>
          <p:spPr>
            <a:xfrm>
              <a:off x="402618" y="0"/>
              <a:ext cx="3508771" cy="486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38" descr="Content Placeholder 8"/>
            <p:cNvPicPr preferRelativeResize="0"/>
            <p:nvPr/>
          </p:nvPicPr>
          <p:blipFill rotWithShape="1">
            <a:blip r:embed="rId2">
              <a:alphaModFix/>
            </a:blip>
            <a:srcRect r="92757"/>
            <a:stretch/>
          </p:blipFill>
          <p:spPr>
            <a:xfrm>
              <a:off x="0" y="0"/>
              <a:ext cx="419719" cy="48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4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44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44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047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7829" marR="0" lvl="1" indent="-9252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marR="0" lvl="3" indent="-1219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hape 48"/>
          <p:cNvCxnSpPr/>
          <p:nvPr/>
        </p:nvCxnSpPr>
        <p:spPr>
          <a:xfrm>
            <a:off x="0" y="653853"/>
            <a:ext cx="9144000" cy="1"/>
          </a:xfrm>
          <a:prstGeom prst="straightConnector1">
            <a:avLst/>
          </a:prstGeom>
          <a:noFill/>
          <a:ln w="412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5232359" y="6411722"/>
            <a:ext cx="3911390" cy="486921"/>
            <a:chOff x="0" y="0"/>
            <a:chExt cx="3911389" cy="486920"/>
          </a:xfrm>
        </p:grpSpPr>
        <p:pic>
          <p:nvPicPr>
            <p:cNvPr id="52" name="Shape 52" descr="Content Placeholder 8"/>
            <p:cNvPicPr preferRelativeResize="0"/>
            <p:nvPr/>
          </p:nvPicPr>
          <p:blipFill rotWithShape="1">
            <a:blip r:embed="rId2">
              <a:alphaModFix/>
            </a:blip>
            <a:srcRect l="39449"/>
            <a:stretch/>
          </p:blipFill>
          <p:spPr>
            <a:xfrm>
              <a:off x="402618" y="0"/>
              <a:ext cx="3508771" cy="486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Shape 53" descr="Content Placeholder 8"/>
            <p:cNvPicPr preferRelativeResize="0"/>
            <p:nvPr/>
          </p:nvPicPr>
          <p:blipFill rotWithShape="1">
            <a:blip r:embed="rId2">
              <a:alphaModFix/>
            </a:blip>
            <a:srcRect r="92757"/>
            <a:stretch/>
          </p:blipFill>
          <p:spPr>
            <a:xfrm>
              <a:off x="0" y="0"/>
              <a:ext cx="419719" cy="48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53779" cy="684543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ctr" anchorCtr="0">
            <a:noAutofit/>
          </a:bodyPr>
          <a:lstStyle/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Rutgers Coding Bootcamp |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047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7829" marR="0" lvl="1" indent="-9252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marR="0" lvl="3" indent="-1219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53779" cy="684543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 cap="flat" cmpd="sng">
            <a:solidFill>
              <a:srgbClr val="3A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8" name="Shape 8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047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7829" marR="0" lvl="1" indent="-9252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marR="0" lvl="3" indent="-1219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8820" marR="0" lvl="5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74620" marR="0" lvl="7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17520" marR="0" lvl="8" indent="-1219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Glossary/HTML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tgersCodingBootcamp/10-23-2017-NB-Class-Repository-FSF/tree/master/Week-1/1.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ingbootcamp.hosted.panopto.com/Panopto/Pages/Viewer.aspx?id=acd9b356-08b4-4eef-a822-3e435c5970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MBinXTCrXI&amp;list=PLgJ8UgkiorCnMLsUevoQRxH8t9bt7ne14&amp;index=2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Git’n Pro with HTML/CSS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/>
              <a:t>October 25, 2017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Pushing and Pulling to GitHub</a:t>
            </a:r>
          </a:p>
        </p:txBody>
      </p:sp>
      <p:sp>
        <p:nvSpPr>
          <p:cNvPr id="188" name="Shape 188"/>
          <p:cNvSpPr/>
          <p:nvPr/>
        </p:nvSpPr>
        <p:spPr>
          <a:xfrm>
            <a:off x="0" y="864931"/>
            <a:ext cx="9144000" cy="1520850"/>
          </a:xfrm>
          <a:prstGeom prst="rect">
            <a:avLst/>
          </a:prstGeom>
          <a:solidFill>
            <a:srgbClr val="DAE3F3"/>
          </a:solidFill>
          <a:ln w="12700" cap="flat" cmpd="sng">
            <a:solidFill>
              <a:srgbClr val="DAE3F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0" y="653853"/>
            <a:ext cx="9144000" cy="1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90" name="Shape 190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230823"/>
            <a:ext cx="880285" cy="88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9277" y="1223202"/>
            <a:ext cx="880285" cy="88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4955" y="1221195"/>
            <a:ext cx="880285" cy="88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633" y="1221193"/>
            <a:ext cx="880285" cy="88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descr="Picture 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034" y="855284"/>
            <a:ext cx="1511560" cy="151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 rot="5400000">
            <a:off x="1596342" y="2007502"/>
            <a:ext cx="873519" cy="10818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w="66675" cap="flat" cmpd="sng">
            <a:solidFill>
              <a:srgbClr val="C00000"/>
            </a:solidFill>
            <a:prstDash val="solid"/>
            <a:miter lim="8000"/>
            <a:headEnd type="none" w="med" len="med"/>
            <a:tailEnd type="triangle" w="lg" len="lg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2418356" y="867751"/>
            <a:ext cx="217151" cy="31339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538132" y="864931"/>
            <a:ext cx="217151" cy="31339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618861" y="871893"/>
            <a:ext cx="217152" cy="31339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874048" y="871893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00" name="Shape 200"/>
          <p:cNvSpPr/>
          <p:nvPr/>
        </p:nvSpPr>
        <p:spPr>
          <a:xfrm rot="10800000" flipH="1">
            <a:off x="1492185" y="2104038"/>
            <a:ext cx="2217511" cy="12381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w="66675" cap="flat" cmpd="sng">
            <a:solidFill>
              <a:srgbClr val="5B9BD5"/>
            </a:solidFill>
            <a:prstDash val="solid"/>
            <a:miter lim="8000"/>
            <a:headEnd type="none" w="med" len="med"/>
            <a:tailEnd type="triangle" w="lg" len="lg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563803" y="2546407"/>
            <a:ext cx="924036" cy="28882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588153" y="2962181"/>
            <a:ext cx="1032729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203" name="Shape 203"/>
          <p:cNvSpPr/>
          <p:nvPr/>
        </p:nvSpPr>
        <p:spPr>
          <a:xfrm rot="5400000">
            <a:off x="843225" y="2749120"/>
            <a:ext cx="2379754" cy="10818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w="66675" cap="flat" cmpd="sng">
            <a:solidFill>
              <a:srgbClr val="C00000"/>
            </a:solidFill>
            <a:prstDash val="solid"/>
            <a:miter lim="8000"/>
            <a:headEnd type="none" w="med" len="med"/>
            <a:tailEnd type="triangle" w="lg" len="lg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 rot="10800000" flipH="1">
            <a:off x="1563803" y="2086393"/>
            <a:ext cx="3163641" cy="26024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566" y="120000"/>
                </a:lnTo>
              </a:path>
            </a:pathLst>
          </a:custGeom>
          <a:noFill/>
          <a:ln w="66675" cap="flat" cmpd="sng">
            <a:solidFill>
              <a:srgbClr val="5B9BD5"/>
            </a:solidFill>
            <a:prstDash val="solid"/>
            <a:miter lim="8000"/>
            <a:headEnd type="none" w="med" len="med"/>
            <a:tailEnd type="triangle" w="lg" len="lg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523112" y="4784183"/>
            <a:ext cx="1032729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563803" y="4085073"/>
            <a:ext cx="924036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sp>
        <p:nvSpPr>
          <p:cNvPr id="207" name="Shape 207"/>
          <p:cNvSpPr/>
          <p:nvPr/>
        </p:nvSpPr>
        <p:spPr>
          <a:xfrm flipH="1">
            <a:off x="1505873" y="2214935"/>
            <a:ext cx="3668449" cy="34794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7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w="66675" cap="flat" cmpd="sng">
            <a:solidFill>
              <a:srgbClr val="C00000"/>
            </a:solidFill>
            <a:prstDash val="solid"/>
            <a:miter lim="8000"/>
            <a:headEnd type="none" w="med" len="med"/>
            <a:tailEnd type="triangle" w="lg" len="lg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137221" y="5325805"/>
            <a:ext cx="924036" cy="28882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sp>
        <p:nvSpPr>
          <p:cNvPr id="209" name="Shape 209"/>
          <p:cNvSpPr/>
          <p:nvPr/>
        </p:nvSpPr>
        <p:spPr>
          <a:xfrm rot="10800000" flipH="1">
            <a:off x="1563804" y="2102029"/>
            <a:ext cx="4417248" cy="39352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w="66675" cap="flat" cmpd="sng">
            <a:solidFill>
              <a:srgbClr val="5B9BD5"/>
            </a:solidFill>
            <a:prstDash val="solid"/>
            <a:miter lim="8000"/>
            <a:headEnd type="none" w="med" len="med"/>
            <a:tailEnd type="triangle" w="lg" len="lg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861833" y="5744566"/>
            <a:ext cx="1032730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571557" y="1442918"/>
            <a:ext cx="1358638" cy="28882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Branch</a:t>
            </a:r>
          </a:p>
        </p:txBody>
      </p:sp>
      <p:pic>
        <p:nvPicPr>
          <p:cNvPr id="212" name="Shape 212" descr="Picture 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508" y="2605319"/>
            <a:ext cx="1270843" cy="105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 descr="Picture 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3870" y="3793644"/>
            <a:ext cx="904000" cy="110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 rot="5400000">
            <a:off x="2201118" y="2772716"/>
            <a:ext cx="2379754" cy="10818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w="66675" cap="flat" cmpd="sng">
            <a:solidFill>
              <a:srgbClr val="C00000"/>
            </a:solidFill>
            <a:prstDash val="solid"/>
            <a:miter lim="8000"/>
            <a:headEnd type="none" w="med" len="med"/>
            <a:tailEnd type="triangle" w="lg" len="lg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921698" y="4085073"/>
            <a:ext cx="924036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pic>
        <p:nvPicPr>
          <p:cNvPr id="216" name="Shape 216" descr="Picture 40"/>
          <p:cNvPicPr preferRelativeResize="0"/>
          <p:nvPr/>
        </p:nvPicPr>
        <p:blipFill rotWithShape="1">
          <a:blip r:embed="rId7">
            <a:alphaModFix/>
          </a:blip>
          <a:srcRect l="31598" r="27629"/>
          <a:stretch/>
        </p:blipFill>
        <p:spPr>
          <a:xfrm>
            <a:off x="440894" y="5134542"/>
            <a:ext cx="896694" cy="111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6779582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 for Group Collaboration with Github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04799" y="1074198"/>
            <a:ext cx="8421951" cy="470897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Helvetica Neue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sure that every team agrees upon the state of the code in the repository on github. The code in repository is also called the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“MASTER BRANCH”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looking to make changes to 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“MASTER BRANCH”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 make a copy of it aka “Cloning” on to your local computer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Never directly edit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“MASTER BRANCH”.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copy of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“MASTER BRANCH”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your computer by creating your own branch.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 your branch to github and a copy of your code will live parallel to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“MASTER BRANCH”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after the project administrator reviews your branch they will merge it with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“MASTER BRANCH”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Started with Git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Git Demo!</a:t>
            </a:r>
          </a:p>
        </p:txBody>
      </p:sp>
      <p:pic>
        <p:nvPicPr>
          <p:cNvPr id="233" name="Shape 233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1222905"/>
            <a:ext cx="8036801" cy="5081552"/>
          </a:xfrm>
          <a:prstGeom prst="rect">
            <a:avLst/>
          </a:prstGeom>
          <a:noFill/>
          <a:ln w="9525" cap="flat" cmpd="sng">
            <a:solidFill>
              <a:srgbClr val="DAE3F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34" name="Shape 234"/>
          <p:cNvSpPr txBox="1"/>
          <p:nvPr/>
        </p:nvSpPr>
        <p:spPr>
          <a:xfrm>
            <a:off x="408372" y="798990"/>
            <a:ext cx="7421733" cy="27699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Walk Through how to make git repo. Any issues ask TAs to help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43344" y="914400"/>
            <a:ext cx="8229601" cy="6417107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its most basic, these are the five git commands to get started:</a:t>
            </a:r>
          </a:p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43344" y="914400"/>
            <a:ext cx="8229601" cy="611396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its most basic, these are the five git commands to get started:</a:t>
            </a:r>
          </a:p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copies an entire repo (to begin).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adds a file for inclusion in Git.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notes a change to the local repo.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sends changes to hosting service.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downloads freshest version of repo.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sp>
        <p:nvSpPr>
          <p:cNvPr id="252" name="Shape 25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304800" y="914400"/>
            <a:ext cx="8686800" cy="511316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Assignment: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GitHub and the Command Line: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GitHub repository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name it whatever you like. Be sure to check the box for “initialize this repository with a README.”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repo to your local directory.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create an HTML file inside the local directory.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code to GitHub.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partner in class, and </a:t>
            </a:r>
            <a:r>
              <a:rPr lang="en-US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 to your own GitHub account. Clone this forked repository to your local directory.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Add, Commit, and Push the code back to your forked copy.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submit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request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send your changes to your partner’s repo.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514600" y="124824"/>
            <a:ext cx="6477000" cy="35066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Add, Commit, Push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You’re Still Lost… Here’s a (Free) Course</a:t>
            </a:r>
          </a:p>
        </p:txBody>
      </p:sp>
      <p:pic>
        <p:nvPicPr>
          <p:cNvPr id="260" name="Shape 260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889866"/>
            <a:ext cx="7231037" cy="4799204"/>
          </a:xfrm>
          <a:prstGeom prst="rect">
            <a:avLst/>
          </a:prstGeom>
          <a:noFill/>
          <a:ln w="9525" cap="flat" cmpd="sng">
            <a:solidFill>
              <a:srgbClr val="DAE3F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61" name="Shape 261"/>
          <p:cNvSpPr txBox="1"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https://www.codeschool.com/courses/try-git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Hello, HTML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&lt;title&gt; Intro to HTML &lt;/title&gt;</a:t>
            </a:r>
          </a:p>
        </p:txBody>
      </p:sp>
      <p:pic>
        <p:nvPicPr>
          <p:cNvPr id="272" name="Shape 272" descr="https://upload.wikimedia.org/wikipedia/commons/thumb/6/61/HTML5_logo_and_wordmark.svg/2000px-HTML5_logo_and_wordmark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0347" y="1032704"/>
            <a:ext cx="4062885" cy="406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 descr="http://www.99lime.com/_bak/topics/you-only-need-10-tags/assets/example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6772" y="982771"/>
            <a:ext cx="4772476" cy="412328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0" y="5236305"/>
            <a:ext cx="9155741" cy="119708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30819" y="5443999"/>
            <a:ext cx="8771138" cy="116954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(HyperText Markup Language) is the most basic building block of the Web. It describes and defines the </a:t>
            </a:r>
            <a:r>
              <a:rPr lang="en-US" sz="1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of a webpage. 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HTML</a:t>
            </a: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is a fairly simple language made up of elements, which can be applied to pieces of text to give them different meaning in a document (is it a paragraph? is it a bulleted list? is it part of a table?), structure a document into logical sections (does it have a header? 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to Get Help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96850" y="838200"/>
            <a:ext cx="8947150" cy="5534816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Practice, Practice, Practice: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Individually or in Groups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In Class Material (Exercises and Slides):</a:t>
            </a:r>
            <a:b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https://github.com/RutgersCodingBootcamp/10-23-2017-NB-Class-Repository-FSF/tree/master/Week-1/1.1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Re-Watch Class Videos: </a:t>
            </a:r>
            <a:b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https://codingbootcamp.hosted.panopto.com/Panopto/Pages/Viewer.aspx?id=acd9b356-08b4-4eef-a822-3e435c5970df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 Office Hours: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 minutes before class, 30 minutes after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One-on-One Sessions: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Announcement through SSM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Student Success: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Anytime!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Turn</a:t>
            </a:r>
          </a:p>
        </p:txBody>
      </p:sp>
      <p:sp>
        <p:nvSpPr>
          <p:cNvPr id="281" name="Shape 281"/>
          <p:cNvSpPr/>
          <p:nvPr/>
        </p:nvSpPr>
        <p:spPr>
          <a:xfrm>
            <a:off x="-5871" y="615709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walk-through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03-my-first-html first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Assignment: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new HTML file, create the basic structure of an HTML document and include the following in it: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DOCTYPE declaration.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 tag with a title tag.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H1 tag with a title of your choice.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Embed an image.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the following three links on your page: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One link that is target="_blank" so that it opens a new tab when clicked on.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Make the second link bold.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Make the third link a placeholder so it goes nowhere.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ordered list of steps to make a sandwich.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unordered list of 5 bands/musicians you like.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table with 2 columns (animal class and animal name) and 4 rows of animals.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alternate way of separating links without line breaks.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file to repo and push it to github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084100" y="216675"/>
            <a:ext cx="1865100" cy="3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5 minutes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Round 2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Syntax (Basic)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269218" y="2971800"/>
            <a:ext cx="5372101" cy="646321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Mah House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993618" y="2971800"/>
            <a:ext cx="1676401" cy="64632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Tag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Closing Tag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148833" y="1420479"/>
            <a:ext cx="1134032" cy="37523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</a:p>
        </p:txBody>
      </p:sp>
      <p:cxnSp>
        <p:nvCxnSpPr>
          <p:cNvPr id="299" name="Shape 299"/>
          <p:cNvCxnSpPr>
            <a:stCxn id="296" idx="0"/>
            <a:endCxn id="293" idx="0"/>
          </p:cNvCxnSpPr>
          <p:nvPr/>
        </p:nvCxnSpPr>
        <p:spPr>
          <a:xfrm rot="10800000" flipH="1">
            <a:off x="1535459" y="2974518"/>
            <a:ext cx="48000" cy="1522800"/>
          </a:xfrm>
          <a:prstGeom prst="straightConnector1">
            <a:avLst/>
          </a:prstGeom>
          <a:noFill/>
          <a:ln w="63500" cap="flat" cmpd="sng">
            <a:solidFill>
              <a:srgbClr val="5B9BD5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 rot="10800000" flipH="1">
            <a:off x="7923562" y="3682522"/>
            <a:ext cx="1" cy="814797"/>
          </a:xfrm>
          <a:prstGeom prst="straightConnector1">
            <a:avLst/>
          </a:prstGeom>
          <a:noFill/>
          <a:ln w="63500" cap="flat" cmpd="sng">
            <a:solidFill>
              <a:srgbClr val="5B9BD5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1" name="Shape 301"/>
          <p:cNvCxnSpPr/>
          <p:nvPr/>
        </p:nvCxnSpPr>
        <p:spPr>
          <a:xfrm>
            <a:off x="4761341" y="1982717"/>
            <a:ext cx="1" cy="989083"/>
          </a:xfrm>
          <a:prstGeom prst="straightConnector1">
            <a:avLst/>
          </a:prstGeom>
          <a:noFill/>
          <a:ln w="63500" cap="flat" cmpd="sng">
            <a:solidFill>
              <a:srgbClr val="5B9BD5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Syntax (with Attribute)</a:t>
            </a:r>
          </a:p>
        </p:txBody>
      </p:sp>
      <p:pic>
        <p:nvPicPr>
          <p:cNvPr id="307" name="Shape 307" descr="Picture 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02" y="1325999"/>
            <a:ext cx="9191075" cy="465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Tricky Tags (Self-Closing)</a:t>
            </a:r>
          </a:p>
        </p:txBody>
      </p:sp>
      <p:pic>
        <p:nvPicPr>
          <p:cNvPr id="313" name="Shape 313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072" y="1439590"/>
            <a:ext cx="7862655" cy="370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Common Tags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Headings: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&lt;h1&gt; &lt;/h1&gt;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Heading 1 (Largest Heading)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&lt;h2&gt; &lt;/h2&gt;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Heading 2 (Next Largest Heading)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&lt;h3&gt; &lt;/h3&gt;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Heading 3 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lvl="0" indent="-127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Containers: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 &lt;/html&gt;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Wraps the entire page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 &lt;/head&gt;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Wraps the header of the page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 &lt;/body&gt;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Wraps the main content 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&lt;div&gt; &lt;/div&gt;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Logical Container *** 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 &lt;/p&gt;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Wraps individual Paragraphs 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Others: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&lt;strong&gt;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(bold),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&lt;em&gt;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(emphasis)</a:t>
            </a:r>
          </a:p>
          <a:p>
            <a:pPr marL="257175" marR="0" lvl="0" indent="-25717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&lt;img&gt;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(images)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&lt;a href&gt;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(links)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&lt;li&gt;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 items)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&lt;title&gt;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(title),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(line break),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&lt;table&gt;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(tables),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&lt;!-- --&gt;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(comments)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Common Tags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54602" marR="0" lvl="0" indent="-2546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•"/>
            </a:pPr>
            <a:r>
              <a:rPr lang="en-US" sz="197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HTML Tags are listed here: </a:t>
            </a:r>
            <a:r>
              <a:rPr lang="en-US" sz="1979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254602" marR="0" lvl="0" indent="-25460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try to memorize them! Simply refer back to documentation as needed. </a:t>
            </a:r>
          </a:p>
          <a:p>
            <a:pPr marL="254602" marR="0" lvl="0" indent="-25460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376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602" marR="0" lvl="0" indent="-25460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tags:</a:t>
            </a:r>
          </a:p>
          <a:p>
            <a:pPr marL="551640" marR="0" lvl="1" indent="-22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–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&lt;video&gt; for Videos</a:t>
            </a:r>
          </a:p>
          <a:p>
            <a:pPr marL="551640" marR="0" lvl="1" indent="-22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–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&lt;audio&gt; for Audio files</a:t>
            </a:r>
          </a:p>
          <a:p>
            <a:pPr marL="551640" marR="0" lvl="1" indent="-22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–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&lt;embed&gt; for Embedded files</a:t>
            </a:r>
          </a:p>
          <a:p>
            <a:pPr marL="551640" marR="0" lvl="1" indent="-22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–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&lt;code&gt; for including computer code</a:t>
            </a:r>
          </a:p>
          <a:p>
            <a:pPr marL="551640" marR="0" lvl="1" indent="-22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–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&lt;header&gt; for headers</a:t>
            </a:r>
          </a:p>
          <a:p>
            <a:pPr marL="551640" marR="0" lvl="1" indent="-22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–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&lt;nav&gt; for navigation bars</a:t>
            </a:r>
          </a:p>
          <a:p>
            <a:pPr marL="551640" marR="0" lvl="1" indent="-22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8950"/>
              <a:buFont typeface="Arial"/>
              <a:buChar char="–"/>
            </a:pPr>
            <a:r>
              <a:rPr lang="en-US" sz="197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&lt;footer&gt; for footers </a:t>
            </a:r>
          </a:p>
          <a:p>
            <a:pPr marL="551640" marR="0" lvl="1" indent="-22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79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for Forms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UI (User Interface) Form Elements: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&lt;form&gt;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Creates a form section in HTML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&lt;input&gt;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Input boxes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&lt;label&gt;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Labels for boxes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&lt;button&gt;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Button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&lt;textarea&gt;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Large textbox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for Forms</a:t>
            </a:r>
          </a:p>
        </p:txBody>
      </p:sp>
      <p:pic>
        <p:nvPicPr>
          <p:cNvPr id="337" name="Shape 337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867716"/>
            <a:ext cx="6401247" cy="3512529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38" name="Shape 338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4615338"/>
            <a:ext cx="4321776" cy="1560591"/>
          </a:xfrm>
          <a:prstGeom prst="rect">
            <a:avLst/>
          </a:prstGeom>
          <a:noFill/>
          <a:ln w="9525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39" name="Shape 339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noFill/>
          <a:ln w="73025" cap="flat" cmpd="sng">
            <a:solidFill>
              <a:srgbClr val="5B9BD5"/>
            </a:solidFill>
            <a:prstDash val="solid"/>
            <a:miter lim="8000"/>
            <a:headEnd type="none" w="med" len="med"/>
            <a:tailEnd type="triangle" w="lg" len="lg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Ugly HTML</a:t>
            </a:r>
          </a:p>
        </p:txBody>
      </p:sp>
      <p:pic>
        <p:nvPicPr>
          <p:cNvPr id="345" name="Shape 345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6" y="914400"/>
            <a:ext cx="8494158" cy="317885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do this… Use proper indentation and sectioning.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Readable code is easier to maintain.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 time to get better about this now. It will pay dividends!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Today’s Class!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sp>
        <p:nvSpPr>
          <p:cNvPr id="352" name="Shape 35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activity, you’ll create a student bio using HTML. You will then add, commit, and push your completed HTML to GitHub for the world to see.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instructions, sent via Slack.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1-HTML_Git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sp>
        <p:nvSpPr>
          <p:cNvPr id="360" name="Shape 36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Shape 361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860038"/>
            <a:ext cx="7671572" cy="5277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Stylin’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/ CSS Definitions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(*yawn* unimportant)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HTML: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Hypertext Markup Language – (Content)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Cascading Style Sheets – (Appearance)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HTML/CSS are the “languages of the web.”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(JavaScript is the third – handling logic, animation, etc.)</a:t>
            </a:r>
          </a:p>
        </p:txBody>
      </p:sp>
      <p:pic>
        <p:nvPicPr>
          <p:cNvPr id="373" name="Shape 373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285" y="4631587"/>
            <a:ext cx="1869230" cy="149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 descr="Picture 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648200"/>
            <a:ext cx="2967367" cy="149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/ CSS Analogy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457200" y="990600"/>
            <a:ext cx="4100946" cy="452596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Alone</a:t>
            </a:r>
          </a:p>
          <a:p>
            <a:pPr marL="257175" marR="0" lvl="0" indent="-25717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writing papers in “Notepad.” </a:t>
            </a:r>
          </a:p>
          <a:p>
            <a:pPr marL="257175" marR="0" lvl="0" indent="-25717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only write unformatted text. 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/ CSS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writing papers in Microsoft Word.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format text, page settings, alignment, etc. based on “highlighting” and menu options.</a:t>
            </a:r>
          </a:p>
        </p:txBody>
      </p:sp>
      <p:pic>
        <p:nvPicPr>
          <p:cNvPr id="382" name="Shape 38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827" y="4449762"/>
            <a:ext cx="1673719" cy="1673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Picture 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4876" y="4602162"/>
            <a:ext cx="1474536" cy="144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HTML Page</a:t>
            </a:r>
          </a:p>
        </p:txBody>
      </p:sp>
      <p:pic>
        <p:nvPicPr>
          <p:cNvPr id="389" name="Shape 389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847725"/>
            <a:ext cx="7754311" cy="51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HTML Page - Result</a:t>
            </a:r>
          </a:p>
        </p:txBody>
      </p:sp>
      <p:pic>
        <p:nvPicPr>
          <p:cNvPr id="395" name="Shape 395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637" y="838200"/>
            <a:ext cx="7322528" cy="5390791"/>
          </a:xfrm>
          <a:prstGeom prst="rect">
            <a:avLst/>
          </a:prstGeom>
          <a:noFill/>
          <a:ln w="952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HTML Page - Result</a:t>
            </a:r>
          </a:p>
        </p:txBody>
      </p:sp>
      <p:pic>
        <p:nvPicPr>
          <p:cNvPr id="401" name="Shape 401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637" y="838200"/>
            <a:ext cx="7322528" cy="5390791"/>
          </a:xfrm>
          <a:prstGeom prst="rect">
            <a:avLst/>
          </a:prstGeom>
          <a:noFill/>
          <a:ln w="952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02" name="Shape 402"/>
          <p:cNvSpPr txBox="1"/>
          <p:nvPr/>
        </p:nvSpPr>
        <p:spPr>
          <a:xfrm>
            <a:off x="4267200" y="4572000"/>
            <a:ext cx="4304070" cy="769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Hella Boring…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CSS</a:t>
            </a:r>
          </a:p>
        </p:txBody>
      </p:sp>
      <p:pic>
        <p:nvPicPr>
          <p:cNvPr id="408" name="Shape 40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1998"/>
            <a:ext cx="4715345" cy="495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 descr="Picture 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6197" y="761998"/>
            <a:ext cx="4854616" cy="495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CSS - Result</a:t>
            </a:r>
          </a:p>
        </p:txBody>
      </p:sp>
      <p:pic>
        <p:nvPicPr>
          <p:cNvPr id="415" name="Shape 415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762000"/>
            <a:ext cx="6749812" cy="5567899"/>
          </a:xfrm>
          <a:prstGeom prst="rect">
            <a:avLst/>
          </a:prstGeom>
          <a:noFill/>
          <a:ln w="952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Objectives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8425" y="1066800"/>
            <a:ext cx="8947150" cy="3354436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257175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 b="1"/>
              <a:t>Introduction to Version Control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 b="1"/>
              <a:t>Get up and running with Github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 b="1"/>
              <a:t>Introduction to HTML 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 b="1"/>
              <a:t>Introduction CSS 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 b="1"/>
              <a:t>Implement HTML &amp; CSS to make a basic webpage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Syntax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57200" y="828114"/>
            <a:ext cx="8153400" cy="335280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works by hooking onto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added into HTML using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identifiers.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hooked, we apply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those HTML elements using CSS.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Shape 42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281" y="2629937"/>
            <a:ext cx="8388671" cy="2883326"/>
          </a:xfrm>
          <a:prstGeom prst="rect">
            <a:avLst/>
          </a:prstGeom>
          <a:noFill/>
          <a:ln w="9525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Example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57200" y="862015"/>
            <a:ext cx="8153400" cy="515188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21170" marR="0" lvl="0" indent="-2211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230"/>
              <a:buFont typeface="Arial"/>
              <a:buChar char="•"/>
            </a:pPr>
            <a:r>
              <a:rPr lang="en-US" sz="129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below example the “Header” would be turned blue and MUCH larger because of the CSS.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76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99230"/>
              <a:buFont typeface="Arial"/>
              <a:buChar char="•"/>
            </a:pPr>
            <a:r>
              <a:rPr lang="en-US" sz="129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incorporate an element’s class or ID to apply a CSS style to a particular part of the document. </a:t>
            </a:r>
          </a:p>
          <a:p>
            <a:pPr marL="479203" marR="0" lvl="1" indent="-18710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333"/>
              <a:buFont typeface="Arial"/>
              <a:buChar char="–"/>
            </a:pPr>
            <a:r>
              <a:rPr lang="en-US" sz="12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remember to include the necessary symbol before the CSS: “.” for class, “#” for ID.</a:t>
            </a:r>
          </a:p>
          <a:p>
            <a:pPr marL="0" marR="0" lvl="0" indent="-1143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191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99230"/>
              <a:buFont typeface="Arial"/>
              <a:buNone/>
            </a:pPr>
            <a:r>
              <a:rPr lang="en-US" sz="129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(HTML): </a:t>
            </a:r>
          </a:p>
          <a:p>
            <a:pPr marL="0" marR="0" lvl="0" indent="-87376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76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228219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333"/>
              <a:buFont typeface="Arial"/>
              <a:buNone/>
            </a:pPr>
            <a:r>
              <a:rPr lang="en-US" sz="18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 </a:t>
            </a:r>
            <a:r>
              <a:rPr lang="en-US" sz="1806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class=“bigBlue”</a:t>
            </a:r>
            <a:r>
              <a:rPr lang="en-US" sz="18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&gt;Header&lt;/p&gt;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4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191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99230"/>
              <a:buFont typeface="Arial"/>
              <a:buNone/>
            </a:pPr>
            <a:r>
              <a:rPr lang="en-US" sz="129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(CSS):</a:t>
            </a:r>
          </a:p>
          <a:p>
            <a:pPr marL="0" marR="0" lvl="0" indent="-87376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76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228219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333"/>
              <a:buFont typeface="Arial"/>
              <a:buNone/>
            </a:pPr>
            <a:r>
              <a:rPr lang="en-US" sz="18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.bigBlue </a:t>
            </a:r>
          </a:p>
          <a:p>
            <a:pPr marL="0" marR="0" lvl="1" indent="228219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333"/>
              <a:buFont typeface="Arial"/>
              <a:buNone/>
            </a:pPr>
            <a:r>
              <a:rPr lang="en-US" sz="18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1" indent="228219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333"/>
              <a:buFont typeface="Arial"/>
              <a:buNone/>
            </a:pPr>
            <a:r>
              <a:rPr lang="en-US" sz="18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font-size: 100px;</a:t>
            </a:r>
          </a:p>
          <a:p>
            <a:pPr marL="0" marR="0" lvl="1" indent="228219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333"/>
              <a:buFont typeface="Arial"/>
              <a:buNone/>
            </a:pPr>
            <a:r>
              <a:rPr lang="en-US" sz="18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blue;</a:t>
            </a:r>
          </a:p>
          <a:p>
            <a:pPr marL="0" marR="0" lvl="1" indent="228219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333"/>
              <a:buFont typeface="Arial"/>
              <a:buNone/>
            </a:pPr>
            <a:r>
              <a:rPr lang="en-US" sz="18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1" indent="266446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4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CSS Attributes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57200" y="783752"/>
            <a:ext cx="8153400" cy="515188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982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None/>
            </a:pPr>
            <a:r>
              <a:rPr lang="en-US" sz="1548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 / Color: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Sets color of text.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Sets size of the font.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Sets italics.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Sets bold.</a:t>
            </a:r>
          </a:p>
          <a:p>
            <a:pPr marL="0" marR="0" lvl="0" indent="-10922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9829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None/>
            </a:pPr>
            <a:r>
              <a:rPr lang="en-US" sz="1548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Alignment / Spacing: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 (top/right/bottom/left): 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space between element and its own border.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 (top/right/bottom/left): 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space between element and surrounding elements.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float: 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Forces elements to the sides, centers, or tops.</a:t>
            </a:r>
          </a:p>
          <a:p>
            <a:pPr marL="0" marR="0" lvl="0" indent="-10922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9829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None/>
            </a:pPr>
            <a:r>
              <a:rPr lang="en-US" sz="1548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Background: 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background-color: 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 background color.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3199"/>
              <a:buFont typeface="Arial"/>
              <a:buChar char="•"/>
            </a:pPr>
            <a:r>
              <a:rPr lang="en-US" sz="154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background-image: </a:t>
            </a:r>
            <a:r>
              <a:rPr lang="en-US" sz="154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 background image.</a:t>
            </a:r>
          </a:p>
          <a:p>
            <a:pPr marL="221170" marR="0" lvl="0" indent="-2211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922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1170" marR="0" lvl="0" indent="-2211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Powerful Duo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Believe it or not, HTML / CSS is all you need </a:t>
            </a:r>
          </a:p>
          <a:p>
            <a:pPr marL="0" marR="0" lvl="0" indent="-177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 vivid, full-blown website.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w="952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(quickexample_internalcss.html | 2-BasicCSS)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sp>
        <p:nvSpPr>
          <p:cNvPr id="452" name="Shape 45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activity, you’ll upgrade your previous HTML bio-page using CSS style rules. Once you’re done, commit and push up your changes to GitHub.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send you additional instructions via Slack.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3-HTML_CSS_Layout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pic>
        <p:nvPicPr>
          <p:cNvPr id="460" name="Shape 460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8455743" cy="327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Walkthrough!!</a:t>
            </a:r>
          </a:p>
        </p:txBody>
      </p:sp>
      <p:pic>
        <p:nvPicPr>
          <p:cNvPr id="466" name="Shape 46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838200"/>
            <a:ext cx="8176931" cy="474346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a Bit Confused?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Remember! We’ve got video guides for key activities like that last one.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feel like you are EVER falling behind, use those online walkthroughs to help catch back up. They are made to be easy to understand.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Still having trouble? Shoot your instructor or one of your TAs a message!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are here to help you out in whatever way we can! </a:t>
            </a:r>
          </a:p>
        </p:txBody>
      </p:sp>
      <p:pic>
        <p:nvPicPr>
          <p:cNvPr id="474" name="Shape 474" descr="kMBinXTCrX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600200"/>
            <a:ext cx="4572000" cy="256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Recap + Questions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/ Why Git?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Coding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52398" y="4953000"/>
            <a:ext cx="8882745" cy="127727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enables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“version control”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your software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 allows you to manage updates and changes to your code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save a copy of your software in 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“repo”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Github.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you make changes on your local copy you have the option to save them in your repo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0" y="653855"/>
            <a:ext cx="9057132" cy="403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 of Version Control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43344" y="914400"/>
            <a:ext cx="8229601" cy="569386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Benefits of Version Control:</a:t>
            </a: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collaborate on software with other people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have a saved copy of your software 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restore software in the event of a disaster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Keeps logs of code changes so you can identify bugs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have a back up of your code</a:t>
            </a:r>
          </a:p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Activity!</a:t>
            </a:r>
          </a:p>
        </p:txBody>
      </p:sp>
      <p:sp>
        <p:nvSpPr>
          <p:cNvPr id="172" name="Shape 17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04800" y="914400"/>
            <a:ext cx="8686800" cy="241993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to your neighbor, and have one of you explain to the other: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version control.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the other should explain: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of the key advantages to using a version control system. 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min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So… What’s this GitHub?</a:t>
            </a:r>
          </a:p>
        </p:txBody>
      </p:sp>
      <p:sp>
        <p:nvSpPr>
          <p:cNvPr id="180" name="Shape 180"/>
          <p:cNvSpPr/>
          <p:nvPr/>
        </p:nvSpPr>
        <p:spPr>
          <a:xfrm>
            <a:off x="-1" y="990600"/>
            <a:ext cx="9149872" cy="318357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 is a Web-Based hosting service to store code online.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allows developers to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(download) code or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(upload) code to the same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repository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(directory).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also allows developers to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histories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code changes and to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track issues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pic>
        <p:nvPicPr>
          <p:cNvPr id="182" name="Shape 182" descr="Picture 6"/>
          <p:cNvPicPr preferRelativeResize="0"/>
          <p:nvPr/>
        </p:nvPicPr>
        <p:blipFill rotWithShape="1">
          <a:blip r:embed="rId3">
            <a:alphaModFix/>
          </a:blip>
          <a:srcRect t="15118" b="16087"/>
          <a:stretch/>
        </p:blipFill>
        <p:spPr>
          <a:xfrm>
            <a:off x="2209800" y="4174175"/>
            <a:ext cx="5301771" cy="213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1855</Words>
  <Application>Microsoft Office PowerPoint</Application>
  <PresentationFormat>On-screen Show (4:3)</PresentationFormat>
  <Paragraphs>318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Helvetica Neue</vt:lpstr>
      <vt:lpstr>UCF - Theme</vt:lpstr>
      <vt:lpstr>Git’n Pro with HTML/CSS</vt:lpstr>
      <vt:lpstr>Where to Get Help</vt:lpstr>
      <vt:lpstr>Today’s Class!</vt:lpstr>
      <vt:lpstr>Today’s Objectives</vt:lpstr>
      <vt:lpstr>What / Why Git?</vt:lpstr>
      <vt:lpstr>Collaborative Coding</vt:lpstr>
      <vt:lpstr>Benefit of Version Control</vt:lpstr>
      <vt:lpstr>Quick Activity!</vt:lpstr>
      <vt:lpstr>So… What’s this GitHub?</vt:lpstr>
      <vt:lpstr>Pushing and Pulling to GitHub</vt:lpstr>
      <vt:lpstr>Rules for Group Collaboration with Github</vt:lpstr>
      <vt:lpstr>Get Started with Git</vt:lpstr>
      <vt:lpstr>Instructor Git Demo!</vt:lpstr>
      <vt:lpstr>Basic Git Commands</vt:lpstr>
      <vt:lpstr>Basic Git Commands</vt:lpstr>
      <vt:lpstr>&gt; YOUR TURN!</vt:lpstr>
      <vt:lpstr>If You’re Still Lost… Here’s a (Free) Course</vt:lpstr>
      <vt:lpstr>Hello, HTML</vt:lpstr>
      <vt:lpstr>&lt;title&gt; Intro to HTML &lt;/title&gt;</vt:lpstr>
      <vt:lpstr>Your Turn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dc:creator>kavirayani</dc:creator>
  <cp:lastModifiedBy>Jyotsna Kavirayani</cp:lastModifiedBy>
  <cp:revision>2</cp:revision>
  <dcterms:modified xsi:type="dcterms:W3CDTF">2017-10-25T23:25:12Z</dcterms:modified>
</cp:coreProperties>
</file>