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C5FE"/>
    <a:srgbClr val="D87AF6"/>
    <a:srgbClr val="F458CD"/>
    <a:srgbClr val="FF4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81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BC5FE"/>
            </a:gs>
            <a:gs pos="9000">
              <a:srgbClr val="FF47CA">
                <a:alpha val="69804"/>
              </a:srgbClr>
            </a:gs>
            <a:gs pos="85000">
              <a:srgbClr val="D87AF6"/>
            </a:gs>
            <a:gs pos="100000">
              <a:srgbClr val="00B0F0">
                <a:lumMod val="87000"/>
                <a:lumOff val="13000"/>
                <a:alpha val="76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9915"/>
            <a:ext cx="8229600" cy="1143000"/>
          </a:xfrm>
        </p:spPr>
        <p:txBody>
          <a:bodyPr>
            <a:normAutofit/>
          </a:bodyPr>
          <a:lstStyle/>
          <a:p>
            <a:r>
              <a:rPr sz="3600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1627"/>
            <a:ext cx="8229600" cy="2072148"/>
          </a:xfrm>
        </p:spPr>
        <p:txBody>
          <a:bodyPr/>
          <a:lstStyle/>
          <a:p>
            <a:endParaRPr dirty="0"/>
          </a:p>
          <a:p>
            <a:pPr marL="400050" lvl="1" indent="0">
              <a:buNone/>
              <a:defRPr sz="1800"/>
            </a:pPr>
            <a:r>
              <a:rPr dirty="0"/>
              <a:t>Objective: </a:t>
            </a:r>
            <a:endParaRPr lang="en-US" dirty="0"/>
          </a:p>
          <a:p>
            <a:pPr marL="1371600" lvl="3" indent="0">
              <a:buNone/>
              <a:defRPr sz="1800"/>
            </a:pPr>
            <a:r>
              <a:rPr dirty="0"/>
              <a:t>Analyze Superstore sales data to generate actionable business insights.</a:t>
            </a:r>
          </a:p>
          <a:p>
            <a:pPr marL="400050" lvl="1" indent="0">
              <a:buNone/>
              <a:defRPr sz="1800"/>
            </a:pPr>
            <a:r>
              <a:rPr dirty="0"/>
              <a:t>Tools Used: </a:t>
            </a:r>
            <a:endParaRPr lang="en-US" dirty="0"/>
          </a:p>
          <a:p>
            <a:pPr marL="400050" lvl="1" indent="0">
              <a:buNone/>
              <a:defRPr sz="1800"/>
            </a:pPr>
            <a:r>
              <a:rPr lang="en-US" dirty="0"/>
              <a:t>			</a:t>
            </a:r>
            <a:r>
              <a:rPr dirty="0"/>
              <a:t>Power BI, Python (Pandas, Matplotlib).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2E8245-4E15-A16E-E9FC-CB1CE8153314}"/>
              </a:ext>
            </a:extLst>
          </p:cNvPr>
          <p:cNvSpPr txBox="1">
            <a:spLocks/>
          </p:cNvSpPr>
          <p:nvPr/>
        </p:nvSpPr>
        <p:spPr>
          <a:xfrm>
            <a:off x="685800" y="37459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Superstore Sale Analysis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sz="2400" dirty="0"/>
          </a:p>
          <a:p>
            <a:pPr>
              <a:defRPr sz="1800"/>
            </a:pPr>
            <a:r>
              <a:rPr sz="2400" dirty="0"/>
              <a:t>Dataset: 5,901 records, 23 fields.</a:t>
            </a:r>
          </a:p>
          <a:p>
            <a:pPr>
              <a:defRPr sz="1800"/>
            </a:pPr>
            <a:r>
              <a:rPr sz="2400" dirty="0"/>
              <a:t>Checked &amp; confirmed no duplicates.</a:t>
            </a:r>
          </a:p>
          <a:p>
            <a:pPr>
              <a:defRPr sz="1800"/>
            </a:pPr>
            <a:r>
              <a:rPr sz="2400" dirty="0"/>
              <a:t>Handled missing values, standardized field names.</a:t>
            </a:r>
          </a:p>
          <a:p>
            <a:pPr>
              <a:defRPr sz="1800"/>
            </a:pPr>
            <a:r>
              <a:rPr sz="2400" dirty="0"/>
              <a:t>Reformatted dates for time-series analysis.</a:t>
            </a:r>
          </a:p>
          <a:p>
            <a:pPr>
              <a:defRPr sz="1800"/>
            </a:pPr>
            <a:r>
              <a:rPr sz="2400" dirty="0"/>
              <a:t>Exported cleaned dataset for visualization &amp; analysis.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sz="2800" dirty="0"/>
          </a:p>
          <a:p>
            <a:pPr>
              <a:defRPr sz="1800"/>
            </a:pPr>
            <a:r>
              <a:rPr sz="2800" dirty="0"/>
              <a:t>Total Orders: 3,00</a:t>
            </a:r>
            <a:r>
              <a:rPr lang="en-US" sz="2800" dirty="0"/>
              <a:t>3</a:t>
            </a:r>
            <a:endParaRPr sz="2800" dirty="0"/>
          </a:p>
          <a:p>
            <a:pPr>
              <a:defRPr sz="1800"/>
            </a:pPr>
            <a:r>
              <a:rPr sz="2800" dirty="0"/>
              <a:t>Unique Customers: 773</a:t>
            </a:r>
          </a:p>
          <a:p>
            <a:pPr>
              <a:defRPr sz="1800"/>
            </a:pPr>
            <a:r>
              <a:rPr sz="2800" dirty="0"/>
              <a:t>Quantity Sold: 22,</a:t>
            </a:r>
            <a:r>
              <a:rPr lang="en-US" sz="2800" dirty="0"/>
              <a:t>317</a:t>
            </a:r>
            <a:endParaRPr sz="2800" dirty="0"/>
          </a:p>
          <a:p>
            <a:pPr>
              <a:defRPr sz="1800"/>
            </a:pPr>
            <a:r>
              <a:rPr sz="2800" dirty="0"/>
              <a:t>Total Sales: </a:t>
            </a:r>
            <a:r>
              <a:rPr lang="en-US" sz="2800" dirty="0"/>
              <a:t>$</a:t>
            </a:r>
            <a:r>
              <a:rPr sz="2800" dirty="0"/>
              <a:t>1.57M</a:t>
            </a:r>
          </a:p>
          <a:p>
            <a:pPr>
              <a:defRPr sz="1800"/>
            </a:pPr>
            <a:r>
              <a:rPr sz="2800" dirty="0"/>
              <a:t>Total Profit: </a:t>
            </a:r>
            <a:r>
              <a:rPr lang="en-US" sz="2800" dirty="0"/>
              <a:t>$</a:t>
            </a:r>
            <a:r>
              <a:rPr sz="2800" dirty="0"/>
              <a:t>175.26K</a:t>
            </a:r>
          </a:p>
          <a:p>
            <a:pPr>
              <a:defRPr sz="1800"/>
            </a:pPr>
            <a:r>
              <a:rPr sz="2800" dirty="0"/>
              <a:t>Returns: 287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Regional &amp; Customer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sz="2800" dirty="0"/>
              <a:t>Top Regions (Sales): West &gt; East &gt; Central &gt; South</a:t>
            </a:r>
          </a:p>
          <a:p>
            <a:pPr>
              <a:defRPr sz="1800"/>
            </a:pPr>
            <a:r>
              <a:rPr sz="2800" dirty="0"/>
              <a:t>Top States: California, New York, Texas.</a:t>
            </a:r>
          </a:p>
          <a:p>
            <a:pPr>
              <a:defRPr sz="1800"/>
            </a:pPr>
            <a:r>
              <a:rPr sz="2800" dirty="0"/>
              <a:t>Top Customer: </a:t>
            </a:r>
            <a:r>
              <a:rPr lang="en-US" sz="2800" dirty="0"/>
              <a:t>$</a:t>
            </a:r>
            <a:r>
              <a:rPr sz="2800" dirty="0"/>
              <a:t>11.6K purchases.</a:t>
            </a:r>
          </a:p>
          <a:p>
            <a:pPr>
              <a:defRPr sz="1800"/>
            </a:pPr>
            <a:r>
              <a:rPr sz="2800" dirty="0"/>
              <a:t>Shipping Preference: Standard Class most popular, followed by Second Class.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&amp; Category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sz="2800" dirty="0"/>
              <a:t>Top Categories: Furniture, Office Supplies, Technology.</a:t>
            </a:r>
          </a:p>
          <a:p>
            <a:pPr>
              <a:defRPr sz="1800"/>
            </a:pPr>
            <a:r>
              <a:rPr sz="2800" dirty="0"/>
              <a:t>Top Sub-Categories: Chairs, Phones, Storage.</a:t>
            </a:r>
          </a:p>
          <a:p>
            <a:pPr>
              <a:defRPr sz="1800"/>
            </a:pPr>
            <a:r>
              <a:rPr sz="2800" dirty="0"/>
              <a:t>Popular Products: HON &amp; GBC brands lead in sales volume.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&amp; Shipping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800" dirty="0"/>
          </a:p>
          <a:p>
            <a:pPr>
              <a:defRPr sz="1800"/>
            </a:pPr>
            <a:r>
              <a:rPr sz="2800" dirty="0"/>
              <a:t>Sales Trend: Seasonal fluctuations visible in monthly/quarterly breakdown.</a:t>
            </a:r>
          </a:p>
          <a:p>
            <a:pPr>
              <a:defRPr sz="1800"/>
            </a:pPr>
            <a:r>
              <a:rPr sz="2800" dirty="0"/>
              <a:t>Returns: Highest in January.</a:t>
            </a:r>
          </a:p>
          <a:p>
            <a:pPr>
              <a:defRPr sz="1800"/>
            </a:pPr>
            <a:r>
              <a:rPr sz="2800" dirty="0"/>
              <a:t>Shipping Mode: Standard Class dominated across all regions.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800" dirty="0"/>
          </a:p>
          <a:p>
            <a:pPr>
              <a:defRPr sz="1800"/>
            </a:pPr>
            <a:r>
              <a:rPr sz="2800" dirty="0"/>
              <a:t>Most orders profitable; fewer losses and outliers.</a:t>
            </a:r>
          </a:p>
          <a:p>
            <a:pPr>
              <a:defRPr sz="1800"/>
            </a:pPr>
            <a:r>
              <a:rPr sz="2800" dirty="0"/>
              <a:t>Technology &amp; Office Supplies consistently profitable.</a:t>
            </a:r>
          </a:p>
          <a:p>
            <a:pPr>
              <a:defRPr sz="1800"/>
            </a:pPr>
            <a:r>
              <a:rPr sz="2800" dirty="0"/>
              <a:t>Furniture shows mixed results (high sales but thinner margins).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800" dirty="0"/>
          </a:p>
          <a:p>
            <a:pPr>
              <a:defRPr sz="1800"/>
            </a:pPr>
            <a:r>
              <a:rPr sz="2800" dirty="0"/>
              <a:t>Focus on top-performing categories &amp; states for campaigns.</a:t>
            </a:r>
          </a:p>
          <a:p>
            <a:pPr>
              <a:defRPr sz="1800"/>
            </a:pPr>
            <a:r>
              <a:rPr sz="2800" dirty="0"/>
              <a:t>Address logistics issues during high-return months.</a:t>
            </a:r>
          </a:p>
          <a:p>
            <a:pPr>
              <a:defRPr sz="1800"/>
            </a:pPr>
            <a:r>
              <a:rPr sz="2800" dirty="0"/>
              <a:t>Promote preferred shipping modes to reduce delays.</a:t>
            </a:r>
          </a:p>
          <a:p>
            <a:pPr>
              <a:defRPr sz="1800"/>
            </a:pPr>
            <a:r>
              <a:rPr sz="2800" dirty="0"/>
              <a:t>Expand presence in states showing high sales growth potential.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278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Project Overview</vt:lpstr>
      <vt:lpstr>Data Preparation</vt:lpstr>
      <vt:lpstr>Key Metrics</vt:lpstr>
      <vt:lpstr>Regional &amp; Customer Insights</vt:lpstr>
      <vt:lpstr>Product &amp; Category Insights</vt:lpstr>
      <vt:lpstr>Time &amp; Shipping Analysis</vt:lpstr>
      <vt:lpstr>Profitability</vt:lpstr>
      <vt:lpstr>Key Insights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6e024307 Power BI</cp:lastModifiedBy>
  <cp:revision>3</cp:revision>
  <dcterms:created xsi:type="dcterms:W3CDTF">2013-01-27T09:14:16Z</dcterms:created>
  <dcterms:modified xsi:type="dcterms:W3CDTF">2025-10-03T16:19:17Z</dcterms:modified>
  <cp:category/>
</cp:coreProperties>
</file>