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HOTEL BOOKING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Ambarish Krishna S </a:t>
            </a:r>
          </a:p>
          <a:p>
            <a:r>
              <a:rPr lang="en-US" sz="2000" b="1" dirty="0">
                <a:solidFill>
                  <a:schemeClr val="accent1">
                    <a:lumMod val="75000"/>
                  </a:schemeClr>
                </a:solidFill>
                <a:latin typeface="Arial"/>
                <a:cs typeface="Arial"/>
              </a:rPr>
              <a:t>2021306001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lgn="ctr">
              <a:buNone/>
            </a:pPr>
            <a:r>
              <a:rPr lang="en-US" dirty="0"/>
              <a:t>Prediction Process</a:t>
            </a:r>
          </a:p>
          <a:p>
            <a:pPr marL="0" indent="0">
              <a:buNone/>
            </a:pPr>
            <a:r>
              <a:rPr lang="en-US" dirty="0"/>
              <a:t>New Data Input:</a:t>
            </a:r>
          </a:p>
          <a:p>
            <a:pPr marL="0" indent="0">
              <a:buNone/>
            </a:pPr>
            <a:r>
              <a:rPr lang="en-US" dirty="0"/>
              <a:t>• Collect new data or use existing data to make predictions.</a:t>
            </a:r>
          </a:p>
          <a:p>
            <a:pPr marL="0" indent="0">
              <a:buNone/>
            </a:pPr>
            <a:r>
              <a:rPr lang="en-US" dirty="0"/>
              <a:t>Preprocessing:</a:t>
            </a:r>
          </a:p>
          <a:p>
            <a:pPr marL="0" indent="0">
              <a:buNone/>
            </a:pPr>
            <a:r>
              <a:rPr lang="en-US" dirty="0"/>
              <a:t>• Apply the same data preprocessing steps (cleaning, feature engineering, scaling) to the new data.</a:t>
            </a:r>
          </a:p>
          <a:p>
            <a:pPr marL="0" indent="0">
              <a:buNone/>
            </a:pPr>
            <a:r>
              <a:rPr lang="en-US" dirty="0"/>
              <a:t>Model Inference:</a:t>
            </a:r>
          </a:p>
          <a:p>
            <a:pPr marL="0" indent="0">
              <a:buNone/>
            </a:pPr>
            <a:r>
              <a:rPr lang="en-US" dirty="0"/>
              <a:t>• Use the trained model to make predictions on the new data.</a:t>
            </a:r>
          </a:p>
          <a:p>
            <a:pPr marL="0" indent="0">
              <a:buNone/>
            </a:pPr>
            <a:r>
              <a:rPr lang="en-US" dirty="0"/>
              <a:t>Results Interpretation:</a:t>
            </a:r>
          </a:p>
          <a:p>
            <a:pPr marL="0" indent="0">
              <a:buNone/>
            </a:pPr>
            <a:r>
              <a:rPr lang="en-US" dirty="0"/>
              <a:t>• Interpret the model's predictions in the context of the problem at hand.</a:t>
            </a:r>
          </a:p>
          <a:p>
            <a:pPr marL="0" indent="0">
              <a:buNone/>
            </a:pPr>
            <a:r>
              <a:rPr lang="en-US" dirty="0"/>
              <a:t>• For regression, interpret the predicted </a:t>
            </a:r>
            <a:r>
              <a:rPr lang="en-US" dirty="0" err="1"/>
              <a:t>valubs</a:t>
            </a:r>
            <a:r>
              <a:rPr lang="en-US" dirty="0"/>
              <a:t> as optimal rates or lengths of stay. For classification, interpret predictions as the likelihood of special requests.</a:t>
            </a:r>
            <a:endParaRPr lang="en-IN" dirty="0"/>
          </a:p>
        </p:txBody>
      </p:sp>
    </p:spTree>
    <p:extLst>
      <p:ext uri="{BB962C8B-B14F-4D97-AF65-F5344CB8AC3E}">
        <p14:creationId xmlns:p14="http://schemas.microsoft.com/office/powerpoint/2010/main" val="268391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our proposed solution harnesses the power of advanced machine learning algorithms to transform the hotel reservation process into a dynamic and optimized experience. By meticulously analyzing extensive historical booking data, we unlock patterns and correlations that are pivotal in addressing key challenges faced by both travelers and hoteliers.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C21650F9-7FEB-487C-9C3D-4D92D1D65331}"/>
              </a:ext>
            </a:extLst>
          </p:cNvPr>
          <p:cNvSpPr txBox="1"/>
          <p:nvPr/>
        </p:nvSpPr>
        <p:spPr>
          <a:xfrm>
            <a:off x="581192" y="1723149"/>
            <a:ext cx="10391608" cy="3139321"/>
          </a:xfrm>
          <a:prstGeom prst="rect">
            <a:avLst/>
          </a:prstGeom>
          <a:noFill/>
        </p:spPr>
        <p:txBody>
          <a:bodyPr wrap="square">
            <a:spAutoFit/>
          </a:bodyPr>
          <a:lstStyle/>
          <a:p>
            <a:r>
              <a:rPr lang="en-IN" dirty="0"/>
              <a:t>The proposed solution lays the foundation for ongoing advancements in the realm of hotel reservation optimization. Here are key areas for future exploration and enhancement:</a:t>
            </a:r>
          </a:p>
          <a:p>
            <a:endParaRPr lang="en-IN" dirty="0"/>
          </a:p>
          <a:p>
            <a:r>
              <a:rPr lang="en-IN" dirty="0"/>
              <a:t>Real-time Predictions:</a:t>
            </a:r>
          </a:p>
          <a:p>
            <a:r>
              <a:rPr lang="en-IN" dirty="0"/>
              <a:t>• Move towards real-time predictive models that account for instant changes in demand, external events, and other dynamic factors to provide users with up-to-the-minute insights for booking decisions.</a:t>
            </a:r>
          </a:p>
          <a:p>
            <a:endParaRPr lang="en-IN" dirty="0"/>
          </a:p>
          <a:p>
            <a:r>
              <a:rPr lang="en-IN" dirty="0"/>
              <a:t>Personalization and Customization:</a:t>
            </a:r>
          </a:p>
          <a:p>
            <a:r>
              <a:rPr lang="en-IN" dirty="0"/>
              <a:t>• Enhance the predictive models to offer more personalized recommendations by considering individual guest preferences, loyalty history, and user-specific requirements, providing a tailored experience for each </a:t>
            </a:r>
            <a:r>
              <a:rPr lang="en-IN" dirty="0" err="1"/>
              <a:t>traveler</a:t>
            </a:r>
            <a:r>
              <a:rPr lang="en-IN" dirty="0"/>
              <a:t>.</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Develop a comprehensive predictive model to determine the optimal timing for hotel room bookings, identify the ideal length of stay for obtaining the best daily rates, and predict the likelihood of hotels receiving an elevated number of special requests based on historical data.</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7" name="TextBox 6">
            <a:extLst>
              <a:ext uri="{FF2B5EF4-FFF2-40B4-BE49-F238E27FC236}">
                <a16:creationId xmlns:a16="http://schemas.microsoft.com/office/drawing/2014/main" id="{C830AA7C-0685-4572-AFDB-D2CE35F0B40F}"/>
              </a:ext>
            </a:extLst>
          </p:cNvPr>
          <p:cNvSpPr txBox="1"/>
          <p:nvPr/>
        </p:nvSpPr>
        <p:spPr>
          <a:xfrm>
            <a:off x="581192" y="1745705"/>
            <a:ext cx="10908844" cy="4247317"/>
          </a:xfrm>
          <a:prstGeom prst="rect">
            <a:avLst/>
          </a:prstGeom>
          <a:noFill/>
        </p:spPr>
        <p:txBody>
          <a:bodyPr wrap="square">
            <a:spAutoFit/>
          </a:bodyPr>
          <a:lstStyle/>
          <a:p>
            <a:pPr marL="285750" indent="-285750">
              <a:buFont typeface="Arial" panose="020B0604020202020204" pitchFamily="34" charset="0"/>
              <a:buChar char="•"/>
            </a:pPr>
            <a:r>
              <a:rPr lang="en-IN" dirty="0"/>
              <a:t>Utilizing advanced machine learning algorithms, our solution will </a:t>
            </a:r>
            <a:r>
              <a:rPr lang="en-IN" dirty="0" err="1"/>
              <a:t>analyze</a:t>
            </a:r>
            <a:r>
              <a:rPr lang="en-IN" dirty="0"/>
              <a:t> extensive historical hotel booking data to establish patterns and correlations.</a:t>
            </a:r>
          </a:p>
          <a:p>
            <a:endParaRPr lang="en-IN" dirty="0"/>
          </a:p>
          <a:p>
            <a:r>
              <a:rPr lang="en-IN" dirty="0"/>
              <a:t>• For optimal timing, a predictive model will consider factors such as seasonality, demand fluctuations, and promotional periods, providing users with insights on when to secure the most cost-effective room rates.</a:t>
            </a:r>
          </a:p>
          <a:p>
            <a:endParaRPr lang="en-IN" dirty="0"/>
          </a:p>
          <a:p>
            <a:r>
              <a:rPr lang="en-IN" dirty="0"/>
              <a:t>• The ideal length of stay will be determined through data-driven analysis, considering variables like day-of-week trends and duration-specific pricing strategies.</a:t>
            </a:r>
          </a:p>
          <a:p>
            <a:endParaRPr lang="en-IN" dirty="0"/>
          </a:p>
          <a:p>
            <a:r>
              <a:rPr lang="en-IN" dirty="0"/>
              <a:t>• Additionally, a specialized model will predict the likelihood of hotels receiving elevated special requests by examining guest profiles, reservation details, and hotel amenities, enabling proactive management strategies for enhanced customer satisfaction.</a:t>
            </a:r>
          </a:p>
          <a:p>
            <a:endParaRPr lang="en-IN" dirty="0"/>
          </a:p>
          <a:p>
            <a:r>
              <a:rPr lang="en-IN" dirty="0"/>
              <a:t>This holistic approach aims to empower </a:t>
            </a:r>
            <a:r>
              <a:rPr lang="en-IN" dirty="0" err="1"/>
              <a:t>travelers</a:t>
            </a:r>
            <a:r>
              <a:rPr lang="en-IN" dirty="0"/>
              <a:t> and hoteliers alike with actionable intelligence for strategic decision-making in the dynamic hospitality landscape.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Building the proposed solution would involve a combination of data processing, feature engineering, and machine learning. Here are the key system and library requirements:</a:t>
            </a:r>
          </a:p>
          <a:p>
            <a:pPr marL="0" indent="0">
              <a:buNone/>
            </a:pPr>
            <a:r>
              <a:rPr lang="en-US" sz="1800" b="1" dirty="0">
                <a:solidFill>
                  <a:srgbClr val="0F0F0F"/>
                </a:solidFill>
              </a:rPr>
              <a:t>System Requirements:</a:t>
            </a:r>
          </a:p>
          <a:p>
            <a:pPr marL="342900" indent="-342900">
              <a:buAutoNum type="arabicPeriod"/>
            </a:pPr>
            <a:r>
              <a:rPr lang="en-US" sz="1800" b="1" dirty="0">
                <a:solidFill>
                  <a:srgbClr val="0F0F0F"/>
                </a:solidFill>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1800" b="1" dirty="0">
                <a:solidFill>
                  <a:srgbClr val="0F0F0F"/>
                </a:solidFill>
              </a:rPr>
              <a:t>Software: An operating system compatible with the required machine learning libraries (e.g., Windows, Linux, macOS).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marL="0" indent="0">
              <a:buNone/>
            </a:pPr>
            <a:r>
              <a:rPr lang="en-US" sz="1800" b="1" dirty="0">
                <a:solidFill>
                  <a:srgbClr val="0F0F0F"/>
                </a:solidFill>
              </a:rPr>
              <a:t>      Pandas: For data manipulation and analysis.- </a:t>
            </a:r>
          </a:p>
          <a:p>
            <a:pPr marL="0" indent="0">
              <a:buNone/>
            </a:pPr>
            <a:r>
              <a:rPr lang="en-US" sz="1800" b="1"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marL="0" indent="0">
              <a:buNone/>
            </a:pPr>
            <a:r>
              <a:rPr lang="en-US" sz="1800" b="1" dirty="0">
                <a:solidFill>
                  <a:srgbClr val="0F0F0F"/>
                </a:solidFill>
              </a:rPr>
              <a:t>      Matplotlib and Seaborn: For creating visualizations to understand data patterns.</a:t>
            </a:r>
          </a:p>
          <a:p>
            <a:pPr marL="0" indent="0">
              <a:buNone/>
            </a:pPr>
            <a:r>
              <a:rPr lang="en-US" sz="1800" b="1" dirty="0">
                <a:solidFill>
                  <a:srgbClr val="0F0F0F"/>
                </a:solidFill>
              </a:rPr>
              <a:t>      </a:t>
            </a:r>
            <a:r>
              <a:rPr lang="en-US" sz="1800" b="1" dirty="0" err="1">
                <a:solidFill>
                  <a:srgbClr val="0F0F0F"/>
                </a:solidFill>
              </a:rPr>
              <a:t>Plotly</a:t>
            </a:r>
            <a:r>
              <a:rPr lang="en-US" sz="1800" b="1" dirty="0">
                <a:solidFill>
                  <a:srgbClr val="0F0F0F"/>
                </a:solidFill>
              </a:rPr>
              <a:t> or Bokeh: Interactive visualization libraries for more complex </a:t>
            </a:r>
            <a:r>
              <a:rPr lang="en-US" sz="1800" b="1" dirty="0" err="1">
                <a:solidFill>
                  <a:srgbClr val="0F0F0F"/>
                </a:solidFill>
              </a:rPr>
              <a:t>visualizations.edunet</a:t>
            </a:r>
            <a:endParaRPr lang="en-IN" sz="1800" b="1" dirty="0">
              <a:solidFill>
                <a:srgbClr val="0F0F0F"/>
              </a:solidFill>
            </a:endParaRPr>
          </a:p>
        </p:txBody>
      </p:sp>
    </p:spTree>
    <p:extLst>
      <p:ext uri="{BB962C8B-B14F-4D97-AF65-F5344CB8AC3E}">
        <p14:creationId xmlns:p14="http://schemas.microsoft.com/office/powerpoint/2010/main" val="363399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lgn="ctr">
              <a:buNone/>
            </a:pPr>
            <a:r>
              <a:rPr lang="en-US" dirty="0"/>
              <a:t>Algorithm Selection</a:t>
            </a:r>
          </a:p>
          <a:p>
            <a:pPr marL="305435" indent="-305435"/>
            <a:r>
              <a:rPr lang="en-US" dirty="0"/>
              <a:t>Data Exploration:</a:t>
            </a:r>
          </a:p>
          <a:p>
            <a:pPr marL="0" indent="0">
              <a:buNone/>
            </a:pPr>
            <a:r>
              <a:rPr lang="en-US" dirty="0"/>
              <a:t>• Explore the </a:t>
            </a:r>
            <a:r>
              <a:rPr lang="en-US" dirty="0" err="1"/>
              <a:t>hotel_booking</a:t>
            </a:r>
            <a:r>
              <a:rPr lang="en-US" dirty="0"/>
              <a:t> dataset's structure, features, and target variable(s).</a:t>
            </a:r>
          </a:p>
          <a:p>
            <a:pPr marL="0" indent="0">
              <a:buNone/>
            </a:pPr>
            <a:r>
              <a:rPr lang="en-US" dirty="0"/>
              <a:t>• Identify potential patterns, correlations, and outliers.</a:t>
            </a:r>
          </a:p>
          <a:p>
            <a:pPr marL="305435" indent="-305435"/>
            <a:r>
              <a:rPr lang="en-US" dirty="0"/>
              <a:t>Problem Formulation:</a:t>
            </a:r>
          </a:p>
          <a:p>
            <a:pPr marL="0" indent="0">
              <a:buNone/>
            </a:pPr>
            <a:r>
              <a:rPr lang="en-US" dirty="0"/>
              <a:t>• Define the problem: Predict optimal booking times, ideal length of stay, and likelihood of special requests based on historical data</a:t>
            </a:r>
          </a:p>
          <a:p>
            <a:pPr marL="305435" indent="-305435"/>
            <a:r>
              <a:rPr lang="en-US" dirty="0"/>
              <a:t>.Algorithm Selection:</a:t>
            </a:r>
          </a:p>
          <a:p>
            <a:pPr marL="0" indent="0">
              <a:buNone/>
            </a:pPr>
            <a:r>
              <a:rPr lang="en-US" dirty="0"/>
              <a:t> Regression tasks (</a:t>
            </a:r>
            <a:r>
              <a:rPr lang="en-US" dirty="0" err="1"/>
              <a:t>e.g</a:t>
            </a:r>
            <a:r>
              <a:rPr lang="en-US" dirty="0"/>
              <a:t>, predicting daily rates):• Consider linear regression, decision trees, or ensemble methods (</a:t>
            </a:r>
            <a:r>
              <a:rPr lang="en-US" dirty="0" err="1"/>
              <a:t>XGBoost</a:t>
            </a:r>
            <a:r>
              <a:rPr lang="en-US" dirty="0"/>
              <a:t>, </a:t>
            </a:r>
            <a:r>
              <a:rPr lang="en-US" dirty="0" err="1"/>
              <a:t>LightGBM</a:t>
            </a:r>
            <a:r>
              <a:rPr lang="en-US" dirty="0"/>
              <a:t>).• Classification tasks (</a:t>
            </a:r>
            <a:r>
              <a:rPr lang="en-US" dirty="0" err="1"/>
              <a:t>e.g</a:t>
            </a:r>
            <a:r>
              <a:rPr lang="en-US" dirty="0"/>
              <a:t>, predicting special </a:t>
            </a:r>
            <a:r>
              <a:rPr lang="en-US" dirty="0" err="1"/>
              <a:t>requesth</a:t>
            </a:r>
            <a:r>
              <a:rPr lang="en-US" dirty="0"/>
              <a:t>):• Consider logistic regression, decision trees, or random forests.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lgn="ctr">
              <a:buNone/>
            </a:pPr>
            <a:r>
              <a:rPr lang="en-US" dirty="0"/>
              <a:t>Data Input:</a:t>
            </a:r>
          </a:p>
          <a:p>
            <a:pPr marL="0" indent="0">
              <a:buNone/>
            </a:pPr>
            <a:r>
              <a:rPr lang="en-US" dirty="0"/>
              <a:t>Data Collection:</a:t>
            </a:r>
          </a:p>
          <a:p>
            <a:pPr marL="0" indent="0">
              <a:buNone/>
            </a:pPr>
            <a:r>
              <a:rPr lang="en-US" dirty="0"/>
              <a:t>• Gather historical hotel booking data, including information on booking dates, length of stay, special requests, guest profiles, and relevant hotel details.</a:t>
            </a:r>
          </a:p>
          <a:p>
            <a:pPr marL="0" indent="0">
              <a:buNone/>
            </a:pPr>
            <a:r>
              <a:rPr lang="en-US" dirty="0"/>
              <a:t>Data Cleaning:</a:t>
            </a:r>
          </a:p>
          <a:p>
            <a:pPr marL="0" indent="0">
              <a:buNone/>
            </a:pPr>
            <a:r>
              <a:rPr lang="en-US" dirty="0"/>
              <a:t>• Handle missing values, outliers, and any inconsistencies in the dataset.</a:t>
            </a:r>
          </a:p>
          <a:p>
            <a:pPr marL="0" indent="0">
              <a:buNone/>
            </a:pPr>
            <a:r>
              <a:rPr lang="en-US" dirty="0"/>
              <a:t>• Convert categorical variables into numerical representations through encoding techniques.</a:t>
            </a:r>
          </a:p>
          <a:p>
            <a:pPr marL="0" indent="0">
              <a:buNone/>
            </a:pPr>
            <a:r>
              <a:rPr lang="en-US" dirty="0"/>
              <a:t>Feature Engineering:</a:t>
            </a:r>
          </a:p>
          <a:p>
            <a:pPr marL="0" indent="0">
              <a:buNone/>
            </a:pPr>
            <a:r>
              <a:rPr lang="en-US" dirty="0"/>
              <a:t>• Create new features or modify existing ones based on domain knowledge.</a:t>
            </a:r>
          </a:p>
          <a:p>
            <a:pPr marL="0" indent="0">
              <a:buNone/>
            </a:pPr>
            <a:r>
              <a:rPr lang="en-US" dirty="0"/>
              <a:t>• Extract meaningful information from date </a:t>
            </a:r>
            <a:r>
              <a:rPr lang="en-US" dirty="0" err="1"/>
              <a:t>gariables</a:t>
            </a:r>
            <a:r>
              <a:rPr lang="en-US" dirty="0"/>
              <a:t>, such as day-of-week or month.</a:t>
            </a:r>
            <a:endParaRPr lang="en-IN" dirty="0"/>
          </a:p>
        </p:txBody>
      </p:sp>
    </p:spTree>
    <p:extLst>
      <p:ext uri="{BB962C8B-B14F-4D97-AF65-F5344CB8AC3E}">
        <p14:creationId xmlns:p14="http://schemas.microsoft.com/office/powerpoint/2010/main" val="3377602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dirty="0"/>
              <a:t>Training Process:</a:t>
            </a:r>
          </a:p>
          <a:p>
            <a:pPr marL="0" indent="0">
              <a:buNone/>
            </a:pPr>
            <a:r>
              <a:rPr lang="en-US" dirty="0"/>
              <a:t>Data Splitting:</a:t>
            </a:r>
          </a:p>
          <a:p>
            <a:pPr marL="0" indent="0">
              <a:buNone/>
            </a:pPr>
            <a:r>
              <a:rPr lang="en-US" dirty="0"/>
              <a:t>• Divide the dataset into training and testing sets to evaluate the model's performance.</a:t>
            </a:r>
          </a:p>
          <a:p>
            <a:pPr marL="0" indent="0">
              <a:buNone/>
            </a:pPr>
            <a:r>
              <a:rPr lang="en-US" dirty="0"/>
              <a:t>Feature Sealing:</a:t>
            </a:r>
          </a:p>
          <a:p>
            <a:pPr marL="0" indent="0">
              <a:buNone/>
            </a:pPr>
            <a:r>
              <a:rPr lang="en-US" dirty="0"/>
              <a:t>• Standardize or normalize numerical features to ensure they have a consistent scale.</a:t>
            </a:r>
          </a:p>
          <a:p>
            <a:pPr marL="0" indent="0">
              <a:buNone/>
            </a:pPr>
            <a:r>
              <a:rPr lang="en-US" dirty="0"/>
              <a:t>Model Training:</a:t>
            </a:r>
          </a:p>
          <a:p>
            <a:pPr marL="0" indent="0">
              <a:buNone/>
            </a:pPr>
            <a:r>
              <a:rPr lang="en-US" dirty="0"/>
              <a:t>• Use the selected algorithm to train the model on the training dataset.</a:t>
            </a:r>
          </a:p>
          <a:p>
            <a:pPr marL="0" indent="0">
              <a:buNone/>
            </a:pPr>
            <a:r>
              <a:rPr lang="en-US" dirty="0"/>
              <a:t>• Adjust hyperparameters to optimize model performance.</a:t>
            </a:r>
          </a:p>
          <a:p>
            <a:pPr marL="0" indent="0">
              <a:buNone/>
            </a:pPr>
            <a:r>
              <a:rPr lang="en-US" dirty="0"/>
              <a:t>Model Evaluation:</a:t>
            </a:r>
          </a:p>
          <a:p>
            <a:pPr marL="0" indent="0">
              <a:buNone/>
            </a:pPr>
            <a:r>
              <a:rPr lang="en-US" dirty="0"/>
              <a:t>• Evaluate the model on the testing dataset using appropriate metrics (e.g., Mean Squared Error for regression, accuracy, precision, recall for classification).</a:t>
            </a:r>
          </a:p>
          <a:p>
            <a:pPr marL="0" indent="0">
              <a:buNone/>
            </a:pPr>
            <a:r>
              <a:rPr lang="en-US" dirty="0"/>
              <a:t>• Fine-tune the model if necessary..</a:t>
            </a:r>
            <a:endParaRPr lang="en-IN" dirty="0"/>
          </a:p>
        </p:txBody>
      </p:sp>
    </p:spTree>
    <p:extLst>
      <p:ext uri="{BB962C8B-B14F-4D97-AF65-F5344CB8AC3E}">
        <p14:creationId xmlns:p14="http://schemas.microsoft.com/office/powerpoint/2010/main" val="13865916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994</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HOTEL BOOKING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Ambarish Krishna.S</cp:lastModifiedBy>
  <cp:revision>23</cp:revision>
  <dcterms:created xsi:type="dcterms:W3CDTF">2021-05-26T16:50:10Z</dcterms:created>
  <dcterms:modified xsi:type="dcterms:W3CDTF">2024-04-01T09:41:17Z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