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7"/>
  </p:notesMasterIdLst>
  <p:handoutMasterIdLst>
    <p:handoutMasterId r:id="rId48"/>
  </p:handoutMasterIdLst>
  <p:sldIdLst>
    <p:sldId id="256" r:id="rId2"/>
    <p:sldId id="344" r:id="rId3"/>
    <p:sldId id="339" r:id="rId4"/>
    <p:sldId id="345" r:id="rId5"/>
    <p:sldId id="315" r:id="rId6"/>
    <p:sldId id="346" r:id="rId7"/>
    <p:sldId id="347" r:id="rId8"/>
    <p:sldId id="348" r:id="rId9"/>
    <p:sldId id="349" r:id="rId10"/>
    <p:sldId id="350" r:id="rId11"/>
    <p:sldId id="351" r:id="rId12"/>
    <p:sldId id="375" r:id="rId13"/>
    <p:sldId id="353" r:id="rId14"/>
    <p:sldId id="363" r:id="rId15"/>
    <p:sldId id="331" r:id="rId16"/>
    <p:sldId id="357" r:id="rId17"/>
    <p:sldId id="365" r:id="rId18"/>
    <p:sldId id="358" r:id="rId19"/>
    <p:sldId id="376" r:id="rId20"/>
    <p:sldId id="359" r:id="rId21"/>
    <p:sldId id="377" r:id="rId22"/>
    <p:sldId id="371" r:id="rId23"/>
    <p:sldId id="361" r:id="rId24"/>
    <p:sldId id="378" r:id="rId25"/>
    <p:sldId id="366" r:id="rId26"/>
    <p:sldId id="372" r:id="rId27"/>
    <p:sldId id="343" r:id="rId28"/>
    <p:sldId id="379" r:id="rId29"/>
    <p:sldId id="380" r:id="rId30"/>
    <p:sldId id="381" r:id="rId31"/>
    <p:sldId id="341" r:id="rId32"/>
    <p:sldId id="382" r:id="rId33"/>
    <p:sldId id="362" r:id="rId34"/>
    <p:sldId id="383" r:id="rId35"/>
    <p:sldId id="384" r:id="rId36"/>
    <p:sldId id="385" r:id="rId37"/>
    <p:sldId id="354" r:id="rId38"/>
    <p:sldId id="387" r:id="rId39"/>
    <p:sldId id="386" r:id="rId40"/>
    <p:sldId id="355" r:id="rId41"/>
    <p:sldId id="368" r:id="rId42"/>
    <p:sldId id="369" r:id="rId43"/>
    <p:sldId id="373" r:id="rId44"/>
    <p:sldId id="374" r:id="rId45"/>
    <p:sldId id="314" r:id="rId46"/>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100" d="100"/>
          <a:sy n="100" d="100"/>
        </p:scale>
        <p:origin x="-4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876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202619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http://</a:t>
            </a:r>
            <a:r>
              <a:rPr lang="en-US" dirty="0" err="1" smtClean="0"/>
              <a:t>had.co.nz/ggplot</a:t>
            </a:r>
            <a:r>
              <a:rPr lang="en-US" dirty="0" smtClean="0"/>
              <a: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/wiki/File:Snow-cholera-map-1.jpg</a:t>
            </a:r>
          </a:p>
          <a:p>
            <a:r>
              <a:rPr lang="en-US" dirty="0" smtClean="0"/>
              <a:t>http://</a:t>
            </a:r>
            <a:r>
              <a:rPr lang="en-US" dirty="0" err="1" smtClean="0"/>
              <a:t>en.wikipedia.org</a:t>
            </a:r>
            <a:r>
              <a:rPr lang="en-US" dirty="0" smtClean="0"/>
              <a:t>/wiki/</a:t>
            </a:r>
            <a:r>
              <a:rPr lang="en-US" dirty="0" err="1" smtClean="0"/>
              <a:t>File:John_Snow_memorial_and_pub.jpg</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30E9FCD-4004-EB49-AD83-1B9B3F49F0F3}" type="slidenum">
              <a:rPr lang="en-US" smtClean="0"/>
              <a:t>41</a:t>
            </a:fld>
            <a:endParaRPr lang="en-US"/>
          </a:p>
        </p:txBody>
      </p:sp>
    </p:spTree>
    <p:extLst>
      <p:ext uri="{BB962C8B-B14F-4D97-AF65-F5344CB8AC3E}">
        <p14:creationId xmlns:p14="http://schemas.microsoft.com/office/powerpoint/2010/main" val="294631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http://</a:t>
            </a:r>
            <a:r>
              <a:rPr lang="en-US" dirty="0" err="1" smtClean="0"/>
              <a:t>en.wikipedia.org</a:t>
            </a:r>
            <a:r>
              <a:rPr lang="en-US" dirty="0" smtClean="0"/>
              <a:t>/wiki/</a:t>
            </a:r>
            <a:r>
              <a:rPr lang="en-US" dirty="0" err="1" smtClean="0"/>
              <a:t>File:Nightingale-mortality.jpg</a:t>
            </a:r>
            <a:endParaRPr lang="en-US" dirty="0"/>
          </a:p>
        </p:txBody>
      </p:sp>
    </p:spTree>
    <p:extLst>
      <p:ext uri="{BB962C8B-B14F-4D97-AF65-F5344CB8AC3E}">
        <p14:creationId xmlns:p14="http://schemas.microsoft.com/office/powerpoint/2010/main" val="231778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a:xfrm>
            <a:off x="1752600" y="990600"/>
            <a:ext cx="6400800" cy="2514600"/>
          </a:xfrm>
          <a:ln w="76200" cmpd="tri"/>
        </p:spPr>
        <p:txBody>
          <a:bodyPr/>
          <a:lstStyle>
            <a:lvl1pPr>
              <a:defRPr/>
            </a:lvl1pPr>
          </a:lstStyle>
          <a:p>
            <a:r>
              <a:rPr lang="en-US"/>
              <a:t>Click to edit Master title style</a:t>
            </a:r>
          </a:p>
        </p:txBody>
      </p:sp>
      <p:sp>
        <p:nvSpPr>
          <p:cNvPr id="56323" name="Rectangle 3"/>
          <p:cNvSpPr>
            <a:spLocks noGrp="1" noChangeArrowheads="1"/>
          </p:cNvSpPr>
          <p:nvPr>
            <p:ph type="subTitle" idx="1"/>
          </p:nvPr>
        </p:nvSpPr>
        <p:spPr>
          <a:xfrm>
            <a:off x="1752600" y="3886200"/>
            <a:ext cx="6400800" cy="1752600"/>
          </a:xfrm>
          <a:ln w="6350"/>
        </p:spPr>
        <p:txBody>
          <a:bodyPr/>
          <a:lstStyle>
            <a:lvl1pPr marL="0" indent="0" algn="ctr">
              <a:buFontTx/>
              <a:buNone/>
              <a:defRPr>
                <a:latin typeface="Trebuchet MS" charset="0"/>
              </a:defRPr>
            </a:lvl1pPr>
          </a:lstStyle>
          <a:p>
            <a:r>
              <a:rPr lang="en-US"/>
              <a:t>Click to edit Master subtitle style</a:t>
            </a:r>
          </a:p>
        </p:txBody>
      </p:sp>
      <p:sp>
        <p:nvSpPr>
          <p:cNvPr id="56324" name="Rectangle 4"/>
          <p:cNvSpPr>
            <a:spLocks noGrp="1" noChangeArrowheads="1"/>
          </p:cNvSpPr>
          <p:nvPr>
            <p:ph type="dt" sz="half" idx="2"/>
          </p:nvPr>
        </p:nvSpPr>
        <p:spPr>
          <a:xfrm>
            <a:off x="914400" y="6400800"/>
            <a:ext cx="1905000" cy="457200"/>
          </a:xfrm>
        </p:spPr>
        <p:txBody>
          <a:bodyPr anchorCtr="0"/>
          <a:lstStyle>
            <a:lvl1pPr>
              <a:defRPr>
                <a:latin typeface="+mj-lt"/>
              </a:defRPr>
            </a:lvl1pPr>
          </a:lstStyle>
          <a:p>
            <a:endParaRPr lang="en-US"/>
          </a:p>
        </p:txBody>
      </p:sp>
      <p:sp>
        <p:nvSpPr>
          <p:cNvPr id="56325" name="Rectangle 5"/>
          <p:cNvSpPr>
            <a:spLocks noGrp="1" noChangeArrowheads="1"/>
          </p:cNvSpPr>
          <p:nvPr>
            <p:ph type="ftr" sz="quarter" idx="3"/>
          </p:nvPr>
        </p:nvSpPr>
        <p:spPr>
          <a:xfrm>
            <a:off x="3505200" y="6400800"/>
            <a:ext cx="2895600" cy="457200"/>
          </a:xfrm>
        </p:spPr>
        <p:txBody>
          <a:bodyPr anchorCtr="0"/>
          <a:lstStyle>
            <a:lvl1pPr>
              <a:defRPr>
                <a:latin typeface="+mj-lt"/>
              </a:defRPr>
            </a:lvl1pPr>
          </a:lstStyle>
          <a:p>
            <a:endParaRPr lang="en-US"/>
          </a:p>
        </p:txBody>
      </p:sp>
      <p:sp>
        <p:nvSpPr>
          <p:cNvPr id="56326" name="Rectangle 6"/>
          <p:cNvSpPr>
            <a:spLocks noGrp="1" noChangeArrowheads="1"/>
          </p:cNvSpPr>
          <p:nvPr>
            <p:ph type="sldNum" sz="quarter" idx="4"/>
          </p:nvPr>
        </p:nvSpPr>
        <p:spPr/>
        <p:txBody>
          <a:bodyPr anchorCtr="0"/>
          <a:lstStyle>
            <a:lvl1pPr>
              <a:defRPr>
                <a:latin typeface="+mj-lt"/>
              </a:defRPr>
            </a:lvl1pPr>
          </a:lstStyle>
          <a:p>
            <a:fld id="{B4992EA8-CC72-1D46-A966-37F8BAF92DAD}" type="slidenum">
              <a:rPr lang="en-US"/>
              <a:pPr/>
              <a:t>‹#›</a:t>
            </a:fld>
            <a:endParaRPr lang="en-US"/>
          </a:p>
        </p:txBody>
      </p:sp>
      <p:grpSp>
        <p:nvGrpSpPr>
          <p:cNvPr id="56327" name="Group 7"/>
          <p:cNvGrpSpPr>
            <a:grpSpLocks/>
          </p:cNvGrpSpPr>
          <p:nvPr/>
        </p:nvGrpSpPr>
        <p:grpSpPr bwMode="auto">
          <a:xfrm>
            <a:off x="0" y="0"/>
            <a:ext cx="6362700" cy="6858000"/>
            <a:chOff x="0" y="0"/>
            <a:chExt cx="4008" cy="4320"/>
          </a:xfrm>
        </p:grpSpPr>
        <p:pic>
          <p:nvPicPr>
            <p:cNvPr id="56328" name="Picture 8" descr="Expbanna"/>
            <p:cNvPicPr>
              <a:picLocks noChangeAspect="1" noChangeArrowheads="1"/>
            </p:cNvPicPr>
            <p:nvPr/>
          </p:nvPicPr>
          <p:blipFill>
            <a:blip r:embed="rId2"/>
            <a:srcRect/>
            <a:stretch>
              <a:fillRect/>
            </a:stretch>
          </p:blipFill>
          <p:spPr bwMode="invGray">
            <a:xfrm>
              <a:off x="0" y="0"/>
              <a:ext cx="432" cy="4320"/>
            </a:xfrm>
            <a:prstGeom prst="rect">
              <a:avLst/>
            </a:prstGeom>
            <a:noFill/>
          </p:spPr>
        </p:pic>
        <p:pic>
          <p:nvPicPr>
            <p:cNvPr id="56329" name="Picture 9" descr="EXPHORSA"/>
            <p:cNvPicPr>
              <a:picLocks noChangeAspect="1" noChangeArrowheads="1"/>
            </p:cNvPicPr>
            <p:nvPr/>
          </p:nvPicPr>
          <p:blipFill>
            <a:blip r:embed="rId3"/>
            <a:srcRect/>
            <a:stretch>
              <a:fillRect/>
            </a:stretch>
          </p:blipFill>
          <p:spPr bwMode="auto">
            <a:xfrm>
              <a:off x="2208" y="3600"/>
              <a:ext cx="1800" cy="60"/>
            </a:xfrm>
            <a:prstGeom prst="rect">
              <a:avLst/>
            </a:prstGeom>
            <a:noFill/>
          </p:spPr>
        </p:pic>
      </p:grpSp>
      <p:pic>
        <p:nvPicPr>
          <p:cNvPr id="56330" name="Picture 10" descr="EXPHORSA"/>
          <p:cNvPicPr>
            <a:picLocks noChangeAspect="1" noChangeArrowheads="1"/>
          </p:cNvPicPr>
          <p:nvPr/>
        </p:nvPicPr>
        <p:blipFill>
          <a:blip r:embed="rId4"/>
          <a:srcRect/>
          <a:stretch>
            <a:fillRect/>
          </a:stretch>
        </p:blipFill>
        <p:spPr bwMode="auto">
          <a:xfrm>
            <a:off x="1981200" y="3657600"/>
            <a:ext cx="5715000" cy="952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8B7379F6-8A53-784C-A26E-C50C39ED7E2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381000"/>
            <a:ext cx="1943100" cy="5499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2038" y="381000"/>
            <a:ext cx="5681662" cy="5499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266B9E1B-737C-5346-B72F-A4AB3F70CDD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2038" y="1766888"/>
            <a:ext cx="7769225" cy="4113212"/>
          </a:xfrm>
        </p:spPr>
        <p:txBody>
          <a:bodyPr/>
          <a:lstStyle/>
          <a:p>
            <a:endParaRPr lang="en-US"/>
          </a:p>
        </p:txBody>
      </p:sp>
      <p:sp>
        <p:nvSpPr>
          <p:cNvPr id="4" name="Date Placeholder 3"/>
          <p:cNvSpPr>
            <a:spLocks noGrp="1"/>
          </p:cNvSpPr>
          <p:nvPr>
            <p:ph type="dt" sz="half" idx="10"/>
          </p:nvPr>
        </p:nvSpPr>
        <p:spPr>
          <a:xfrm>
            <a:off x="838200" y="64008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429000" y="64008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7010400" y="6400800"/>
            <a:ext cx="1905000" cy="457200"/>
          </a:xfrm>
        </p:spPr>
        <p:txBody>
          <a:bodyPr/>
          <a:lstStyle>
            <a:lvl1pPr>
              <a:defRPr smtClean="0"/>
            </a:lvl1pPr>
          </a:lstStyle>
          <a:p>
            <a:fld id="{44D132B2-7585-4246-953B-FB46B0DE9F7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CF1E660E-3196-844E-AC64-CB729E0AB08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5A4AD3C-835A-DB49-A5C5-DA34197888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2038" y="1766888"/>
            <a:ext cx="3808412"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2850" y="1766888"/>
            <a:ext cx="3808413"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1E71BD2C-0A23-BF4B-BD06-F708E88C970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6CDEEFFE-759B-8A48-A94E-DC6E393B5B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1B52836E-0586-BD44-802F-5F4D8F6B8C2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EE12F85D-8CE2-BD4A-A721-1E6562F03D1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5557D670-38D9-C143-8538-C3901986E10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881807C8-A8ED-D048-937E-1B9F87528D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8"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pic>
        <p:nvPicPr>
          <p:cNvPr id="55298" name="Picture 2" descr="Expbanna"/>
          <p:cNvPicPr>
            <a:picLocks noChangeAspect="1" noChangeArrowheads="1"/>
          </p:cNvPicPr>
          <p:nvPr/>
        </p:nvPicPr>
        <p:blipFill>
          <a:blip r:embed="rId15"/>
          <a:srcRect/>
          <a:stretch>
            <a:fillRect/>
          </a:stretch>
        </p:blipFill>
        <p:spPr bwMode="invGray">
          <a:xfrm>
            <a:off x="0" y="0"/>
            <a:ext cx="685800" cy="6858000"/>
          </a:xfrm>
          <a:prstGeom prst="rect">
            <a:avLst/>
          </a:prstGeom>
          <a:noFill/>
        </p:spPr>
      </p:pic>
      <p:sp>
        <p:nvSpPr>
          <p:cNvPr id="55299" name="Rectangle 3"/>
          <p:cNvSpPr>
            <a:spLocks noGrp="1" noChangeArrowheads="1"/>
          </p:cNvSpPr>
          <p:nvPr>
            <p:ph type="title"/>
          </p:nvPr>
        </p:nvSpPr>
        <p:spPr bwMode="auto">
          <a:xfrm>
            <a:off x="1066800" y="3810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dt" sz="half" idx="2"/>
          </p:nvPr>
        </p:nvSpPr>
        <p:spPr bwMode="auto">
          <a:xfrm>
            <a:off x="8382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1400">
                <a:solidFill>
                  <a:schemeClr val="tx2"/>
                </a:solidFill>
                <a:latin typeface="Arial" charset="0"/>
              </a:defRPr>
            </a:lvl1pPr>
          </a:lstStyle>
          <a:p>
            <a:endParaRPr lang="en-US"/>
          </a:p>
        </p:txBody>
      </p:sp>
      <p:sp>
        <p:nvSpPr>
          <p:cNvPr id="55301" name="Rectangle 5"/>
          <p:cNvSpPr>
            <a:spLocks noGrp="1" noChangeArrowheads="1"/>
          </p:cNvSpPr>
          <p:nvPr>
            <p:ph type="ftr" sz="quarter" idx="3"/>
          </p:nvPr>
        </p:nvSpPr>
        <p:spPr bwMode="auto">
          <a:xfrm>
            <a:off x="3429000" y="6400800"/>
            <a:ext cx="28956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defRPr sz="1400">
                <a:solidFill>
                  <a:schemeClr val="tx2"/>
                </a:solidFill>
                <a:latin typeface="Arial" charset="0"/>
              </a:defRPr>
            </a:lvl1pPr>
          </a:lstStyle>
          <a:p>
            <a:endParaRPr lang="en-US"/>
          </a:p>
        </p:txBody>
      </p:sp>
      <p:sp>
        <p:nvSpPr>
          <p:cNvPr id="55302" name="Rectangle 6"/>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eaLnBrk="1" hangingPunct="1">
              <a:defRPr sz="1400">
                <a:solidFill>
                  <a:schemeClr val="tx2"/>
                </a:solidFill>
                <a:latin typeface="Arial" charset="0"/>
              </a:defRPr>
            </a:lvl1pPr>
          </a:lstStyle>
          <a:p>
            <a:fld id="{895DB167-51B4-E249-9F31-5BEAE3138EDF}" type="slidenum">
              <a:rPr lang="en-US"/>
              <a:pPr/>
              <a:t>‹#›</a:t>
            </a:fld>
            <a:endParaRPr lang="en-US"/>
          </a:p>
        </p:txBody>
      </p:sp>
      <p:pic>
        <p:nvPicPr>
          <p:cNvPr id="55303" name="Picture 7" descr="EXPHORSA"/>
          <p:cNvPicPr>
            <a:picLocks noChangeAspect="1" noChangeArrowheads="1"/>
          </p:cNvPicPr>
          <p:nvPr/>
        </p:nvPicPr>
        <p:blipFill>
          <a:blip r:embed="rId16"/>
          <a:srcRect/>
          <a:stretch>
            <a:fillRect/>
          </a:stretch>
        </p:blipFill>
        <p:spPr bwMode="auto">
          <a:xfrm>
            <a:off x="1066800" y="1574800"/>
            <a:ext cx="7772400" cy="130175"/>
          </a:xfrm>
          <a:prstGeom prst="rect">
            <a:avLst/>
          </a:prstGeom>
          <a:noFill/>
        </p:spPr>
      </p:pic>
      <p:sp>
        <p:nvSpPr>
          <p:cNvPr id="55304" name="Rectangle 8"/>
          <p:cNvSpPr>
            <a:spLocks noGrp="1" noChangeArrowheads="1"/>
          </p:cNvSpPr>
          <p:nvPr>
            <p:ph type="body" idx="1"/>
          </p:nvPr>
        </p:nvSpPr>
        <p:spPr bwMode="auto">
          <a:xfrm>
            <a:off x="1062038" y="1766888"/>
            <a:ext cx="7769225" cy="41132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rebuchet MS" charset="0"/>
        </a:defRPr>
      </a:lvl2pPr>
      <a:lvl3pPr algn="ctr" rtl="0" fontAlgn="base">
        <a:spcBef>
          <a:spcPct val="0"/>
        </a:spcBef>
        <a:spcAft>
          <a:spcPct val="0"/>
        </a:spcAft>
        <a:defRPr sz="4400">
          <a:solidFill>
            <a:schemeClr val="tx2"/>
          </a:solidFill>
          <a:latin typeface="Trebuchet MS" charset="0"/>
        </a:defRPr>
      </a:lvl3pPr>
      <a:lvl4pPr algn="ctr" rtl="0" fontAlgn="base">
        <a:spcBef>
          <a:spcPct val="0"/>
        </a:spcBef>
        <a:spcAft>
          <a:spcPct val="0"/>
        </a:spcAft>
        <a:defRPr sz="4400">
          <a:solidFill>
            <a:schemeClr val="tx2"/>
          </a:solidFill>
          <a:latin typeface="Trebuchet MS" charset="0"/>
        </a:defRPr>
      </a:lvl4pPr>
      <a:lvl5pPr algn="ctr" rtl="0" fontAlgn="base">
        <a:spcBef>
          <a:spcPct val="0"/>
        </a:spcBef>
        <a:spcAft>
          <a:spcPct val="0"/>
        </a:spcAft>
        <a:defRPr sz="4400">
          <a:solidFill>
            <a:schemeClr val="tx2"/>
          </a:solidFill>
          <a:latin typeface="Trebuchet MS" charset="0"/>
        </a:defRPr>
      </a:lvl5pPr>
      <a:lvl6pPr marL="457200" algn="ctr" rtl="0" fontAlgn="base">
        <a:spcBef>
          <a:spcPct val="0"/>
        </a:spcBef>
        <a:spcAft>
          <a:spcPct val="0"/>
        </a:spcAft>
        <a:defRPr sz="4400">
          <a:solidFill>
            <a:schemeClr val="tx2"/>
          </a:solidFill>
          <a:latin typeface="Trebuchet MS" charset="0"/>
        </a:defRPr>
      </a:lvl6pPr>
      <a:lvl7pPr marL="914400" algn="ctr" rtl="0" fontAlgn="base">
        <a:spcBef>
          <a:spcPct val="0"/>
        </a:spcBef>
        <a:spcAft>
          <a:spcPct val="0"/>
        </a:spcAft>
        <a:defRPr sz="4400">
          <a:solidFill>
            <a:schemeClr val="tx2"/>
          </a:solidFill>
          <a:latin typeface="Trebuchet MS" charset="0"/>
        </a:defRPr>
      </a:lvl7pPr>
      <a:lvl8pPr marL="1371600" algn="ctr" rtl="0" fontAlgn="base">
        <a:spcBef>
          <a:spcPct val="0"/>
        </a:spcBef>
        <a:spcAft>
          <a:spcPct val="0"/>
        </a:spcAft>
        <a:defRPr sz="4400">
          <a:solidFill>
            <a:schemeClr val="tx2"/>
          </a:solidFill>
          <a:latin typeface="Trebuchet MS" charset="0"/>
        </a:defRPr>
      </a:lvl8pPr>
      <a:lvl9pPr marL="1828800" algn="ctr" rtl="0" fontAlgn="base">
        <a:spcBef>
          <a:spcPct val="0"/>
        </a:spcBef>
        <a:spcAft>
          <a:spcPct val="0"/>
        </a:spcAft>
        <a:defRPr sz="4400">
          <a:solidFill>
            <a:schemeClr val="tx2"/>
          </a:solidFill>
          <a:latin typeface="Trebuchet MS" charset="0"/>
        </a:defRPr>
      </a:lvl9pPr>
    </p:titleStyle>
    <p:bodyStyle>
      <a:lvl1pPr marL="342900" indent="-342900" algn="l" rtl="0" fontAlgn="base">
        <a:spcBef>
          <a:spcPct val="20000"/>
        </a:spcBef>
        <a:spcAft>
          <a:spcPct val="0"/>
        </a:spcAft>
        <a:buBlip>
          <a:blip r:embed="rId17"/>
        </a:buBlip>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2"/>
        <a:buBlip>
          <a:blip r:embed="rId18"/>
        </a:buBlip>
        <a:defRPr sz="28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4pPr>
      <a:lvl5pPr marL="20574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2"/>
        </a:buClr>
        <a:buFont typeface="Wingdings" charset="2"/>
        <a:buChar char="s"/>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localhost/http::/www.indexmundi.com/g/correlation.aspx" TargetMode="External"/><Relationship Id="rId3" Type="http://schemas.openxmlformats.org/officeDocument/2006/relationships/hyperlink" Target="http://people.terry.uga.edu/rwatson/data/gdp&amp;fertility.csv"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l.dropboxusercontent.com/u/6960256/data/nightingale.r" TargetMode="Externa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ggvis.rstudi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lIns="90487" tIns="44450" rIns="90487" bIns="44450" anchor="ctr"/>
          <a:lstStyle/>
          <a:p>
            <a:r>
              <a:rPr lang="en-US" dirty="0"/>
              <a:t>Data</a:t>
            </a:r>
            <a:r>
              <a:rPr lang="en-US" dirty="0" smtClean="0"/>
              <a:t> Visualization</a:t>
            </a:r>
            <a:endParaRPr lang="en-US" dirty="0"/>
          </a:p>
        </p:txBody>
      </p:sp>
      <p:sp>
        <p:nvSpPr>
          <p:cNvPr id="4099" name="Rectangle 3"/>
          <p:cNvSpPr>
            <a:spLocks noGrp="1" noChangeArrowheads="1"/>
          </p:cNvSpPr>
          <p:nvPr>
            <p:ph type="subTitle" idx="1"/>
          </p:nvPr>
        </p:nvSpPr>
        <p:spPr>
          <a:xfrm>
            <a:off x="914400" y="3886200"/>
            <a:ext cx="7848600" cy="1676400"/>
          </a:xfrm>
          <a:noFill/>
          <a:ln/>
        </p:spPr>
        <p:txBody>
          <a:bodyPr lIns="90487" tIns="44450" rIns="90487" bIns="44450"/>
          <a:lstStyle/>
          <a:p>
            <a:pPr marL="342900" indent="-342900"/>
            <a:r>
              <a:rPr lang="en-US" sz="2800" i="1" dirty="0" smtClean="0"/>
              <a:t>The commonality between science and art is in trying to see profoundly - to develop strategies of seeing and showing</a:t>
            </a:r>
          </a:p>
          <a:p>
            <a:pPr marL="342900" indent="-342900"/>
            <a:r>
              <a:rPr lang="en-US" sz="2800" dirty="0" smtClean="0"/>
              <a:t>Edward </a:t>
            </a:r>
            <a:r>
              <a:rPr lang="en-US" sz="2800" dirty="0" err="1" smtClean="0"/>
              <a:t>Tufte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pic>
        <p:nvPicPr>
          <p:cNvPr id="5" name="Content Placeholder 4"/>
          <p:cNvPicPr>
            <a:picLocks noGrp="1" noChangeAspect="1"/>
          </p:cNvPicPr>
          <p:nvPr>
            <p:ph idx="1"/>
          </p:nvPr>
        </p:nvPicPr>
        <p:blipFill>
          <a:blip r:embed="rId2"/>
          <a:srcRect t="2572" b="2572"/>
          <a:stretch>
            <a:fillRect/>
          </a:stretch>
        </p:blipFill>
        <p:spPr>
          <a:xfrm>
            <a:off x="1066800" y="2209800"/>
            <a:ext cx="7769225" cy="4113212"/>
          </a:xfrm>
        </p:spPr>
      </p:pic>
    </p:spTree>
    <p:extLst>
      <p:ext uri="{BB962C8B-B14F-4D97-AF65-F5344CB8AC3E}">
        <p14:creationId xmlns:p14="http://schemas.microsoft.com/office/powerpoint/2010/main" val="3342955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5" name="TextBox 4"/>
          <p:cNvSpPr txBox="1"/>
          <p:nvPr/>
        </p:nvSpPr>
        <p:spPr>
          <a:xfrm>
            <a:off x="944233" y="1828800"/>
            <a:ext cx="7818767" cy="584776"/>
          </a:xfrm>
          <a:prstGeom prst="rect">
            <a:avLst/>
          </a:prstGeom>
          <a:solidFill>
            <a:schemeClr val="bg1"/>
          </a:solidFill>
        </p:spPr>
        <p:txBody>
          <a:bodyPr wrap="none" rtlCol="0">
            <a:spAutoFit/>
          </a:bodyPr>
          <a:lstStyle/>
          <a:p>
            <a:r>
              <a:rPr lang="en-US" sz="1600" dirty="0">
                <a:latin typeface="Courier New"/>
                <a:cs typeface="Courier New"/>
              </a:rPr>
              <a:t>carbon %&gt;% </a:t>
            </a:r>
            <a:r>
              <a:rPr lang="en-US" sz="1600" dirty="0" err="1">
                <a:latin typeface="Courier New"/>
                <a:cs typeface="Courier New"/>
              </a:rPr>
              <a:t>ggvis</a:t>
            </a:r>
            <a:r>
              <a:rPr lang="en-US" sz="1600" dirty="0">
                <a:latin typeface="Courier New"/>
                <a:cs typeface="Courier New"/>
              </a:rPr>
              <a:t>(~year,~CO2) %&gt;% </a:t>
            </a:r>
            <a:r>
              <a:rPr lang="en-US" sz="1600" dirty="0" err="1">
                <a:latin typeface="Courier New"/>
                <a:cs typeface="Courier New"/>
              </a:rPr>
              <a:t>layer_points</a:t>
            </a:r>
            <a:r>
              <a:rPr lang="en-US" sz="1600" dirty="0">
                <a:latin typeface="Courier New"/>
                <a:cs typeface="Courier New"/>
              </a:rPr>
              <a:t>(fill:='red') %&gt;% </a:t>
            </a:r>
          </a:p>
          <a:p>
            <a:r>
              <a:rPr lang="en-US" sz="1600" dirty="0">
                <a:latin typeface="Courier New"/>
                <a:cs typeface="Courier New"/>
              </a:rPr>
              <a:t>  </a:t>
            </a:r>
            <a:r>
              <a:rPr lang="en-US" sz="1600" dirty="0" err="1">
                <a:latin typeface="Courier New"/>
                <a:cs typeface="Courier New"/>
              </a:rPr>
              <a:t>scale_numeric</a:t>
            </a:r>
            <a:r>
              <a:rPr lang="en-US" sz="1600" dirty="0">
                <a:latin typeface="Courier New"/>
                <a:cs typeface="Courier New"/>
              </a:rPr>
              <a:t>('</a:t>
            </a:r>
            <a:r>
              <a:rPr lang="en-US" sz="1600" dirty="0" err="1">
                <a:latin typeface="Courier New"/>
                <a:cs typeface="Courier New"/>
              </a:rPr>
              <a:t>y',zero</a:t>
            </a:r>
            <a:r>
              <a:rPr lang="en-US" sz="1600" dirty="0">
                <a:latin typeface="Courier New"/>
                <a:cs typeface="Courier New"/>
              </a:rPr>
              <a:t>=T)</a:t>
            </a:r>
          </a:p>
        </p:txBody>
      </p:sp>
      <p:pic>
        <p:nvPicPr>
          <p:cNvPr id="8" name="Content Placeholder 7"/>
          <p:cNvPicPr>
            <a:picLocks noGrp="1" noChangeAspect="1"/>
          </p:cNvPicPr>
          <p:nvPr>
            <p:ph idx="1"/>
          </p:nvPr>
        </p:nvPicPr>
        <p:blipFill rotWithShape="1">
          <a:blip r:embed="rId2"/>
          <a:srcRect t="412" b="2254"/>
          <a:stretch/>
        </p:blipFill>
        <p:spPr>
          <a:xfrm>
            <a:off x="2133600" y="2667000"/>
            <a:ext cx="5178425" cy="4038600"/>
          </a:xfrm>
        </p:spPr>
      </p:pic>
    </p:spTree>
    <p:extLst>
      <p:ext uri="{BB962C8B-B14F-4D97-AF65-F5344CB8AC3E}">
        <p14:creationId xmlns:p14="http://schemas.microsoft.com/office/powerpoint/2010/main" val="701991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Axes</a:t>
            </a:r>
            <a:endParaRPr lang="en-US" dirty="0"/>
          </a:p>
        </p:txBody>
      </p:sp>
      <p:sp>
        <p:nvSpPr>
          <p:cNvPr id="5" name="TextBox 4"/>
          <p:cNvSpPr txBox="1"/>
          <p:nvPr/>
        </p:nvSpPr>
        <p:spPr>
          <a:xfrm>
            <a:off x="762001" y="1828800"/>
            <a:ext cx="8153400" cy="1384995"/>
          </a:xfrm>
          <a:prstGeom prst="rect">
            <a:avLst/>
          </a:prstGeom>
          <a:solidFill>
            <a:schemeClr val="bg1"/>
          </a:solidFill>
        </p:spPr>
        <p:txBody>
          <a:bodyPr wrap="square" rtlCol="0">
            <a:spAutoFit/>
          </a:bodyPr>
          <a:lstStyle/>
          <a:p>
            <a:r>
              <a:rPr lang="en-US" sz="1400" dirty="0">
                <a:latin typeface="Courier New"/>
                <a:cs typeface="Courier New"/>
              </a:rPr>
              <a:t># </a:t>
            </a:r>
            <a:r>
              <a:rPr lang="en-US" sz="1400" dirty="0" smtClean="0">
                <a:latin typeface="Courier New"/>
                <a:cs typeface="Courier New"/>
              </a:rPr>
              <a:t>Compute </a:t>
            </a:r>
            <a:r>
              <a:rPr lang="en-US" sz="1400" dirty="0">
                <a:latin typeface="Courier New"/>
                <a:cs typeface="Courier New"/>
              </a:rPr>
              <a:t>a new column containing the relative change in CO2</a:t>
            </a:r>
          </a:p>
          <a:p>
            <a:r>
              <a:rPr lang="en-US" sz="1400" dirty="0">
                <a:latin typeface="Courier New"/>
                <a:cs typeface="Courier New"/>
              </a:rPr>
              <a:t>carbon$relCO2 = (carbon$CO2-280)/280</a:t>
            </a:r>
          </a:p>
          <a:p>
            <a:r>
              <a:rPr lang="en-US" sz="1400" dirty="0">
                <a:latin typeface="Courier New"/>
                <a:cs typeface="Courier New"/>
              </a:rPr>
              <a:t>carbon %&gt;% </a:t>
            </a:r>
            <a:r>
              <a:rPr lang="en-US" sz="1400" dirty="0" err="1">
                <a:latin typeface="Courier New"/>
                <a:cs typeface="Courier New"/>
              </a:rPr>
              <a:t>ggvis</a:t>
            </a:r>
            <a:r>
              <a:rPr lang="en-US" sz="1400" dirty="0">
                <a:latin typeface="Courier New"/>
                <a:cs typeface="Courier New"/>
              </a:rPr>
              <a:t>(~year,~relCO2) %&gt;% </a:t>
            </a:r>
            <a:r>
              <a:rPr lang="en-US" sz="1400" dirty="0" err="1">
                <a:latin typeface="Courier New"/>
                <a:cs typeface="Courier New"/>
              </a:rPr>
              <a:t>layer_lines</a:t>
            </a:r>
            <a:r>
              <a:rPr lang="en-US" sz="1400" dirty="0">
                <a:latin typeface="Courier New"/>
                <a:cs typeface="Courier New"/>
              </a:rPr>
              <a:t>(stroke:='blue') %&gt;% </a:t>
            </a:r>
          </a:p>
          <a:p>
            <a:r>
              <a:rPr lang="en-US" sz="1400" dirty="0">
                <a:latin typeface="Courier New"/>
                <a:cs typeface="Courier New"/>
              </a:rPr>
              <a:t>  </a:t>
            </a:r>
            <a:r>
              <a:rPr lang="en-US" sz="1400" dirty="0" err="1">
                <a:latin typeface="Courier New"/>
                <a:cs typeface="Courier New"/>
              </a:rPr>
              <a:t>scale_numeric</a:t>
            </a:r>
            <a:r>
              <a:rPr lang="en-US" sz="1400" dirty="0">
                <a:latin typeface="Courier New"/>
                <a:cs typeface="Courier New"/>
              </a:rPr>
              <a:t>('</a:t>
            </a:r>
            <a:r>
              <a:rPr lang="en-US" sz="1400" dirty="0" err="1">
                <a:latin typeface="Courier New"/>
                <a:cs typeface="Courier New"/>
              </a:rPr>
              <a:t>y',zero</a:t>
            </a:r>
            <a:r>
              <a:rPr lang="en-US" sz="1400" dirty="0">
                <a:latin typeface="Courier New"/>
                <a:cs typeface="Courier New"/>
              </a:rPr>
              <a:t>=T)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('y', title = "CO2 ppm of the atmosphere", </a:t>
            </a:r>
            <a:r>
              <a:rPr lang="en-US" sz="1400" dirty="0" err="1">
                <a:latin typeface="Courier New"/>
                <a:cs typeface="Courier New"/>
              </a:rPr>
              <a:t>title_offset</a:t>
            </a:r>
            <a:r>
              <a:rPr lang="en-US" sz="1400" dirty="0">
                <a:latin typeface="Courier New"/>
                <a:cs typeface="Courier New"/>
              </a:rPr>
              <a:t>=50)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='Year', </a:t>
            </a:r>
            <a:r>
              <a:rPr lang="en-US" sz="1400" dirty="0" smtClean="0">
                <a:latin typeface="Courier New"/>
                <a:cs typeface="Courier New"/>
              </a:rPr>
              <a:t>format = </a:t>
            </a:r>
            <a:r>
              <a:rPr lang="fr-FR" sz="1400" dirty="0" smtClean="0"/>
              <a:t>'</a:t>
            </a:r>
            <a:r>
              <a:rPr lang="en-US" sz="1400" dirty="0" smtClean="0">
                <a:latin typeface="Courier New"/>
                <a:cs typeface="Courier New"/>
              </a:rPr>
              <a:t>#</a:t>
            </a:r>
            <a:r>
              <a:rPr lang="en-US" sz="1400" dirty="0">
                <a:latin typeface="Courier New"/>
                <a:cs typeface="Courier New"/>
              </a:rPr>
              <a:t>##</a:t>
            </a:r>
            <a:r>
              <a:rPr lang="en-US" sz="1400" dirty="0" smtClean="0">
                <a:latin typeface="Courier New"/>
                <a:cs typeface="Courier New"/>
              </a:rPr>
              <a:t>#</a:t>
            </a:r>
            <a:r>
              <a:rPr lang="fr-FR" sz="1400" dirty="0"/>
              <a:t>'</a:t>
            </a:r>
            <a:r>
              <a:rPr lang="en-US" sz="1400" dirty="0" smtClean="0">
                <a:latin typeface="Courier New"/>
                <a:cs typeface="Courier New"/>
              </a:rPr>
              <a:t>)</a:t>
            </a:r>
            <a:endParaRPr lang="en-US" sz="1400" dirty="0">
              <a:latin typeface="Courier New"/>
              <a:cs typeface="Courier New"/>
            </a:endParaRPr>
          </a:p>
        </p:txBody>
      </p:sp>
      <p:pic>
        <p:nvPicPr>
          <p:cNvPr id="4" name="Picture 3"/>
          <p:cNvPicPr>
            <a:picLocks noChangeAspect="1"/>
          </p:cNvPicPr>
          <p:nvPr/>
        </p:nvPicPr>
        <p:blipFill>
          <a:blip r:embed="rId2"/>
          <a:stretch>
            <a:fillRect/>
          </a:stretch>
        </p:blipFill>
        <p:spPr>
          <a:xfrm>
            <a:off x="1752600" y="3352800"/>
            <a:ext cx="6007100" cy="3352800"/>
          </a:xfrm>
          <a:prstGeom prst="rect">
            <a:avLst/>
          </a:prstGeom>
        </p:spPr>
      </p:pic>
    </p:spTree>
    <p:extLst>
      <p:ext uri="{BB962C8B-B14F-4D97-AF65-F5344CB8AC3E}">
        <p14:creationId xmlns:p14="http://schemas.microsoft.com/office/powerpoint/2010/main" val="38012594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Guides</a:t>
            </a:r>
            <a:endParaRPr lang="en-US" dirty="0"/>
          </a:p>
        </p:txBody>
      </p:sp>
      <p:sp>
        <p:nvSpPr>
          <p:cNvPr id="3" name="Content Placeholder 2"/>
          <p:cNvSpPr>
            <a:spLocks noGrp="1"/>
          </p:cNvSpPr>
          <p:nvPr>
            <p:ph idx="1"/>
          </p:nvPr>
        </p:nvSpPr>
        <p:spPr>
          <a:xfrm>
            <a:off x="1062038" y="1766888"/>
            <a:ext cx="7929562" cy="4113212"/>
          </a:xfrm>
        </p:spPr>
        <p:txBody>
          <a:bodyPr/>
          <a:lstStyle/>
          <a:p>
            <a:r>
              <a:rPr lang="en-US" dirty="0"/>
              <a:t>Axes and legends are both forms of </a:t>
            </a:r>
            <a:r>
              <a:rPr lang="en-US" dirty="0" smtClean="0"/>
              <a:t>guides</a:t>
            </a:r>
          </a:p>
          <a:p>
            <a:r>
              <a:rPr lang="en-US" dirty="0" smtClean="0"/>
              <a:t>Helps </a:t>
            </a:r>
            <a:r>
              <a:rPr lang="en-US" dirty="0"/>
              <a:t>the </a:t>
            </a:r>
            <a:r>
              <a:rPr lang="en-US" dirty="0" smtClean="0"/>
              <a:t>viewer to </a:t>
            </a:r>
            <a:r>
              <a:rPr lang="en-US" dirty="0"/>
              <a:t>understand a </a:t>
            </a:r>
            <a:r>
              <a:rPr lang="en-US" dirty="0" smtClean="0"/>
              <a:t>graphic</a:t>
            </a:r>
            <a:endParaRPr lang="en-US" dirty="0"/>
          </a:p>
        </p:txBody>
      </p:sp>
      <p:pic>
        <p:nvPicPr>
          <p:cNvPr id="4" name="Picture 3"/>
          <p:cNvPicPr>
            <a:picLocks noChangeAspect="1"/>
          </p:cNvPicPr>
          <p:nvPr/>
        </p:nvPicPr>
        <p:blipFill>
          <a:blip r:embed="rId2"/>
          <a:stretch>
            <a:fillRect/>
          </a:stretch>
        </p:blipFill>
        <p:spPr>
          <a:xfrm>
            <a:off x="2057400" y="3505200"/>
            <a:ext cx="5943600" cy="3492500"/>
          </a:xfrm>
          <a:prstGeom prst="rect">
            <a:avLst/>
          </a:prstGeom>
        </p:spPr>
      </p:pic>
    </p:spTree>
    <p:extLst>
      <p:ext uri="{BB962C8B-B14F-4D97-AF65-F5344CB8AC3E}">
        <p14:creationId xmlns:p14="http://schemas.microsoft.com/office/powerpoint/2010/main" val="385175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062038" y="1766888"/>
            <a:ext cx="7769225" cy="1357312"/>
          </a:xfrm>
        </p:spPr>
        <p:txBody>
          <a:bodyPr/>
          <a:lstStyle/>
          <a:p>
            <a:r>
              <a:rPr lang="en-US" dirty="0"/>
              <a:t>Create a line plot using the data in the following table</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7566828"/>
              </p:ext>
            </p:extLst>
          </p:nvPr>
        </p:nvGraphicFramePr>
        <p:xfrm>
          <a:off x="1219200" y="3276600"/>
          <a:ext cx="7391399" cy="888999"/>
        </p:xfrm>
        <a:graphic>
          <a:graphicData uri="http://schemas.openxmlformats.org/drawingml/2006/table">
            <a:tbl>
              <a:tblPr firstRow="1" bandRow="1">
                <a:tableStyleId>{08FB837D-C827-4EFA-A057-4D05807E0F7C}</a:tableStyleId>
              </a:tblPr>
              <a:tblGrid>
                <a:gridCol w="1408713"/>
                <a:gridCol w="648687"/>
                <a:gridCol w="609600"/>
                <a:gridCol w="609600"/>
                <a:gridCol w="609600"/>
                <a:gridCol w="609600"/>
                <a:gridCol w="736313"/>
                <a:gridCol w="681006"/>
                <a:gridCol w="739140"/>
                <a:gridCol w="739140"/>
              </a:tblGrid>
              <a:tr h="370840">
                <a:tc>
                  <a:txBody>
                    <a:bodyPr/>
                    <a:lstStyle/>
                    <a:p>
                      <a:r>
                        <a:rPr lang="en-US" sz="1400" dirty="0" smtClean="0">
                          <a:latin typeface="Courier"/>
                          <a:cs typeface="Courier"/>
                        </a:rPr>
                        <a:t>Year</a:t>
                      </a:r>
                      <a:endParaRPr lang="en-US" sz="1400" dirty="0">
                        <a:latin typeface="Courier"/>
                        <a:cs typeface="Courier"/>
                      </a:endParaRPr>
                    </a:p>
                  </a:txBody>
                  <a:tcPr/>
                </a:tc>
                <a:tc>
                  <a:txBody>
                    <a:bodyPr/>
                    <a:lstStyle/>
                    <a:p>
                      <a:pPr algn="dist"/>
                      <a:r>
                        <a:rPr lang="en-US" sz="1400" dirty="0" smtClean="0">
                          <a:latin typeface="Courier"/>
                          <a:cs typeface="Courier"/>
                        </a:rPr>
                        <a:t>1804</a:t>
                      </a:r>
                      <a:endParaRPr lang="en-US" sz="1400" dirty="0">
                        <a:latin typeface="Courier"/>
                        <a:cs typeface="Courier"/>
                      </a:endParaRPr>
                    </a:p>
                  </a:txBody>
                  <a:tcPr/>
                </a:tc>
                <a:tc>
                  <a:txBody>
                    <a:bodyPr/>
                    <a:lstStyle/>
                    <a:p>
                      <a:pPr algn="dist"/>
                      <a:r>
                        <a:rPr lang="en-US" sz="1400" dirty="0" smtClean="0">
                          <a:latin typeface="Courier"/>
                          <a:cs typeface="Courier"/>
                        </a:rPr>
                        <a:t>1927</a:t>
                      </a:r>
                      <a:endParaRPr lang="en-US" sz="1400" dirty="0">
                        <a:latin typeface="Courier"/>
                        <a:cs typeface="Courier"/>
                      </a:endParaRPr>
                    </a:p>
                  </a:txBody>
                  <a:tcPr/>
                </a:tc>
                <a:tc>
                  <a:txBody>
                    <a:bodyPr/>
                    <a:lstStyle/>
                    <a:p>
                      <a:pPr algn="dist"/>
                      <a:r>
                        <a:rPr lang="en-US" sz="1400" dirty="0" smtClean="0">
                          <a:latin typeface="Courier"/>
                          <a:cs typeface="Courier"/>
                        </a:rPr>
                        <a:t>1960</a:t>
                      </a:r>
                      <a:endParaRPr lang="en-US" sz="1400" dirty="0">
                        <a:latin typeface="Courier"/>
                        <a:cs typeface="Courier"/>
                      </a:endParaRPr>
                    </a:p>
                  </a:txBody>
                  <a:tcPr/>
                </a:tc>
                <a:tc>
                  <a:txBody>
                    <a:bodyPr/>
                    <a:lstStyle/>
                    <a:p>
                      <a:pPr algn="dist"/>
                      <a:r>
                        <a:rPr lang="en-US" sz="1400" dirty="0" smtClean="0">
                          <a:latin typeface="Courier"/>
                          <a:cs typeface="Courier"/>
                        </a:rPr>
                        <a:t>1974</a:t>
                      </a:r>
                      <a:endParaRPr lang="en-US" sz="1400" dirty="0">
                        <a:latin typeface="Courier"/>
                        <a:cs typeface="Courier"/>
                      </a:endParaRPr>
                    </a:p>
                  </a:txBody>
                  <a:tcPr/>
                </a:tc>
                <a:tc>
                  <a:txBody>
                    <a:bodyPr/>
                    <a:lstStyle/>
                    <a:p>
                      <a:pPr algn="dist"/>
                      <a:r>
                        <a:rPr lang="en-US" sz="1400" dirty="0" smtClean="0">
                          <a:latin typeface="Courier"/>
                          <a:cs typeface="Courier"/>
                        </a:rPr>
                        <a:t>1987</a:t>
                      </a:r>
                      <a:endParaRPr lang="en-US" sz="1400" dirty="0">
                        <a:latin typeface="Courier"/>
                        <a:cs typeface="Courier"/>
                      </a:endParaRPr>
                    </a:p>
                  </a:txBody>
                  <a:tcPr/>
                </a:tc>
                <a:tc>
                  <a:txBody>
                    <a:bodyPr/>
                    <a:lstStyle/>
                    <a:p>
                      <a:pPr algn="dist"/>
                      <a:r>
                        <a:rPr lang="en-US" sz="1400" dirty="0" smtClean="0">
                          <a:latin typeface="Courier"/>
                          <a:cs typeface="Courier"/>
                        </a:rPr>
                        <a:t>1999</a:t>
                      </a:r>
                      <a:endParaRPr lang="en-US" sz="1400" dirty="0">
                        <a:latin typeface="Courier"/>
                        <a:cs typeface="Courier"/>
                      </a:endParaRPr>
                    </a:p>
                  </a:txBody>
                  <a:tcPr/>
                </a:tc>
                <a:tc>
                  <a:txBody>
                    <a:bodyPr/>
                    <a:lstStyle/>
                    <a:p>
                      <a:pPr algn="dist"/>
                      <a:r>
                        <a:rPr lang="en-US" sz="1400" dirty="0" smtClean="0">
                          <a:latin typeface="Courier"/>
                          <a:cs typeface="Courier"/>
                        </a:rPr>
                        <a:t>2012</a:t>
                      </a:r>
                      <a:endParaRPr lang="en-US" sz="1400" dirty="0">
                        <a:latin typeface="Courier"/>
                        <a:cs typeface="Courier"/>
                      </a:endParaRPr>
                    </a:p>
                  </a:txBody>
                  <a:tcPr/>
                </a:tc>
                <a:tc>
                  <a:txBody>
                    <a:bodyPr/>
                    <a:lstStyle/>
                    <a:p>
                      <a:pPr algn="dist"/>
                      <a:r>
                        <a:rPr lang="en-US" sz="1400" dirty="0" smtClean="0">
                          <a:latin typeface="Courier"/>
                          <a:cs typeface="Courier"/>
                        </a:rPr>
                        <a:t>2027</a:t>
                      </a:r>
                      <a:endParaRPr lang="en-US" sz="1400" dirty="0">
                        <a:latin typeface="Courier"/>
                        <a:cs typeface="Courier"/>
                      </a:endParaRPr>
                    </a:p>
                  </a:txBody>
                  <a:tcPr/>
                </a:tc>
                <a:tc>
                  <a:txBody>
                    <a:bodyPr/>
                    <a:lstStyle/>
                    <a:p>
                      <a:pPr algn="dist"/>
                      <a:r>
                        <a:rPr lang="en-US" sz="1400" dirty="0" smtClean="0">
                          <a:latin typeface="Courier"/>
                          <a:cs typeface="Courier"/>
                        </a:rPr>
                        <a:t>2046</a:t>
                      </a:r>
                      <a:endParaRPr lang="en-US" sz="1400" dirty="0">
                        <a:latin typeface="Courier"/>
                        <a:cs typeface="Courier"/>
                      </a:endParaRPr>
                    </a:p>
                  </a:txBody>
                  <a:tcPr/>
                </a:tc>
              </a:tr>
              <a:tr h="370840">
                <a:tc>
                  <a:txBody>
                    <a:bodyPr/>
                    <a:lstStyle/>
                    <a:p>
                      <a:r>
                        <a:rPr lang="en-US" sz="1400" dirty="0" smtClean="0">
                          <a:latin typeface="Courier"/>
                          <a:cs typeface="Courier"/>
                        </a:rPr>
                        <a:t>Population</a:t>
                      </a:r>
                    </a:p>
                    <a:p>
                      <a:r>
                        <a:rPr lang="en-US" sz="1400" dirty="0" smtClean="0">
                          <a:latin typeface="Courier"/>
                          <a:cs typeface="Courier"/>
                        </a:rPr>
                        <a:t>(billions)</a:t>
                      </a:r>
                      <a:endParaRPr lang="en-US" sz="1400" dirty="0">
                        <a:latin typeface="Courier"/>
                        <a:cs typeface="Courier"/>
                      </a:endParaRPr>
                    </a:p>
                  </a:txBody>
                  <a:tcPr/>
                </a:tc>
                <a:tc>
                  <a:txBody>
                    <a:bodyPr/>
                    <a:lstStyle/>
                    <a:p>
                      <a:pPr algn="dist"/>
                      <a:r>
                        <a:rPr lang="en-US" sz="1400" dirty="0" smtClean="0">
                          <a:latin typeface="Courier"/>
                          <a:cs typeface="Courier"/>
                        </a:rPr>
                        <a:t>1</a:t>
                      </a:r>
                      <a:endParaRPr lang="en-US" sz="1400" dirty="0">
                        <a:latin typeface="Courier"/>
                        <a:cs typeface="Courier"/>
                      </a:endParaRPr>
                    </a:p>
                  </a:txBody>
                  <a:tcPr/>
                </a:tc>
                <a:tc>
                  <a:txBody>
                    <a:bodyPr/>
                    <a:lstStyle/>
                    <a:p>
                      <a:pPr algn="dist"/>
                      <a:r>
                        <a:rPr lang="en-US" sz="1400" dirty="0" smtClean="0">
                          <a:latin typeface="Courier"/>
                          <a:cs typeface="Courier"/>
                        </a:rPr>
                        <a:t>2</a:t>
                      </a:r>
                      <a:endParaRPr lang="en-US" sz="1400" dirty="0">
                        <a:latin typeface="Courier"/>
                        <a:cs typeface="Courier"/>
                      </a:endParaRPr>
                    </a:p>
                  </a:txBody>
                  <a:tcPr/>
                </a:tc>
                <a:tc>
                  <a:txBody>
                    <a:bodyPr/>
                    <a:lstStyle/>
                    <a:p>
                      <a:pPr algn="dist"/>
                      <a:r>
                        <a:rPr lang="en-US" sz="1400" dirty="0" smtClean="0">
                          <a:latin typeface="Courier"/>
                          <a:cs typeface="Courier"/>
                        </a:rPr>
                        <a:t>3</a:t>
                      </a:r>
                      <a:endParaRPr lang="en-US" sz="1400" dirty="0">
                        <a:latin typeface="Courier"/>
                        <a:cs typeface="Courier"/>
                      </a:endParaRPr>
                    </a:p>
                  </a:txBody>
                  <a:tcPr/>
                </a:tc>
                <a:tc>
                  <a:txBody>
                    <a:bodyPr/>
                    <a:lstStyle/>
                    <a:p>
                      <a:pPr algn="dist"/>
                      <a:r>
                        <a:rPr lang="en-US" sz="1400" dirty="0" smtClean="0">
                          <a:latin typeface="Courier"/>
                          <a:cs typeface="Courier"/>
                        </a:rPr>
                        <a:t>4</a:t>
                      </a:r>
                      <a:endParaRPr lang="en-US" sz="1400" dirty="0">
                        <a:latin typeface="Courier"/>
                        <a:cs typeface="Courier"/>
                      </a:endParaRPr>
                    </a:p>
                  </a:txBody>
                  <a:tcPr/>
                </a:tc>
                <a:tc>
                  <a:txBody>
                    <a:bodyPr/>
                    <a:lstStyle/>
                    <a:p>
                      <a:pPr algn="dist"/>
                      <a:r>
                        <a:rPr lang="en-US" sz="1400" dirty="0" smtClean="0">
                          <a:latin typeface="Courier"/>
                          <a:cs typeface="Courier"/>
                        </a:rPr>
                        <a:t>5</a:t>
                      </a:r>
                      <a:endParaRPr lang="en-US" sz="1400" dirty="0">
                        <a:latin typeface="Courier"/>
                        <a:cs typeface="Courier"/>
                      </a:endParaRPr>
                    </a:p>
                  </a:txBody>
                  <a:tcPr/>
                </a:tc>
                <a:tc>
                  <a:txBody>
                    <a:bodyPr/>
                    <a:lstStyle/>
                    <a:p>
                      <a:pPr algn="dist"/>
                      <a:r>
                        <a:rPr lang="en-US" sz="1400" dirty="0" smtClean="0">
                          <a:latin typeface="Courier"/>
                          <a:cs typeface="Courier"/>
                        </a:rPr>
                        <a:t>6</a:t>
                      </a:r>
                      <a:endParaRPr lang="en-US" sz="1400" dirty="0">
                        <a:latin typeface="Courier"/>
                        <a:cs typeface="Courier"/>
                      </a:endParaRPr>
                    </a:p>
                  </a:txBody>
                  <a:tcPr/>
                </a:tc>
                <a:tc>
                  <a:txBody>
                    <a:bodyPr/>
                    <a:lstStyle/>
                    <a:p>
                      <a:pPr algn="dist"/>
                      <a:r>
                        <a:rPr lang="en-US" sz="1400" dirty="0" smtClean="0">
                          <a:latin typeface="Courier"/>
                          <a:cs typeface="Courier"/>
                        </a:rPr>
                        <a:t>7</a:t>
                      </a:r>
                      <a:endParaRPr lang="en-US" sz="1400" dirty="0">
                        <a:latin typeface="Courier"/>
                        <a:cs typeface="Courier"/>
                      </a:endParaRPr>
                    </a:p>
                  </a:txBody>
                  <a:tcPr/>
                </a:tc>
                <a:tc>
                  <a:txBody>
                    <a:bodyPr/>
                    <a:lstStyle/>
                    <a:p>
                      <a:pPr algn="dist"/>
                      <a:r>
                        <a:rPr lang="en-US" sz="1400" dirty="0" smtClean="0">
                          <a:latin typeface="Courier"/>
                          <a:cs typeface="Courier"/>
                        </a:rPr>
                        <a:t>8</a:t>
                      </a:r>
                      <a:endParaRPr lang="en-US" sz="1400" dirty="0">
                        <a:latin typeface="Courier"/>
                        <a:cs typeface="Courier"/>
                      </a:endParaRPr>
                    </a:p>
                  </a:txBody>
                  <a:tcPr/>
                </a:tc>
                <a:tc>
                  <a:txBody>
                    <a:bodyPr/>
                    <a:lstStyle/>
                    <a:p>
                      <a:pPr algn="dist"/>
                      <a:r>
                        <a:rPr lang="en-US" sz="1400" dirty="0" smtClean="0">
                          <a:latin typeface="Courier"/>
                          <a:cs typeface="Courier"/>
                        </a:rPr>
                        <a:t>9</a:t>
                      </a:r>
                      <a:endParaRPr lang="en-US" sz="1400" dirty="0">
                        <a:latin typeface="Courier"/>
                        <a:cs typeface="Courier"/>
                      </a:endParaRPr>
                    </a:p>
                  </a:txBody>
                  <a:tcPr/>
                </a:tc>
              </a:tr>
            </a:tbl>
          </a:graphicData>
        </a:graphic>
      </p:graphicFrame>
    </p:spTree>
    <p:extLst>
      <p:ext uri="{BB962C8B-B14F-4D97-AF65-F5344CB8AC3E}">
        <p14:creationId xmlns:p14="http://schemas.microsoft.com/office/powerpoint/2010/main" val="13421255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4" name="TextBox 3"/>
          <p:cNvSpPr txBox="1"/>
          <p:nvPr/>
        </p:nvSpPr>
        <p:spPr>
          <a:xfrm>
            <a:off x="762000" y="1905000"/>
            <a:ext cx="8382000" cy="1600438"/>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err="1">
                <a:latin typeface="Courier New"/>
                <a:cs typeface="Courier New"/>
              </a:rPr>
              <a:t>url</a:t>
            </a:r>
            <a:r>
              <a:rPr lang="en-US" sz="1400" dirty="0">
                <a:latin typeface="Courier New"/>
                <a:cs typeface="Courier New"/>
              </a:rPr>
              <a:t> &lt;-  'http://</a:t>
            </a:r>
            <a:r>
              <a:rPr lang="en-US" sz="1400" dirty="0" err="1">
                <a:latin typeface="Courier New"/>
                <a:cs typeface="Courier New"/>
              </a:rPr>
              <a:t>people.terry.uga.edu</a:t>
            </a:r>
            <a:r>
              <a:rPr lang="en-US" sz="1400" dirty="0">
                <a:latin typeface="Courier New"/>
                <a:cs typeface="Courier New"/>
              </a:rPr>
              <a:t>/</a:t>
            </a:r>
            <a:r>
              <a:rPr lang="en-US" sz="1400" dirty="0" err="1">
                <a:latin typeface="Courier New"/>
                <a:cs typeface="Courier New"/>
              </a:rPr>
              <a:t>rwatson</a:t>
            </a:r>
            <a:r>
              <a:rPr lang="en-US" sz="1400" dirty="0">
                <a:latin typeface="Courier New"/>
                <a:cs typeface="Courier New"/>
              </a:rPr>
              <a:t>/data/</a:t>
            </a:r>
            <a:r>
              <a:rPr lang="en-US" sz="1400" dirty="0" err="1">
                <a:latin typeface="Courier New"/>
                <a:cs typeface="Courier New"/>
              </a:rPr>
              <a:t>centralparktemps.txt</a:t>
            </a:r>
            <a:r>
              <a:rPr lang="en-US" sz="1400" dirty="0">
                <a:latin typeface="Courier New"/>
                <a:cs typeface="Courier New"/>
              </a:rPr>
              <a:t>'</a:t>
            </a:r>
          </a:p>
          <a:p>
            <a:r>
              <a:rPr lang="en-US" sz="1400" dirty="0">
                <a:latin typeface="Courier New"/>
                <a:cs typeface="Courier New"/>
              </a:rPr>
              <a:t>t &lt;- </a:t>
            </a:r>
            <a:r>
              <a:rPr lang="en-US" sz="1400" dirty="0" err="1">
                <a:latin typeface="Courier New"/>
                <a:cs typeface="Courier New"/>
              </a:rPr>
              <a:t>read.table</a:t>
            </a:r>
            <a:r>
              <a:rPr lang="en-US" sz="1400" dirty="0">
                <a:latin typeface="Courier New"/>
                <a:cs typeface="Courier New"/>
              </a:rPr>
              <a:t>(</a:t>
            </a:r>
            <a:r>
              <a:rPr lang="en-US" sz="1400" dirty="0" err="1">
                <a:latin typeface="Courier New"/>
                <a:cs typeface="Courier New"/>
              </a:rPr>
              <a:t>url</a:t>
            </a:r>
            <a:r>
              <a:rPr lang="en-US" sz="1400" dirty="0">
                <a:latin typeface="Courier New"/>
                <a:cs typeface="Courier New"/>
              </a:rPr>
              <a:t>, header=T, </a:t>
            </a:r>
            <a:r>
              <a:rPr lang="en-US" sz="1400" dirty="0" err="1">
                <a:latin typeface="Courier New"/>
                <a:cs typeface="Courier New"/>
              </a:rPr>
              <a:t>sep</a:t>
            </a:r>
            <a:r>
              <a:rPr lang="en-US" sz="1400" dirty="0">
                <a:latin typeface="Courier New"/>
                <a:cs typeface="Courier New"/>
              </a:rPr>
              <a:t>=',')</a:t>
            </a:r>
          </a:p>
          <a:p>
            <a:r>
              <a:rPr lang="en-US" sz="1400" dirty="0" err="1">
                <a:latin typeface="Courier New"/>
                <a:cs typeface="Courier New"/>
              </a:rPr>
              <a:t>t$C</a:t>
            </a:r>
            <a:r>
              <a:rPr lang="en-US" sz="1400" dirty="0">
                <a:latin typeface="Courier New"/>
                <a:cs typeface="Courier New"/>
              </a:rPr>
              <a:t> &lt;-  round((</a:t>
            </a:r>
            <a:r>
              <a:rPr lang="en-US" sz="1400" dirty="0" err="1">
                <a:latin typeface="Courier New"/>
                <a:cs typeface="Courier New"/>
              </a:rPr>
              <a:t>t$temperature</a:t>
            </a:r>
            <a:r>
              <a:rPr lang="en-US" sz="1400" dirty="0">
                <a:latin typeface="Courier New"/>
                <a:cs typeface="Courier New"/>
              </a:rPr>
              <a:t> - 32)*5/9,1)</a:t>
            </a:r>
          </a:p>
          <a:p>
            <a:r>
              <a:rPr lang="en-US" sz="1400" dirty="0">
                <a:latin typeface="Courier New"/>
                <a:cs typeface="Courier New"/>
              </a:rPr>
              <a:t>t %&gt;% </a:t>
            </a:r>
            <a:r>
              <a:rPr lang="en-US" sz="1400" dirty="0" err="1">
                <a:latin typeface="Courier New"/>
                <a:cs typeface="Courier New"/>
              </a:rPr>
              <a:t>ggvis</a:t>
            </a:r>
            <a:r>
              <a:rPr lang="en-US" sz="1400" dirty="0">
                <a:latin typeface="Courier New"/>
                <a:cs typeface="Courier New"/>
              </a:rPr>
              <a:t>(~C) %&gt;% </a:t>
            </a:r>
            <a:r>
              <a:rPr lang="en-US" sz="1400" dirty="0" err="1">
                <a:latin typeface="Courier New"/>
                <a:cs typeface="Courier New"/>
              </a:rPr>
              <a:t>layer_histograms</a:t>
            </a:r>
            <a:r>
              <a:rPr lang="en-US" sz="1400" dirty="0">
                <a:latin typeface="Courier New"/>
                <a:cs typeface="Courier New"/>
              </a:rPr>
              <a:t>(width = 2, fill:='</a:t>
            </a:r>
            <a:r>
              <a:rPr lang="en-US" sz="1400" dirty="0" err="1">
                <a:latin typeface="Courier New"/>
                <a:cs typeface="Courier New"/>
              </a:rPr>
              <a:t>cornflowerblue</a:t>
            </a:r>
            <a:r>
              <a:rPr lang="en-US" sz="1400" dirty="0">
                <a:latin typeface="Courier New"/>
                <a:cs typeface="Courier New"/>
              </a:rPr>
              <a: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x',title</a:t>
            </a:r>
            <a:r>
              <a:rPr lang="en-US" sz="1400" dirty="0">
                <a:latin typeface="Courier New"/>
                <a:cs typeface="Courier New"/>
              </a:rPr>
              <a:t>='Celsius')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='Frequency')</a:t>
            </a:r>
          </a:p>
        </p:txBody>
      </p:sp>
      <p:pic>
        <p:nvPicPr>
          <p:cNvPr id="3" name="Picture 2"/>
          <p:cNvPicPr>
            <a:picLocks noChangeAspect="1"/>
          </p:cNvPicPr>
          <p:nvPr/>
        </p:nvPicPr>
        <p:blipFill>
          <a:blip r:embed="rId2"/>
          <a:stretch>
            <a:fillRect/>
          </a:stretch>
        </p:blipFill>
        <p:spPr>
          <a:xfrm>
            <a:off x="3200400" y="3657600"/>
            <a:ext cx="3302000" cy="312747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a:t>
            </a:r>
            <a:endParaRPr lang="en-US" dirty="0"/>
          </a:p>
        </p:txBody>
      </p:sp>
      <p:sp>
        <p:nvSpPr>
          <p:cNvPr id="4" name="TextBox 3"/>
          <p:cNvSpPr txBox="1"/>
          <p:nvPr/>
        </p:nvSpPr>
        <p:spPr>
          <a:xfrm>
            <a:off x="838200" y="1828800"/>
            <a:ext cx="8153400" cy="2462213"/>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 Query the database and create file for use with R</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a:t>
            </a:r>
            <a:r>
              <a:rPr lang="en-US" sz="1400" dirty="0" err="1">
                <a:latin typeface="Courier New"/>
                <a:cs typeface="Courier New"/>
              </a:rPr>
              <a:t>productLine</a:t>
            </a:r>
            <a:r>
              <a:rPr lang="en-US" sz="1400" dirty="0">
                <a:latin typeface="Courier New"/>
                <a:cs typeface="Courier New"/>
              </a:rPr>
              <a:t> from Products;") </a:t>
            </a:r>
          </a:p>
          <a:p>
            <a:r>
              <a:rPr lang="en-US" sz="1400" dirty="0">
                <a:latin typeface="Courier New"/>
                <a:cs typeface="Courier New"/>
              </a:rPr>
              <a:t># Plot the number of product lines by specifying the appropriate column name</a:t>
            </a:r>
          </a:p>
          <a:p>
            <a:r>
              <a:rPr lang="en-US" sz="1400" dirty="0">
                <a:latin typeface="Courier New"/>
                <a:cs typeface="Courier New"/>
              </a:rPr>
              <a:t>d %&gt;% </a:t>
            </a:r>
            <a:r>
              <a:rPr lang="en-US" sz="1400" dirty="0" err="1">
                <a:latin typeface="Courier New"/>
                <a:cs typeface="Courier New"/>
              </a:rPr>
              <a:t>ggvis</a:t>
            </a:r>
            <a:r>
              <a:rPr lang="en-US" sz="1400" dirty="0">
                <a:latin typeface="Courier New"/>
                <a:cs typeface="Courier New"/>
              </a:rPr>
              <a:t>(~</a:t>
            </a:r>
            <a:r>
              <a:rPr lang="en-US" sz="1400" dirty="0" err="1">
                <a:latin typeface="Courier New"/>
                <a:cs typeface="Courier New"/>
              </a:rPr>
              <a:t>productLine</a:t>
            </a:r>
            <a:r>
              <a:rPr lang="en-US" sz="1400" dirty="0">
                <a:latin typeface="Courier New"/>
                <a:cs typeface="Courier New"/>
              </a:rPr>
              <a:t>) %&gt;% </a:t>
            </a:r>
            <a:r>
              <a:rPr lang="en-US" sz="1400" dirty="0" err="1">
                <a:latin typeface="Courier New"/>
                <a:cs typeface="Courier New"/>
              </a:rPr>
              <a:t>layer_bars</a:t>
            </a:r>
            <a:r>
              <a:rPr lang="en-US" sz="1400" dirty="0">
                <a:latin typeface="Courier New"/>
                <a:cs typeface="Courier New"/>
              </a:rPr>
              <a:t>(fill:='chocolate')</a:t>
            </a:r>
          </a:p>
          <a:p>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x',title</a:t>
            </a:r>
            <a:r>
              <a:rPr lang="en-US" sz="1400" dirty="0">
                <a:latin typeface="Courier New"/>
                <a:cs typeface="Courier New"/>
              </a:rPr>
              <a:t>='Product line')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='Count')</a:t>
            </a:r>
          </a:p>
        </p:txBody>
      </p:sp>
      <p:pic>
        <p:nvPicPr>
          <p:cNvPr id="5" name="Picture 4"/>
          <p:cNvPicPr>
            <a:picLocks noChangeAspect="1"/>
          </p:cNvPicPr>
          <p:nvPr/>
        </p:nvPicPr>
        <p:blipFill>
          <a:blip r:embed="rId2"/>
          <a:stretch>
            <a:fillRect/>
          </a:stretch>
        </p:blipFill>
        <p:spPr>
          <a:xfrm>
            <a:off x="2362200" y="4419922"/>
            <a:ext cx="4178300" cy="2438078"/>
          </a:xfrm>
          <a:prstGeom prst="rect">
            <a:avLst/>
          </a:prstGeom>
        </p:spPr>
      </p:pic>
    </p:spTree>
    <p:extLst>
      <p:ext uri="{BB962C8B-B14F-4D97-AF65-F5344CB8AC3E}">
        <p14:creationId xmlns:p14="http://schemas.microsoft.com/office/powerpoint/2010/main" val="23630338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062038" y="1766888"/>
            <a:ext cx="7769225" cy="1357312"/>
          </a:xfrm>
        </p:spPr>
        <p:txBody>
          <a:bodyPr/>
          <a:lstStyle/>
          <a:p>
            <a:r>
              <a:rPr lang="en-US" dirty="0"/>
              <a:t>Create a </a:t>
            </a:r>
            <a:r>
              <a:rPr lang="en-US" dirty="0" smtClean="0"/>
              <a:t>bar graph using the data in the following table</a:t>
            </a:r>
          </a:p>
        </p:txBody>
      </p:sp>
      <p:graphicFrame>
        <p:nvGraphicFramePr>
          <p:cNvPr id="4" name="Table 3"/>
          <p:cNvGraphicFramePr>
            <a:graphicFrameLocks noGrp="1"/>
          </p:cNvGraphicFramePr>
          <p:nvPr>
            <p:extLst>
              <p:ext uri="{D42A27DB-BD31-4B8C-83A1-F6EECF244321}">
                <p14:modId xmlns:p14="http://schemas.microsoft.com/office/powerpoint/2010/main" val="1587674847"/>
              </p:ext>
            </p:extLst>
          </p:nvPr>
        </p:nvGraphicFramePr>
        <p:xfrm>
          <a:off x="1219200" y="4114800"/>
          <a:ext cx="7391399" cy="888999"/>
        </p:xfrm>
        <a:graphic>
          <a:graphicData uri="http://schemas.openxmlformats.org/drawingml/2006/table">
            <a:tbl>
              <a:tblPr firstRow="1" bandRow="1">
                <a:tableStyleId>{08FB837D-C827-4EFA-A057-4D05807E0F7C}</a:tableStyleId>
              </a:tblPr>
              <a:tblGrid>
                <a:gridCol w="1408713"/>
                <a:gridCol w="648687"/>
                <a:gridCol w="609600"/>
                <a:gridCol w="609600"/>
                <a:gridCol w="609600"/>
                <a:gridCol w="609600"/>
                <a:gridCol w="736313"/>
                <a:gridCol w="681006"/>
                <a:gridCol w="739140"/>
                <a:gridCol w="739140"/>
              </a:tblGrid>
              <a:tr h="370840">
                <a:tc>
                  <a:txBody>
                    <a:bodyPr/>
                    <a:lstStyle/>
                    <a:p>
                      <a:r>
                        <a:rPr lang="en-US" sz="1400" dirty="0" smtClean="0">
                          <a:latin typeface="Courier"/>
                          <a:cs typeface="Courier"/>
                        </a:rPr>
                        <a:t>Year</a:t>
                      </a:r>
                      <a:endParaRPr lang="en-US" sz="1400" dirty="0">
                        <a:latin typeface="Courier"/>
                        <a:cs typeface="Courier"/>
                      </a:endParaRPr>
                    </a:p>
                  </a:txBody>
                  <a:tcPr/>
                </a:tc>
                <a:tc>
                  <a:txBody>
                    <a:bodyPr/>
                    <a:lstStyle/>
                    <a:p>
                      <a:pPr algn="dist"/>
                      <a:r>
                        <a:rPr lang="en-US" sz="1400" dirty="0" smtClean="0">
                          <a:latin typeface="Courier"/>
                          <a:cs typeface="Courier"/>
                        </a:rPr>
                        <a:t>1804</a:t>
                      </a:r>
                      <a:endParaRPr lang="en-US" sz="1400" dirty="0">
                        <a:latin typeface="Courier"/>
                        <a:cs typeface="Courier"/>
                      </a:endParaRPr>
                    </a:p>
                  </a:txBody>
                  <a:tcPr/>
                </a:tc>
                <a:tc>
                  <a:txBody>
                    <a:bodyPr/>
                    <a:lstStyle/>
                    <a:p>
                      <a:pPr algn="dist"/>
                      <a:r>
                        <a:rPr lang="en-US" sz="1400" dirty="0" smtClean="0">
                          <a:latin typeface="Courier"/>
                          <a:cs typeface="Courier"/>
                        </a:rPr>
                        <a:t>1927</a:t>
                      </a:r>
                      <a:endParaRPr lang="en-US" sz="1400" dirty="0">
                        <a:latin typeface="Courier"/>
                        <a:cs typeface="Courier"/>
                      </a:endParaRPr>
                    </a:p>
                  </a:txBody>
                  <a:tcPr/>
                </a:tc>
                <a:tc>
                  <a:txBody>
                    <a:bodyPr/>
                    <a:lstStyle/>
                    <a:p>
                      <a:pPr algn="dist"/>
                      <a:r>
                        <a:rPr lang="en-US" sz="1400" dirty="0" smtClean="0">
                          <a:latin typeface="Courier"/>
                          <a:cs typeface="Courier"/>
                        </a:rPr>
                        <a:t>1960</a:t>
                      </a:r>
                      <a:endParaRPr lang="en-US" sz="1400" dirty="0">
                        <a:latin typeface="Courier"/>
                        <a:cs typeface="Courier"/>
                      </a:endParaRPr>
                    </a:p>
                  </a:txBody>
                  <a:tcPr/>
                </a:tc>
                <a:tc>
                  <a:txBody>
                    <a:bodyPr/>
                    <a:lstStyle/>
                    <a:p>
                      <a:pPr algn="dist"/>
                      <a:r>
                        <a:rPr lang="en-US" sz="1400" dirty="0" smtClean="0">
                          <a:latin typeface="Courier"/>
                          <a:cs typeface="Courier"/>
                        </a:rPr>
                        <a:t>1974</a:t>
                      </a:r>
                      <a:endParaRPr lang="en-US" sz="1400" dirty="0">
                        <a:latin typeface="Courier"/>
                        <a:cs typeface="Courier"/>
                      </a:endParaRPr>
                    </a:p>
                  </a:txBody>
                  <a:tcPr/>
                </a:tc>
                <a:tc>
                  <a:txBody>
                    <a:bodyPr/>
                    <a:lstStyle/>
                    <a:p>
                      <a:pPr algn="dist"/>
                      <a:r>
                        <a:rPr lang="en-US" sz="1400" dirty="0" smtClean="0">
                          <a:latin typeface="Courier"/>
                          <a:cs typeface="Courier"/>
                        </a:rPr>
                        <a:t>1987</a:t>
                      </a:r>
                      <a:endParaRPr lang="en-US" sz="1400" dirty="0">
                        <a:latin typeface="Courier"/>
                        <a:cs typeface="Courier"/>
                      </a:endParaRPr>
                    </a:p>
                  </a:txBody>
                  <a:tcPr/>
                </a:tc>
                <a:tc>
                  <a:txBody>
                    <a:bodyPr/>
                    <a:lstStyle/>
                    <a:p>
                      <a:pPr algn="dist"/>
                      <a:r>
                        <a:rPr lang="en-US" sz="1400" dirty="0" smtClean="0">
                          <a:latin typeface="Courier"/>
                          <a:cs typeface="Courier"/>
                        </a:rPr>
                        <a:t>1999</a:t>
                      </a:r>
                      <a:endParaRPr lang="en-US" sz="1400" dirty="0">
                        <a:latin typeface="Courier"/>
                        <a:cs typeface="Courier"/>
                      </a:endParaRPr>
                    </a:p>
                  </a:txBody>
                  <a:tcPr/>
                </a:tc>
                <a:tc>
                  <a:txBody>
                    <a:bodyPr/>
                    <a:lstStyle/>
                    <a:p>
                      <a:pPr algn="dist"/>
                      <a:r>
                        <a:rPr lang="en-US" sz="1400" dirty="0" smtClean="0">
                          <a:latin typeface="Courier"/>
                          <a:cs typeface="Courier"/>
                        </a:rPr>
                        <a:t>2012</a:t>
                      </a:r>
                      <a:endParaRPr lang="en-US" sz="1400" dirty="0">
                        <a:latin typeface="Courier"/>
                        <a:cs typeface="Courier"/>
                      </a:endParaRPr>
                    </a:p>
                  </a:txBody>
                  <a:tcPr/>
                </a:tc>
                <a:tc>
                  <a:txBody>
                    <a:bodyPr/>
                    <a:lstStyle/>
                    <a:p>
                      <a:pPr algn="dist"/>
                      <a:r>
                        <a:rPr lang="en-US" sz="1400" dirty="0" smtClean="0">
                          <a:latin typeface="Courier"/>
                          <a:cs typeface="Courier"/>
                        </a:rPr>
                        <a:t>2027</a:t>
                      </a:r>
                      <a:endParaRPr lang="en-US" sz="1400" dirty="0">
                        <a:latin typeface="Courier"/>
                        <a:cs typeface="Courier"/>
                      </a:endParaRPr>
                    </a:p>
                  </a:txBody>
                  <a:tcPr/>
                </a:tc>
                <a:tc>
                  <a:txBody>
                    <a:bodyPr/>
                    <a:lstStyle/>
                    <a:p>
                      <a:pPr algn="dist"/>
                      <a:r>
                        <a:rPr lang="en-US" sz="1400" dirty="0" smtClean="0">
                          <a:latin typeface="Courier"/>
                          <a:cs typeface="Courier"/>
                        </a:rPr>
                        <a:t>2046</a:t>
                      </a:r>
                      <a:endParaRPr lang="en-US" sz="1400" dirty="0">
                        <a:latin typeface="Courier"/>
                        <a:cs typeface="Courier"/>
                      </a:endParaRPr>
                    </a:p>
                  </a:txBody>
                  <a:tcPr/>
                </a:tc>
              </a:tr>
              <a:tr h="370840">
                <a:tc>
                  <a:txBody>
                    <a:bodyPr/>
                    <a:lstStyle/>
                    <a:p>
                      <a:r>
                        <a:rPr lang="en-US" sz="1400" dirty="0" smtClean="0">
                          <a:latin typeface="Courier"/>
                          <a:cs typeface="Courier"/>
                        </a:rPr>
                        <a:t>Population</a:t>
                      </a:r>
                    </a:p>
                    <a:p>
                      <a:r>
                        <a:rPr lang="en-US" sz="1400" dirty="0" smtClean="0">
                          <a:latin typeface="Courier"/>
                          <a:cs typeface="Courier"/>
                        </a:rPr>
                        <a:t>(billions)</a:t>
                      </a:r>
                      <a:endParaRPr lang="en-US" sz="1400" dirty="0">
                        <a:latin typeface="Courier"/>
                        <a:cs typeface="Courier"/>
                      </a:endParaRPr>
                    </a:p>
                  </a:txBody>
                  <a:tcPr/>
                </a:tc>
                <a:tc>
                  <a:txBody>
                    <a:bodyPr/>
                    <a:lstStyle/>
                    <a:p>
                      <a:pPr algn="dist"/>
                      <a:r>
                        <a:rPr lang="en-US" sz="1400" dirty="0" smtClean="0">
                          <a:latin typeface="Courier"/>
                          <a:cs typeface="Courier"/>
                        </a:rPr>
                        <a:t>1</a:t>
                      </a:r>
                      <a:endParaRPr lang="en-US" sz="1400" dirty="0">
                        <a:latin typeface="Courier"/>
                        <a:cs typeface="Courier"/>
                      </a:endParaRPr>
                    </a:p>
                  </a:txBody>
                  <a:tcPr/>
                </a:tc>
                <a:tc>
                  <a:txBody>
                    <a:bodyPr/>
                    <a:lstStyle/>
                    <a:p>
                      <a:pPr algn="dist"/>
                      <a:r>
                        <a:rPr lang="en-US" sz="1400" dirty="0" smtClean="0">
                          <a:latin typeface="Courier"/>
                          <a:cs typeface="Courier"/>
                        </a:rPr>
                        <a:t>2</a:t>
                      </a:r>
                      <a:endParaRPr lang="en-US" sz="1400" dirty="0">
                        <a:latin typeface="Courier"/>
                        <a:cs typeface="Courier"/>
                      </a:endParaRPr>
                    </a:p>
                  </a:txBody>
                  <a:tcPr/>
                </a:tc>
                <a:tc>
                  <a:txBody>
                    <a:bodyPr/>
                    <a:lstStyle/>
                    <a:p>
                      <a:pPr algn="dist"/>
                      <a:r>
                        <a:rPr lang="en-US" sz="1400" dirty="0" smtClean="0">
                          <a:latin typeface="Courier"/>
                          <a:cs typeface="Courier"/>
                        </a:rPr>
                        <a:t>3</a:t>
                      </a:r>
                      <a:endParaRPr lang="en-US" sz="1400" dirty="0">
                        <a:latin typeface="Courier"/>
                        <a:cs typeface="Courier"/>
                      </a:endParaRPr>
                    </a:p>
                  </a:txBody>
                  <a:tcPr/>
                </a:tc>
                <a:tc>
                  <a:txBody>
                    <a:bodyPr/>
                    <a:lstStyle/>
                    <a:p>
                      <a:pPr algn="dist"/>
                      <a:r>
                        <a:rPr lang="en-US" sz="1400" dirty="0" smtClean="0">
                          <a:latin typeface="Courier"/>
                          <a:cs typeface="Courier"/>
                        </a:rPr>
                        <a:t>4</a:t>
                      </a:r>
                      <a:endParaRPr lang="en-US" sz="1400" dirty="0">
                        <a:latin typeface="Courier"/>
                        <a:cs typeface="Courier"/>
                      </a:endParaRPr>
                    </a:p>
                  </a:txBody>
                  <a:tcPr/>
                </a:tc>
                <a:tc>
                  <a:txBody>
                    <a:bodyPr/>
                    <a:lstStyle/>
                    <a:p>
                      <a:pPr algn="dist"/>
                      <a:r>
                        <a:rPr lang="en-US" sz="1400" dirty="0" smtClean="0">
                          <a:latin typeface="Courier"/>
                          <a:cs typeface="Courier"/>
                        </a:rPr>
                        <a:t>5</a:t>
                      </a:r>
                      <a:endParaRPr lang="en-US" sz="1400" dirty="0">
                        <a:latin typeface="Courier"/>
                        <a:cs typeface="Courier"/>
                      </a:endParaRPr>
                    </a:p>
                  </a:txBody>
                  <a:tcPr/>
                </a:tc>
                <a:tc>
                  <a:txBody>
                    <a:bodyPr/>
                    <a:lstStyle/>
                    <a:p>
                      <a:pPr algn="dist"/>
                      <a:r>
                        <a:rPr lang="en-US" sz="1400" dirty="0" smtClean="0">
                          <a:latin typeface="Courier"/>
                          <a:cs typeface="Courier"/>
                        </a:rPr>
                        <a:t>6</a:t>
                      </a:r>
                      <a:endParaRPr lang="en-US" sz="1400" dirty="0">
                        <a:latin typeface="Courier"/>
                        <a:cs typeface="Courier"/>
                      </a:endParaRPr>
                    </a:p>
                  </a:txBody>
                  <a:tcPr/>
                </a:tc>
                <a:tc>
                  <a:txBody>
                    <a:bodyPr/>
                    <a:lstStyle/>
                    <a:p>
                      <a:pPr algn="dist"/>
                      <a:r>
                        <a:rPr lang="en-US" sz="1400" dirty="0" smtClean="0">
                          <a:latin typeface="Courier"/>
                          <a:cs typeface="Courier"/>
                        </a:rPr>
                        <a:t>7</a:t>
                      </a:r>
                      <a:endParaRPr lang="en-US" sz="1400" dirty="0">
                        <a:latin typeface="Courier"/>
                        <a:cs typeface="Courier"/>
                      </a:endParaRPr>
                    </a:p>
                  </a:txBody>
                  <a:tcPr/>
                </a:tc>
                <a:tc>
                  <a:txBody>
                    <a:bodyPr/>
                    <a:lstStyle/>
                    <a:p>
                      <a:pPr algn="dist"/>
                      <a:r>
                        <a:rPr lang="en-US" sz="1400" dirty="0" smtClean="0">
                          <a:latin typeface="Courier"/>
                          <a:cs typeface="Courier"/>
                        </a:rPr>
                        <a:t>8</a:t>
                      </a:r>
                      <a:endParaRPr lang="en-US" sz="1400" dirty="0">
                        <a:latin typeface="Courier"/>
                        <a:cs typeface="Courier"/>
                      </a:endParaRPr>
                    </a:p>
                  </a:txBody>
                  <a:tcPr/>
                </a:tc>
                <a:tc>
                  <a:txBody>
                    <a:bodyPr/>
                    <a:lstStyle/>
                    <a:p>
                      <a:pPr algn="dist"/>
                      <a:r>
                        <a:rPr lang="en-US" sz="1400" dirty="0" smtClean="0">
                          <a:latin typeface="Courier"/>
                          <a:cs typeface="Courier"/>
                        </a:rPr>
                        <a:t>9</a:t>
                      </a:r>
                      <a:endParaRPr lang="en-US" sz="1400" dirty="0">
                        <a:latin typeface="Courier"/>
                        <a:cs typeface="Courier"/>
                      </a:endParaRPr>
                    </a:p>
                  </a:txBody>
                  <a:tcPr/>
                </a:tc>
              </a:tr>
            </a:tbl>
          </a:graphicData>
        </a:graphic>
      </p:graphicFrame>
    </p:spTree>
    <p:extLst>
      <p:ext uri="{BB962C8B-B14F-4D97-AF65-F5344CB8AC3E}">
        <p14:creationId xmlns:p14="http://schemas.microsoft.com/office/powerpoint/2010/main" val="297836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sp>
        <p:nvSpPr>
          <p:cNvPr id="4" name="TextBox 3"/>
          <p:cNvSpPr txBox="1"/>
          <p:nvPr/>
        </p:nvSpPr>
        <p:spPr>
          <a:xfrm>
            <a:off x="838200" y="2133600"/>
            <a:ext cx="8153400" cy="3354765"/>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 Get the monthly value of orders</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MONTH(</a:t>
            </a:r>
            <a:r>
              <a:rPr lang="en-US" sz="1400" dirty="0" err="1">
                <a:latin typeface="Courier New"/>
                <a:cs typeface="Courier New"/>
              </a:rPr>
              <a:t>orderDate</a:t>
            </a:r>
            <a:r>
              <a:rPr lang="en-US" sz="1400" dirty="0">
                <a:latin typeface="Courier New"/>
                <a:cs typeface="Courier New"/>
              </a:rPr>
              <a:t>) AS </a:t>
            </a:r>
            <a:r>
              <a:rPr lang="en-US" sz="1400" dirty="0" err="1">
                <a:latin typeface="Courier New"/>
                <a:cs typeface="Courier New"/>
              </a:rPr>
              <a:t>orderMonth</a:t>
            </a:r>
            <a:r>
              <a:rPr lang="en-US" sz="1400" dirty="0">
                <a:latin typeface="Courier New"/>
                <a:cs typeface="Courier New"/>
              </a:rPr>
              <a:t>, sum(</a:t>
            </a:r>
            <a:r>
              <a:rPr lang="en-US" sz="1400" dirty="0" err="1">
                <a:latin typeface="Courier New"/>
                <a:cs typeface="Courier New"/>
              </a:rPr>
              <a:t>quantityOrdered</a:t>
            </a:r>
            <a:r>
              <a:rPr lang="en-US" sz="1400" dirty="0">
                <a:latin typeface="Courier New"/>
                <a:cs typeface="Courier New"/>
              </a:rPr>
              <a:t>*</a:t>
            </a:r>
            <a:r>
              <a:rPr lang="en-US" sz="1400" dirty="0" err="1">
                <a:latin typeface="Courier New"/>
                <a:cs typeface="Courier New"/>
              </a:rPr>
              <a:t>priceEach</a:t>
            </a:r>
            <a:r>
              <a:rPr lang="en-US" sz="1400" dirty="0">
                <a:latin typeface="Courier New"/>
                <a:cs typeface="Courier New"/>
              </a:rPr>
              <a:t>) AS </a:t>
            </a:r>
            <a:r>
              <a:rPr lang="en-US" sz="1400" dirty="0" err="1">
                <a:latin typeface="Courier New"/>
                <a:cs typeface="Courier New"/>
              </a:rPr>
              <a:t>orderValue</a:t>
            </a:r>
            <a:r>
              <a:rPr lang="en-US" sz="1400" dirty="0">
                <a:latin typeface="Courier New"/>
                <a:cs typeface="Courier New"/>
              </a:rPr>
              <a:t> FROM Orders, </a:t>
            </a:r>
            <a:r>
              <a:rPr lang="en-US" sz="1400" dirty="0" err="1">
                <a:latin typeface="Courier New"/>
                <a:cs typeface="Courier New"/>
              </a:rPr>
              <a:t>OrderDetails</a:t>
            </a:r>
            <a:r>
              <a:rPr lang="en-US" sz="1400" dirty="0">
                <a:latin typeface="Courier New"/>
                <a:cs typeface="Courier New"/>
              </a:rPr>
              <a:t> WHERE </a:t>
            </a:r>
            <a:r>
              <a:rPr lang="en-US" sz="1400" dirty="0" err="1">
                <a:latin typeface="Courier New"/>
                <a:cs typeface="Courier New"/>
              </a:rPr>
              <a:t>Orders.orderNumber</a:t>
            </a:r>
            <a:r>
              <a:rPr lang="en-US" sz="1400" dirty="0">
                <a:latin typeface="Courier New"/>
                <a:cs typeface="Courier New"/>
              </a:rPr>
              <a:t> = </a:t>
            </a:r>
            <a:r>
              <a:rPr lang="en-US" sz="1400" dirty="0" err="1">
                <a:latin typeface="Courier New"/>
                <a:cs typeface="Courier New"/>
              </a:rPr>
              <a:t>OrderDetails.orderNumber</a:t>
            </a:r>
            <a:r>
              <a:rPr lang="en-US" sz="1400" dirty="0">
                <a:latin typeface="Courier New"/>
                <a:cs typeface="Courier New"/>
              </a:rPr>
              <a:t> GROUP BY </a:t>
            </a:r>
            <a:r>
              <a:rPr lang="en-US" sz="1400" dirty="0" err="1">
                <a:latin typeface="Courier New"/>
                <a:cs typeface="Courier New"/>
              </a:rPr>
              <a:t>orderMonth</a:t>
            </a:r>
            <a:r>
              <a:rPr lang="en-US" sz="1400" dirty="0">
                <a:latin typeface="Courier New"/>
                <a:cs typeface="Courier New"/>
              </a:rPr>
              <a:t>;") </a:t>
            </a:r>
          </a:p>
          <a:p>
            <a:r>
              <a:rPr lang="en-US" sz="1400" dirty="0">
                <a:latin typeface="Courier New"/>
                <a:cs typeface="Courier New"/>
              </a:rPr>
              <a:t># Plot data orders by month</a:t>
            </a:r>
          </a:p>
          <a:p>
            <a:r>
              <a:rPr lang="en-US" sz="1400" dirty="0">
                <a:latin typeface="Courier New"/>
                <a:cs typeface="Courier New"/>
              </a:rPr>
              <a:t># Show the points and the line</a:t>
            </a:r>
          </a:p>
          <a:p>
            <a:r>
              <a:rPr lang="en-US" sz="1400" dirty="0">
                <a:latin typeface="Courier New"/>
                <a:cs typeface="Courier New"/>
              </a:rPr>
              <a:t>d %&gt;% </a:t>
            </a:r>
            <a:r>
              <a:rPr lang="en-US" sz="1400" dirty="0" err="1">
                <a:latin typeface="Courier New"/>
                <a:cs typeface="Courier New"/>
              </a:rPr>
              <a:t>ggvis</a:t>
            </a:r>
            <a:r>
              <a:rPr lang="en-US" sz="1400" dirty="0">
                <a:latin typeface="Courier New"/>
                <a:cs typeface="Courier New"/>
              </a:rPr>
              <a:t>(~</a:t>
            </a:r>
            <a:r>
              <a:rPr lang="en-US" sz="1400" dirty="0" err="1">
                <a:latin typeface="Courier New"/>
                <a:cs typeface="Courier New"/>
              </a:rPr>
              <a:t>orderMonth</a:t>
            </a:r>
            <a:r>
              <a:rPr lang="en-US" sz="1400" dirty="0">
                <a:latin typeface="Courier New"/>
                <a:cs typeface="Courier New"/>
              </a:rPr>
              <a:t>, ~</a:t>
            </a:r>
            <a:r>
              <a:rPr lang="en-US" sz="1400" dirty="0" err="1">
                <a:latin typeface="Courier New"/>
                <a:cs typeface="Courier New"/>
              </a:rPr>
              <a:t>orderValue</a:t>
            </a:r>
            <a:r>
              <a:rPr lang="en-US" sz="1400" dirty="0">
                <a:latin typeface="Courier New"/>
                <a:cs typeface="Courier New"/>
              </a:rPr>
              <a:t>/1000000) %&gt;%  </a:t>
            </a:r>
          </a:p>
          <a:p>
            <a:r>
              <a:rPr lang="en-US" sz="1400" dirty="0">
                <a:latin typeface="Courier New"/>
                <a:cs typeface="Courier New"/>
              </a:rPr>
              <a:t>  </a:t>
            </a:r>
            <a:r>
              <a:rPr lang="en-US" sz="1400" dirty="0" err="1">
                <a:latin typeface="Courier New"/>
                <a:cs typeface="Courier New"/>
              </a:rPr>
              <a:t>layer_lines</a:t>
            </a:r>
            <a:r>
              <a:rPr lang="en-US" sz="1400" dirty="0">
                <a:latin typeface="Courier New"/>
                <a:cs typeface="Courier New"/>
              </a:rPr>
              <a:t>(stroke:='blue') %&gt;%</a:t>
            </a:r>
          </a:p>
          <a:p>
            <a:r>
              <a:rPr lang="en-US" sz="1400" dirty="0">
                <a:latin typeface="Courier New"/>
                <a:cs typeface="Courier New"/>
              </a:rPr>
              <a:t>  </a:t>
            </a:r>
            <a:r>
              <a:rPr lang="en-US" sz="1400" dirty="0" err="1">
                <a:latin typeface="Courier New"/>
                <a:cs typeface="Courier New"/>
              </a:rPr>
              <a:t>layer_points</a:t>
            </a:r>
            <a:r>
              <a:rPr lang="en-US" sz="1400" dirty="0">
                <a:latin typeface="Courier New"/>
                <a:cs typeface="Courier New"/>
              </a:rPr>
              <a:t>(fill:='red') %&gt;%</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 'Month') %&gt;%</a:t>
            </a:r>
          </a:p>
          <a:p>
            <a:r>
              <a:rPr lang="en-US" sz="1400" baseline="30000" dirty="0">
                <a:latin typeface="Courier New"/>
                <a:cs typeface="Courier New"/>
              </a:rPr>
              <a:t>  </a:t>
            </a:r>
            <a:r>
              <a:rPr lang="en-US" sz="1400" baseline="30000" dirty="0" smtClean="0">
                <a:latin typeface="Courier New"/>
                <a:cs typeface="Courier New"/>
              </a:rPr>
              <a:t> </a:t>
            </a:r>
            <a:r>
              <a:rPr lang="en-US" sz="1400" dirty="0" err="1" smtClean="0">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='Order value (millions)', </a:t>
            </a:r>
            <a:r>
              <a:rPr lang="en-US" sz="1400" dirty="0" err="1">
                <a:latin typeface="Courier New"/>
                <a:cs typeface="Courier New"/>
              </a:rPr>
              <a:t>title_offset</a:t>
            </a:r>
            <a:r>
              <a:rPr lang="en-US" sz="1400" dirty="0">
                <a:latin typeface="Courier New"/>
                <a:cs typeface="Courier New"/>
              </a:rPr>
              <a:t>=30)</a:t>
            </a:r>
          </a:p>
        </p:txBody>
      </p:sp>
    </p:spTree>
    <p:extLst>
      <p:ext uri="{BB962C8B-B14F-4D97-AF65-F5344CB8AC3E}">
        <p14:creationId xmlns:p14="http://schemas.microsoft.com/office/powerpoint/2010/main" val="31984417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pic>
        <p:nvPicPr>
          <p:cNvPr id="3" name="Picture 2"/>
          <p:cNvPicPr>
            <a:picLocks noChangeAspect="1"/>
          </p:cNvPicPr>
          <p:nvPr/>
        </p:nvPicPr>
        <p:blipFill>
          <a:blip r:embed="rId2"/>
          <a:stretch>
            <a:fillRect/>
          </a:stretch>
        </p:blipFill>
        <p:spPr>
          <a:xfrm>
            <a:off x="1600200" y="2362200"/>
            <a:ext cx="6007100" cy="4076700"/>
          </a:xfrm>
          <a:prstGeom prst="rect">
            <a:avLst/>
          </a:prstGeom>
        </p:spPr>
      </p:pic>
    </p:spTree>
    <p:extLst>
      <p:ext uri="{BB962C8B-B14F-4D97-AF65-F5344CB8AC3E}">
        <p14:creationId xmlns:p14="http://schemas.microsoft.com/office/powerpoint/2010/main" val="26613521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skills</a:t>
            </a:r>
            <a:endParaRPr lang="en-US" dirty="0"/>
          </a:p>
        </p:txBody>
      </p:sp>
      <p:sp>
        <p:nvSpPr>
          <p:cNvPr id="3" name="Content Placeholder 2"/>
          <p:cNvSpPr>
            <a:spLocks noGrp="1"/>
          </p:cNvSpPr>
          <p:nvPr>
            <p:ph idx="1"/>
          </p:nvPr>
        </p:nvSpPr>
        <p:spPr/>
        <p:txBody>
          <a:bodyPr/>
          <a:lstStyle/>
          <a:p>
            <a:r>
              <a:rPr lang="en-US" dirty="0"/>
              <a:t>Humans are particularly skilled at processing visual </a:t>
            </a:r>
            <a:r>
              <a:rPr lang="en-US" dirty="0" smtClean="0"/>
              <a:t>information</a:t>
            </a:r>
          </a:p>
          <a:p>
            <a:r>
              <a:rPr lang="en-US" dirty="0" smtClean="0"/>
              <a:t>An innate </a:t>
            </a:r>
            <a:r>
              <a:rPr lang="en-US" dirty="0"/>
              <a:t>capability </a:t>
            </a:r>
            <a:r>
              <a:rPr lang="en-US" dirty="0" smtClean="0"/>
              <a:t>compared</a:t>
            </a:r>
          </a:p>
          <a:p>
            <a:r>
              <a:rPr lang="en-US" dirty="0" smtClean="0"/>
              <a:t>Our </a:t>
            </a:r>
            <a:r>
              <a:rPr lang="en-US" dirty="0"/>
              <a:t>ancestors </a:t>
            </a:r>
            <a:r>
              <a:rPr lang="en-US" dirty="0" smtClean="0"/>
              <a:t>were </a:t>
            </a:r>
            <a:r>
              <a:rPr lang="en-US" dirty="0"/>
              <a:t>those who were efficient visual processors and quickly detected threats and used this information to make effective </a:t>
            </a:r>
            <a:r>
              <a:rPr lang="en-US" dirty="0" smtClean="0"/>
              <a:t>decisions</a:t>
            </a:r>
            <a:endParaRPr lang="en-US" dirty="0"/>
          </a:p>
        </p:txBody>
      </p:sp>
    </p:spTree>
    <p:extLst>
      <p:ext uri="{BB962C8B-B14F-4D97-AF65-F5344CB8AC3E}">
        <p14:creationId xmlns:p14="http://schemas.microsoft.com/office/powerpoint/2010/main" val="1520089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sp>
        <p:nvSpPr>
          <p:cNvPr id="4" name="TextBox 3"/>
          <p:cNvSpPr txBox="1"/>
          <p:nvPr/>
        </p:nvSpPr>
        <p:spPr>
          <a:xfrm>
            <a:off x="838200" y="1828800"/>
            <a:ext cx="8153400" cy="3323987"/>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YEAR(</a:t>
            </a:r>
            <a:r>
              <a:rPr lang="en-US" sz="1400" dirty="0" err="1">
                <a:latin typeface="Courier New"/>
                <a:cs typeface="Courier New"/>
              </a:rPr>
              <a:t>orderDate</a:t>
            </a:r>
            <a:r>
              <a:rPr lang="en-US" sz="1400" dirty="0">
                <a:latin typeface="Courier New"/>
                <a:cs typeface="Courier New"/>
              </a:rPr>
              <a:t>) AS </a:t>
            </a:r>
            <a:r>
              <a:rPr lang="en-US" sz="1400" dirty="0" err="1">
                <a:latin typeface="Courier New"/>
                <a:cs typeface="Courier New"/>
              </a:rPr>
              <a:t>orderYear</a:t>
            </a:r>
            <a:r>
              <a:rPr lang="en-US" sz="1400" dirty="0">
                <a:latin typeface="Courier New"/>
                <a:cs typeface="Courier New"/>
              </a:rPr>
              <a:t>, MONTH(</a:t>
            </a:r>
            <a:r>
              <a:rPr lang="en-US" sz="1400" dirty="0" err="1">
                <a:latin typeface="Courier New"/>
                <a:cs typeface="Courier New"/>
              </a:rPr>
              <a:t>orderDate</a:t>
            </a:r>
            <a:r>
              <a:rPr lang="en-US" sz="1400" dirty="0">
                <a:latin typeface="Courier New"/>
                <a:cs typeface="Courier New"/>
              </a:rPr>
              <a:t>) AS Month, sum((</a:t>
            </a:r>
            <a:r>
              <a:rPr lang="en-US" sz="1400" dirty="0" err="1">
                <a:latin typeface="Courier New"/>
                <a:cs typeface="Courier New"/>
              </a:rPr>
              <a:t>quantityOrdered</a:t>
            </a:r>
            <a:r>
              <a:rPr lang="en-US" sz="1400" dirty="0">
                <a:latin typeface="Courier New"/>
                <a:cs typeface="Courier New"/>
              </a:rPr>
              <a:t>*</a:t>
            </a:r>
            <a:r>
              <a:rPr lang="en-US" sz="1400" dirty="0" err="1">
                <a:latin typeface="Courier New"/>
                <a:cs typeface="Courier New"/>
              </a:rPr>
              <a:t>priceEach</a:t>
            </a:r>
            <a:r>
              <a:rPr lang="en-US" sz="1400" dirty="0">
                <a:latin typeface="Courier New"/>
                <a:cs typeface="Courier New"/>
              </a:rPr>
              <a:t>)) AS Value FROM Orders, </a:t>
            </a:r>
            <a:r>
              <a:rPr lang="en-US" sz="1400" dirty="0" err="1">
                <a:latin typeface="Courier New"/>
                <a:cs typeface="Courier New"/>
              </a:rPr>
              <a:t>OrderDetails</a:t>
            </a:r>
            <a:r>
              <a:rPr lang="en-US" sz="1400" dirty="0">
                <a:latin typeface="Courier New"/>
                <a:cs typeface="Courier New"/>
              </a:rPr>
              <a:t> WHERE </a:t>
            </a:r>
            <a:r>
              <a:rPr lang="en-US" sz="1400" dirty="0" err="1">
                <a:latin typeface="Courier New"/>
                <a:cs typeface="Courier New"/>
              </a:rPr>
              <a:t>Orders.orderNumber</a:t>
            </a:r>
            <a:r>
              <a:rPr lang="en-US" sz="1400" dirty="0">
                <a:latin typeface="Courier New"/>
                <a:cs typeface="Courier New"/>
              </a:rPr>
              <a:t> = </a:t>
            </a:r>
            <a:r>
              <a:rPr lang="en-US" sz="1400" dirty="0" err="1">
                <a:latin typeface="Courier New"/>
                <a:cs typeface="Courier New"/>
              </a:rPr>
              <a:t>OrderDetails.orderNumber</a:t>
            </a:r>
            <a:r>
              <a:rPr lang="en-US" sz="1400" dirty="0">
                <a:latin typeface="Courier New"/>
                <a:cs typeface="Courier New"/>
              </a:rPr>
              <a:t> GROUP BY </a:t>
            </a:r>
            <a:r>
              <a:rPr lang="en-US" sz="1400" dirty="0" err="1">
                <a:latin typeface="Courier New"/>
                <a:cs typeface="Courier New"/>
              </a:rPr>
              <a:t>orderYear</a:t>
            </a:r>
            <a:r>
              <a:rPr lang="en-US" sz="1400" dirty="0">
                <a:latin typeface="Courier New"/>
                <a:cs typeface="Courier New"/>
              </a:rPr>
              <a:t>, Month;")</a:t>
            </a:r>
          </a:p>
          <a:p>
            <a:r>
              <a:rPr lang="en-US" sz="1400" dirty="0">
                <a:latin typeface="Courier New"/>
                <a:cs typeface="Courier New"/>
              </a:rPr>
              <a:t># Plot data orders by month and display by year</a:t>
            </a:r>
          </a:p>
          <a:p>
            <a:r>
              <a:rPr lang="en-US" sz="1400" dirty="0">
                <a:latin typeface="Courier New"/>
                <a:cs typeface="Courier New"/>
              </a:rPr>
              <a:t># </a:t>
            </a:r>
            <a:r>
              <a:rPr lang="en-US" sz="1400" dirty="0" err="1">
                <a:latin typeface="Courier New"/>
                <a:cs typeface="Courier New"/>
              </a:rPr>
              <a:t>ggvis</a:t>
            </a:r>
            <a:r>
              <a:rPr lang="en-US" sz="1400" dirty="0">
                <a:latin typeface="Courier New"/>
                <a:cs typeface="Courier New"/>
              </a:rPr>
              <a:t> expects grouping variables to be a factor, so convert</a:t>
            </a:r>
          </a:p>
          <a:p>
            <a:r>
              <a:rPr lang="en-US" sz="1400" dirty="0" err="1">
                <a:latin typeface="Courier New"/>
                <a:cs typeface="Courier New"/>
              </a:rPr>
              <a:t>d$Year</a:t>
            </a:r>
            <a:r>
              <a:rPr lang="en-US" sz="1400" dirty="0">
                <a:latin typeface="Courier New"/>
                <a:cs typeface="Courier New"/>
              </a:rPr>
              <a:t> &lt;-   </a:t>
            </a:r>
            <a:r>
              <a:rPr lang="en-US" sz="1400" dirty="0" err="1">
                <a:latin typeface="Courier New"/>
                <a:cs typeface="Courier New"/>
              </a:rPr>
              <a:t>as.factor</a:t>
            </a:r>
            <a:r>
              <a:rPr lang="en-US" sz="1400" dirty="0">
                <a:latin typeface="Courier New"/>
                <a:cs typeface="Courier New"/>
              </a:rPr>
              <a:t>(</a:t>
            </a:r>
            <a:r>
              <a:rPr lang="en-US" sz="1400" dirty="0" err="1">
                <a:latin typeface="Courier New"/>
                <a:cs typeface="Courier New"/>
              </a:rPr>
              <a:t>d$orderYear</a:t>
            </a:r>
            <a:r>
              <a:rPr lang="en-US" sz="1400" dirty="0">
                <a:latin typeface="Courier New"/>
                <a:cs typeface="Courier New"/>
              </a:rPr>
              <a:t>)</a:t>
            </a:r>
          </a:p>
          <a:p>
            <a:r>
              <a:rPr lang="en-US" sz="1400" dirty="0">
                <a:latin typeface="Courier New"/>
                <a:cs typeface="Courier New"/>
              </a:rPr>
              <a:t>d %&gt;% </a:t>
            </a:r>
            <a:r>
              <a:rPr lang="en-US" sz="1400" dirty="0" err="1">
                <a:latin typeface="Courier New"/>
                <a:cs typeface="Courier New"/>
              </a:rPr>
              <a:t>group_by</a:t>
            </a:r>
            <a:r>
              <a:rPr lang="en-US" sz="1400" dirty="0">
                <a:latin typeface="Courier New"/>
                <a:cs typeface="Courier New"/>
              </a:rPr>
              <a:t>(Year) %&gt;% </a:t>
            </a:r>
            <a:r>
              <a:rPr lang="en-US" sz="1400" dirty="0" err="1">
                <a:latin typeface="Courier New"/>
                <a:cs typeface="Courier New"/>
              </a:rPr>
              <a:t>ggvis</a:t>
            </a:r>
            <a:r>
              <a:rPr lang="en-US" sz="1400" dirty="0">
                <a:latin typeface="Courier New"/>
                <a:cs typeface="Courier New"/>
              </a:rPr>
              <a:t>(~</a:t>
            </a:r>
            <a:r>
              <a:rPr lang="en-US" sz="1400" dirty="0" err="1">
                <a:latin typeface="Courier New"/>
                <a:cs typeface="Courier New"/>
              </a:rPr>
              <a:t>Month,~Value</a:t>
            </a:r>
            <a:r>
              <a:rPr lang="en-US" sz="1400" dirty="0">
                <a:latin typeface="Courier New"/>
                <a:cs typeface="Courier New"/>
              </a:rPr>
              <a:t>/1000, stroke = ~Year) %&gt;%</a:t>
            </a:r>
          </a:p>
          <a:p>
            <a:r>
              <a:rPr lang="tr-TR" sz="1400" dirty="0">
                <a:latin typeface="Courier New"/>
                <a:cs typeface="Courier New"/>
              </a:rPr>
              <a:t>  </a:t>
            </a:r>
            <a:r>
              <a:rPr lang="tr-TR" sz="1400" dirty="0" err="1">
                <a:latin typeface="Courier New"/>
                <a:cs typeface="Courier New"/>
              </a:rPr>
              <a:t>layer_lines</a:t>
            </a:r>
            <a:r>
              <a:rPr lang="tr-TR" sz="1400" dirty="0">
                <a:latin typeface="Courier New"/>
                <a:cs typeface="Courier New"/>
              </a:rPr>
              <a: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 'Month') %&gt;%</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='Order value (thousands)', </a:t>
            </a:r>
            <a:r>
              <a:rPr lang="en-US" sz="1400" dirty="0" err="1">
                <a:latin typeface="Courier New"/>
                <a:cs typeface="Courier New"/>
              </a:rPr>
              <a:t>title_offset</a:t>
            </a:r>
            <a:r>
              <a:rPr lang="en-US" sz="1400" dirty="0">
                <a:latin typeface="Courier New"/>
                <a:cs typeface="Courier New"/>
              </a:rPr>
              <a:t>=50)</a:t>
            </a:r>
          </a:p>
        </p:txBody>
      </p:sp>
    </p:spTree>
    <p:extLst>
      <p:ext uri="{BB962C8B-B14F-4D97-AF65-F5344CB8AC3E}">
        <p14:creationId xmlns:p14="http://schemas.microsoft.com/office/powerpoint/2010/main" val="39188636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Scatterplot</a:t>
            </a:r>
            <a:endParaRPr lang="en-US" dirty="0"/>
          </a:p>
        </p:txBody>
      </p:sp>
      <p:pic>
        <p:nvPicPr>
          <p:cNvPr id="3" name="Picture 2"/>
          <p:cNvPicPr>
            <a:picLocks noChangeAspect="1"/>
          </p:cNvPicPr>
          <p:nvPr/>
        </p:nvPicPr>
        <p:blipFill>
          <a:blip r:embed="rId2"/>
          <a:stretch>
            <a:fillRect/>
          </a:stretch>
        </p:blipFill>
        <p:spPr>
          <a:xfrm>
            <a:off x="1524000" y="1905000"/>
            <a:ext cx="6007100" cy="4813300"/>
          </a:xfrm>
          <a:prstGeom prst="rect">
            <a:avLst/>
          </a:prstGeom>
        </p:spPr>
      </p:pic>
    </p:spTree>
    <p:extLst>
      <p:ext uri="{BB962C8B-B14F-4D97-AF65-F5344CB8AC3E}">
        <p14:creationId xmlns:p14="http://schemas.microsoft.com/office/powerpoint/2010/main" val="14598291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a:t>
            </a:r>
            <a:endParaRPr lang="en-US" dirty="0"/>
          </a:p>
        </p:txBody>
      </p:sp>
      <p:sp>
        <p:nvSpPr>
          <p:cNvPr id="4" name="TextBox 3"/>
          <p:cNvSpPr txBox="1"/>
          <p:nvPr/>
        </p:nvSpPr>
        <p:spPr>
          <a:xfrm>
            <a:off x="685800" y="1828800"/>
            <a:ext cx="8305800" cy="954107"/>
          </a:xfrm>
          <a:prstGeom prst="rect">
            <a:avLst/>
          </a:prstGeom>
          <a:solidFill>
            <a:schemeClr val="bg1"/>
          </a:solidFill>
        </p:spPr>
        <p:txBody>
          <a:bodyPr wrap="square" rtlCol="0">
            <a:spAutoFit/>
          </a:bodyPr>
          <a:lstStyle/>
          <a:p>
            <a:r>
              <a:rPr lang="en-US" sz="1400" dirty="0">
                <a:latin typeface="Courier New"/>
                <a:cs typeface="Courier New"/>
              </a:rPr>
              <a:t>d %&gt;% </a:t>
            </a:r>
            <a:r>
              <a:rPr lang="en-US" sz="1400" dirty="0" err="1">
                <a:latin typeface="Courier New"/>
                <a:cs typeface="Courier New"/>
              </a:rPr>
              <a:t>group_by</a:t>
            </a:r>
            <a:r>
              <a:rPr lang="en-US" sz="1400" dirty="0">
                <a:latin typeface="Courier New"/>
                <a:cs typeface="Courier New"/>
              </a:rPr>
              <a:t>(Year) %&gt;% </a:t>
            </a:r>
            <a:r>
              <a:rPr lang="en-US" sz="1400" dirty="0" err="1">
                <a:latin typeface="Courier New"/>
                <a:cs typeface="Courier New"/>
              </a:rPr>
              <a:t>ggvis</a:t>
            </a:r>
            <a:r>
              <a:rPr lang="en-US" sz="1400" dirty="0">
                <a:latin typeface="Courier New"/>
                <a:cs typeface="Courier New"/>
              </a:rPr>
              <a:t>( ~Month, ~Value/100000, fill = ~Year) %&gt;% </a:t>
            </a:r>
            <a:r>
              <a:rPr lang="en-US" sz="1400" dirty="0" err="1">
                <a:latin typeface="Courier New"/>
                <a:cs typeface="Courier New"/>
              </a:rPr>
              <a:t>layer_bars</a:t>
            </a:r>
            <a:r>
              <a:rPr lang="en-US" sz="1400" dirty="0">
                <a:latin typeface="Courier New"/>
                <a:cs typeface="Courier New"/>
              </a:rPr>
              <a: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 'Month') %&gt;%</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='Order value (thousands)', </a:t>
            </a:r>
            <a:r>
              <a:rPr lang="en-US" sz="1400" dirty="0" err="1">
                <a:latin typeface="Courier New"/>
                <a:cs typeface="Courier New"/>
              </a:rPr>
              <a:t>title_offset</a:t>
            </a:r>
            <a:r>
              <a:rPr lang="en-US" sz="1400" dirty="0">
                <a:latin typeface="Courier New"/>
                <a:cs typeface="Courier New"/>
              </a:rPr>
              <a:t>=50) </a:t>
            </a:r>
            <a:endParaRPr lang="fi-FI" sz="1400" dirty="0">
              <a:latin typeface="Courier New"/>
              <a:cs typeface="Courier New"/>
            </a:endParaRPr>
          </a:p>
        </p:txBody>
      </p:sp>
      <p:pic>
        <p:nvPicPr>
          <p:cNvPr id="3" name="Picture 2"/>
          <p:cNvPicPr>
            <a:picLocks noChangeAspect="1"/>
          </p:cNvPicPr>
          <p:nvPr/>
        </p:nvPicPr>
        <p:blipFill>
          <a:blip r:embed="rId2"/>
          <a:stretch>
            <a:fillRect/>
          </a:stretch>
        </p:blipFill>
        <p:spPr>
          <a:xfrm>
            <a:off x="1905000" y="3048000"/>
            <a:ext cx="5016500" cy="3648364"/>
          </a:xfrm>
          <a:prstGeom prst="rect">
            <a:avLst/>
          </a:prstGeom>
        </p:spPr>
      </p:pic>
    </p:spTree>
    <p:extLst>
      <p:ext uri="{BB962C8B-B14F-4D97-AF65-F5344CB8AC3E}">
        <p14:creationId xmlns:p14="http://schemas.microsoft.com/office/powerpoint/2010/main" val="80226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a:t>
            </a:r>
            <a:endParaRPr lang="en-US" dirty="0"/>
          </a:p>
        </p:txBody>
      </p:sp>
      <p:sp>
        <p:nvSpPr>
          <p:cNvPr id="4" name="TextBox 3"/>
          <p:cNvSpPr txBox="1"/>
          <p:nvPr/>
        </p:nvSpPr>
        <p:spPr>
          <a:xfrm>
            <a:off x="838200" y="1828800"/>
            <a:ext cx="8153400" cy="4832092"/>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sqldf</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a:latin typeface="Courier New"/>
                <a:cs typeface="Courier New"/>
              </a:rPr>
              <a:t># Load the driver</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orders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'Orders' as Category, MONTH(</a:t>
            </a:r>
            <a:r>
              <a:rPr lang="en-US" sz="1400" dirty="0" err="1">
                <a:latin typeface="Courier New"/>
                <a:cs typeface="Courier New"/>
              </a:rPr>
              <a:t>orderDate</a:t>
            </a:r>
            <a:r>
              <a:rPr lang="en-US" sz="1400" dirty="0">
                <a:latin typeface="Courier New"/>
                <a:cs typeface="Courier New"/>
              </a:rPr>
              <a:t>) AS month, sum((</a:t>
            </a:r>
            <a:r>
              <a:rPr lang="en-US" sz="1400" dirty="0" err="1">
                <a:latin typeface="Courier New"/>
                <a:cs typeface="Courier New"/>
              </a:rPr>
              <a:t>quantityOrdered</a:t>
            </a:r>
            <a:r>
              <a:rPr lang="en-US" sz="1400" dirty="0">
                <a:latin typeface="Courier New"/>
                <a:cs typeface="Courier New"/>
              </a:rPr>
              <a:t>*</a:t>
            </a:r>
            <a:r>
              <a:rPr lang="en-US" sz="1400" dirty="0" err="1">
                <a:latin typeface="Courier New"/>
                <a:cs typeface="Courier New"/>
              </a:rPr>
              <a:t>priceEach</a:t>
            </a:r>
            <a:r>
              <a:rPr lang="en-US" sz="1400" dirty="0">
                <a:latin typeface="Courier New"/>
                <a:cs typeface="Courier New"/>
              </a:rPr>
              <a:t>)) AS value FROM Orders, </a:t>
            </a:r>
            <a:r>
              <a:rPr lang="en-US" sz="1400" dirty="0" err="1">
                <a:latin typeface="Courier New"/>
                <a:cs typeface="Courier New"/>
              </a:rPr>
              <a:t>OrderDetails</a:t>
            </a:r>
            <a:r>
              <a:rPr lang="en-US" sz="1400" dirty="0">
                <a:latin typeface="Courier New"/>
                <a:cs typeface="Courier New"/>
              </a:rPr>
              <a:t> WHERE </a:t>
            </a:r>
            <a:r>
              <a:rPr lang="en-US" sz="1400" dirty="0" err="1">
                <a:latin typeface="Courier New"/>
                <a:cs typeface="Courier New"/>
              </a:rPr>
              <a:t>Orders.orderNumber</a:t>
            </a:r>
            <a:r>
              <a:rPr lang="en-US" sz="1400" dirty="0">
                <a:latin typeface="Courier New"/>
                <a:cs typeface="Courier New"/>
              </a:rPr>
              <a:t> = </a:t>
            </a:r>
            <a:r>
              <a:rPr lang="en-US" sz="1400" dirty="0" err="1">
                <a:latin typeface="Courier New"/>
                <a:cs typeface="Courier New"/>
              </a:rPr>
              <a:t>OrderDetails.orderNumber</a:t>
            </a:r>
            <a:r>
              <a:rPr lang="en-US" sz="1400" dirty="0">
                <a:latin typeface="Courier New"/>
                <a:cs typeface="Courier New"/>
              </a:rPr>
              <a:t> and YEAR(</a:t>
            </a:r>
            <a:r>
              <a:rPr lang="en-US" sz="1400" dirty="0" err="1">
                <a:latin typeface="Courier New"/>
                <a:cs typeface="Courier New"/>
              </a:rPr>
              <a:t>orderDate</a:t>
            </a:r>
            <a:r>
              <a:rPr lang="en-US" sz="1400" dirty="0">
                <a:latin typeface="Courier New"/>
                <a:cs typeface="Courier New"/>
              </a:rPr>
              <a:t>) = 2004 GROUP BY Month;")</a:t>
            </a:r>
          </a:p>
          <a:p>
            <a:r>
              <a:rPr lang="en-US" sz="1400" dirty="0">
                <a:latin typeface="Courier New"/>
                <a:cs typeface="Courier New"/>
              </a:rPr>
              <a:t>payments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'Payments' as Category, MONTH(</a:t>
            </a:r>
            <a:r>
              <a:rPr lang="en-US" sz="1400" dirty="0" err="1">
                <a:latin typeface="Courier New"/>
                <a:cs typeface="Courier New"/>
              </a:rPr>
              <a:t>paymentDate</a:t>
            </a:r>
            <a:r>
              <a:rPr lang="en-US" sz="1400" dirty="0">
                <a:latin typeface="Courier New"/>
                <a:cs typeface="Courier New"/>
              </a:rPr>
              <a:t>) AS month, SUM(amount) AS value FROM Payments WHERE YEAR(</a:t>
            </a:r>
            <a:r>
              <a:rPr lang="en-US" sz="1400" dirty="0" err="1">
                <a:latin typeface="Courier New"/>
                <a:cs typeface="Courier New"/>
              </a:rPr>
              <a:t>paymentDate</a:t>
            </a:r>
            <a:r>
              <a:rPr lang="en-US" sz="1400" dirty="0">
                <a:latin typeface="Courier New"/>
                <a:cs typeface="Courier New"/>
              </a:rPr>
              <a:t>) = 2004 GROUP BY MONTH;")</a:t>
            </a:r>
          </a:p>
          <a:p>
            <a:r>
              <a:rPr lang="en-US" sz="1400" dirty="0">
                <a:latin typeface="Courier New"/>
                <a:cs typeface="Courier New"/>
              </a:rPr>
              <a:t># concatenate the two files</a:t>
            </a:r>
          </a:p>
          <a:p>
            <a:r>
              <a:rPr lang="en-US" sz="1400" dirty="0">
                <a:latin typeface="Courier New"/>
                <a:cs typeface="Courier New"/>
              </a:rPr>
              <a:t>m &lt;-  </a:t>
            </a:r>
            <a:r>
              <a:rPr lang="en-US" sz="1400" dirty="0" err="1">
                <a:latin typeface="Courier New"/>
                <a:cs typeface="Courier New"/>
              </a:rPr>
              <a:t>sqldf</a:t>
            </a:r>
            <a:r>
              <a:rPr lang="en-US" sz="1400" dirty="0">
                <a:latin typeface="Courier New"/>
                <a:cs typeface="Courier New"/>
              </a:rPr>
              <a:t>("select month, Category, value from orders UNION select month, Category, value from payments")</a:t>
            </a:r>
          </a:p>
          <a:p>
            <a:r>
              <a:rPr lang="en-US" sz="1400" dirty="0">
                <a:latin typeface="Courier New"/>
                <a:cs typeface="Courier New"/>
              </a:rPr>
              <a:t>m %&gt;% </a:t>
            </a:r>
            <a:r>
              <a:rPr lang="en-US" sz="1400" dirty="0" err="1">
                <a:latin typeface="Courier New"/>
                <a:cs typeface="Courier New"/>
              </a:rPr>
              <a:t>group_by</a:t>
            </a:r>
            <a:r>
              <a:rPr lang="en-US" sz="1400" dirty="0">
                <a:latin typeface="Courier New"/>
                <a:cs typeface="Courier New"/>
              </a:rPr>
              <a:t>(Category) %&gt;% </a:t>
            </a:r>
            <a:r>
              <a:rPr lang="en-US" sz="1400" dirty="0" err="1">
                <a:latin typeface="Courier New"/>
                <a:cs typeface="Courier New"/>
              </a:rPr>
              <a:t>ggvis</a:t>
            </a:r>
            <a:r>
              <a:rPr lang="en-US" sz="1400" dirty="0">
                <a:latin typeface="Courier New"/>
                <a:cs typeface="Courier New"/>
              </a:rPr>
              <a:t>(~month, ~value, stroke = ~ Category) %&gt;% </a:t>
            </a:r>
          </a:p>
          <a:p>
            <a:r>
              <a:rPr lang="tr-TR" sz="1400" dirty="0">
                <a:latin typeface="Courier New"/>
                <a:cs typeface="Courier New"/>
              </a:rPr>
              <a:t>  </a:t>
            </a:r>
            <a:r>
              <a:rPr lang="tr-TR" sz="1400" dirty="0" err="1">
                <a:latin typeface="Courier New"/>
                <a:cs typeface="Courier New"/>
              </a:rPr>
              <a:t>layer_lines</a:t>
            </a:r>
            <a:r>
              <a:rPr lang="tr-TR" sz="1400" dirty="0">
                <a:latin typeface="Courier New"/>
                <a:cs typeface="Courier New"/>
              </a:rPr>
              <a:t>() %&gt;% </a:t>
            </a:r>
          </a:p>
          <a:p>
            <a:r>
              <a:rPr lang="tr-TR" sz="1400" dirty="0">
                <a:latin typeface="Courier New"/>
                <a:cs typeface="Courier New"/>
              </a:rPr>
              <a:t>  </a:t>
            </a:r>
            <a:r>
              <a:rPr lang="tr-TR" sz="1400" dirty="0" err="1">
                <a:latin typeface="Courier New"/>
                <a:cs typeface="Courier New"/>
              </a:rPr>
              <a:t>add_axis</a:t>
            </a:r>
            <a:r>
              <a:rPr lang="tr-TR" sz="1400" dirty="0">
                <a:latin typeface="Courier New"/>
                <a:cs typeface="Courier New"/>
              </a:rPr>
              <a:t>('x',</a:t>
            </a:r>
            <a:r>
              <a:rPr lang="tr-TR" sz="1400" dirty="0" err="1">
                <a:latin typeface="Courier New"/>
                <a:cs typeface="Courier New"/>
              </a:rPr>
              <a:t>title</a:t>
            </a:r>
            <a:r>
              <a:rPr lang="tr-TR" sz="1400" dirty="0">
                <a:latin typeface="Courier New"/>
                <a:cs typeface="Courier New"/>
              </a:rPr>
              <a:t>='</a:t>
            </a:r>
            <a:r>
              <a:rPr lang="tr-TR" sz="1400" dirty="0" err="1">
                <a:latin typeface="Courier New"/>
                <a:cs typeface="Courier New"/>
              </a:rPr>
              <a:t>Month</a:t>
            </a:r>
            <a:r>
              <a:rPr lang="tr-TR" sz="1400" dirty="0">
                <a:latin typeface="Courier New"/>
                <a:cs typeface="Courier New"/>
              </a:rPr>
              <a:t>') %&gt;% </a:t>
            </a:r>
          </a:p>
          <a:p>
            <a:r>
              <a:rPr lang="tr-TR" sz="1400" dirty="0">
                <a:latin typeface="Courier New"/>
                <a:cs typeface="Courier New"/>
              </a:rPr>
              <a:t>  </a:t>
            </a:r>
            <a:r>
              <a:rPr lang="tr-TR" sz="1400" dirty="0" err="1">
                <a:latin typeface="Courier New"/>
                <a:cs typeface="Courier New"/>
              </a:rPr>
              <a:t>add_axis</a:t>
            </a:r>
            <a:r>
              <a:rPr lang="tr-TR" sz="1400" dirty="0">
                <a:latin typeface="Courier New"/>
                <a:cs typeface="Courier New"/>
              </a:rPr>
              <a:t>('y',</a:t>
            </a:r>
            <a:r>
              <a:rPr lang="tr-TR" sz="1400" dirty="0" err="1">
                <a:latin typeface="Courier New"/>
                <a:cs typeface="Courier New"/>
              </a:rPr>
              <a:t>title</a:t>
            </a:r>
            <a:r>
              <a:rPr lang="tr-TR" sz="1400" dirty="0">
                <a:latin typeface="Courier New"/>
                <a:cs typeface="Courier New"/>
              </a:rPr>
              <a:t>='Value',</a:t>
            </a:r>
            <a:r>
              <a:rPr lang="tr-TR" sz="1400" dirty="0" err="1">
                <a:latin typeface="Courier New"/>
                <a:cs typeface="Courier New"/>
              </a:rPr>
              <a:t>title_offset</a:t>
            </a:r>
            <a:r>
              <a:rPr lang="tr-TR" sz="1400" dirty="0">
                <a:latin typeface="Courier New"/>
                <a:cs typeface="Courier New"/>
              </a:rPr>
              <a:t>=70) </a:t>
            </a:r>
            <a:endParaRPr lang="en-US" sz="1400" dirty="0">
              <a:latin typeface="Courier New"/>
              <a:cs typeface="Courier New"/>
            </a:endParaRPr>
          </a:p>
        </p:txBody>
      </p:sp>
    </p:spTree>
    <p:extLst>
      <p:ext uri="{BB962C8B-B14F-4D97-AF65-F5344CB8AC3E}">
        <p14:creationId xmlns:p14="http://schemas.microsoft.com/office/powerpoint/2010/main" val="306836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a:t>
            </a:r>
            <a:endParaRPr lang="en-US" dirty="0"/>
          </a:p>
        </p:txBody>
      </p:sp>
      <p:pic>
        <p:nvPicPr>
          <p:cNvPr id="3" name="Picture 2"/>
          <p:cNvPicPr>
            <a:picLocks noChangeAspect="1"/>
          </p:cNvPicPr>
          <p:nvPr/>
        </p:nvPicPr>
        <p:blipFill>
          <a:blip r:embed="rId2"/>
          <a:stretch>
            <a:fillRect/>
          </a:stretch>
        </p:blipFill>
        <p:spPr>
          <a:xfrm>
            <a:off x="1600200" y="1828800"/>
            <a:ext cx="6007100" cy="4965700"/>
          </a:xfrm>
          <a:prstGeom prst="rect">
            <a:avLst/>
          </a:prstGeom>
        </p:spPr>
      </p:pic>
    </p:spTree>
    <p:extLst>
      <p:ext uri="{BB962C8B-B14F-4D97-AF65-F5344CB8AC3E}">
        <p14:creationId xmlns:p14="http://schemas.microsoft.com/office/powerpoint/2010/main" val="35727298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4" name="TextBox 3"/>
          <p:cNvSpPr txBox="1"/>
          <p:nvPr/>
        </p:nvSpPr>
        <p:spPr>
          <a:xfrm>
            <a:off x="838200" y="1752600"/>
            <a:ext cx="8153400" cy="2246769"/>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sqldf</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err="1">
                <a:latin typeface="Courier New"/>
                <a:cs typeface="Courier New"/>
              </a:rPr>
              <a:t>url</a:t>
            </a:r>
            <a:r>
              <a:rPr lang="en-US" sz="1400" dirty="0">
                <a:latin typeface="Courier New"/>
                <a:cs typeface="Courier New"/>
              </a:rPr>
              <a:t> &lt;-  "http://</a:t>
            </a:r>
            <a:r>
              <a:rPr lang="en-US" sz="1400" dirty="0" err="1">
                <a:latin typeface="Courier New"/>
                <a:cs typeface="Courier New"/>
              </a:rPr>
              <a:t>people.terry.uga.edu</a:t>
            </a:r>
            <a:r>
              <a:rPr lang="en-US" sz="1400" dirty="0">
                <a:latin typeface="Courier New"/>
                <a:cs typeface="Courier New"/>
              </a:rPr>
              <a:t>/</a:t>
            </a:r>
            <a:r>
              <a:rPr lang="en-US" sz="1400" dirty="0" err="1">
                <a:latin typeface="Courier New"/>
                <a:cs typeface="Courier New"/>
              </a:rPr>
              <a:t>rwatson</a:t>
            </a:r>
            <a:r>
              <a:rPr lang="en-US" sz="1400" dirty="0">
                <a:latin typeface="Courier New"/>
                <a:cs typeface="Courier New"/>
              </a:rPr>
              <a:t>/data/</a:t>
            </a:r>
            <a:r>
              <a:rPr lang="en-US" sz="1400" dirty="0" err="1">
                <a:latin typeface="Courier New"/>
                <a:cs typeface="Courier New"/>
              </a:rPr>
              <a:t>centralparktemps.txt</a:t>
            </a:r>
            <a:r>
              <a:rPr lang="en-US" sz="1400" dirty="0">
                <a:latin typeface="Courier New"/>
                <a:cs typeface="Courier New"/>
              </a:rPr>
              <a:t>"</a:t>
            </a:r>
          </a:p>
          <a:p>
            <a:r>
              <a:rPr lang="en-US" sz="1400" dirty="0">
                <a:latin typeface="Courier New"/>
                <a:cs typeface="Courier New"/>
              </a:rPr>
              <a:t>t &lt;- </a:t>
            </a:r>
            <a:r>
              <a:rPr lang="en-US" sz="1400" dirty="0" err="1">
                <a:latin typeface="Courier New"/>
                <a:cs typeface="Courier New"/>
              </a:rPr>
              <a:t>read.table</a:t>
            </a:r>
            <a:r>
              <a:rPr lang="en-US" sz="1400" dirty="0">
                <a:latin typeface="Courier New"/>
                <a:cs typeface="Courier New"/>
              </a:rPr>
              <a:t>(</a:t>
            </a:r>
            <a:r>
              <a:rPr lang="en-US" sz="1400" dirty="0" err="1">
                <a:latin typeface="Courier New"/>
                <a:cs typeface="Courier New"/>
              </a:rPr>
              <a:t>url</a:t>
            </a:r>
            <a:r>
              <a:rPr lang="en-US" sz="1400" dirty="0">
                <a:latin typeface="Courier New"/>
                <a:cs typeface="Courier New"/>
              </a:rPr>
              <a:t>, header=T, </a:t>
            </a:r>
            <a:r>
              <a:rPr lang="en-US" sz="1400" dirty="0" err="1">
                <a:latin typeface="Courier New"/>
                <a:cs typeface="Courier New"/>
              </a:rPr>
              <a:t>sep</a:t>
            </a:r>
            <a:r>
              <a:rPr lang="en-US" sz="1400" dirty="0">
                <a:latin typeface="Courier New"/>
                <a:cs typeface="Courier New"/>
              </a:rPr>
              <a:t>=',')</a:t>
            </a:r>
          </a:p>
          <a:p>
            <a:r>
              <a:rPr lang="en-US" sz="1400" dirty="0">
                <a:latin typeface="Courier New"/>
                <a:cs typeface="Courier New"/>
              </a:rPr>
              <a:t>t8 &lt;- </a:t>
            </a:r>
            <a:r>
              <a:rPr lang="en-US" sz="1400" dirty="0" err="1">
                <a:latin typeface="Courier New"/>
                <a:cs typeface="Courier New"/>
              </a:rPr>
              <a:t>sqldf</a:t>
            </a:r>
            <a:r>
              <a:rPr lang="en-US" sz="1400" dirty="0">
                <a:latin typeface="Courier New"/>
                <a:cs typeface="Courier New"/>
              </a:rPr>
              <a:t>('select * from t where month = 8')</a:t>
            </a:r>
          </a:p>
          <a:p>
            <a:r>
              <a:rPr lang="en-US" sz="1400" dirty="0">
                <a:latin typeface="Courier New"/>
                <a:cs typeface="Courier New"/>
              </a:rPr>
              <a:t>t8 %&gt;% </a:t>
            </a:r>
            <a:r>
              <a:rPr lang="en-US" sz="1400" dirty="0" err="1">
                <a:latin typeface="Courier New"/>
                <a:cs typeface="Courier New"/>
              </a:rPr>
              <a:t>ggvis</a:t>
            </a:r>
            <a:r>
              <a:rPr lang="en-US" sz="1400" dirty="0">
                <a:latin typeface="Courier New"/>
                <a:cs typeface="Courier New"/>
              </a:rPr>
              <a:t>(~</a:t>
            </a:r>
            <a:r>
              <a:rPr lang="en-US" sz="1400" dirty="0" err="1">
                <a:latin typeface="Courier New"/>
                <a:cs typeface="Courier New"/>
              </a:rPr>
              <a:t>year,~temperature</a:t>
            </a:r>
            <a:r>
              <a:rPr lang="en-US" sz="1400" dirty="0">
                <a:latin typeface="Courier New"/>
                <a:cs typeface="Courier New"/>
              </a:rPr>
              <a:t>) %&gt;% </a:t>
            </a:r>
          </a:p>
          <a:p>
            <a:r>
              <a:rPr lang="en-US" sz="1400" dirty="0">
                <a:latin typeface="Courier New"/>
                <a:cs typeface="Courier New"/>
              </a:rPr>
              <a:t>  </a:t>
            </a:r>
            <a:r>
              <a:rPr lang="en-US" sz="1400" dirty="0" err="1">
                <a:latin typeface="Courier New"/>
                <a:cs typeface="Courier New"/>
              </a:rPr>
              <a:t>layer_lines</a:t>
            </a:r>
            <a:r>
              <a:rPr lang="en-US" sz="1400" dirty="0">
                <a:latin typeface="Courier New"/>
                <a:cs typeface="Courier New"/>
              </a:rPr>
              <a:t>(stroke:='red') %&gt;% </a:t>
            </a:r>
          </a:p>
          <a:p>
            <a:r>
              <a:rPr lang="en-US" sz="1400" dirty="0">
                <a:latin typeface="Courier New"/>
                <a:cs typeface="Courier New"/>
              </a:rPr>
              <a:t>  </a:t>
            </a:r>
            <a:r>
              <a:rPr lang="en-US" sz="1400" dirty="0" err="1">
                <a:latin typeface="Courier New"/>
                <a:cs typeface="Courier New"/>
              </a:rPr>
              <a:t>layer_smooths</a:t>
            </a:r>
            <a:r>
              <a:rPr lang="en-US" sz="1400" dirty="0">
                <a:latin typeface="Courier New"/>
                <a:cs typeface="Courier New"/>
              </a:rPr>
              <a:t>(se=T, stroke:='blue') %&gt;%</a:t>
            </a:r>
          </a:p>
          <a:p>
            <a:r>
              <a:rPr lang="tr-TR" sz="1400" dirty="0">
                <a:latin typeface="Courier New"/>
                <a:cs typeface="Courier New"/>
              </a:rPr>
              <a:t>  </a:t>
            </a:r>
            <a:r>
              <a:rPr lang="tr-TR" sz="1400" dirty="0" err="1">
                <a:latin typeface="Courier New"/>
                <a:cs typeface="Courier New"/>
              </a:rPr>
              <a:t>add_axis</a:t>
            </a:r>
            <a:r>
              <a:rPr lang="tr-TR" sz="1400" dirty="0">
                <a:latin typeface="Courier New"/>
                <a:cs typeface="Courier New"/>
              </a:rPr>
              <a:t>('x',</a:t>
            </a:r>
            <a:r>
              <a:rPr lang="tr-TR" sz="1400" dirty="0" err="1">
                <a:latin typeface="Courier New"/>
                <a:cs typeface="Courier New"/>
              </a:rPr>
              <a:t>title</a:t>
            </a:r>
            <a:r>
              <a:rPr lang="tr-TR" sz="1400" dirty="0">
                <a:latin typeface="Courier New"/>
                <a:cs typeface="Courier New"/>
              </a:rPr>
              <a:t>='</a:t>
            </a:r>
            <a:r>
              <a:rPr lang="tr-TR" sz="1400" dirty="0" err="1" smtClean="0">
                <a:latin typeface="Courier New"/>
                <a:cs typeface="Courier New"/>
              </a:rPr>
              <a:t>Year</a:t>
            </a:r>
            <a:r>
              <a:rPr lang="tr-TR" sz="1400" dirty="0" smtClean="0">
                <a:latin typeface="Courier New"/>
                <a:cs typeface="Courier New"/>
              </a:rPr>
              <a:t>’,format </a:t>
            </a:r>
            <a:r>
              <a:rPr lang="tr-TR" sz="1400" dirty="0">
                <a:latin typeface="Courier New"/>
                <a:cs typeface="Courier New"/>
              </a:rPr>
              <a:t>= </a:t>
            </a:r>
            <a:r>
              <a:rPr lang="tr-TR" sz="1400" dirty="0" smtClean="0">
                <a:latin typeface="Courier New"/>
                <a:cs typeface="Courier New"/>
              </a:rPr>
              <a:t>’####'</a:t>
            </a:r>
            <a:r>
              <a:rPr lang="tr-TR" sz="1400" dirty="0">
                <a:latin typeface="Courier New"/>
                <a:cs typeface="Courier New"/>
              </a:rPr>
              <a:t>) %&gt;% </a:t>
            </a:r>
          </a:p>
          <a:p>
            <a:r>
              <a:rPr lang="tr-TR" sz="1400" dirty="0">
                <a:latin typeface="Courier New"/>
                <a:cs typeface="Courier New"/>
              </a:rPr>
              <a:t>  </a:t>
            </a:r>
            <a:r>
              <a:rPr lang="tr-TR" sz="1400" dirty="0" err="1">
                <a:latin typeface="Courier New"/>
                <a:cs typeface="Courier New"/>
              </a:rPr>
              <a:t>add_axis</a:t>
            </a:r>
            <a:r>
              <a:rPr lang="tr-TR" sz="1400" dirty="0">
                <a:latin typeface="Courier New"/>
                <a:cs typeface="Courier New"/>
              </a:rPr>
              <a:t>('y',</a:t>
            </a:r>
            <a:r>
              <a:rPr lang="tr-TR" sz="1400" dirty="0" err="1">
                <a:latin typeface="Courier New"/>
                <a:cs typeface="Courier New"/>
              </a:rPr>
              <a:t>title</a:t>
            </a:r>
            <a:r>
              <a:rPr lang="tr-TR" sz="1400" dirty="0">
                <a:latin typeface="Courier New"/>
                <a:cs typeface="Courier New"/>
              </a:rPr>
              <a:t>='</a:t>
            </a:r>
            <a:r>
              <a:rPr lang="tr-TR" sz="1400" dirty="0" err="1">
                <a:latin typeface="Courier New"/>
                <a:cs typeface="Courier New"/>
              </a:rPr>
              <a:t>Temperature</a:t>
            </a:r>
            <a:r>
              <a:rPr lang="tr-TR" sz="1400" dirty="0">
                <a:latin typeface="Courier New"/>
                <a:cs typeface="Courier New"/>
              </a:rPr>
              <a:t> (F)', </a:t>
            </a:r>
            <a:r>
              <a:rPr lang="tr-TR" sz="1400" dirty="0" err="1">
                <a:latin typeface="Courier New"/>
                <a:cs typeface="Courier New"/>
              </a:rPr>
              <a:t>title_offset</a:t>
            </a:r>
            <a:r>
              <a:rPr lang="tr-TR" sz="1400" dirty="0">
                <a:latin typeface="Courier New"/>
                <a:cs typeface="Courier New"/>
              </a:rPr>
              <a:t>=30)</a:t>
            </a:r>
            <a:endParaRPr lang="en-US" sz="1400" dirty="0">
              <a:latin typeface="Courier New"/>
              <a:cs typeface="Courier New"/>
            </a:endParaRPr>
          </a:p>
        </p:txBody>
      </p:sp>
      <p:pic>
        <p:nvPicPr>
          <p:cNvPr id="3" name="Picture 2"/>
          <p:cNvPicPr>
            <a:picLocks noChangeAspect="1"/>
          </p:cNvPicPr>
          <p:nvPr/>
        </p:nvPicPr>
        <p:blipFill>
          <a:blip r:embed="rId2"/>
          <a:stretch>
            <a:fillRect/>
          </a:stretch>
        </p:blipFill>
        <p:spPr>
          <a:xfrm>
            <a:off x="3124200" y="4135421"/>
            <a:ext cx="3302000" cy="2722579"/>
          </a:xfrm>
          <a:prstGeom prst="rect">
            <a:avLst/>
          </a:prstGeom>
        </p:spPr>
      </p:pic>
    </p:spTree>
    <p:extLst>
      <p:ext uri="{BB962C8B-B14F-4D97-AF65-F5344CB8AC3E}">
        <p14:creationId xmlns:p14="http://schemas.microsoft.com/office/powerpoint/2010/main" val="24178451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sz="2800" dirty="0" smtClean="0"/>
              <a:t>National GDP and fertility data have been extracted from a </a:t>
            </a:r>
            <a:r>
              <a:rPr lang="en-US" sz="2800" dirty="0" smtClean="0">
                <a:hlinkClick r:id="rId2" action="ppaction://hlinkfile"/>
              </a:rPr>
              <a:t>web </a:t>
            </a:r>
            <a:r>
              <a:rPr lang="en-US" sz="2800" dirty="0">
                <a:hlinkClick r:id="rId2" action="ppaction://hlinkfile"/>
              </a:rPr>
              <a:t>site </a:t>
            </a:r>
            <a:r>
              <a:rPr lang="en-US" sz="2800" dirty="0" smtClean="0"/>
              <a:t>and saved as a </a:t>
            </a:r>
            <a:r>
              <a:rPr lang="en-US" sz="2800" dirty="0" smtClean="0">
                <a:hlinkClick r:id="rId3"/>
              </a:rPr>
              <a:t>CSV file</a:t>
            </a:r>
            <a:endParaRPr lang="en-US" sz="2800" dirty="0"/>
          </a:p>
          <a:p>
            <a:r>
              <a:rPr lang="en-US" sz="2800" dirty="0" smtClean="0"/>
              <a:t>Compute the correlation between GDP and fertility</a:t>
            </a:r>
          </a:p>
          <a:p>
            <a:r>
              <a:rPr lang="en-US" sz="2800" dirty="0" smtClean="0"/>
              <a:t>Do a scatterplot of GDP versus fertility with a smoother</a:t>
            </a:r>
          </a:p>
          <a:p>
            <a:r>
              <a:rPr lang="en-US" sz="2800" dirty="0" smtClean="0"/>
              <a:t>Log transform both GDP and fertility and repeat the </a:t>
            </a:r>
            <a:r>
              <a:rPr lang="en-US" sz="2800" dirty="0" smtClean="0"/>
              <a:t>scatterplot with </a:t>
            </a:r>
            <a:r>
              <a:rPr lang="en-US" sz="2800" smtClean="0"/>
              <a:t>a smoother</a:t>
            </a:r>
            <a:endParaRPr lang="en-US" sz="2800" dirty="0" smtClean="0"/>
          </a:p>
          <a:p>
            <a:endParaRPr lang="en-US" sz="2800" dirty="0"/>
          </a:p>
        </p:txBody>
      </p:sp>
    </p:spTree>
    <p:extLst>
      <p:ext uri="{BB962C8B-B14F-4D97-AF65-F5344CB8AC3E}">
        <p14:creationId xmlns:p14="http://schemas.microsoft.com/office/powerpoint/2010/main" val="169344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sp>
        <p:nvSpPr>
          <p:cNvPr id="7" name="Rectangle 6"/>
          <p:cNvSpPr/>
          <p:nvPr/>
        </p:nvSpPr>
        <p:spPr>
          <a:xfrm>
            <a:off x="838200" y="1752600"/>
            <a:ext cx="7467600" cy="2246769"/>
          </a:xfrm>
          <a:prstGeom prst="rect">
            <a:avLst/>
          </a:prstGeom>
          <a:solidFill>
            <a:srgbClr val="FFFFFF"/>
          </a:solidFill>
        </p:spPr>
        <p:txBody>
          <a:bodyPr wrap="square">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amount from Payments;")</a:t>
            </a:r>
          </a:p>
          <a:p>
            <a:r>
              <a:rPr lang="en-US" sz="1400" dirty="0">
                <a:latin typeface="Courier New"/>
                <a:cs typeface="Courier New"/>
              </a:rPr>
              <a:t># Boxplot of amounts paid</a:t>
            </a:r>
          </a:p>
          <a:p>
            <a:r>
              <a:rPr lang="en-US" sz="1400" dirty="0">
                <a:latin typeface="Courier New"/>
                <a:cs typeface="Courier New"/>
              </a:rPr>
              <a:t>d %&gt;% </a:t>
            </a:r>
            <a:r>
              <a:rPr lang="en-US" sz="1400" dirty="0" err="1">
                <a:latin typeface="Courier New"/>
                <a:cs typeface="Courier New"/>
              </a:rPr>
              <a:t>ggvis</a:t>
            </a:r>
            <a:r>
              <a:rPr lang="en-US" sz="1400" dirty="0">
                <a:latin typeface="Courier New"/>
                <a:cs typeface="Courier New"/>
              </a:rPr>
              <a:t>(~factor(0),~amount) %&gt;% </a:t>
            </a:r>
            <a:r>
              <a:rPr lang="en-US" sz="1400" dirty="0" err="1">
                <a:latin typeface="Courier New"/>
                <a:cs typeface="Courier New"/>
              </a:rPr>
              <a:t>layer_boxplots</a:t>
            </a:r>
            <a:r>
              <a:rPr lang="en-US" sz="1400" dirty="0">
                <a:latin typeface="Courier New"/>
                <a:cs typeface="Courier New"/>
              </a:rPr>
              <a:t>() %&gt;%</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x',title</a:t>
            </a:r>
            <a:r>
              <a:rPr lang="en-US" sz="1400" dirty="0">
                <a:latin typeface="Courier New"/>
                <a:cs typeface="Courier New"/>
              </a:rPr>
              <a:t>='Checks')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a:t>
            </a:r>
            <a:r>
              <a:rPr lang="en-US" sz="1400" dirty="0" err="1">
                <a:latin typeface="Courier New"/>
                <a:cs typeface="Courier New"/>
              </a:rPr>
              <a:t>y',title</a:t>
            </a:r>
            <a:r>
              <a:rPr lang="en-US" sz="1400" dirty="0">
                <a:latin typeface="Courier New"/>
                <a:cs typeface="Courier New"/>
              </a:rPr>
              <a:t>='')</a:t>
            </a:r>
          </a:p>
        </p:txBody>
      </p:sp>
    </p:spTree>
    <p:extLst>
      <p:ext uri="{BB962C8B-B14F-4D97-AF65-F5344CB8AC3E}">
        <p14:creationId xmlns:p14="http://schemas.microsoft.com/office/powerpoint/2010/main" val="1803859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3" name="Picture 2"/>
          <p:cNvPicPr>
            <a:picLocks noChangeAspect="1"/>
          </p:cNvPicPr>
          <p:nvPr/>
        </p:nvPicPr>
        <p:blipFill>
          <a:blip r:embed="rId2"/>
          <a:stretch>
            <a:fillRect/>
          </a:stretch>
        </p:blipFill>
        <p:spPr>
          <a:xfrm>
            <a:off x="1524000" y="1828800"/>
            <a:ext cx="6045200" cy="4762500"/>
          </a:xfrm>
          <a:prstGeom prst="rect">
            <a:avLst/>
          </a:prstGeom>
        </p:spPr>
      </p:pic>
    </p:spTree>
    <p:extLst>
      <p:ext uri="{BB962C8B-B14F-4D97-AF65-F5344CB8AC3E}">
        <p14:creationId xmlns:p14="http://schemas.microsoft.com/office/powerpoint/2010/main" val="3400579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sp>
        <p:nvSpPr>
          <p:cNvPr id="7" name="Rectangle 6"/>
          <p:cNvSpPr/>
          <p:nvPr/>
        </p:nvSpPr>
        <p:spPr>
          <a:xfrm>
            <a:off x="1143000" y="1931075"/>
            <a:ext cx="7467600" cy="2031325"/>
          </a:xfrm>
          <a:prstGeom prst="rect">
            <a:avLst/>
          </a:prstGeom>
          <a:solidFill>
            <a:srgbClr val="FFFFFF"/>
          </a:solidFill>
        </p:spPr>
        <p:txBody>
          <a:bodyPr wrap="square">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month(</a:t>
            </a:r>
            <a:r>
              <a:rPr lang="en-US" sz="1400" dirty="0" err="1">
                <a:latin typeface="Courier New"/>
                <a:cs typeface="Courier New"/>
              </a:rPr>
              <a:t>paymentDate</a:t>
            </a:r>
            <a:r>
              <a:rPr lang="en-US" sz="1400" dirty="0">
                <a:latin typeface="Courier New"/>
                <a:cs typeface="Courier New"/>
              </a:rPr>
              <a:t>) as month, amount from Payments;")</a:t>
            </a:r>
          </a:p>
          <a:p>
            <a:r>
              <a:rPr lang="en-US" sz="1400" dirty="0">
                <a:latin typeface="Courier New"/>
                <a:cs typeface="Courier New"/>
              </a:rPr>
              <a:t># Boxplot of amounts paid</a:t>
            </a:r>
          </a:p>
          <a:p>
            <a:r>
              <a:rPr lang="en-US" sz="1400" dirty="0">
                <a:latin typeface="Courier New"/>
                <a:cs typeface="Courier New"/>
              </a:rPr>
              <a:t>d %&gt;% </a:t>
            </a:r>
            <a:r>
              <a:rPr lang="en-US" sz="1400" dirty="0" err="1">
                <a:latin typeface="Courier New"/>
                <a:cs typeface="Courier New"/>
              </a:rPr>
              <a:t>ggvis</a:t>
            </a:r>
            <a:r>
              <a:rPr lang="en-US" sz="1400" dirty="0">
                <a:latin typeface="Courier New"/>
                <a:cs typeface="Courier New"/>
              </a:rPr>
              <a:t>(~factor(month),~amount) %&gt;% </a:t>
            </a:r>
            <a:r>
              <a:rPr lang="en-US" sz="1400" dirty="0" err="1">
                <a:latin typeface="Courier New"/>
                <a:cs typeface="Courier New"/>
              </a:rPr>
              <a:t>layer_boxplots</a:t>
            </a:r>
            <a:r>
              <a:rPr lang="en-US" sz="1400" dirty="0">
                <a:latin typeface="Courier New"/>
                <a:cs typeface="Courier New"/>
              </a:rPr>
              <a:t>()</a:t>
            </a:r>
          </a:p>
        </p:txBody>
      </p:sp>
    </p:spTree>
    <p:extLst>
      <p:ext uri="{BB962C8B-B14F-4D97-AF65-F5344CB8AC3E}">
        <p14:creationId xmlns:p14="http://schemas.microsoft.com/office/powerpoint/2010/main" val="285950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4724400"/>
            <a:ext cx="7620000" cy="1754327"/>
          </a:xfrm>
          <a:prstGeom prst="rect">
            <a:avLst/>
          </a:prstGeom>
          <a:noFill/>
        </p:spPr>
        <p:txBody>
          <a:bodyPr wrap="square" rtlCol="0">
            <a:spAutoFit/>
          </a:bodyPr>
          <a:lstStyle/>
          <a:p>
            <a:r>
              <a:rPr lang="en-US" sz="1800" dirty="0" smtClean="0">
                <a:latin typeface="+mn-lt"/>
              </a:rPr>
              <a:t>A graphical representation of Napoleon Bonaparte's invasion of and subsequent retreat from Russia during 1812. The graph shows the size of the army, its location and the direction of its movement. The temperature during the retreat is drawn at the bottom of figure, which was drawn by Charles Joseph </a:t>
            </a:r>
            <a:r>
              <a:rPr lang="en-US" sz="1800" dirty="0" err="1" smtClean="0">
                <a:latin typeface="+mn-lt"/>
              </a:rPr>
              <a:t>Minard</a:t>
            </a:r>
            <a:r>
              <a:rPr lang="en-US" sz="1800" dirty="0" smtClean="0">
                <a:latin typeface="+mn-lt"/>
              </a:rPr>
              <a:t> in 1861 and is generally considered to be one of the finest graphs ever produced.</a:t>
            </a:r>
            <a:endParaRPr lang="en-US" sz="1800" dirty="0">
              <a:latin typeface="+mn-lt"/>
            </a:endParaRPr>
          </a:p>
        </p:txBody>
      </p:sp>
      <p:pic>
        <p:nvPicPr>
          <p:cNvPr id="2" name="Picture 1"/>
          <p:cNvPicPr>
            <a:picLocks noChangeAspect="1"/>
          </p:cNvPicPr>
          <p:nvPr/>
        </p:nvPicPr>
        <p:blipFill rotWithShape="1">
          <a:blip r:embed="rId2"/>
          <a:srcRect b="17879"/>
          <a:stretch/>
        </p:blipFill>
        <p:spPr>
          <a:xfrm>
            <a:off x="990600" y="152400"/>
            <a:ext cx="7917219" cy="38911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plot</a:t>
            </a:r>
            <a:endParaRPr lang="en-US" dirty="0"/>
          </a:p>
        </p:txBody>
      </p:sp>
      <p:pic>
        <p:nvPicPr>
          <p:cNvPr id="4" name="Picture 3"/>
          <p:cNvPicPr>
            <a:picLocks noChangeAspect="1"/>
          </p:cNvPicPr>
          <p:nvPr/>
        </p:nvPicPr>
        <p:blipFill>
          <a:blip r:embed="rId2"/>
          <a:stretch>
            <a:fillRect/>
          </a:stretch>
        </p:blipFill>
        <p:spPr>
          <a:xfrm>
            <a:off x="1600200" y="1828800"/>
            <a:ext cx="6007100" cy="4826000"/>
          </a:xfrm>
          <a:prstGeom prst="rect">
            <a:avLst/>
          </a:prstGeom>
        </p:spPr>
      </p:pic>
    </p:spTree>
    <p:extLst>
      <p:ext uri="{BB962C8B-B14F-4D97-AF65-F5344CB8AC3E}">
        <p14:creationId xmlns:p14="http://schemas.microsoft.com/office/powerpoint/2010/main" val="132197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sp>
        <p:nvSpPr>
          <p:cNvPr id="7" name="Rectangle 6"/>
          <p:cNvSpPr/>
          <p:nvPr/>
        </p:nvSpPr>
        <p:spPr>
          <a:xfrm>
            <a:off x="1066800" y="1905000"/>
            <a:ext cx="7772400" cy="2893100"/>
          </a:xfrm>
          <a:prstGeom prst="rect">
            <a:avLst/>
          </a:prstGeom>
          <a:solidFill>
            <a:srgbClr val="FFFFFF"/>
          </a:solidFill>
        </p:spPr>
        <p:txBody>
          <a:bodyPr wrap="square">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a:latin typeface="Courier New"/>
                <a:cs typeface="Courier New"/>
              </a:rPr>
              <a:t># Load the driver</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count(*) as Frequency, </a:t>
            </a:r>
            <a:r>
              <a:rPr lang="en-US" sz="1400" dirty="0" err="1">
                <a:latin typeface="Courier New"/>
                <a:cs typeface="Courier New"/>
              </a:rPr>
              <a:t>productLine</a:t>
            </a:r>
            <a:r>
              <a:rPr lang="en-US" sz="1400" dirty="0">
                <a:latin typeface="Courier New"/>
                <a:cs typeface="Courier New"/>
              </a:rPr>
              <a:t> as Line, </a:t>
            </a:r>
            <a:r>
              <a:rPr lang="en-US" sz="1400" dirty="0" err="1">
                <a:latin typeface="Courier New"/>
                <a:cs typeface="Courier New"/>
              </a:rPr>
              <a:t>productScale</a:t>
            </a:r>
            <a:r>
              <a:rPr lang="en-US" sz="1400" dirty="0">
                <a:latin typeface="Courier New"/>
                <a:cs typeface="Courier New"/>
              </a:rPr>
              <a:t> as Scale from Products group by </a:t>
            </a:r>
            <a:r>
              <a:rPr lang="en-US" sz="1400" dirty="0" err="1">
                <a:latin typeface="Courier New"/>
                <a:cs typeface="Courier New"/>
              </a:rPr>
              <a:t>productLine</a:t>
            </a:r>
            <a:r>
              <a:rPr lang="en-US" sz="1400" dirty="0">
                <a:latin typeface="Courier New"/>
                <a:cs typeface="Courier New"/>
              </a:rPr>
              <a:t>, </a:t>
            </a:r>
            <a:r>
              <a:rPr lang="en-US" sz="1400" dirty="0" err="1">
                <a:latin typeface="Courier New"/>
                <a:cs typeface="Courier New"/>
              </a:rPr>
              <a:t>productScale</a:t>
            </a:r>
            <a:r>
              <a:rPr lang="en-US" sz="1400" dirty="0">
                <a:latin typeface="Courier New"/>
                <a:cs typeface="Courier New"/>
              </a:rPr>
              <a:t>')</a:t>
            </a:r>
          </a:p>
          <a:p>
            <a:r>
              <a:rPr lang="en-US" sz="1400" dirty="0">
                <a:latin typeface="Courier New"/>
                <a:cs typeface="Courier New"/>
              </a:rPr>
              <a:t>d %&gt;% </a:t>
            </a:r>
            <a:r>
              <a:rPr lang="en-US" sz="1400" dirty="0" err="1">
                <a:latin typeface="Courier New"/>
                <a:cs typeface="Courier New"/>
              </a:rPr>
              <a:t>ggvis</a:t>
            </a:r>
            <a:r>
              <a:rPr lang="en-US" sz="1400" dirty="0">
                <a:latin typeface="Courier New"/>
                <a:cs typeface="Courier New"/>
              </a:rPr>
              <a:t>( ~Scale, ~Line, fill= ~Frequency) %&gt;% </a:t>
            </a:r>
          </a:p>
          <a:p>
            <a:r>
              <a:rPr lang="en-US" sz="1400" dirty="0">
                <a:latin typeface="Courier New"/>
                <a:cs typeface="Courier New"/>
              </a:rPr>
              <a:t>  </a:t>
            </a:r>
            <a:r>
              <a:rPr lang="en-US" sz="1400" dirty="0" err="1">
                <a:latin typeface="Courier New"/>
                <a:cs typeface="Courier New"/>
              </a:rPr>
              <a:t>layer_rects</a:t>
            </a:r>
            <a:r>
              <a:rPr lang="en-US" sz="1400" dirty="0">
                <a:latin typeface="Courier New"/>
                <a:cs typeface="Courier New"/>
              </a:rPr>
              <a:t>(width = band(), height = band()) %&gt;%</a:t>
            </a:r>
          </a:p>
          <a:p>
            <a:r>
              <a:rPr lang="en-US" sz="1400" dirty="0">
                <a:latin typeface="Courier New"/>
                <a:cs typeface="Courier New"/>
              </a:rPr>
              <a:t>  </a:t>
            </a:r>
            <a:r>
              <a:rPr lang="en-US" sz="1400" dirty="0" err="1">
                <a:latin typeface="Courier New"/>
                <a:cs typeface="Courier New"/>
              </a:rPr>
              <a:t>layer_text</a:t>
            </a:r>
            <a:r>
              <a:rPr lang="en-US" sz="1400" dirty="0">
                <a:latin typeface="Courier New"/>
                <a:cs typeface="Courier New"/>
              </a:rPr>
              <a:t>(text:=~Frequency, stroke:='white', align:='left', baseline:='top') # add frequency to each cell</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a:t>
            </a:r>
            <a:endParaRPr lang="en-US" dirty="0"/>
          </a:p>
        </p:txBody>
      </p:sp>
      <p:pic>
        <p:nvPicPr>
          <p:cNvPr id="3" name="Picture 2"/>
          <p:cNvPicPr>
            <a:picLocks noChangeAspect="1"/>
          </p:cNvPicPr>
          <p:nvPr/>
        </p:nvPicPr>
        <p:blipFill>
          <a:blip r:embed="rId2"/>
          <a:stretch>
            <a:fillRect/>
          </a:stretch>
        </p:blipFill>
        <p:spPr>
          <a:xfrm>
            <a:off x="1371600" y="1905000"/>
            <a:ext cx="6007100" cy="4813300"/>
          </a:xfrm>
          <a:prstGeom prst="rect">
            <a:avLst/>
          </a:prstGeom>
        </p:spPr>
      </p:pic>
    </p:spTree>
    <p:extLst>
      <p:ext uri="{BB962C8B-B14F-4D97-AF65-F5344CB8AC3E}">
        <p14:creationId xmlns:p14="http://schemas.microsoft.com/office/powerpoint/2010/main" val="9214104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graphics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88905389"/>
              </p:ext>
            </p:extLst>
          </p:nvPr>
        </p:nvGraphicFramePr>
        <p:xfrm>
          <a:off x="1600200" y="2743200"/>
          <a:ext cx="5943600" cy="2966720"/>
        </p:xfrm>
        <a:graphic>
          <a:graphicData uri="http://schemas.openxmlformats.org/drawingml/2006/table">
            <a:tbl>
              <a:tblPr firstRow="1" bandRow="1">
                <a:tableStyleId>{5C22544A-7EE6-4342-B048-85BDC9FD1C3A}</a:tableStyleId>
              </a:tblPr>
              <a:tblGrid>
                <a:gridCol w="2254469"/>
                <a:gridCol w="3689131"/>
              </a:tblGrid>
              <a:tr h="370840">
                <a:tc>
                  <a:txBody>
                    <a:bodyPr/>
                    <a:lstStyle/>
                    <a:p>
                      <a:pPr marL="0" marR="0">
                        <a:spcBef>
                          <a:spcPts val="0"/>
                        </a:spcBef>
                        <a:spcAft>
                          <a:spcPts val="0"/>
                        </a:spcAft>
                      </a:pPr>
                      <a:r>
                        <a:rPr lang="en-US" sz="1600" dirty="0">
                          <a:effectLst/>
                          <a:latin typeface="+mj-lt"/>
                          <a:ea typeface="ＭＳ 明朝"/>
                          <a:cs typeface="Times New Roman"/>
                        </a:rPr>
                        <a:t>Function</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Purpose</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input_checkbox()</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Check one or more boxes</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input_checkboxgroup()</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A group of checkboxes</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input_numeric()</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A spin box</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input_radiobuttons()</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Pick one from a set of options</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input_select()</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Select from a drop-down text box</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input_slider()</a:t>
                      </a:r>
                    </a:p>
                  </a:txBody>
                  <a:tcPr marL="68580" marR="68580" marT="0" marB="0"/>
                </a:tc>
                <a:tc>
                  <a:txBody>
                    <a:bodyPr/>
                    <a:lstStyle/>
                    <a:p>
                      <a:pPr marL="0" marR="0">
                        <a:spcBef>
                          <a:spcPts val="0"/>
                        </a:spcBef>
                        <a:spcAft>
                          <a:spcPts val="0"/>
                        </a:spcAft>
                      </a:pPr>
                      <a:r>
                        <a:rPr lang="en-US" sz="1600">
                          <a:effectLst/>
                          <a:latin typeface="+mj-lt"/>
                          <a:ea typeface="ＭＳ 明朝"/>
                          <a:cs typeface="Times New Roman"/>
                        </a:rPr>
                        <a:t>Select using a slider</a:t>
                      </a:r>
                    </a:p>
                  </a:txBody>
                  <a:tcPr marL="68580" marR="68580" marT="0" marB="0"/>
                </a:tc>
              </a:tr>
              <a:tr h="370840">
                <a:tc>
                  <a:txBody>
                    <a:bodyPr/>
                    <a:lstStyle/>
                    <a:p>
                      <a:pPr marL="0" marR="0">
                        <a:spcBef>
                          <a:spcPts val="0"/>
                        </a:spcBef>
                        <a:spcAft>
                          <a:spcPts val="0"/>
                        </a:spcAft>
                      </a:pPr>
                      <a:r>
                        <a:rPr lang="en-US" sz="1600">
                          <a:effectLst/>
                          <a:latin typeface="+mj-lt"/>
                          <a:ea typeface="ＭＳ 明朝"/>
                          <a:cs typeface="Times New Roman"/>
                        </a:rPr>
                        <a:t>input_text()</a:t>
                      </a:r>
                    </a:p>
                  </a:txBody>
                  <a:tcPr marL="68580" marR="68580" marT="0" marB="0"/>
                </a:tc>
                <a:tc>
                  <a:txBody>
                    <a:bodyPr/>
                    <a:lstStyle/>
                    <a:p>
                      <a:pPr marL="0" marR="0">
                        <a:spcBef>
                          <a:spcPts val="0"/>
                        </a:spcBef>
                        <a:spcAft>
                          <a:spcPts val="0"/>
                        </a:spcAft>
                      </a:pPr>
                      <a:r>
                        <a:rPr lang="en-US" sz="1600" dirty="0">
                          <a:effectLst/>
                          <a:latin typeface="+mj-lt"/>
                          <a:ea typeface="ＭＳ 明朝"/>
                          <a:cs typeface="Times New Roman"/>
                        </a:rPr>
                        <a:t>Input text</a:t>
                      </a:r>
                    </a:p>
                  </a:txBody>
                  <a:tcPr marL="68580" marR="68580" marT="0" marB="0"/>
                </a:tc>
              </a:tr>
            </a:tbl>
          </a:graphicData>
        </a:graphic>
      </p:graphicFrame>
    </p:spTree>
    <p:extLst>
      <p:ext uri="{BB962C8B-B14F-4D97-AF65-F5344CB8AC3E}">
        <p14:creationId xmlns:p14="http://schemas.microsoft.com/office/powerpoint/2010/main" val="3563081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graphics</a:t>
            </a:r>
            <a:endParaRPr lang="en-US" dirty="0"/>
          </a:p>
        </p:txBody>
      </p:sp>
      <p:sp>
        <p:nvSpPr>
          <p:cNvPr id="3" name="Content Placeholder 2"/>
          <p:cNvSpPr>
            <a:spLocks noGrp="1"/>
          </p:cNvSpPr>
          <p:nvPr>
            <p:ph idx="1"/>
          </p:nvPr>
        </p:nvSpPr>
        <p:spPr>
          <a:xfrm>
            <a:off x="1062038" y="1766888"/>
            <a:ext cx="7769225" cy="1128712"/>
          </a:xfrm>
        </p:spPr>
        <p:txBody>
          <a:bodyPr/>
          <a:lstStyle/>
          <a:p>
            <a:r>
              <a:rPr lang="en-US" dirty="0" smtClean="0"/>
              <a:t>Select a property from a drop-down list</a:t>
            </a:r>
            <a:endParaRPr lang="en-US" dirty="0"/>
          </a:p>
        </p:txBody>
      </p:sp>
      <p:sp>
        <p:nvSpPr>
          <p:cNvPr id="4" name="Rectangle 3"/>
          <p:cNvSpPr/>
          <p:nvPr/>
        </p:nvSpPr>
        <p:spPr>
          <a:xfrm>
            <a:off x="990600" y="3048000"/>
            <a:ext cx="8001000" cy="1384995"/>
          </a:xfrm>
          <a:prstGeom prst="rect">
            <a:avLst/>
          </a:prstGeom>
          <a:solidFill>
            <a:srgbClr val="FFFFFF"/>
          </a:solidFill>
        </p:spPr>
        <p:txBody>
          <a:bodyPr wrap="square">
            <a:spAutoFit/>
          </a:bodyPr>
          <a:lstStyle/>
          <a:p>
            <a:r>
              <a:rPr lang="en-US" sz="1400" dirty="0">
                <a:latin typeface="Courier New"/>
                <a:cs typeface="Courier New"/>
              </a:rPr>
              <a:t>carbon$relCO2 = (carbon$CO2-280)/280</a:t>
            </a:r>
          </a:p>
          <a:p>
            <a:r>
              <a:rPr lang="en-US" sz="1400" dirty="0">
                <a:latin typeface="Courier New"/>
                <a:cs typeface="Courier New"/>
              </a:rPr>
              <a:t>carbon %&gt;% </a:t>
            </a:r>
            <a:r>
              <a:rPr lang="en-US" sz="1400" dirty="0" err="1">
                <a:latin typeface="Courier New"/>
                <a:cs typeface="Courier New"/>
              </a:rPr>
              <a:t>ggvis</a:t>
            </a:r>
            <a:r>
              <a:rPr lang="en-US" sz="1400" dirty="0">
                <a:latin typeface="Courier New"/>
                <a:cs typeface="Courier New"/>
              </a:rPr>
              <a:t>(~year,~relCO2) %&gt;</a:t>
            </a:r>
            <a:r>
              <a:rPr lang="en-US" sz="1400" dirty="0" smtClean="0">
                <a:latin typeface="Courier New"/>
                <a:cs typeface="Courier New"/>
              </a:rPr>
              <a:t>%</a:t>
            </a:r>
          </a:p>
          <a:p>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layer_lines</a:t>
            </a:r>
            <a:r>
              <a:rPr lang="en-US" sz="1400" dirty="0">
                <a:latin typeface="Courier New"/>
                <a:cs typeface="Courier New"/>
              </a:rPr>
              <a:t>(stroke:=</a:t>
            </a:r>
            <a:r>
              <a:rPr lang="en-US" sz="1400" dirty="0" err="1">
                <a:latin typeface="Courier New"/>
                <a:cs typeface="Courier New"/>
              </a:rPr>
              <a:t>input_select</a:t>
            </a:r>
            <a:r>
              <a:rPr lang="en-US" sz="1400" dirty="0">
                <a:latin typeface="Courier New"/>
                <a:cs typeface="Courier New"/>
              </a:rPr>
              <a:t>(c("red", "green", "blue"))) %&gt;% </a:t>
            </a:r>
          </a:p>
          <a:p>
            <a:r>
              <a:rPr lang="en-US" sz="1400" dirty="0">
                <a:latin typeface="Courier New"/>
                <a:cs typeface="Courier New"/>
              </a:rPr>
              <a:t>  </a:t>
            </a:r>
            <a:r>
              <a:rPr lang="en-US" sz="1400" dirty="0" err="1" smtClean="0">
                <a:latin typeface="Courier New"/>
                <a:cs typeface="Courier New"/>
              </a:rPr>
              <a:t>scale_numeric</a:t>
            </a:r>
            <a:r>
              <a:rPr lang="en-US" sz="1400" dirty="0">
                <a:latin typeface="Courier New"/>
                <a:cs typeface="Courier New"/>
              </a:rPr>
              <a:t>('</a:t>
            </a:r>
            <a:r>
              <a:rPr lang="en-US" sz="1400" dirty="0" err="1">
                <a:latin typeface="Courier New"/>
                <a:cs typeface="Courier New"/>
              </a:rPr>
              <a:t>y',zero</a:t>
            </a:r>
            <a:r>
              <a:rPr lang="en-US" sz="1400" dirty="0">
                <a:latin typeface="Courier New"/>
                <a:cs typeface="Courier New"/>
              </a:rPr>
              <a:t>=T)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('y', title = "CO2 ppm of the atmosphere", </a:t>
            </a:r>
            <a:r>
              <a:rPr lang="en-US" sz="1400" dirty="0" err="1">
                <a:latin typeface="Courier New"/>
                <a:cs typeface="Courier New"/>
              </a:rPr>
              <a:t>title_offset</a:t>
            </a:r>
            <a:r>
              <a:rPr lang="en-US" sz="1400" dirty="0">
                <a:latin typeface="Courier New"/>
                <a:cs typeface="Courier New"/>
              </a:rPr>
              <a:t>=50)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='Year', format='####')</a:t>
            </a:r>
          </a:p>
        </p:txBody>
      </p:sp>
    </p:spTree>
    <p:extLst>
      <p:ext uri="{BB962C8B-B14F-4D97-AF65-F5344CB8AC3E}">
        <p14:creationId xmlns:p14="http://schemas.microsoft.com/office/powerpoint/2010/main" val="1469618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graphics</a:t>
            </a:r>
            <a:endParaRPr lang="en-US" dirty="0"/>
          </a:p>
        </p:txBody>
      </p:sp>
      <p:sp>
        <p:nvSpPr>
          <p:cNvPr id="3" name="Content Placeholder 2"/>
          <p:cNvSpPr>
            <a:spLocks noGrp="1"/>
          </p:cNvSpPr>
          <p:nvPr>
            <p:ph idx="1"/>
          </p:nvPr>
        </p:nvSpPr>
        <p:spPr>
          <a:xfrm>
            <a:off x="1062038" y="1766888"/>
            <a:ext cx="7769225" cy="1128712"/>
          </a:xfrm>
        </p:spPr>
        <p:txBody>
          <a:bodyPr/>
          <a:lstStyle/>
          <a:p>
            <a:r>
              <a:rPr lang="en-US" dirty="0" smtClean="0"/>
              <a:t>Select a numeric value with a slider</a:t>
            </a:r>
            <a:endParaRPr lang="en-US" dirty="0"/>
          </a:p>
        </p:txBody>
      </p:sp>
      <p:sp>
        <p:nvSpPr>
          <p:cNvPr id="4" name="Rectangle 3"/>
          <p:cNvSpPr/>
          <p:nvPr/>
        </p:nvSpPr>
        <p:spPr>
          <a:xfrm>
            <a:off x="990600" y="3048000"/>
            <a:ext cx="8001000" cy="1815882"/>
          </a:xfrm>
          <a:prstGeom prst="rect">
            <a:avLst/>
          </a:prstGeom>
          <a:solidFill>
            <a:srgbClr val="FFFFFF"/>
          </a:solidFill>
        </p:spPr>
        <p:txBody>
          <a:bodyPr wrap="square">
            <a:spAutoFit/>
          </a:bodyPr>
          <a:lstStyle/>
          <a:p>
            <a:r>
              <a:rPr lang="en-US" sz="1400" dirty="0">
                <a:latin typeface="Courier New"/>
                <a:cs typeface="Courier New"/>
              </a:rPr>
              <a:t>carbon$relCO2 = (carbon$CO2-280)/280</a:t>
            </a:r>
          </a:p>
          <a:p>
            <a:r>
              <a:rPr lang="en-US" sz="1400" dirty="0">
                <a:latin typeface="Courier New"/>
                <a:cs typeface="Courier New"/>
              </a:rPr>
              <a:t>slider &lt;- </a:t>
            </a:r>
            <a:r>
              <a:rPr lang="en-US" sz="1400" dirty="0" err="1">
                <a:latin typeface="Courier New"/>
                <a:cs typeface="Courier New"/>
              </a:rPr>
              <a:t>input_slider</a:t>
            </a:r>
            <a:r>
              <a:rPr lang="en-US" sz="1400" dirty="0">
                <a:latin typeface="Courier New"/>
                <a:cs typeface="Courier New"/>
              </a:rPr>
              <a:t>(1, 5, label = "Width")</a:t>
            </a:r>
          </a:p>
          <a:p>
            <a:r>
              <a:rPr lang="en-US" sz="1400" dirty="0" err="1">
                <a:latin typeface="Courier New"/>
                <a:cs typeface="Courier New"/>
              </a:rPr>
              <a:t>select_color</a:t>
            </a:r>
            <a:r>
              <a:rPr lang="en-US" sz="1400" dirty="0">
                <a:latin typeface="Courier New"/>
                <a:cs typeface="Courier New"/>
              </a:rPr>
              <a:t> &lt;- </a:t>
            </a:r>
            <a:r>
              <a:rPr lang="en-US" sz="1400" dirty="0" err="1">
                <a:latin typeface="Courier New"/>
                <a:cs typeface="Courier New"/>
              </a:rPr>
              <a:t>input_select</a:t>
            </a:r>
            <a:r>
              <a:rPr lang="en-US" sz="1400" dirty="0">
                <a:latin typeface="Courier New"/>
                <a:cs typeface="Courier New"/>
              </a:rPr>
              <a:t>(label='</a:t>
            </a:r>
            <a:r>
              <a:rPr lang="en-US" sz="1400" dirty="0" err="1">
                <a:latin typeface="Courier New"/>
                <a:cs typeface="Courier New"/>
              </a:rPr>
              <a:t>Color',c</a:t>
            </a:r>
            <a:r>
              <a:rPr lang="en-US" sz="1400" dirty="0">
                <a:latin typeface="Courier New"/>
                <a:cs typeface="Courier New"/>
              </a:rPr>
              <a:t>("red", "green", "blue")) </a:t>
            </a:r>
          </a:p>
          <a:p>
            <a:r>
              <a:rPr lang="en-US" sz="1400" dirty="0">
                <a:latin typeface="Courier New"/>
                <a:cs typeface="Courier New"/>
              </a:rPr>
              <a:t>carbon %&gt;% </a:t>
            </a:r>
            <a:r>
              <a:rPr lang="en-US" sz="1400" dirty="0" err="1">
                <a:latin typeface="Courier New"/>
                <a:cs typeface="Courier New"/>
              </a:rPr>
              <a:t>ggvis</a:t>
            </a:r>
            <a:r>
              <a:rPr lang="en-US" sz="1400" dirty="0">
                <a:latin typeface="Courier New"/>
                <a:cs typeface="Courier New"/>
              </a:rPr>
              <a:t>(~year,~relCO2) %&gt;% </a:t>
            </a:r>
          </a:p>
          <a:p>
            <a:r>
              <a:rPr lang="en-US" sz="1400" dirty="0">
                <a:latin typeface="Courier New"/>
                <a:cs typeface="Courier New"/>
              </a:rPr>
              <a:t>  </a:t>
            </a:r>
            <a:r>
              <a:rPr lang="en-US" sz="1400" dirty="0" err="1">
                <a:latin typeface="Courier New"/>
                <a:cs typeface="Courier New"/>
              </a:rPr>
              <a:t>layer_lines</a:t>
            </a:r>
            <a:r>
              <a:rPr lang="en-US" sz="1400" dirty="0">
                <a:latin typeface="Courier New"/>
                <a:cs typeface="Courier New"/>
              </a:rPr>
              <a:t>(stroke:=</a:t>
            </a:r>
            <a:r>
              <a:rPr lang="en-US" sz="1400" dirty="0" err="1">
                <a:latin typeface="Courier New"/>
                <a:cs typeface="Courier New"/>
              </a:rPr>
              <a:t>select_color</a:t>
            </a:r>
            <a:r>
              <a:rPr lang="en-US" sz="1400" dirty="0">
                <a:latin typeface="Courier New"/>
                <a:cs typeface="Courier New"/>
              </a:rPr>
              <a:t>, </a:t>
            </a:r>
            <a:r>
              <a:rPr lang="en-US" sz="1400" dirty="0" err="1">
                <a:latin typeface="Courier New"/>
                <a:cs typeface="Courier New"/>
              </a:rPr>
              <a:t>strokeWidth</a:t>
            </a:r>
            <a:r>
              <a:rPr lang="en-US" sz="1400" dirty="0">
                <a:latin typeface="Courier New"/>
                <a:cs typeface="Courier New"/>
              </a:rPr>
              <a:t>:=slider) %&gt;%</a:t>
            </a:r>
          </a:p>
          <a:p>
            <a:r>
              <a:rPr lang="en-US" sz="1400" dirty="0">
                <a:latin typeface="Courier New"/>
                <a:cs typeface="Courier New"/>
              </a:rPr>
              <a:t>  </a:t>
            </a:r>
            <a:r>
              <a:rPr lang="en-US" sz="1400" dirty="0" err="1">
                <a:latin typeface="Courier New"/>
                <a:cs typeface="Courier New"/>
              </a:rPr>
              <a:t>scale_numeric</a:t>
            </a:r>
            <a:r>
              <a:rPr lang="en-US" sz="1400" dirty="0">
                <a:latin typeface="Courier New"/>
                <a:cs typeface="Courier New"/>
              </a:rPr>
              <a:t>('</a:t>
            </a:r>
            <a:r>
              <a:rPr lang="en-US" sz="1400" dirty="0" err="1">
                <a:latin typeface="Courier New"/>
                <a:cs typeface="Courier New"/>
              </a:rPr>
              <a:t>y',zero</a:t>
            </a:r>
            <a:r>
              <a:rPr lang="en-US" sz="1400" dirty="0">
                <a:latin typeface="Courier New"/>
                <a:cs typeface="Courier New"/>
              </a:rPr>
              <a:t>=T)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('y', title = "CO2 ppm of the atmosphere", </a:t>
            </a:r>
            <a:r>
              <a:rPr lang="en-US" sz="1400" dirty="0" err="1">
                <a:latin typeface="Courier New"/>
                <a:cs typeface="Courier New"/>
              </a:rPr>
              <a:t>title_offset</a:t>
            </a:r>
            <a:r>
              <a:rPr lang="en-US" sz="1400" dirty="0">
                <a:latin typeface="Courier New"/>
                <a:cs typeface="Courier New"/>
              </a:rPr>
              <a:t>=50)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='Year', format='####')</a:t>
            </a:r>
          </a:p>
        </p:txBody>
      </p:sp>
    </p:spTree>
    <p:extLst>
      <p:ext uri="{BB962C8B-B14F-4D97-AF65-F5344CB8AC3E}">
        <p14:creationId xmlns:p14="http://schemas.microsoft.com/office/powerpoint/2010/main" val="3922249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dplyr</a:t>
            </a:r>
            <a:endParaRPr lang="en-US" dirty="0"/>
          </a:p>
        </p:txBody>
      </p:sp>
      <p:sp>
        <p:nvSpPr>
          <p:cNvPr id="3" name="Content Placeholder 2"/>
          <p:cNvSpPr>
            <a:spLocks noGrp="1"/>
          </p:cNvSpPr>
          <p:nvPr>
            <p:ph idx="1"/>
          </p:nvPr>
        </p:nvSpPr>
        <p:spPr/>
        <p:txBody>
          <a:bodyPr/>
          <a:lstStyle/>
          <a:p>
            <a:r>
              <a:rPr lang="en-US" dirty="0" smtClean="0"/>
              <a:t>Designed to work with </a:t>
            </a:r>
            <a:r>
              <a:rPr lang="en-US" dirty="0" err="1" smtClean="0"/>
              <a:t>ggvis</a:t>
            </a:r>
            <a:r>
              <a:rPr lang="en-US" dirty="0"/>
              <a:t> </a:t>
            </a:r>
            <a:r>
              <a:rPr lang="en-US" dirty="0" smtClean="0"/>
              <a:t>and %</a:t>
            </a:r>
            <a:r>
              <a:rPr lang="en-US" dirty="0"/>
              <a:t>&gt;</a:t>
            </a:r>
            <a:r>
              <a:rPr lang="en-US" dirty="0" smtClean="0"/>
              <a:t>% </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41692879"/>
              </p:ext>
            </p:extLst>
          </p:nvPr>
        </p:nvGraphicFramePr>
        <p:xfrm>
          <a:off x="1828800" y="2743200"/>
          <a:ext cx="4953000" cy="2225040"/>
        </p:xfrm>
        <a:graphic>
          <a:graphicData uri="http://schemas.openxmlformats.org/drawingml/2006/table">
            <a:tbl>
              <a:tblPr firstRow="1" bandRow="1">
                <a:tableStyleId>{5C22544A-7EE6-4342-B048-85BDC9FD1C3A}</a:tableStyleId>
              </a:tblPr>
              <a:tblGrid>
                <a:gridCol w="1460500"/>
                <a:gridCol w="3492500"/>
              </a:tblGrid>
              <a:tr h="370840">
                <a:tc>
                  <a:txBody>
                    <a:bodyPr/>
                    <a:lstStyle/>
                    <a:p>
                      <a:pPr marL="0" marR="0">
                        <a:spcBef>
                          <a:spcPts val="0"/>
                        </a:spcBef>
                        <a:spcAft>
                          <a:spcPts val="0"/>
                        </a:spcAft>
                      </a:pPr>
                      <a:r>
                        <a:rPr lang="en-US" sz="1600" b="0" dirty="0">
                          <a:effectLst/>
                          <a:latin typeface="+mj-lt"/>
                          <a:ea typeface="ＭＳ 明朝"/>
                          <a:cs typeface="Times New Roman"/>
                        </a:rPr>
                        <a:t>Function</a:t>
                      </a:r>
                    </a:p>
                  </a:txBody>
                  <a:tcPr marL="68580" marR="68580" marT="0" marB="0"/>
                </a:tc>
                <a:tc>
                  <a:txBody>
                    <a:bodyPr/>
                    <a:lstStyle/>
                    <a:p>
                      <a:pPr marL="0" marR="0">
                        <a:spcBef>
                          <a:spcPts val="0"/>
                        </a:spcBef>
                        <a:spcAft>
                          <a:spcPts val="0"/>
                        </a:spcAft>
                      </a:pPr>
                      <a:r>
                        <a:rPr lang="en-US" sz="1600" b="0">
                          <a:effectLst/>
                          <a:latin typeface="+mj-lt"/>
                          <a:ea typeface="ＭＳ 明朝"/>
                          <a:cs typeface="Times New Roman"/>
                        </a:rPr>
                        <a:t>Purpose</a:t>
                      </a:r>
                    </a:p>
                  </a:txBody>
                  <a:tcPr marL="68580" marR="68580" marT="0" marB="0"/>
                </a:tc>
              </a:tr>
              <a:tr h="370840">
                <a:tc>
                  <a:txBody>
                    <a:bodyPr/>
                    <a:lstStyle/>
                    <a:p>
                      <a:pPr marL="0" marR="0">
                        <a:spcBef>
                          <a:spcPts val="0"/>
                        </a:spcBef>
                        <a:spcAft>
                          <a:spcPts val="0"/>
                        </a:spcAft>
                      </a:pPr>
                      <a:r>
                        <a:rPr lang="en-US" sz="1600" b="0" dirty="0" smtClean="0">
                          <a:effectLst/>
                          <a:latin typeface="+mj-lt"/>
                          <a:ea typeface="ＭＳ 明朝"/>
                          <a:cs typeface="Times New Roman"/>
                        </a:rPr>
                        <a:t>filter()</a:t>
                      </a:r>
                      <a:endParaRPr lang="en-US" sz="1600" b="0" dirty="0">
                        <a:effectLst/>
                        <a:latin typeface="+mj-lt"/>
                        <a:ea typeface="ＭＳ 明朝"/>
                        <a:cs typeface="Times New Roman"/>
                      </a:endParaRPr>
                    </a:p>
                  </a:txBody>
                  <a:tcPr marL="68580" marR="68580" marT="0" marB="0"/>
                </a:tc>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Select rows</a:t>
                      </a:r>
                      <a:endParaRPr lang="en-US" sz="1600" b="0" dirty="0">
                        <a:effectLst/>
                        <a:latin typeface="+mj-lt"/>
                        <a:ea typeface="ＭＳ 明朝"/>
                        <a:cs typeface="Times New Roman"/>
                      </a:endParaRPr>
                    </a:p>
                  </a:txBody>
                  <a:tcPr marL="68580" marR="68580" marT="0" marB="0"/>
                </a:tc>
              </a:tr>
              <a:tr h="370840">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select()</a:t>
                      </a:r>
                      <a:endParaRPr lang="en-US" sz="1600" b="0" dirty="0">
                        <a:effectLst/>
                        <a:latin typeface="+mj-lt"/>
                        <a:ea typeface="ＭＳ 明朝"/>
                        <a:cs typeface="Times New Roman"/>
                      </a:endParaRPr>
                    </a:p>
                  </a:txBody>
                  <a:tcPr marL="68580" marR="68580" marT="0" marB="0"/>
                </a:tc>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Select columns</a:t>
                      </a:r>
                      <a:endParaRPr lang="en-US" sz="1600" b="0" dirty="0">
                        <a:effectLst/>
                        <a:latin typeface="+mj-lt"/>
                        <a:ea typeface="ＭＳ 明朝"/>
                        <a:cs typeface="Times New Roman"/>
                      </a:endParaRPr>
                    </a:p>
                  </a:txBody>
                  <a:tcPr marL="68580" marR="68580" marT="0" marB="0"/>
                </a:tc>
              </a:tr>
              <a:tr h="370840">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arrange()</a:t>
                      </a:r>
                      <a:endParaRPr lang="en-US" sz="1600" b="0" dirty="0">
                        <a:effectLst/>
                        <a:latin typeface="+mj-lt"/>
                        <a:ea typeface="ＭＳ 明朝"/>
                        <a:cs typeface="Times New Roman"/>
                      </a:endParaRPr>
                    </a:p>
                  </a:txBody>
                  <a:tcPr marL="68580" marR="68580" marT="0" marB="0"/>
                </a:tc>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Sort rows</a:t>
                      </a:r>
                      <a:endParaRPr lang="en-US" sz="1600" b="0" dirty="0">
                        <a:effectLst/>
                        <a:latin typeface="+mj-lt"/>
                        <a:ea typeface="ＭＳ 明朝"/>
                        <a:cs typeface="Times New Roman"/>
                      </a:endParaRPr>
                    </a:p>
                  </a:txBody>
                  <a:tcPr marL="68580" marR="68580" marT="0" marB="0"/>
                </a:tc>
              </a:tr>
              <a:tr h="370840">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mutate()</a:t>
                      </a:r>
                      <a:endParaRPr lang="en-US" sz="1600" b="0" dirty="0">
                        <a:effectLst/>
                        <a:latin typeface="+mj-lt"/>
                        <a:ea typeface="ＭＳ 明朝"/>
                        <a:cs typeface="Times New Roman"/>
                      </a:endParaRPr>
                    </a:p>
                  </a:txBody>
                  <a:tcPr marL="68580" marR="68580" marT="0" marB="0"/>
                </a:tc>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Add new columns</a:t>
                      </a:r>
                      <a:endParaRPr lang="en-US" sz="1600" b="0" dirty="0">
                        <a:effectLst/>
                        <a:latin typeface="+mj-lt"/>
                        <a:ea typeface="ＭＳ 明朝"/>
                        <a:cs typeface="Times New Roman"/>
                      </a:endParaRPr>
                    </a:p>
                  </a:txBody>
                  <a:tcPr marL="68580" marR="68580" marT="0" marB="0"/>
                </a:tc>
              </a:tr>
              <a:tr h="370840">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summarize()</a:t>
                      </a:r>
                      <a:endParaRPr lang="en-US" sz="1600" b="0" dirty="0">
                        <a:effectLst/>
                        <a:latin typeface="+mj-lt"/>
                        <a:ea typeface="ＭＳ 明朝"/>
                        <a:cs typeface="Times New Roman"/>
                      </a:endParaRPr>
                    </a:p>
                  </a:txBody>
                  <a:tcPr marL="68580" marR="68580" marT="0" marB="0"/>
                </a:tc>
                <a:tc>
                  <a:txBody>
                    <a:bodyPr/>
                    <a:lstStyle/>
                    <a:p>
                      <a:pPr marL="0" marR="0">
                        <a:spcBef>
                          <a:spcPts val="0"/>
                        </a:spcBef>
                        <a:spcAft>
                          <a:spcPts val="0"/>
                        </a:spcAft>
                      </a:pPr>
                      <a:r>
                        <a:rPr lang="en-US" sz="1800" b="0" u="none" kern="1200" baseline="0" dirty="0" smtClean="0">
                          <a:solidFill>
                            <a:schemeClr val="dk1"/>
                          </a:solidFill>
                          <a:latin typeface="+mj-lt"/>
                          <a:ea typeface="+mn-ea"/>
                          <a:cs typeface="+mn-cs"/>
                        </a:rPr>
                        <a:t>Compute summary statistics</a:t>
                      </a:r>
                      <a:endParaRPr lang="en-US" sz="1600" b="0" dirty="0">
                        <a:effectLst/>
                        <a:latin typeface="+mj-lt"/>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3235362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dplyr</a:t>
            </a:r>
            <a:endParaRPr lang="en-US" dirty="0"/>
          </a:p>
        </p:txBody>
      </p:sp>
      <p:sp>
        <p:nvSpPr>
          <p:cNvPr id="4" name="TextBox 3"/>
          <p:cNvSpPr txBox="1"/>
          <p:nvPr/>
        </p:nvSpPr>
        <p:spPr>
          <a:xfrm>
            <a:off x="762000" y="1595022"/>
            <a:ext cx="8229600" cy="5262978"/>
          </a:xfrm>
          <a:prstGeom prst="rect">
            <a:avLst/>
          </a:prstGeom>
          <a:solidFill>
            <a:schemeClr val="bg1"/>
          </a:solidFill>
        </p:spPr>
        <p:txBody>
          <a:bodyPr wrap="square" rtlCol="0">
            <a:spAutoFit/>
          </a:bodyPr>
          <a:lstStyle/>
          <a:p>
            <a:r>
              <a:rPr lang="en-US" sz="1400" dirty="0" smtClean="0">
                <a:latin typeface="Courier New"/>
                <a:cs typeface="Courier New"/>
              </a:rPr>
              <a:t>library</a:t>
            </a:r>
            <a:r>
              <a:rPr lang="en-US" sz="1400" dirty="0">
                <a:latin typeface="Courier New"/>
                <a:cs typeface="Courier New"/>
              </a:rPr>
              <a:t>(</a:t>
            </a:r>
            <a:r>
              <a:rPr lang="en-US" sz="1400" dirty="0" err="1">
                <a:latin typeface="Courier New"/>
                <a:cs typeface="Courier New"/>
              </a:rPr>
              <a:t>sqldf</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dplyr</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err="1">
                <a:latin typeface="Courier New"/>
                <a:cs typeface="Courier New"/>
              </a:rPr>
              <a:t>url</a:t>
            </a:r>
            <a:r>
              <a:rPr lang="en-US" sz="1400" dirty="0">
                <a:latin typeface="Courier New"/>
                <a:cs typeface="Courier New"/>
              </a:rPr>
              <a:t> &lt;-  'http://</a:t>
            </a:r>
            <a:r>
              <a:rPr lang="en-US" sz="1400" dirty="0" err="1">
                <a:latin typeface="Courier New"/>
                <a:cs typeface="Courier New"/>
              </a:rPr>
              <a:t>people.terry.uga.edu</a:t>
            </a:r>
            <a:r>
              <a:rPr lang="en-US" sz="1400" dirty="0">
                <a:latin typeface="Courier New"/>
                <a:cs typeface="Courier New"/>
              </a:rPr>
              <a:t>/</a:t>
            </a:r>
            <a:r>
              <a:rPr lang="en-US" sz="1400" dirty="0" err="1">
                <a:latin typeface="Courier New"/>
                <a:cs typeface="Courier New"/>
              </a:rPr>
              <a:t>rwatson</a:t>
            </a:r>
            <a:r>
              <a:rPr lang="en-US" sz="1400" dirty="0">
                <a:latin typeface="Courier New"/>
                <a:cs typeface="Courier New"/>
              </a:rPr>
              <a:t>/data/</a:t>
            </a:r>
            <a:r>
              <a:rPr lang="en-US" sz="1400" dirty="0" err="1">
                <a:latin typeface="Courier New"/>
                <a:cs typeface="Courier New"/>
              </a:rPr>
              <a:t>centralparktemps.txt</a:t>
            </a:r>
            <a:r>
              <a:rPr lang="en-US" sz="1400" dirty="0">
                <a:latin typeface="Courier New"/>
                <a:cs typeface="Courier New"/>
              </a:rPr>
              <a:t>'</a:t>
            </a:r>
          </a:p>
          <a:p>
            <a:r>
              <a:rPr lang="en-US" sz="1400" dirty="0">
                <a:latin typeface="Courier New"/>
                <a:cs typeface="Courier New"/>
              </a:rPr>
              <a:t>t &lt;- </a:t>
            </a:r>
            <a:r>
              <a:rPr lang="en-US" sz="1400" dirty="0" err="1">
                <a:latin typeface="Courier New"/>
                <a:cs typeface="Courier New"/>
              </a:rPr>
              <a:t>read.table</a:t>
            </a:r>
            <a:r>
              <a:rPr lang="en-US" sz="1400" dirty="0">
                <a:latin typeface="Courier New"/>
                <a:cs typeface="Courier New"/>
              </a:rPr>
              <a:t>(</a:t>
            </a:r>
            <a:r>
              <a:rPr lang="en-US" sz="1400" dirty="0" err="1">
                <a:latin typeface="Courier New"/>
                <a:cs typeface="Courier New"/>
              </a:rPr>
              <a:t>url</a:t>
            </a:r>
            <a:r>
              <a:rPr lang="en-US" sz="1400" dirty="0">
                <a:latin typeface="Courier New"/>
                <a:cs typeface="Courier New"/>
              </a:rPr>
              <a:t>, header=T, </a:t>
            </a:r>
            <a:r>
              <a:rPr lang="en-US" sz="1400" dirty="0" err="1">
                <a:latin typeface="Courier New"/>
                <a:cs typeface="Courier New"/>
              </a:rPr>
              <a:t>sep</a:t>
            </a:r>
            <a:r>
              <a:rPr lang="en-US" sz="1400" dirty="0">
                <a:latin typeface="Courier New"/>
                <a:cs typeface="Courier New"/>
              </a:rPr>
              <a:t>=',')</a:t>
            </a:r>
          </a:p>
          <a:p>
            <a:r>
              <a:rPr lang="en-US" sz="1400" dirty="0">
                <a:latin typeface="Courier New"/>
                <a:cs typeface="Courier New"/>
              </a:rPr>
              <a:t># filter</a:t>
            </a:r>
          </a:p>
          <a:p>
            <a:r>
              <a:rPr lang="en-US" sz="1400" dirty="0" err="1">
                <a:latin typeface="Courier New"/>
                <a:cs typeface="Courier New"/>
              </a:rPr>
              <a:t>sqldf</a:t>
            </a:r>
            <a:r>
              <a:rPr lang="en-US" sz="1400" dirty="0">
                <a:latin typeface="Courier New"/>
                <a:cs typeface="Courier New"/>
              </a:rPr>
              <a:t>("select * from t where year = 1999")</a:t>
            </a:r>
          </a:p>
          <a:p>
            <a:r>
              <a:rPr lang="en-US" sz="1400" dirty="0">
                <a:latin typeface="Courier New"/>
                <a:cs typeface="Courier New"/>
              </a:rPr>
              <a:t>filter(</a:t>
            </a:r>
            <a:r>
              <a:rPr lang="en-US" sz="1400" dirty="0" err="1">
                <a:latin typeface="Courier New"/>
                <a:cs typeface="Courier New"/>
              </a:rPr>
              <a:t>t,year</a:t>
            </a:r>
            <a:r>
              <a:rPr lang="en-US" sz="1400" dirty="0">
                <a:latin typeface="Courier New"/>
                <a:cs typeface="Courier New"/>
              </a:rPr>
              <a:t>==1999)</a:t>
            </a:r>
          </a:p>
          <a:p>
            <a:r>
              <a:rPr lang="en-US" sz="1400" dirty="0">
                <a:latin typeface="Courier New"/>
                <a:cs typeface="Courier New"/>
              </a:rPr>
              <a:t># select</a:t>
            </a:r>
          </a:p>
          <a:p>
            <a:r>
              <a:rPr lang="en-US" sz="1400" dirty="0" err="1">
                <a:latin typeface="Courier New"/>
                <a:cs typeface="Courier New"/>
              </a:rPr>
              <a:t>sqldf</a:t>
            </a:r>
            <a:r>
              <a:rPr lang="en-US" sz="1400" dirty="0">
                <a:latin typeface="Courier New"/>
                <a:cs typeface="Courier New"/>
              </a:rPr>
              <a:t>("select temperature from t")</a:t>
            </a:r>
          </a:p>
          <a:p>
            <a:r>
              <a:rPr lang="en-US" sz="1400" dirty="0">
                <a:latin typeface="Courier New"/>
                <a:cs typeface="Courier New"/>
              </a:rPr>
              <a:t>select(</a:t>
            </a:r>
            <a:r>
              <a:rPr lang="en-US" sz="1400" dirty="0" err="1">
                <a:latin typeface="Courier New"/>
                <a:cs typeface="Courier New"/>
              </a:rPr>
              <a:t>t,temperature</a:t>
            </a:r>
            <a:r>
              <a:rPr lang="en-US" sz="1400" dirty="0">
                <a:latin typeface="Courier New"/>
                <a:cs typeface="Courier New"/>
              </a:rPr>
              <a:t>)</a:t>
            </a:r>
          </a:p>
          <a:p>
            <a:r>
              <a:rPr lang="en-US" sz="1400" dirty="0">
                <a:latin typeface="Courier New"/>
                <a:cs typeface="Courier New"/>
              </a:rPr>
              <a:t># a combination of filter and select</a:t>
            </a:r>
          </a:p>
          <a:p>
            <a:r>
              <a:rPr lang="en-US" sz="1400" dirty="0" err="1">
                <a:latin typeface="Courier New"/>
                <a:cs typeface="Courier New"/>
              </a:rPr>
              <a:t>sqldf</a:t>
            </a:r>
            <a:r>
              <a:rPr lang="en-US" sz="1400" dirty="0">
                <a:latin typeface="Courier New"/>
                <a:cs typeface="Courier New"/>
              </a:rPr>
              <a:t>("select * from t where year &gt; 1989 and year &lt; 2000")</a:t>
            </a:r>
          </a:p>
          <a:p>
            <a:r>
              <a:rPr lang="en-US" sz="1400" dirty="0">
                <a:latin typeface="Courier New"/>
                <a:cs typeface="Courier New"/>
              </a:rPr>
              <a:t>select(</a:t>
            </a:r>
            <a:r>
              <a:rPr lang="en-US" sz="1400" dirty="0" err="1">
                <a:latin typeface="Courier New"/>
                <a:cs typeface="Courier New"/>
              </a:rPr>
              <a:t>t,year</a:t>
            </a:r>
            <a:r>
              <a:rPr lang="en-US" sz="1400" dirty="0">
                <a:latin typeface="Courier New"/>
                <a:cs typeface="Courier New"/>
              </a:rPr>
              <a:t>, month, temperature) %&gt;% filter(year &gt; 1989 &amp; year &lt; 2000)</a:t>
            </a:r>
          </a:p>
          <a:p>
            <a:r>
              <a:rPr lang="en-US" sz="1400" dirty="0">
                <a:latin typeface="Courier New"/>
                <a:cs typeface="Courier New"/>
              </a:rPr>
              <a:t># arrange</a:t>
            </a:r>
          </a:p>
          <a:p>
            <a:r>
              <a:rPr lang="en-US" sz="1400" dirty="0" err="1">
                <a:latin typeface="Courier New"/>
                <a:cs typeface="Courier New"/>
              </a:rPr>
              <a:t>sqldf</a:t>
            </a:r>
            <a:r>
              <a:rPr lang="en-US" sz="1400" dirty="0">
                <a:latin typeface="Courier New"/>
                <a:cs typeface="Courier New"/>
              </a:rPr>
              <a:t>("select * from t order by year </a:t>
            </a:r>
            <a:r>
              <a:rPr lang="en-US" sz="1400" dirty="0" err="1">
                <a:latin typeface="Courier New"/>
                <a:cs typeface="Courier New"/>
              </a:rPr>
              <a:t>desc</a:t>
            </a:r>
            <a:r>
              <a:rPr lang="en-US" sz="1400" dirty="0">
                <a:latin typeface="Courier New"/>
                <a:cs typeface="Courier New"/>
              </a:rPr>
              <a:t>, month")</a:t>
            </a:r>
          </a:p>
          <a:p>
            <a:r>
              <a:rPr lang="en-US" sz="1400" dirty="0">
                <a:latin typeface="Courier New"/>
                <a:cs typeface="Courier New"/>
              </a:rPr>
              <a:t>arrange(t, </a:t>
            </a:r>
            <a:r>
              <a:rPr lang="en-US" sz="1400" dirty="0" err="1">
                <a:latin typeface="Courier New"/>
                <a:cs typeface="Courier New"/>
              </a:rPr>
              <a:t>desc</a:t>
            </a:r>
            <a:r>
              <a:rPr lang="en-US" sz="1400" dirty="0">
                <a:latin typeface="Courier New"/>
                <a:cs typeface="Courier New"/>
              </a:rPr>
              <a:t>(year),month)</a:t>
            </a:r>
          </a:p>
          <a:p>
            <a:r>
              <a:rPr lang="en-US" sz="1400" dirty="0">
                <a:latin typeface="Courier New"/>
                <a:cs typeface="Courier New"/>
              </a:rPr>
              <a:t># mutate -- create a new column</a:t>
            </a:r>
          </a:p>
          <a:p>
            <a:r>
              <a:rPr lang="en-US" sz="1400" dirty="0" err="1">
                <a:latin typeface="Courier New"/>
                <a:cs typeface="Courier New"/>
              </a:rPr>
              <a:t>t_SQL</a:t>
            </a:r>
            <a:r>
              <a:rPr lang="en-US" sz="1400" dirty="0">
                <a:latin typeface="Courier New"/>
                <a:cs typeface="Courier New"/>
              </a:rPr>
              <a:t> &lt;- </a:t>
            </a:r>
            <a:r>
              <a:rPr lang="en-US" sz="1400" dirty="0" err="1">
                <a:latin typeface="Courier New"/>
                <a:cs typeface="Courier New"/>
              </a:rPr>
              <a:t>sqldf</a:t>
            </a:r>
            <a:r>
              <a:rPr lang="en-US" sz="1400" dirty="0">
                <a:latin typeface="Courier New"/>
                <a:cs typeface="Courier New"/>
              </a:rPr>
              <a:t>("select year, month, temperature, (temperature-32)*5/9 as </a:t>
            </a:r>
            <a:r>
              <a:rPr lang="en-US" sz="1400" dirty="0" err="1">
                <a:latin typeface="Courier New"/>
                <a:cs typeface="Courier New"/>
              </a:rPr>
              <a:t>CTemp</a:t>
            </a:r>
            <a:r>
              <a:rPr lang="en-US" sz="1400" dirty="0">
                <a:latin typeface="Courier New"/>
                <a:cs typeface="Courier New"/>
              </a:rPr>
              <a:t> from t")</a:t>
            </a:r>
          </a:p>
          <a:p>
            <a:r>
              <a:rPr lang="en-US" sz="1400" dirty="0" err="1">
                <a:latin typeface="Courier New"/>
                <a:cs typeface="Courier New"/>
              </a:rPr>
              <a:t>t_dplyr</a:t>
            </a:r>
            <a:r>
              <a:rPr lang="en-US" sz="1400" dirty="0">
                <a:latin typeface="Courier New"/>
                <a:cs typeface="Courier New"/>
              </a:rPr>
              <a:t> &lt;-  mutate(</a:t>
            </a:r>
            <a:r>
              <a:rPr lang="en-US" sz="1400" dirty="0" err="1">
                <a:latin typeface="Courier New"/>
                <a:cs typeface="Courier New"/>
              </a:rPr>
              <a:t>t,CTemp</a:t>
            </a:r>
            <a:r>
              <a:rPr lang="en-US" sz="1400" dirty="0">
                <a:latin typeface="Courier New"/>
                <a:cs typeface="Courier New"/>
              </a:rPr>
              <a:t> = (temperature-32)*5/9)</a:t>
            </a:r>
          </a:p>
          <a:p>
            <a:r>
              <a:rPr lang="en-US" sz="1400" dirty="0">
                <a:latin typeface="Courier New"/>
                <a:cs typeface="Courier New"/>
              </a:rPr>
              <a:t># summarize</a:t>
            </a:r>
          </a:p>
          <a:p>
            <a:r>
              <a:rPr lang="en-US" sz="1400" dirty="0" err="1">
                <a:latin typeface="Courier New"/>
                <a:cs typeface="Courier New"/>
              </a:rPr>
              <a:t>sqldf</a:t>
            </a:r>
            <a:r>
              <a:rPr lang="en-US" sz="1400" dirty="0">
                <a:latin typeface="Courier New"/>
                <a:cs typeface="Courier New"/>
              </a:rPr>
              <a:t>("select </a:t>
            </a:r>
            <a:r>
              <a:rPr lang="en-US" sz="1400" dirty="0" err="1">
                <a:latin typeface="Courier New"/>
                <a:cs typeface="Courier New"/>
              </a:rPr>
              <a:t>avg</a:t>
            </a:r>
            <a:r>
              <a:rPr lang="en-US" sz="1400" dirty="0">
                <a:latin typeface="Courier New"/>
                <a:cs typeface="Courier New"/>
              </a:rPr>
              <a:t>(temperature) from t")</a:t>
            </a:r>
          </a:p>
          <a:p>
            <a:r>
              <a:rPr lang="en-US" sz="1400" dirty="0">
                <a:latin typeface="Courier New"/>
                <a:cs typeface="Courier New"/>
              </a:rPr>
              <a:t>summarize(</a:t>
            </a:r>
            <a:r>
              <a:rPr lang="en-US" sz="1400" dirty="0" err="1">
                <a:latin typeface="Courier New"/>
                <a:cs typeface="Courier New"/>
              </a:rPr>
              <a:t>t,mean</a:t>
            </a:r>
            <a:r>
              <a:rPr lang="en-US" sz="1400" dirty="0">
                <a:latin typeface="Courier New"/>
                <a:cs typeface="Courier New"/>
              </a:rPr>
              <a:t>(temperature))</a:t>
            </a:r>
          </a:p>
        </p:txBody>
      </p:sp>
    </p:spTree>
    <p:extLst>
      <p:ext uri="{BB962C8B-B14F-4D97-AF65-F5344CB8AC3E}">
        <p14:creationId xmlns:p14="http://schemas.microsoft.com/office/powerpoint/2010/main" val="837003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plyr</a:t>
            </a:r>
            <a:r>
              <a:rPr lang="en-US" dirty="0" smtClean="0"/>
              <a:t> &amp; </a:t>
            </a:r>
            <a:r>
              <a:rPr lang="en-US" dirty="0" err="1" smtClean="0"/>
              <a:t>ggvis</a:t>
            </a:r>
            <a:endParaRPr lang="en-US" dirty="0"/>
          </a:p>
        </p:txBody>
      </p:sp>
      <p:sp>
        <p:nvSpPr>
          <p:cNvPr id="4" name="TextBox 3"/>
          <p:cNvSpPr txBox="1"/>
          <p:nvPr/>
        </p:nvSpPr>
        <p:spPr>
          <a:xfrm>
            <a:off x="762000" y="1600200"/>
            <a:ext cx="8229600" cy="2462213"/>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ggvis</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dplyr</a:t>
            </a:r>
            <a:r>
              <a:rPr lang="en-US" sz="1400" dirty="0">
                <a:latin typeface="Courier New"/>
                <a:cs typeface="Courier New"/>
              </a:rPr>
              <a:t>)</a:t>
            </a:r>
          </a:p>
          <a:p>
            <a:r>
              <a:rPr lang="en-US" sz="1400" dirty="0" err="1">
                <a:latin typeface="Courier New"/>
                <a:cs typeface="Courier New"/>
              </a:rPr>
              <a:t>url</a:t>
            </a:r>
            <a:r>
              <a:rPr lang="en-US" sz="1400" dirty="0">
                <a:latin typeface="Courier New"/>
                <a:cs typeface="Courier New"/>
              </a:rPr>
              <a:t> &lt;-  'http://</a:t>
            </a:r>
            <a:r>
              <a:rPr lang="en-US" sz="1400" dirty="0" err="1">
                <a:latin typeface="Courier New"/>
                <a:cs typeface="Courier New"/>
              </a:rPr>
              <a:t>people.terry.uga.edu</a:t>
            </a:r>
            <a:r>
              <a:rPr lang="en-US" sz="1400" dirty="0">
                <a:latin typeface="Courier New"/>
                <a:cs typeface="Courier New"/>
              </a:rPr>
              <a:t>/</a:t>
            </a:r>
            <a:r>
              <a:rPr lang="en-US" sz="1400" dirty="0" err="1">
                <a:latin typeface="Courier New"/>
                <a:cs typeface="Courier New"/>
              </a:rPr>
              <a:t>rwatson</a:t>
            </a:r>
            <a:r>
              <a:rPr lang="en-US" sz="1400" dirty="0">
                <a:latin typeface="Courier New"/>
                <a:cs typeface="Courier New"/>
              </a:rPr>
              <a:t>/data/</a:t>
            </a:r>
            <a:r>
              <a:rPr lang="en-US" sz="1400" dirty="0" err="1">
                <a:latin typeface="Courier New"/>
                <a:cs typeface="Courier New"/>
              </a:rPr>
              <a:t>centralparktemps.txt</a:t>
            </a:r>
            <a:r>
              <a:rPr lang="en-US" sz="1400" dirty="0">
                <a:latin typeface="Courier New"/>
                <a:cs typeface="Courier New"/>
              </a:rPr>
              <a:t>'</a:t>
            </a:r>
          </a:p>
          <a:p>
            <a:r>
              <a:rPr lang="en-US" sz="1400" dirty="0">
                <a:latin typeface="Courier New"/>
                <a:cs typeface="Courier New"/>
              </a:rPr>
              <a:t>t &lt;- </a:t>
            </a:r>
            <a:r>
              <a:rPr lang="en-US" sz="1400" dirty="0" err="1">
                <a:latin typeface="Courier New"/>
                <a:cs typeface="Courier New"/>
              </a:rPr>
              <a:t>read.table</a:t>
            </a:r>
            <a:r>
              <a:rPr lang="en-US" sz="1400" dirty="0">
                <a:latin typeface="Courier New"/>
                <a:cs typeface="Courier New"/>
              </a:rPr>
              <a:t>(</a:t>
            </a:r>
            <a:r>
              <a:rPr lang="en-US" sz="1400" dirty="0" err="1">
                <a:latin typeface="Courier New"/>
                <a:cs typeface="Courier New"/>
              </a:rPr>
              <a:t>url</a:t>
            </a:r>
            <a:r>
              <a:rPr lang="en-US" sz="1400" dirty="0">
                <a:latin typeface="Courier New"/>
                <a:cs typeface="Courier New"/>
              </a:rPr>
              <a:t>, header=T, </a:t>
            </a:r>
            <a:r>
              <a:rPr lang="en-US" sz="1400" dirty="0" err="1">
                <a:latin typeface="Courier New"/>
                <a:cs typeface="Courier New"/>
              </a:rPr>
              <a:t>sep</a:t>
            </a:r>
            <a:r>
              <a:rPr lang="en-US" sz="1400" dirty="0">
                <a:latin typeface="Courier New"/>
                <a:cs typeface="Courier New"/>
              </a:rPr>
              <a:t>=',')</a:t>
            </a:r>
          </a:p>
          <a:p>
            <a:r>
              <a:rPr lang="en-US" sz="1400" dirty="0">
                <a:latin typeface="Courier New"/>
                <a:cs typeface="Courier New"/>
              </a:rPr>
              <a:t>slider &lt;- </a:t>
            </a:r>
            <a:r>
              <a:rPr lang="en-US" sz="1400" dirty="0" err="1">
                <a:latin typeface="Courier New"/>
                <a:cs typeface="Courier New"/>
              </a:rPr>
              <a:t>input_slider</a:t>
            </a:r>
            <a:r>
              <a:rPr lang="en-US" sz="1400" dirty="0">
                <a:latin typeface="Courier New"/>
                <a:cs typeface="Courier New"/>
              </a:rPr>
              <a:t>(1, 12,label="Month")</a:t>
            </a:r>
          </a:p>
          <a:p>
            <a:r>
              <a:rPr lang="en-US" sz="1400" dirty="0">
                <a:latin typeface="Courier New"/>
                <a:cs typeface="Courier New"/>
              </a:rPr>
              <a:t>t %&gt;% </a:t>
            </a:r>
          </a:p>
          <a:p>
            <a:r>
              <a:rPr lang="en-US" sz="1400" dirty="0">
                <a:latin typeface="Courier New"/>
                <a:cs typeface="Courier New"/>
              </a:rPr>
              <a:t>  </a:t>
            </a:r>
            <a:r>
              <a:rPr lang="en-US" sz="1400" dirty="0" err="1">
                <a:latin typeface="Courier New"/>
                <a:cs typeface="Courier New"/>
              </a:rPr>
              <a:t>ggvis</a:t>
            </a:r>
            <a:r>
              <a:rPr lang="en-US" sz="1400" dirty="0">
                <a:latin typeface="Courier New"/>
                <a:cs typeface="Courier New"/>
              </a:rPr>
              <a:t>(~</a:t>
            </a:r>
            <a:r>
              <a:rPr lang="en-US" sz="1400" dirty="0" err="1">
                <a:latin typeface="Courier New"/>
                <a:cs typeface="Courier New"/>
              </a:rPr>
              <a:t>year,~temperature</a:t>
            </a:r>
            <a:r>
              <a:rPr lang="en-US" sz="1400" dirty="0">
                <a:latin typeface="Courier New"/>
                <a:cs typeface="Courier New"/>
              </a:rPr>
              <a:t>) %&gt;% </a:t>
            </a:r>
          </a:p>
          <a:p>
            <a:r>
              <a:rPr lang="en-US" sz="1400" dirty="0">
                <a:latin typeface="Courier New"/>
                <a:cs typeface="Courier New"/>
              </a:rPr>
              <a:t>  filter(month == </a:t>
            </a:r>
            <a:r>
              <a:rPr lang="en-US" sz="1400" dirty="0" err="1">
                <a:latin typeface="Courier New"/>
                <a:cs typeface="Courier New"/>
              </a:rPr>
              <a:t>eval</a:t>
            </a:r>
            <a:r>
              <a:rPr lang="en-US" sz="1400" dirty="0">
                <a:latin typeface="Courier New"/>
                <a:cs typeface="Courier New"/>
              </a:rPr>
              <a:t>(slider)) %&gt;% </a:t>
            </a:r>
          </a:p>
          <a:p>
            <a:r>
              <a:rPr lang="en-US" sz="1400" dirty="0">
                <a:latin typeface="Courier New"/>
                <a:cs typeface="Courier New"/>
              </a:rPr>
              <a:t>  </a:t>
            </a:r>
            <a:r>
              <a:rPr lang="en-US" sz="1400" dirty="0" err="1">
                <a:latin typeface="Courier New"/>
                <a:cs typeface="Courier New"/>
              </a:rPr>
              <a:t>layer_points</a:t>
            </a:r>
            <a:r>
              <a:rPr lang="en-US" sz="1400" dirty="0">
                <a:latin typeface="Courier New"/>
                <a:cs typeface="Courier New"/>
              </a:rPr>
              <a:t>() %&gt;%</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('y', title = "Temperature", </a:t>
            </a:r>
            <a:r>
              <a:rPr lang="en-US" sz="1400" dirty="0" err="1">
                <a:latin typeface="Courier New"/>
                <a:cs typeface="Courier New"/>
              </a:rPr>
              <a:t>title_offset</a:t>
            </a:r>
            <a:r>
              <a:rPr lang="en-US" sz="1400" dirty="0">
                <a:latin typeface="Courier New"/>
                <a:cs typeface="Courier New"/>
              </a:rPr>
              <a:t>=50) %&gt;% </a:t>
            </a:r>
          </a:p>
          <a:p>
            <a:r>
              <a:rPr lang="en-US" sz="1400" dirty="0">
                <a:latin typeface="Courier New"/>
                <a:cs typeface="Courier New"/>
              </a:rPr>
              <a:t>  </a:t>
            </a:r>
            <a:r>
              <a:rPr lang="en-US" sz="1400" dirty="0" err="1">
                <a:latin typeface="Courier New"/>
                <a:cs typeface="Courier New"/>
              </a:rPr>
              <a:t>add_axis</a:t>
            </a:r>
            <a:r>
              <a:rPr lang="en-US" sz="1400" dirty="0">
                <a:latin typeface="Courier New"/>
                <a:cs typeface="Courier New"/>
              </a:rPr>
              <a:t>('x', title ='Year', format='####')</a:t>
            </a:r>
          </a:p>
        </p:txBody>
      </p:sp>
    </p:spTree>
    <p:extLst>
      <p:ext uri="{BB962C8B-B14F-4D97-AF65-F5344CB8AC3E}">
        <p14:creationId xmlns:p14="http://schemas.microsoft.com/office/powerpoint/2010/main" val="2187381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data</a:t>
            </a:r>
            <a:endParaRPr lang="en-US" dirty="0"/>
          </a:p>
        </p:txBody>
      </p:sp>
      <p:sp>
        <p:nvSpPr>
          <p:cNvPr id="3" name="Content Placeholder 2"/>
          <p:cNvSpPr>
            <a:spLocks noGrp="1"/>
          </p:cNvSpPr>
          <p:nvPr>
            <p:ph idx="1"/>
          </p:nvPr>
        </p:nvSpPr>
        <p:spPr/>
        <p:txBody>
          <a:bodyPr/>
          <a:lstStyle/>
          <a:p>
            <a:r>
              <a:rPr lang="en-US" dirty="0" err="1"/>
              <a:t>g</a:t>
            </a:r>
            <a:r>
              <a:rPr lang="en-US" dirty="0" err="1" smtClean="0"/>
              <a:t>gmap</a:t>
            </a:r>
            <a:r>
              <a:rPr lang="en-US" dirty="0" smtClean="0"/>
              <a:t> supports multiple mapping systems, including Google maps</a:t>
            </a:r>
            <a:endParaRPr lang="en-US" dirty="0"/>
          </a:p>
        </p:txBody>
      </p:sp>
      <p:sp>
        <p:nvSpPr>
          <p:cNvPr id="4" name="TextBox 3"/>
          <p:cNvSpPr txBox="1"/>
          <p:nvPr/>
        </p:nvSpPr>
        <p:spPr>
          <a:xfrm>
            <a:off x="762000" y="2895600"/>
            <a:ext cx="8229600" cy="3323987"/>
          </a:xfrm>
          <a:prstGeom prst="rect">
            <a:avLst/>
          </a:prstGeom>
          <a:solidFill>
            <a:schemeClr val="bg1"/>
          </a:solidFill>
        </p:spPr>
        <p:txBody>
          <a:bodyPr wrap="square" rtlCol="0">
            <a:spAutoFit/>
          </a:bodyPr>
          <a:lstStyle/>
          <a:p>
            <a:r>
              <a:rPr lang="en-US" sz="1400" dirty="0">
                <a:latin typeface="Courier New"/>
                <a:cs typeface="Courier New"/>
              </a:rPr>
              <a:t>library(</a:t>
            </a:r>
            <a:r>
              <a:rPr lang="en-US" sz="1400" dirty="0" err="1">
                <a:latin typeface="Courier New"/>
                <a:cs typeface="Courier New"/>
              </a:rPr>
              <a:t>ggplot</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ggmap</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mapproj</a:t>
            </a:r>
            <a:r>
              <a:rPr lang="en-US" sz="1400" dirty="0">
                <a:latin typeface="Courier New"/>
                <a:cs typeface="Courier New"/>
              </a:rPr>
              <a:t>)</a:t>
            </a:r>
          </a:p>
          <a:p>
            <a:r>
              <a:rPr lang="en-US" sz="1400" dirty="0">
                <a:latin typeface="Courier New"/>
                <a:cs typeface="Courier New"/>
              </a:rPr>
              <a:t>library(</a:t>
            </a:r>
            <a:r>
              <a:rPr lang="en-US" sz="1400" dirty="0" err="1">
                <a:latin typeface="Courier New"/>
                <a:cs typeface="Courier New"/>
              </a:rPr>
              <a:t>RMySQL</a:t>
            </a:r>
            <a:r>
              <a:rPr lang="en-US" sz="1400" dirty="0">
                <a:latin typeface="Courier New"/>
                <a:cs typeface="Courier New"/>
              </a:rPr>
              <a:t>)</a:t>
            </a:r>
          </a:p>
          <a:p>
            <a:r>
              <a:rPr lang="en-US" sz="1400" dirty="0">
                <a:latin typeface="Courier New"/>
                <a:cs typeface="Courier New"/>
              </a:rPr>
              <a:t>options(</a:t>
            </a:r>
            <a:r>
              <a:rPr lang="en-US" sz="1400" dirty="0" err="1">
                <a:latin typeface="Courier New"/>
                <a:cs typeface="Courier New"/>
              </a:rPr>
              <a:t>sqldf.driver</a:t>
            </a:r>
            <a:r>
              <a:rPr lang="en-US" sz="1400" dirty="0">
                <a:latin typeface="Courier New"/>
                <a:cs typeface="Courier New"/>
              </a:rPr>
              <a:t> = "SQLite") # to avoid conflict with </a:t>
            </a:r>
            <a:r>
              <a:rPr lang="en-US" sz="1400" dirty="0" err="1">
                <a:latin typeface="Courier New"/>
                <a:cs typeface="Courier New"/>
              </a:rPr>
              <a:t>RMySQl</a:t>
            </a:r>
            <a:endParaRPr lang="en-US" sz="1400" dirty="0">
              <a:latin typeface="Courier New"/>
              <a:cs typeface="Courier New"/>
            </a:endParaRPr>
          </a:p>
          <a:p>
            <a:r>
              <a:rPr lang="en-US" sz="1400" dirty="0">
                <a:latin typeface="Courier New"/>
                <a:cs typeface="Courier New"/>
              </a:rPr>
              <a:t># connect to the database</a:t>
            </a:r>
          </a:p>
          <a:p>
            <a:r>
              <a:rPr lang="en-US" sz="1400" dirty="0">
                <a:latin typeface="Courier New"/>
                <a:cs typeface="Courier New"/>
              </a:rPr>
              <a:t>conn &lt;- </a:t>
            </a:r>
            <a:r>
              <a:rPr lang="en-US" sz="1400" dirty="0" err="1">
                <a:latin typeface="Courier New"/>
                <a:cs typeface="Courier New"/>
              </a:rPr>
              <a:t>dbConnect</a:t>
            </a:r>
            <a:r>
              <a:rPr lang="en-US" sz="1400" dirty="0">
                <a:latin typeface="Courier New"/>
                <a:cs typeface="Courier New"/>
              </a:rPr>
              <a:t>(</a:t>
            </a:r>
            <a:r>
              <a:rPr lang="en-US" sz="1400" dirty="0" err="1">
                <a:latin typeface="Courier New"/>
                <a:cs typeface="Courier New"/>
              </a:rPr>
              <a:t>RMySQL</a:t>
            </a:r>
            <a:r>
              <a:rPr lang="en-US" sz="1400" dirty="0">
                <a:latin typeface="Courier New"/>
                <a:cs typeface="Courier New"/>
              </a:rPr>
              <a:t>::MySQL(), "</a:t>
            </a:r>
            <a:r>
              <a:rPr lang="en-US" sz="1400" dirty="0" err="1">
                <a:latin typeface="Courier New"/>
                <a:cs typeface="Courier New"/>
              </a:rPr>
              <a:t>richardtwatson.com</a:t>
            </a:r>
            <a:r>
              <a:rPr lang="en-US" sz="1400" dirty="0">
                <a:latin typeface="Courier New"/>
                <a:cs typeface="Courier New"/>
              </a:rPr>
              <a:t>", </a:t>
            </a:r>
            <a:r>
              <a:rPr lang="en-US" sz="1400" dirty="0" err="1">
                <a:latin typeface="Courier New"/>
                <a:cs typeface="Courier New"/>
              </a:rPr>
              <a:t>dbname</a:t>
            </a:r>
            <a:r>
              <a:rPr lang="en-US" sz="1400" dirty="0">
                <a:latin typeface="Courier New"/>
                <a:cs typeface="Courier New"/>
              </a:rPr>
              <a:t>="</a:t>
            </a:r>
            <a:r>
              <a:rPr lang="en-US" sz="1400" dirty="0" err="1">
                <a:latin typeface="Courier New"/>
                <a:cs typeface="Courier New"/>
              </a:rPr>
              <a:t>ClassicModels</a:t>
            </a:r>
            <a:r>
              <a:rPr lang="en-US" sz="1400" dirty="0">
                <a:latin typeface="Courier New"/>
                <a:cs typeface="Courier New"/>
              </a:rPr>
              <a:t>", user="db1", password="student")</a:t>
            </a:r>
          </a:p>
          <a:p>
            <a:r>
              <a:rPr lang="en-US" sz="1400" dirty="0">
                <a:latin typeface="Courier New"/>
                <a:cs typeface="Courier New"/>
              </a:rPr>
              <a:t># Google maps requires </a:t>
            </a:r>
            <a:r>
              <a:rPr lang="en-US" sz="1400" dirty="0" err="1">
                <a:latin typeface="Courier New"/>
                <a:cs typeface="Courier New"/>
              </a:rPr>
              <a:t>lon</a:t>
            </a:r>
            <a:r>
              <a:rPr lang="en-US" sz="1400" dirty="0">
                <a:latin typeface="Courier New"/>
                <a:cs typeface="Courier New"/>
              </a:rPr>
              <a:t> and </a:t>
            </a:r>
            <a:r>
              <a:rPr lang="en-US" sz="1400" dirty="0" err="1">
                <a:latin typeface="Courier New"/>
                <a:cs typeface="Courier New"/>
              </a:rPr>
              <a:t>lat</a:t>
            </a:r>
            <a:r>
              <a:rPr lang="en-US" sz="1400" dirty="0">
                <a:latin typeface="Courier New"/>
                <a:cs typeface="Courier New"/>
              </a:rPr>
              <a:t>, in that order, to create markers</a:t>
            </a:r>
          </a:p>
          <a:p>
            <a:r>
              <a:rPr lang="en-US" sz="1400" dirty="0">
                <a:latin typeface="Courier New"/>
                <a:cs typeface="Courier New"/>
              </a:rPr>
              <a:t>d &lt;- </a:t>
            </a:r>
            <a:r>
              <a:rPr lang="en-US" sz="1400" dirty="0" err="1">
                <a:latin typeface="Courier New"/>
                <a:cs typeface="Courier New"/>
              </a:rPr>
              <a:t>dbGetQuery</a:t>
            </a:r>
            <a:r>
              <a:rPr lang="en-US" sz="1400" dirty="0">
                <a:latin typeface="Courier New"/>
                <a:cs typeface="Courier New"/>
              </a:rPr>
              <a:t>(</a:t>
            </a:r>
            <a:r>
              <a:rPr lang="en-US" sz="1400" dirty="0" err="1">
                <a:latin typeface="Courier New"/>
                <a:cs typeface="Courier New"/>
              </a:rPr>
              <a:t>conn,"SELECT</a:t>
            </a:r>
            <a:r>
              <a:rPr lang="en-US" sz="1400" dirty="0">
                <a:latin typeface="Courier New"/>
                <a:cs typeface="Courier New"/>
              </a:rPr>
              <a:t> y(</a:t>
            </a:r>
            <a:r>
              <a:rPr lang="en-US" sz="1400" dirty="0" err="1">
                <a:latin typeface="Courier New"/>
                <a:cs typeface="Courier New"/>
              </a:rPr>
              <a:t>officeLocation</a:t>
            </a:r>
            <a:r>
              <a:rPr lang="en-US" sz="1400" dirty="0">
                <a:latin typeface="Courier New"/>
                <a:cs typeface="Courier New"/>
              </a:rPr>
              <a:t>) AS </a:t>
            </a:r>
            <a:r>
              <a:rPr lang="en-US" sz="1400" dirty="0" err="1">
                <a:latin typeface="Courier New"/>
                <a:cs typeface="Courier New"/>
              </a:rPr>
              <a:t>lon</a:t>
            </a:r>
            <a:r>
              <a:rPr lang="en-US" sz="1400" dirty="0">
                <a:latin typeface="Courier New"/>
                <a:cs typeface="Courier New"/>
              </a:rPr>
              <a:t>, x(</a:t>
            </a:r>
            <a:r>
              <a:rPr lang="en-US" sz="1400" dirty="0" err="1">
                <a:latin typeface="Courier New"/>
                <a:cs typeface="Courier New"/>
              </a:rPr>
              <a:t>officeLocation</a:t>
            </a:r>
            <a:r>
              <a:rPr lang="en-US" sz="1400" dirty="0">
                <a:latin typeface="Courier New"/>
                <a:cs typeface="Courier New"/>
              </a:rPr>
              <a:t>) AS </a:t>
            </a:r>
            <a:r>
              <a:rPr lang="en-US" sz="1400" dirty="0" err="1">
                <a:latin typeface="Courier New"/>
                <a:cs typeface="Courier New"/>
              </a:rPr>
              <a:t>lat</a:t>
            </a:r>
            <a:r>
              <a:rPr lang="en-US" sz="1400" dirty="0">
                <a:latin typeface="Courier New"/>
                <a:cs typeface="Courier New"/>
              </a:rPr>
              <a:t> FROM Offices;")</a:t>
            </a:r>
          </a:p>
          <a:p>
            <a:r>
              <a:rPr lang="en-US" sz="1400" dirty="0">
                <a:latin typeface="Courier New"/>
                <a:cs typeface="Courier New"/>
              </a:rPr>
              <a:t># show offices in the United States</a:t>
            </a:r>
          </a:p>
          <a:p>
            <a:r>
              <a:rPr lang="en-US" sz="1400" dirty="0">
                <a:latin typeface="Courier New"/>
                <a:cs typeface="Courier New"/>
              </a:rPr>
              <a:t># vary zoom to change the size of the map</a:t>
            </a:r>
          </a:p>
          <a:p>
            <a:r>
              <a:rPr lang="en-US" sz="1400" dirty="0">
                <a:latin typeface="Courier New"/>
                <a:cs typeface="Courier New"/>
              </a:rPr>
              <a:t>map &lt;-  </a:t>
            </a:r>
            <a:r>
              <a:rPr lang="en-US" sz="1400" dirty="0" err="1">
                <a:latin typeface="Courier New"/>
                <a:cs typeface="Courier New"/>
              </a:rPr>
              <a:t>get_googlemap</a:t>
            </a:r>
            <a:r>
              <a:rPr lang="en-US" sz="1400" dirty="0">
                <a:latin typeface="Courier New"/>
                <a:cs typeface="Courier New"/>
              </a:rPr>
              <a:t>('united </a:t>
            </a:r>
            <a:r>
              <a:rPr lang="en-US" sz="1400" dirty="0" err="1">
                <a:latin typeface="Courier New"/>
                <a:cs typeface="Courier New"/>
              </a:rPr>
              <a:t>states',marker</a:t>
            </a:r>
            <a:r>
              <a:rPr lang="en-US" sz="1400" dirty="0">
                <a:latin typeface="Courier New"/>
                <a:cs typeface="Courier New"/>
              </a:rPr>
              <a:t>=</a:t>
            </a:r>
            <a:r>
              <a:rPr lang="en-US" sz="1400" dirty="0" err="1">
                <a:latin typeface="Courier New"/>
                <a:cs typeface="Courier New"/>
              </a:rPr>
              <a:t>d,zoom</a:t>
            </a:r>
            <a:r>
              <a:rPr lang="en-US" sz="1400" dirty="0">
                <a:latin typeface="Courier New"/>
                <a:cs typeface="Courier New"/>
              </a:rPr>
              <a:t>=4)</a:t>
            </a:r>
          </a:p>
          <a:p>
            <a:r>
              <a:rPr lang="en-US" sz="1400" dirty="0" err="1">
                <a:latin typeface="Courier New"/>
                <a:cs typeface="Courier New"/>
              </a:rPr>
              <a:t>ggmap</a:t>
            </a:r>
            <a:r>
              <a:rPr lang="en-US" sz="1400" dirty="0">
                <a:latin typeface="Courier New"/>
                <a:cs typeface="Courier New"/>
              </a:rPr>
              <a:t>(map) + labs(x = 'Longitude', y = 'Latitude') + </a:t>
            </a:r>
            <a:r>
              <a:rPr lang="en-US" sz="1400" dirty="0" err="1">
                <a:latin typeface="Courier New"/>
                <a:cs typeface="Courier New"/>
              </a:rPr>
              <a:t>ggtitle</a:t>
            </a:r>
            <a:r>
              <a:rPr lang="en-US" sz="1400" dirty="0">
                <a:latin typeface="Courier New"/>
                <a:cs typeface="Courier New"/>
              </a:rPr>
              <a:t>('US offices')</a:t>
            </a:r>
          </a:p>
        </p:txBody>
      </p:sp>
    </p:spTree>
    <p:extLst>
      <p:ext uri="{BB962C8B-B14F-4D97-AF65-F5344CB8AC3E}">
        <p14:creationId xmlns:p14="http://schemas.microsoft.com/office/powerpoint/2010/main" val="185452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Wilkinson’s grammar of graphics </a:t>
            </a:r>
          </a:p>
        </p:txBody>
      </p:sp>
      <p:sp>
        <p:nvSpPr>
          <p:cNvPr id="3" name="Content Placeholder 2"/>
          <p:cNvSpPr>
            <a:spLocks noGrp="1"/>
          </p:cNvSpPr>
          <p:nvPr>
            <p:ph idx="1"/>
          </p:nvPr>
        </p:nvSpPr>
        <p:spPr/>
        <p:txBody>
          <a:bodyPr/>
          <a:lstStyle/>
          <a:p>
            <a:r>
              <a:rPr lang="en-US" sz="2400" i="1" dirty="0" smtClean="0"/>
              <a:t>Data</a:t>
            </a:r>
            <a:endParaRPr lang="en-US" sz="2400" dirty="0"/>
          </a:p>
          <a:p>
            <a:pPr lvl="1"/>
            <a:r>
              <a:rPr lang="en-US" sz="2000" dirty="0" smtClean="0"/>
              <a:t>A </a:t>
            </a:r>
            <a:r>
              <a:rPr lang="en-US" sz="2000" dirty="0"/>
              <a:t>set of data operations that create variables from </a:t>
            </a:r>
            <a:r>
              <a:rPr lang="en-US" sz="2000" dirty="0" smtClean="0"/>
              <a:t>datasets</a:t>
            </a:r>
            <a:endParaRPr lang="en-US" sz="2000" dirty="0"/>
          </a:p>
          <a:p>
            <a:r>
              <a:rPr lang="en-US" sz="2400" i="1" dirty="0" smtClean="0"/>
              <a:t>Trans</a:t>
            </a:r>
            <a:endParaRPr lang="en-US" sz="2400" dirty="0"/>
          </a:p>
          <a:p>
            <a:pPr lvl="1"/>
            <a:r>
              <a:rPr lang="en-US" sz="2000" dirty="0"/>
              <a:t>V</a:t>
            </a:r>
            <a:r>
              <a:rPr lang="en-US" sz="2000" dirty="0" smtClean="0"/>
              <a:t>ariable transformations</a:t>
            </a:r>
            <a:endParaRPr lang="en-US" sz="2000" dirty="0"/>
          </a:p>
          <a:p>
            <a:r>
              <a:rPr lang="en-US" sz="2400" i="1" dirty="0" smtClean="0"/>
              <a:t>Scale</a:t>
            </a:r>
            <a:endParaRPr lang="en-US" sz="2400" dirty="0"/>
          </a:p>
          <a:p>
            <a:pPr lvl="1"/>
            <a:r>
              <a:rPr lang="en-US" sz="2000" dirty="0"/>
              <a:t>S</a:t>
            </a:r>
            <a:r>
              <a:rPr lang="en-US" sz="2000" dirty="0" smtClean="0"/>
              <a:t>cale transformations</a:t>
            </a:r>
            <a:endParaRPr lang="en-US" sz="2000" dirty="0"/>
          </a:p>
          <a:p>
            <a:r>
              <a:rPr lang="en-US" sz="2400" i="1" dirty="0" err="1" smtClean="0"/>
              <a:t>Coord</a:t>
            </a:r>
            <a:endParaRPr lang="en-US" sz="2400" i="1" dirty="0" smtClean="0"/>
          </a:p>
          <a:p>
            <a:pPr lvl="1"/>
            <a:r>
              <a:rPr lang="en-US" sz="2000" i="1" dirty="0"/>
              <a:t>A</a:t>
            </a:r>
            <a:r>
              <a:rPr lang="en-US" sz="2000" dirty="0" smtClean="0"/>
              <a:t> </a:t>
            </a:r>
            <a:r>
              <a:rPr lang="en-US" sz="2000" dirty="0"/>
              <a:t>coordinate </a:t>
            </a:r>
            <a:r>
              <a:rPr lang="en-US" sz="2000" dirty="0" smtClean="0"/>
              <a:t>system</a:t>
            </a:r>
            <a:endParaRPr lang="en-US" sz="2000" dirty="0"/>
          </a:p>
          <a:p>
            <a:r>
              <a:rPr lang="en-US" sz="2400" i="1" dirty="0" smtClean="0"/>
              <a:t>Element</a:t>
            </a:r>
          </a:p>
          <a:p>
            <a:pPr lvl="1"/>
            <a:r>
              <a:rPr lang="en-US" sz="2000" dirty="0" smtClean="0"/>
              <a:t>Graph </a:t>
            </a:r>
            <a:r>
              <a:rPr lang="en-US" sz="2000" dirty="0"/>
              <a:t>and its aesthetic </a:t>
            </a:r>
            <a:r>
              <a:rPr lang="en-US" sz="2000" dirty="0" smtClean="0"/>
              <a:t>attributes</a:t>
            </a:r>
            <a:endParaRPr lang="en-US" sz="2000" dirty="0"/>
          </a:p>
          <a:p>
            <a:r>
              <a:rPr lang="en-US" sz="2400" i="1" dirty="0" smtClean="0"/>
              <a:t>Guide</a:t>
            </a:r>
            <a:endParaRPr lang="en-US" sz="2400" dirty="0"/>
          </a:p>
          <a:p>
            <a:pPr lvl="1"/>
            <a:r>
              <a:rPr lang="en-US" sz="2000" dirty="0"/>
              <a:t>O</a:t>
            </a:r>
            <a:r>
              <a:rPr lang="en-US" sz="2000" dirty="0" smtClean="0"/>
              <a:t>ne </a:t>
            </a:r>
            <a:r>
              <a:rPr lang="en-US" sz="2000" dirty="0"/>
              <a:t>or more </a:t>
            </a:r>
            <a:r>
              <a:rPr lang="en-US" sz="2000" dirty="0" smtClean="0"/>
              <a:t>guides</a:t>
            </a:r>
            <a:endParaRPr lang="en-US" sz="2000" dirty="0"/>
          </a:p>
          <a:p>
            <a:endParaRPr lang="en-US" sz="2400" dirty="0"/>
          </a:p>
        </p:txBody>
      </p:sp>
    </p:spTree>
    <p:extLst>
      <p:ext uri="{BB962C8B-B14F-4D97-AF65-F5344CB8AC3E}">
        <p14:creationId xmlns:p14="http://schemas.microsoft.com/office/powerpoint/2010/main" val="20125247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pic>
        <p:nvPicPr>
          <p:cNvPr id="4" name="Content Placeholder 3"/>
          <p:cNvPicPr>
            <a:picLocks noGrp="1" noChangeAspect="1"/>
          </p:cNvPicPr>
          <p:nvPr>
            <p:ph idx="1"/>
          </p:nvPr>
        </p:nvPicPr>
        <p:blipFill>
          <a:blip r:embed="rId2"/>
          <a:srcRect l="-27271" r="-27271"/>
          <a:stretch>
            <a:fillRect/>
          </a:stretch>
        </p:blipFill>
        <p:spPr/>
      </p:pic>
    </p:spTree>
    <p:extLst>
      <p:ext uri="{BB962C8B-B14F-4D97-AF65-F5344CB8AC3E}">
        <p14:creationId xmlns:p14="http://schemas.microsoft.com/office/powerpoint/2010/main" val="807474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John Snow</a:t>
            </a:r>
            <a:br>
              <a:rPr lang="en-US" dirty="0" smtClean="0"/>
            </a:br>
            <a:r>
              <a:rPr lang="en-US" dirty="0" smtClean="0"/>
              <a:t>1854 Broad Street cholera map</a:t>
            </a:r>
            <a:endParaRPr lang="en-US" dirty="0"/>
          </a:p>
        </p:txBody>
      </p:sp>
      <p:pic>
        <p:nvPicPr>
          <p:cNvPr id="6" name="Picture 5"/>
          <p:cNvPicPr>
            <a:picLocks noChangeAspect="1"/>
          </p:cNvPicPr>
          <p:nvPr/>
        </p:nvPicPr>
        <p:blipFill>
          <a:blip r:embed="rId3"/>
          <a:stretch>
            <a:fillRect/>
          </a:stretch>
        </p:blipFill>
        <p:spPr>
          <a:xfrm>
            <a:off x="3048000" y="1447800"/>
            <a:ext cx="5681926" cy="5301953"/>
          </a:xfrm>
          <a:prstGeom prst="rect">
            <a:avLst/>
          </a:prstGeom>
        </p:spPr>
      </p:pic>
      <p:sp>
        <p:nvSpPr>
          <p:cNvPr id="7" name="Right Arrow 6"/>
          <p:cNvSpPr/>
          <p:nvPr/>
        </p:nvSpPr>
        <p:spPr>
          <a:xfrm>
            <a:off x="1828800" y="3886200"/>
            <a:ext cx="4389565" cy="100259"/>
          </a:xfrm>
          <a:prstGeom prst="rightArrow">
            <a:avLst/>
          </a:prstGeom>
          <a:solidFill>
            <a:schemeClr val="tx2">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990600" y="3276600"/>
            <a:ext cx="1373656" cy="369332"/>
          </a:xfrm>
          <a:prstGeom prst="rect">
            <a:avLst/>
          </a:prstGeom>
          <a:noFill/>
        </p:spPr>
        <p:txBody>
          <a:bodyPr wrap="none" rtlCol="0">
            <a:spAutoFit/>
          </a:bodyPr>
          <a:lstStyle/>
          <a:p>
            <a:r>
              <a:rPr lang="en-US" dirty="0" smtClean="0"/>
              <a:t>Water pump</a:t>
            </a:r>
            <a:endParaRPr lang="en-US" dirty="0"/>
          </a:p>
        </p:txBody>
      </p:sp>
      <p:pic>
        <p:nvPicPr>
          <p:cNvPr id="9" name="Picture 8"/>
          <p:cNvPicPr>
            <a:picLocks noChangeAspect="1"/>
          </p:cNvPicPr>
          <p:nvPr/>
        </p:nvPicPr>
        <p:blipFill>
          <a:blip r:embed="rId4"/>
          <a:stretch>
            <a:fillRect/>
          </a:stretch>
        </p:blipFill>
        <p:spPr>
          <a:xfrm>
            <a:off x="838200" y="4038600"/>
            <a:ext cx="1823700" cy="2429168"/>
          </a:xfrm>
          <a:prstGeom prst="rect">
            <a:avLst/>
          </a:prstGeom>
        </p:spPr>
      </p:pic>
    </p:spTree>
    <p:extLst>
      <p:ext uri="{BB962C8B-B14F-4D97-AF65-F5344CB8AC3E}">
        <p14:creationId xmlns:p14="http://schemas.microsoft.com/office/powerpoint/2010/main" val="171754147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Cholera map</a:t>
            </a:r>
            <a:br>
              <a:rPr lang="en-US" dirty="0" smtClean="0"/>
            </a:br>
            <a:r>
              <a:rPr lang="en-US" dirty="0" smtClean="0"/>
              <a:t>(now </a:t>
            </a:r>
            <a:r>
              <a:rPr lang="en-US" dirty="0" err="1" smtClean="0"/>
              <a:t>Broadwick</a:t>
            </a:r>
            <a:r>
              <a:rPr lang="en-US" dirty="0" smtClean="0"/>
              <a:t> Street)</a:t>
            </a:r>
            <a:endParaRPr lang="en-US" dirty="0"/>
          </a:p>
        </p:txBody>
      </p:sp>
      <p:sp>
        <p:nvSpPr>
          <p:cNvPr id="4" name="TextBox 3"/>
          <p:cNvSpPr txBox="1"/>
          <p:nvPr/>
        </p:nvSpPr>
        <p:spPr>
          <a:xfrm>
            <a:off x="740362" y="1447800"/>
            <a:ext cx="8218942" cy="2123658"/>
          </a:xfrm>
          <a:prstGeom prst="rect">
            <a:avLst/>
          </a:prstGeom>
          <a:solidFill>
            <a:schemeClr val="bg1"/>
          </a:solidFill>
        </p:spPr>
        <p:txBody>
          <a:bodyPr wrap="none" rtlCol="0">
            <a:spAutoFit/>
          </a:bodyPr>
          <a:lstStyle/>
          <a:p>
            <a:r>
              <a:rPr lang="en-US" sz="1200" dirty="0" smtClean="0">
                <a:latin typeface="Courier"/>
                <a:cs typeface="Courier"/>
              </a:rPr>
              <a:t>library(ggplot2</a:t>
            </a:r>
            <a:r>
              <a:rPr lang="en-US" sz="1200" dirty="0">
                <a:latin typeface="Courier"/>
                <a:cs typeface="Courier"/>
              </a:rPr>
              <a:t>)</a:t>
            </a:r>
          </a:p>
          <a:p>
            <a:r>
              <a:rPr lang="en-US" sz="1200" dirty="0" smtClean="0">
                <a:latin typeface="Courier"/>
                <a:cs typeface="Courier"/>
              </a:rPr>
              <a:t>library(</a:t>
            </a:r>
            <a:r>
              <a:rPr lang="en-US" sz="1200" dirty="0" err="1" smtClean="0">
                <a:latin typeface="Courier"/>
                <a:cs typeface="Courier"/>
              </a:rPr>
              <a:t>ggmap</a:t>
            </a:r>
            <a:r>
              <a:rPr lang="en-US" sz="1200" dirty="0">
                <a:latin typeface="Courier"/>
                <a:cs typeface="Courier"/>
              </a:rPr>
              <a:t>)</a:t>
            </a:r>
          </a:p>
          <a:p>
            <a:r>
              <a:rPr lang="en-US" sz="1200" dirty="0" smtClean="0">
                <a:latin typeface="Courier"/>
                <a:cs typeface="Courier"/>
              </a:rPr>
              <a:t>library(</a:t>
            </a:r>
            <a:r>
              <a:rPr lang="en-US" sz="1200" dirty="0" err="1" smtClean="0">
                <a:latin typeface="Courier"/>
                <a:cs typeface="Courier"/>
              </a:rPr>
              <a:t>mapproj</a:t>
            </a:r>
            <a:r>
              <a:rPr lang="en-US" sz="1200" dirty="0">
                <a:latin typeface="Courier"/>
                <a:cs typeface="Courier"/>
              </a:rPr>
              <a:t>)</a:t>
            </a:r>
          </a:p>
          <a:p>
            <a:r>
              <a:rPr lang="en-US" sz="1200" dirty="0" err="1">
                <a:latin typeface="Courier"/>
                <a:cs typeface="Courier"/>
              </a:rPr>
              <a:t>url</a:t>
            </a:r>
            <a:r>
              <a:rPr lang="en-US" sz="1200" dirty="0">
                <a:latin typeface="Courier"/>
                <a:cs typeface="Courier"/>
              </a:rPr>
              <a:t> &lt;-  'http://</a:t>
            </a:r>
            <a:r>
              <a:rPr lang="en-US" sz="1200" dirty="0" err="1">
                <a:latin typeface="Courier"/>
                <a:cs typeface="Courier"/>
              </a:rPr>
              <a:t>people.terry.uga.edu</a:t>
            </a:r>
            <a:r>
              <a:rPr lang="en-US" sz="1200" dirty="0">
                <a:latin typeface="Courier"/>
                <a:cs typeface="Courier"/>
              </a:rPr>
              <a:t>/</a:t>
            </a:r>
            <a:r>
              <a:rPr lang="en-US" sz="1200" dirty="0" err="1">
                <a:latin typeface="Courier"/>
                <a:cs typeface="Courier"/>
              </a:rPr>
              <a:t>rwatson</a:t>
            </a:r>
            <a:r>
              <a:rPr lang="en-US" sz="1200" dirty="0">
                <a:latin typeface="Courier"/>
                <a:cs typeface="Courier"/>
              </a:rPr>
              <a:t>/data/</a:t>
            </a:r>
            <a:r>
              <a:rPr lang="en-US" sz="1200" dirty="0" err="1">
                <a:latin typeface="Courier"/>
                <a:cs typeface="Courier"/>
              </a:rPr>
              <a:t>pumps.csv</a:t>
            </a:r>
            <a:r>
              <a:rPr lang="en-US" sz="1200" dirty="0">
                <a:latin typeface="Courier"/>
                <a:cs typeface="Courier"/>
              </a:rPr>
              <a:t>'</a:t>
            </a:r>
          </a:p>
          <a:p>
            <a:r>
              <a:rPr lang="en-US" sz="1200" dirty="0">
                <a:latin typeface="Courier"/>
                <a:cs typeface="Courier"/>
              </a:rPr>
              <a:t>pumps &lt;- </a:t>
            </a:r>
            <a:r>
              <a:rPr lang="en-US" sz="1200" dirty="0" err="1">
                <a:latin typeface="Courier"/>
                <a:cs typeface="Courier"/>
              </a:rPr>
              <a:t>read.table</a:t>
            </a:r>
            <a:r>
              <a:rPr lang="en-US" sz="1200" dirty="0">
                <a:latin typeface="Courier"/>
                <a:cs typeface="Courier"/>
              </a:rPr>
              <a:t>(</a:t>
            </a:r>
            <a:r>
              <a:rPr lang="en-US" sz="1200" dirty="0" err="1">
                <a:latin typeface="Courier"/>
                <a:cs typeface="Courier"/>
              </a:rPr>
              <a:t>url</a:t>
            </a:r>
            <a:r>
              <a:rPr lang="en-US" sz="1200" dirty="0">
                <a:latin typeface="Courier"/>
                <a:cs typeface="Courier"/>
              </a:rPr>
              <a:t>, header=T, </a:t>
            </a:r>
            <a:r>
              <a:rPr lang="en-US" sz="1200" dirty="0" err="1">
                <a:latin typeface="Courier"/>
                <a:cs typeface="Courier"/>
              </a:rPr>
              <a:t>sep</a:t>
            </a:r>
            <a:r>
              <a:rPr lang="en-US" sz="1200" dirty="0">
                <a:latin typeface="Courier"/>
                <a:cs typeface="Courier"/>
              </a:rPr>
              <a:t>=',')</a:t>
            </a:r>
          </a:p>
          <a:p>
            <a:r>
              <a:rPr lang="en-US" sz="1200" dirty="0" err="1">
                <a:latin typeface="Courier"/>
                <a:cs typeface="Courier"/>
              </a:rPr>
              <a:t>url</a:t>
            </a:r>
            <a:r>
              <a:rPr lang="en-US" sz="1200" dirty="0">
                <a:latin typeface="Courier"/>
                <a:cs typeface="Courier"/>
              </a:rPr>
              <a:t> &lt;-  'http://</a:t>
            </a:r>
            <a:r>
              <a:rPr lang="en-US" sz="1200" dirty="0" err="1">
                <a:latin typeface="Courier"/>
                <a:cs typeface="Courier"/>
              </a:rPr>
              <a:t>people.terry.uga.edu</a:t>
            </a:r>
            <a:r>
              <a:rPr lang="en-US" sz="1200" dirty="0">
                <a:latin typeface="Courier"/>
                <a:cs typeface="Courier"/>
              </a:rPr>
              <a:t>/</a:t>
            </a:r>
            <a:r>
              <a:rPr lang="en-US" sz="1200" dirty="0" err="1">
                <a:latin typeface="Courier"/>
                <a:cs typeface="Courier"/>
              </a:rPr>
              <a:t>rwatson</a:t>
            </a:r>
            <a:r>
              <a:rPr lang="en-US" sz="1200" dirty="0">
                <a:latin typeface="Courier"/>
                <a:cs typeface="Courier"/>
              </a:rPr>
              <a:t>/data/</a:t>
            </a:r>
            <a:r>
              <a:rPr lang="en-US" sz="1200" dirty="0" err="1">
                <a:latin typeface="Courier"/>
                <a:cs typeface="Courier"/>
              </a:rPr>
              <a:t>deaths.csv</a:t>
            </a:r>
            <a:r>
              <a:rPr lang="en-US" sz="1200" dirty="0">
                <a:latin typeface="Courier"/>
                <a:cs typeface="Courier"/>
              </a:rPr>
              <a:t>'</a:t>
            </a:r>
          </a:p>
          <a:p>
            <a:r>
              <a:rPr lang="en-US" sz="1200" dirty="0">
                <a:latin typeface="Courier"/>
                <a:cs typeface="Courier"/>
              </a:rPr>
              <a:t>deaths &lt;- </a:t>
            </a:r>
            <a:r>
              <a:rPr lang="en-US" sz="1200" dirty="0" err="1">
                <a:latin typeface="Courier"/>
                <a:cs typeface="Courier"/>
              </a:rPr>
              <a:t>read.table</a:t>
            </a:r>
            <a:r>
              <a:rPr lang="en-US" sz="1200" dirty="0">
                <a:latin typeface="Courier"/>
                <a:cs typeface="Courier"/>
              </a:rPr>
              <a:t>(</a:t>
            </a:r>
            <a:r>
              <a:rPr lang="en-US" sz="1200" dirty="0" err="1">
                <a:latin typeface="Courier"/>
                <a:cs typeface="Courier"/>
              </a:rPr>
              <a:t>url</a:t>
            </a:r>
            <a:r>
              <a:rPr lang="en-US" sz="1200" dirty="0">
                <a:latin typeface="Courier"/>
                <a:cs typeface="Courier"/>
              </a:rPr>
              <a:t>, header=T, </a:t>
            </a:r>
            <a:r>
              <a:rPr lang="en-US" sz="1200" dirty="0" err="1">
                <a:latin typeface="Courier"/>
                <a:cs typeface="Courier"/>
              </a:rPr>
              <a:t>sep</a:t>
            </a:r>
            <a:r>
              <a:rPr lang="en-US" sz="1200" dirty="0">
                <a:latin typeface="Courier"/>
                <a:cs typeface="Courier"/>
              </a:rPr>
              <a:t>=',')</a:t>
            </a:r>
          </a:p>
          <a:p>
            <a:r>
              <a:rPr lang="en-US" sz="1200" dirty="0">
                <a:latin typeface="Courier"/>
                <a:cs typeface="Courier"/>
              </a:rPr>
              <a:t>map &lt;-  </a:t>
            </a:r>
            <a:r>
              <a:rPr lang="en-US" sz="1200" dirty="0" err="1">
                <a:latin typeface="Courier"/>
                <a:cs typeface="Courier"/>
              </a:rPr>
              <a:t>get_googlemap</a:t>
            </a:r>
            <a:r>
              <a:rPr lang="en-US" sz="1200" dirty="0">
                <a:latin typeface="Courier"/>
                <a:cs typeface="Courier"/>
              </a:rPr>
              <a:t>('</a:t>
            </a:r>
            <a:r>
              <a:rPr lang="en-US" sz="1200" dirty="0" err="1">
                <a:latin typeface="Courier"/>
                <a:cs typeface="Courier"/>
              </a:rPr>
              <a:t>broadwick</a:t>
            </a:r>
            <a:r>
              <a:rPr lang="en-US" sz="1200" dirty="0">
                <a:latin typeface="Courier"/>
                <a:cs typeface="Courier"/>
              </a:rPr>
              <a:t> street, </a:t>
            </a:r>
            <a:r>
              <a:rPr lang="en-US" sz="1200" dirty="0" err="1">
                <a:latin typeface="Courier"/>
                <a:cs typeface="Courier"/>
              </a:rPr>
              <a:t>london</a:t>
            </a:r>
            <a:r>
              <a:rPr lang="en-US" sz="1200" dirty="0">
                <a:latin typeface="Courier"/>
                <a:cs typeface="Courier"/>
              </a:rPr>
              <a:t>, united </a:t>
            </a:r>
            <a:r>
              <a:rPr lang="en-US" sz="1200" dirty="0" err="1">
                <a:latin typeface="Courier"/>
                <a:cs typeface="Courier"/>
              </a:rPr>
              <a:t>kingdom',markers</a:t>
            </a:r>
            <a:r>
              <a:rPr lang="en-US" sz="1200" dirty="0">
                <a:latin typeface="Courier"/>
                <a:cs typeface="Courier"/>
              </a:rPr>
              <a:t>=</a:t>
            </a:r>
            <a:r>
              <a:rPr lang="en-US" sz="1200" dirty="0" err="1">
                <a:latin typeface="Courier"/>
                <a:cs typeface="Courier"/>
              </a:rPr>
              <a:t>pumps,zoom</a:t>
            </a:r>
            <a:r>
              <a:rPr lang="en-US" sz="1200" dirty="0">
                <a:latin typeface="Courier"/>
                <a:cs typeface="Courier"/>
              </a:rPr>
              <a:t>=15)</a:t>
            </a:r>
          </a:p>
          <a:p>
            <a:r>
              <a:rPr lang="en-US" sz="1200" dirty="0" err="1">
                <a:latin typeface="Courier"/>
                <a:cs typeface="Courier"/>
              </a:rPr>
              <a:t>ggmap</a:t>
            </a:r>
            <a:r>
              <a:rPr lang="en-US" sz="1200" dirty="0">
                <a:latin typeface="Courier"/>
                <a:cs typeface="Courier"/>
              </a:rPr>
              <a:t>(map) + labs(x = 'Longitude', y = 'Latitude') + </a:t>
            </a:r>
            <a:r>
              <a:rPr lang="en-US" sz="1200" dirty="0" err="1">
                <a:latin typeface="Courier"/>
                <a:cs typeface="Courier"/>
              </a:rPr>
              <a:t>ggtitle</a:t>
            </a:r>
            <a:r>
              <a:rPr lang="en-US" sz="1200" dirty="0">
                <a:latin typeface="Courier"/>
                <a:cs typeface="Courier"/>
              </a:rPr>
              <a:t>('Pumps and deaths') + </a:t>
            </a:r>
          </a:p>
          <a:p>
            <a:r>
              <a:rPr lang="en-US" sz="1200" dirty="0">
                <a:latin typeface="Courier"/>
                <a:cs typeface="Courier"/>
              </a:rPr>
              <a:t>  </a:t>
            </a:r>
            <a:r>
              <a:rPr lang="en-US" sz="1200" dirty="0" err="1">
                <a:latin typeface="Courier"/>
                <a:cs typeface="Courier"/>
              </a:rPr>
              <a:t>geom_point</a:t>
            </a:r>
            <a:r>
              <a:rPr lang="en-US" sz="1200" dirty="0">
                <a:latin typeface="Courier"/>
                <a:cs typeface="Courier"/>
              </a:rPr>
              <a:t>(</a:t>
            </a:r>
            <a:r>
              <a:rPr lang="en-US" sz="1200" dirty="0" err="1">
                <a:latin typeface="Courier"/>
                <a:cs typeface="Courier"/>
              </a:rPr>
              <a:t>aes</a:t>
            </a:r>
            <a:r>
              <a:rPr lang="en-US" sz="1200" dirty="0">
                <a:latin typeface="Courier"/>
                <a:cs typeface="Courier"/>
              </a:rPr>
              <a:t>(x=</a:t>
            </a:r>
            <a:r>
              <a:rPr lang="en-US" sz="1200" dirty="0" err="1">
                <a:latin typeface="Courier"/>
                <a:cs typeface="Courier"/>
              </a:rPr>
              <a:t>longitude,y</a:t>
            </a:r>
            <a:r>
              <a:rPr lang="en-US" sz="1200" dirty="0">
                <a:latin typeface="Courier"/>
                <a:cs typeface="Courier"/>
              </a:rPr>
              <a:t>=</a:t>
            </a:r>
            <a:r>
              <a:rPr lang="en-US" sz="1200" dirty="0" err="1">
                <a:latin typeface="Courier"/>
                <a:cs typeface="Courier"/>
              </a:rPr>
              <a:t>latitude,size</a:t>
            </a:r>
            <a:r>
              <a:rPr lang="en-US" sz="1200" dirty="0">
                <a:latin typeface="Courier"/>
                <a:cs typeface="Courier"/>
              </a:rPr>
              <a:t>=count),color='</a:t>
            </a:r>
            <a:r>
              <a:rPr lang="en-US" sz="1200" dirty="0" err="1">
                <a:latin typeface="Courier"/>
                <a:cs typeface="Courier"/>
              </a:rPr>
              <a:t>blue',data</a:t>
            </a:r>
            <a:r>
              <a:rPr lang="en-US" sz="1200" dirty="0">
                <a:latin typeface="Courier"/>
                <a:cs typeface="Courier"/>
              </a:rPr>
              <a:t>=deaths) +</a:t>
            </a:r>
          </a:p>
          <a:p>
            <a:r>
              <a:rPr lang="en-US" sz="1200" dirty="0">
                <a:latin typeface="Courier"/>
                <a:cs typeface="Courier"/>
              </a:rPr>
              <a:t>  </a:t>
            </a:r>
            <a:r>
              <a:rPr lang="en-US" sz="1200" dirty="0" err="1">
                <a:latin typeface="Courier"/>
                <a:cs typeface="Courier"/>
              </a:rPr>
              <a:t>xlim</a:t>
            </a:r>
            <a:r>
              <a:rPr lang="en-US" sz="1200" dirty="0">
                <a:latin typeface="Courier"/>
                <a:cs typeface="Courier"/>
              </a:rPr>
              <a:t>(-.14,-.13) + </a:t>
            </a:r>
            <a:r>
              <a:rPr lang="en-US" sz="1200" dirty="0" err="1">
                <a:latin typeface="Courier"/>
                <a:cs typeface="Courier"/>
              </a:rPr>
              <a:t>ylim</a:t>
            </a:r>
            <a:r>
              <a:rPr lang="en-US" sz="1200" dirty="0">
                <a:latin typeface="Courier"/>
                <a:cs typeface="Courier"/>
              </a:rPr>
              <a:t>(51.51,51.516)</a:t>
            </a:r>
          </a:p>
        </p:txBody>
      </p:sp>
      <p:pic>
        <p:nvPicPr>
          <p:cNvPr id="5" name="Picture 4"/>
          <p:cNvPicPr>
            <a:picLocks noChangeAspect="1"/>
          </p:cNvPicPr>
          <p:nvPr/>
        </p:nvPicPr>
        <p:blipFill>
          <a:blip r:embed="rId2"/>
          <a:stretch>
            <a:fillRect/>
          </a:stretch>
        </p:blipFill>
        <p:spPr>
          <a:xfrm>
            <a:off x="2895600" y="3633506"/>
            <a:ext cx="4267200" cy="3148294"/>
          </a:xfrm>
          <a:prstGeom prst="rect">
            <a:avLst/>
          </a:prstGeom>
        </p:spPr>
      </p:pic>
    </p:spTree>
    <p:extLst>
      <p:ext uri="{BB962C8B-B14F-4D97-AF65-F5344CB8AC3E}">
        <p14:creationId xmlns:p14="http://schemas.microsoft.com/office/powerpoint/2010/main" val="345951562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Florence Nightingale</a:t>
            </a:r>
            <a:endParaRPr lang="en-US" dirty="0"/>
          </a:p>
        </p:txBody>
      </p:sp>
      <p:pic>
        <p:nvPicPr>
          <p:cNvPr id="3" name="Picture 2"/>
          <p:cNvPicPr>
            <a:picLocks noChangeAspect="1"/>
          </p:cNvPicPr>
          <p:nvPr/>
        </p:nvPicPr>
        <p:blipFill>
          <a:blip r:embed="rId3"/>
          <a:stretch>
            <a:fillRect/>
          </a:stretch>
        </p:blipFill>
        <p:spPr>
          <a:xfrm>
            <a:off x="1066800" y="1752600"/>
            <a:ext cx="7756341" cy="4876800"/>
          </a:xfrm>
          <a:prstGeom prst="rect">
            <a:avLst/>
          </a:prstGeom>
        </p:spPr>
      </p:pic>
    </p:spTree>
    <p:extLst>
      <p:ext uri="{BB962C8B-B14F-4D97-AF65-F5344CB8AC3E}">
        <p14:creationId xmlns:p14="http://schemas.microsoft.com/office/powerpoint/2010/main" val="201209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Florence Nightingale</a:t>
            </a:r>
            <a:br>
              <a:rPr lang="en-US" dirty="0" smtClean="0"/>
            </a:br>
            <a:r>
              <a:rPr lang="en-US" sz="2000" dirty="0" smtClean="0"/>
              <a:t>(</a:t>
            </a:r>
            <a:r>
              <a:rPr lang="en-US" sz="2000" dirty="0" smtClean="0">
                <a:hlinkClick r:id="rId2"/>
              </a:rPr>
              <a:t>code</a:t>
            </a:r>
            <a:r>
              <a:rPr lang="en-US" sz="2000" dirty="0" smtClean="0"/>
              <a:t>)</a:t>
            </a:r>
            <a:endParaRPr lang="en-US" sz="2000" dirty="0"/>
          </a:p>
        </p:txBody>
      </p:sp>
      <p:pic>
        <p:nvPicPr>
          <p:cNvPr id="3" name="Picture 2" descr="Rplot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8800"/>
            <a:ext cx="8141341" cy="4949802"/>
          </a:xfrm>
          <a:prstGeom prst="rect">
            <a:avLst/>
          </a:prstGeom>
        </p:spPr>
      </p:pic>
    </p:spTree>
    <p:extLst>
      <p:ext uri="{BB962C8B-B14F-4D97-AF65-F5344CB8AC3E}">
        <p14:creationId xmlns:p14="http://schemas.microsoft.com/office/powerpoint/2010/main" val="3832515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Key points</a:t>
            </a:r>
          </a:p>
        </p:txBody>
      </p:sp>
      <p:sp>
        <p:nvSpPr>
          <p:cNvPr id="69635" name="Rectangle 3"/>
          <p:cNvSpPr>
            <a:spLocks noGrp="1" noChangeArrowheads="1"/>
          </p:cNvSpPr>
          <p:nvPr>
            <p:ph type="body" idx="1"/>
          </p:nvPr>
        </p:nvSpPr>
        <p:spPr/>
        <p:txBody>
          <a:bodyPr/>
          <a:lstStyle/>
          <a:p>
            <a:r>
              <a:rPr lang="en-US" dirty="0" err="1" smtClean="0"/>
              <a:t>ggvis</a:t>
            </a:r>
            <a:r>
              <a:rPr lang="en-US" dirty="0" smtClean="0"/>
              <a:t>  is based on a grammar of graphics</a:t>
            </a:r>
          </a:p>
          <a:p>
            <a:pPr lvl="1"/>
            <a:r>
              <a:rPr lang="en-US" dirty="0" smtClean="0"/>
              <a:t>Very powerful and logical</a:t>
            </a:r>
          </a:p>
          <a:p>
            <a:pPr lvl="1"/>
            <a:r>
              <a:rPr lang="en-US" dirty="0" smtClean="0"/>
              <a:t>Supports </a:t>
            </a:r>
            <a:r>
              <a:rPr lang="en-US" smtClean="0"/>
              <a:t>interactive graphics</a:t>
            </a:r>
            <a:endParaRPr lang="en-US" dirty="0" smtClean="0"/>
          </a:p>
          <a:p>
            <a:r>
              <a:rPr lang="en-US" dirty="0" smtClean="0"/>
              <a:t>You can visualize the results of SQL queries using R</a:t>
            </a:r>
          </a:p>
          <a:p>
            <a:r>
              <a:rPr lang="en-US" dirty="0" smtClean="0"/>
              <a:t>The combination of MySQL and R provides a strong platform for data reporting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ggvis</a:t>
            </a:r>
            <a:endParaRPr lang="en-US" dirty="0"/>
          </a:p>
        </p:txBody>
      </p:sp>
      <p:sp>
        <p:nvSpPr>
          <p:cNvPr id="3" name="Content Placeholder 2"/>
          <p:cNvSpPr>
            <a:spLocks noGrp="1"/>
          </p:cNvSpPr>
          <p:nvPr>
            <p:ph idx="1"/>
          </p:nvPr>
        </p:nvSpPr>
        <p:spPr/>
        <p:txBody>
          <a:bodyPr/>
          <a:lstStyle/>
          <a:p>
            <a:r>
              <a:rPr lang="en-US" dirty="0" smtClean="0"/>
              <a:t>An implementation of the grammar of graphics in R</a:t>
            </a:r>
          </a:p>
          <a:p>
            <a:r>
              <a:rPr lang="en-US" dirty="0" smtClean="0"/>
              <a:t>The grammar describes the structure of a graphic</a:t>
            </a:r>
          </a:p>
          <a:p>
            <a:r>
              <a:rPr lang="en-US" dirty="0" smtClean="0"/>
              <a:t>A graphic is a mapping of data to a visual representation</a:t>
            </a:r>
          </a:p>
          <a:p>
            <a:r>
              <a:rPr lang="en-US" dirty="0" err="1" smtClean="0">
                <a:hlinkClick r:id="rId3"/>
              </a:rPr>
              <a:t>ggvis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Spreadsheet approach</a:t>
            </a:r>
          </a:p>
          <a:p>
            <a:pPr lvl="1"/>
            <a:r>
              <a:rPr lang="en-US" dirty="0" smtClean="0"/>
              <a:t>Use an existing spreadsheet or create a new one</a:t>
            </a:r>
          </a:p>
          <a:p>
            <a:pPr lvl="1"/>
            <a:r>
              <a:rPr lang="en-US" dirty="0" smtClean="0"/>
              <a:t>Export as CSV file</a:t>
            </a:r>
          </a:p>
          <a:p>
            <a:r>
              <a:rPr lang="en-US" dirty="0" smtClean="0"/>
              <a:t>Database</a:t>
            </a:r>
          </a:p>
          <a:p>
            <a:pPr lvl="1"/>
            <a:r>
              <a:rPr lang="en-US" dirty="0" smtClean="0"/>
              <a:t>Execute SQL query</a:t>
            </a:r>
            <a:endParaRPr lang="en-US" dirty="0"/>
          </a:p>
        </p:txBody>
      </p:sp>
    </p:spTree>
    <p:extLst>
      <p:ext uri="{BB962C8B-B14F-4D97-AF65-F5344CB8AC3E}">
        <p14:creationId xmlns:p14="http://schemas.microsoft.com/office/powerpoint/2010/main" val="5545395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a:xfrm>
            <a:off x="1062038" y="1766888"/>
            <a:ext cx="7769225" cy="1738312"/>
          </a:xfrm>
        </p:spPr>
        <p:txBody>
          <a:bodyPr/>
          <a:lstStyle/>
          <a:p>
            <a:r>
              <a:rPr lang="en-US" dirty="0"/>
              <a:t>A transformation converts data into a </a:t>
            </a:r>
            <a:r>
              <a:rPr lang="en-US" dirty="0" smtClean="0"/>
              <a:t>format </a:t>
            </a:r>
            <a:r>
              <a:rPr lang="en-US" dirty="0"/>
              <a:t>suitable for the intended visualization</a:t>
            </a:r>
          </a:p>
        </p:txBody>
      </p:sp>
      <p:sp>
        <p:nvSpPr>
          <p:cNvPr id="4" name="TextBox 3"/>
          <p:cNvSpPr txBox="1"/>
          <p:nvPr/>
        </p:nvSpPr>
        <p:spPr>
          <a:xfrm>
            <a:off x="838200" y="3657600"/>
            <a:ext cx="7726419" cy="523220"/>
          </a:xfrm>
          <a:prstGeom prst="rect">
            <a:avLst/>
          </a:prstGeom>
          <a:solidFill>
            <a:schemeClr val="bg1"/>
          </a:solidFill>
        </p:spPr>
        <p:txBody>
          <a:bodyPr wrap="none" rtlCol="0">
            <a:spAutoFit/>
          </a:bodyPr>
          <a:lstStyle/>
          <a:p>
            <a:r>
              <a:rPr lang="en-US" sz="1400" dirty="0">
                <a:latin typeface="Courier"/>
                <a:cs typeface="Courier"/>
              </a:rPr>
              <a:t># </a:t>
            </a:r>
            <a:r>
              <a:rPr lang="en-US" sz="1400" dirty="0" smtClean="0">
                <a:latin typeface="Courier"/>
                <a:cs typeface="Courier"/>
              </a:rPr>
              <a:t>compute </a:t>
            </a:r>
            <a:r>
              <a:rPr lang="en-US" sz="1400" dirty="0">
                <a:latin typeface="Courier"/>
                <a:cs typeface="Courier"/>
              </a:rPr>
              <a:t>a new column in carbon containing the relative change in CO2</a:t>
            </a:r>
          </a:p>
          <a:p>
            <a:r>
              <a:rPr lang="en-US" sz="1400" dirty="0">
                <a:latin typeface="Courier"/>
                <a:cs typeface="Courier"/>
              </a:rPr>
              <a:t>carbon$relCO2 = (carbon$CO2-280)/280</a:t>
            </a:r>
          </a:p>
        </p:txBody>
      </p:sp>
    </p:spTree>
    <p:extLst>
      <p:ext uri="{BB962C8B-B14F-4D97-AF65-F5344CB8AC3E}">
        <p14:creationId xmlns:p14="http://schemas.microsoft.com/office/powerpoint/2010/main" val="10922072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Coord</a:t>
            </a:r>
            <a:endParaRPr lang="en-US" dirty="0"/>
          </a:p>
        </p:txBody>
      </p:sp>
      <p:sp>
        <p:nvSpPr>
          <p:cNvPr id="3" name="Content Placeholder 2"/>
          <p:cNvSpPr>
            <a:spLocks noGrp="1"/>
          </p:cNvSpPr>
          <p:nvPr>
            <p:ph idx="1"/>
          </p:nvPr>
        </p:nvSpPr>
        <p:spPr/>
        <p:txBody>
          <a:bodyPr/>
          <a:lstStyle/>
          <a:p>
            <a:r>
              <a:rPr lang="en-US" dirty="0"/>
              <a:t>A coordinate system describes where things are </a:t>
            </a:r>
            <a:r>
              <a:rPr lang="en-US" dirty="0" smtClean="0"/>
              <a:t>located</a:t>
            </a:r>
          </a:p>
          <a:p>
            <a:r>
              <a:rPr lang="en-US" dirty="0" smtClean="0"/>
              <a:t>Most </a:t>
            </a:r>
            <a:r>
              <a:rPr lang="en-US" dirty="0"/>
              <a:t>graphs are plotted on a two-dimensional (2D) grid with x (horizontal) and y (vertical) </a:t>
            </a:r>
            <a:r>
              <a:rPr lang="en-US" dirty="0" smtClean="0"/>
              <a:t>coordinates</a:t>
            </a:r>
          </a:p>
          <a:p>
            <a:r>
              <a:rPr lang="en-US" dirty="0" smtClean="0"/>
              <a:t>The </a:t>
            </a:r>
            <a:r>
              <a:rPr lang="en-US" dirty="0"/>
              <a:t>default coordinate </a:t>
            </a:r>
            <a:r>
              <a:rPr lang="en-US" dirty="0" smtClean="0"/>
              <a:t>system for most graphic packages </a:t>
            </a:r>
            <a:r>
              <a:rPr lang="en-US" dirty="0"/>
              <a:t>is Cartesian.</a:t>
            </a:r>
          </a:p>
        </p:txBody>
      </p:sp>
    </p:spTree>
    <p:extLst>
      <p:ext uri="{BB962C8B-B14F-4D97-AF65-F5344CB8AC3E}">
        <p14:creationId xmlns:p14="http://schemas.microsoft.com/office/powerpoint/2010/main" val="5998219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idx="1"/>
          </p:nvPr>
        </p:nvSpPr>
        <p:spPr/>
        <p:txBody>
          <a:bodyPr/>
          <a:lstStyle/>
          <a:p>
            <a:r>
              <a:rPr lang="en-US" dirty="0" smtClean="0"/>
              <a:t>An </a:t>
            </a:r>
            <a:r>
              <a:rPr lang="en-US" dirty="0"/>
              <a:t>element is a graph and its aesthetic </a:t>
            </a:r>
            <a:r>
              <a:rPr lang="en-US" dirty="0" smtClean="0"/>
              <a:t>attributes</a:t>
            </a:r>
          </a:p>
          <a:p>
            <a:r>
              <a:rPr lang="en-US" dirty="0" smtClean="0"/>
              <a:t>Build a graph by adding layers</a:t>
            </a:r>
            <a:endParaRPr lang="en-US" dirty="0"/>
          </a:p>
        </p:txBody>
      </p:sp>
      <p:sp>
        <p:nvSpPr>
          <p:cNvPr id="4" name="TextBox 3"/>
          <p:cNvSpPr txBox="1"/>
          <p:nvPr/>
        </p:nvSpPr>
        <p:spPr>
          <a:xfrm>
            <a:off x="1066800" y="3733800"/>
            <a:ext cx="7620000" cy="1384995"/>
          </a:xfrm>
          <a:prstGeom prst="rect">
            <a:avLst/>
          </a:prstGeom>
          <a:solidFill>
            <a:schemeClr val="bg1"/>
          </a:solidFill>
        </p:spPr>
        <p:txBody>
          <a:bodyPr wrap="square" rtlCol="0">
            <a:spAutoFit/>
          </a:bodyPr>
          <a:lstStyle/>
          <a:p>
            <a:r>
              <a:rPr lang="en-US" sz="1200" dirty="0">
                <a:latin typeface="Courier New"/>
                <a:cs typeface="Courier New"/>
              </a:rPr>
              <a:t>library(</a:t>
            </a:r>
            <a:r>
              <a:rPr lang="en-US" sz="1200" dirty="0" err="1">
                <a:latin typeface="Courier New"/>
                <a:cs typeface="Courier New"/>
              </a:rPr>
              <a:t>ggvis</a:t>
            </a:r>
            <a:r>
              <a:rPr lang="en-US" sz="1200" dirty="0">
                <a:latin typeface="Courier New"/>
                <a:cs typeface="Courier New"/>
              </a:rPr>
              <a:t>)</a:t>
            </a:r>
          </a:p>
          <a:p>
            <a:r>
              <a:rPr lang="en-US" sz="1200" dirty="0" err="1">
                <a:latin typeface="Courier New"/>
                <a:cs typeface="Courier New"/>
              </a:rPr>
              <a:t>url</a:t>
            </a:r>
            <a:r>
              <a:rPr lang="en-US" sz="1200" dirty="0">
                <a:latin typeface="Courier New"/>
                <a:cs typeface="Courier New"/>
              </a:rPr>
              <a:t> &lt;- 'http://</a:t>
            </a:r>
            <a:r>
              <a:rPr lang="en-US" sz="1200" dirty="0" err="1">
                <a:latin typeface="Courier New"/>
                <a:cs typeface="Courier New"/>
              </a:rPr>
              <a:t>people.terry.uga.edu</a:t>
            </a:r>
            <a:r>
              <a:rPr lang="en-US" sz="1200" dirty="0">
                <a:latin typeface="Courier New"/>
                <a:cs typeface="Courier New"/>
              </a:rPr>
              <a:t>/</a:t>
            </a:r>
            <a:r>
              <a:rPr lang="en-US" sz="1200" dirty="0" err="1">
                <a:latin typeface="Courier New"/>
                <a:cs typeface="Courier New"/>
              </a:rPr>
              <a:t>rwatson</a:t>
            </a:r>
            <a:r>
              <a:rPr lang="en-US" sz="1200" dirty="0">
                <a:latin typeface="Courier New"/>
                <a:cs typeface="Courier New"/>
              </a:rPr>
              <a:t>/data/</a:t>
            </a:r>
            <a:r>
              <a:rPr lang="en-US" sz="1200" dirty="0" err="1">
                <a:latin typeface="Courier New"/>
                <a:cs typeface="Courier New"/>
              </a:rPr>
              <a:t>carbon.txt</a:t>
            </a:r>
            <a:r>
              <a:rPr lang="en-US" sz="1200" dirty="0">
                <a:latin typeface="Courier New"/>
                <a:cs typeface="Courier New"/>
              </a:rPr>
              <a:t>'</a:t>
            </a:r>
          </a:p>
          <a:p>
            <a:r>
              <a:rPr lang="en-US" sz="1200" dirty="0">
                <a:latin typeface="Courier New"/>
                <a:cs typeface="Courier New"/>
              </a:rPr>
              <a:t>carbon &lt;- </a:t>
            </a:r>
            <a:r>
              <a:rPr lang="en-US" sz="1200" dirty="0" err="1">
                <a:latin typeface="Courier New"/>
                <a:cs typeface="Courier New"/>
              </a:rPr>
              <a:t>read.table</a:t>
            </a:r>
            <a:r>
              <a:rPr lang="en-US" sz="1200" dirty="0">
                <a:latin typeface="Courier New"/>
                <a:cs typeface="Courier New"/>
              </a:rPr>
              <a:t>(</a:t>
            </a:r>
            <a:r>
              <a:rPr lang="en-US" sz="1200" dirty="0" err="1">
                <a:latin typeface="Courier New"/>
                <a:cs typeface="Courier New"/>
              </a:rPr>
              <a:t>url</a:t>
            </a:r>
            <a:r>
              <a:rPr lang="en-US" sz="1200" dirty="0">
                <a:latin typeface="Courier New"/>
                <a:cs typeface="Courier New"/>
              </a:rPr>
              <a:t>, header=T, </a:t>
            </a:r>
            <a:r>
              <a:rPr lang="en-US" sz="1200" dirty="0" err="1">
                <a:latin typeface="Courier New"/>
                <a:cs typeface="Courier New"/>
              </a:rPr>
              <a:t>sep</a:t>
            </a:r>
            <a:r>
              <a:rPr lang="en-US" sz="1200" dirty="0">
                <a:latin typeface="Courier New"/>
                <a:cs typeface="Courier New"/>
              </a:rPr>
              <a:t>=',')</a:t>
            </a:r>
          </a:p>
          <a:p>
            <a:r>
              <a:rPr lang="en-US" sz="1200" dirty="0">
                <a:latin typeface="Courier New"/>
                <a:cs typeface="Courier New"/>
              </a:rPr>
              <a:t># Select year(x) and CO2(y) to create a x-y point plot</a:t>
            </a:r>
          </a:p>
          <a:p>
            <a:r>
              <a:rPr lang="en-US" sz="1200" dirty="0">
                <a:latin typeface="Courier New"/>
                <a:cs typeface="Courier New"/>
              </a:rPr>
              <a:t># Specify red points, as you find that aesthetically pleasing</a:t>
            </a:r>
          </a:p>
          <a:p>
            <a:r>
              <a:rPr lang="en-US" sz="1200" dirty="0">
                <a:latin typeface="Courier New"/>
                <a:cs typeface="Courier New"/>
              </a:rPr>
              <a:t>carbon %&gt;% </a:t>
            </a:r>
            <a:r>
              <a:rPr lang="en-US" sz="1200" dirty="0" err="1">
                <a:latin typeface="Courier New"/>
                <a:cs typeface="Courier New"/>
              </a:rPr>
              <a:t>ggvis</a:t>
            </a:r>
            <a:r>
              <a:rPr lang="en-US" sz="1200" dirty="0">
                <a:latin typeface="Courier New"/>
                <a:cs typeface="Courier New"/>
              </a:rPr>
              <a:t>(~year,~CO2) %&gt;% </a:t>
            </a:r>
            <a:r>
              <a:rPr lang="en-US" sz="1200" dirty="0" err="1">
                <a:latin typeface="Courier New"/>
                <a:cs typeface="Courier New"/>
              </a:rPr>
              <a:t>layer_points</a:t>
            </a:r>
            <a:r>
              <a:rPr lang="en-US" sz="1200" dirty="0">
                <a:latin typeface="Courier New"/>
                <a:cs typeface="Courier New"/>
              </a:rPr>
              <a:t>(fill:=‘red’)</a:t>
            </a:r>
          </a:p>
          <a:p>
            <a:r>
              <a:rPr lang="en-US" sz="1200" dirty="0">
                <a:latin typeface="Courier New"/>
                <a:cs typeface="Courier New"/>
              </a:rPr>
              <a:t># Notice how ‘%&gt;%’ is used for </a:t>
            </a:r>
            <a:r>
              <a:rPr lang="en-US" sz="1200" dirty="0" smtClean="0">
                <a:latin typeface="Courier New"/>
                <a:cs typeface="Courier New"/>
              </a:rPr>
              <a:t>creating </a:t>
            </a:r>
            <a:r>
              <a:rPr lang="en-US" sz="1200" dirty="0">
                <a:latin typeface="Courier New"/>
                <a:cs typeface="Courier New"/>
              </a:rPr>
              <a:t>a pipeline of commands</a:t>
            </a:r>
          </a:p>
        </p:txBody>
      </p:sp>
    </p:spTree>
    <p:extLst>
      <p:ext uri="{BB962C8B-B14F-4D97-AF65-F5344CB8AC3E}">
        <p14:creationId xmlns:p14="http://schemas.microsoft.com/office/powerpoint/2010/main" val="3090405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m">
  <a:themeElements>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dm">
      <a:majorFont>
        <a:latin typeface="Trebuchet MS"/>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m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dm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m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3604</TotalTime>
  <Words>3459</Words>
  <Application>Microsoft Macintosh PowerPoint</Application>
  <PresentationFormat>Letter Paper (8.5x11 in)</PresentationFormat>
  <Paragraphs>350</Paragraphs>
  <Slides>45</Slides>
  <Notes>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dm</vt:lpstr>
      <vt:lpstr>Data Visualization</vt:lpstr>
      <vt:lpstr>Visualization skills</vt:lpstr>
      <vt:lpstr>PowerPoint Presentation</vt:lpstr>
      <vt:lpstr>Wilkinson’s grammar of graphics </vt:lpstr>
      <vt:lpstr>ggvis</vt:lpstr>
      <vt:lpstr>Data</vt:lpstr>
      <vt:lpstr>Transformation</vt:lpstr>
      <vt:lpstr>Coord</vt:lpstr>
      <vt:lpstr>Element</vt:lpstr>
      <vt:lpstr>Element</vt:lpstr>
      <vt:lpstr>Scale</vt:lpstr>
      <vt:lpstr>Axes</vt:lpstr>
      <vt:lpstr>Guides</vt:lpstr>
      <vt:lpstr>Exercise</vt:lpstr>
      <vt:lpstr>Histogram</vt:lpstr>
      <vt:lpstr>Bar graph</vt:lpstr>
      <vt:lpstr>Exercise</vt:lpstr>
      <vt:lpstr>Scatterplot</vt:lpstr>
      <vt:lpstr>Scatterplot</vt:lpstr>
      <vt:lpstr>Scatterplot</vt:lpstr>
      <vt:lpstr>Scatterplot</vt:lpstr>
      <vt:lpstr>Bar graph</vt:lpstr>
      <vt:lpstr>Multiple files</vt:lpstr>
      <vt:lpstr>Multiple files</vt:lpstr>
      <vt:lpstr>Smoothing</vt:lpstr>
      <vt:lpstr>Exercise</vt:lpstr>
      <vt:lpstr>Box plot</vt:lpstr>
      <vt:lpstr>Box plot</vt:lpstr>
      <vt:lpstr>Box plot</vt:lpstr>
      <vt:lpstr>Box plot</vt:lpstr>
      <vt:lpstr>Heatmap</vt:lpstr>
      <vt:lpstr>Heatmap</vt:lpstr>
      <vt:lpstr>Interactive graphics</vt:lpstr>
      <vt:lpstr>Interactive graphics</vt:lpstr>
      <vt:lpstr>Interactive graphics</vt:lpstr>
      <vt:lpstr>dplyr</vt:lpstr>
      <vt:lpstr>dplyr</vt:lpstr>
      <vt:lpstr>dplyr &amp; ggvis</vt:lpstr>
      <vt:lpstr>Geographic data</vt:lpstr>
      <vt:lpstr>Map</vt:lpstr>
      <vt:lpstr>John Snow 1854 Broad Street cholera map</vt:lpstr>
      <vt:lpstr>Cholera map (now Broadwick Street)</vt:lpstr>
      <vt:lpstr>Florence Nightingale</vt:lpstr>
      <vt:lpstr>Florence Nightingale (code)</vt:lpstr>
      <vt:lpstr>Key points</vt:lpstr>
    </vt:vector>
  </TitlesOfParts>
  <Company>University of Georgia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cp:lastModifiedBy>Richard Watson</cp:lastModifiedBy>
  <cp:revision>145</cp:revision>
  <dcterms:created xsi:type="dcterms:W3CDTF">2010-11-12T15:58:00Z</dcterms:created>
  <dcterms:modified xsi:type="dcterms:W3CDTF">2015-03-20T18:22:11Z</dcterms:modified>
</cp:coreProperties>
</file>