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61" r:id="rId4"/>
    <p:sldId id="262" r:id="rId5"/>
    <p:sldId id="276" r:id="rId6"/>
    <p:sldId id="273" r:id="rId7"/>
    <p:sldId id="274" r:id="rId8"/>
    <p:sldId id="263" r:id="rId9"/>
    <p:sldId id="278" r:id="rId10"/>
    <p:sldId id="258" r:id="rId11"/>
    <p:sldId id="264" r:id="rId12"/>
    <p:sldId id="265" r:id="rId13"/>
    <p:sldId id="266" r:id="rId14"/>
    <p:sldId id="267" r:id="rId15"/>
    <p:sldId id="279" r:id="rId16"/>
    <p:sldId id="280" r:id="rId17"/>
    <p:sldId id="270" r:id="rId18"/>
    <p:sldId id="272" r:id="rId19"/>
    <p:sldId id="281" r:id="rId20"/>
    <p:sldId id="271" r:id="rId21"/>
    <p:sldId id="277" r:id="rId22"/>
    <p:sldId id="275" r:id="rId23"/>
    <p:sldId id="283" r:id="rId24"/>
    <p:sldId id="285" r:id="rId25"/>
    <p:sldId id="282" r:id="rId26"/>
    <p:sldId id="284"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705"/>
  </p:normalViewPr>
  <p:slideViewPr>
    <p:cSldViewPr snapToGrid="0" snapToObjects="1">
      <p:cViewPr varScale="1">
        <p:scale>
          <a:sx n="108" d="100"/>
          <a:sy n="108"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6F201-BB89-490D-8FB8-2282F0B1011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BF9861C-B7BF-4B26-9B03-7101A60DFD44}">
      <dgm:prSet/>
      <dgm:spPr/>
      <dgm:t>
        <a:bodyPr/>
        <a:lstStyle/>
        <a:p>
          <a:r>
            <a:rPr lang="en-US"/>
            <a:t>Dataset Taken:- </a:t>
          </a:r>
          <a:r>
            <a:rPr lang="en-US" dirty="0"/>
            <a:t>Airbnb Listing in Australia</a:t>
          </a:r>
        </a:p>
      </dgm:t>
    </dgm:pt>
    <dgm:pt modelId="{05D44621-0599-40F2-BACC-BE6D664EBCA2}" type="parTrans" cxnId="{CD286A8F-36EB-463E-95DE-4671452B4427}">
      <dgm:prSet/>
      <dgm:spPr/>
      <dgm:t>
        <a:bodyPr/>
        <a:lstStyle/>
        <a:p>
          <a:endParaRPr lang="en-US"/>
        </a:p>
      </dgm:t>
    </dgm:pt>
    <dgm:pt modelId="{3DB8B32B-B010-434B-8D93-A3F4CAFC821F}" type="sibTrans" cxnId="{CD286A8F-36EB-463E-95DE-4671452B4427}">
      <dgm:prSet/>
      <dgm:spPr/>
      <dgm:t>
        <a:bodyPr/>
        <a:lstStyle/>
        <a:p>
          <a:endParaRPr lang="en-US"/>
        </a:p>
      </dgm:t>
    </dgm:pt>
    <dgm:pt modelId="{9A91AA7C-A6EE-EB4C-BC87-E6D2012FAD2B}">
      <dgm:prSet/>
      <dgm:spPr/>
      <dgm:t>
        <a:bodyPr/>
        <a:lstStyle/>
        <a:p>
          <a:r>
            <a:rPr lang="en-US" dirty="0"/>
            <a:t>Dimension of dataset:- 18236 Records and 75 columns </a:t>
          </a:r>
        </a:p>
      </dgm:t>
    </dgm:pt>
    <dgm:pt modelId="{D1C6C39D-79E7-FF45-8C50-98A7434A17C6}" type="parTrans" cxnId="{E25941FB-3919-AE47-9AC0-D1DA0F8AABF1}">
      <dgm:prSet/>
      <dgm:spPr/>
      <dgm:t>
        <a:bodyPr/>
        <a:lstStyle/>
        <a:p>
          <a:endParaRPr lang="en-US"/>
        </a:p>
      </dgm:t>
    </dgm:pt>
    <dgm:pt modelId="{F5E15D64-24D6-5C45-93E8-74B28D3515A2}" type="sibTrans" cxnId="{E25941FB-3919-AE47-9AC0-D1DA0F8AABF1}">
      <dgm:prSet/>
      <dgm:spPr/>
      <dgm:t>
        <a:bodyPr/>
        <a:lstStyle/>
        <a:p>
          <a:endParaRPr lang="en-US"/>
        </a:p>
      </dgm:t>
    </dgm:pt>
    <dgm:pt modelId="{4D3148B0-18E4-40E6-BCD0-46D505A6BDA2}">
      <dgm:prSet/>
      <dgm:spPr/>
      <dgm:t>
        <a:bodyPr/>
        <a:lstStyle/>
        <a:p>
          <a:r>
            <a:rPr lang="en-US" dirty="0"/>
            <a:t>Datatype:-</a:t>
          </a:r>
        </a:p>
      </dgm:t>
    </dgm:pt>
    <dgm:pt modelId="{B34FC30C-CC2F-473C-B866-9E0637E9ECD0}" type="sibTrans" cxnId="{C89C7BF8-4171-41DB-87BE-81A0E22E3991}">
      <dgm:prSet/>
      <dgm:spPr/>
      <dgm:t>
        <a:bodyPr/>
        <a:lstStyle/>
        <a:p>
          <a:endParaRPr lang="en-US"/>
        </a:p>
      </dgm:t>
    </dgm:pt>
    <dgm:pt modelId="{43CEA546-601D-4902-A343-A3359FD932AB}" type="parTrans" cxnId="{C89C7BF8-4171-41DB-87BE-81A0E22E3991}">
      <dgm:prSet/>
      <dgm:spPr/>
      <dgm:t>
        <a:bodyPr/>
        <a:lstStyle/>
        <a:p>
          <a:endParaRPr lang="en-US"/>
        </a:p>
      </dgm:t>
    </dgm:pt>
    <dgm:pt modelId="{35735241-2ABB-48D2-9E87-004480FF3432}">
      <dgm:prSet/>
      <dgm:spPr/>
      <dgm:t>
        <a:bodyPr/>
        <a:lstStyle/>
        <a:p>
          <a:r>
            <a:rPr lang="en-US" dirty="0"/>
            <a:t>Numeric Values:- 44</a:t>
          </a:r>
        </a:p>
      </dgm:t>
    </dgm:pt>
    <dgm:pt modelId="{001FD1A0-1CB1-4812-AA19-39838C78BA9E}" type="sibTrans" cxnId="{A972F086-A359-41D5-B2C2-39E1B2F0B276}">
      <dgm:prSet/>
      <dgm:spPr/>
      <dgm:t>
        <a:bodyPr/>
        <a:lstStyle/>
        <a:p>
          <a:endParaRPr lang="en-US"/>
        </a:p>
      </dgm:t>
    </dgm:pt>
    <dgm:pt modelId="{9564075F-E8B2-4356-B87B-6339C303F526}" type="parTrans" cxnId="{A972F086-A359-41D5-B2C2-39E1B2F0B276}">
      <dgm:prSet/>
      <dgm:spPr/>
      <dgm:t>
        <a:bodyPr/>
        <a:lstStyle/>
        <a:p>
          <a:endParaRPr lang="en-US"/>
        </a:p>
      </dgm:t>
    </dgm:pt>
    <dgm:pt modelId="{046362AC-D3AC-408C-9C16-B827831167C7}">
      <dgm:prSet/>
      <dgm:spPr/>
      <dgm:t>
        <a:bodyPr/>
        <a:lstStyle/>
        <a:p>
          <a:r>
            <a:rPr lang="en-US" dirty="0"/>
            <a:t>Categorical Values:-31</a:t>
          </a:r>
        </a:p>
      </dgm:t>
    </dgm:pt>
    <dgm:pt modelId="{0B47D2F0-A118-41F8-A842-63C80DC82900}" type="sibTrans" cxnId="{83059D00-EE9E-4763-A949-E3813AC26DDD}">
      <dgm:prSet/>
      <dgm:spPr/>
      <dgm:t>
        <a:bodyPr/>
        <a:lstStyle/>
        <a:p>
          <a:endParaRPr lang="en-US"/>
        </a:p>
      </dgm:t>
    </dgm:pt>
    <dgm:pt modelId="{91DCB82B-0CF1-40D3-9591-6AAD23680D68}" type="parTrans" cxnId="{83059D00-EE9E-4763-A949-E3813AC26DDD}">
      <dgm:prSet/>
      <dgm:spPr/>
      <dgm:t>
        <a:bodyPr/>
        <a:lstStyle/>
        <a:p>
          <a:endParaRPr lang="en-US"/>
        </a:p>
      </dgm:t>
    </dgm:pt>
    <dgm:pt modelId="{F64C6FD9-ADE8-45D9-87CB-787B63D25816}">
      <dgm:prSet/>
      <dgm:spPr/>
      <dgm:t>
        <a:bodyPr/>
        <a:lstStyle/>
        <a:p>
          <a:r>
            <a:rPr lang="en-US" dirty="0"/>
            <a:t>Target Variable:- Availability_60</a:t>
          </a:r>
        </a:p>
      </dgm:t>
    </dgm:pt>
    <dgm:pt modelId="{65681536-8FB1-4204-B834-22320E820CA1}" type="sibTrans" cxnId="{9589D3CA-7171-4130-B72F-DD6CCD492729}">
      <dgm:prSet/>
      <dgm:spPr/>
      <dgm:t>
        <a:bodyPr/>
        <a:lstStyle/>
        <a:p>
          <a:endParaRPr lang="en-US"/>
        </a:p>
      </dgm:t>
    </dgm:pt>
    <dgm:pt modelId="{7D4A2CB1-7896-44DC-AE5E-87C0DFCF0D2C}" type="parTrans" cxnId="{9589D3CA-7171-4130-B72F-DD6CCD492729}">
      <dgm:prSet/>
      <dgm:spPr/>
      <dgm:t>
        <a:bodyPr/>
        <a:lstStyle/>
        <a:p>
          <a:endParaRPr lang="en-US"/>
        </a:p>
      </dgm:t>
    </dgm:pt>
    <dgm:pt modelId="{AE38CB17-9F24-AB44-888D-88CB3D138975}" type="pres">
      <dgm:prSet presAssocID="{A856F201-BB89-490D-8FB8-2282F0B1011E}" presName="outerComposite" presStyleCnt="0">
        <dgm:presLayoutVars>
          <dgm:chMax val="5"/>
          <dgm:dir/>
          <dgm:resizeHandles val="exact"/>
        </dgm:presLayoutVars>
      </dgm:prSet>
      <dgm:spPr/>
    </dgm:pt>
    <dgm:pt modelId="{12985812-9259-EF4F-BDB5-9FA4F76F805B}" type="pres">
      <dgm:prSet presAssocID="{A856F201-BB89-490D-8FB8-2282F0B1011E}" presName="dummyMaxCanvas" presStyleCnt="0">
        <dgm:presLayoutVars/>
      </dgm:prSet>
      <dgm:spPr/>
    </dgm:pt>
    <dgm:pt modelId="{2939A8B5-9113-E841-A552-3EC83A051A25}" type="pres">
      <dgm:prSet presAssocID="{A856F201-BB89-490D-8FB8-2282F0B1011E}" presName="FourNodes_1" presStyleLbl="node1" presStyleIdx="0" presStyleCnt="4">
        <dgm:presLayoutVars>
          <dgm:bulletEnabled val="1"/>
        </dgm:presLayoutVars>
      </dgm:prSet>
      <dgm:spPr/>
    </dgm:pt>
    <dgm:pt modelId="{75DA15F4-B1BB-F048-98E8-EADCF0629AF9}" type="pres">
      <dgm:prSet presAssocID="{A856F201-BB89-490D-8FB8-2282F0B1011E}" presName="FourNodes_2" presStyleLbl="node1" presStyleIdx="1" presStyleCnt="4">
        <dgm:presLayoutVars>
          <dgm:bulletEnabled val="1"/>
        </dgm:presLayoutVars>
      </dgm:prSet>
      <dgm:spPr/>
    </dgm:pt>
    <dgm:pt modelId="{DCD74FEA-2A9B-844E-A3D6-7FF95CB5FD98}" type="pres">
      <dgm:prSet presAssocID="{A856F201-BB89-490D-8FB8-2282F0B1011E}" presName="FourNodes_3" presStyleLbl="node1" presStyleIdx="2" presStyleCnt="4">
        <dgm:presLayoutVars>
          <dgm:bulletEnabled val="1"/>
        </dgm:presLayoutVars>
      </dgm:prSet>
      <dgm:spPr/>
    </dgm:pt>
    <dgm:pt modelId="{FDB6D125-025B-7A48-9E4D-37FDA89E6F8D}" type="pres">
      <dgm:prSet presAssocID="{A856F201-BB89-490D-8FB8-2282F0B1011E}" presName="FourNodes_4" presStyleLbl="node1" presStyleIdx="3" presStyleCnt="4">
        <dgm:presLayoutVars>
          <dgm:bulletEnabled val="1"/>
        </dgm:presLayoutVars>
      </dgm:prSet>
      <dgm:spPr/>
    </dgm:pt>
    <dgm:pt modelId="{9CDBBFFD-5F98-AA47-ACF8-6F2C362744E7}" type="pres">
      <dgm:prSet presAssocID="{A856F201-BB89-490D-8FB8-2282F0B1011E}" presName="FourConn_1-2" presStyleLbl="fgAccFollowNode1" presStyleIdx="0" presStyleCnt="3">
        <dgm:presLayoutVars>
          <dgm:bulletEnabled val="1"/>
        </dgm:presLayoutVars>
      </dgm:prSet>
      <dgm:spPr/>
    </dgm:pt>
    <dgm:pt modelId="{C7DD4CAD-2C3C-614C-AD33-DB5BEB1B5EA9}" type="pres">
      <dgm:prSet presAssocID="{A856F201-BB89-490D-8FB8-2282F0B1011E}" presName="FourConn_2-3" presStyleLbl="fgAccFollowNode1" presStyleIdx="1" presStyleCnt="3">
        <dgm:presLayoutVars>
          <dgm:bulletEnabled val="1"/>
        </dgm:presLayoutVars>
      </dgm:prSet>
      <dgm:spPr/>
    </dgm:pt>
    <dgm:pt modelId="{E0061AF9-C5FD-1245-9918-E5FD340408A2}" type="pres">
      <dgm:prSet presAssocID="{A856F201-BB89-490D-8FB8-2282F0B1011E}" presName="FourConn_3-4" presStyleLbl="fgAccFollowNode1" presStyleIdx="2" presStyleCnt="3">
        <dgm:presLayoutVars>
          <dgm:bulletEnabled val="1"/>
        </dgm:presLayoutVars>
      </dgm:prSet>
      <dgm:spPr/>
    </dgm:pt>
    <dgm:pt modelId="{2C863009-A962-544F-8F72-F584E815EB79}" type="pres">
      <dgm:prSet presAssocID="{A856F201-BB89-490D-8FB8-2282F0B1011E}" presName="FourNodes_1_text" presStyleLbl="node1" presStyleIdx="3" presStyleCnt="4">
        <dgm:presLayoutVars>
          <dgm:bulletEnabled val="1"/>
        </dgm:presLayoutVars>
      </dgm:prSet>
      <dgm:spPr/>
    </dgm:pt>
    <dgm:pt modelId="{DDD9B177-394E-8D46-AFA9-271E8C5C6363}" type="pres">
      <dgm:prSet presAssocID="{A856F201-BB89-490D-8FB8-2282F0B1011E}" presName="FourNodes_2_text" presStyleLbl="node1" presStyleIdx="3" presStyleCnt="4">
        <dgm:presLayoutVars>
          <dgm:bulletEnabled val="1"/>
        </dgm:presLayoutVars>
      </dgm:prSet>
      <dgm:spPr/>
    </dgm:pt>
    <dgm:pt modelId="{C38FC909-05F9-9340-8056-59D978629A94}" type="pres">
      <dgm:prSet presAssocID="{A856F201-BB89-490D-8FB8-2282F0B1011E}" presName="FourNodes_3_text" presStyleLbl="node1" presStyleIdx="3" presStyleCnt="4">
        <dgm:presLayoutVars>
          <dgm:bulletEnabled val="1"/>
        </dgm:presLayoutVars>
      </dgm:prSet>
      <dgm:spPr/>
    </dgm:pt>
    <dgm:pt modelId="{B9C18C95-2717-3245-BFCC-BCE0582A4ACB}" type="pres">
      <dgm:prSet presAssocID="{A856F201-BB89-490D-8FB8-2282F0B1011E}" presName="FourNodes_4_text" presStyleLbl="node1" presStyleIdx="3" presStyleCnt="4">
        <dgm:presLayoutVars>
          <dgm:bulletEnabled val="1"/>
        </dgm:presLayoutVars>
      </dgm:prSet>
      <dgm:spPr/>
    </dgm:pt>
  </dgm:ptLst>
  <dgm:cxnLst>
    <dgm:cxn modelId="{83059D00-EE9E-4763-A949-E3813AC26DDD}" srcId="{4D3148B0-18E4-40E6-BCD0-46D505A6BDA2}" destId="{046362AC-D3AC-408C-9C16-B827831167C7}" srcOrd="1" destOrd="0" parTransId="{91DCB82B-0CF1-40D3-9591-6AAD23680D68}" sibTransId="{0B47D2F0-A118-41F8-A842-63C80DC82900}"/>
    <dgm:cxn modelId="{B6276E04-084F-DF46-B4F4-8A57A0985888}" type="presOf" srcId="{9A91AA7C-A6EE-EB4C-BC87-E6D2012FAD2B}" destId="{75DA15F4-B1BB-F048-98E8-EADCF0629AF9}" srcOrd="0" destOrd="0" presId="urn:microsoft.com/office/officeart/2005/8/layout/vProcess5"/>
    <dgm:cxn modelId="{3805C70C-5FF0-074F-93E4-D33B9CCEC6EE}" type="presOf" srcId="{35735241-2ABB-48D2-9E87-004480FF3432}" destId="{C38FC909-05F9-9340-8056-59D978629A94}" srcOrd="1" destOrd="1" presId="urn:microsoft.com/office/officeart/2005/8/layout/vProcess5"/>
    <dgm:cxn modelId="{8E52E617-F942-5743-B259-0E035B976D97}" type="presOf" srcId="{3DB8B32B-B010-434B-8D93-A3F4CAFC821F}" destId="{9CDBBFFD-5F98-AA47-ACF8-6F2C362744E7}" srcOrd="0" destOrd="0" presId="urn:microsoft.com/office/officeart/2005/8/layout/vProcess5"/>
    <dgm:cxn modelId="{9FAAEF1D-58DA-7844-BE8A-B19FEE65A101}" type="presOf" srcId="{4D3148B0-18E4-40E6-BCD0-46D505A6BDA2}" destId="{DCD74FEA-2A9B-844E-A3D6-7FF95CB5FD98}" srcOrd="0" destOrd="0" presId="urn:microsoft.com/office/officeart/2005/8/layout/vProcess5"/>
    <dgm:cxn modelId="{D1054F26-DCE0-3744-A993-B84254F2A344}" type="presOf" srcId="{B34FC30C-CC2F-473C-B866-9E0637E9ECD0}" destId="{E0061AF9-C5FD-1245-9918-E5FD340408A2}" srcOrd="0" destOrd="0" presId="urn:microsoft.com/office/officeart/2005/8/layout/vProcess5"/>
    <dgm:cxn modelId="{76EA7843-FE92-AB4E-88D1-B9B4D9FC34BF}" type="presOf" srcId="{35735241-2ABB-48D2-9E87-004480FF3432}" destId="{DCD74FEA-2A9B-844E-A3D6-7FF95CB5FD98}" srcOrd="0" destOrd="1" presId="urn:microsoft.com/office/officeart/2005/8/layout/vProcess5"/>
    <dgm:cxn modelId="{F22EAF55-B7D4-7343-A0FC-BA6F343B3375}" type="presOf" srcId="{4BF9861C-B7BF-4B26-9B03-7101A60DFD44}" destId="{2939A8B5-9113-E841-A552-3EC83A051A25}" srcOrd="0" destOrd="0" presId="urn:microsoft.com/office/officeart/2005/8/layout/vProcess5"/>
    <dgm:cxn modelId="{4E2B3C5B-FA14-154C-AE4D-6A4ED8D997D8}" type="presOf" srcId="{F64C6FD9-ADE8-45D9-87CB-787B63D25816}" destId="{FDB6D125-025B-7A48-9E4D-37FDA89E6F8D}" srcOrd="0" destOrd="0" presId="urn:microsoft.com/office/officeart/2005/8/layout/vProcess5"/>
    <dgm:cxn modelId="{BE5CC85B-38FC-B74E-AA9C-F6A5FADBBD48}" type="presOf" srcId="{9A91AA7C-A6EE-EB4C-BC87-E6D2012FAD2B}" destId="{DDD9B177-394E-8D46-AFA9-271E8C5C6363}" srcOrd="1" destOrd="0" presId="urn:microsoft.com/office/officeart/2005/8/layout/vProcess5"/>
    <dgm:cxn modelId="{E5C51865-1B10-C946-B51C-FA5CE8E7FEFE}" type="presOf" srcId="{A856F201-BB89-490D-8FB8-2282F0B1011E}" destId="{AE38CB17-9F24-AB44-888D-88CB3D138975}" srcOrd="0" destOrd="0" presId="urn:microsoft.com/office/officeart/2005/8/layout/vProcess5"/>
    <dgm:cxn modelId="{A972F086-A359-41D5-B2C2-39E1B2F0B276}" srcId="{4D3148B0-18E4-40E6-BCD0-46D505A6BDA2}" destId="{35735241-2ABB-48D2-9E87-004480FF3432}" srcOrd="0" destOrd="0" parTransId="{9564075F-E8B2-4356-B87B-6339C303F526}" sibTransId="{001FD1A0-1CB1-4812-AA19-39838C78BA9E}"/>
    <dgm:cxn modelId="{CD286A8F-36EB-463E-95DE-4671452B4427}" srcId="{A856F201-BB89-490D-8FB8-2282F0B1011E}" destId="{4BF9861C-B7BF-4B26-9B03-7101A60DFD44}" srcOrd="0" destOrd="0" parTransId="{05D44621-0599-40F2-BACC-BE6D664EBCA2}" sibTransId="{3DB8B32B-B010-434B-8D93-A3F4CAFC821F}"/>
    <dgm:cxn modelId="{7A025AA8-51F2-8F47-82AA-95D169D57FB8}" type="presOf" srcId="{4BF9861C-B7BF-4B26-9B03-7101A60DFD44}" destId="{2C863009-A962-544F-8F72-F584E815EB79}" srcOrd="1" destOrd="0" presId="urn:microsoft.com/office/officeart/2005/8/layout/vProcess5"/>
    <dgm:cxn modelId="{B2A9D0B0-E5B3-D844-94B5-2215CB6D9FAE}" type="presOf" srcId="{4D3148B0-18E4-40E6-BCD0-46D505A6BDA2}" destId="{C38FC909-05F9-9340-8056-59D978629A94}" srcOrd="1" destOrd="0" presId="urn:microsoft.com/office/officeart/2005/8/layout/vProcess5"/>
    <dgm:cxn modelId="{9589D3CA-7171-4130-B72F-DD6CCD492729}" srcId="{A856F201-BB89-490D-8FB8-2282F0B1011E}" destId="{F64C6FD9-ADE8-45D9-87CB-787B63D25816}" srcOrd="3" destOrd="0" parTransId="{7D4A2CB1-7896-44DC-AE5E-87C0DFCF0D2C}" sibTransId="{65681536-8FB1-4204-B834-22320E820CA1}"/>
    <dgm:cxn modelId="{01A08AE0-8851-7A46-8768-6764D41AECA8}" type="presOf" srcId="{F5E15D64-24D6-5C45-93E8-74B28D3515A2}" destId="{C7DD4CAD-2C3C-614C-AD33-DB5BEB1B5EA9}" srcOrd="0" destOrd="0" presId="urn:microsoft.com/office/officeart/2005/8/layout/vProcess5"/>
    <dgm:cxn modelId="{BB21F1EC-A510-F743-81EA-2150B23C1190}" type="presOf" srcId="{046362AC-D3AC-408C-9C16-B827831167C7}" destId="{DCD74FEA-2A9B-844E-A3D6-7FF95CB5FD98}" srcOrd="0" destOrd="2" presId="urn:microsoft.com/office/officeart/2005/8/layout/vProcess5"/>
    <dgm:cxn modelId="{08D667ED-9F24-DD40-8097-9B2168DB607D}" type="presOf" srcId="{F64C6FD9-ADE8-45D9-87CB-787B63D25816}" destId="{B9C18C95-2717-3245-BFCC-BCE0582A4ACB}" srcOrd="1" destOrd="0" presId="urn:microsoft.com/office/officeart/2005/8/layout/vProcess5"/>
    <dgm:cxn modelId="{2B6996F0-1FE2-FC4F-B902-E7361E55A59E}" type="presOf" srcId="{046362AC-D3AC-408C-9C16-B827831167C7}" destId="{C38FC909-05F9-9340-8056-59D978629A94}" srcOrd="1" destOrd="2" presId="urn:microsoft.com/office/officeart/2005/8/layout/vProcess5"/>
    <dgm:cxn modelId="{C89C7BF8-4171-41DB-87BE-81A0E22E3991}" srcId="{A856F201-BB89-490D-8FB8-2282F0B1011E}" destId="{4D3148B0-18E4-40E6-BCD0-46D505A6BDA2}" srcOrd="2" destOrd="0" parTransId="{43CEA546-601D-4902-A343-A3359FD932AB}" sibTransId="{B34FC30C-CC2F-473C-B866-9E0637E9ECD0}"/>
    <dgm:cxn modelId="{E25941FB-3919-AE47-9AC0-D1DA0F8AABF1}" srcId="{A856F201-BB89-490D-8FB8-2282F0B1011E}" destId="{9A91AA7C-A6EE-EB4C-BC87-E6D2012FAD2B}" srcOrd="1" destOrd="0" parTransId="{D1C6C39D-79E7-FF45-8C50-98A7434A17C6}" sibTransId="{F5E15D64-24D6-5C45-93E8-74B28D3515A2}"/>
    <dgm:cxn modelId="{C062BBDC-B836-A244-8AC9-804D2DD700D7}" type="presParOf" srcId="{AE38CB17-9F24-AB44-888D-88CB3D138975}" destId="{12985812-9259-EF4F-BDB5-9FA4F76F805B}" srcOrd="0" destOrd="0" presId="urn:microsoft.com/office/officeart/2005/8/layout/vProcess5"/>
    <dgm:cxn modelId="{4D80CE55-73B5-E04A-8CA5-96BC52623FB8}" type="presParOf" srcId="{AE38CB17-9F24-AB44-888D-88CB3D138975}" destId="{2939A8B5-9113-E841-A552-3EC83A051A25}" srcOrd="1" destOrd="0" presId="urn:microsoft.com/office/officeart/2005/8/layout/vProcess5"/>
    <dgm:cxn modelId="{0806FB9B-1F6F-364F-87D7-C11DD9434797}" type="presParOf" srcId="{AE38CB17-9F24-AB44-888D-88CB3D138975}" destId="{75DA15F4-B1BB-F048-98E8-EADCF0629AF9}" srcOrd="2" destOrd="0" presId="urn:microsoft.com/office/officeart/2005/8/layout/vProcess5"/>
    <dgm:cxn modelId="{8738B46A-88FC-1E4C-B9DA-E9D66F3E2ED2}" type="presParOf" srcId="{AE38CB17-9F24-AB44-888D-88CB3D138975}" destId="{DCD74FEA-2A9B-844E-A3D6-7FF95CB5FD98}" srcOrd="3" destOrd="0" presId="urn:microsoft.com/office/officeart/2005/8/layout/vProcess5"/>
    <dgm:cxn modelId="{B71FE666-B6CD-B94E-A979-A27BFAB9F779}" type="presParOf" srcId="{AE38CB17-9F24-AB44-888D-88CB3D138975}" destId="{FDB6D125-025B-7A48-9E4D-37FDA89E6F8D}" srcOrd="4" destOrd="0" presId="urn:microsoft.com/office/officeart/2005/8/layout/vProcess5"/>
    <dgm:cxn modelId="{4E810E59-D6EC-764B-A4EE-2EEA917CEE47}" type="presParOf" srcId="{AE38CB17-9F24-AB44-888D-88CB3D138975}" destId="{9CDBBFFD-5F98-AA47-ACF8-6F2C362744E7}" srcOrd="5" destOrd="0" presId="urn:microsoft.com/office/officeart/2005/8/layout/vProcess5"/>
    <dgm:cxn modelId="{08452D04-56E7-EB4E-8D0B-D55F69CAAE9D}" type="presParOf" srcId="{AE38CB17-9F24-AB44-888D-88CB3D138975}" destId="{C7DD4CAD-2C3C-614C-AD33-DB5BEB1B5EA9}" srcOrd="6" destOrd="0" presId="urn:microsoft.com/office/officeart/2005/8/layout/vProcess5"/>
    <dgm:cxn modelId="{AE5704D3-4657-9149-A537-301CC469AB42}" type="presParOf" srcId="{AE38CB17-9F24-AB44-888D-88CB3D138975}" destId="{E0061AF9-C5FD-1245-9918-E5FD340408A2}" srcOrd="7" destOrd="0" presId="urn:microsoft.com/office/officeart/2005/8/layout/vProcess5"/>
    <dgm:cxn modelId="{ADB17417-B8BE-2640-A465-8506E2FD8E4B}" type="presParOf" srcId="{AE38CB17-9F24-AB44-888D-88CB3D138975}" destId="{2C863009-A962-544F-8F72-F584E815EB79}" srcOrd="8" destOrd="0" presId="urn:microsoft.com/office/officeart/2005/8/layout/vProcess5"/>
    <dgm:cxn modelId="{6751DC4E-43DE-C94F-A16F-ED3D10ED47F1}" type="presParOf" srcId="{AE38CB17-9F24-AB44-888D-88CB3D138975}" destId="{DDD9B177-394E-8D46-AFA9-271E8C5C6363}" srcOrd="9" destOrd="0" presId="urn:microsoft.com/office/officeart/2005/8/layout/vProcess5"/>
    <dgm:cxn modelId="{BD89F6AE-2254-8043-8261-F6F8913423BF}" type="presParOf" srcId="{AE38CB17-9F24-AB44-888D-88CB3D138975}" destId="{C38FC909-05F9-9340-8056-59D978629A94}" srcOrd="10" destOrd="0" presId="urn:microsoft.com/office/officeart/2005/8/layout/vProcess5"/>
    <dgm:cxn modelId="{BEB65D72-3C7C-E240-9882-0790666AFD85}" type="presParOf" srcId="{AE38CB17-9F24-AB44-888D-88CB3D138975}" destId="{B9C18C95-2717-3245-BFCC-BCE0582A4AC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82D0EC-94EF-46B0-8DCB-D3BE7B27E237}"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37E77964-9F69-4B3E-9229-4A9BC26FA1BE}">
      <dgm:prSet/>
      <dgm:spPr/>
      <dgm:t>
        <a:bodyPr/>
        <a:lstStyle/>
        <a:p>
          <a:r>
            <a:rPr lang="en-US"/>
            <a:t>Removing</a:t>
          </a:r>
        </a:p>
      </dgm:t>
    </dgm:pt>
    <dgm:pt modelId="{B9C77DD2-F405-4B13-8BD0-106A47A236CC}" type="parTrans" cxnId="{649E046C-2F19-44C6-8F08-9261DC679DDF}">
      <dgm:prSet/>
      <dgm:spPr/>
      <dgm:t>
        <a:bodyPr/>
        <a:lstStyle/>
        <a:p>
          <a:endParaRPr lang="en-US"/>
        </a:p>
      </dgm:t>
    </dgm:pt>
    <dgm:pt modelId="{47CFAF74-CF67-408F-A662-234167099653}" type="sibTrans" cxnId="{649E046C-2F19-44C6-8F08-9261DC679DDF}">
      <dgm:prSet/>
      <dgm:spPr/>
      <dgm:t>
        <a:bodyPr/>
        <a:lstStyle/>
        <a:p>
          <a:endParaRPr lang="en-US"/>
        </a:p>
      </dgm:t>
    </dgm:pt>
    <dgm:pt modelId="{0A5A3BC0-ABF4-4BC4-973D-7B4034A6C687}">
      <dgm:prSet/>
      <dgm:spPr/>
      <dgm:t>
        <a:bodyPr/>
        <a:lstStyle/>
        <a:p>
          <a:r>
            <a:rPr lang="en-US"/>
            <a:t>Removing unnecessary columns </a:t>
          </a:r>
        </a:p>
      </dgm:t>
    </dgm:pt>
    <dgm:pt modelId="{680C481B-6DAE-4051-9CFB-251F01920476}" type="parTrans" cxnId="{37816C37-7968-47E2-875E-A7B079E1BECB}">
      <dgm:prSet/>
      <dgm:spPr/>
      <dgm:t>
        <a:bodyPr/>
        <a:lstStyle/>
        <a:p>
          <a:endParaRPr lang="en-US"/>
        </a:p>
      </dgm:t>
    </dgm:pt>
    <dgm:pt modelId="{29924B4D-AEDA-4FA1-B25B-7BD21C8D510B}" type="sibTrans" cxnId="{37816C37-7968-47E2-875E-A7B079E1BECB}">
      <dgm:prSet/>
      <dgm:spPr/>
      <dgm:t>
        <a:bodyPr/>
        <a:lstStyle/>
        <a:p>
          <a:endParaRPr lang="en-US"/>
        </a:p>
      </dgm:t>
    </dgm:pt>
    <dgm:pt modelId="{48F1EB1D-8E19-401F-98CC-2042CF206B56}">
      <dgm:prSet/>
      <dgm:spPr/>
      <dgm:t>
        <a:bodyPr/>
        <a:lstStyle/>
        <a:p>
          <a:r>
            <a:rPr lang="en-US"/>
            <a:t>Checking</a:t>
          </a:r>
        </a:p>
      </dgm:t>
    </dgm:pt>
    <dgm:pt modelId="{F4F69BF9-30B7-47E0-B7A9-EF928D279FB0}" type="parTrans" cxnId="{22FAA0CC-0A87-4133-B2B2-18E86CA097DC}">
      <dgm:prSet/>
      <dgm:spPr/>
      <dgm:t>
        <a:bodyPr/>
        <a:lstStyle/>
        <a:p>
          <a:endParaRPr lang="en-US"/>
        </a:p>
      </dgm:t>
    </dgm:pt>
    <dgm:pt modelId="{50C34606-FA2A-4BFC-A644-5466A4EEDC98}" type="sibTrans" cxnId="{22FAA0CC-0A87-4133-B2B2-18E86CA097DC}">
      <dgm:prSet/>
      <dgm:spPr/>
      <dgm:t>
        <a:bodyPr/>
        <a:lstStyle/>
        <a:p>
          <a:endParaRPr lang="en-US"/>
        </a:p>
      </dgm:t>
    </dgm:pt>
    <dgm:pt modelId="{D924435A-D431-4B45-9A1C-88967CC54A27}">
      <dgm:prSet/>
      <dgm:spPr/>
      <dgm:t>
        <a:bodyPr/>
        <a:lstStyle/>
        <a:p>
          <a:r>
            <a:rPr lang="en-US"/>
            <a:t>Checking for N/A values </a:t>
          </a:r>
        </a:p>
      </dgm:t>
    </dgm:pt>
    <dgm:pt modelId="{B23F2A98-A34D-417D-940C-659AB6A5FA9A}" type="parTrans" cxnId="{5C827D2C-B08D-42FE-9586-9D89A5652D78}">
      <dgm:prSet/>
      <dgm:spPr/>
      <dgm:t>
        <a:bodyPr/>
        <a:lstStyle/>
        <a:p>
          <a:endParaRPr lang="en-US"/>
        </a:p>
      </dgm:t>
    </dgm:pt>
    <dgm:pt modelId="{D20D1B67-E320-4EBB-AFB5-F933919E89B6}" type="sibTrans" cxnId="{5C827D2C-B08D-42FE-9586-9D89A5652D78}">
      <dgm:prSet/>
      <dgm:spPr/>
      <dgm:t>
        <a:bodyPr/>
        <a:lstStyle/>
        <a:p>
          <a:endParaRPr lang="en-US"/>
        </a:p>
      </dgm:t>
    </dgm:pt>
    <dgm:pt modelId="{EF7966D8-6C45-44CE-AA22-F9671FB034D6}">
      <dgm:prSet/>
      <dgm:spPr/>
      <dgm:t>
        <a:bodyPr/>
        <a:lstStyle/>
        <a:p>
          <a:r>
            <a:rPr lang="en-US"/>
            <a:t>Splitting</a:t>
          </a:r>
        </a:p>
      </dgm:t>
    </dgm:pt>
    <dgm:pt modelId="{1B08A0A3-DEB7-4FEC-A634-7E3FB877BA7F}" type="parTrans" cxnId="{73EBB464-B804-45FF-8BFE-3313E39A1E22}">
      <dgm:prSet/>
      <dgm:spPr/>
      <dgm:t>
        <a:bodyPr/>
        <a:lstStyle/>
        <a:p>
          <a:endParaRPr lang="en-US"/>
        </a:p>
      </dgm:t>
    </dgm:pt>
    <dgm:pt modelId="{FE0ACF4C-2746-4F0D-BD00-ACC8D5B20062}" type="sibTrans" cxnId="{73EBB464-B804-45FF-8BFE-3313E39A1E22}">
      <dgm:prSet/>
      <dgm:spPr/>
      <dgm:t>
        <a:bodyPr/>
        <a:lstStyle/>
        <a:p>
          <a:endParaRPr lang="en-US"/>
        </a:p>
      </dgm:t>
    </dgm:pt>
    <dgm:pt modelId="{5B62A012-475A-4565-BCD3-B2E4DCD4DAD3}">
      <dgm:prSet/>
      <dgm:spPr/>
      <dgm:t>
        <a:bodyPr/>
        <a:lstStyle/>
        <a:p>
          <a:r>
            <a:rPr lang="en-US"/>
            <a:t>Splitting the numeric and text data for analysis </a:t>
          </a:r>
        </a:p>
      </dgm:t>
    </dgm:pt>
    <dgm:pt modelId="{7F9F0821-0BFC-49DB-922B-505F3E7A7363}" type="parTrans" cxnId="{DD273B4B-76D0-4E3B-8DDA-C61703B4B9EA}">
      <dgm:prSet/>
      <dgm:spPr/>
      <dgm:t>
        <a:bodyPr/>
        <a:lstStyle/>
        <a:p>
          <a:endParaRPr lang="en-US"/>
        </a:p>
      </dgm:t>
    </dgm:pt>
    <dgm:pt modelId="{66411A6C-7E3A-44E0-A813-64D92F3D4E62}" type="sibTrans" cxnId="{DD273B4B-76D0-4E3B-8DDA-C61703B4B9EA}">
      <dgm:prSet/>
      <dgm:spPr/>
      <dgm:t>
        <a:bodyPr/>
        <a:lstStyle/>
        <a:p>
          <a:endParaRPr lang="en-US"/>
        </a:p>
      </dgm:t>
    </dgm:pt>
    <dgm:pt modelId="{B3570547-1ED4-4D9B-9D05-EEB7175C5268}">
      <dgm:prSet/>
      <dgm:spPr/>
      <dgm:t>
        <a:bodyPr/>
        <a:lstStyle/>
        <a:p>
          <a:r>
            <a:rPr lang="en-US"/>
            <a:t>Imputing</a:t>
          </a:r>
        </a:p>
      </dgm:t>
    </dgm:pt>
    <dgm:pt modelId="{313C6BA5-3425-4BAA-A2F7-49B04ED24626}" type="parTrans" cxnId="{F86A424A-0A7E-46B5-86C8-208F3C708DF3}">
      <dgm:prSet/>
      <dgm:spPr/>
      <dgm:t>
        <a:bodyPr/>
        <a:lstStyle/>
        <a:p>
          <a:endParaRPr lang="en-US"/>
        </a:p>
      </dgm:t>
    </dgm:pt>
    <dgm:pt modelId="{AB9860DD-8DD0-4050-83F9-EC7D562FD06E}" type="sibTrans" cxnId="{F86A424A-0A7E-46B5-86C8-208F3C708DF3}">
      <dgm:prSet/>
      <dgm:spPr/>
      <dgm:t>
        <a:bodyPr/>
        <a:lstStyle/>
        <a:p>
          <a:endParaRPr lang="en-US"/>
        </a:p>
      </dgm:t>
    </dgm:pt>
    <dgm:pt modelId="{588F8FDD-04F4-4D97-8D66-D81B781DF700}">
      <dgm:prSet/>
      <dgm:spPr/>
      <dgm:t>
        <a:bodyPr/>
        <a:lstStyle/>
        <a:p>
          <a:r>
            <a:rPr lang="en-US"/>
            <a:t>Imputing the N/A values with measures of central tendency. </a:t>
          </a:r>
        </a:p>
      </dgm:t>
    </dgm:pt>
    <dgm:pt modelId="{A66169CB-C212-47C3-87DA-4756B157B7C4}" type="parTrans" cxnId="{8FF65FBA-E11D-4B52-A78A-87F3AB80D4A0}">
      <dgm:prSet/>
      <dgm:spPr/>
      <dgm:t>
        <a:bodyPr/>
        <a:lstStyle/>
        <a:p>
          <a:endParaRPr lang="en-US"/>
        </a:p>
      </dgm:t>
    </dgm:pt>
    <dgm:pt modelId="{8A1F0C18-389D-4D76-A780-A78FDF0ADD72}" type="sibTrans" cxnId="{8FF65FBA-E11D-4B52-A78A-87F3AB80D4A0}">
      <dgm:prSet/>
      <dgm:spPr/>
      <dgm:t>
        <a:bodyPr/>
        <a:lstStyle/>
        <a:p>
          <a:endParaRPr lang="en-US"/>
        </a:p>
      </dgm:t>
    </dgm:pt>
    <dgm:pt modelId="{415A8A45-DFBB-4C60-8469-83AD20639352}">
      <dgm:prSet/>
      <dgm:spPr/>
      <dgm:t>
        <a:bodyPr/>
        <a:lstStyle/>
        <a:p>
          <a:r>
            <a:rPr lang="en-US"/>
            <a:t>Changing</a:t>
          </a:r>
        </a:p>
      </dgm:t>
    </dgm:pt>
    <dgm:pt modelId="{91425097-C55C-4C0F-B845-51F85E3CD75B}" type="parTrans" cxnId="{596C5114-AF54-4551-B422-3BA8C967BB7E}">
      <dgm:prSet/>
      <dgm:spPr/>
      <dgm:t>
        <a:bodyPr/>
        <a:lstStyle/>
        <a:p>
          <a:endParaRPr lang="en-US"/>
        </a:p>
      </dgm:t>
    </dgm:pt>
    <dgm:pt modelId="{F3269026-CA48-4A89-8723-8F5B084E8820}" type="sibTrans" cxnId="{596C5114-AF54-4551-B422-3BA8C967BB7E}">
      <dgm:prSet/>
      <dgm:spPr/>
      <dgm:t>
        <a:bodyPr/>
        <a:lstStyle/>
        <a:p>
          <a:endParaRPr lang="en-US"/>
        </a:p>
      </dgm:t>
    </dgm:pt>
    <dgm:pt modelId="{91C770A4-F6DC-464C-BC95-42BB26D3A950}">
      <dgm:prSet/>
      <dgm:spPr/>
      <dgm:t>
        <a:bodyPr/>
        <a:lstStyle/>
        <a:p>
          <a:r>
            <a:rPr lang="en-US"/>
            <a:t>Changing datatypes for necessary columns. </a:t>
          </a:r>
        </a:p>
      </dgm:t>
    </dgm:pt>
    <dgm:pt modelId="{4BF2D8B2-D0E9-4633-B48C-49CFFCFEF5BD}" type="parTrans" cxnId="{069E3EA9-78C6-433F-9066-B874FF89A47D}">
      <dgm:prSet/>
      <dgm:spPr/>
      <dgm:t>
        <a:bodyPr/>
        <a:lstStyle/>
        <a:p>
          <a:endParaRPr lang="en-US"/>
        </a:p>
      </dgm:t>
    </dgm:pt>
    <dgm:pt modelId="{F09D8008-514A-46CC-9A99-22673EF19A69}" type="sibTrans" cxnId="{069E3EA9-78C6-433F-9066-B874FF89A47D}">
      <dgm:prSet/>
      <dgm:spPr/>
      <dgm:t>
        <a:bodyPr/>
        <a:lstStyle/>
        <a:p>
          <a:endParaRPr lang="en-US"/>
        </a:p>
      </dgm:t>
    </dgm:pt>
    <dgm:pt modelId="{7A673D0E-0EA2-0944-A81A-17B0B1A9201A}" type="pres">
      <dgm:prSet presAssocID="{D082D0EC-94EF-46B0-8DCB-D3BE7B27E237}" presName="Name0" presStyleCnt="0">
        <dgm:presLayoutVars>
          <dgm:dir/>
          <dgm:animLvl val="lvl"/>
          <dgm:resizeHandles val="exact"/>
        </dgm:presLayoutVars>
      </dgm:prSet>
      <dgm:spPr/>
    </dgm:pt>
    <dgm:pt modelId="{9735CA85-E0B0-434B-A4DA-AFC20166EDAF}" type="pres">
      <dgm:prSet presAssocID="{37E77964-9F69-4B3E-9229-4A9BC26FA1BE}" presName="linNode" presStyleCnt="0"/>
      <dgm:spPr/>
    </dgm:pt>
    <dgm:pt modelId="{99D871DD-C9A7-1F43-AF07-7BECE6186177}" type="pres">
      <dgm:prSet presAssocID="{37E77964-9F69-4B3E-9229-4A9BC26FA1BE}" presName="parentText" presStyleLbl="solidFgAcc1" presStyleIdx="0" presStyleCnt="5">
        <dgm:presLayoutVars>
          <dgm:chMax val="1"/>
          <dgm:bulletEnabled/>
        </dgm:presLayoutVars>
      </dgm:prSet>
      <dgm:spPr/>
    </dgm:pt>
    <dgm:pt modelId="{FD3DCDDF-5948-4846-BFCB-41F450FF1795}" type="pres">
      <dgm:prSet presAssocID="{37E77964-9F69-4B3E-9229-4A9BC26FA1BE}" presName="descendantText" presStyleLbl="alignNode1" presStyleIdx="0" presStyleCnt="5">
        <dgm:presLayoutVars>
          <dgm:bulletEnabled/>
        </dgm:presLayoutVars>
      </dgm:prSet>
      <dgm:spPr/>
    </dgm:pt>
    <dgm:pt modelId="{A45044F9-3D24-8040-9E89-FDDB97F5310C}" type="pres">
      <dgm:prSet presAssocID="{47CFAF74-CF67-408F-A662-234167099653}" presName="sp" presStyleCnt="0"/>
      <dgm:spPr/>
    </dgm:pt>
    <dgm:pt modelId="{F4078867-704E-E446-9F41-7753FE6C3365}" type="pres">
      <dgm:prSet presAssocID="{48F1EB1D-8E19-401F-98CC-2042CF206B56}" presName="linNode" presStyleCnt="0"/>
      <dgm:spPr/>
    </dgm:pt>
    <dgm:pt modelId="{0AF90482-8B01-8F4D-B79B-F8293DA327BA}" type="pres">
      <dgm:prSet presAssocID="{48F1EB1D-8E19-401F-98CC-2042CF206B56}" presName="parentText" presStyleLbl="solidFgAcc1" presStyleIdx="1" presStyleCnt="5">
        <dgm:presLayoutVars>
          <dgm:chMax val="1"/>
          <dgm:bulletEnabled/>
        </dgm:presLayoutVars>
      </dgm:prSet>
      <dgm:spPr/>
    </dgm:pt>
    <dgm:pt modelId="{F3F85E3A-2C4B-B94D-8041-95872F75DA31}" type="pres">
      <dgm:prSet presAssocID="{48F1EB1D-8E19-401F-98CC-2042CF206B56}" presName="descendantText" presStyleLbl="alignNode1" presStyleIdx="1" presStyleCnt="5">
        <dgm:presLayoutVars>
          <dgm:bulletEnabled/>
        </dgm:presLayoutVars>
      </dgm:prSet>
      <dgm:spPr/>
    </dgm:pt>
    <dgm:pt modelId="{E8237A93-DB2B-4844-BFD7-11B2CA3B4FC5}" type="pres">
      <dgm:prSet presAssocID="{50C34606-FA2A-4BFC-A644-5466A4EEDC98}" presName="sp" presStyleCnt="0"/>
      <dgm:spPr/>
    </dgm:pt>
    <dgm:pt modelId="{EDDFFA06-1F7A-D048-B52A-A1C41E30CA2E}" type="pres">
      <dgm:prSet presAssocID="{EF7966D8-6C45-44CE-AA22-F9671FB034D6}" presName="linNode" presStyleCnt="0"/>
      <dgm:spPr/>
    </dgm:pt>
    <dgm:pt modelId="{FC46D1E1-F5F6-094C-8745-9021F5FCCB68}" type="pres">
      <dgm:prSet presAssocID="{EF7966D8-6C45-44CE-AA22-F9671FB034D6}" presName="parentText" presStyleLbl="solidFgAcc1" presStyleIdx="2" presStyleCnt="5">
        <dgm:presLayoutVars>
          <dgm:chMax val="1"/>
          <dgm:bulletEnabled/>
        </dgm:presLayoutVars>
      </dgm:prSet>
      <dgm:spPr/>
    </dgm:pt>
    <dgm:pt modelId="{BB9CEB1F-0315-5845-9C6D-2B30A0707D16}" type="pres">
      <dgm:prSet presAssocID="{EF7966D8-6C45-44CE-AA22-F9671FB034D6}" presName="descendantText" presStyleLbl="alignNode1" presStyleIdx="2" presStyleCnt="5">
        <dgm:presLayoutVars>
          <dgm:bulletEnabled/>
        </dgm:presLayoutVars>
      </dgm:prSet>
      <dgm:spPr/>
    </dgm:pt>
    <dgm:pt modelId="{1556FE56-4E50-6B45-BF24-9A3B2C907BC1}" type="pres">
      <dgm:prSet presAssocID="{FE0ACF4C-2746-4F0D-BD00-ACC8D5B20062}" presName="sp" presStyleCnt="0"/>
      <dgm:spPr/>
    </dgm:pt>
    <dgm:pt modelId="{F403471E-359B-B644-9395-5587BD2F73B5}" type="pres">
      <dgm:prSet presAssocID="{B3570547-1ED4-4D9B-9D05-EEB7175C5268}" presName="linNode" presStyleCnt="0"/>
      <dgm:spPr/>
    </dgm:pt>
    <dgm:pt modelId="{9D50E594-1808-7342-90CB-2548351BA7A9}" type="pres">
      <dgm:prSet presAssocID="{B3570547-1ED4-4D9B-9D05-EEB7175C5268}" presName="parentText" presStyleLbl="solidFgAcc1" presStyleIdx="3" presStyleCnt="5">
        <dgm:presLayoutVars>
          <dgm:chMax val="1"/>
          <dgm:bulletEnabled/>
        </dgm:presLayoutVars>
      </dgm:prSet>
      <dgm:spPr/>
    </dgm:pt>
    <dgm:pt modelId="{7FF0655A-FD6D-D645-A952-86678A22D32A}" type="pres">
      <dgm:prSet presAssocID="{B3570547-1ED4-4D9B-9D05-EEB7175C5268}" presName="descendantText" presStyleLbl="alignNode1" presStyleIdx="3" presStyleCnt="5">
        <dgm:presLayoutVars>
          <dgm:bulletEnabled/>
        </dgm:presLayoutVars>
      </dgm:prSet>
      <dgm:spPr/>
    </dgm:pt>
    <dgm:pt modelId="{4A6344EA-54F2-F44A-B28E-269ED7BA8F66}" type="pres">
      <dgm:prSet presAssocID="{AB9860DD-8DD0-4050-83F9-EC7D562FD06E}" presName="sp" presStyleCnt="0"/>
      <dgm:spPr/>
    </dgm:pt>
    <dgm:pt modelId="{B49ACB8C-AEC2-B748-842C-3CCD8BEB5FF0}" type="pres">
      <dgm:prSet presAssocID="{415A8A45-DFBB-4C60-8469-83AD20639352}" presName="linNode" presStyleCnt="0"/>
      <dgm:spPr/>
    </dgm:pt>
    <dgm:pt modelId="{8B08F378-A171-A446-86C8-72D77A15101E}" type="pres">
      <dgm:prSet presAssocID="{415A8A45-DFBB-4C60-8469-83AD20639352}" presName="parentText" presStyleLbl="solidFgAcc1" presStyleIdx="4" presStyleCnt="5">
        <dgm:presLayoutVars>
          <dgm:chMax val="1"/>
          <dgm:bulletEnabled/>
        </dgm:presLayoutVars>
      </dgm:prSet>
      <dgm:spPr/>
    </dgm:pt>
    <dgm:pt modelId="{2F2E9937-4A08-D949-B233-0040A598FA3D}" type="pres">
      <dgm:prSet presAssocID="{415A8A45-DFBB-4C60-8469-83AD20639352}" presName="descendantText" presStyleLbl="alignNode1" presStyleIdx="4" presStyleCnt="5">
        <dgm:presLayoutVars>
          <dgm:bulletEnabled/>
        </dgm:presLayoutVars>
      </dgm:prSet>
      <dgm:spPr/>
    </dgm:pt>
  </dgm:ptLst>
  <dgm:cxnLst>
    <dgm:cxn modelId="{0CD56202-AB90-F046-BDDD-C1F65965C253}" type="presOf" srcId="{EF7966D8-6C45-44CE-AA22-F9671FB034D6}" destId="{FC46D1E1-F5F6-094C-8745-9021F5FCCB68}" srcOrd="0" destOrd="0" presId="urn:microsoft.com/office/officeart/2016/7/layout/VerticalHollowActionList"/>
    <dgm:cxn modelId="{596C5114-AF54-4551-B422-3BA8C967BB7E}" srcId="{D082D0EC-94EF-46B0-8DCB-D3BE7B27E237}" destId="{415A8A45-DFBB-4C60-8469-83AD20639352}" srcOrd="4" destOrd="0" parTransId="{91425097-C55C-4C0F-B845-51F85E3CD75B}" sibTransId="{F3269026-CA48-4A89-8723-8F5B084E8820}"/>
    <dgm:cxn modelId="{0880811D-5A79-9C48-91B0-621B932ADEFF}" type="presOf" srcId="{91C770A4-F6DC-464C-BC95-42BB26D3A950}" destId="{2F2E9937-4A08-D949-B233-0040A598FA3D}" srcOrd="0" destOrd="0" presId="urn:microsoft.com/office/officeart/2016/7/layout/VerticalHollowActionList"/>
    <dgm:cxn modelId="{5C827D2C-B08D-42FE-9586-9D89A5652D78}" srcId="{48F1EB1D-8E19-401F-98CC-2042CF206B56}" destId="{D924435A-D431-4B45-9A1C-88967CC54A27}" srcOrd="0" destOrd="0" parTransId="{B23F2A98-A34D-417D-940C-659AB6A5FA9A}" sibTransId="{D20D1B67-E320-4EBB-AFB5-F933919E89B6}"/>
    <dgm:cxn modelId="{37816C37-7968-47E2-875E-A7B079E1BECB}" srcId="{37E77964-9F69-4B3E-9229-4A9BC26FA1BE}" destId="{0A5A3BC0-ABF4-4BC4-973D-7B4034A6C687}" srcOrd="0" destOrd="0" parTransId="{680C481B-6DAE-4051-9CFB-251F01920476}" sibTransId="{29924B4D-AEDA-4FA1-B25B-7BD21C8D510B}"/>
    <dgm:cxn modelId="{9B6BCA40-D95C-D247-B0F0-030B71F635DF}" type="presOf" srcId="{37E77964-9F69-4B3E-9229-4A9BC26FA1BE}" destId="{99D871DD-C9A7-1F43-AF07-7BECE6186177}" srcOrd="0" destOrd="0" presId="urn:microsoft.com/office/officeart/2016/7/layout/VerticalHollowActionList"/>
    <dgm:cxn modelId="{F86A424A-0A7E-46B5-86C8-208F3C708DF3}" srcId="{D082D0EC-94EF-46B0-8DCB-D3BE7B27E237}" destId="{B3570547-1ED4-4D9B-9D05-EEB7175C5268}" srcOrd="3" destOrd="0" parTransId="{313C6BA5-3425-4BAA-A2F7-49B04ED24626}" sibTransId="{AB9860DD-8DD0-4050-83F9-EC7D562FD06E}"/>
    <dgm:cxn modelId="{DD273B4B-76D0-4E3B-8DDA-C61703B4B9EA}" srcId="{EF7966D8-6C45-44CE-AA22-F9671FB034D6}" destId="{5B62A012-475A-4565-BCD3-B2E4DCD4DAD3}" srcOrd="0" destOrd="0" parTransId="{7F9F0821-0BFC-49DB-922B-505F3E7A7363}" sibTransId="{66411A6C-7E3A-44E0-A813-64D92F3D4E62}"/>
    <dgm:cxn modelId="{A96BF157-E47C-E348-B0EB-B8FD190A833E}" type="presOf" srcId="{588F8FDD-04F4-4D97-8D66-D81B781DF700}" destId="{7FF0655A-FD6D-D645-A952-86678A22D32A}" srcOrd="0" destOrd="0" presId="urn:microsoft.com/office/officeart/2016/7/layout/VerticalHollowActionList"/>
    <dgm:cxn modelId="{31DA3D62-D779-AF47-AF9D-9FA0F27FE47C}" type="presOf" srcId="{B3570547-1ED4-4D9B-9D05-EEB7175C5268}" destId="{9D50E594-1808-7342-90CB-2548351BA7A9}" srcOrd="0" destOrd="0" presId="urn:microsoft.com/office/officeart/2016/7/layout/VerticalHollowActionList"/>
    <dgm:cxn modelId="{F2260663-6921-0A48-AD02-F3379D7C61AE}" type="presOf" srcId="{0A5A3BC0-ABF4-4BC4-973D-7B4034A6C687}" destId="{FD3DCDDF-5948-4846-BFCB-41F450FF1795}" srcOrd="0" destOrd="0" presId="urn:microsoft.com/office/officeart/2016/7/layout/VerticalHollowActionList"/>
    <dgm:cxn modelId="{73EBB464-B804-45FF-8BFE-3313E39A1E22}" srcId="{D082D0EC-94EF-46B0-8DCB-D3BE7B27E237}" destId="{EF7966D8-6C45-44CE-AA22-F9671FB034D6}" srcOrd="2" destOrd="0" parTransId="{1B08A0A3-DEB7-4FEC-A634-7E3FB877BA7F}" sibTransId="{FE0ACF4C-2746-4F0D-BD00-ACC8D5B20062}"/>
    <dgm:cxn modelId="{649E046C-2F19-44C6-8F08-9261DC679DDF}" srcId="{D082D0EC-94EF-46B0-8DCB-D3BE7B27E237}" destId="{37E77964-9F69-4B3E-9229-4A9BC26FA1BE}" srcOrd="0" destOrd="0" parTransId="{B9C77DD2-F405-4B13-8BD0-106A47A236CC}" sibTransId="{47CFAF74-CF67-408F-A662-234167099653}"/>
    <dgm:cxn modelId="{CD93AF7E-E646-4940-93E2-6C4E57185E0F}" type="presOf" srcId="{415A8A45-DFBB-4C60-8469-83AD20639352}" destId="{8B08F378-A171-A446-86C8-72D77A15101E}" srcOrd="0" destOrd="0" presId="urn:microsoft.com/office/officeart/2016/7/layout/VerticalHollowActionList"/>
    <dgm:cxn modelId="{1A454483-7A4B-074D-8448-A94C005FE74B}" type="presOf" srcId="{D924435A-D431-4B45-9A1C-88967CC54A27}" destId="{F3F85E3A-2C4B-B94D-8041-95872F75DA31}" srcOrd="0" destOrd="0" presId="urn:microsoft.com/office/officeart/2016/7/layout/VerticalHollowActionList"/>
    <dgm:cxn modelId="{5D6AED8B-4F89-C344-951B-AA75F06C275A}" type="presOf" srcId="{D082D0EC-94EF-46B0-8DCB-D3BE7B27E237}" destId="{7A673D0E-0EA2-0944-A81A-17B0B1A9201A}" srcOrd="0" destOrd="0" presId="urn:microsoft.com/office/officeart/2016/7/layout/VerticalHollowActionList"/>
    <dgm:cxn modelId="{5ECA999E-1F24-5340-A534-88509872A6FD}" type="presOf" srcId="{5B62A012-475A-4565-BCD3-B2E4DCD4DAD3}" destId="{BB9CEB1F-0315-5845-9C6D-2B30A0707D16}" srcOrd="0" destOrd="0" presId="urn:microsoft.com/office/officeart/2016/7/layout/VerticalHollowActionList"/>
    <dgm:cxn modelId="{069E3EA9-78C6-433F-9066-B874FF89A47D}" srcId="{415A8A45-DFBB-4C60-8469-83AD20639352}" destId="{91C770A4-F6DC-464C-BC95-42BB26D3A950}" srcOrd="0" destOrd="0" parTransId="{4BF2D8B2-D0E9-4633-B48C-49CFFCFEF5BD}" sibTransId="{F09D8008-514A-46CC-9A99-22673EF19A69}"/>
    <dgm:cxn modelId="{8FF65FBA-E11D-4B52-A78A-87F3AB80D4A0}" srcId="{B3570547-1ED4-4D9B-9D05-EEB7175C5268}" destId="{588F8FDD-04F4-4D97-8D66-D81B781DF700}" srcOrd="0" destOrd="0" parTransId="{A66169CB-C212-47C3-87DA-4756B157B7C4}" sibTransId="{8A1F0C18-389D-4D76-A780-A78FDF0ADD72}"/>
    <dgm:cxn modelId="{56FDDBC9-1CD4-FC49-8C0D-F31ABFE30286}" type="presOf" srcId="{48F1EB1D-8E19-401F-98CC-2042CF206B56}" destId="{0AF90482-8B01-8F4D-B79B-F8293DA327BA}" srcOrd="0" destOrd="0" presId="urn:microsoft.com/office/officeart/2016/7/layout/VerticalHollowActionList"/>
    <dgm:cxn modelId="{22FAA0CC-0A87-4133-B2B2-18E86CA097DC}" srcId="{D082D0EC-94EF-46B0-8DCB-D3BE7B27E237}" destId="{48F1EB1D-8E19-401F-98CC-2042CF206B56}" srcOrd="1" destOrd="0" parTransId="{F4F69BF9-30B7-47E0-B7A9-EF928D279FB0}" sibTransId="{50C34606-FA2A-4BFC-A644-5466A4EEDC98}"/>
    <dgm:cxn modelId="{FFE82AF2-F605-414C-871D-0792A07D653B}" type="presParOf" srcId="{7A673D0E-0EA2-0944-A81A-17B0B1A9201A}" destId="{9735CA85-E0B0-434B-A4DA-AFC20166EDAF}" srcOrd="0" destOrd="0" presId="urn:microsoft.com/office/officeart/2016/7/layout/VerticalHollowActionList"/>
    <dgm:cxn modelId="{7F5E84F8-BB10-4F4B-BB5E-28A1FC1DD416}" type="presParOf" srcId="{9735CA85-E0B0-434B-A4DA-AFC20166EDAF}" destId="{99D871DD-C9A7-1F43-AF07-7BECE6186177}" srcOrd="0" destOrd="0" presId="urn:microsoft.com/office/officeart/2016/7/layout/VerticalHollowActionList"/>
    <dgm:cxn modelId="{5217D757-EEA0-484C-B705-F3A0A61B68A8}" type="presParOf" srcId="{9735CA85-E0B0-434B-A4DA-AFC20166EDAF}" destId="{FD3DCDDF-5948-4846-BFCB-41F450FF1795}" srcOrd="1" destOrd="0" presId="urn:microsoft.com/office/officeart/2016/7/layout/VerticalHollowActionList"/>
    <dgm:cxn modelId="{1B9079E4-8DEE-FC4D-AF75-768FDFBB5554}" type="presParOf" srcId="{7A673D0E-0EA2-0944-A81A-17B0B1A9201A}" destId="{A45044F9-3D24-8040-9E89-FDDB97F5310C}" srcOrd="1" destOrd="0" presId="urn:microsoft.com/office/officeart/2016/7/layout/VerticalHollowActionList"/>
    <dgm:cxn modelId="{19FB4321-801F-B249-995B-BCC8C8E34A32}" type="presParOf" srcId="{7A673D0E-0EA2-0944-A81A-17B0B1A9201A}" destId="{F4078867-704E-E446-9F41-7753FE6C3365}" srcOrd="2" destOrd="0" presId="urn:microsoft.com/office/officeart/2016/7/layout/VerticalHollowActionList"/>
    <dgm:cxn modelId="{ADE9C520-1DAC-774C-AA44-CCB956D46D3D}" type="presParOf" srcId="{F4078867-704E-E446-9F41-7753FE6C3365}" destId="{0AF90482-8B01-8F4D-B79B-F8293DA327BA}" srcOrd="0" destOrd="0" presId="urn:microsoft.com/office/officeart/2016/7/layout/VerticalHollowActionList"/>
    <dgm:cxn modelId="{814BE0D6-74B1-A141-A9E1-E129E32806CB}" type="presParOf" srcId="{F4078867-704E-E446-9F41-7753FE6C3365}" destId="{F3F85E3A-2C4B-B94D-8041-95872F75DA31}" srcOrd="1" destOrd="0" presId="urn:microsoft.com/office/officeart/2016/7/layout/VerticalHollowActionList"/>
    <dgm:cxn modelId="{CB3D53A0-82DA-D54B-A40D-4BE50554B63A}" type="presParOf" srcId="{7A673D0E-0EA2-0944-A81A-17B0B1A9201A}" destId="{E8237A93-DB2B-4844-BFD7-11B2CA3B4FC5}" srcOrd="3" destOrd="0" presId="urn:microsoft.com/office/officeart/2016/7/layout/VerticalHollowActionList"/>
    <dgm:cxn modelId="{62D7DC8E-FF3E-4D42-8514-EA517FFC1385}" type="presParOf" srcId="{7A673D0E-0EA2-0944-A81A-17B0B1A9201A}" destId="{EDDFFA06-1F7A-D048-B52A-A1C41E30CA2E}" srcOrd="4" destOrd="0" presId="urn:microsoft.com/office/officeart/2016/7/layout/VerticalHollowActionList"/>
    <dgm:cxn modelId="{8A050B1F-88F6-9640-A388-416818400373}" type="presParOf" srcId="{EDDFFA06-1F7A-D048-B52A-A1C41E30CA2E}" destId="{FC46D1E1-F5F6-094C-8745-9021F5FCCB68}" srcOrd="0" destOrd="0" presId="urn:microsoft.com/office/officeart/2016/7/layout/VerticalHollowActionList"/>
    <dgm:cxn modelId="{AD163627-C16F-A744-8D64-408361268A58}" type="presParOf" srcId="{EDDFFA06-1F7A-D048-B52A-A1C41E30CA2E}" destId="{BB9CEB1F-0315-5845-9C6D-2B30A0707D16}" srcOrd="1" destOrd="0" presId="urn:microsoft.com/office/officeart/2016/7/layout/VerticalHollowActionList"/>
    <dgm:cxn modelId="{8B27A594-158A-5E44-93E1-451E24679DD7}" type="presParOf" srcId="{7A673D0E-0EA2-0944-A81A-17B0B1A9201A}" destId="{1556FE56-4E50-6B45-BF24-9A3B2C907BC1}" srcOrd="5" destOrd="0" presId="urn:microsoft.com/office/officeart/2016/7/layout/VerticalHollowActionList"/>
    <dgm:cxn modelId="{C9DE4303-157F-7348-8C06-8E892B0BD693}" type="presParOf" srcId="{7A673D0E-0EA2-0944-A81A-17B0B1A9201A}" destId="{F403471E-359B-B644-9395-5587BD2F73B5}" srcOrd="6" destOrd="0" presId="urn:microsoft.com/office/officeart/2016/7/layout/VerticalHollowActionList"/>
    <dgm:cxn modelId="{92735B99-C2E0-E744-8D05-94306B35DAD4}" type="presParOf" srcId="{F403471E-359B-B644-9395-5587BD2F73B5}" destId="{9D50E594-1808-7342-90CB-2548351BA7A9}" srcOrd="0" destOrd="0" presId="urn:microsoft.com/office/officeart/2016/7/layout/VerticalHollowActionList"/>
    <dgm:cxn modelId="{46E568C2-8F2B-EB49-BB86-11EBB894E953}" type="presParOf" srcId="{F403471E-359B-B644-9395-5587BD2F73B5}" destId="{7FF0655A-FD6D-D645-A952-86678A22D32A}" srcOrd="1" destOrd="0" presId="urn:microsoft.com/office/officeart/2016/7/layout/VerticalHollowActionList"/>
    <dgm:cxn modelId="{2E8012DF-23CE-9C48-BE8C-51B739AE254E}" type="presParOf" srcId="{7A673D0E-0EA2-0944-A81A-17B0B1A9201A}" destId="{4A6344EA-54F2-F44A-B28E-269ED7BA8F66}" srcOrd="7" destOrd="0" presId="urn:microsoft.com/office/officeart/2016/7/layout/VerticalHollowActionList"/>
    <dgm:cxn modelId="{B389297C-6CFC-5048-905A-609BB8F0D94C}" type="presParOf" srcId="{7A673D0E-0EA2-0944-A81A-17B0B1A9201A}" destId="{B49ACB8C-AEC2-B748-842C-3CCD8BEB5FF0}" srcOrd="8" destOrd="0" presId="urn:microsoft.com/office/officeart/2016/7/layout/VerticalHollowActionList"/>
    <dgm:cxn modelId="{CCD684B2-1690-104D-BCBC-C870662F4223}" type="presParOf" srcId="{B49ACB8C-AEC2-B748-842C-3CCD8BEB5FF0}" destId="{8B08F378-A171-A446-86C8-72D77A15101E}" srcOrd="0" destOrd="0" presId="urn:microsoft.com/office/officeart/2016/7/layout/VerticalHollowActionList"/>
    <dgm:cxn modelId="{72E8DF42-5D50-C54F-8C95-7C159E1BEAED}" type="presParOf" srcId="{B49ACB8C-AEC2-B748-842C-3CCD8BEB5FF0}" destId="{2F2E9937-4A08-D949-B233-0040A598FA3D}"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E99C4-5950-42D9-A05F-AE87A2A98A5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39B65CC-6636-4887-B901-5064B91EE3E9}">
      <dgm:prSet/>
      <dgm:spPr/>
      <dgm:t>
        <a:bodyPr/>
        <a:lstStyle/>
        <a:p>
          <a:r>
            <a:rPr lang="en-US"/>
            <a:t>Random Forest Model is used to solve regression and classification problems.</a:t>
          </a:r>
        </a:p>
      </dgm:t>
    </dgm:pt>
    <dgm:pt modelId="{BCEB4FE5-A820-4954-B7F8-A87DDD004466}" type="parTrans" cxnId="{0DDBD2EE-D3C8-477D-9D50-1939B9722DFC}">
      <dgm:prSet/>
      <dgm:spPr/>
      <dgm:t>
        <a:bodyPr/>
        <a:lstStyle/>
        <a:p>
          <a:endParaRPr lang="en-US"/>
        </a:p>
      </dgm:t>
    </dgm:pt>
    <dgm:pt modelId="{763AE392-1BEE-49BE-93F0-05D2FC633BF5}" type="sibTrans" cxnId="{0DDBD2EE-D3C8-477D-9D50-1939B9722DFC}">
      <dgm:prSet/>
      <dgm:spPr/>
      <dgm:t>
        <a:bodyPr/>
        <a:lstStyle/>
        <a:p>
          <a:endParaRPr lang="en-US"/>
        </a:p>
      </dgm:t>
    </dgm:pt>
    <dgm:pt modelId="{708EE97C-80FB-486E-8F77-50EE2A162709}">
      <dgm:prSet/>
      <dgm:spPr/>
      <dgm:t>
        <a:bodyPr/>
        <a:lstStyle/>
        <a:p>
          <a:r>
            <a:rPr lang="en-US"/>
            <a:t>It is suitable for situations when we have large dataset. </a:t>
          </a:r>
        </a:p>
      </dgm:t>
    </dgm:pt>
    <dgm:pt modelId="{D631412C-AA43-453C-9D07-9B00E8B673EE}" type="parTrans" cxnId="{3937E600-FE71-416D-A772-CAA087D00EF0}">
      <dgm:prSet/>
      <dgm:spPr/>
      <dgm:t>
        <a:bodyPr/>
        <a:lstStyle/>
        <a:p>
          <a:endParaRPr lang="en-US"/>
        </a:p>
      </dgm:t>
    </dgm:pt>
    <dgm:pt modelId="{69B65F24-D401-41F2-A4BC-4BC016AE8C0A}" type="sibTrans" cxnId="{3937E600-FE71-416D-A772-CAA087D00EF0}">
      <dgm:prSet/>
      <dgm:spPr/>
      <dgm:t>
        <a:bodyPr/>
        <a:lstStyle/>
        <a:p>
          <a:endParaRPr lang="en-US"/>
        </a:p>
      </dgm:t>
    </dgm:pt>
    <dgm:pt modelId="{2ED82FE0-7AC6-4952-BC55-05C0F51F6EF7}">
      <dgm:prSet/>
      <dgm:spPr/>
      <dgm:t>
        <a:bodyPr/>
        <a:lstStyle/>
        <a:p>
          <a:r>
            <a:rPr lang="en-US"/>
            <a:t>It involves many decision trees</a:t>
          </a:r>
        </a:p>
      </dgm:t>
    </dgm:pt>
    <dgm:pt modelId="{764F9090-DDA0-48EF-B250-B2AA3685FBF4}" type="parTrans" cxnId="{CF9A8CCC-9E69-4893-A256-F0741CABE8BF}">
      <dgm:prSet/>
      <dgm:spPr/>
      <dgm:t>
        <a:bodyPr/>
        <a:lstStyle/>
        <a:p>
          <a:endParaRPr lang="en-US"/>
        </a:p>
      </dgm:t>
    </dgm:pt>
    <dgm:pt modelId="{95513285-A246-49CE-9F55-1F765264B16E}" type="sibTrans" cxnId="{CF9A8CCC-9E69-4893-A256-F0741CABE8BF}">
      <dgm:prSet/>
      <dgm:spPr/>
      <dgm:t>
        <a:bodyPr/>
        <a:lstStyle/>
        <a:p>
          <a:endParaRPr lang="en-US"/>
        </a:p>
      </dgm:t>
    </dgm:pt>
    <dgm:pt modelId="{8892EB35-E8F2-4B60-A456-09CFBF16FB8D}">
      <dgm:prSet/>
      <dgm:spPr/>
      <dgm:t>
        <a:bodyPr/>
        <a:lstStyle/>
        <a:p>
          <a:r>
            <a:rPr lang="en-US" dirty="0"/>
            <a:t>It predicts the value by taking average of the mean</a:t>
          </a:r>
        </a:p>
        <a:p>
          <a:r>
            <a:rPr lang="en-US" dirty="0"/>
            <a:t> </a:t>
          </a:r>
        </a:p>
      </dgm:t>
    </dgm:pt>
    <dgm:pt modelId="{A4863402-70CE-4F0A-9205-0AB8F710576D}" type="parTrans" cxnId="{D3E5AC42-7FFD-4A33-A72D-C4A7EF31BE12}">
      <dgm:prSet/>
      <dgm:spPr/>
      <dgm:t>
        <a:bodyPr/>
        <a:lstStyle/>
        <a:p>
          <a:endParaRPr lang="en-US"/>
        </a:p>
      </dgm:t>
    </dgm:pt>
    <dgm:pt modelId="{C360621C-756C-427E-AE78-23F0EBFC05F4}" type="sibTrans" cxnId="{D3E5AC42-7FFD-4A33-A72D-C4A7EF31BE12}">
      <dgm:prSet/>
      <dgm:spPr/>
      <dgm:t>
        <a:bodyPr/>
        <a:lstStyle/>
        <a:p>
          <a:endParaRPr lang="en-US"/>
        </a:p>
      </dgm:t>
    </dgm:pt>
    <dgm:pt modelId="{F20E77E8-09EE-914B-8FC4-FB04AD35BDB1}">
      <dgm:prSet/>
      <dgm:spPr/>
      <dgm:t>
        <a:bodyPr/>
        <a:lstStyle/>
        <a:p>
          <a:r>
            <a:rPr lang="en-US" dirty="0"/>
            <a:t>It predict values by taking into consideration the training data and predict the values of test data.</a:t>
          </a:r>
        </a:p>
      </dgm:t>
    </dgm:pt>
    <dgm:pt modelId="{1A735011-913B-4941-8B13-DFD060F330CE}" type="parTrans" cxnId="{7F082AEF-3279-5C44-9C63-4F5E4D7424ED}">
      <dgm:prSet/>
      <dgm:spPr/>
      <dgm:t>
        <a:bodyPr/>
        <a:lstStyle/>
        <a:p>
          <a:endParaRPr lang="en-US"/>
        </a:p>
      </dgm:t>
    </dgm:pt>
    <dgm:pt modelId="{25FBA860-0883-A042-9B13-499458F8E11A}" type="sibTrans" cxnId="{7F082AEF-3279-5C44-9C63-4F5E4D7424ED}">
      <dgm:prSet/>
      <dgm:spPr/>
      <dgm:t>
        <a:bodyPr/>
        <a:lstStyle/>
        <a:p>
          <a:endParaRPr lang="en-US"/>
        </a:p>
      </dgm:t>
    </dgm:pt>
    <dgm:pt modelId="{CBBFB243-9A8A-CD44-8A97-E239C17A4666}">
      <dgm:prSet/>
      <dgm:spPr/>
      <dgm:t>
        <a:bodyPr/>
        <a:lstStyle/>
        <a:p>
          <a:r>
            <a:rPr lang="en-US" dirty="0"/>
            <a:t>Training Data-80% </a:t>
          </a:r>
          <a:br>
            <a:rPr lang="en-US" dirty="0"/>
          </a:br>
          <a:r>
            <a:rPr lang="en-US" dirty="0"/>
            <a:t>Test Data-20%</a:t>
          </a:r>
        </a:p>
      </dgm:t>
    </dgm:pt>
    <dgm:pt modelId="{D3F1DDCD-784B-6249-9E30-B761A82CDBF1}" type="parTrans" cxnId="{7A8DAF26-75EA-2E41-88D1-192BD2D22C9B}">
      <dgm:prSet/>
      <dgm:spPr/>
      <dgm:t>
        <a:bodyPr/>
        <a:lstStyle/>
        <a:p>
          <a:endParaRPr lang="en-US"/>
        </a:p>
      </dgm:t>
    </dgm:pt>
    <dgm:pt modelId="{334776D6-2F07-AF4B-A53C-1E461FBE5F86}" type="sibTrans" cxnId="{7A8DAF26-75EA-2E41-88D1-192BD2D22C9B}">
      <dgm:prSet/>
      <dgm:spPr/>
      <dgm:t>
        <a:bodyPr/>
        <a:lstStyle/>
        <a:p>
          <a:endParaRPr lang="en-US"/>
        </a:p>
      </dgm:t>
    </dgm:pt>
    <dgm:pt modelId="{9ED62C2A-EDD0-0D4E-949F-18781121FEC6}" type="pres">
      <dgm:prSet presAssocID="{CBEE99C4-5950-42D9-A05F-AE87A2A98A59}" presName="vert0" presStyleCnt="0">
        <dgm:presLayoutVars>
          <dgm:dir/>
          <dgm:animOne val="branch"/>
          <dgm:animLvl val="lvl"/>
        </dgm:presLayoutVars>
      </dgm:prSet>
      <dgm:spPr/>
    </dgm:pt>
    <dgm:pt modelId="{8580E268-703D-C04D-BB8B-E369C856592F}" type="pres">
      <dgm:prSet presAssocID="{E39B65CC-6636-4887-B901-5064B91EE3E9}" presName="thickLine" presStyleLbl="alignNode1" presStyleIdx="0" presStyleCnt="6"/>
      <dgm:spPr/>
    </dgm:pt>
    <dgm:pt modelId="{A3FBE6EC-2BD1-A844-BF3D-3F18FC847A2F}" type="pres">
      <dgm:prSet presAssocID="{E39B65CC-6636-4887-B901-5064B91EE3E9}" presName="horz1" presStyleCnt="0"/>
      <dgm:spPr/>
    </dgm:pt>
    <dgm:pt modelId="{7253B8D2-927A-934B-BB80-E265B8C47145}" type="pres">
      <dgm:prSet presAssocID="{E39B65CC-6636-4887-B901-5064B91EE3E9}" presName="tx1" presStyleLbl="revTx" presStyleIdx="0" presStyleCnt="6"/>
      <dgm:spPr/>
    </dgm:pt>
    <dgm:pt modelId="{2FA9ACEF-3E03-3F40-AC0B-ED9E28160DDC}" type="pres">
      <dgm:prSet presAssocID="{E39B65CC-6636-4887-B901-5064B91EE3E9}" presName="vert1" presStyleCnt="0"/>
      <dgm:spPr/>
    </dgm:pt>
    <dgm:pt modelId="{64204790-1A5A-CF4F-871A-7111F55BAEC0}" type="pres">
      <dgm:prSet presAssocID="{708EE97C-80FB-486E-8F77-50EE2A162709}" presName="thickLine" presStyleLbl="alignNode1" presStyleIdx="1" presStyleCnt="6"/>
      <dgm:spPr/>
    </dgm:pt>
    <dgm:pt modelId="{D6F5B7E2-951D-824A-AF93-CF8D9C9722E5}" type="pres">
      <dgm:prSet presAssocID="{708EE97C-80FB-486E-8F77-50EE2A162709}" presName="horz1" presStyleCnt="0"/>
      <dgm:spPr/>
    </dgm:pt>
    <dgm:pt modelId="{49E76D04-2900-374A-AD7E-DAF95288D78C}" type="pres">
      <dgm:prSet presAssocID="{708EE97C-80FB-486E-8F77-50EE2A162709}" presName="tx1" presStyleLbl="revTx" presStyleIdx="1" presStyleCnt="6"/>
      <dgm:spPr/>
    </dgm:pt>
    <dgm:pt modelId="{B0BD8D95-8723-5345-B79A-02F2FCA4EE68}" type="pres">
      <dgm:prSet presAssocID="{708EE97C-80FB-486E-8F77-50EE2A162709}" presName="vert1" presStyleCnt="0"/>
      <dgm:spPr/>
    </dgm:pt>
    <dgm:pt modelId="{0907C1AE-F6CA-CF44-A883-300DB3012A85}" type="pres">
      <dgm:prSet presAssocID="{2ED82FE0-7AC6-4952-BC55-05C0F51F6EF7}" presName="thickLine" presStyleLbl="alignNode1" presStyleIdx="2" presStyleCnt="6"/>
      <dgm:spPr/>
    </dgm:pt>
    <dgm:pt modelId="{02EBC8ED-36C2-204C-9DDF-A5A028883C20}" type="pres">
      <dgm:prSet presAssocID="{2ED82FE0-7AC6-4952-BC55-05C0F51F6EF7}" presName="horz1" presStyleCnt="0"/>
      <dgm:spPr/>
    </dgm:pt>
    <dgm:pt modelId="{48CCEF6B-3F2E-E644-A651-E5852C81EA7B}" type="pres">
      <dgm:prSet presAssocID="{2ED82FE0-7AC6-4952-BC55-05C0F51F6EF7}" presName="tx1" presStyleLbl="revTx" presStyleIdx="2" presStyleCnt="6"/>
      <dgm:spPr/>
    </dgm:pt>
    <dgm:pt modelId="{3B05D821-610E-A44B-A58D-269A5BDA4858}" type="pres">
      <dgm:prSet presAssocID="{2ED82FE0-7AC6-4952-BC55-05C0F51F6EF7}" presName="vert1" presStyleCnt="0"/>
      <dgm:spPr/>
    </dgm:pt>
    <dgm:pt modelId="{4B0BF267-2004-D641-BAF1-B0A698A5F446}" type="pres">
      <dgm:prSet presAssocID="{8892EB35-E8F2-4B60-A456-09CFBF16FB8D}" presName="thickLine" presStyleLbl="alignNode1" presStyleIdx="3" presStyleCnt="6"/>
      <dgm:spPr/>
    </dgm:pt>
    <dgm:pt modelId="{F0CDFB0B-14AF-C948-8528-235D035686B4}" type="pres">
      <dgm:prSet presAssocID="{8892EB35-E8F2-4B60-A456-09CFBF16FB8D}" presName="horz1" presStyleCnt="0"/>
      <dgm:spPr/>
    </dgm:pt>
    <dgm:pt modelId="{90FDD805-C38E-B44C-ACB2-16ED6E598A47}" type="pres">
      <dgm:prSet presAssocID="{8892EB35-E8F2-4B60-A456-09CFBF16FB8D}" presName="tx1" presStyleLbl="revTx" presStyleIdx="3" presStyleCnt="6"/>
      <dgm:spPr/>
    </dgm:pt>
    <dgm:pt modelId="{0890C9E1-F8E5-FB41-B13E-7ECF0E0A648F}" type="pres">
      <dgm:prSet presAssocID="{8892EB35-E8F2-4B60-A456-09CFBF16FB8D}" presName="vert1" presStyleCnt="0"/>
      <dgm:spPr/>
    </dgm:pt>
    <dgm:pt modelId="{B97333DE-C34B-4D49-9B26-DA407718A9CC}" type="pres">
      <dgm:prSet presAssocID="{F20E77E8-09EE-914B-8FC4-FB04AD35BDB1}" presName="thickLine" presStyleLbl="alignNode1" presStyleIdx="4" presStyleCnt="6"/>
      <dgm:spPr/>
    </dgm:pt>
    <dgm:pt modelId="{52DF113D-C60D-AF4D-B02F-BBFC2CA0D294}" type="pres">
      <dgm:prSet presAssocID="{F20E77E8-09EE-914B-8FC4-FB04AD35BDB1}" presName="horz1" presStyleCnt="0"/>
      <dgm:spPr/>
    </dgm:pt>
    <dgm:pt modelId="{7B0473CC-EFFA-E641-BABD-4C8FDB5241D5}" type="pres">
      <dgm:prSet presAssocID="{F20E77E8-09EE-914B-8FC4-FB04AD35BDB1}" presName="tx1" presStyleLbl="revTx" presStyleIdx="4" presStyleCnt="6"/>
      <dgm:spPr/>
    </dgm:pt>
    <dgm:pt modelId="{BB7156DD-2A82-5846-8BA0-525F09ACF413}" type="pres">
      <dgm:prSet presAssocID="{F20E77E8-09EE-914B-8FC4-FB04AD35BDB1}" presName="vert1" presStyleCnt="0"/>
      <dgm:spPr/>
    </dgm:pt>
    <dgm:pt modelId="{AEC33C8F-B769-5142-A952-E1FD9C9607E4}" type="pres">
      <dgm:prSet presAssocID="{CBBFB243-9A8A-CD44-8A97-E239C17A4666}" presName="thickLine" presStyleLbl="alignNode1" presStyleIdx="5" presStyleCnt="6"/>
      <dgm:spPr/>
    </dgm:pt>
    <dgm:pt modelId="{AE127A10-F46C-4F40-A315-1E95428794D4}" type="pres">
      <dgm:prSet presAssocID="{CBBFB243-9A8A-CD44-8A97-E239C17A4666}" presName="horz1" presStyleCnt="0"/>
      <dgm:spPr/>
    </dgm:pt>
    <dgm:pt modelId="{1B5852F6-F620-6545-A95E-59A026CA58D8}" type="pres">
      <dgm:prSet presAssocID="{CBBFB243-9A8A-CD44-8A97-E239C17A4666}" presName="tx1" presStyleLbl="revTx" presStyleIdx="5" presStyleCnt="6"/>
      <dgm:spPr/>
    </dgm:pt>
    <dgm:pt modelId="{2FC6FA76-A8D3-BA4A-B6C6-89C1A10CDB62}" type="pres">
      <dgm:prSet presAssocID="{CBBFB243-9A8A-CD44-8A97-E239C17A4666}" presName="vert1" presStyleCnt="0"/>
      <dgm:spPr/>
    </dgm:pt>
  </dgm:ptLst>
  <dgm:cxnLst>
    <dgm:cxn modelId="{3937E600-FE71-416D-A772-CAA087D00EF0}" srcId="{CBEE99C4-5950-42D9-A05F-AE87A2A98A59}" destId="{708EE97C-80FB-486E-8F77-50EE2A162709}" srcOrd="1" destOrd="0" parTransId="{D631412C-AA43-453C-9D07-9B00E8B673EE}" sibTransId="{69B65F24-D401-41F2-A4BC-4BC016AE8C0A}"/>
    <dgm:cxn modelId="{699FBC1B-6D87-354A-BA26-9FA538A9AAAD}" type="presOf" srcId="{CBEE99C4-5950-42D9-A05F-AE87A2A98A59}" destId="{9ED62C2A-EDD0-0D4E-949F-18781121FEC6}" srcOrd="0" destOrd="0" presId="urn:microsoft.com/office/officeart/2008/layout/LinedList"/>
    <dgm:cxn modelId="{7A8DAF26-75EA-2E41-88D1-192BD2D22C9B}" srcId="{CBEE99C4-5950-42D9-A05F-AE87A2A98A59}" destId="{CBBFB243-9A8A-CD44-8A97-E239C17A4666}" srcOrd="5" destOrd="0" parTransId="{D3F1DDCD-784B-6249-9E30-B761A82CDBF1}" sibTransId="{334776D6-2F07-AF4B-A53C-1E461FBE5F86}"/>
    <dgm:cxn modelId="{CF64863C-A93D-CD44-A3F4-E4C9E60DC52A}" type="presOf" srcId="{F20E77E8-09EE-914B-8FC4-FB04AD35BDB1}" destId="{7B0473CC-EFFA-E641-BABD-4C8FDB5241D5}" srcOrd="0" destOrd="0" presId="urn:microsoft.com/office/officeart/2008/layout/LinedList"/>
    <dgm:cxn modelId="{D3E5AC42-7FFD-4A33-A72D-C4A7EF31BE12}" srcId="{CBEE99C4-5950-42D9-A05F-AE87A2A98A59}" destId="{8892EB35-E8F2-4B60-A456-09CFBF16FB8D}" srcOrd="3" destOrd="0" parTransId="{A4863402-70CE-4F0A-9205-0AB8F710576D}" sibTransId="{C360621C-756C-427E-AE78-23F0EBFC05F4}"/>
    <dgm:cxn modelId="{CF92E858-6C2E-E849-A5C2-FBAC9EAC879D}" type="presOf" srcId="{8892EB35-E8F2-4B60-A456-09CFBF16FB8D}" destId="{90FDD805-C38E-B44C-ACB2-16ED6E598A47}" srcOrd="0" destOrd="0" presId="urn:microsoft.com/office/officeart/2008/layout/LinedList"/>
    <dgm:cxn modelId="{861EBE78-11DD-AC4A-9576-2CD983CAA212}" type="presOf" srcId="{CBBFB243-9A8A-CD44-8A97-E239C17A4666}" destId="{1B5852F6-F620-6545-A95E-59A026CA58D8}" srcOrd="0" destOrd="0" presId="urn:microsoft.com/office/officeart/2008/layout/LinedList"/>
    <dgm:cxn modelId="{1A068291-A065-F44F-8809-1BE6CC8EF779}" type="presOf" srcId="{708EE97C-80FB-486E-8F77-50EE2A162709}" destId="{49E76D04-2900-374A-AD7E-DAF95288D78C}" srcOrd="0" destOrd="0" presId="urn:microsoft.com/office/officeart/2008/layout/LinedList"/>
    <dgm:cxn modelId="{CF9A8CCC-9E69-4893-A256-F0741CABE8BF}" srcId="{CBEE99C4-5950-42D9-A05F-AE87A2A98A59}" destId="{2ED82FE0-7AC6-4952-BC55-05C0F51F6EF7}" srcOrd="2" destOrd="0" parTransId="{764F9090-DDA0-48EF-B250-B2AA3685FBF4}" sibTransId="{95513285-A246-49CE-9F55-1F765264B16E}"/>
    <dgm:cxn modelId="{0DDBD2EE-D3C8-477D-9D50-1939B9722DFC}" srcId="{CBEE99C4-5950-42D9-A05F-AE87A2A98A59}" destId="{E39B65CC-6636-4887-B901-5064B91EE3E9}" srcOrd="0" destOrd="0" parTransId="{BCEB4FE5-A820-4954-B7F8-A87DDD004466}" sibTransId="{763AE392-1BEE-49BE-93F0-05D2FC633BF5}"/>
    <dgm:cxn modelId="{7F082AEF-3279-5C44-9C63-4F5E4D7424ED}" srcId="{CBEE99C4-5950-42D9-A05F-AE87A2A98A59}" destId="{F20E77E8-09EE-914B-8FC4-FB04AD35BDB1}" srcOrd="4" destOrd="0" parTransId="{1A735011-913B-4941-8B13-DFD060F330CE}" sibTransId="{25FBA860-0883-A042-9B13-499458F8E11A}"/>
    <dgm:cxn modelId="{0D35A8F2-67CD-EA4A-8BAB-18BA3581DDCB}" type="presOf" srcId="{E39B65CC-6636-4887-B901-5064B91EE3E9}" destId="{7253B8D2-927A-934B-BB80-E265B8C47145}" srcOrd="0" destOrd="0" presId="urn:microsoft.com/office/officeart/2008/layout/LinedList"/>
    <dgm:cxn modelId="{EE95D1F8-D422-E14C-9957-428984FF80B3}" type="presOf" srcId="{2ED82FE0-7AC6-4952-BC55-05C0F51F6EF7}" destId="{48CCEF6B-3F2E-E644-A651-E5852C81EA7B}" srcOrd="0" destOrd="0" presId="urn:microsoft.com/office/officeart/2008/layout/LinedList"/>
    <dgm:cxn modelId="{46649A42-D8D3-5146-9A01-BB86BF4FCBE8}" type="presParOf" srcId="{9ED62C2A-EDD0-0D4E-949F-18781121FEC6}" destId="{8580E268-703D-C04D-BB8B-E369C856592F}" srcOrd="0" destOrd="0" presId="urn:microsoft.com/office/officeart/2008/layout/LinedList"/>
    <dgm:cxn modelId="{7DD37B43-D214-0344-9796-01278A8F288E}" type="presParOf" srcId="{9ED62C2A-EDD0-0D4E-949F-18781121FEC6}" destId="{A3FBE6EC-2BD1-A844-BF3D-3F18FC847A2F}" srcOrd="1" destOrd="0" presId="urn:microsoft.com/office/officeart/2008/layout/LinedList"/>
    <dgm:cxn modelId="{C621CBB3-82D3-C048-981F-FD2B050FCDC9}" type="presParOf" srcId="{A3FBE6EC-2BD1-A844-BF3D-3F18FC847A2F}" destId="{7253B8D2-927A-934B-BB80-E265B8C47145}" srcOrd="0" destOrd="0" presId="urn:microsoft.com/office/officeart/2008/layout/LinedList"/>
    <dgm:cxn modelId="{FB9083BA-D093-6041-B5D0-EC41067F6F26}" type="presParOf" srcId="{A3FBE6EC-2BD1-A844-BF3D-3F18FC847A2F}" destId="{2FA9ACEF-3E03-3F40-AC0B-ED9E28160DDC}" srcOrd="1" destOrd="0" presId="urn:microsoft.com/office/officeart/2008/layout/LinedList"/>
    <dgm:cxn modelId="{46467213-D3B5-B241-A48D-A26914CF0E6A}" type="presParOf" srcId="{9ED62C2A-EDD0-0D4E-949F-18781121FEC6}" destId="{64204790-1A5A-CF4F-871A-7111F55BAEC0}" srcOrd="2" destOrd="0" presId="urn:microsoft.com/office/officeart/2008/layout/LinedList"/>
    <dgm:cxn modelId="{28CF8A81-F923-A04C-A818-F49CF7093906}" type="presParOf" srcId="{9ED62C2A-EDD0-0D4E-949F-18781121FEC6}" destId="{D6F5B7E2-951D-824A-AF93-CF8D9C9722E5}" srcOrd="3" destOrd="0" presId="urn:microsoft.com/office/officeart/2008/layout/LinedList"/>
    <dgm:cxn modelId="{B36E7E06-3317-4D4F-9D9F-D7782C715F99}" type="presParOf" srcId="{D6F5B7E2-951D-824A-AF93-CF8D9C9722E5}" destId="{49E76D04-2900-374A-AD7E-DAF95288D78C}" srcOrd="0" destOrd="0" presId="urn:microsoft.com/office/officeart/2008/layout/LinedList"/>
    <dgm:cxn modelId="{C0CACDDC-8F4C-474C-B8F8-6DFAEAC60E5F}" type="presParOf" srcId="{D6F5B7E2-951D-824A-AF93-CF8D9C9722E5}" destId="{B0BD8D95-8723-5345-B79A-02F2FCA4EE68}" srcOrd="1" destOrd="0" presId="urn:microsoft.com/office/officeart/2008/layout/LinedList"/>
    <dgm:cxn modelId="{235CE454-5C92-7744-9D37-1BBAF3BA297D}" type="presParOf" srcId="{9ED62C2A-EDD0-0D4E-949F-18781121FEC6}" destId="{0907C1AE-F6CA-CF44-A883-300DB3012A85}" srcOrd="4" destOrd="0" presId="urn:microsoft.com/office/officeart/2008/layout/LinedList"/>
    <dgm:cxn modelId="{0B9269A5-317D-5043-9818-DFEC9D1855E2}" type="presParOf" srcId="{9ED62C2A-EDD0-0D4E-949F-18781121FEC6}" destId="{02EBC8ED-36C2-204C-9DDF-A5A028883C20}" srcOrd="5" destOrd="0" presId="urn:microsoft.com/office/officeart/2008/layout/LinedList"/>
    <dgm:cxn modelId="{8CBB9019-DE9C-4942-97B3-BD27B1114062}" type="presParOf" srcId="{02EBC8ED-36C2-204C-9DDF-A5A028883C20}" destId="{48CCEF6B-3F2E-E644-A651-E5852C81EA7B}" srcOrd="0" destOrd="0" presId="urn:microsoft.com/office/officeart/2008/layout/LinedList"/>
    <dgm:cxn modelId="{5E112AF3-4E68-9B4D-BAF7-95C43305E427}" type="presParOf" srcId="{02EBC8ED-36C2-204C-9DDF-A5A028883C20}" destId="{3B05D821-610E-A44B-A58D-269A5BDA4858}" srcOrd="1" destOrd="0" presId="urn:microsoft.com/office/officeart/2008/layout/LinedList"/>
    <dgm:cxn modelId="{D149ED7E-4203-3F41-94A6-A5A8CA183FF1}" type="presParOf" srcId="{9ED62C2A-EDD0-0D4E-949F-18781121FEC6}" destId="{4B0BF267-2004-D641-BAF1-B0A698A5F446}" srcOrd="6" destOrd="0" presId="urn:microsoft.com/office/officeart/2008/layout/LinedList"/>
    <dgm:cxn modelId="{DF91E51F-E481-D24A-99EA-46B116990DD4}" type="presParOf" srcId="{9ED62C2A-EDD0-0D4E-949F-18781121FEC6}" destId="{F0CDFB0B-14AF-C948-8528-235D035686B4}" srcOrd="7" destOrd="0" presId="urn:microsoft.com/office/officeart/2008/layout/LinedList"/>
    <dgm:cxn modelId="{C304B9A8-5984-5B44-8519-E0CDEFC4357E}" type="presParOf" srcId="{F0CDFB0B-14AF-C948-8528-235D035686B4}" destId="{90FDD805-C38E-B44C-ACB2-16ED6E598A47}" srcOrd="0" destOrd="0" presId="urn:microsoft.com/office/officeart/2008/layout/LinedList"/>
    <dgm:cxn modelId="{47675349-4A17-C74B-9E01-C46E44748379}" type="presParOf" srcId="{F0CDFB0B-14AF-C948-8528-235D035686B4}" destId="{0890C9E1-F8E5-FB41-B13E-7ECF0E0A648F}" srcOrd="1" destOrd="0" presId="urn:microsoft.com/office/officeart/2008/layout/LinedList"/>
    <dgm:cxn modelId="{566BB42D-6047-C042-8953-8DA17CC7DA55}" type="presParOf" srcId="{9ED62C2A-EDD0-0D4E-949F-18781121FEC6}" destId="{B97333DE-C34B-4D49-9B26-DA407718A9CC}" srcOrd="8" destOrd="0" presId="urn:microsoft.com/office/officeart/2008/layout/LinedList"/>
    <dgm:cxn modelId="{0386F5FA-D99C-664D-AB92-EBE5AD0F8A67}" type="presParOf" srcId="{9ED62C2A-EDD0-0D4E-949F-18781121FEC6}" destId="{52DF113D-C60D-AF4D-B02F-BBFC2CA0D294}" srcOrd="9" destOrd="0" presId="urn:microsoft.com/office/officeart/2008/layout/LinedList"/>
    <dgm:cxn modelId="{25706181-4A72-064A-A6E8-AE68C12D3B46}" type="presParOf" srcId="{52DF113D-C60D-AF4D-B02F-BBFC2CA0D294}" destId="{7B0473CC-EFFA-E641-BABD-4C8FDB5241D5}" srcOrd="0" destOrd="0" presId="urn:microsoft.com/office/officeart/2008/layout/LinedList"/>
    <dgm:cxn modelId="{355C94A2-A529-334F-BD38-5652897C2A03}" type="presParOf" srcId="{52DF113D-C60D-AF4D-B02F-BBFC2CA0D294}" destId="{BB7156DD-2A82-5846-8BA0-525F09ACF413}" srcOrd="1" destOrd="0" presId="urn:microsoft.com/office/officeart/2008/layout/LinedList"/>
    <dgm:cxn modelId="{0DC43F5B-E235-D341-AFA3-ACF7B6436993}" type="presParOf" srcId="{9ED62C2A-EDD0-0D4E-949F-18781121FEC6}" destId="{AEC33C8F-B769-5142-A952-E1FD9C9607E4}" srcOrd="10" destOrd="0" presId="urn:microsoft.com/office/officeart/2008/layout/LinedList"/>
    <dgm:cxn modelId="{61C257D3-686E-7E40-B50A-E58EDD56D9C4}" type="presParOf" srcId="{9ED62C2A-EDD0-0D4E-949F-18781121FEC6}" destId="{AE127A10-F46C-4F40-A315-1E95428794D4}" srcOrd="11" destOrd="0" presId="urn:microsoft.com/office/officeart/2008/layout/LinedList"/>
    <dgm:cxn modelId="{A47E5CE0-0450-DC4C-9B19-D6D1270235FF}" type="presParOf" srcId="{AE127A10-F46C-4F40-A315-1E95428794D4}" destId="{1B5852F6-F620-6545-A95E-59A026CA58D8}" srcOrd="0" destOrd="0" presId="urn:microsoft.com/office/officeart/2008/layout/LinedList"/>
    <dgm:cxn modelId="{7545670C-7B67-BF44-9849-58D7DED783C6}" type="presParOf" srcId="{AE127A10-F46C-4F40-A315-1E95428794D4}" destId="{2FC6FA76-A8D3-BA4A-B6C6-89C1A10CDB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8B5201-B74F-4BE5-9955-6762FB833794}"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8964813B-992B-4D79-9155-0A659AF717DF}">
      <dgm:prSet/>
      <dgm:spPr/>
      <dgm:t>
        <a:bodyPr/>
        <a:lstStyle/>
        <a:p>
          <a:r>
            <a:rPr lang="en-US"/>
            <a:t>According to the above analysis, we can successfully conclude that the Random Forest Regressor worked the best and gave a variance score of 0.98 whereas the Ridge Regression model gave a variance score of 0.90. Hence the values predicted by Random Forest Regressor gave us close to accurate results. It is because the random forest uses many different sample in decision trees and that results in low variance. </a:t>
          </a:r>
        </a:p>
      </dgm:t>
    </dgm:pt>
    <dgm:pt modelId="{537A9788-7ABB-4539-9964-0A87C5F452E7}" type="parTrans" cxnId="{63973288-156F-446A-BABC-FAC7E588DEB6}">
      <dgm:prSet/>
      <dgm:spPr/>
      <dgm:t>
        <a:bodyPr/>
        <a:lstStyle/>
        <a:p>
          <a:endParaRPr lang="en-US"/>
        </a:p>
      </dgm:t>
    </dgm:pt>
    <dgm:pt modelId="{60533331-C96A-42F6-8A74-724BBA21D805}" type="sibTrans" cxnId="{63973288-156F-446A-BABC-FAC7E588DEB6}">
      <dgm:prSet/>
      <dgm:spPr/>
      <dgm:t>
        <a:bodyPr/>
        <a:lstStyle/>
        <a:p>
          <a:endParaRPr lang="en-US"/>
        </a:p>
      </dgm:t>
    </dgm:pt>
    <dgm:pt modelId="{091CD448-1603-4189-8D86-DF6F46FB13D0}">
      <dgm:prSet/>
      <dgm:spPr/>
      <dgm:t>
        <a:bodyPr/>
        <a:lstStyle/>
        <a:p>
          <a:r>
            <a:rPr lang="en-US"/>
            <a:t>It can be concluded that the predicted value of availability of Airbnb is closed to actual value. </a:t>
          </a:r>
        </a:p>
      </dgm:t>
    </dgm:pt>
    <dgm:pt modelId="{F4695C98-0D78-47FE-9BCE-FFB28023307B}" type="parTrans" cxnId="{8205093C-9631-4346-8077-2FE0B8F7A9AB}">
      <dgm:prSet/>
      <dgm:spPr/>
      <dgm:t>
        <a:bodyPr/>
        <a:lstStyle/>
        <a:p>
          <a:endParaRPr lang="en-US"/>
        </a:p>
      </dgm:t>
    </dgm:pt>
    <dgm:pt modelId="{B14F2920-486B-433B-BF08-029418D6C968}" type="sibTrans" cxnId="{8205093C-9631-4346-8077-2FE0B8F7A9AB}">
      <dgm:prSet/>
      <dgm:spPr/>
      <dgm:t>
        <a:bodyPr/>
        <a:lstStyle/>
        <a:p>
          <a:endParaRPr lang="en-US"/>
        </a:p>
      </dgm:t>
    </dgm:pt>
    <dgm:pt modelId="{2F9D92BC-03D5-234B-B0C9-DE43ABD4C2BA}" type="pres">
      <dgm:prSet presAssocID="{FF8B5201-B74F-4BE5-9955-6762FB833794}" presName="Name0" presStyleCnt="0">
        <dgm:presLayoutVars>
          <dgm:dir/>
          <dgm:animLvl val="lvl"/>
          <dgm:resizeHandles val="exact"/>
        </dgm:presLayoutVars>
      </dgm:prSet>
      <dgm:spPr/>
    </dgm:pt>
    <dgm:pt modelId="{4EF89B74-B80E-7B43-A68D-46E46BEB7476}" type="pres">
      <dgm:prSet presAssocID="{091CD448-1603-4189-8D86-DF6F46FB13D0}" presName="boxAndChildren" presStyleCnt="0"/>
      <dgm:spPr/>
    </dgm:pt>
    <dgm:pt modelId="{08914A43-7135-364B-898F-DA3F107594BB}" type="pres">
      <dgm:prSet presAssocID="{091CD448-1603-4189-8D86-DF6F46FB13D0}" presName="parentTextBox" presStyleLbl="node1" presStyleIdx="0" presStyleCnt="2"/>
      <dgm:spPr/>
    </dgm:pt>
    <dgm:pt modelId="{F5081B80-3B05-354B-9102-2DADDF48CC86}" type="pres">
      <dgm:prSet presAssocID="{60533331-C96A-42F6-8A74-724BBA21D805}" presName="sp" presStyleCnt="0"/>
      <dgm:spPr/>
    </dgm:pt>
    <dgm:pt modelId="{561DD5ED-5F25-C04B-ADAD-00A7BAA090CE}" type="pres">
      <dgm:prSet presAssocID="{8964813B-992B-4D79-9155-0A659AF717DF}" presName="arrowAndChildren" presStyleCnt="0"/>
      <dgm:spPr/>
    </dgm:pt>
    <dgm:pt modelId="{30D8370C-F891-4D40-96F2-EC56ABEBF91F}" type="pres">
      <dgm:prSet presAssocID="{8964813B-992B-4D79-9155-0A659AF717DF}" presName="parentTextArrow" presStyleLbl="node1" presStyleIdx="1" presStyleCnt="2"/>
      <dgm:spPr/>
    </dgm:pt>
  </dgm:ptLst>
  <dgm:cxnLst>
    <dgm:cxn modelId="{8205093C-9631-4346-8077-2FE0B8F7A9AB}" srcId="{FF8B5201-B74F-4BE5-9955-6762FB833794}" destId="{091CD448-1603-4189-8D86-DF6F46FB13D0}" srcOrd="1" destOrd="0" parTransId="{F4695C98-0D78-47FE-9BCE-FFB28023307B}" sibTransId="{B14F2920-486B-433B-BF08-029418D6C968}"/>
    <dgm:cxn modelId="{63973288-156F-446A-BABC-FAC7E588DEB6}" srcId="{FF8B5201-B74F-4BE5-9955-6762FB833794}" destId="{8964813B-992B-4D79-9155-0A659AF717DF}" srcOrd="0" destOrd="0" parTransId="{537A9788-7ABB-4539-9964-0A87C5F452E7}" sibTransId="{60533331-C96A-42F6-8A74-724BBA21D805}"/>
    <dgm:cxn modelId="{C8787AB1-4FD9-5441-BB6C-E230CBD53A25}" type="presOf" srcId="{8964813B-992B-4D79-9155-0A659AF717DF}" destId="{30D8370C-F891-4D40-96F2-EC56ABEBF91F}" srcOrd="0" destOrd="0" presId="urn:microsoft.com/office/officeart/2005/8/layout/process4"/>
    <dgm:cxn modelId="{D27E2DBD-2C27-2044-9C75-69CF3D4F8E53}" type="presOf" srcId="{091CD448-1603-4189-8D86-DF6F46FB13D0}" destId="{08914A43-7135-364B-898F-DA3F107594BB}" srcOrd="0" destOrd="0" presId="urn:microsoft.com/office/officeart/2005/8/layout/process4"/>
    <dgm:cxn modelId="{BEF381E0-34DB-624B-82F7-1431CD3E5BDA}" type="presOf" srcId="{FF8B5201-B74F-4BE5-9955-6762FB833794}" destId="{2F9D92BC-03D5-234B-B0C9-DE43ABD4C2BA}" srcOrd="0" destOrd="0" presId="urn:microsoft.com/office/officeart/2005/8/layout/process4"/>
    <dgm:cxn modelId="{146EB5C1-FF19-3F4F-91D0-6EEDFAFCF1B8}" type="presParOf" srcId="{2F9D92BC-03D5-234B-B0C9-DE43ABD4C2BA}" destId="{4EF89B74-B80E-7B43-A68D-46E46BEB7476}" srcOrd="0" destOrd="0" presId="urn:microsoft.com/office/officeart/2005/8/layout/process4"/>
    <dgm:cxn modelId="{9383C2F4-87DA-AD43-BEDE-75B7A3D5F944}" type="presParOf" srcId="{4EF89B74-B80E-7B43-A68D-46E46BEB7476}" destId="{08914A43-7135-364B-898F-DA3F107594BB}" srcOrd="0" destOrd="0" presId="urn:microsoft.com/office/officeart/2005/8/layout/process4"/>
    <dgm:cxn modelId="{5ACEF94F-1993-8E48-84D1-0E4246C22221}" type="presParOf" srcId="{2F9D92BC-03D5-234B-B0C9-DE43ABD4C2BA}" destId="{F5081B80-3B05-354B-9102-2DADDF48CC86}" srcOrd="1" destOrd="0" presId="urn:microsoft.com/office/officeart/2005/8/layout/process4"/>
    <dgm:cxn modelId="{A68DB07D-29DC-A342-8344-689B89E545FE}" type="presParOf" srcId="{2F9D92BC-03D5-234B-B0C9-DE43ABD4C2BA}" destId="{561DD5ED-5F25-C04B-ADAD-00A7BAA090CE}" srcOrd="2" destOrd="0" presId="urn:microsoft.com/office/officeart/2005/8/layout/process4"/>
    <dgm:cxn modelId="{AB2BDC99-FC42-7F47-9AB7-59663051C36C}" type="presParOf" srcId="{561DD5ED-5F25-C04B-ADAD-00A7BAA090CE}" destId="{30D8370C-F891-4D40-96F2-EC56ABEBF91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9A8B5-9113-E841-A552-3EC83A051A25}">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Dataset Taken:- </a:t>
          </a:r>
          <a:r>
            <a:rPr lang="en-US" sz="1700" kern="1200" dirty="0"/>
            <a:t>Airbnb Listing in Australia</a:t>
          </a:r>
        </a:p>
      </dsp:txBody>
      <dsp:txXfrm>
        <a:off x="26377" y="26377"/>
        <a:ext cx="6646626" cy="847812"/>
      </dsp:txXfrm>
    </dsp:sp>
    <dsp:sp modelId="{75DA15F4-B1BB-F048-98E8-EADCF0629AF9}">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Dimension of dataset:- 18236 Records and 75 columns </a:t>
          </a:r>
        </a:p>
      </dsp:txBody>
      <dsp:txXfrm>
        <a:off x="670791" y="1090682"/>
        <a:ext cx="6411969" cy="847812"/>
      </dsp:txXfrm>
    </dsp:sp>
    <dsp:sp modelId="{DCD74FEA-2A9B-844E-A3D6-7FF95CB5FD98}">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Datatype:-</a:t>
          </a:r>
        </a:p>
        <a:p>
          <a:pPr marL="114300" lvl="1" indent="-114300" algn="l" defTabSz="577850">
            <a:lnSpc>
              <a:spcPct val="90000"/>
            </a:lnSpc>
            <a:spcBef>
              <a:spcPct val="0"/>
            </a:spcBef>
            <a:spcAft>
              <a:spcPct val="15000"/>
            </a:spcAft>
            <a:buChar char="•"/>
          </a:pPr>
          <a:r>
            <a:rPr lang="en-US" sz="1300" kern="1200" dirty="0"/>
            <a:t>Numeric Values:- 44</a:t>
          </a:r>
        </a:p>
        <a:p>
          <a:pPr marL="114300" lvl="1" indent="-114300" algn="l" defTabSz="577850">
            <a:lnSpc>
              <a:spcPct val="90000"/>
            </a:lnSpc>
            <a:spcBef>
              <a:spcPct val="0"/>
            </a:spcBef>
            <a:spcAft>
              <a:spcPct val="15000"/>
            </a:spcAft>
            <a:buChar char="•"/>
          </a:pPr>
          <a:r>
            <a:rPr lang="en-US" sz="1300" kern="1200" dirty="0"/>
            <a:t>Categorical Values:-31</a:t>
          </a:r>
        </a:p>
      </dsp:txBody>
      <dsp:txXfrm>
        <a:off x="1305588" y="2154987"/>
        <a:ext cx="6421587" cy="847812"/>
      </dsp:txXfrm>
    </dsp:sp>
    <dsp:sp modelId="{FDB6D125-025B-7A48-9E4D-37FDA89E6F8D}">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Target Variable:- Availability_60</a:t>
          </a:r>
        </a:p>
      </dsp:txBody>
      <dsp:txXfrm>
        <a:off x="1950003" y="3219292"/>
        <a:ext cx="6411969" cy="847812"/>
      </dsp:txXfrm>
    </dsp:sp>
    <dsp:sp modelId="{9CDBBFFD-5F98-AA47-ACF8-6F2C362744E7}">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C7DD4CAD-2C3C-614C-AD33-DB5BEB1B5EA9}">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E0061AF9-C5FD-1245-9918-E5FD340408A2}">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DCDDF-5948-4846-BFCB-41F450FF1795}">
      <dsp:nvSpPr>
        <dsp:cNvPr id="0" name=""/>
        <dsp:cNvSpPr/>
      </dsp:nvSpPr>
      <dsp:spPr>
        <a:xfrm>
          <a:off x="1923626" y="1778"/>
          <a:ext cx="7694506" cy="78051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95" tIns="198252" rIns="149295" bIns="198252" numCol="1" spcCol="1270" anchor="ctr" anchorCtr="0">
          <a:noAutofit/>
        </a:bodyPr>
        <a:lstStyle/>
        <a:p>
          <a:pPr marL="0" lvl="0" indent="0" algn="l" defTabSz="933450">
            <a:lnSpc>
              <a:spcPct val="90000"/>
            </a:lnSpc>
            <a:spcBef>
              <a:spcPct val="0"/>
            </a:spcBef>
            <a:spcAft>
              <a:spcPct val="35000"/>
            </a:spcAft>
            <a:buNone/>
          </a:pPr>
          <a:r>
            <a:rPr lang="en-US" sz="2100" kern="1200"/>
            <a:t>Removing unnecessary columns </a:t>
          </a:r>
        </a:p>
      </dsp:txBody>
      <dsp:txXfrm>
        <a:off x="1923626" y="1778"/>
        <a:ext cx="7694506" cy="780519"/>
      </dsp:txXfrm>
    </dsp:sp>
    <dsp:sp modelId="{99D871DD-C9A7-1F43-AF07-7BECE6186177}">
      <dsp:nvSpPr>
        <dsp:cNvPr id="0" name=""/>
        <dsp:cNvSpPr/>
      </dsp:nvSpPr>
      <dsp:spPr>
        <a:xfrm>
          <a:off x="0" y="1778"/>
          <a:ext cx="1923626" cy="78051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792" tIns="77098" rIns="101792" bIns="77098" numCol="1" spcCol="1270" anchor="ctr" anchorCtr="0">
          <a:noAutofit/>
        </a:bodyPr>
        <a:lstStyle/>
        <a:p>
          <a:pPr marL="0" lvl="0" indent="0" algn="ctr" defTabSz="1155700">
            <a:lnSpc>
              <a:spcPct val="90000"/>
            </a:lnSpc>
            <a:spcBef>
              <a:spcPct val="0"/>
            </a:spcBef>
            <a:spcAft>
              <a:spcPct val="35000"/>
            </a:spcAft>
            <a:buNone/>
          </a:pPr>
          <a:r>
            <a:rPr lang="en-US" sz="2600" kern="1200"/>
            <a:t>Removing</a:t>
          </a:r>
        </a:p>
      </dsp:txBody>
      <dsp:txXfrm>
        <a:off x="0" y="1778"/>
        <a:ext cx="1923626" cy="780519"/>
      </dsp:txXfrm>
    </dsp:sp>
    <dsp:sp modelId="{F3F85E3A-2C4B-B94D-8041-95872F75DA31}">
      <dsp:nvSpPr>
        <dsp:cNvPr id="0" name=""/>
        <dsp:cNvSpPr/>
      </dsp:nvSpPr>
      <dsp:spPr>
        <a:xfrm>
          <a:off x="1923626" y="829129"/>
          <a:ext cx="7694506" cy="78051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95" tIns="198252" rIns="149295" bIns="198252" numCol="1" spcCol="1270" anchor="ctr" anchorCtr="0">
          <a:noAutofit/>
        </a:bodyPr>
        <a:lstStyle/>
        <a:p>
          <a:pPr marL="0" lvl="0" indent="0" algn="l" defTabSz="933450">
            <a:lnSpc>
              <a:spcPct val="90000"/>
            </a:lnSpc>
            <a:spcBef>
              <a:spcPct val="0"/>
            </a:spcBef>
            <a:spcAft>
              <a:spcPct val="35000"/>
            </a:spcAft>
            <a:buNone/>
          </a:pPr>
          <a:r>
            <a:rPr lang="en-US" sz="2100" kern="1200"/>
            <a:t>Checking for N/A values </a:t>
          </a:r>
        </a:p>
      </dsp:txBody>
      <dsp:txXfrm>
        <a:off x="1923626" y="829129"/>
        <a:ext cx="7694506" cy="780519"/>
      </dsp:txXfrm>
    </dsp:sp>
    <dsp:sp modelId="{0AF90482-8B01-8F4D-B79B-F8293DA327BA}">
      <dsp:nvSpPr>
        <dsp:cNvPr id="0" name=""/>
        <dsp:cNvSpPr/>
      </dsp:nvSpPr>
      <dsp:spPr>
        <a:xfrm>
          <a:off x="0" y="829129"/>
          <a:ext cx="1923626" cy="78051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792" tIns="77098" rIns="101792" bIns="77098" numCol="1" spcCol="1270" anchor="ctr" anchorCtr="0">
          <a:noAutofit/>
        </a:bodyPr>
        <a:lstStyle/>
        <a:p>
          <a:pPr marL="0" lvl="0" indent="0" algn="ctr" defTabSz="1155700">
            <a:lnSpc>
              <a:spcPct val="90000"/>
            </a:lnSpc>
            <a:spcBef>
              <a:spcPct val="0"/>
            </a:spcBef>
            <a:spcAft>
              <a:spcPct val="35000"/>
            </a:spcAft>
            <a:buNone/>
          </a:pPr>
          <a:r>
            <a:rPr lang="en-US" sz="2600" kern="1200"/>
            <a:t>Checking</a:t>
          </a:r>
        </a:p>
      </dsp:txBody>
      <dsp:txXfrm>
        <a:off x="0" y="829129"/>
        <a:ext cx="1923626" cy="780519"/>
      </dsp:txXfrm>
    </dsp:sp>
    <dsp:sp modelId="{BB9CEB1F-0315-5845-9C6D-2B30A0707D16}">
      <dsp:nvSpPr>
        <dsp:cNvPr id="0" name=""/>
        <dsp:cNvSpPr/>
      </dsp:nvSpPr>
      <dsp:spPr>
        <a:xfrm>
          <a:off x="1923626" y="1656481"/>
          <a:ext cx="7694506" cy="78051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95" tIns="198252" rIns="149295" bIns="198252" numCol="1" spcCol="1270" anchor="ctr" anchorCtr="0">
          <a:noAutofit/>
        </a:bodyPr>
        <a:lstStyle/>
        <a:p>
          <a:pPr marL="0" lvl="0" indent="0" algn="l" defTabSz="933450">
            <a:lnSpc>
              <a:spcPct val="90000"/>
            </a:lnSpc>
            <a:spcBef>
              <a:spcPct val="0"/>
            </a:spcBef>
            <a:spcAft>
              <a:spcPct val="35000"/>
            </a:spcAft>
            <a:buNone/>
          </a:pPr>
          <a:r>
            <a:rPr lang="en-US" sz="2100" kern="1200"/>
            <a:t>Splitting the numeric and text data for analysis </a:t>
          </a:r>
        </a:p>
      </dsp:txBody>
      <dsp:txXfrm>
        <a:off x="1923626" y="1656481"/>
        <a:ext cx="7694506" cy="780519"/>
      </dsp:txXfrm>
    </dsp:sp>
    <dsp:sp modelId="{FC46D1E1-F5F6-094C-8745-9021F5FCCB68}">
      <dsp:nvSpPr>
        <dsp:cNvPr id="0" name=""/>
        <dsp:cNvSpPr/>
      </dsp:nvSpPr>
      <dsp:spPr>
        <a:xfrm>
          <a:off x="0" y="1656481"/>
          <a:ext cx="1923626" cy="78051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792" tIns="77098" rIns="101792" bIns="77098" numCol="1" spcCol="1270" anchor="ctr" anchorCtr="0">
          <a:noAutofit/>
        </a:bodyPr>
        <a:lstStyle/>
        <a:p>
          <a:pPr marL="0" lvl="0" indent="0" algn="ctr" defTabSz="1155700">
            <a:lnSpc>
              <a:spcPct val="90000"/>
            </a:lnSpc>
            <a:spcBef>
              <a:spcPct val="0"/>
            </a:spcBef>
            <a:spcAft>
              <a:spcPct val="35000"/>
            </a:spcAft>
            <a:buNone/>
          </a:pPr>
          <a:r>
            <a:rPr lang="en-US" sz="2600" kern="1200"/>
            <a:t>Splitting</a:t>
          </a:r>
        </a:p>
      </dsp:txBody>
      <dsp:txXfrm>
        <a:off x="0" y="1656481"/>
        <a:ext cx="1923626" cy="780519"/>
      </dsp:txXfrm>
    </dsp:sp>
    <dsp:sp modelId="{7FF0655A-FD6D-D645-A952-86678A22D32A}">
      <dsp:nvSpPr>
        <dsp:cNvPr id="0" name=""/>
        <dsp:cNvSpPr/>
      </dsp:nvSpPr>
      <dsp:spPr>
        <a:xfrm>
          <a:off x="1923626" y="2483832"/>
          <a:ext cx="7694506" cy="78051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95" tIns="198252" rIns="149295" bIns="198252" numCol="1" spcCol="1270" anchor="ctr" anchorCtr="0">
          <a:noAutofit/>
        </a:bodyPr>
        <a:lstStyle/>
        <a:p>
          <a:pPr marL="0" lvl="0" indent="0" algn="l" defTabSz="933450">
            <a:lnSpc>
              <a:spcPct val="90000"/>
            </a:lnSpc>
            <a:spcBef>
              <a:spcPct val="0"/>
            </a:spcBef>
            <a:spcAft>
              <a:spcPct val="35000"/>
            </a:spcAft>
            <a:buNone/>
          </a:pPr>
          <a:r>
            <a:rPr lang="en-US" sz="2100" kern="1200"/>
            <a:t>Imputing the N/A values with measures of central tendency. </a:t>
          </a:r>
        </a:p>
      </dsp:txBody>
      <dsp:txXfrm>
        <a:off x="1923626" y="2483832"/>
        <a:ext cx="7694506" cy="780519"/>
      </dsp:txXfrm>
    </dsp:sp>
    <dsp:sp modelId="{9D50E594-1808-7342-90CB-2548351BA7A9}">
      <dsp:nvSpPr>
        <dsp:cNvPr id="0" name=""/>
        <dsp:cNvSpPr/>
      </dsp:nvSpPr>
      <dsp:spPr>
        <a:xfrm>
          <a:off x="0" y="2483832"/>
          <a:ext cx="1923626" cy="78051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792" tIns="77098" rIns="101792" bIns="77098" numCol="1" spcCol="1270" anchor="ctr" anchorCtr="0">
          <a:noAutofit/>
        </a:bodyPr>
        <a:lstStyle/>
        <a:p>
          <a:pPr marL="0" lvl="0" indent="0" algn="ctr" defTabSz="1155700">
            <a:lnSpc>
              <a:spcPct val="90000"/>
            </a:lnSpc>
            <a:spcBef>
              <a:spcPct val="0"/>
            </a:spcBef>
            <a:spcAft>
              <a:spcPct val="35000"/>
            </a:spcAft>
            <a:buNone/>
          </a:pPr>
          <a:r>
            <a:rPr lang="en-US" sz="2600" kern="1200"/>
            <a:t>Imputing</a:t>
          </a:r>
        </a:p>
      </dsp:txBody>
      <dsp:txXfrm>
        <a:off x="0" y="2483832"/>
        <a:ext cx="1923626" cy="780519"/>
      </dsp:txXfrm>
    </dsp:sp>
    <dsp:sp modelId="{2F2E9937-4A08-D949-B233-0040A598FA3D}">
      <dsp:nvSpPr>
        <dsp:cNvPr id="0" name=""/>
        <dsp:cNvSpPr/>
      </dsp:nvSpPr>
      <dsp:spPr>
        <a:xfrm>
          <a:off x="1923626" y="3311183"/>
          <a:ext cx="7694506" cy="78051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95" tIns="198252" rIns="149295" bIns="198252" numCol="1" spcCol="1270" anchor="ctr" anchorCtr="0">
          <a:noAutofit/>
        </a:bodyPr>
        <a:lstStyle/>
        <a:p>
          <a:pPr marL="0" lvl="0" indent="0" algn="l" defTabSz="933450">
            <a:lnSpc>
              <a:spcPct val="90000"/>
            </a:lnSpc>
            <a:spcBef>
              <a:spcPct val="0"/>
            </a:spcBef>
            <a:spcAft>
              <a:spcPct val="35000"/>
            </a:spcAft>
            <a:buNone/>
          </a:pPr>
          <a:r>
            <a:rPr lang="en-US" sz="2100" kern="1200"/>
            <a:t>Changing datatypes for necessary columns. </a:t>
          </a:r>
        </a:p>
      </dsp:txBody>
      <dsp:txXfrm>
        <a:off x="1923626" y="3311183"/>
        <a:ext cx="7694506" cy="780519"/>
      </dsp:txXfrm>
    </dsp:sp>
    <dsp:sp modelId="{8B08F378-A171-A446-86C8-72D77A15101E}">
      <dsp:nvSpPr>
        <dsp:cNvPr id="0" name=""/>
        <dsp:cNvSpPr/>
      </dsp:nvSpPr>
      <dsp:spPr>
        <a:xfrm>
          <a:off x="0" y="3311183"/>
          <a:ext cx="1923626" cy="78051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792" tIns="77098" rIns="101792" bIns="77098" numCol="1" spcCol="1270" anchor="ctr" anchorCtr="0">
          <a:noAutofit/>
        </a:bodyPr>
        <a:lstStyle/>
        <a:p>
          <a:pPr marL="0" lvl="0" indent="0" algn="ctr" defTabSz="1155700">
            <a:lnSpc>
              <a:spcPct val="90000"/>
            </a:lnSpc>
            <a:spcBef>
              <a:spcPct val="0"/>
            </a:spcBef>
            <a:spcAft>
              <a:spcPct val="35000"/>
            </a:spcAft>
            <a:buNone/>
          </a:pPr>
          <a:r>
            <a:rPr lang="en-US" sz="2600" kern="1200"/>
            <a:t>Changing</a:t>
          </a:r>
        </a:p>
      </dsp:txBody>
      <dsp:txXfrm>
        <a:off x="0" y="3311183"/>
        <a:ext cx="1923626" cy="780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0E268-703D-C04D-BB8B-E369C856592F}">
      <dsp:nvSpPr>
        <dsp:cNvPr id="0" name=""/>
        <dsp:cNvSpPr/>
      </dsp:nvSpPr>
      <dsp:spPr>
        <a:xfrm>
          <a:off x="0" y="2191"/>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3B8D2-927A-934B-BB80-E265B8C47145}">
      <dsp:nvSpPr>
        <dsp:cNvPr id="0" name=""/>
        <dsp:cNvSpPr/>
      </dsp:nvSpPr>
      <dsp:spPr>
        <a:xfrm>
          <a:off x="0" y="2191"/>
          <a:ext cx="9618133" cy="74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Random Forest Model is used to solve regression and classification problems.</a:t>
          </a:r>
        </a:p>
      </dsp:txBody>
      <dsp:txXfrm>
        <a:off x="0" y="2191"/>
        <a:ext cx="9618133" cy="747173"/>
      </dsp:txXfrm>
    </dsp:sp>
    <dsp:sp modelId="{64204790-1A5A-CF4F-871A-7111F55BAEC0}">
      <dsp:nvSpPr>
        <dsp:cNvPr id="0" name=""/>
        <dsp:cNvSpPr/>
      </dsp:nvSpPr>
      <dsp:spPr>
        <a:xfrm>
          <a:off x="0" y="749365"/>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E76D04-2900-374A-AD7E-DAF95288D78C}">
      <dsp:nvSpPr>
        <dsp:cNvPr id="0" name=""/>
        <dsp:cNvSpPr/>
      </dsp:nvSpPr>
      <dsp:spPr>
        <a:xfrm>
          <a:off x="0" y="749365"/>
          <a:ext cx="9618133" cy="74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is suitable for situations when we have large dataset. </a:t>
          </a:r>
        </a:p>
      </dsp:txBody>
      <dsp:txXfrm>
        <a:off x="0" y="749365"/>
        <a:ext cx="9618133" cy="747173"/>
      </dsp:txXfrm>
    </dsp:sp>
    <dsp:sp modelId="{0907C1AE-F6CA-CF44-A883-300DB3012A85}">
      <dsp:nvSpPr>
        <dsp:cNvPr id="0" name=""/>
        <dsp:cNvSpPr/>
      </dsp:nvSpPr>
      <dsp:spPr>
        <a:xfrm>
          <a:off x="0" y="1496539"/>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CEF6B-3F2E-E644-A651-E5852C81EA7B}">
      <dsp:nvSpPr>
        <dsp:cNvPr id="0" name=""/>
        <dsp:cNvSpPr/>
      </dsp:nvSpPr>
      <dsp:spPr>
        <a:xfrm>
          <a:off x="0" y="1496539"/>
          <a:ext cx="9618133" cy="74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involves many decision trees</a:t>
          </a:r>
        </a:p>
      </dsp:txBody>
      <dsp:txXfrm>
        <a:off x="0" y="1496539"/>
        <a:ext cx="9618133" cy="747173"/>
      </dsp:txXfrm>
    </dsp:sp>
    <dsp:sp modelId="{4B0BF267-2004-D641-BAF1-B0A698A5F446}">
      <dsp:nvSpPr>
        <dsp:cNvPr id="0" name=""/>
        <dsp:cNvSpPr/>
      </dsp:nvSpPr>
      <dsp:spPr>
        <a:xfrm>
          <a:off x="0" y="2243713"/>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DD805-C38E-B44C-ACB2-16ED6E598A47}">
      <dsp:nvSpPr>
        <dsp:cNvPr id="0" name=""/>
        <dsp:cNvSpPr/>
      </dsp:nvSpPr>
      <dsp:spPr>
        <a:xfrm>
          <a:off x="0" y="2243713"/>
          <a:ext cx="9618133" cy="74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It predicts the value by taking average of the mean</a:t>
          </a:r>
        </a:p>
        <a:p>
          <a:pPr marL="0" lvl="0" indent="0" algn="l" defTabSz="844550">
            <a:lnSpc>
              <a:spcPct val="90000"/>
            </a:lnSpc>
            <a:spcBef>
              <a:spcPct val="0"/>
            </a:spcBef>
            <a:spcAft>
              <a:spcPct val="35000"/>
            </a:spcAft>
            <a:buNone/>
          </a:pPr>
          <a:r>
            <a:rPr lang="en-US" sz="1900" kern="1200" dirty="0"/>
            <a:t> </a:t>
          </a:r>
        </a:p>
      </dsp:txBody>
      <dsp:txXfrm>
        <a:off x="0" y="2243713"/>
        <a:ext cx="9618133" cy="747173"/>
      </dsp:txXfrm>
    </dsp:sp>
    <dsp:sp modelId="{B97333DE-C34B-4D49-9B26-DA407718A9CC}">
      <dsp:nvSpPr>
        <dsp:cNvPr id="0" name=""/>
        <dsp:cNvSpPr/>
      </dsp:nvSpPr>
      <dsp:spPr>
        <a:xfrm>
          <a:off x="0" y="2990886"/>
          <a:ext cx="9618133"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473CC-EFFA-E641-BABD-4C8FDB5241D5}">
      <dsp:nvSpPr>
        <dsp:cNvPr id="0" name=""/>
        <dsp:cNvSpPr/>
      </dsp:nvSpPr>
      <dsp:spPr>
        <a:xfrm>
          <a:off x="0" y="2990886"/>
          <a:ext cx="9618133" cy="74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It predict values by taking into consideration the training data and predict the values of test data.</a:t>
          </a:r>
        </a:p>
      </dsp:txBody>
      <dsp:txXfrm>
        <a:off x="0" y="2990886"/>
        <a:ext cx="9618133" cy="747173"/>
      </dsp:txXfrm>
    </dsp:sp>
    <dsp:sp modelId="{AEC33C8F-B769-5142-A952-E1FD9C9607E4}">
      <dsp:nvSpPr>
        <dsp:cNvPr id="0" name=""/>
        <dsp:cNvSpPr/>
      </dsp:nvSpPr>
      <dsp:spPr>
        <a:xfrm>
          <a:off x="0" y="373806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5852F6-F620-6545-A95E-59A026CA58D8}">
      <dsp:nvSpPr>
        <dsp:cNvPr id="0" name=""/>
        <dsp:cNvSpPr/>
      </dsp:nvSpPr>
      <dsp:spPr>
        <a:xfrm>
          <a:off x="0" y="3738060"/>
          <a:ext cx="9618133" cy="74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Training Data-80% </a:t>
          </a:r>
          <a:br>
            <a:rPr lang="en-US" sz="1900" kern="1200" dirty="0"/>
          </a:br>
          <a:r>
            <a:rPr lang="en-US" sz="1900" kern="1200" dirty="0"/>
            <a:t>Test Data-20%</a:t>
          </a:r>
        </a:p>
      </dsp:txBody>
      <dsp:txXfrm>
        <a:off x="0" y="3738060"/>
        <a:ext cx="9618133" cy="747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14A43-7135-364B-898F-DA3F107594BB}">
      <dsp:nvSpPr>
        <dsp:cNvPr id="0" name=""/>
        <dsp:cNvSpPr/>
      </dsp:nvSpPr>
      <dsp:spPr>
        <a:xfrm>
          <a:off x="0" y="2342652"/>
          <a:ext cx="8596312" cy="153703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It can be concluded that the predicted value of availability of Airbnb is closed to actual value. </a:t>
          </a:r>
        </a:p>
      </dsp:txBody>
      <dsp:txXfrm>
        <a:off x="0" y="2342652"/>
        <a:ext cx="8596312" cy="1537033"/>
      </dsp:txXfrm>
    </dsp:sp>
    <dsp:sp modelId="{30D8370C-F891-4D40-96F2-EC56ABEBF91F}">
      <dsp:nvSpPr>
        <dsp:cNvPr id="0" name=""/>
        <dsp:cNvSpPr/>
      </dsp:nvSpPr>
      <dsp:spPr>
        <a:xfrm rot="10800000">
          <a:off x="0" y="1750"/>
          <a:ext cx="8596312" cy="2363958"/>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According to the above analysis, we can successfully conclude that the Random Forest Regressor worked the best and gave a variance score of 0.98 whereas the Ridge Regression model gave a variance score of 0.90. Hence the values predicted by Random Forest Regressor gave us close to accurate results. It is because the random forest uses many different sample in decision trees and that results in low variance. </a:t>
          </a:r>
        </a:p>
      </dsp:txBody>
      <dsp:txXfrm rot="10800000">
        <a:off x="0" y="1750"/>
        <a:ext cx="8596312" cy="15360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9D6DC-E1CB-4874-BF52-C3407230D20E}" type="datetime1">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1286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1878801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49635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138306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46784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1974710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27519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0994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13E51-B7F7-4C24-B8E3-5471755DC0E0}" type="datetime1">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2864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91A59F-D956-4598-A3C1-AE72A5387751}" type="datetime1">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65274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10/29/22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3071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77D9-239F-488B-9358-023C46BC7084}" type="datetime1">
              <a:rPr lang="en-US" smtClean="0"/>
              <a:t>10/29/22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0041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10/29/22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1854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6ACF-ECB9-4B5F-A429-08B8AC75E8EF}" type="datetime1">
              <a:rPr lang="en-US" smtClean="0"/>
              <a:t>10/29/22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6338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B429B-EE2A-486A-BDB9-0C848B4FAFDD}" type="datetime1">
              <a:rPr lang="en-US" smtClean="0"/>
              <a:t>10/29/22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6608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A5FE4A-CB8D-40AB-BFFC-AAF37EA071CB}" type="datetime1">
              <a:rPr lang="en-US" smtClean="0"/>
              <a:t>10/29/22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2680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517C94-3B1E-4991-BED3-41F8B0158A00}" type="datetime1">
              <a:rPr lang="en-US" smtClean="0"/>
              <a:t>10/29/22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95281018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step-by-step-guide-building-a-prediction-model-in-python-ac441e8b9e8b" TargetMode="External"/><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 Id="rId4" Type="http://schemas.openxmlformats.org/officeDocument/2006/relationships/hyperlink" Target="https://scikit-learn.org/stable/modules/generated/sklearn.linear_model.LogisticRegress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8E89-BCE0-5644-926F-41653657E553}"/>
              </a:ext>
            </a:extLst>
          </p:cNvPr>
          <p:cNvSpPr>
            <a:spLocks noGrp="1"/>
          </p:cNvSpPr>
          <p:nvPr>
            <p:ph type="ctrTitle"/>
          </p:nvPr>
        </p:nvSpPr>
        <p:spPr>
          <a:xfrm>
            <a:off x="777240" y="532995"/>
            <a:ext cx="7207683" cy="1515091"/>
          </a:xfrm>
        </p:spPr>
        <p:txBody>
          <a:bodyPr anchor="b">
            <a:normAutofit/>
          </a:bodyPr>
          <a:lstStyle/>
          <a:p>
            <a:r>
              <a:rPr lang="en-US" dirty="0">
                <a:solidFill>
                  <a:srgbClr val="FFFFFF"/>
                </a:solidFill>
              </a:rPr>
              <a:t>Capstone Project </a:t>
            </a:r>
          </a:p>
        </p:txBody>
      </p:sp>
      <p:sp>
        <p:nvSpPr>
          <p:cNvPr id="3" name="Subtitle 2">
            <a:extLst>
              <a:ext uri="{FF2B5EF4-FFF2-40B4-BE49-F238E27FC236}">
                <a16:creationId xmlns:a16="http://schemas.microsoft.com/office/drawing/2014/main" id="{D70EEB12-D4EE-9F48-B19D-337CCDF81C51}"/>
              </a:ext>
            </a:extLst>
          </p:cNvPr>
          <p:cNvSpPr>
            <a:spLocks noGrp="1"/>
          </p:cNvSpPr>
          <p:nvPr>
            <p:ph type="subTitle" idx="1"/>
          </p:nvPr>
        </p:nvSpPr>
        <p:spPr>
          <a:xfrm>
            <a:off x="777240" y="1801724"/>
            <a:ext cx="7207683" cy="3837776"/>
          </a:xfrm>
        </p:spPr>
        <p:txBody>
          <a:bodyPr anchor="t">
            <a:normAutofit/>
          </a:bodyPr>
          <a:lstStyle/>
          <a:p>
            <a:r>
              <a:rPr lang="en-US" sz="3200" b="1" dirty="0">
                <a:solidFill>
                  <a:srgbClr val="FFFFFF"/>
                </a:solidFill>
              </a:rPr>
              <a:t>Team-2</a:t>
            </a:r>
          </a:p>
          <a:p>
            <a:pPr algn="l"/>
            <a:endParaRPr lang="en-US" sz="2000" b="1" dirty="0">
              <a:solidFill>
                <a:srgbClr val="FFFFFF"/>
              </a:solidFill>
            </a:endParaRPr>
          </a:p>
        </p:txBody>
      </p:sp>
      <p:sp>
        <p:nvSpPr>
          <p:cNvPr id="5" name="TextBox 4"/>
          <p:cNvSpPr txBox="1"/>
          <p:nvPr/>
        </p:nvSpPr>
        <p:spPr>
          <a:xfrm>
            <a:off x="757893" y="686034"/>
            <a:ext cx="10203032" cy="2554545"/>
          </a:xfrm>
          <a:prstGeom prst="rect">
            <a:avLst/>
          </a:prstGeom>
          <a:noFill/>
        </p:spPr>
        <p:txBody>
          <a:bodyPr wrap="square" rtlCol="0">
            <a:spAutoFit/>
          </a:bodyPr>
          <a:lstStyle/>
          <a:p>
            <a:r>
              <a:rPr lang="en-US" sz="2000" dirty="0"/>
              <a:t>ALY6110: </a:t>
            </a:r>
            <a:r>
              <a:rPr lang="en-US" sz="2000" b="0" i="0" dirty="0">
                <a:effectLst/>
                <a:latin typeface="Lato Extended"/>
              </a:rPr>
              <a:t>Data Management and Big Data </a:t>
            </a:r>
            <a:r>
              <a:rPr lang="en-US" sz="2000" dirty="0"/>
              <a:t>Final Project Presentation</a:t>
            </a:r>
          </a:p>
          <a:p>
            <a:endParaRPr lang="en-US" sz="2500" dirty="0"/>
          </a:p>
          <a:p>
            <a:r>
              <a:rPr lang="en-US" sz="2000" dirty="0"/>
              <a:t>Airbnb Analysis  </a:t>
            </a:r>
          </a:p>
          <a:p>
            <a:endParaRPr lang="en-US" dirty="0"/>
          </a:p>
          <a:p>
            <a:endParaRPr lang="en-US" dirty="0"/>
          </a:p>
          <a:p>
            <a:endParaRPr lang="en-US" dirty="0"/>
          </a:p>
          <a:p>
            <a:endParaRPr lang="en-US" dirty="0"/>
          </a:p>
          <a:p>
            <a:endParaRPr lang="en-IN" dirty="0"/>
          </a:p>
        </p:txBody>
      </p:sp>
      <p:sp>
        <p:nvSpPr>
          <p:cNvPr id="4" name="TextBox 3">
            <a:extLst>
              <a:ext uri="{FF2B5EF4-FFF2-40B4-BE49-F238E27FC236}">
                <a16:creationId xmlns:a16="http://schemas.microsoft.com/office/drawing/2014/main" id="{1B00F7C7-40C5-8848-A457-FC1A721BBC52}"/>
              </a:ext>
            </a:extLst>
          </p:cNvPr>
          <p:cNvSpPr txBox="1"/>
          <p:nvPr/>
        </p:nvSpPr>
        <p:spPr>
          <a:xfrm>
            <a:off x="757893" y="3086692"/>
            <a:ext cx="938206" cy="369332"/>
          </a:xfrm>
          <a:prstGeom prst="rect">
            <a:avLst/>
          </a:prstGeom>
          <a:noFill/>
        </p:spPr>
        <p:txBody>
          <a:bodyPr wrap="none" rtlCol="0">
            <a:spAutoFit/>
          </a:bodyPr>
          <a:lstStyle/>
          <a:p>
            <a:r>
              <a:rPr lang="en-US" dirty="0"/>
              <a:t>Team-9</a:t>
            </a:r>
          </a:p>
        </p:txBody>
      </p:sp>
      <p:graphicFrame>
        <p:nvGraphicFramePr>
          <p:cNvPr id="7" name="Table 7">
            <a:extLst>
              <a:ext uri="{FF2B5EF4-FFF2-40B4-BE49-F238E27FC236}">
                <a16:creationId xmlns:a16="http://schemas.microsoft.com/office/drawing/2014/main" id="{94025F94-C1ED-FF4D-9C78-30973944EB2C}"/>
              </a:ext>
            </a:extLst>
          </p:cNvPr>
          <p:cNvGraphicFramePr>
            <a:graphicFrameLocks noGrp="1"/>
          </p:cNvGraphicFramePr>
          <p:nvPr>
            <p:extLst>
              <p:ext uri="{D42A27DB-BD31-4B8C-83A1-F6EECF244321}">
                <p14:modId xmlns:p14="http://schemas.microsoft.com/office/powerpoint/2010/main" val="4003853706"/>
              </p:ext>
            </p:extLst>
          </p:nvPr>
        </p:nvGraphicFramePr>
        <p:xfrm>
          <a:off x="777240" y="3616736"/>
          <a:ext cx="8493058" cy="2390265"/>
        </p:xfrm>
        <a:graphic>
          <a:graphicData uri="http://schemas.openxmlformats.org/drawingml/2006/table">
            <a:tbl>
              <a:tblPr firstRow="1" bandRow="1">
                <a:tableStyleId>{5C22544A-7EE6-4342-B048-85BDC9FD1C3A}</a:tableStyleId>
              </a:tblPr>
              <a:tblGrid>
                <a:gridCol w="8493058">
                  <a:extLst>
                    <a:ext uri="{9D8B030D-6E8A-4147-A177-3AD203B41FA5}">
                      <a16:colId xmlns:a16="http://schemas.microsoft.com/office/drawing/2014/main" val="2714696686"/>
                    </a:ext>
                  </a:extLst>
                </a:gridCol>
              </a:tblGrid>
              <a:tr h="796755">
                <a:tc>
                  <a:txBody>
                    <a:bodyPr/>
                    <a:lstStyle/>
                    <a:p>
                      <a:r>
                        <a:rPr lang="en-US" dirty="0"/>
                        <a:t>Name </a:t>
                      </a:r>
                    </a:p>
                  </a:txBody>
                  <a:tcPr/>
                </a:tc>
                <a:extLst>
                  <a:ext uri="{0D108BD9-81ED-4DB2-BD59-A6C34878D82A}">
                    <a16:rowId xmlns:a16="http://schemas.microsoft.com/office/drawing/2014/main" val="302433948"/>
                  </a:ext>
                </a:extLst>
              </a:tr>
              <a:tr h="796755">
                <a:tc>
                  <a:txBody>
                    <a:bodyPr/>
                    <a:lstStyle/>
                    <a:p>
                      <a:r>
                        <a:rPr lang="en-US" dirty="0" err="1"/>
                        <a:t>Kavish</a:t>
                      </a:r>
                      <a:r>
                        <a:rPr lang="en-US" dirty="0"/>
                        <a:t> Shah </a:t>
                      </a:r>
                    </a:p>
                  </a:txBody>
                  <a:tcPr/>
                </a:tc>
                <a:extLst>
                  <a:ext uri="{0D108BD9-81ED-4DB2-BD59-A6C34878D82A}">
                    <a16:rowId xmlns:a16="http://schemas.microsoft.com/office/drawing/2014/main" val="101685392"/>
                  </a:ext>
                </a:extLst>
              </a:tr>
              <a:tr h="796755">
                <a:tc>
                  <a:txBody>
                    <a:bodyPr/>
                    <a:lstStyle/>
                    <a:p>
                      <a:r>
                        <a:rPr lang="en-US" dirty="0" err="1"/>
                        <a:t>Tanusha</a:t>
                      </a:r>
                      <a:r>
                        <a:rPr lang="en-US" dirty="0"/>
                        <a:t> </a:t>
                      </a:r>
                      <a:r>
                        <a:rPr lang="en-US" dirty="0" err="1"/>
                        <a:t>Erupla</a:t>
                      </a:r>
                      <a:endParaRPr lang="en-US" dirty="0"/>
                    </a:p>
                  </a:txBody>
                  <a:tcPr/>
                </a:tc>
                <a:extLst>
                  <a:ext uri="{0D108BD9-81ED-4DB2-BD59-A6C34878D82A}">
                    <a16:rowId xmlns:a16="http://schemas.microsoft.com/office/drawing/2014/main" val="85967144"/>
                  </a:ext>
                </a:extLst>
              </a:tr>
            </a:tbl>
          </a:graphicData>
        </a:graphic>
      </p:graphicFrame>
    </p:spTree>
    <p:extLst>
      <p:ext uri="{BB962C8B-B14F-4D97-AF65-F5344CB8AC3E}">
        <p14:creationId xmlns:p14="http://schemas.microsoft.com/office/powerpoint/2010/main" val="36807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1533C96-9E32-0A43-812F-1E832CD58C85}"/>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dirty="0"/>
              <a:t>Listings by Neighborhood</a:t>
            </a:r>
          </a:p>
        </p:txBody>
      </p:sp>
      <p:pic>
        <p:nvPicPr>
          <p:cNvPr id="9" name="Content Placeholder 8" descr="A picture containing graphical user interface&#10;&#10;Description automatically generated">
            <a:extLst>
              <a:ext uri="{FF2B5EF4-FFF2-40B4-BE49-F238E27FC236}">
                <a16:creationId xmlns:a16="http://schemas.microsoft.com/office/drawing/2014/main" id="{1831C1D3-CC1C-6703-C04E-4A6414947583}"/>
              </a:ext>
            </a:extLst>
          </p:cNvPr>
          <p:cNvPicPr>
            <a:picLocks noGrp="1" noChangeAspect="1"/>
          </p:cNvPicPr>
          <p:nvPr>
            <p:ph idx="1"/>
          </p:nvPr>
        </p:nvPicPr>
        <p:blipFill>
          <a:blip r:embed="rId2"/>
          <a:stretch>
            <a:fillRect/>
          </a:stretch>
        </p:blipFill>
        <p:spPr>
          <a:xfrm>
            <a:off x="1075027" y="195883"/>
            <a:ext cx="8295984" cy="4518992"/>
          </a:xfrm>
        </p:spPr>
      </p:pic>
    </p:spTree>
    <p:extLst>
      <p:ext uri="{BB962C8B-B14F-4D97-AF65-F5344CB8AC3E}">
        <p14:creationId xmlns:p14="http://schemas.microsoft.com/office/powerpoint/2010/main" val="71023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5969" y="4553712"/>
            <a:ext cx="8288032" cy="1096316"/>
          </a:xfrm>
        </p:spPr>
        <p:txBody>
          <a:bodyPr>
            <a:normAutofit/>
          </a:bodyPr>
          <a:lstStyle/>
          <a:p>
            <a:pPr algn="ctr">
              <a:lnSpc>
                <a:spcPct val="90000"/>
              </a:lnSpc>
            </a:pPr>
            <a:r>
              <a:rPr lang="en-IN" sz="3400"/>
              <a:t>Distribution of room types based on availability </a:t>
            </a:r>
          </a:p>
        </p:txBody>
      </p:sp>
      <p:sp>
        <p:nvSpPr>
          <p:cNvPr id="3" name="Subtitle 2"/>
          <p:cNvSpPr>
            <a:spLocks noGrp="1"/>
          </p:cNvSpPr>
          <p:nvPr>
            <p:ph type="subTitle" idx="1"/>
          </p:nvPr>
        </p:nvSpPr>
        <p:spPr>
          <a:xfrm>
            <a:off x="985969" y="5650029"/>
            <a:ext cx="8288032" cy="469122"/>
          </a:xfrm>
        </p:spPr>
        <p:txBody>
          <a:bodyPr>
            <a:normAutofit/>
          </a:bodyPr>
          <a:lstStyle/>
          <a:p>
            <a:pPr algn="ctr"/>
            <a:endParaRPr lang="en-IN"/>
          </a:p>
        </p:txBody>
      </p:sp>
      <p:pic>
        <p:nvPicPr>
          <p:cNvPr id="6" name="Picture 5" descr="Chart, bar chart&#10;&#10;Description automatically generated">
            <a:extLst>
              <a:ext uri="{FF2B5EF4-FFF2-40B4-BE49-F238E27FC236}">
                <a16:creationId xmlns:a16="http://schemas.microsoft.com/office/drawing/2014/main" id="{E4E33DA2-5C4D-47EE-FB9C-667B8EC0FF33}"/>
              </a:ext>
            </a:extLst>
          </p:cNvPr>
          <p:cNvPicPr>
            <a:picLocks noChangeAspect="1"/>
          </p:cNvPicPr>
          <p:nvPr/>
        </p:nvPicPr>
        <p:blipFill>
          <a:blip r:embed="rId2"/>
          <a:stretch>
            <a:fillRect/>
          </a:stretch>
        </p:blipFill>
        <p:spPr>
          <a:xfrm>
            <a:off x="1985963" y="-1"/>
            <a:ext cx="6672261" cy="4553711"/>
          </a:xfrm>
          <a:prstGeom prst="rect">
            <a:avLst/>
          </a:prstGeom>
        </p:spPr>
      </p:pic>
    </p:spTree>
    <p:extLst>
      <p:ext uri="{BB962C8B-B14F-4D97-AF65-F5344CB8AC3E}">
        <p14:creationId xmlns:p14="http://schemas.microsoft.com/office/powerpoint/2010/main" val="183845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5B36707-A45D-3B4C-BAA1-84D16CC28851}"/>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Availability by Neighborhood. </a:t>
            </a:r>
          </a:p>
        </p:txBody>
      </p:sp>
      <p:sp>
        <p:nvSpPr>
          <p:cNvPr id="33" name="Content Placeholder 10">
            <a:extLst>
              <a:ext uri="{FF2B5EF4-FFF2-40B4-BE49-F238E27FC236}">
                <a16:creationId xmlns:a16="http://schemas.microsoft.com/office/drawing/2014/main" id="{83BA7440-15EF-DA09-559C-9EA534009053}"/>
              </a:ext>
            </a:extLst>
          </p:cNvPr>
          <p:cNvSpPr>
            <a:spLocks noGrp="1"/>
          </p:cNvSpPr>
          <p:nvPr>
            <p:ph idx="1"/>
          </p:nvPr>
        </p:nvSpPr>
        <p:spPr>
          <a:xfrm>
            <a:off x="673754" y="2160590"/>
            <a:ext cx="3973943" cy="3440110"/>
          </a:xfrm>
        </p:spPr>
        <p:txBody>
          <a:bodyPr>
            <a:normAutofit/>
          </a:bodyPr>
          <a:lstStyle/>
          <a:p>
            <a:endParaRPr lang="en-US">
              <a:solidFill>
                <a:schemeClr val="bg1"/>
              </a:solidFill>
            </a:endParaRPr>
          </a:p>
        </p:txBody>
      </p:sp>
      <p:pic>
        <p:nvPicPr>
          <p:cNvPr id="7" name="Content Placeholder 6" descr="Chart, bar chart&#10;&#10;Description automatically generated">
            <a:extLst>
              <a:ext uri="{FF2B5EF4-FFF2-40B4-BE49-F238E27FC236}">
                <a16:creationId xmlns:a16="http://schemas.microsoft.com/office/drawing/2014/main" id="{5F7846A0-5108-6F9E-DD81-0025C882B4DF}"/>
              </a:ext>
            </a:extLst>
          </p:cNvPr>
          <p:cNvPicPr>
            <a:picLocks noChangeAspect="1"/>
          </p:cNvPicPr>
          <p:nvPr/>
        </p:nvPicPr>
        <p:blipFill>
          <a:blip r:embed="rId2"/>
          <a:stretch>
            <a:fillRect/>
          </a:stretch>
        </p:blipFill>
        <p:spPr>
          <a:xfrm>
            <a:off x="3829050" y="-6"/>
            <a:ext cx="8362950" cy="6858000"/>
          </a:xfrm>
          <a:prstGeom prst="rect">
            <a:avLst/>
          </a:prstGeom>
        </p:spPr>
      </p:pic>
      <p:sp>
        <p:nvSpPr>
          <p:cNvPr id="22"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2537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4C04DBD-EA62-9D4E-A603-D61719B593AE}"/>
              </a:ext>
            </a:extLst>
          </p:cNvPr>
          <p:cNvSpPr>
            <a:spLocks noGrp="1"/>
          </p:cNvSpPr>
          <p:nvPr>
            <p:ph type="title"/>
          </p:nvPr>
        </p:nvSpPr>
        <p:spPr>
          <a:xfrm>
            <a:off x="832383" y="5755739"/>
            <a:ext cx="7673801" cy="1087656"/>
          </a:xfrm>
        </p:spPr>
        <p:txBody>
          <a:bodyPr vert="horz" lIns="91440" tIns="45720" rIns="91440" bIns="45720" rtlCol="0" anchor="b">
            <a:normAutofit/>
          </a:bodyPr>
          <a:lstStyle/>
          <a:p>
            <a:pPr>
              <a:lnSpc>
                <a:spcPct val="90000"/>
              </a:lnSpc>
            </a:pPr>
            <a:r>
              <a:rPr lang="en-US" sz="3400" kern="1200" dirty="0">
                <a:solidFill>
                  <a:schemeClr val="accent1"/>
                </a:solidFill>
                <a:latin typeface="+mj-lt"/>
                <a:ea typeface="+mj-ea"/>
                <a:cs typeface="+mj-cs"/>
              </a:rPr>
              <a:t>Ratings of different room type in different Australian cities </a:t>
            </a:r>
          </a:p>
        </p:txBody>
      </p:sp>
      <p:pic>
        <p:nvPicPr>
          <p:cNvPr id="23" name="Content Placeholder 22" descr="Chart, scatter chart&#10;&#10;Description automatically generated">
            <a:extLst>
              <a:ext uri="{FF2B5EF4-FFF2-40B4-BE49-F238E27FC236}">
                <a16:creationId xmlns:a16="http://schemas.microsoft.com/office/drawing/2014/main" id="{831F6270-38DA-4384-4D17-9414BF259937}"/>
              </a:ext>
            </a:extLst>
          </p:cNvPr>
          <p:cNvPicPr>
            <a:picLocks noGrp="1" noChangeAspect="1"/>
          </p:cNvPicPr>
          <p:nvPr>
            <p:ph idx="1"/>
          </p:nvPr>
        </p:nvPicPr>
        <p:blipFill>
          <a:blip r:embed="rId2"/>
          <a:stretch>
            <a:fillRect/>
          </a:stretch>
        </p:blipFill>
        <p:spPr>
          <a:xfrm>
            <a:off x="879109" y="128588"/>
            <a:ext cx="8452217" cy="5666154"/>
          </a:xfrm>
          <a:prstGeom prst="rect">
            <a:avLst/>
          </a:prstGeom>
        </p:spPr>
      </p:pic>
    </p:spTree>
    <p:extLst>
      <p:ext uri="{BB962C8B-B14F-4D97-AF65-F5344CB8AC3E}">
        <p14:creationId xmlns:p14="http://schemas.microsoft.com/office/powerpoint/2010/main" val="211860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5D35-32D2-434C-A362-77C035D34DB7}"/>
              </a:ext>
            </a:extLst>
          </p:cNvPr>
          <p:cNvSpPr>
            <a:spLocks noGrp="1"/>
          </p:cNvSpPr>
          <p:nvPr>
            <p:ph type="title"/>
          </p:nvPr>
        </p:nvSpPr>
        <p:spPr>
          <a:xfrm>
            <a:off x="677334" y="-49212"/>
            <a:ext cx="8596668" cy="1320800"/>
          </a:xfrm>
        </p:spPr>
        <p:txBody>
          <a:bodyPr vert="horz" lIns="91440" tIns="45720" rIns="91440" bIns="45720" rtlCol="0" anchor="t">
            <a:normAutofit/>
          </a:bodyPr>
          <a:lstStyle/>
          <a:p>
            <a:r>
              <a:rPr lang="en-US" dirty="0"/>
              <a:t>Correlation Matrix </a:t>
            </a:r>
          </a:p>
        </p:txBody>
      </p:sp>
      <p:sp>
        <p:nvSpPr>
          <p:cNvPr id="28" name="Content Placeholder 27">
            <a:extLst>
              <a:ext uri="{FF2B5EF4-FFF2-40B4-BE49-F238E27FC236}">
                <a16:creationId xmlns:a16="http://schemas.microsoft.com/office/drawing/2014/main" id="{C433624A-8BBB-CDA0-5D94-4033394CFDBA}"/>
              </a:ext>
            </a:extLst>
          </p:cNvPr>
          <p:cNvSpPr>
            <a:spLocks noGrp="1"/>
          </p:cNvSpPr>
          <p:nvPr>
            <p:ph idx="1"/>
          </p:nvPr>
        </p:nvSpPr>
        <p:spPr>
          <a:xfrm>
            <a:off x="6336287" y="2160589"/>
            <a:ext cx="2934714" cy="3880773"/>
          </a:xfrm>
        </p:spPr>
        <p:txBody>
          <a:bodyPr>
            <a:normAutofit/>
          </a:bodyPr>
          <a:lstStyle/>
          <a:p>
            <a:endParaRPr lang="en-US"/>
          </a:p>
        </p:txBody>
      </p:sp>
      <p:pic>
        <p:nvPicPr>
          <p:cNvPr id="8" name="Content Placeholder 7" descr="A picture containing text&#10;&#10;Description automatically generated">
            <a:extLst>
              <a:ext uri="{FF2B5EF4-FFF2-40B4-BE49-F238E27FC236}">
                <a16:creationId xmlns:a16="http://schemas.microsoft.com/office/drawing/2014/main" id="{C4D7B3F9-22C0-0370-15E4-346EE69D13D4}"/>
              </a:ext>
            </a:extLst>
          </p:cNvPr>
          <p:cNvPicPr>
            <a:picLocks noChangeAspect="1"/>
          </p:cNvPicPr>
          <p:nvPr/>
        </p:nvPicPr>
        <p:blipFill rotWithShape="1">
          <a:blip r:embed="rId2"/>
          <a:srcRect t="8657" r="3" b="10686"/>
          <a:stretch/>
        </p:blipFill>
        <p:spPr>
          <a:xfrm>
            <a:off x="677334" y="816638"/>
            <a:ext cx="11238441" cy="6041362"/>
          </a:xfrm>
          <a:prstGeom prst="rect">
            <a:avLst/>
          </a:prstGeom>
        </p:spPr>
      </p:pic>
    </p:spTree>
    <p:extLst>
      <p:ext uri="{BB962C8B-B14F-4D97-AF65-F5344CB8AC3E}">
        <p14:creationId xmlns:p14="http://schemas.microsoft.com/office/powerpoint/2010/main" val="17080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BDB6-3226-245D-DD3B-754B6575D9A0}"/>
              </a:ext>
            </a:extLst>
          </p:cNvPr>
          <p:cNvSpPr>
            <a:spLocks noGrp="1"/>
          </p:cNvSpPr>
          <p:nvPr>
            <p:ph type="title"/>
          </p:nvPr>
        </p:nvSpPr>
        <p:spPr>
          <a:xfrm>
            <a:off x="677334" y="609600"/>
            <a:ext cx="8596668" cy="1320800"/>
          </a:xfrm>
        </p:spPr>
        <p:txBody>
          <a:bodyPr anchor="t">
            <a:normAutofit/>
          </a:bodyPr>
          <a:lstStyle/>
          <a:p>
            <a:r>
              <a:rPr lang="en-US"/>
              <a:t>One Hot Encoding </a:t>
            </a:r>
            <a:endParaRPr lang="en-US" dirty="0"/>
          </a:p>
        </p:txBody>
      </p:sp>
      <p:pic>
        <p:nvPicPr>
          <p:cNvPr id="7" name="Content Placeholder 6" descr="Table&#10;&#10;Description automatically generated">
            <a:extLst>
              <a:ext uri="{FF2B5EF4-FFF2-40B4-BE49-F238E27FC236}">
                <a16:creationId xmlns:a16="http://schemas.microsoft.com/office/drawing/2014/main" id="{E1F40893-DA10-AD29-06EE-1305CE71AF03}"/>
              </a:ext>
            </a:extLst>
          </p:cNvPr>
          <p:cNvPicPr>
            <a:picLocks noChangeAspect="1"/>
          </p:cNvPicPr>
          <p:nvPr/>
        </p:nvPicPr>
        <p:blipFill>
          <a:blip r:embed="rId2"/>
          <a:stretch>
            <a:fillRect/>
          </a:stretch>
        </p:blipFill>
        <p:spPr>
          <a:xfrm>
            <a:off x="817474" y="1700213"/>
            <a:ext cx="8226514" cy="4743450"/>
          </a:xfrm>
          <a:prstGeom prst="rect">
            <a:avLst/>
          </a:prstGeom>
        </p:spPr>
      </p:pic>
    </p:spTree>
    <p:extLst>
      <p:ext uri="{BB962C8B-B14F-4D97-AF65-F5344CB8AC3E}">
        <p14:creationId xmlns:p14="http://schemas.microsoft.com/office/powerpoint/2010/main" val="156305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7C9B-329D-9EC6-33E5-F1AF9B935115}"/>
              </a:ext>
            </a:extLst>
          </p:cNvPr>
          <p:cNvSpPr>
            <a:spLocks noGrp="1"/>
          </p:cNvSpPr>
          <p:nvPr>
            <p:ph type="title"/>
          </p:nvPr>
        </p:nvSpPr>
        <p:spPr>
          <a:xfrm>
            <a:off x="677334" y="609600"/>
            <a:ext cx="9166754" cy="1320800"/>
          </a:xfrm>
        </p:spPr>
        <p:txBody>
          <a:bodyPr>
            <a:normAutofit/>
          </a:bodyPr>
          <a:lstStyle/>
          <a:p>
            <a:r>
              <a:rPr lang="en-US" sz="3200" dirty="0"/>
              <a:t>Checking for normalization of the target variable</a:t>
            </a:r>
          </a:p>
        </p:txBody>
      </p:sp>
      <p:pic>
        <p:nvPicPr>
          <p:cNvPr id="5" name="Content Placeholder 4" descr="Chart, histogram&#10;&#10;Description automatically generated">
            <a:extLst>
              <a:ext uri="{FF2B5EF4-FFF2-40B4-BE49-F238E27FC236}">
                <a16:creationId xmlns:a16="http://schemas.microsoft.com/office/drawing/2014/main" id="{ED637745-7F3C-1B33-678E-8EB238FADE0C}"/>
              </a:ext>
            </a:extLst>
          </p:cNvPr>
          <p:cNvPicPr>
            <a:picLocks noGrp="1" noChangeAspect="1"/>
          </p:cNvPicPr>
          <p:nvPr>
            <p:ph idx="1"/>
          </p:nvPr>
        </p:nvPicPr>
        <p:blipFill>
          <a:blip r:embed="rId2"/>
          <a:stretch>
            <a:fillRect/>
          </a:stretch>
        </p:blipFill>
        <p:spPr>
          <a:xfrm>
            <a:off x="462693" y="1930400"/>
            <a:ext cx="5633307" cy="3881437"/>
          </a:xfrm>
        </p:spPr>
      </p:pic>
      <p:sp>
        <p:nvSpPr>
          <p:cNvPr id="6" name="TextBox 5">
            <a:extLst>
              <a:ext uri="{FF2B5EF4-FFF2-40B4-BE49-F238E27FC236}">
                <a16:creationId xmlns:a16="http://schemas.microsoft.com/office/drawing/2014/main" id="{BC5A1887-2DCD-32AF-90F1-B3EC7406F188}"/>
              </a:ext>
            </a:extLst>
          </p:cNvPr>
          <p:cNvSpPr txBox="1"/>
          <p:nvPr/>
        </p:nvSpPr>
        <p:spPr>
          <a:xfrm>
            <a:off x="677334" y="5957888"/>
            <a:ext cx="5418666" cy="369332"/>
          </a:xfrm>
          <a:prstGeom prst="rect">
            <a:avLst/>
          </a:prstGeom>
          <a:noFill/>
        </p:spPr>
        <p:txBody>
          <a:bodyPr wrap="square" rtlCol="0">
            <a:spAutoFit/>
          </a:bodyPr>
          <a:lstStyle/>
          <a:p>
            <a:r>
              <a:rPr lang="en-US" dirty="0"/>
              <a:t>Before Normalization </a:t>
            </a:r>
          </a:p>
        </p:txBody>
      </p:sp>
      <p:pic>
        <p:nvPicPr>
          <p:cNvPr id="10" name="Picture 9" descr="Chart, histogram&#10;&#10;Description automatically generated">
            <a:extLst>
              <a:ext uri="{FF2B5EF4-FFF2-40B4-BE49-F238E27FC236}">
                <a16:creationId xmlns:a16="http://schemas.microsoft.com/office/drawing/2014/main" id="{B05B0588-760C-99E6-7004-8C7368D9BBAA}"/>
              </a:ext>
            </a:extLst>
          </p:cNvPr>
          <p:cNvPicPr>
            <a:picLocks noChangeAspect="1"/>
          </p:cNvPicPr>
          <p:nvPr/>
        </p:nvPicPr>
        <p:blipFill>
          <a:blip r:embed="rId3"/>
          <a:stretch>
            <a:fillRect/>
          </a:stretch>
        </p:blipFill>
        <p:spPr>
          <a:xfrm>
            <a:off x="6386512" y="1930400"/>
            <a:ext cx="5118100" cy="3881437"/>
          </a:xfrm>
          <a:prstGeom prst="rect">
            <a:avLst/>
          </a:prstGeom>
        </p:spPr>
      </p:pic>
      <p:sp>
        <p:nvSpPr>
          <p:cNvPr id="11" name="TextBox 10">
            <a:extLst>
              <a:ext uri="{FF2B5EF4-FFF2-40B4-BE49-F238E27FC236}">
                <a16:creationId xmlns:a16="http://schemas.microsoft.com/office/drawing/2014/main" id="{B2370626-8F04-3947-7929-65BBB275B984}"/>
              </a:ext>
            </a:extLst>
          </p:cNvPr>
          <p:cNvSpPr txBox="1"/>
          <p:nvPr/>
        </p:nvSpPr>
        <p:spPr>
          <a:xfrm>
            <a:off x="6757988" y="5943601"/>
            <a:ext cx="2644602" cy="646331"/>
          </a:xfrm>
          <a:prstGeom prst="rect">
            <a:avLst/>
          </a:prstGeom>
          <a:noFill/>
        </p:spPr>
        <p:txBody>
          <a:bodyPr wrap="square" rtlCol="0">
            <a:spAutoFit/>
          </a:bodyPr>
          <a:lstStyle/>
          <a:p>
            <a:r>
              <a:rPr lang="en-US" dirty="0"/>
              <a:t>After Normalization using log function  </a:t>
            </a:r>
          </a:p>
        </p:txBody>
      </p:sp>
    </p:spTree>
    <p:extLst>
      <p:ext uri="{BB962C8B-B14F-4D97-AF65-F5344CB8AC3E}">
        <p14:creationId xmlns:p14="http://schemas.microsoft.com/office/powerpoint/2010/main" val="120295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2B57-8D58-3047-8DED-F176A6AB01B4}"/>
              </a:ext>
            </a:extLst>
          </p:cNvPr>
          <p:cNvSpPr>
            <a:spLocks noGrp="1"/>
          </p:cNvSpPr>
          <p:nvPr>
            <p:ph type="title"/>
          </p:nvPr>
        </p:nvSpPr>
        <p:spPr>
          <a:xfrm>
            <a:off x="838200" y="580875"/>
            <a:ext cx="8648158" cy="753940"/>
          </a:xfrm>
        </p:spPr>
        <p:txBody>
          <a:bodyPr>
            <a:normAutofit/>
          </a:bodyPr>
          <a:lstStyle/>
          <a:p>
            <a:r>
              <a:rPr lang="en-US"/>
              <a:t>Models</a:t>
            </a:r>
            <a:endParaRPr lang="en-US" dirty="0"/>
          </a:p>
        </p:txBody>
      </p:sp>
      <p:sp>
        <p:nvSpPr>
          <p:cNvPr id="3" name="Content Placeholder 2">
            <a:extLst>
              <a:ext uri="{FF2B5EF4-FFF2-40B4-BE49-F238E27FC236}">
                <a16:creationId xmlns:a16="http://schemas.microsoft.com/office/drawing/2014/main" id="{51331278-F81A-4148-BC07-7FBF4B3CA897}"/>
              </a:ext>
            </a:extLst>
          </p:cNvPr>
          <p:cNvSpPr>
            <a:spLocks noGrp="1"/>
          </p:cNvSpPr>
          <p:nvPr>
            <p:ph idx="1"/>
          </p:nvPr>
        </p:nvSpPr>
        <p:spPr>
          <a:xfrm>
            <a:off x="838200" y="1334815"/>
            <a:ext cx="10523476" cy="4941289"/>
          </a:xfrm>
        </p:spPr>
        <p:txBody>
          <a:bodyPr>
            <a:normAutofit/>
          </a:bodyPr>
          <a:lstStyle/>
          <a:p>
            <a:r>
              <a:rPr lang="en-US" sz="2400" dirty="0"/>
              <a:t>Predictive Models Used:- </a:t>
            </a:r>
          </a:p>
          <a:p>
            <a:pPr marL="457200" indent="-457200">
              <a:buFont typeface="+mj-lt"/>
              <a:buAutoNum type="arabicPeriod"/>
            </a:pPr>
            <a:r>
              <a:rPr lang="en-US" sz="2400" dirty="0"/>
              <a:t>Random Forest Regressor</a:t>
            </a:r>
          </a:p>
          <a:p>
            <a:pPr marL="457200" indent="-457200">
              <a:buFont typeface="+mj-lt"/>
              <a:buAutoNum type="arabicPeriod"/>
            </a:pPr>
            <a:r>
              <a:rPr lang="en-US" sz="2400" dirty="0"/>
              <a:t>Decision Tree Regressor </a:t>
            </a:r>
          </a:p>
          <a:p>
            <a:pPr marL="457200" indent="-457200">
              <a:buFont typeface="+mj-lt"/>
              <a:buAutoNum type="arabicPeriod"/>
            </a:pPr>
            <a:r>
              <a:rPr lang="en-US" sz="2400" dirty="0"/>
              <a:t>Ridge Regression </a:t>
            </a:r>
          </a:p>
          <a:p>
            <a:pPr marL="0" indent="0">
              <a:buNone/>
            </a:pPr>
            <a:endParaRPr lang="en-US" sz="2400" dirty="0"/>
          </a:p>
          <a:p>
            <a:endParaRPr lang="en-US" dirty="0"/>
          </a:p>
        </p:txBody>
      </p:sp>
      <p:pic>
        <p:nvPicPr>
          <p:cNvPr id="6" name="Picture 5">
            <a:extLst>
              <a:ext uri="{FF2B5EF4-FFF2-40B4-BE49-F238E27FC236}">
                <a16:creationId xmlns:a16="http://schemas.microsoft.com/office/drawing/2014/main" id="{C9CF87CD-B146-01B0-DCC4-CF3D0FA20DA9}"/>
              </a:ext>
            </a:extLst>
          </p:cNvPr>
          <p:cNvPicPr>
            <a:picLocks noChangeAspect="1"/>
          </p:cNvPicPr>
          <p:nvPr/>
        </p:nvPicPr>
        <p:blipFill>
          <a:blip r:embed="rId2"/>
          <a:stretch>
            <a:fillRect/>
          </a:stretch>
        </p:blipFill>
        <p:spPr>
          <a:xfrm>
            <a:off x="0" y="3805459"/>
            <a:ext cx="12192000" cy="1022311"/>
          </a:xfrm>
          <a:prstGeom prst="rect">
            <a:avLst/>
          </a:prstGeom>
        </p:spPr>
      </p:pic>
    </p:spTree>
    <p:extLst>
      <p:ext uri="{BB962C8B-B14F-4D97-AF65-F5344CB8AC3E}">
        <p14:creationId xmlns:p14="http://schemas.microsoft.com/office/powerpoint/2010/main" val="3658106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5109-9E84-4A39-9425-549BB195D37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Decision Tree Regressor </a:t>
            </a:r>
            <a:br>
              <a:rPr lang="en-US" dirty="0"/>
            </a:br>
            <a:endParaRPr lang="en-US" dirty="0"/>
          </a:p>
        </p:txBody>
      </p:sp>
      <p:sp>
        <p:nvSpPr>
          <p:cNvPr id="49" name="Content Placeholder 46">
            <a:extLst>
              <a:ext uri="{FF2B5EF4-FFF2-40B4-BE49-F238E27FC236}">
                <a16:creationId xmlns:a16="http://schemas.microsoft.com/office/drawing/2014/main" id="{ABB26563-4A36-927A-3739-2634BEA6253B}"/>
              </a:ext>
            </a:extLst>
          </p:cNvPr>
          <p:cNvSpPr>
            <a:spLocks noGrp="1"/>
          </p:cNvSpPr>
          <p:nvPr>
            <p:ph idx="1"/>
          </p:nvPr>
        </p:nvSpPr>
        <p:spPr>
          <a:xfrm>
            <a:off x="9274002" y="2367627"/>
            <a:ext cx="2934714" cy="3880773"/>
          </a:xfrm>
        </p:spPr>
        <p:txBody>
          <a:bodyPr>
            <a:normAutofit/>
          </a:bodyPr>
          <a:lstStyle/>
          <a:p>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059897C3-118F-D1FB-E39A-C9AE39BB82ED}"/>
              </a:ext>
            </a:extLst>
          </p:cNvPr>
          <p:cNvPicPr>
            <a:picLocks noChangeAspect="1"/>
          </p:cNvPicPr>
          <p:nvPr/>
        </p:nvPicPr>
        <p:blipFill rotWithShape="1">
          <a:blip r:embed="rId2"/>
          <a:srcRect r="6059" b="3"/>
          <a:stretch/>
        </p:blipFill>
        <p:spPr>
          <a:xfrm>
            <a:off x="677334" y="1443038"/>
            <a:ext cx="8952441" cy="5143500"/>
          </a:xfrm>
          <a:prstGeom prst="rect">
            <a:avLst/>
          </a:prstGeom>
        </p:spPr>
      </p:pic>
    </p:spTree>
    <p:extLst>
      <p:ext uri="{BB962C8B-B14F-4D97-AF65-F5344CB8AC3E}">
        <p14:creationId xmlns:p14="http://schemas.microsoft.com/office/powerpoint/2010/main" val="159780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F518-E126-3392-F93E-CE3CF5329595}"/>
              </a:ext>
            </a:extLst>
          </p:cNvPr>
          <p:cNvSpPr>
            <a:spLocks noGrp="1"/>
          </p:cNvSpPr>
          <p:nvPr>
            <p:ph type="title"/>
          </p:nvPr>
        </p:nvSpPr>
        <p:spPr/>
        <p:txBody>
          <a:bodyPr/>
          <a:lstStyle/>
          <a:p>
            <a:br>
              <a:rPr lang="en-US"/>
            </a:br>
            <a:endParaRPr lang="en-US" dirty="0"/>
          </a:p>
        </p:txBody>
      </p:sp>
      <p:sp>
        <p:nvSpPr>
          <p:cNvPr id="3" name="Content Placeholder 2">
            <a:extLst>
              <a:ext uri="{FF2B5EF4-FFF2-40B4-BE49-F238E27FC236}">
                <a16:creationId xmlns:a16="http://schemas.microsoft.com/office/drawing/2014/main" id="{C1ED1C1F-EFD5-D342-B7CA-86E6271E7F79}"/>
              </a:ext>
            </a:extLst>
          </p:cNvPr>
          <p:cNvSpPr>
            <a:spLocks noGrp="1"/>
          </p:cNvSpPr>
          <p:nvPr>
            <p:ph idx="1"/>
          </p:nvPr>
        </p:nvSpPr>
        <p:spPr>
          <a:xfrm>
            <a:off x="677334" y="385763"/>
            <a:ext cx="8596668" cy="5655599"/>
          </a:xfrm>
        </p:spPr>
        <p:txBody>
          <a:bodyPr>
            <a:normAutofit/>
          </a:bodyPr>
          <a:lstStyle/>
          <a:p>
            <a:r>
              <a:rPr lang="en-US" dirty="0"/>
              <a:t>Advantages</a:t>
            </a:r>
          </a:p>
          <a:p>
            <a:r>
              <a:rPr lang="en-US" dirty="0"/>
              <a:t>The decision tree model is simple to analyze, comprehend, and visualize and can be applied to classification and regression issues.</a:t>
            </a:r>
          </a:p>
          <a:p>
            <a:r>
              <a:rPr lang="en-US" dirty="0"/>
              <a:t>When compared to other methods, a decision tree's pre-processing involves less work and doesn't require data normalization.</a:t>
            </a:r>
          </a:p>
          <a:p>
            <a:r>
              <a:rPr lang="en-US" dirty="0"/>
              <a:t>It is also possible to implement the solution without scaling the data.</a:t>
            </a:r>
          </a:p>
          <a:p>
            <a:pPr marL="0" indent="0">
              <a:buNone/>
            </a:pPr>
            <a:endParaRPr lang="en-US" dirty="0"/>
          </a:p>
          <a:p>
            <a:pPr marL="0" indent="0">
              <a:buNone/>
            </a:pPr>
            <a:endParaRPr lang="en-US" dirty="0"/>
          </a:p>
          <a:p>
            <a:r>
              <a:rPr lang="en-US" b="1" dirty="0"/>
              <a:t>Disadvantages:</a:t>
            </a:r>
          </a:p>
          <a:p>
            <a:r>
              <a:rPr lang="en-US" dirty="0"/>
              <a:t>Decision trees cannot be used well with continuous numerical variables. </a:t>
            </a:r>
          </a:p>
          <a:p>
            <a:r>
              <a:rPr lang="en-US" dirty="0"/>
              <a:t>In comparison to other methods, the calculations required can also get sophisticated, and it takes more time to train the model.</a:t>
            </a:r>
          </a:p>
        </p:txBody>
      </p:sp>
    </p:spTree>
    <p:extLst>
      <p:ext uri="{BB962C8B-B14F-4D97-AF65-F5344CB8AC3E}">
        <p14:creationId xmlns:p14="http://schemas.microsoft.com/office/powerpoint/2010/main" val="336863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02B57-8D58-3047-8DED-F176A6AB01B4}"/>
              </a:ext>
            </a:extLst>
          </p:cNvPr>
          <p:cNvSpPr>
            <a:spLocks noGrp="1"/>
          </p:cNvSpPr>
          <p:nvPr>
            <p:ph type="title"/>
          </p:nvPr>
        </p:nvSpPr>
        <p:spPr>
          <a:xfrm>
            <a:off x="1286933" y="609600"/>
            <a:ext cx="10197494" cy="1099457"/>
          </a:xfrm>
        </p:spPr>
        <p:txBody>
          <a:bodyPr>
            <a:normAutofit/>
          </a:bodyPr>
          <a:lstStyle/>
          <a:p>
            <a:r>
              <a:rPr lang="en-US" dirty="0"/>
              <a:t>Dataset Overview</a:t>
            </a:r>
          </a:p>
        </p:txBody>
      </p:sp>
      <p:sp>
        <p:nvSpPr>
          <p:cNvPr id="42" name="Isosceles Triangle 4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3C315AC-ABCA-46BA-A20E-F6FB4D13388E}"/>
              </a:ext>
            </a:extLst>
          </p:cNvPr>
          <p:cNvGraphicFramePr>
            <a:graphicFrameLocks noGrp="1"/>
          </p:cNvGraphicFramePr>
          <p:nvPr>
            <p:ph idx="1"/>
            <p:extLst>
              <p:ext uri="{D42A27DB-BD31-4B8C-83A1-F6EECF244321}">
                <p14:modId xmlns:p14="http://schemas.microsoft.com/office/powerpoint/2010/main" val="205444750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52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AE9E-B3ED-5A4D-B75D-B20F72CCBD1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kern="1200">
                <a:latin typeface="+mj-lt"/>
                <a:ea typeface="+mj-ea"/>
                <a:cs typeface="+mj-cs"/>
              </a:rPr>
              <a:t>Random Forest Regressor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40944A6-4C7D-221D-5F2B-5335F4EEAA9E}"/>
              </a:ext>
            </a:extLst>
          </p:cNvPr>
          <p:cNvPicPr>
            <a:picLocks noChangeAspect="1"/>
          </p:cNvPicPr>
          <p:nvPr/>
        </p:nvPicPr>
        <p:blipFill rotWithShape="1">
          <a:blip r:embed="rId2"/>
          <a:srcRect l="3563" r="40560" b="1"/>
          <a:stretch/>
        </p:blipFill>
        <p:spPr>
          <a:xfrm>
            <a:off x="677334" y="1728788"/>
            <a:ext cx="8266641" cy="4312905"/>
          </a:xfrm>
          <a:prstGeom prst="rect">
            <a:avLst/>
          </a:prstGeom>
        </p:spPr>
      </p:pic>
    </p:spTree>
    <p:extLst>
      <p:ext uri="{BB962C8B-B14F-4D97-AF65-F5344CB8AC3E}">
        <p14:creationId xmlns:p14="http://schemas.microsoft.com/office/powerpoint/2010/main" val="86671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8C712-BC58-E54B-87DC-796FA5318F49}"/>
              </a:ext>
            </a:extLst>
          </p:cNvPr>
          <p:cNvSpPr>
            <a:spLocks noGrp="1"/>
          </p:cNvSpPr>
          <p:nvPr>
            <p:ph type="title"/>
          </p:nvPr>
        </p:nvSpPr>
        <p:spPr>
          <a:xfrm>
            <a:off x="1286933" y="609600"/>
            <a:ext cx="10197494" cy="1099457"/>
          </a:xfrm>
        </p:spPr>
        <p:txBody>
          <a:bodyPr>
            <a:normAutofit/>
          </a:bodyPr>
          <a:lstStyle/>
          <a:p>
            <a:r>
              <a:rPr lang="en-US" dirty="0"/>
              <a:t>Random Forest Model </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C091027-3361-4A2B-9D4A-DF01B712E58E}"/>
              </a:ext>
            </a:extLst>
          </p:cNvPr>
          <p:cNvGraphicFramePr>
            <a:graphicFrameLocks noGrp="1"/>
          </p:cNvGraphicFramePr>
          <p:nvPr>
            <p:ph idx="1"/>
            <p:extLst>
              <p:ext uri="{D42A27DB-BD31-4B8C-83A1-F6EECF244321}">
                <p14:modId xmlns:p14="http://schemas.microsoft.com/office/powerpoint/2010/main" val="3105573223"/>
              </p:ext>
            </p:extLst>
          </p:nvPr>
        </p:nvGraphicFramePr>
        <p:xfrm>
          <a:off x="1286933" y="1948543"/>
          <a:ext cx="9618133" cy="4487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739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7C471F2-BBE3-1043-B311-EE95849B969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Ridge Regression Model </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9C4F71BE-3BAA-6680-6075-AF22621EDAF2}"/>
              </a:ext>
            </a:extLst>
          </p:cNvPr>
          <p:cNvPicPr>
            <a:picLocks noGrp="1" noChangeAspect="1"/>
          </p:cNvPicPr>
          <p:nvPr>
            <p:ph idx="1"/>
          </p:nvPr>
        </p:nvPicPr>
        <p:blipFill>
          <a:blip r:embed="rId2"/>
          <a:stretch>
            <a:fillRect/>
          </a:stretch>
        </p:blipFill>
        <p:spPr>
          <a:xfrm>
            <a:off x="985968" y="571500"/>
            <a:ext cx="8288033" cy="4100513"/>
          </a:xfrm>
          <a:prstGeom prst="rect">
            <a:avLst/>
          </a:prstGeom>
        </p:spPr>
      </p:pic>
    </p:spTree>
    <p:extLst>
      <p:ext uri="{BB962C8B-B14F-4D97-AF65-F5344CB8AC3E}">
        <p14:creationId xmlns:p14="http://schemas.microsoft.com/office/powerpoint/2010/main" val="2577577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B0BB10-B8D7-7D11-C6DD-B0B621892A8B}"/>
              </a:ext>
            </a:extLst>
          </p:cNvPr>
          <p:cNvPicPr>
            <a:picLocks noChangeAspect="1"/>
          </p:cNvPicPr>
          <p:nvPr/>
        </p:nvPicPr>
        <p:blipFill rotWithShape="1">
          <a:blip r:embed="rId2"/>
          <a:srcRect l="9091" t="9091"/>
          <a:stretch/>
        </p:blipFill>
        <p:spPr>
          <a:xfrm>
            <a:off x="1" y="10"/>
            <a:ext cx="12191999" cy="6857990"/>
          </a:xfrm>
          <a:prstGeom prst="rect">
            <a:avLst/>
          </a:prstGeom>
        </p:spPr>
      </p:pic>
      <p:sp>
        <p:nvSpPr>
          <p:cNvPr id="14" name="Isosceles Triangle 13">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Parallelogram 15">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2ABF18-0D00-5567-57CD-A867A6D12D33}"/>
              </a:ext>
            </a:extLst>
          </p:cNvPr>
          <p:cNvSpPr>
            <a:spLocks noGrp="1"/>
          </p:cNvSpPr>
          <p:nvPr>
            <p:ph type="title"/>
          </p:nvPr>
        </p:nvSpPr>
        <p:spPr>
          <a:xfrm>
            <a:off x="2786047" y="-399250"/>
            <a:ext cx="6487955" cy="1320800"/>
          </a:xfrm>
        </p:spPr>
        <p:txBody>
          <a:bodyPr anchor="t">
            <a:normAutofit/>
          </a:bodyPr>
          <a:lstStyle/>
          <a:p>
            <a:endParaRPr lang="en-US" dirty="0"/>
          </a:p>
        </p:txBody>
      </p:sp>
      <p:sp>
        <p:nvSpPr>
          <p:cNvPr id="24"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61271E3-30A7-48D4-FC8E-AB045B008B12}"/>
              </a:ext>
            </a:extLst>
          </p:cNvPr>
          <p:cNvSpPr>
            <a:spLocks noGrp="1"/>
          </p:cNvSpPr>
          <p:nvPr>
            <p:ph idx="1"/>
          </p:nvPr>
        </p:nvSpPr>
        <p:spPr>
          <a:xfrm>
            <a:off x="2786047" y="400051"/>
            <a:ext cx="6487955" cy="5641312"/>
          </a:xfrm>
        </p:spPr>
        <p:txBody>
          <a:bodyPr>
            <a:normAutofit/>
          </a:bodyPr>
          <a:lstStyle/>
          <a:p>
            <a:r>
              <a:rPr lang="en-US" sz="2000" b="1" dirty="0"/>
              <a:t>Advantages:</a:t>
            </a:r>
          </a:p>
          <a:p>
            <a:r>
              <a:rPr lang="en-US" sz="2000" dirty="0"/>
              <a:t>Avoids overfitting a model</a:t>
            </a:r>
          </a:p>
          <a:p>
            <a:r>
              <a:rPr lang="en-US" sz="2000" dirty="0"/>
              <a:t>The ridge estimator is preferably good at improving the least-squares estimate when there is multicollinearity.</a:t>
            </a:r>
          </a:p>
          <a:p>
            <a:endParaRPr lang="en-US" sz="2000" dirty="0"/>
          </a:p>
          <a:p>
            <a:endParaRPr lang="en-US" sz="2000" dirty="0"/>
          </a:p>
          <a:p>
            <a:r>
              <a:rPr lang="en-US" sz="2000" b="1" dirty="0"/>
              <a:t>Disadvantages:</a:t>
            </a:r>
          </a:p>
          <a:p>
            <a:r>
              <a:rPr lang="en-US" sz="2000" dirty="0"/>
              <a:t>They are unable to perform feature selection.</a:t>
            </a:r>
          </a:p>
        </p:txBody>
      </p:sp>
      <p:sp>
        <p:nvSpPr>
          <p:cNvPr id="28"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6590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10;&#10;Description automatically generated">
            <a:extLst>
              <a:ext uri="{FF2B5EF4-FFF2-40B4-BE49-F238E27FC236}">
                <a16:creationId xmlns:a16="http://schemas.microsoft.com/office/drawing/2014/main" id="{35C28AD0-41E7-A45A-56E7-65AB15CE9054}"/>
              </a:ext>
            </a:extLst>
          </p:cNvPr>
          <p:cNvPicPr>
            <a:picLocks noGrp="1" noChangeAspect="1"/>
          </p:cNvPicPr>
          <p:nvPr>
            <p:ph idx="1"/>
          </p:nvPr>
        </p:nvPicPr>
        <p:blipFill>
          <a:blip r:embed="rId2"/>
          <a:stretch>
            <a:fillRect/>
          </a:stretch>
        </p:blipFill>
        <p:spPr>
          <a:xfrm>
            <a:off x="1683106" y="1131994"/>
            <a:ext cx="8827664" cy="4590386"/>
          </a:xfrm>
          <a:prstGeom prst="rect">
            <a:avLst/>
          </a:prstGeom>
        </p:spPr>
      </p:pic>
    </p:spTree>
    <p:extLst>
      <p:ext uri="{BB962C8B-B14F-4D97-AF65-F5344CB8AC3E}">
        <p14:creationId xmlns:p14="http://schemas.microsoft.com/office/powerpoint/2010/main" val="364001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3C92698-398A-F1AD-355F-05C1E8D2AC8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Comparison between Models </a:t>
            </a:r>
          </a:p>
        </p:txBody>
      </p:sp>
      <p:pic>
        <p:nvPicPr>
          <p:cNvPr id="5" name="Content Placeholder 4" descr="Table&#10;&#10;Description automatically generated">
            <a:extLst>
              <a:ext uri="{FF2B5EF4-FFF2-40B4-BE49-F238E27FC236}">
                <a16:creationId xmlns:a16="http://schemas.microsoft.com/office/drawing/2014/main" id="{13ABEB2F-D72A-E397-F140-8DCAB5F6E5A7}"/>
              </a:ext>
            </a:extLst>
          </p:cNvPr>
          <p:cNvPicPr>
            <a:picLocks noGrp="1" noChangeAspect="1"/>
          </p:cNvPicPr>
          <p:nvPr>
            <p:ph idx="1"/>
          </p:nvPr>
        </p:nvPicPr>
        <p:blipFill>
          <a:blip r:embed="rId2"/>
          <a:stretch>
            <a:fillRect/>
          </a:stretch>
        </p:blipFill>
        <p:spPr>
          <a:xfrm>
            <a:off x="985968" y="1229260"/>
            <a:ext cx="8288033" cy="3004411"/>
          </a:xfrm>
          <a:prstGeom prst="rect">
            <a:avLst/>
          </a:prstGeom>
        </p:spPr>
      </p:pic>
    </p:spTree>
    <p:extLst>
      <p:ext uri="{BB962C8B-B14F-4D97-AF65-F5344CB8AC3E}">
        <p14:creationId xmlns:p14="http://schemas.microsoft.com/office/powerpoint/2010/main" val="488182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F9A8-3F25-648C-E6FF-12D13EF68B90}"/>
              </a:ext>
            </a:extLst>
          </p:cNvPr>
          <p:cNvSpPr>
            <a:spLocks noGrp="1"/>
          </p:cNvSpPr>
          <p:nvPr>
            <p:ph type="title"/>
          </p:nvPr>
        </p:nvSpPr>
        <p:spPr>
          <a:xfrm>
            <a:off x="677334" y="609600"/>
            <a:ext cx="8596668" cy="1320800"/>
          </a:xfrm>
        </p:spPr>
        <p:txBody>
          <a:bodyPr>
            <a:normAutofit/>
          </a:bodyPr>
          <a:lstStyle/>
          <a:p>
            <a:r>
              <a:rPr lang="en-US" dirty="0"/>
              <a:t>Conclusion</a:t>
            </a:r>
          </a:p>
        </p:txBody>
      </p:sp>
      <p:graphicFrame>
        <p:nvGraphicFramePr>
          <p:cNvPr id="15" name="Content Placeholder 2">
            <a:extLst>
              <a:ext uri="{FF2B5EF4-FFF2-40B4-BE49-F238E27FC236}">
                <a16:creationId xmlns:a16="http://schemas.microsoft.com/office/drawing/2014/main" id="{98B2B6DA-95C2-2A25-667C-C62BC389CE22}"/>
              </a:ext>
            </a:extLst>
          </p:cNvPr>
          <p:cNvGraphicFramePr>
            <a:graphicFrameLocks noGrp="1"/>
          </p:cNvGraphicFramePr>
          <p:nvPr>
            <p:ph idx="1"/>
            <p:extLst>
              <p:ext uri="{D42A27DB-BD31-4B8C-83A1-F6EECF244321}">
                <p14:modId xmlns:p14="http://schemas.microsoft.com/office/powerpoint/2010/main" val="334448151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60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74507FB-E0B2-3948-B520-CA6228CCD35A}"/>
              </a:ext>
            </a:extLst>
          </p:cNvPr>
          <p:cNvSpPr>
            <a:spLocks noGrp="1"/>
          </p:cNvSpPr>
          <p:nvPr>
            <p:ph type="title"/>
          </p:nvPr>
        </p:nvSpPr>
        <p:spPr>
          <a:xfrm>
            <a:off x="643467" y="816638"/>
            <a:ext cx="3367359" cy="5224724"/>
          </a:xfrm>
        </p:spPr>
        <p:txBody>
          <a:bodyPr anchor="ctr">
            <a:normAutofit/>
          </a:bodyPr>
          <a:lstStyle/>
          <a:p>
            <a:r>
              <a:rPr lang="en-US" dirty="0"/>
              <a:t>Bibliography</a:t>
            </a:r>
          </a:p>
        </p:txBody>
      </p:sp>
      <p:sp>
        <p:nvSpPr>
          <p:cNvPr id="3" name="Content Placeholder 2">
            <a:extLst>
              <a:ext uri="{FF2B5EF4-FFF2-40B4-BE49-F238E27FC236}">
                <a16:creationId xmlns:a16="http://schemas.microsoft.com/office/drawing/2014/main" id="{AE84CBE3-D67F-6842-86C5-A060473B75E3}"/>
              </a:ext>
            </a:extLst>
          </p:cNvPr>
          <p:cNvSpPr>
            <a:spLocks noGrp="1"/>
          </p:cNvSpPr>
          <p:nvPr>
            <p:ph idx="1"/>
          </p:nvPr>
        </p:nvSpPr>
        <p:spPr>
          <a:xfrm>
            <a:off x="4654295" y="816638"/>
            <a:ext cx="4619706" cy="5224724"/>
          </a:xfrm>
        </p:spPr>
        <p:txBody>
          <a:bodyPr anchor="ctr">
            <a:normAutofit/>
          </a:bodyPr>
          <a:lstStyle/>
          <a:p>
            <a:r>
              <a:rPr lang="en-US" dirty="0"/>
              <a:t>Inside Airbnb adding data to the debate, </a:t>
            </a:r>
            <a:r>
              <a:rPr lang="en-US" dirty="0">
                <a:hlinkClick r:id="rId2"/>
              </a:rPr>
              <a:t>http://insideairbnb.com/get-the-data.html</a:t>
            </a:r>
            <a:endParaRPr lang="en-US" dirty="0"/>
          </a:p>
          <a:p>
            <a:r>
              <a:rPr lang="en-US" dirty="0"/>
              <a:t>Towards Data, </a:t>
            </a:r>
            <a:r>
              <a:rPr lang="en-US" dirty="0">
                <a:hlinkClick r:id="rId3"/>
              </a:rPr>
              <a:t>https://towardsdatascience.com/step-by-step-guide-building-a-prediction-model-in-python-ac441e8b9e8b</a:t>
            </a:r>
            <a:endParaRPr lang="en-US" dirty="0"/>
          </a:p>
          <a:p>
            <a:r>
              <a:rPr lang="en-US" dirty="0"/>
              <a:t>Scikit learn, </a:t>
            </a:r>
            <a:r>
              <a:rPr lang="en-US" dirty="0">
                <a:hlinkClick r:id="rId4"/>
              </a:rPr>
              <a:t>https://scikit-learn.org/stable/modules/generated/sklearn.linear_model.LogisticRegression.html</a:t>
            </a:r>
            <a:endParaRPr lang="en-US" dirty="0"/>
          </a:p>
          <a:p>
            <a:endParaRPr lang="en-US" dirty="0"/>
          </a:p>
        </p:txBody>
      </p:sp>
    </p:spTree>
    <p:extLst>
      <p:ext uri="{BB962C8B-B14F-4D97-AF65-F5344CB8AC3E}">
        <p14:creationId xmlns:p14="http://schemas.microsoft.com/office/powerpoint/2010/main" val="336676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3" name="Straight Connector 5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63">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3950" y="1179151"/>
            <a:ext cx="3300646" cy="4463889"/>
          </a:xfrm>
        </p:spPr>
        <p:txBody>
          <a:bodyPr vert="horz" lIns="91440" tIns="45720" rIns="91440" bIns="45720" rtlCol="0" anchor="ctr">
            <a:normAutofit/>
          </a:bodyPr>
          <a:lstStyle/>
          <a:p>
            <a:pPr algn="l"/>
            <a:r>
              <a:rPr lang="en-US" sz="3600" dirty="0"/>
              <a:t>Introduction</a:t>
            </a:r>
          </a:p>
        </p:txBody>
      </p:sp>
      <p:sp>
        <p:nvSpPr>
          <p:cNvPr id="66" name="Isosceles Triangle 65">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68" name="Straight Connector 67">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978918" y="1109144"/>
            <a:ext cx="6341016" cy="5748855"/>
          </a:xfrm>
        </p:spPr>
        <p:txBody>
          <a:bodyPr vert="horz" lIns="91440" tIns="45720" rIns="91440" bIns="45720" rtlCol="0" anchor="ctr">
            <a:normAutofit/>
          </a:bodyPr>
          <a:lstStyle/>
          <a:p>
            <a:pPr marL="285750" indent="-285750" algn="l">
              <a:buFont typeface="Wingdings 3" charset="2"/>
              <a:buChar char=""/>
            </a:pPr>
            <a:r>
              <a:rPr lang="en-US" dirty="0">
                <a:solidFill>
                  <a:schemeClr val="tx1">
                    <a:lumMod val="75000"/>
                    <a:lumOff val="25000"/>
                  </a:schemeClr>
                </a:solidFill>
              </a:rPr>
              <a:t>Analyzed Airbnb dataset for Australia</a:t>
            </a:r>
          </a:p>
          <a:p>
            <a:pPr marL="285750" indent="-285750" algn="l">
              <a:buFont typeface="Wingdings 3" charset="2"/>
              <a:buChar char=""/>
            </a:pPr>
            <a:r>
              <a:rPr lang="en-US" dirty="0">
                <a:solidFill>
                  <a:schemeClr val="tx1">
                    <a:lumMod val="75000"/>
                    <a:lumOff val="25000"/>
                  </a:schemeClr>
                </a:solidFill>
              </a:rPr>
              <a:t>Performed data wrangling, data imputation, exploratory data analysis, and data modeling for the dataset</a:t>
            </a:r>
          </a:p>
          <a:p>
            <a:pPr marL="285750" indent="-285750" algn="l">
              <a:buFont typeface="Wingdings 3" charset="2"/>
              <a:buChar char=""/>
            </a:pPr>
            <a:r>
              <a:rPr lang="en-US" dirty="0">
                <a:solidFill>
                  <a:schemeClr val="tx1">
                    <a:lumMod val="75000"/>
                    <a:lumOff val="25000"/>
                  </a:schemeClr>
                </a:solidFill>
              </a:rPr>
              <a:t>Understood the different correlations between various variables in the dataset</a:t>
            </a:r>
          </a:p>
          <a:p>
            <a:pPr marL="285750" indent="-285750" algn="l">
              <a:buFont typeface="Wingdings 3" charset="2"/>
              <a:buChar char=""/>
            </a:pPr>
            <a:r>
              <a:rPr lang="en-US" dirty="0">
                <a:solidFill>
                  <a:schemeClr val="tx1">
                    <a:lumMod val="75000"/>
                    <a:lumOff val="25000"/>
                  </a:schemeClr>
                </a:solidFill>
              </a:rPr>
              <a:t>Predicted the availability of Airbnb for 60 days in Australia.  </a:t>
            </a:r>
          </a:p>
          <a:p>
            <a:pPr marL="285750" indent="-285750" algn="l">
              <a:buFont typeface="Wingdings 3" charset="2"/>
              <a:buChar char=""/>
            </a:pPr>
            <a:r>
              <a:rPr lang="en-US" dirty="0">
                <a:solidFill>
                  <a:schemeClr val="tx1">
                    <a:lumMod val="75000"/>
                    <a:lumOff val="25000"/>
                  </a:schemeClr>
                </a:solidFill>
              </a:rPr>
              <a:t>Visualized various bar plots, heat maps, and scatter plots to understand the relation between price, availability, room type, and property type</a:t>
            </a:r>
          </a:p>
          <a:p>
            <a:pPr marL="285750" indent="-285750" algn="l">
              <a:buFont typeface="Wingdings 3" charset="2"/>
              <a:buChar char=""/>
            </a:pPr>
            <a:r>
              <a:rPr lang="en-US" dirty="0">
                <a:solidFill>
                  <a:schemeClr val="tx1">
                    <a:lumMod val="75000"/>
                    <a:lumOff val="25000"/>
                  </a:schemeClr>
                </a:solidFill>
              </a:rPr>
              <a:t>Built decision tree, ridge regression, and random forest regressor to understand which model gives the most accuracy</a:t>
            </a:r>
          </a:p>
          <a:p>
            <a:pPr marL="285750" indent="-285750" algn="l">
              <a:buFont typeface="Wingdings 3" charset="2"/>
              <a:buChar char=""/>
            </a:pPr>
            <a:endParaRPr lang="en-US" dirty="0">
              <a:solidFill>
                <a:schemeClr val="tx1">
                  <a:lumMod val="75000"/>
                  <a:lumOff val="25000"/>
                </a:schemeClr>
              </a:solidFill>
            </a:endParaRPr>
          </a:p>
          <a:p>
            <a:pPr algn="l">
              <a:buFont typeface="Wingdings 3" charset="2"/>
              <a:buChar char=""/>
            </a:pPr>
            <a:endParaRPr lang="en-US" dirty="0">
              <a:solidFill>
                <a:schemeClr val="tx1">
                  <a:lumMod val="75000"/>
                  <a:lumOff val="25000"/>
                </a:schemeClr>
              </a:solidFill>
            </a:endParaRPr>
          </a:p>
        </p:txBody>
      </p:sp>
      <p:sp>
        <p:nvSpPr>
          <p:cNvPr id="70" name="Isosceles Triangle 69">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730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849562" y="609600"/>
            <a:ext cx="6424440" cy="1320800"/>
          </a:xfrm>
        </p:spPr>
        <p:txBody>
          <a:bodyPr vert="horz" lIns="91440" tIns="45720" rIns="91440" bIns="45720" rtlCol="0" anchor="t">
            <a:normAutofit/>
          </a:bodyPr>
          <a:lstStyle/>
          <a:p>
            <a:pPr algn="l"/>
            <a:r>
              <a:rPr lang="en-US" sz="3600"/>
              <a:t>Questions to Investigate</a:t>
            </a:r>
          </a:p>
        </p:txBody>
      </p:sp>
      <p:pic>
        <p:nvPicPr>
          <p:cNvPr id="5" name="Picture 4" descr="Many question marks on black background">
            <a:extLst>
              <a:ext uri="{FF2B5EF4-FFF2-40B4-BE49-F238E27FC236}">
                <a16:creationId xmlns:a16="http://schemas.microsoft.com/office/drawing/2014/main" id="{1ECE1A73-5666-417C-826A-73F6D43C5A7C}"/>
              </a:ext>
            </a:extLst>
          </p:cNvPr>
          <p:cNvPicPr>
            <a:picLocks noChangeAspect="1"/>
          </p:cNvPicPr>
          <p:nvPr/>
        </p:nvPicPr>
        <p:blipFill rotWithShape="1">
          <a:blip r:embed="rId2"/>
          <a:srcRect l="66943" t="140" r="880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8" name="Isosceles Triangle 37">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2849562" y="2160589"/>
            <a:ext cx="7094538" cy="4283074"/>
          </a:xfrm>
        </p:spPr>
        <p:txBody>
          <a:bodyPr vert="horz" lIns="91440" tIns="45720" rIns="91440" bIns="45720" rtlCol="0">
            <a:normAutofit/>
          </a:bodyPr>
          <a:lstStyle/>
          <a:p>
            <a:pPr marL="285750" indent="-285750" algn="l">
              <a:buFont typeface="Wingdings 3" charset="2"/>
              <a:buChar char=""/>
            </a:pPr>
            <a:r>
              <a:rPr lang="en-US" dirty="0">
                <a:solidFill>
                  <a:schemeClr val="tx1">
                    <a:lumMod val="75000"/>
                    <a:lumOff val="25000"/>
                  </a:schemeClr>
                </a:solidFill>
              </a:rPr>
              <a:t>What is price distribution based on the availability of Airbnb for 60 days geographical-wise?</a:t>
            </a:r>
          </a:p>
          <a:p>
            <a:pPr marL="285750" indent="-285750" algn="l">
              <a:buFont typeface="Wingdings 3" charset="2"/>
              <a:buChar char=""/>
            </a:pPr>
            <a:r>
              <a:rPr lang="en-US" dirty="0">
                <a:solidFill>
                  <a:schemeClr val="tx1">
                    <a:lumMod val="75000"/>
                    <a:lumOff val="25000"/>
                  </a:schemeClr>
                </a:solidFill>
              </a:rPr>
              <a:t>What is the number of Airbnb available in the Australian neighborhood? </a:t>
            </a:r>
          </a:p>
          <a:p>
            <a:pPr marL="285750" indent="-285750" algn="l">
              <a:buFont typeface="Wingdings 3" charset="2"/>
              <a:buChar char=""/>
            </a:pPr>
            <a:r>
              <a:rPr lang="en-US" dirty="0">
                <a:solidFill>
                  <a:schemeClr val="tx1">
                    <a:lumMod val="75000"/>
                    <a:lumOff val="25000"/>
                  </a:schemeClr>
                </a:solidFill>
              </a:rPr>
              <a:t>What is the relationship between different neighborhoods and ratings based on price &amp; room type? </a:t>
            </a:r>
          </a:p>
          <a:p>
            <a:pPr marL="285750" indent="-285750" algn="l">
              <a:buFont typeface="Wingdings 3" charset="2"/>
              <a:buChar char=""/>
            </a:pPr>
            <a:r>
              <a:rPr lang="en-US" dirty="0">
                <a:solidFill>
                  <a:schemeClr val="tx1">
                    <a:lumMod val="75000"/>
                    <a:lumOff val="25000"/>
                  </a:schemeClr>
                </a:solidFill>
              </a:rPr>
              <a:t>What is the relationship between availability and price? </a:t>
            </a:r>
          </a:p>
          <a:p>
            <a:pPr marL="285750" indent="-285750" algn="l">
              <a:buFont typeface="Wingdings 3" charset="2"/>
              <a:buChar char=""/>
            </a:pPr>
            <a:r>
              <a:rPr lang="en-US" dirty="0">
                <a:solidFill>
                  <a:schemeClr val="tx1">
                    <a:lumMod val="75000"/>
                    <a:lumOff val="25000"/>
                  </a:schemeClr>
                </a:solidFill>
              </a:rPr>
              <a:t>What is the relationship between availability and room type? </a:t>
            </a:r>
          </a:p>
          <a:p>
            <a:pPr marL="285750" indent="-285750" algn="l">
              <a:buFont typeface="Wingdings 3" charset="2"/>
              <a:buChar char=""/>
            </a:pPr>
            <a:r>
              <a:rPr lang="en-US" dirty="0">
                <a:solidFill>
                  <a:schemeClr val="tx1">
                    <a:lumMod val="75000"/>
                    <a:lumOff val="25000"/>
                  </a:schemeClr>
                </a:solidFill>
              </a:rPr>
              <a:t>What is the correlation between features and target variables? </a:t>
            </a:r>
          </a:p>
          <a:p>
            <a:pPr marL="285750" indent="-285750" algn="l">
              <a:buFont typeface="Wingdings 3" charset="2"/>
              <a:buChar char=""/>
            </a:pPr>
            <a:r>
              <a:rPr lang="en-US" dirty="0">
                <a:solidFill>
                  <a:schemeClr val="tx1">
                    <a:lumMod val="75000"/>
                    <a:lumOff val="25000"/>
                  </a:schemeClr>
                </a:solidFill>
              </a:rPr>
              <a:t>What features affect the availability of Airbnb for 60 days? </a:t>
            </a:r>
          </a:p>
          <a:p>
            <a:pPr marL="285750" indent="-285750" algn="l">
              <a:buFont typeface="Wingdings 3" charset="2"/>
              <a:buChar char=""/>
            </a:pPr>
            <a:endParaRPr lang="en-US" dirty="0">
              <a:solidFill>
                <a:schemeClr val="tx1">
                  <a:lumMod val="75000"/>
                  <a:lumOff val="25000"/>
                </a:schemeClr>
              </a:solidFill>
            </a:endParaRPr>
          </a:p>
          <a:p>
            <a:pPr marL="285750" indent="-285750"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78930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2F5BE-80E9-3C40-ACE4-FCE3F8D73EF7}"/>
              </a:ext>
            </a:extLst>
          </p:cNvPr>
          <p:cNvSpPr>
            <a:spLocks noGrp="1"/>
          </p:cNvSpPr>
          <p:nvPr>
            <p:ph type="title"/>
          </p:nvPr>
        </p:nvSpPr>
        <p:spPr>
          <a:xfrm>
            <a:off x="1286933" y="609600"/>
            <a:ext cx="10197494" cy="1099457"/>
          </a:xfrm>
        </p:spPr>
        <p:txBody>
          <a:bodyPr>
            <a:normAutofit/>
          </a:bodyPr>
          <a:lstStyle/>
          <a:p>
            <a:pPr>
              <a:lnSpc>
                <a:spcPct val="90000"/>
              </a:lnSpc>
            </a:pPr>
            <a:br>
              <a:rPr lang="en-US"/>
            </a:br>
            <a:r>
              <a:rPr lang="en-US"/>
              <a:t>Data Cleaning </a:t>
            </a:r>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5" name="Content Placeholder 2">
            <a:extLst>
              <a:ext uri="{FF2B5EF4-FFF2-40B4-BE49-F238E27FC236}">
                <a16:creationId xmlns:a16="http://schemas.microsoft.com/office/drawing/2014/main" id="{32FC800C-DC4E-602E-4604-CCB73EDEAAF3}"/>
              </a:ext>
            </a:extLst>
          </p:cNvPr>
          <p:cNvGraphicFramePr/>
          <p:nvPr>
            <p:extLst>
              <p:ext uri="{D42A27DB-BD31-4B8C-83A1-F6EECF244321}">
                <p14:modId xmlns:p14="http://schemas.microsoft.com/office/powerpoint/2010/main" val="42451589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71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40">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 name="Rectangle 50">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54" name="Straight Connector 53">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FF3513E-8AFD-8440-ACA9-0419F787AB1D}"/>
              </a:ext>
            </a:extLst>
          </p:cNvPr>
          <p:cNvSpPr>
            <a:spLocks noGrp="1"/>
          </p:cNvSpPr>
          <p:nvPr>
            <p:ph type="title"/>
          </p:nvPr>
        </p:nvSpPr>
        <p:spPr>
          <a:xfrm>
            <a:off x="765111" y="4758611"/>
            <a:ext cx="7307328" cy="1024415"/>
          </a:xfrm>
        </p:spPr>
        <p:txBody>
          <a:bodyPr vert="horz" lIns="91440" tIns="45720" rIns="91440" bIns="45720" rtlCol="0" anchor="b">
            <a:normAutofit/>
          </a:bodyPr>
          <a:lstStyle/>
          <a:p>
            <a:r>
              <a:rPr lang="en-US" sz="4500" dirty="0"/>
              <a:t>Snapshots of data cleaning </a:t>
            </a:r>
          </a:p>
        </p:txBody>
      </p:sp>
      <p:sp>
        <p:nvSpPr>
          <p:cNvPr id="64" name="Rectangle 63">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able&#10;&#10;Description automatically generated">
            <a:extLst>
              <a:ext uri="{FF2B5EF4-FFF2-40B4-BE49-F238E27FC236}">
                <a16:creationId xmlns:a16="http://schemas.microsoft.com/office/drawing/2014/main" id="{CD1B9F2B-9442-6A07-CAC1-580AD4A56FAE}"/>
              </a:ext>
            </a:extLst>
          </p:cNvPr>
          <p:cNvPicPr>
            <a:picLocks noChangeAspect="1"/>
          </p:cNvPicPr>
          <p:nvPr/>
        </p:nvPicPr>
        <p:blipFill>
          <a:blip r:embed="rId2"/>
          <a:stretch>
            <a:fillRect/>
          </a:stretch>
        </p:blipFill>
        <p:spPr>
          <a:xfrm>
            <a:off x="5025022" y="-8467"/>
            <a:ext cx="3259667" cy="3722159"/>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F262B430-7628-74BD-B634-063CC80824BC}"/>
              </a:ext>
            </a:extLst>
          </p:cNvPr>
          <p:cNvPicPr>
            <a:picLocks noChangeAspect="1"/>
          </p:cNvPicPr>
          <p:nvPr/>
        </p:nvPicPr>
        <p:blipFill>
          <a:blip r:embed="rId3"/>
          <a:stretch>
            <a:fillRect/>
          </a:stretch>
        </p:blipFill>
        <p:spPr>
          <a:xfrm>
            <a:off x="8284688" y="2901"/>
            <a:ext cx="3904135" cy="3678511"/>
          </a:xfrm>
          <a:prstGeom prst="rect">
            <a:avLst/>
          </a:prstGeom>
        </p:spPr>
      </p:pic>
      <p:pic>
        <p:nvPicPr>
          <p:cNvPr id="5" name="Content Placeholder 4" descr="Table&#10;&#10;Description automatically generated">
            <a:extLst>
              <a:ext uri="{FF2B5EF4-FFF2-40B4-BE49-F238E27FC236}">
                <a16:creationId xmlns:a16="http://schemas.microsoft.com/office/drawing/2014/main" id="{6E4818C0-FB7B-294B-DDD4-4EB050DF9E48}"/>
              </a:ext>
            </a:extLst>
          </p:cNvPr>
          <p:cNvPicPr>
            <a:picLocks noGrp="1" noChangeAspect="1"/>
          </p:cNvPicPr>
          <p:nvPr>
            <p:ph idx="1"/>
          </p:nvPr>
        </p:nvPicPr>
        <p:blipFill>
          <a:blip r:embed="rId4"/>
          <a:stretch>
            <a:fillRect/>
          </a:stretch>
        </p:blipFill>
        <p:spPr>
          <a:xfrm>
            <a:off x="3174" y="0"/>
            <a:ext cx="5006923" cy="3722159"/>
          </a:xfrm>
          <a:prstGeom prst="rect">
            <a:avLst/>
          </a:prstGeom>
        </p:spPr>
      </p:pic>
    </p:spTree>
    <p:extLst>
      <p:ext uri="{BB962C8B-B14F-4D97-AF65-F5344CB8AC3E}">
        <p14:creationId xmlns:p14="http://schemas.microsoft.com/office/powerpoint/2010/main" val="424648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3741-A711-464C-BDF6-A76A2F352BA0}"/>
              </a:ext>
            </a:extLst>
          </p:cNvPr>
          <p:cNvSpPr>
            <a:spLocks noGrp="1"/>
          </p:cNvSpPr>
          <p:nvPr>
            <p:ph type="title"/>
          </p:nvPr>
        </p:nvSpPr>
        <p:spPr>
          <a:xfrm>
            <a:off x="677334" y="609600"/>
            <a:ext cx="8596668" cy="1320800"/>
          </a:xfrm>
        </p:spPr>
        <p:txBody>
          <a:bodyPr anchor="t">
            <a:normAutofit/>
          </a:bodyPr>
          <a:lstStyle/>
          <a:p>
            <a:r>
              <a:rPr lang="en-US" dirty="0"/>
              <a:t>Exploratory data analysis </a:t>
            </a:r>
          </a:p>
        </p:txBody>
      </p:sp>
      <p:sp>
        <p:nvSpPr>
          <p:cNvPr id="17" name="Content Placeholder 14">
            <a:extLst>
              <a:ext uri="{FF2B5EF4-FFF2-40B4-BE49-F238E27FC236}">
                <a16:creationId xmlns:a16="http://schemas.microsoft.com/office/drawing/2014/main" id="{9BEC992D-493B-9066-BBA7-79F1699D4E4F}"/>
              </a:ext>
            </a:extLst>
          </p:cNvPr>
          <p:cNvSpPr>
            <a:spLocks noGrp="1"/>
          </p:cNvSpPr>
          <p:nvPr>
            <p:ph idx="1"/>
          </p:nvPr>
        </p:nvSpPr>
        <p:spPr>
          <a:xfrm>
            <a:off x="6336287" y="2160589"/>
            <a:ext cx="2934714" cy="3880773"/>
          </a:xfrm>
        </p:spPr>
        <p:txBody>
          <a:bodyPr>
            <a:normAutofit/>
          </a:bodyPr>
          <a:lstStyle/>
          <a:p>
            <a:r>
              <a:rPr lang="en-US" dirty="0"/>
              <a:t>Price distribution based on the availability of Airbnb for 60 days geographical-wise</a:t>
            </a:r>
          </a:p>
        </p:txBody>
      </p:sp>
      <p:pic>
        <p:nvPicPr>
          <p:cNvPr id="11" name="Content Placeholder 10" descr="Chart, scatter chart&#10;&#10;Description automatically generated">
            <a:extLst>
              <a:ext uri="{FF2B5EF4-FFF2-40B4-BE49-F238E27FC236}">
                <a16:creationId xmlns:a16="http://schemas.microsoft.com/office/drawing/2014/main" id="{C5CBD020-C759-D949-1D24-017FCB76A45D}"/>
              </a:ext>
            </a:extLst>
          </p:cNvPr>
          <p:cNvPicPr>
            <a:picLocks noChangeAspect="1"/>
          </p:cNvPicPr>
          <p:nvPr/>
        </p:nvPicPr>
        <p:blipFill rotWithShape="1">
          <a:blip r:embed="rId2"/>
          <a:srcRect t="457" r="3" b="14326"/>
          <a:stretch/>
        </p:blipFill>
        <p:spPr>
          <a:xfrm>
            <a:off x="677334" y="2159331"/>
            <a:ext cx="5423429" cy="3882362"/>
          </a:xfrm>
          <a:prstGeom prst="rect">
            <a:avLst/>
          </a:prstGeom>
        </p:spPr>
      </p:pic>
    </p:spTree>
    <p:extLst>
      <p:ext uri="{BB962C8B-B14F-4D97-AF65-F5344CB8AC3E}">
        <p14:creationId xmlns:p14="http://schemas.microsoft.com/office/powerpoint/2010/main" val="405399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5969" y="4473227"/>
            <a:ext cx="8288032" cy="1096648"/>
          </a:xfrm>
        </p:spPr>
        <p:txBody>
          <a:bodyPr>
            <a:normAutofit/>
          </a:bodyPr>
          <a:lstStyle/>
          <a:p>
            <a:pPr algn="l">
              <a:lnSpc>
                <a:spcPct val="90000"/>
              </a:lnSpc>
            </a:pPr>
            <a:r>
              <a:rPr lang="en-US" sz="3400" dirty="0"/>
              <a:t>The number of Airbnb available in the Australian neighborhood</a:t>
            </a:r>
            <a:endParaRPr lang="en-IN" sz="3400" dirty="0"/>
          </a:p>
        </p:txBody>
      </p:sp>
      <p:pic>
        <p:nvPicPr>
          <p:cNvPr id="6" name="Picture 5" descr="Chart, histogram&#10;&#10;Description automatically generated">
            <a:extLst>
              <a:ext uri="{FF2B5EF4-FFF2-40B4-BE49-F238E27FC236}">
                <a16:creationId xmlns:a16="http://schemas.microsoft.com/office/drawing/2014/main" id="{919B9F51-915F-72D0-97CF-537954175167}"/>
              </a:ext>
            </a:extLst>
          </p:cNvPr>
          <p:cNvPicPr>
            <a:picLocks noChangeAspect="1"/>
          </p:cNvPicPr>
          <p:nvPr/>
        </p:nvPicPr>
        <p:blipFill rotWithShape="1">
          <a:blip r:embed="rId2"/>
          <a:srcRect t="33136" b="14495"/>
          <a:stretch/>
        </p:blipFill>
        <p:spPr>
          <a:xfrm>
            <a:off x="985968" y="609600"/>
            <a:ext cx="8288033" cy="3635025"/>
          </a:xfrm>
          <a:prstGeom prst="rect">
            <a:avLst/>
          </a:prstGeom>
        </p:spPr>
      </p:pic>
      <p:sp>
        <p:nvSpPr>
          <p:cNvPr id="3" name="Subtitle 2"/>
          <p:cNvSpPr>
            <a:spLocks noGrp="1"/>
          </p:cNvSpPr>
          <p:nvPr>
            <p:ph type="subTitle" idx="1"/>
          </p:nvPr>
        </p:nvSpPr>
        <p:spPr>
          <a:xfrm>
            <a:off x="831651" y="7095823"/>
            <a:ext cx="8288032" cy="701677"/>
          </a:xfrm>
        </p:spPr>
        <p:txBody>
          <a:bodyPr>
            <a:normAutofit/>
          </a:bodyPr>
          <a:lstStyle/>
          <a:p>
            <a:pPr algn="l"/>
            <a:endParaRPr lang="en-IN" dirty="0"/>
          </a:p>
        </p:txBody>
      </p:sp>
    </p:spTree>
    <p:extLst>
      <p:ext uri="{BB962C8B-B14F-4D97-AF65-F5344CB8AC3E}">
        <p14:creationId xmlns:p14="http://schemas.microsoft.com/office/powerpoint/2010/main" val="105487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6384970-2C35-C942-B6DF-1E26A15014B2}"/>
              </a:ext>
            </a:extLst>
          </p:cNvPr>
          <p:cNvSpPr>
            <a:spLocks noGrp="1"/>
          </p:cNvSpPr>
          <p:nvPr>
            <p:ph type="title"/>
          </p:nvPr>
        </p:nvSpPr>
        <p:spPr>
          <a:xfrm>
            <a:off x="985969" y="4473227"/>
            <a:ext cx="8288032" cy="1096648"/>
          </a:xfrm>
        </p:spPr>
        <p:txBody>
          <a:bodyPr vert="horz" lIns="91440" tIns="45720" rIns="91440" bIns="45720" rtlCol="0" anchor="b">
            <a:normAutofit/>
          </a:bodyPr>
          <a:lstStyle/>
          <a:p>
            <a:pPr>
              <a:lnSpc>
                <a:spcPct val="90000"/>
              </a:lnSpc>
            </a:pPr>
            <a:r>
              <a:rPr lang="en-US" sz="3400" dirty="0"/>
              <a:t>The relationship between availability and price</a:t>
            </a:r>
          </a:p>
        </p:txBody>
      </p:sp>
      <p:pic>
        <p:nvPicPr>
          <p:cNvPr id="8" name="Picture 7" descr="Chart, scatter chart&#10;&#10;Description automatically generated">
            <a:extLst>
              <a:ext uri="{FF2B5EF4-FFF2-40B4-BE49-F238E27FC236}">
                <a16:creationId xmlns:a16="http://schemas.microsoft.com/office/drawing/2014/main" id="{EF417ECA-236B-1A77-24DB-1803FF1091CA}"/>
              </a:ext>
            </a:extLst>
          </p:cNvPr>
          <p:cNvPicPr>
            <a:picLocks noChangeAspect="1"/>
          </p:cNvPicPr>
          <p:nvPr/>
        </p:nvPicPr>
        <p:blipFill rotWithShape="1">
          <a:blip r:embed="rId2"/>
          <a:srcRect t="37908" r="2" b="2"/>
          <a:stretch/>
        </p:blipFill>
        <p:spPr>
          <a:xfrm>
            <a:off x="677334" y="468621"/>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9861440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816</TotalTime>
  <Words>711</Words>
  <Application>Microsoft Macintosh PowerPoint</Application>
  <PresentationFormat>Widescreen</PresentationFormat>
  <Paragraphs>100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Lato Extended</vt:lpstr>
      <vt:lpstr>Trebuchet MS</vt:lpstr>
      <vt:lpstr>Wingdings 3</vt:lpstr>
      <vt:lpstr>Facet</vt:lpstr>
      <vt:lpstr>Capstone Project </vt:lpstr>
      <vt:lpstr>Dataset Overview</vt:lpstr>
      <vt:lpstr>Introduction</vt:lpstr>
      <vt:lpstr>Questions to Investigate</vt:lpstr>
      <vt:lpstr> Data Cleaning </vt:lpstr>
      <vt:lpstr>Snapshots of data cleaning </vt:lpstr>
      <vt:lpstr>Exploratory data analysis </vt:lpstr>
      <vt:lpstr>The number of Airbnb available in the Australian neighborhood</vt:lpstr>
      <vt:lpstr>The relationship between availability and price</vt:lpstr>
      <vt:lpstr>Listings by Neighborhood</vt:lpstr>
      <vt:lpstr>Distribution of room types based on availability </vt:lpstr>
      <vt:lpstr>Availability by Neighborhood. </vt:lpstr>
      <vt:lpstr>Ratings of different room type in different Australian cities </vt:lpstr>
      <vt:lpstr>Correlation Matrix </vt:lpstr>
      <vt:lpstr>One Hot Encoding </vt:lpstr>
      <vt:lpstr>Checking for normalization of the target variable</vt:lpstr>
      <vt:lpstr>Models</vt:lpstr>
      <vt:lpstr>Decision Tree Regressor  </vt:lpstr>
      <vt:lpstr> </vt:lpstr>
      <vt:lpstr>Random Forest Regressor </vt:lpstr>
      <vt:lpstr>Random Forest Model </vt:lpstr>
      <vt:lpstr>Ridge Regression Model </vt:lpstr>
      <vt:lpstr>PowerPoint Presentation</vt:lpstr>
      <vt:lpstr>PowerPoint Presentation</vt:lpstr>
      <vt:lpstr>Comparison between Models </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Aanchal Bumb</dc:creator>
  <cp:lastModifiedBy>Kavish Nainesh Shah</cp:lastModifiedBy>
  <cp:revision>24</cp:revision>
  <dcterms:created xsi:type="dcterms:W3CDTF">2021-10-30T03:31:43Z</dcterms:created>
  <dcterms:modified xsi:type="dcterms:W3CDTF">2022-10-29T19:11:23Z</dcterms:modified>
</cp:coreProperties>
</file>