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visha Arora" initials="KA" lastIdx="1" clrIdx="0">
    <p:extLst>
      <p:ext uri="{19B8F6BF-5375-455C-9EA6-DF929625EA0E}">
        <p15:presenceInfo xmlns:p15="http://schemas.microsoft.com/office/powerpoint/2012/main" userId="749298902d9f67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67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0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8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4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1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34C3-4D1C-450E-CA06-6D04E3D15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Customer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01E18-2170-A537-EF04-D7E06E8E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</a:t>
            </a:r>
            <a:r>
              <a:rPr lang="en-IN" b="1" i="1" dirty="0"/>
              <a:t>By: Kavisha Arora</a:t>
            </a:r>
          </a:p>
        </p:txBody>
      </p:sp>
    </p:spTree>
    <p:extLst>
      <p:ext uri="{BB962C8B-B14F-4D97-AF65-F5344CB8AC3E}">
        <p14:creationId xmlns:p14="http://schemas.microsoft.com/office/powerpoint/2010/main" val="361227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5162-0A93-2896-0F34-CF5F1D9F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People are shopping above 4 years and has made an online purchase less than 10 times.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7B73-5773-FE86-7685-C6D45E705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6249"/>
            <a:ext cx="4965079" cy="33650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32267-39C9-8FF6-E44E-B420637D7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79" y="2155126"/>
            <a:ext cx="5962561" cy="33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C752-DB7A-2700-CAA1-40CD1458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they do shopping?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26B072-7A02-B83D-2322-B4164DF9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96" y="2016125"/>
            <a:ext cx="6108733" cy="3449638"/>
          </a:xfrm>
        </p:spPr>
      </p:pic>
    </p:spTree>
    <p:extLst>
      <p:ext uri="{BB962C8B-B14F-4D97-AF65-F5344CB8AC3E}">
        <p14:creationId xmlns:p14="http://schemas.microsoft.com/office/powerpoint/2010/main" val="350569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CAF-82D2-5FB3-BE2F-B758F46B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customer reached to online website?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88F10-0DC6-C2E4-CE19-063693ECD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6" y="2318754"/>
            <a:ext cx="6871681" cy="3365079"/>
          </a:xfrm>
        </p:spPr>
      </p:pic>
    </p:spTree>
    <p:extLst>
      <p:ext uri="{BB962C8B-B14F-4D97-AF65-F5344CB8AC3E}">
        <p14:creationId xmlns:p14="http://schemas.microsoft.com/office/powerpoint/2010/main" val="270506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E691-EF5B-58B7-8FF8-04094D32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 habits like time they spend and abandon the cart.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A9363-88EE-2E0C-A100-FCC02823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4" y="2252354"/>
            <a:ext cx="7132320" cy="3286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C4983-BAF4-912D-0AF5-E43A5109E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90" y="2168272"/>
            <a:ext cx="6176210" cy="32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4FF8-A2B5-A2B3-C2F5-E3ECFCBA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IN" dirty="0"/>
              <a:t>About Website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E2763-3EFC-646D-5701-A8EDDF78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7" y="1975897"/>
            <a:ext cx="4851133" cy="4050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EF6E7-AE49-A36F-66DC-6ACC3123E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3603"/>
            <a:ext cx="5560194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D2AC-C95D-6665-E04B-1409394A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41678-7D6C-C973-5405-8B151230C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753"/>
            <a:ext cx="4514248" cy="28052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8AEE8-D3D9-9D1B-FDE5-B73BF86AB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3753"/>
            <a:ext cx="5371078" cy="2682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3EB5A-19FD-3CEC-883F-36138DF1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8" y="4127778"/>
            <a:ext cx="4703727" cy="2513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00DC2-DFD8-BB7D-EF8C-BFF5B27CB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26" y="3564701"/>
            <a:ext cx="5278033" cy="30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3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859-F527-CD32-95D7-553470F6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29" y="769386"/>
            <a:ext cx="10515600" cy="1325563"/>
          </a:xfrm>
        </p:spPr>
        <p:txBody>
          <a:bodyPr/>
          <a:lstStyle/>
          <a:p>
            <a:r>
              <a:rPr lang="en-IN" dirty="0"/>
              <a:t>Hedonic values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D289D3-3475-D278-2766-B0AB02C1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94" y="1619763"/>
            <a:ext cx="4610501" cy="283528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87568-ACEA-EFE8-8A2E-EA860DF5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95" y="308010"/>
            <a:ext cx="4190784" cy="2835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E8FFCC-B076-9612-ED50-61647F0EB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50" y="3429000"/>
            <a:ext cx="4721158" cy="3067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AFD319-F1EA-72F4-2194-D3911C892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1" y="4763052"/>
            <a:ext cx="4289840" cy="19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2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712F-1FD0-AAFC-F82A-B56ABEE3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company is preferred the most?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035A2-1693-22C6-AD39-54323D8D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1" y="1199800"/>
            <a:ext cx="4107505" cy="318262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3E853-51F4-008B-F44B-0EBCE5A497D4}"/>
              </a:ext>
            </a:extLst>
          </p:cNvPr>
          <p:cNvSpPr/>
          <p:nvPr/>
        </p:nvSpPr>
        <p:spPr>
          <a:xfrm>
            <a:off x="1713296" y="4360245"/>
            <a:ext cx="1751798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Easy to use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82245-DD75-4584-B53E-053ABC77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89167"/>
            <a:ext cx="4973053" cy="25891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C9548-1189-C175-D6F2-BAB9325BB556}"/>
              </a:ext>
            </a:extLst>
          </p:cNvPr>
          <p:cNvSpPr/>
          <p:nvPr/>
        </p:nvSpPr>
        <p:spPr>
          <a:xfrm>
            <a:off x="7521265" y="3814734"/>
            <a:ext cx="3440154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appealing web-page layout choices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B4FC8-3ABD-7173-379C-5B5D77E7D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16" y="4276747"/>
            <a:ext cx="4340995" cy="21964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3E3B98-6825-58E8-E5FE-A94C145549EC}"/>
              </a:ext>
            </a:extLst>
          </p:cNvPr>
          <p:cNvSpPr/>
          <p:nvPr/>
        </p:nvSpPr>
        <p:spPr>
          <a:xfrm>
            <a:off x="5284270" y="6347854"/>
            <a:ext cx="2756759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Speedy over delivery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EF9E3-B229-1CC6-ED53-9E39208C0D3C}"/>
              </a:ext>
            </a:extLst>
          </p:cNvPr>
          <p:cNvSpPr/>
          <p:nvPr/>
        </p:nvSpPr>
        <p:spPr>
          <a:xfrm>
            <a:off x="741145" y="5293895"/>
            <a:ext cx="3821230" cy="15641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 is the most preferred in case of easy to use website, visual appealing web page layout and speedy over delivery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A21B68-1B3B-494A-1B02-74804764C8F6}"/>
              </a:ext>
            </a:extLst>
          </p:cNvPr>
          <p:cNvSpPr/>
          <p:nvPr/>
        </p:nvSpPr>
        <p:spPr>
          <a:xfrm>
            <a:off x="9047747" y="4571795"/>
            <a:ext cx="3099335" cy="19014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Followed by  Flipkart in second place </a:t>
            </a:r>
          </a:p>
        </p:txBody>
      </p:sp>
    </p:spTree>
    <p:extLst>
      <p:ext uri="{BB962C8B-B14F-4D97-AF65-F5344CB8AC3E}">
        <p14:creationId xmlns:p14="http://schemas.microsoft.com/office/powerpoint/2010/main" val="46619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26EC-B0C0-974A-FFBE-E1C5F88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Which company has high product availability?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EF489-C4DC-54D8-E4D7-1AAC9BC0C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4" y="1284728"/>
            <a:ext cx="4232634" cy="24595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727F53-12D2-81E3-54F0-BEB53E56F01D}"/>
              </a:ext>
            </a:extLst>
          </p:cNvPr>
          <p:cNvSpPr/>
          <p:nvPr/>
        </p:nvSpPr>
        <p:spPr>
          <a:xfrm>
            <a:off x="1001027" y="3570973"/>
            <a:ext cx="3311091" cy="308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Wild Variety of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94445-8FEE-DC1F-AE32-ED85A9A4D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47" y="1489920"/>
            <a:ext cx="3796289" cy="27163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E69471-7C07-73B3-7582-4C2617BF4322}"/>
              </a:ext>
            </a:extLst>
          </p:cNvPr>
          <p:cNvSpPr/>
          <p:nvPr/>
        </p:nvSpPr>
        <p:spPr>
          <a:xfrm>
            <a:off x="7825339" y="4071485"/>
            <a:ext cx="4206240" cy="7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Complete, relevant description information of products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F211D-8386-779D-64D6-749039AB3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8" y="3878982"/>
            <a:ext cx="4232635" cy="23581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E53AF3-2408-315F-61FC-32D4284CF728}"/>
              </a:ext>
            </a:extLst>
          </p:cNvPr>
          <p:cNvSpPr/>
          <p:nvPr/>
        </p:nvSpPr>
        <p:spPr>
          <a:xfrm>
            <a:off x="3667225" y="6083166"/>
            <a:ext cx="3613408" cy="28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several payment options</a:t>
            </a:r>
          </a:p>
        </p:txBody>
      </p:sp>
    </p:spTree>
    <p:extLst>
      <p:ext uri="{BB962C8B-B14F-4D97-AF65-F5344CB8AC3E}">
        <p14:creationId xmlns:p14="http://schemas.microsoft.com/office/powerpoint/2010/main" val="306192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A32-917B-8CAA-E157-7DD3B724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33A43-7FE6-632D-31D3-B10153A3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0" y="1284728"/>
            <a:ext cx="4330565" cy="2536502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21207E-73B3-C94B-1DB9-169D02DD90F1}"/>
              </a:ext>
            </a:extLst>
          </p:cNvPr>
          <p:cNvSpPr/>
          <p:nvPr/>
        </p:nvSpPr>
        <p:spPr>
          <a:xfrm>
            <a:off x="1106905" y="3676851"/>
            <a:ext cx="3262964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Longer page loading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B2E8C-A53D-B4F1-D101-8DB61CF5C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37" y="1284728"/>
            <a:ext cx="5496026" cy="27578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B91BE-E055-5A21-720A-987CD3AEA800}"/>
              </a:ext>
            </a:extLst>
          </p:cNvPr>
          <p:cNvSpPr/>
          <p:nvPr/>
        </p:nvSpPr>
        <p:spPr>
          <a:xfrm>
            <a:off x="6574055" y="3821230"/>
            <a:ext cx="3715351" cy="54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Reliability of the website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DFE92-D858-12E9-72F3-4D868E2A7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92" y="4095549"/>
            <a:ext cx="4346854" cy="2045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A6ED03-69F8-F03B-FBA1-92F47201C32D}"/>
              </a:ext>
            </a:extLst>
          </p:cNvPr>
          <p:cNvSpPr/>
          <p:nvPr/>
        </p:nvSpPr>
        <p:spPr>
          <a:xfrm>
            <a:off x="2233061" y="6028774"/>
            <a:ext cx="3176337" cy="5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Frequent distruption on page change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6A2B-7859-4FE4-C37D-99FC7DF2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b="1" dirty="0"/>
              <a:t>Customer Retention?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480E-B68F-6E18-7AF6-ED5B01E8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Customer Retention means retaining first-time customers and preventing them from switching to a rival is known as customer retention. It shows how loyal customers are to a product or service as well as its quality.</a:t>
            </a:r>
          </a:p>
          <a:p>
            <a:r>
              <a:rPr lang="en-US" sz="2400" dirty="0"/>
              <a:t>Existing clients are the primary focus of customer retention. </a:t>
            </a:r>
          </a:p>
          <a:p>
            <a:r>
              <a:rPr lang="en-US" sz="2400" dirty="0"/>
              <a:t>Through superior customer service, product value, and a distinct advantage over similar products or services, the objective is to build customer loyalty and increase repeat purchases.</a:t>
            </a:r>
          </a:p>
          <a:p>
            <a:r>
              <a:rPr lang="en-US" sz="2400" dirty="0"/>
              <a:t>Retaining your customers is essential for generating repeat business and ongoing value.</a:t>
            </a:r>
          </a:p>
          <a:p>
            <a:r>
              <a:rPr lang="en-US" sz="2400" dirty="0"/>
              <a:t>Understanding your customers' satisfaction and loyalty are two of the most crucial aspects of improving customer retention.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637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CFD9-FD08-87D0-441B-39F32851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Privacy of customer.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30F22-8CB4-B0EC-F787-DC078F7F7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" y="1027906"/>
            <a:ext cx="4338512" cy="301470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85973E-9D9B-9DC1-837C-D7E4F936B135}"/>
              </a:ext>
            </a:extLst>
          </p:cNvPr>
          <p:cNvSpPr/>
          <p:nvPr/>
        </p:nvSpPr>
        <p:spPr>
          <a:xfrm>
            <a:off x="962526" y="3830855"/>
            <a:ext cx="3339967" cy="51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Security of customer financial information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7FD6D-31A9-D8F0-3FC9-AF89AB0D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8" y="1284728"/>
            <a:ext cx="4162049" cy="27578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ED1F81-679F-B6ED-937C-C13FB8AC9D34}"/>
              </a:ext>
            </a:extLst>
          </p:cNvPr>
          <p:cNvSpPr/>
          <p:nvPr/>
        </p:nvSpPr>
        <p:spPr>
          <a:xfrm>
            <a:off x="7498080" y="3830855"/>
            <a:ext cx="3286149" cy="423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Privacy of customer informtion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43C4AD-0A0A-2F7F-F4C9-198D3A6A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77" y="4242019"/>
            <a:ext cx="4081112" cy="24089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573588-7D1E-A3E1-B8B8-F5F287E7A88D}"/>
              </a:ext>
            </a:extLst>
          </p:cNvPr>
          <p:cNvSpPr/>
          <p:nvPr/>
        </p:nvSpPr>
        <p:spPr>
          <a:xfrm>
            <a:off x="4523875" y="6497053"/>
            <a:ext cx="2974206" cy="30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Trustworthiness</a:t>
            </a:r>
          </a:p>
        </p:txBody>
      </p:sp>
    </p:spTree>
    <p:extLst>
      <p:ext uri="{BB962C8B-B14F-4D97-AF65-F5344CB8AC3E}">
        <p14:creationId xmlns:p14="http://schemas.microsoft.com/office/powerpoint/2010/main" val="311397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DC7B-F315-0C54-AE19-3843B56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during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0F0-CBC2-DC66-36E9-E53055680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523"/>
            <a:ext cx="3205213" cy="1656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D25B9F-A733-9006-F26D-4AD3198A7457}"/>
              </a:ext>
            </a:extLst>
          </p:cNvPr>
          <p:cNvSpPr/>
          <p:nvPr/>
        </p:nvSpPr>
        <p:spPr>
          <a:xfrm flipH="1">
            <a:off x="1292190" y="3551723"/>
            <a:ext cx="2586789" cy="51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Longer time to get logged in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27DE9-6BA1-F279-50B9-BD3CD16C5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1" y="1973178"/>
            <a:ext cx="4277629" cy="20020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A1759D-1869-545B-398D-CF0C0B817F01}"/>
              </a:ext>
            </a:extLst>
          </p:cNvPr>
          <p:cNvSpPr/>
          <p:nvPr/>
        </p:nvSpPr>
        <p:spPr>
          <a:xfrm>
            <a:off x="7180446" y="3821230"/>
            <a:ext cx="3628725" cy="3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Late declaration of price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51DF25-A998-79B2-8A37-7D61C8445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97" y="4138864"/>
            <a:ext cx="4277629" cy="22669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E4EC33-619C-875B-6507-B2A3060BB903}"/>
              </a:ext>
            </a:extLst>
          </p:cNvPr>
          <p:cNvSpPr/>
          <p:nvPr/>
        </p:nvSpPr>
        <p:spPr>
          <a:xfrm>
            <a:off x="3654469" y="6240847"/>
            <a:ext cx="3907857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Longer Delivery period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6A5B7D-A402-5AF8-5A7F-8BEED5403D5F}"/>
              </a:ext>
            </a:extLst>
          </p:cNvPr>
          <p:cNvSpPr/>
          <p:nvPr/>
        </p:nvSpPr>
        <p:spPr>
          <a:xfrm>
            <a:off x="279133" y="4552749"/>
            <a:ext cx="3005564" cy="1940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 is the most favourite website but during sales its performance is not that much good.</a:t>
            </a:r>
          </a:p>
        </p:txBody>
      </p:sp>
    </p:spTree>
    <p:extLst>
      <p:ext uri="{BB962C8B-B14F-4D97-AF65-F5344CB8AC3E}">
        <p14:creationId xmlns:p14="http://schemas.microsoft.com/office/powerpoint/2010/main" val="33756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671D-D886-4853-4F8F-CFA99F95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Which of the Indian online retailer would you recommend to a friend?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C1A3C-23AA-4CD8-ACE1-0FF2CD3AC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57" y="2016125"/>
            <a:ext cx="4244010" cy="34496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7B0E35-F634-46F3-3E4E-89A9E7579514}"/>
              </a:ext>
            </a:extLst>
          </p:cNvPr>
          <p:cNvSpPr/>
          <p:nvPr/>
        </p:nvSpPr>
        <p:spPr>
          <a:xfrm>
            <a:off x="9172876" y="3214838"/>
            <a:ext cx="3019124" cy="134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 is the most recommended one.</a:t>
            </a:r>
          </a:p>
        </p:txBody>
      </p:sp>
    </p:spTree>
    <p:extLst>
      <p:ext uri="{BB962C8B-B14F-4D97-AF65-F5344CB8AC3E}">
        <p14:creationId xmlns:p14="http://schemas.microsoft.com/office/powerpoint/2010/main" val="298492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7590-0A23-8E3F-F60B-75DD85E3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</a:t>
            </a:r>
            <a:r>
              <a:rPr lang="en-IN" dirty="0" err="1"/>
              <a:t>endoing</a:t>
            </a:r>
            <a:r>
              <a:rPr lang="en-IN" dirty="0"/>
              <a:t>, correlation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880F-8348-CDF9-D0B8-678F6F3A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means two variables are linearly related.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894EB-4228-8828-3859-042F2896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9" y="2614882"/>
            <a:ext cx="10178955" cy="40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A6D7-257C-6530-3E05-C0CE0A96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How to retain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05A7-685D-A244-FE30-5D8E1DD4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189"/>
            <a:ext cx="10515600" cy="3214838"/>
          </a:xfrm>
        </p:spPr>
        <p:txBody>
          <a:bodyPr/>
          <a:lstStyle/>
          <a:p>
            <a:r>
              <a:rPr lang="en-US" dirty="0"/>
              <a:t>Make sure the onboarding process is successful.</a:t>
            </a:r>
          </a:p>
          <a:p>
            <a:r>
              <a:rPr lang="en-US" dirty="0"/>
              <a:t>Provide individualized services to customers.</a:t>
            </a:r>
          </a:p>
          <a:p>
            <a:r>
              <a:rPr lang="en-US" dirty="0"/>
              <a:t>Establish trust with your clients.</a:t>
            </a:r>
          </a:p>
          <a:p>
            <a:r>
              <a:rPr lang="en-US" dirty="0"/>
              <a:t>Put in place a feedback loop for customers.</a:t>
            </a:r>
          </a:p>
          <a:p>
            <a:r>
              <a:rPr lang="en-US" dirty="0"/>
              <a:t>Create a calendar for communicating with customers.</a:t>
            </a:r>
          </a:p>
          <a:p>
            <a:r>
              <a:rPr lang="en-US" dirty="0"/>
              <a:t>Make customers the first priority.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860-BF99-AB1D-805D-1CEBE31A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771"/>
            <a:ext cx="10515600" cy="1491915"/>
          </a:xfrm>
        </p:spPr>
        <p:txBody>
          <a:bodyPr/>
          <a:lstStyle/>
          <a:p>
            <a:r>
              <a:rPr lang="en-IN" dirty="0"/>
              <a:t>         </a:t>
            </a:r>
            <a:r>
              <a:rPr lang="en-IN" b="1" dirty="0"/>
              <a:t>Benefits of customer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0CF9-3A69-B754-7479-8278B7B5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1819"/>
            <a:ext cx="10515600" cy="3655144"/>
          </a:xfrm>
        </p:spPr>
        <p:txBody>
          <a:bodyPr/>
          <a:lstStyle/>
          <a:p>
            <a:r>
              <a:rPr lang="en-US" dirty="0"/>
              <a:t>Encourage long-term company expansion.</a:t>
            </a:r>
          </a:p>
          <a:p>
            <a:r>
              <a:rPr lang="en-US" dirty="0"/>
              <a:t>Make each sale worth more to each customer.</a:t>
            </a:r>
          </a:p>
          <a:p>
            <a:r>
              <a:rPr lang="en-US" dirty="0"/>
              <a:t>Increase referrals and customer loyalty while lowering your acquisition costs by better understanding your customers' motivations.</a:t>
            </a:r>
          </a:p>
          <a:p>
            <a:r>
              <a:rPr lang="en-IN" i="0" dirty="0">
                <a:solidFill>
                  <a:srgbClr val="00253B"/>
                </a:solidFill>
                <a:effectLst/>
                <a:latin typeface="Gilroy"/>
              </a:rPr>
              <a:t>Develop better products, faster.</a:t>
            </a:r>
          </a:p>
          <a:p>
            <a:r>
              <a:rPr lang="en-US" i="0" dirty="0">
                <a:solidFill>
                  <a:srgbClr val="00253B"/>
                </a:solidFill>
                <a:effectLst/>
                <a:latin typeface="Gilroy"/>
              </a:rPr>
              <a:t>Experiment safely with customers who are open to change.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5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FF1F-E71F-8285-6400-E538EEC0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customer retention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0782-2728-76DE-67EB-AEEE7405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78" y="1578543"/>
            <a:ext cx="10635916" cy="3917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6A7AF"/>
                </a:solidFill>
                <a:effectLst/>
                <a:latin typeface="Oracle Sans"/>
              </a:rPr>
              <a:t>                    </a:t>
            </a:r>
            <a:br>
              <a:rPr lang="en-US" dirty="0"/>
            </a:br>
            <a:r>
              <a:rPr lang="en-US" dirty="0"/>
              <a:t>  </a:t>
            </a:r>
          </a:p>
          <a:p>
            <a:pPr marL="0" indent="0">
              <a:buNone/>
            </a:pPr>
            <a:endParaRPr lang="en-US" b="0" i="0" dirty="0">
              <a:solidFill>
                <a:srgbClr val="4F585B"/>
              </a:solidFill>
              <a:effectLst/>
              <a:latin typeface="Orac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F585B"/>
                </a:solidFill>
                <a:effectLst/>
                <a:latin typeface="Oracle Sans"/>
              </a:rPr>
              <a:t>(</a:t>
            </a:r>
            <a:r>
              <a:rPr lang="en-US" sz="3600" b="0" i="0" dirty="0">
                <a:solidFill>
                  <a:srgbClr val="4F585B"/>
                </a:solidFill>
                <a:effectLst/>
                <a:latin typeface="Oracle Sans"/>
              </a:rPr>
              <a:t>Total customers at end of period </a:t>
            </a:r>
            <a:r>
              <a:rPr lang="en-US" sz="3600" b="0" i="0" dirty="0">
                <a:solidFill>
                  <a:srgbClr val="56A7AF"/>
                </a:solidFill>
                <a:effectLst/>
                <a:latin typeface="Oracle Sans"/>
              </a:rPr>
              <a:t>–</a:t>
            </a:r>
            <a:r>
              <a:rPr lang="en-US" sz="3600" b="0" i="0" dirty="0">
                <a:solidFill>
                  <a:srgbClr val="4F585B"/>
                </a:solidFill>
                <a:effectLst/>
                <a:latin typeface="Oracle Sans"/>
              </a:rPr>
              <a:t> new customers           acquired) </a:t>
            </a:r>
            <a:r>
              <a:rPr lang="en-US" sz="3600" b="0" i="0" dirty="0">
                <a:solidFill>
                  <a:srgbClr val="56A7AF"/>
                </a:solidFill>
                <a:effectLst/>
                <a:latin typeface="Oracle Sans"/>
              </a:rPr>
              <a:t>/</a:t>
            </a:r>
            <a:r>
              <a:rPr lang="en-US" sz="3600" b="0" i="0" dirty="0">
                <a:solidFill>
                  <a:srgbClr val="4F585B"/>
                </a:solidFill>
                <a:effectLst/>
                <a:latin typeface="Oracle Sans"/>
              </a:rPr>
              <a:t> Customers at beginning of period </a:t>
            </a:r>
            <a:r>
              <a:rPr lang="en-US" sz="3600" dirty="0">
                <a:solidFill>
                  <a:srgbClr val="56A7AF"/>
                </a:solidFill>
                <a:latin typeface="Oracle Sans"/>
              </a:rPr>
              <a:t>*</a:t>
            </a:r>
            <a:r>
              <a:rPr lang="en-US" sz="3600" b="0" i="0" dirty="0">
                <a:solidFill>
                  <a:srgbClr val="4F585B"/>
                </a:solidFill>
                <a:effectLst/>
                <a:latin typeface="Oracle Sans"/>
              </a:rPr>
              <a:t> 100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4484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61EA-A08D-084B-7F1F-8E889338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6139-029B-395B-2A8E-5FDCBCC6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815"/>
            <a:ext cx="10515600" cy="2646947"/>
          </a:xfrm>
        </p:spPr>
        <p:txBody>
          <a:bodyPr>
            <a:normAutofit/>
          </a:bodyPr>
          <a:lstStyle/>
          <a:p>
            <a:r>
              <a:rPr lang="en-IN" dirty="0"/>
              <a:t>We have data of five companies that is </a:t>
            </a:r>
            <a:r>
              <a:rPr lang="en-IN" b="1" dirty="0"/>
              <a:t>Amazon, Flipkart, Myntra, Paytm , Snapdeal.</a:t>
            </a:r>
          </a:p>
          <a:p>
            <a:r>
              <a:rPr lang="en-IN" dirty="0"/>
              <a:t>We will do analysis of our data with hedonic values and utilitarian values.</a:t>
            </a:r>
          </a:p>
          <a:p>
            <a:r>
              <a:rPr lang="en-IN" dirty="0"/>
              <a:t>Hedonic perspective is that customers are looking to derive pleasure from the product or service.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4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9D81-8C05-1D36-FDA9-84CAEB77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</a:t>
            </a:r>
            <a:r>
              <a:rPr lang="en-IN" b="1" dirty="0"/>
              <a:t>Data analysis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sz="2800" dirty="0"/>
              <a:t>females customers are more in comparison to men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41082D-BF40-AEC7-BCEE-FC5946A76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025" y="1915427"/>
            <a:ext cx="9904395" cy="45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3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F459-3E0E-19B8-CE7D-BE10A9CB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People aged 31-40 years are potential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28ACC8-3B84-3936-56E6-F1F4225B2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15" y="2016125"/>
            <a:ext cx="6243895" cy="3449638"/>
          </a:xfrm>
        </p:spPr>
      </p:pic>
    </p:spTree>
    <p:extLst>
      <p:ext uri="{BB962C8B-B14F-4D97-AF65-F5344CB8AC3E}">
        <p14:creationId xmlns:p14="http://schemas.microsoft.com/office/powerpoint/2010/main" val="399873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B9C5-269C-1AE9-33CE-A0BDF81B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Delhi has the highest number of customers.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16406-40AF-CD07-91D0-02789A93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6" y="2016125"/>
            <a:ext cx="6348192" cy="3449638"/>
          </a:xfrm>
        </p:spPr>
      </p:pic>
    </p:spTree>
    <p:extLst>
      <p:ext uri="{BB962C8B-B14F-4D97-AF65-F5344CB8AC3E}">
        <p14:creationId xmlns:p14="http://schemas.microsoft.com/office/powerpoint/2010/main" val="109416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964</TotalTime>
  <Words>542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Gill Sans MT</vt:lpstr>
      <vt:lpstr>Gilroy</vt:lpstr>
      <vt:lpstr>Helvetica Neue</vt:lpstr>
      <vt:lpstr>Oracle Sans</vt:lpstr>
      <vt:lpstr>Gallery</vt:lpstr>
      <vt:lpstr>Customer Retention </vt:lpstr>
      <vt:lpstr>                 Customer Retention?</vt:lpstr>
      <vt:lpstr>              How to retain customers?</vt:lpstr>
      <vt:lpstr>         Benefits of customer retention</vt:lpstr>
      <vt:lpstr>          customer retention rate</vt:lpstr>
      <vt:lpstr>            Explanatory data analysis</vt:lpstr>
      <vt:lpstr>                        Data analysis                 females customers are more in comparison to men</vt:lpstr>
      <vt:lpstr>People aged 31-40 years are potential customers</vt:lpstr>
      <vt:lpstr>Delhi has the highest number of customers.</vt:lpstr>
      <vt:lpstr>People are shopping above 4 years and has made an online purchase less than 10 times. </vt:lpstr>
      <vt:lpstr>How they do shopping?</vt:lpstr>
      <vt:lpstr>How customer reached to online website? </vt:lpstr>
      <vt:lpstr>Customer habits like time they spend and abandon the cart. </vt:lpstr>
      <vt:lpstr>About Website </vt:lpstr>
      <vt:lpstr>.</vt:lpstr>
      <vt:lpstr>Hedonic values </vt:lpstr>
      <vt:lpstr>Which company is preferred the most?</vt:lpstr>
      <vt:lpstr>Which company has high product availability?</vt:lpstr>
      <vt:lpstr>Technical performance</vt:lpstr>
      <vt:lpstr>Privacy of customer. </vt:lpstr>
      <vt:lpstr>Performance during sales</vt:lpstr>
      <vt:lpstr>Which of the Indian online retailer would you recommend to a friend? </vt:lpstr>
      <vt:lpstr>After endoing, correlation defined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Kavisha Arora</dc:creator>
  <cp:lastModifiedBy>Kavisha Arora</cp:lastModifiedBy>
  <cp:revision>1</cp:revision>
  <dcterms:created xsi:type="dcterms:W3CDTF">2023-01-11T21:24:36Z</dcterms:created>
  <dcterms:modified xsi:type="dcterms:W3CDTF">2023-01-12T17:15:09Z</dcterms:modified>
</cp:coreProperties>
</file>