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420" r:id="rId3"/>
    <p:sldId id="423" r:id="rId4"/>
    <p:sldId id="421" r:id="rId5"/>
    <p:sldId id="424" r:id="rId6"/>
    <p:sldId id="425" r:id="rId7"/>
    <p:sldId id="422" r:id="rId8"/>
    <p:sldId id="426" r:id="rId9"/>
    <p:sldId id="428" r:id="rId10"/>
    <p:sldId id="427" r:id="rId11"/>
    <p:sldId id="429" r:id="rId12"/>
    <p:sldId id="430" r:id="rId13"/>
    <p:sldId id="41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86" d="100"/>
          <a:sy n="86" d="100"/>
        </p:scale>
        <p:origin x="91" y="1109"/>
      </p:cViewPr>
      <p:guideLst>
        <p:guide orient="horz" pos="2160"/>
        <p:guide pos="384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6397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990600"/>
            <a:ext cx="538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990600"/>
            <a:ext cx="538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657600"/>
            <a:ext cx="538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657600"/>
            <a:ext cx="538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0651"/>
            <a:ext cx="10972800" cy="715962"/>
          </a:xfrm>
        </p:spPr>
        <p:txBody>
          <a:bodyPr>
            <a:normAutofit/>
          </a:bodyPr>
          <a:lstStyle>
            <a:lvl1pPr>
              <a:defRPr sz="3200" baseline="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914400"/>
            <a:ext cx="109728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2/11/2018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2/11/2018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990600"/>
            <a:ext cx="10972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m-7m0mIRagg" TargetMode="External"/><Relationship Id="rId2" Type="http://schemas.openxmlformats.org/officeDocument/2006/relationships/hyperlink" Target="https://youtu.be/H-TqfHbwMVE" TargetMode="External"/><Relationship Id="rId1" Type="http://schemas.openxmlformats.org/officeDocument/2006/relationships/slideLayout" Target="../slideLayouts/slideLayout2.xml"/><Relationship Id="rId4" Type="http://schemas.openxmlformats.org/officeDocument/2006/relationships/hyperlink" Target="https://github.com/kavishen/AzureF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ebmd.com/cold-and-flu/top-10-questions-col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2171700" y="1219200"/>
            <a:ext cx="7772400" cy="1828800"/>
          </a:xfrm>
        </p:spPr>
        <p:txBody>
          <a:bodyPr/>
          <a:lstStyle/>
          <a:p>
            <a:pPr eaLnBrk="1" hangingPunct="1"/>
            <a:r>
              <a:rPr lang="en-US" altLang="en-US" sz="3200" dirty="0"/>
              <a:t/>
            </a:r>
            <a:br>
              <a:rPr lang="en-US" altLang="en-US" sz="3200" dirty="0"/>
            </a:br>
            <a:r>
              <a:rPr lang="en-US" altLang="en-US" sz="2400" dirty="0"/>
              <a:t>Final Project</a:t>
            </a:r>
            <a:r>
              <a:rPr lang="en-US" altLang="en-US" sz="3200" dirty="0"/>
              <a:t/>
            </a:r>
            <a:br>
              <a:rPr lang="en-US" altLang="en-US" sz="3200" dirty="0"/>
            </a:br>
            <a:r>
              <a:rPr lang="en-US" altLang="en-US" sz="3200" dirty="0"/>
              <a:t> Azure Bot </a:t>
            </a:r>
            <a:r>
              <a:rPr lang="en-US" altLang="en-US" sz="3200" dirty="0" smtClean="0"/>
              <a:t>Services</a:t>
            </a:r>
            <a:r>
              <a:rPr lang="en-US" altLang="en-US" sz="3200" b="1" dirty="0"/>
              <a:t/>
            </a:r>
            <a:br>
              <a:rPr lang="en-US" altLang="en-US" sz="3200" b="1" dirty="0"/>
            </a:br>
            <a:r>
              <a:rPr lang="en-US" altLang="en-US" sz="3200" b="1" dirty="0"/>
              <a:t/>
            </a:r>
            <a:br>
              <a:rPr lang="en-US" altLang="en-US" sz="3200" b="1" dirty="0"/>
            </a:br>
            <a:endParaRPr lang="en-US" altLang="en-US" sz="3200" b="1" dirty="0"/>
          </a:p>
        </p:txBody>
      </p:sp>
      <p:sp>
        <p:nvSpPr>
          <p:cNvPr id="3076" name="Subtitle 2"/>
          <p:cNvSpPr>
            <a:spLocks noGrp="1"/>
          </p:cNvSpPr>
          <p:nvPr>
            <p:ph type="subTitle" idx="1"/>
          </p:nvPr>
        </p:nvSpPr>
        <p:spPr>
          <a:xfrm>
            <a:off x="2857500" y="2438400"/>
            <a:ext cx="6400800" cy="609600"/>
          </a:xfrm>
        </p:spPr>
        <p:txBody>
          <a:bodyPr/>
          <a:lstStyle/>
          <a:p>
            <a:pPr eaLnBrk="1" hangingPunct="1">
              <a:defRPr/>
            </a:pPr>
            <a:r>
              <a:rPr lang="en-US" sz="2400" dirty="0">
                <a:solidFill>
                  <a:schemeClr val="tx2">
                    <a:lumMod val="75000"/>
                  </a:schemeClr>
                </a:solidFill>
              </a:rPr>
              <a:t>Calleemalay, Kavishen</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2" name="TextBox 1"/>
          <p:cNvSpPr txBox="1"/>
          <p:nvPr/>
        </p:nvSpPr>
        <p:spPr>
          <a:xfrm>
            <a:off x="3579814" y="5029200"/>
            <a:ext cx="4949825" cy="892552"/>
          </a:xfrm>
          <a:prstGeom prst="rect">
            <a:avLst/>
          </a:prstGeom>
          <a:noFill/>
        </p:spPr>
        <p:txBody>
          <a:bodyPr>
            <a:spAutoFit/>
          </a:bodyPr>
          <a:lstStyle/>
          <a:p>
            <a:pPr algn="ctr">
              <a:defRPr/>
            </a:pPr>
            <a:r>
              <a:rPr lang="en-US" b="1" dirty="0" smtClean="0">
                <a:solidFill>
                  <a:schemeClr val="bg2">
                    <a:lumMod val="25000"/>
                  </a:schemeClr>
                </a:solidFill>
              </a:rPr>
              <a:t>Deep </a:t>
            </a:r>
            <a:r>
              <a:rPr lang="en-US" b="1" dirty="0" err="1" smtClean="0">
                <a:solidFill>
                  <a:schemeClr val="bg2">
                    <a:lumMod val="25000"/>
                  </a:schemeClr>
                </a:solidFill>
              </a:rPr>
              <a:t>Azure@McKesson</a:t>
            </a:r>
            <a:endParaRPr lang="en-US" b="1" dirty="0">
              <a:solidFill>
                <a:schemeClr val="bg2">
                  <a:lumMod val="25000"/>
                </a:schemeClr>
              </a:solidFill>
            </a:endParaRP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Connect Web Bot to Skype</a:t>
            </a:r>
            <a:endParaRPr lang="en-US" dirty="0"/>
          </a:p>
        </p:txBody>
      </p:sp>
      <p:sp>
        <p:nvSpPr>
          <p:cNvPr id="7" name="Content Placeholder 6"/>
          <p:cNvSpPr>
            <a:spLocks noGrp="1"/>
          </p:cNvSpPr>
          <p:nvPr>
            <p:ph idx="1"/>
          </p:nvPr>
        </p:nvSpPr>
        <p:spPr/>
        <p:txBody>
          <a:bodyPr/>
          <a:lstStyle/>
          <a:p>
            <a:r>
              <a:rPr lang="en-US" dirty="0" smtClean="0"/>
              <a:t>Associate Web Bot to Skype</a:t>
            </a:r>
          </a:p>
          <a:p>
            <a:endParaRPr lang="en-US" dirty="0" smtClean="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10</a:t>
            </a:fld>
            <a:endParaRPr lang="en-US" dirty="0"/>
          </a:p>
        </p:txBody>
      </p:sp>
      <p:pic>
        <p:nvPicPr>
          <p:cNvPr id="12" name="Picture 11"/>
          <p:cNvPicPr>
            <a:picLocks noChangeAspect="1"/>
          </p:cNvPicPr>
          <p:nvPr/>
        </p:nvPicPr>
        <p:blipFill>
          <a:blip r:embed="rId2"/>
          <a:stretch>
            <a:fillRect/>
          </a:stretch>
        </p:blipFill>
        <p:spPr>
          <a:xfrm>
            <a:off x="1309366" y="1676400"/>
            <a:ext cx="6966405" cy="43768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3"/>
          <a:stretch>
            <a:fillRect/>
          </a:stretch>
        </p:blipFill>
        <p:spPr>
          <a:xfrm>
            <a:off x="8839200" y="1661160"/>
            <a:ext cx="2264307" cy="40467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1343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Connect Web Bot to Webpage</a:t>
            </a:r>
            <a:endParaRPr lang="en-US" dirty="0"/>
          </a:p>
        </p:txBody>
      </p:sp>
      <p:sp>
        <p:nvSpPr>
          <p:cNvPr id="7" name="Content Placeholder 6"/>
          <p:cNvSpPr>
            <a:spLocks noGrp="1"/>
          </p:cNvSpPr>
          <p:nvPr>
            <p:ph idx="1"/>
          </p:nvPr>
        </p:nvSpPr>
        <p:spPr/>
        <p:txBody>
          <a:bodyPr/>
          <a:lstStyle/>
          <a:p>
            <a:r>
              <a:rPr lang="en-US" dirty="0" smtClean="0"/>
              <a:t>Associate Web Bot to a Web Page</a:t>
            </a:r>
            <a:endParaRPr lang="en-US" dirty="0"/>
          </a:p>
          <a:p>
            <a:endParaRPr lang="en-US" dirty="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11</a:t>
            </a:fld>
            <a:endParaRPr lang="en-US" dirty="0"/>
          </a:p>
        </p:txBody>
      </p:sp>
      <p:pic>
        <p:nvPicPr>
          <p:cNvPr id="2" name="Picture 1"/>
          <p:cNvPicPr>
            <a:picLocks noChangeAspect="1"/>
          </p:cNvPicPr>
          <p:nvPr/>
        </p:nvPicPr>
        <p:blipFill>
          <a:blip r:embed="rId2"/>
          <a:stretch>
            <a:fillRect/>
          </a:stretch>
        </p:blipFill>
        <p:spPr>
          <a:xfrm>
            <a:off x="990600" y="1371600"/>
            <a:ext cx="5030101" cy="39882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381000" y="5036772"/>
            <a:ext cx="8657499" cy="1289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4"/>
          <a:stretch>
            <a:fillRect/>
          </a:stretch>
        </p:blipFill>
        <p:spPr>
          <a:xfrm>
            <a:off x="7823459" y="892671"/>
            <a:ext cx="3987541" cy="4020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4317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Lesson Learned</a:t>
            </a:r>
            <a:endParaRPr lang="en-US" dirty="0"/>
          </a:p>
        </p:txBody>
      </p:sp>
      <p:sp>
        <p:nvSpPr>
          <p:cNvPr id="7" name="Content Placeholder 6"/>
          <p:cNvSpPr>
            <a:spLocks noGrp="1"/>
          </p:cNvSpPr>
          <p:nvPr>
            <p:ph idx="1"/>
          </p:nvPr>
        </p:nvSpPr>
        <p:spPr/>
        <p:txBody>
          <a:bodyPr/>
          <a:lstStyle/>
          <a:p>
            <a:r>
              <a:rPr lang="en-US" b="1" dirty="0"/>
              <a:t>Advantages of Azure Bot Services</a:t>
            </a:r>
            <a:endParaRPr lang="en-US" dirty="0"/>
          </a:p>
          <a:p>
            <a:pPr lvl="1"/>
            <a:r>
              <a:rPr lang="en-US" dirty="0"/>
              <a:t>The use of the bots is very flexible as it allows uses on multiple platforms to connect to it. This means that the users most of the time will not have to install a separate application only to communicate with the bot.</a:t>
            </a:r>
          </a:p>
          <a:p>
            <a:pPr lvl="1"/>
            <a:r>
              <a:rPr lang="en-US" dirty="0"/>
              <a:t>Allows users to ask questions and get a short answer as opposed to a huge article where the users need to search for the information they are looking for.</a:t>
            </a:r>
          </a:p>
          <a:p>
            <a:pPr lvl="1"/>
            <a:r>
              <a:rPr lang="en-US" dirty="0"/>
              <a:t>Allow developers to connect to multiple other Artificial Intelligence API such as </a:t>
            </a:r>
            <a:r>
              <a:rPr lang="en-US" dirty="0" err="1"/>
              <a:t>FaceAPI</a:t>
            </a:r>
            <a:r>
              <a:rPr lang="en-US" dirty="0"/>
              <a:t>, Speech API and LUIS</a:t>
            </a:r>
          </a:p>
          <a:p>
            <a:r>
              <a:rPr lang="en-US" b="1" dirty="0"/>
              <a:t>Disadvantages of Azure Bot Services</a:t>
            </a:r>
            <a:endParaRPr lang="en-US" dirty="0"/>
          </a:p>
          <a:p>
            <a:pPr lvl="1"/>
            <a:r>
              <a:rPr lang="en-US" dirty="0"/>
              <a:t>Users might be resistant to the speaking with Bots in the beginning.</a:t>
            </a:r>
          </a:p>
          <a:p>
            <a:pPr lvl="1"/>
            <a:r>
              <a:rPr lang="en-US" dirty="0"/>
              <a:t>While the Bot services allow connection to different platforms, this requiring monitoring the changes that will occur on the other platform to ensure that, the Bot Service on a specific platform is not affected.</a:t>
            </a:r>
          </a:p>
          <a:p>
            <a:endParaRPr lang="en-US" dirty="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12</a:t>
            </a:fld>
            <a:endParaRPr lang="en-US" dirty="0"/>
          </a:p>
        </p:txBody>
      </p:sp>
    </p:spTree>
    <p:extLst>
      <p:ext uri="{BB962C8B-B14F-4D97-AF65-F5344CB8AC3E}">
        <p14:creationId xmlns:p14="http://schemas.microsoft.com/office/powerpoint/2010/main" val="58175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YouTube URLs, GitHub URL, Last Page</a:t>
            </a:r>
            <a:endParaRPr lang="en-US" dirty="0"/>
          </a:p>
        </p:txBody>
      </p:sp>
      <p:sp>
        <p:nvSpPr>
          <p:cNvPr id="7" name="Content Placeholder 6"/>
          <p:cNvSpPr>
            <a:spLocks noGrp="1"/>
          </p:cNvSpPr>
          <p:nvPr>
            <p:ph idx="1"/>
          </p:nvPr>
        </p:nvSpPr>
        <p:spPr/>
        <p:txBody>
          <a:bodyPr/>
          <a:lstStyle/>
          <a:p>
            <a:r>
              <a:rPr lang="en-US" dirty="0" smtClean="0"/>
              <a:t>Short Video:</a:t>
            </a:r>
          </a:p>
          <a:p>
            <a:pPr lvl="1"/>
            <a:r>
              <a:rPr lang="en-US" u="sng" dirty="0">
                <a:hlinkClick r:id="rId2"/>
              </a:rPr>
              <a:t>https://youtu.be/H-TqfHbwMVE</a:t>
            </a:r>
            <a:endParaRPr lang="en-US" dirty="0"/>
          </a:p>
          <a:p>
            <a:endParaRPr lang="en-US" dirty="0" smtClean="0"/>
          </a:p>
          <a:p>
            <a:r>
              <a:rPr lang="en-US" dirty="0" smtClean="0"/>
              <a:t>Long Video:</a:t>
            </a:r>
          </a:p>
          <a:p>
            <a:pPr lvl="1"/>
            <a:r>
              <a:rPr lang="en-US" u="sng" dirty="0">
                <a:hlinkClick r:id="rId3"/>
              </a:rPr>
              <a:t>https://youtu.be/m-7m0mIRagg</a:t>
            </a:r>
            <a:endParaRPr lang="en-US" dirty="0"/>
          </a:p>
          <a:p>
            <a:pPr marL="457200" lvl="1" indent="0">
              <a:buNone/>
            </a:pPr>
            <a:endParaRPr lang="en-US" dirty="0" smtClean="0"/>
          </a:p>
          <a:p>
            <a:r>
              <a:rPr lang="en-US" dirty="0" smtClean="0"/>
              <a:t>GitHub Repository with all artifacts:</a:t>
            </a:r>
          </a:p>
          <a:p>
            <a:pPr lvl="1"/>
            <a:r>
              <a:rPr lang="en-US" dirty="0">
                <a:hlinkClick r:id="rId4"/>
              </a:rPr>
              <a:t>https://</a:t>
            </a:r>
            <a:r>
              <a:rPr lang="en-US" dirty="0" smtClean="0">
                <a:hlinkClick r:id="rId4"/>
              </a:rPr>
              <a:t>github.com/kavishen/AzureFinal</a:t>
            </a:r>
            <a:endParaRPr lang="en-US" dirty="0" smtClean="0"/>
          </a:p>
          <a:p>
            <a:pPr marL="0" indent="0">
              <a:buNone/>
            </a:pPr>
            <a:r>
              <a:rPr lang="en-US" dirty="0" smtClean="0"/>
              <a:t> </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Introduction</a:t>
            </a:r>
            <a:endParaRPr lang="en-US" dirty="0"/>
          </a:p>
        </p:txBody>
      </p:sp>
      <p:sp>
        <p:nvSpPr>
          <p:cNvPr id="7" name="Content Placeholder 6"/>
          <p:cNvSpPr>
            <a:spLocks noGrp="1"/>
          </p:cNvSpPr>
          <p:nvPr>
            <p:ph idx="1"/>
          </p:nvPr>
        </p:nvSpPr>
        <p:spPr/>
        <p:txBody>
          <a:bodyPr/>
          <a:lstStyle/>
          <a:p>
            <a:r>
              <a:rPr lang="en-US" dirty="0" smtClean="0"/>
              <a:t>Problem Statement</a:t>
            </a:r>
          </a:p>
          <a:p>
            <a:pPr lvl="1" algn="just"/>
            <a:r>
              <a:rPr lang="en-US" dirty="0"/>
              <a:t>Nowadays in many countries, Hospitals and Pharmacies are busy and sometimes just to have a few questions answered can be very time consuming. This situation causes people to postpone looking into their health issues until they become serious which is unfortunately sometimes too late. While increasing the staff could be an easy answer to this problem, it is not always feasible due to the cost associated with more staff members. </a:t>
            </a:r>
            <a:endParaRPr lang="en-US" dirty="0" smtClean="0"/>
          </a:p>
          <a:p>
            <a:pPr marL="457200" lvl="1" indent="0" algn="just">
              <a:buNone/>
            </a:pPr>
            <a:endParaRPr lang="en-US" dirty="0"/>
          </a:p>
          <a:p>
            <a:r>
              <a:rPr lang="en-US" b="1" dirty="0"/>
              <a:t>Proposed Solution:</a:t>
            </a:r>
          </a:p>
          <a:p>
            <a:pPr lvl="1" algn="just"/>
            <a:r>
              <a:rPr lang="en-US" dirty="0"/>
              <a:t>One of the solutions could be the use of Azure Web Bot across different platforms (</a:t>
            </a:r>
            <a:r>
              <a:rPr lang="en-US" dirty="0" err="1"/>
              <a:t>WebPage</a:t>
            </a:r>
            <a:r>
              <a:rPr lang="en-US" dirty="0"/>
              <a:t>, Facebook Messenger, Skype) to answer most of the quick and easy questions that customers have, advise the customers to go to a pharmacy or hospital for further investigation or to go to the nearest hospital urgently. Another advantage is that the Customers knows that the information provided by the bots are updated recommendations of local Health Professionals as opposed to a general article on the internet.</a:t>
            </a:r>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Azure Bot Services</a:t>
            </a:r>
            <a:endParaRPr lang="en-US" dirty="0"/>
          </a:p>
        </p:txBody>
      </p:sp>
      <p:sp>
        <p:nvSpPr>
          <p:cNvPr id="7" name="Content Placeholder 6"/>
          <p:cNvSpPr>
            <a:spLocks noGrp="1"/>
          </p:cNvSpPr>
          <p:nvPr>
            <p:ph idx="1"/>
          </p:nvPr>
        </p:nvSpPr>
        <p:spPr/>
        <p:txBody>
          <a:bodyPr/>
          <a:lstStyle/>
          <a:p>
            <a:r>
              <a:rPr lang="en-US" dirty="0" smtClean="0"/>
              <a:t>This </a:t>
            </a:r>
            <a:r>
              <a:rPr lang="en-US" dirty="0"/>
              <a:t>Microsoft Azure service allows for accelerated development of intelligent bot that can easily scales on multiple platform to reach its users.</a:t>
            </a:r>
          </a:p>
          <a:p>
            <a:pPr marL="457200" lvl="1" indent="0" algn="just">
              <a:buNone/>
            </a:pPr>
            <a:endParaRPr lang="en-US" dirty="0" smtClean="0"/>
          </a:p>
          <a:p>
            <a:pPr marL="457200" lvl="1" indent="0" algn="just">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pic>
        <p:nvPicPr>
          <p:cNvPr id="2" name="Picture 1"/>
          <p:cNvPicPr>
            <a:picLocks noChangeAspect="1"/>
          </p:cNvPicPr>
          <p:nvPr/>
        </p:nvPicPr>
        <p:blipFill>
          <a:blip r:embed="rId2"/>
          <a:stretch>
            <a:fillRect/>
          </a:stretch>
        </p:blipFill>
        <p:spPr>
          <a:xfrm>
            <a:off x="2092389" y="1676401"/>
            <a:ext cx="8081400" cy="4304149"/>
          </a:xfrm>
          <a:prstGeom prst="rect">
            <a:avLst/>
          </a:prstGeom>
        </p:spPr>
      </p:pic>
    </p:spTree>
    <p:extLst>
      <p:ext uri="{BB962C8B-B14F-4D97-AF65-F5344CB8AC3E}">
        <p14:creationId xmlns:p14="http://schemas.microsoft.com/office/powerpoint/2010/main" val="3676809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Data Set</a:t>
            </a:r>
            <a:endParaRPr lang="en-US" dirty="0"/>
          </a:p>
        </p:txBody>
      </p:sp>
      <p:sp>
        <p:nvSpPr>
          <p:cNvPr id="7" name="Content Placeholder 6"/>
          <p:cNvSpPr>
            <a:spLocks noGrp="1"/>
          </p:cNvSpPr>
          <p:nvPr>
            <p:ph idx="1"/>
          </p:nvPr>
        </p:nvSpPr>
        <p:spPr/>
        <p:txBody>
          <a:bodyPr/>
          <a:lstStyle/>
          <a:p>
            <a:r>
              <a:rPr lang="en-US" dirty="0" smtClean="0"/>
              <a:t>Information about the Flu and Cold from the website:</a:t>
            </a:r>
          </a:p>
          <a:p>
            <a:pPr lvl="1"/>
            <a:r>
              <a:rPr lang="en-US" u="sng" dirty="0" smtClean="0">
                <a:hlinkClick r:id="rId2"/>
              </a:rPr>
              <a:t>https</a:t>
            </a:r>
            <a:r>
              <a:rPr lang="en-US" u="sng" dirty="0">
                <a:hlinkClick r:id="rId2"/>
              </a:rPr>
              <a:t>://</a:t>
            </a:r>
            <a:r>
              <a:rPr lang="en-US" u="sng" dirty="0" smtClean="0">
                <a:hlinkClick r:id="rId2"/>
              </a:rPr>
              <a:t>www.webmd.com/cold-and-flu/top-10-questions-cold</a:t>
            </a:r>
            <a:endParaRPr lang="en-US" u="sng" dirty="0" smtClean="0"/>
          </a:p>
          <a:p>
            <a:pPr lvl="1"/>
            <a:r>
              <a:rPr lang="en-US" dirty="0" smtClean="0"/>
              <a:t>Create a Word document with Questions and Answers</a:t>
            </a:r>
          </a:p>
          <a:p>
            <a:pPr lvl="1"/>
            <a:endParaRPr lang="en-US" dirty="0" smtClean="0"/>
          </a:p>
          <a:p>
            <a:pPr lvl="1"/>
            <a:endParaRPr lang="en-US" dirty="0"/>
          </a:p>
          <a:p>
            <a:endParaRPr lang="en-US" dirty="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pic>
        <p:nvPicPr>
          <p:cNvPr id="8" name="Picture 7"/>
          <p:cNvPicPr/>
          <p:nvPr/>
        </p:nvPicPr>
        <p:blipFill>
          <a:blip r:embed="rId3"/>
          <a:stretch>
            <a:fillRect/>
          </a:stretch>
        </p:blipFill>
        <p:spPr>
          <a:xfrm>
            <a:off x="3810000" y="2094229"/>
            <a:ext cx="4953000" cy="4231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4893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Azure Web Bot</a:t>
            </a:r>
            <a:endParaRPr lang="en-US" dirty="0"/>
          </a:p>
        </p:txBody>
      </p:sp>
      <p:sp>
        <p:nvSpPr>
          <p:cNvPr id="7" name="Content Placeholder 6"/>
          <p:cNvSpPr>
            <a:spLocks noGrp="1"/>
          </p:cNvSpPr>
          <p:nvPr>
            <p:ph idx="1"/>
          </p:nvPr>
        </p:nvSpPr>
        <p:spPr/>
        <p:txBody>
          <a:bodyPr/>
          <a:lstStyle/>
          <a:p>
            <a:r>
              <a:rPr lang="en-US" dirty="0" smtClean="0"/>
              <a:t>Create </a:t>
            </a:r>
            <a:r>
              <a:rPr lang="en-US" dirty="0" err="1" smtClean="0"/>
              <a:t>QnA</a:t>
            </a:r>
            <a:r>
              <a:rPr lang="en-US" dirty="0" smtClean="0"/>
              <a:t> intelligence for </a:t>
            </a:r>
            <a:r>
              <a:rPr lang="en-US" dirty="0"/>
              <a:t>Web Bot on https://</a:t>
            </a:r>
            <a:r>
              <a:rPr lang="en-US" dirty="0" smtClean="0"/>
              <a:t>qnamaker.ai</a:t>
            </a:r>
          </a:p>
          <a:p>
            <a:endParaRPr lang="en-US" dirty="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pic>
        <p:nvPicPr>
          <p:cNvPr id="3" name="Picture 2"/>
          <p:cNvPicPr>
            <a:picLocks noChangeAspect="1"/>
          </p:cNvPicPr>
          <p:nvPr/>
        </p:nvPicPr>
        <p:blipFill>
          <a:blip r:embed="rId2"/>
          <a:stretch>
            <a:fillRect/>
          </a:stretch>
        </p:blipFill>
        <p:spPr>
          <a:xfrm>
            <a:off x="152944" y="1371600"/>
            <a:ext cx="5718810" cy="3519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p:cNvPicPr>
            <a:picLocks noChangeAspect="1"/>
          </p:cNvPicPr>
          <p:nvPr/>
        </p:nvPicPr>
        <p:blipFill>
          <a:blip r:embed="rId3"/>
          <a:stretch>
            <a:fillRect/>
          </a:stretch>
        </p:blipFill>
        <p:spPr>
          <a:xfrm>
            <a:off x="7159668" y="4899742"/>
            <a:ext cx="3185555" cy="1805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4"/>
          <a:stretch>
            <a:fillRect/>
          </a:stretch>
        </p:blipFill>
        <p:spPr>
          <a:xfrm>
            <a:off x="6328410" y="1371600"/>
            <a:ext cx="5672653" cy="3224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p:cNvCxnSpPr/>
          <p:nvPr/>
        </p:nvCxnSpPr>
        <p:spPr>
          <a:xfrm>
            <a:off x="5943600" y="2133600"/>
            <a:ext cx="38481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0439400" y="4648200"/>
            <a:ext cx="457200" cy="68580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558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Azure Web Bot</a:t>
            </a:r>
            <a:endParaRPr lang="en-US" dirty="0"/>
          </a:p>
        </p:txBody>
      </p:sp>
      <p:sp>
        <p:nvSpPr>
          <p:cNvPr id="7" name="Content Placeholder 6"/>
          <p:cNvSpPr>
            <a:spLocks noGrp="1"/>
          </p:cNvSpPr>
          <p:nvPr>
            <p:ph idx="1"/>
          </p:nvPr>
        </p:nvSpPr>
        <p:spPr/>
        <p:txBody>
          <a:bodyPr/>
          <a:lstStyle/>
          <a:p>
            <a:r>
              <a:rPr lang="en-US" dirty="0" smtClean="0"/>
              <a:t>Create Web Bot on Azure Portal and connect it to the </a:t>
            </a:r>
            <a:r>
              <a:rPr lang="en-US" dirty="0" err="1" smtClean="0"/>
              <a:t>QnA</a:t>
            </a:r>
            <a:r>
              <a:rPr lang="en-US" dirty="0" smtClean="0"/>
              <a:t> AI created before</a:t>
            </a:r>
          </a:p>
          <a:p>
            <a:endParaRPr lang="en-US" dirty="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pic>
        <p:nvPicPr>
          <p:cNvPr id="2" name="Picture 1"/>
          <p:cNvPicPr>
            <a:picLocks noChangeAspect="1"/>
          </p:cNvPicPr>
          <p:nvPr/>
        </p:nvPicPr>
        <p:blipFill>
          <a:blip r:embed="rId2"/>
          <a:stretch>
            <a:fillRect/>
          </a:stretch>
        </p:blipFill>
        <p:spPr>
          <a:xfrm>
            <a:off x="254000" y="1343908"/>
            <a:ext cx="4527834" cy="5151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5827640" y="1331116"/>
            <a:ext cx="6110360" cy="4995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 name="Straight Arrow Connector 10"/>
          <p:cNvCxnSpPr/>
          <p:nvPr/>
        </p:nvCxnSpPr>
        <p:spPr>
          <a:xfrm>
            <a:off x="4781834" y="2819400"/>
            <a:ext cx="1009366"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813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Customize Azure Web Bot</a:t>
            </a:r>
            <a:endParaRPr lang="en-US" dirty="0"/>
          </a:p>
        </p:txBody>
      </p:sp>
      <p:sp>
        <p:nvSpPr>
          <p:cNvPr id="7" name="Content Placeholder 6"/>
          <p:cNvSpPr>
            <a:spLocks noGrp="1"/>
          </p:cNvSpPr>
          <p:nvPr>
            <p:ph idx="1"/>
          </p:nvPr>
        </p:nvSpPr>
        <p:spPr/>
        <p:txBody>
          <a:bodyPr/>
          <a:lstStyle/>
          <a:p>
            <a:r>
              <a:rPr lang="en-US" dirty="0" smtClean="0"/>
              <a:t>Modify Web Bot so that it presents </a:t>
            </a:r>
            <a:r>
              <a:rPr lang="en-US" dirty="0"/>
              <a:t>its users with a disclaimer and upon acceptance of the disclaimer, the users can ask questions about the flu or the common cold.</a:t>
            </a:r>
          </a:p>
          <a:p>
            <a:endParaRPr lang="en-US" dirty="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7</a:t>
            </a:fld>
            <a:endParaRPr lang="en-US" dirty="0"/>
          </a:p>
        </p:txBody>
      </p:sp>
      <p:pic>
        <p:nvPicPr>
          <p:cNvPr id="11" name="Picture 10"/>
          <p:cNvPicPr>
            <a:picLocks noChangeAspect="1"/>
          </p:cNvPicPr>
          <p:nvPr/>
        </p:nvPicPr>
        <p:blipFill>
          <a:blip r:embed="rId2"/>
          <a:stretch>
            <a:fillRect/>
          </a:stretch>
        </p:blipFill>
        <p:spPr>
          <a:xfrm>
            <a:off x="529046" y="1598972"/>
            <a:ext cx="4633520" cy="1999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3962400" y="3021514"/>
            <a:ext cx="7826200" cy="3334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44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Testing Web bot</a:t>
            </a:r>
            <a:endParaRPr lang="en-US" dirty="0"/>
          </a:p>
        </p:txBody>
      </p:sp>
      <p:sp>
        <p:nvSpPr>
          <p:cNvPr id="7" name="Content Placeholder 6"/>
          <p:cNvSpPr>
            <a:spLocks noGrp="1"/>
          </p:cNvSpPr>
          <p:nvPr>
            <p:ph idx="1"/>
          </p:nvPr>
        </p:nvSpPr>
        <p:spPr/>
        <p:txBody>
          <a:bodyPr/>
          <a:lstStyle/>
          <a:p>
            <a:r>
              <a:rPr lang="en-US" dirty="0" smtClean="0"/>
              <a:t>Simulate conversation with the bot</a:t>
            </a:r>
            <a:endParaRPr lang="en-US" dirty="0"/>
          </a:p>
          <a:p>
            <a:endParaRPr lang="en-US" dirty="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8</a:t>
            </a:fld>
            <a:endParaRPr lang="en-US" dirty="0"/>
          </a:p>
        </p:txBody>
      </p:sp>
      <p:pic>
        <p:nvPicPr>
          <p:cNvPr id="1028" name="Picture 4" descr="C:\Users\KCALLE~2\AppData\Local\Temp\SNAGHTML33d59d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3804"/>
            <a:ext cx="10191750" cy="5480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056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Connect Web Bot to Facebook Messenger</a:t>
            </a:r>
            <a:endParaRPr lang="en-US" dirty="0"/>
          </a:p>
        </p:txBody>
      </p:sp>
      <p:sp>
        <p:nvSpPr>
          <p:cNvPr id="7" name="Content Placeholder 6"/>
          <p:cNvSpPr>
            <a:spLocks noGrp="1"/>
          </p:cNvSpPr>
          <p:nvPr>
            <p:ph idx="1"/>
          </p:nvPr>
        </p:nvSpPr>
        <p:spPr/>
        <p:txBody>
          <a:bodyPr/>
          <a:lstStyle/>
          <a:p>
            <a:r>
              <a:rPr lang="en-US" dirty="0" smtClean="0"/>
              <a:t>Create a Facebook page , App and then associate it with the Bot</a:t>
            </a:r>
            <a:endParaRPr lang="en-US" dirty="0"/>
          </a:p>
          <a:p>
            <a:endParaRPr lang="en-US" dirty="0"/>
          </a:p>
          <a:p>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@Kavishen Calleemalay</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9</a:t>
            </a:fld>
            <a:endParaRPr lang="en-US" dirty="0"/>
          </a:p>
        </p:txBody>
      </p:sp>
      <p:pic>
        <p:nvPicPr>
          <p:cNvPr id="10" name="Picture 9"/>
          <p:cNvPicPr>
            <a:picLocks noChangeAspect="1"/>
          </p:cNvPicPr>
          <p:nvPr/>
        </p:nvPicPr>
        <p:blipFill>
          <a:blip r:embed="rId2"/>
          <a:stretch>
            <a:fillRect/>
          </a:stretch>
        </p:blipFill>
        <p:spPr>
          <a:xfrm>
            <a:off x="163466" y="1295400"/>
            <a:ext cx="6049965" cy="426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82486" y="3717201"/>
            <a:ext cx="7492977" cy="2979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8021597" y="815158"/>
            <a:ext cx="3827237" cy="3046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p:nvPr/>
        </p:nvPicPr>
        <p:blipFill>
          <a:blip r:embed="rId5"/>
          <a:stretch>
            <a:fillRect/>
          </a:stretch>
        </p:blipFill>
        <p:spPr>
          <a:xfrm>
            <a:off x="7978205" y="3767683"/>
            <a:ext cx="4050329" cy="2973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7592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9419</TotalTime>
  <Words>583</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 Final Project  Azure Bot Services  </vt:lpstr>
      <vt:lpstr>Introduction</vt:lpstr>
      <vt:lpstr>Azure Bot Services</vt:lpstr>
      <vt:lpstr>Data Set</vt:lpstr>
      <vt:lpstr>Azure Web Bot</vt:lpstr>
      <vt:lpstr>Azure Web Bot</vt:lpstr>
      <vt:lpstr>Customize Azure Web Bot</vt:lpstr>
      <vt:lpstr>Testing Web bot</vt:lpstr>
      <vt:lpstr>Connect Web Bot to Facebook Messenger</vt:lpstr>
      <vt:lpstr>Connect Web Bot to Skype</vt:lpstr>
      <vt:lpstr>Connect Web Bot to Webpage</vt:lpstr>
      <vt:lpstr>Lesson Learned</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Calleemalay, Kavishen</cp:lastModifiedBy>
  <cp:revision>884</cp:revision>
  <cp:lastPrinted>2012-11-30T20:59:45Z</cp:lastPrinted>
  <dcterms:created xsi:type="dcterms:W3CDTF">2006-08-16T00:00:00Z</dcterms:created>
  <dcterms:modified xsi:type="dcterms:W3CDTF">2018-02-11T06:14:39Z</dcterms:modified>
</cp:coreProperties>
</file>