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EEA39F-8A7D-4BCF-8574-B7021F862E9F}">
          <p14:sldIdLst>
            <p14:sldId id="256"/>
            <p14:sldId id="257"/>
            <p14:sldId id="258"/>
            <p14:sldId id="259"/>
            <p14:sldId id="260"/>
            <p14:sldId id="261"/>
            <p14:sldId id="262"/>
            <p14:sldId id="263"/>
            <p14:sldId id="264"/>
            <p14:sldId id="265"/>
            <p14:sldId id="266"/>
            <p14:sldId id="267"/>
            <p14:sldId id="268"/>
            <p14:sldId id="269"/>
            <p14:sldId id="270"/>
            <p14:sldId id="272"/>
            <p14:sldId id="271"/>
            <p14:sldId id="273"/>
            <p14:sldId id="275"/>
            <p14:sldId id="274"/>
            <p14:sldId id="276"/>
            <p14:sldId id="277"/>
            <p14:sldId id="278"/>
            <p14:sldId id="279"/>
            <p14:sldId id="280"/>
            <p14:sldId id="281"/>
            <p14:sldId id="282"/>
            <p14:sldId id="283"/>
            <p14:sldId id="284"/>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348852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115520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2477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2045275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065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2396558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1438802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194486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274192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3711A-F8E8-4ED5-8372-80B9CB01D338}"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237526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3711A-F8E8-4ED5-8372-80B9CB01D338}"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181312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3711A-F8E8-4ED5-8372-80B9CB01D338}"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228972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A3711A-F8E8-4ED5-8372-80B9CB01D338}"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47471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3711A-F8E8-4ED5-8372-80B9CB01D338}"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406158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3711A-F8E8-4ED5-8372-80B9CB01D338}"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8171D-019B-44ED-9DA0-C88939679F57}" type="slidenum">
              <a:rPr lang="en-US" smtClean="0"/>
              <a:t>‹#›</a:t>
            </a:fld>
            <a:endParaRPr lang="en-US"/>
          </a:p>
        </p:txBody>
      </p:sp>
    </p:spTree>
    <p:extLst>
      <p:ext uri="{BB962C8B-B14F-4D97-AF65-F5344CB8AC3E}">
        <p14:creationId xmlns:p14="http://schemas.microsoft.com/office/powerpoint/2010/main" val="389702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8171D-019B-44ED-9DA0-C88939679F57}" type="slidenum">
              <a:rPr lang="en-US" smtClean="0"/>
              <a:t>‹#›</a:t>
            </a:fld>
            <a:endParaRPr lang="en-US"/>
          </a:p>
        </p:txBody>
      </p:sp>
      <p:sp>
        <p:nvSpPr>
          <p:cNvPr id="5" name="Date Placeholder 4"/>
          <p:cNvSpPr>
            <a:spLocks noGrp="1"/>
          </p:cNvSpPr>
          <p:nvPr>
            <p:ph type="dt" sz="half" idx="10"/>
          </p:nvPr>
        </p:nvSpPr>
        <p:spPr/>
        <p:txBody>
          <a:bodyPr/>
          <a:lstStyle/>
          <a:p>
            <a:fld id="{25A3711A-F8E8-4ED5-8372-80B9CB01D338}" type="datetimeFigureOut">
              <a:rPr lang="en-US" smtClean="0"/>
              <a:t>5/6/2020</a:t>
            </a:fld>
            <a:endParaRPr lang="en-US"/>
          </a:p>
        </p:txBody>
      </p:sp>
    </p:spTree>
    <p:extLst>
      <p:ext uri="{BB962C8B-B14F-4D97-AF65-F5344CB8AC3E}">
        <p14:creationId xmlns:p14="http://schemas.microsoft.com/office/powerpoint/2010/main" val="2897132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A3711A-F8E8-4ED5-8372-80B9CB01D338}" type="datetimeFigureOut">
              <a:rPr lang="en-US" smtClean="0"/>
              <a:t>5/6/2020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48171D-019B-44ED-9DA0-C88939679F57}" type="slidenum">
              <a:rPr lang="en-US" smtClean="0"/>
              <a:t>‹#›</a:t>
            </a:fld>
            <a:endParaRPr lang="en-US"/>
          </a:p>
        </p:txBody>
      </p:sp>
    </p:spTree>
    <p:extLst>
      <p:ext uri="{BB962C8B-B14F-4D97-AF65-F5344CB8AC3E}">
        <p14:creationId xmlns:p14="http://schemas.microsoft.com/office/powerpoint/2010/main" val="352968968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605A-F706-4398-A21B-CF84A40DB157}"/>
              </a:ext>
            </a:extLst>
          </p:cNvPr>
          <p:cNvSpPr>
            <a:spLocks noGrp="1"/>
          </p:cNvSpPr>
          <p:nvPr>
            <p:ph type="ctrTitle"/>
          </p:nvPr>
        </p:nvSpPr>
        <p:spPr>
          <a:xfrm>
            <a:off x="304800" y="1578132"/>
            <a:ext cx="5537735" cy="3908267"/>
          </a:xfrm>
        </p:spPr>
        <p:txBody>
          <a:bodyPr>
            <a:normAutofit/>
          </a:bodyPr>
          <a:lstStyle/>
          <a:p>
            <a:r>
              <a:rPr lang="en-US" sz="8000" dirty="0"/>
              <a:t>Software Security Report</a:t>
            </a:r>
          </a:p>
        </p:txBody>
      </p:sp>
      <p:pic>
        <p:nvPicPr>
          <p:cNvPr id="5" name="Picture 4" descr="A drawing of a face&#10;&#10;Description automatically generated">
            <a:extLst>
              <a:ext uri="{FF2B5EF4-FFF2-40B4-BE49-F238E27FC236}">
                <a16:creationId xmlns:a16="http://schemas.microsoft.com/office/drawing/2014/main" id="{6AA20151-4117-49A6-80EF-C2A62F6D1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36087"/>
            <a:ext cx="3280613" cy="2570244"/>
          </a:xfrm>
          <a:prstGeom prst="rect">
            <a:avLst/>
          </a:prstGeom>
        </p:spPr>
      </p:pic>
    </p:spTree>
    <p:extLst>
      <p:ext uri="{BB962C8B-B14F-4D97-AF65-F5344CB8AC3E}">
        <p14:creationId xmlns:p14="http://schemas.microsoft.com/office/powerpoint/2010/main" val="1632904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66B91-F64C-4089-B0F8-90D26754D818}"/>
              </a:ext>
            </a:extLst>
          </p:cNvPr>
          <p:cNvSpPr>
            <a:spLocks noGrp="1"/>
          </p:cNvSpPr>
          <p:nvPr>
            <p:ph type="title"/>
          </p:nvPr>
        </p:nvSpPr>
        <p:spPr/>
        <p:txBody>
          <a:bodyPr/>
          <a:lstStyle/>
          <a:p>
            <a:r>
              <a:rPr lang="en-US" dirty="0"/>
              <a:t>CVE-2019-15752</a:t>
            </a:r>
          </a:p>
        </p:txBody>
      </p:sp>
      <p:sp>
        <p:nvSpPr>
          <p:cNvPr id="5" name="Content Placeholder 4">
            <a:extLst>
              <a:ext uri="{FF2B5EF4-FFF2-40B4-BE49-F238E27FC236}">
                <a16:creationId xmlns:a16="http://schemas.microsoft.com/office/drawing/2014/main" id="{6B346431-9087-413C-9D00-728F434FF757}"/>
              </a:ext>
            </a:extLst>
          </p:cNvPr>
          <p:cNvSpPr>
            <a:spLocks noGrp="1"/>
          </p:cNvSpPr>
          <p:nvPr>
            <p:ph idx="1"/>
          </p:nvPr>
        </p:nvSpPr>
        <p:spPr>
          <a:xfrm>
            <a:off x="677334" y="1614311"/>
            <a:ext cx="8596668" cy="4955822"/>
          </a:xfrm>
        </p:spPr>
        <p:txBody>
          <a:bodyPr>
            <a:normAutofit fontScale="92500" lnSpcReduction="20000"/>
          </a:bodyPr>
          <a:lstStyle/>
          <a:p>
            <a:r>
              <a:rPr lang="en-US" sz="2200" dirty="0"/>
              <a:t>Severity: 7.8 (high) according to CVSS:3.1 </a:t>
            </a:r>
          </a:p>
          <a:p>
            <a:r>
              <a:rPr lang="en-US" sz="2200" dirty="0"/>
              <a:t>How exploit works: </a:t>
            </a:r>
          </a:p>
          <a:p>
            <a:pPr lvl="1"/>
            <a:r>
              <a:rPr lang="en-US" sz="2200" dirty="0"/>
              <a:t>The exploit runs a Metasploit script which puts a trojan horse in a Docker folder. This trojan horse will be executed whenever a user tries to authenticate into Docker. If this authentication is done by users with admin or service level privileges, the script too will be run with such privileges, essentially acting as a privilege escalation.</a:t>
            </a:r>
          </a:p>
          <a:p>
            <a:pPr marL="457200" lvl="1" indent="0">
              <a:buNone/>
            </a:pPr>
            <a:r>
              <a:rPr lang="en-US" sz="2200" dirty="0"/>
              <a:t>.</a:t>
            </a:r>
          </a:p>
          <a:p>
            <a:r>
              <a:rPr lang="en-US" sz="2200" dirty="0"/>
              <a:t>How it was fixed: Adding various security restrictions to the type of files which can be run, specifically to </a:t>
            </a:r>
            <a:r>
              <a:rPr lang="en-US" sz="2200" dirty="0" err="1"/>
              <a:t>linux</a:t>
            </a:r>
            <a:r>
              <a:rPr lang="en-US" sz="2200" dirty="0"/>
              <a:t> tools.</a:t>
            </a:r>
          </a:p>
          <a:p>
            <a:r>
              <a:rPr lang="en-US" sz="2200" dirty="0"/>
              <a:t>When: 8</a:t>
            </a:r>
            <a:r>
              <a:rPr lang="en-US" sz="2200" baseline="30000" dirty="0"/>
              <a:t>th</a:t>
            </a:r>
            <a:r>
              <a:rPr lang="en-US" sz="2200" dirty="0"/>
              <a:t> August 2019</a:t>
            </a:r>
          </a:p>
          <a:p>
            <a:r>
              <a:rPr lang="en-US" sz="2200" dirty="0"/>
              <a:t>Patch no.: Docker Community Edition 2.1.0.1</a:t>
            </a:r>
          </a:p>
          <a:p>
            <a:pPr marL="457200" lvl="1" indent="0">
              <a:buNone/>
            </a:pPr>
            <a:endParaRPr lang="en-US" dirty="0"/>
          </a:p>
          <a:p>
            <a:pPr marL="457200" lvl="1" indent="0">
              <a:buNone/>
            </a:pPr>
            <a:r>
              <a:rPr lang="en-US" dirty="0"/>
              <a:t>.</a:t>
            </a:r>
          </a:p>
        </p:txBody>
      </p:sp>
    </p:spTree>
    <p:extLst>
      <p:ext uri="{BB962C8B-B14F-4D97-AF65-F5344CB8AC3E}">
        <p14:creationId xmlns:p14="http://schemas.microsoft.com/office/powerpoint/2010/main" val="323634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66B91-F64C-4089-B0F8-90D26754D818}"/>
              </a:ext>
            </a:extLst>
          </p:cNvPr>
          <p:cNvSpPr>
            <a:spLocks noGrp="1"/>
          </p:cNvSpPr>
          <p:nvPr>
            <p:ph type="title"/>
          </p:nvPr>
        </p:nvSpPr>
        <p:spPr/>
        <p:txBody>
          <a:bodyPr/>
          <a:lstStyle/>
          <a:p>
            <a:r>
              <a:rPr lang="en-US" dirty="0"/>
              <a:t>CVE-2017-14992</a:t>
            </a:r>
          </a:p>
        </p:txBody>
      </p:sp>
      <p:sp>
        <p:nvSpPr>
          <p:cNvPr id="5" name="Content Placeholder 4">
            <a:extLst>
              <a:ext uri="{FF2B5EF4-FFF2-40B4-BE49-F238E27FC236}">
                <a16:creationId xmlns:a16="http://schemas.microsoft.com/office/drawing/2014/main" id="{6B346431-9087-413C-9D00-728F434FF757}"/>
              </a:ext>
            </a:extLst>
          </p:cNvPr>
          <p:cNvSpPr>
            <a:spLocks noGrp="1"/>
          </p:cNvSpPr>
          <p:nvPr>
            <p:ph idx="1"/>
          </p:nvPr>
        </p:nvSpPr>
        <p:spPr>
          <a:xfrm>
            <a:off x="677334" y="1788056"/>
            <a:ext cx="8596668" cy="4206344"/>
          </a:xfrm>
        </p:spPr>
        <p:txBody>
          <a:bodyPr>
            <a:normAutofit fontScale="92500" lnSpcReduction="10000"/>
          </a:bodyPr>
          <a:lstStyle/>
          <a:p>
            <a:r>
              <a:rPr lang="en-US" sz="2400" dirty="0"/>
              <a:t>Severity: 6.5(Medium) according to CVSS:3.1</a:t>
            </a:r>
          </a:p>
          <a:p>
            <a:r>
              <a:rPr lang="en-US" sz="2400" dirty="0"/>
              <a:t>How exploit works: </a:t>
            </a:r>
          </a:p>
          <a:p>
            <a:pPr lvl="1"/>
            <a:r>
              <a:rPr lang="en-US" sz="2000" dirty="0"/>
              <a:t>A certain line of code can read any number of end line notations (\0). This can be used by attackers by compressing a large amount of such characters and then pushing or pulling the file as a docker image. When the docker image is imported, it will be decompressed and the characters will take up most of the memory, essentially crashing the device </a:t>
            </a:r>
          </a:p>
          <a:p>
            <a:r>
              <a:rPr lang="en-US" sz="2400" dirty="0"/>
              <a:t>How it was fixed: Added tar header validation</a:t>
            </a:r>
          </a:p>
          <a:p>
            <a:r>
              <a:rPr lang="en-US" sz="2400" dirty="0"/>
              <a:t>When: 7</a:t>
            </a:r>
            <a:r>
              <a:rPr lang="en-US" sz="2400" baseline="30000" dirty="0"/>
              <a:t>th</a:t>
            </a:r>
            <a:r>
              <a:rPr lang="en-US" sz="2400" dirty="0"/>
              <a:t> November 2017</a:t>
            </a:r>
          </a:p>
          <a:p>
            <a:r>
              <a:rPr lang="en-US" sz="2400" dirty="0"/>
              <a:t>Patch no.: tar-split v0.10.2 (Docker Engine 17.11)</a:t>
            </a:r>
          </a:p>
          <a:p>
            <a:pPr marL="457200" lvl="1" indent="0">
              <a:buNone/>
            </a:pPr>
            <a:r>
              <a:rPr lang="en-US" dirty="0"/>
              <a:t>.</a:t>
            </a:r>
          </a:p>
        </p:txBody>
      </p:sp>
    </p:spTree>
    <p:extLst>
      <p:ext uri="{BB962C8B-B14F-4D97-AF65-F5344CB8AC3E}">
        <p14:creationId xmlns:p14="http://schemas.microsoft.com/office/powerpoint/2010/main" val="289598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866039-B267-4C5C-98BE-9DEDFC0E8D17}"/>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Architecture Overview</a:t>
            </a:r>
          </a:p>
        </p:txBody>
      </p:sp>
      <p:sp>
        <p:nvSpPr>
          <p:cNvPr id="28" name="Isosceles Triangle 2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07516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FA57-FF02-42A8-8333-A29419782503}"/>
              </a:ext>
            </a:extLst>
          </p:cNvPr>
          <p:cNvSpPr>
            <a:spLocks noGrp="1"/>
          </p:cNvSpPr>
          <p:nvPr>
            <p:ph type="title"/>
          </p:nvPr>
        </p:nvSpPr>
        <p:spPr>
          <a:xfrm>
            <a:off x="0" y="0"/>
            <a:ext cx="8596668" cy="1320800"/>
          </a:xfrm>
        </p:spPr>
        <p:txBody>
          <a:bodyPr vert="horz" lIns="91440" tIns="45720" rIns="91440" bIns="45720" rtlCol="0" anchor="b">
            <a:normAutofit/>
          </a:bodyPr>
          <a:lstStyle/>
          <a:p>
            <a:pPr algn="ctr"/>
            <a:r>
              <a:rPr lang="en-US" sz="4800" dirty="0"/>
              <a:t>High Level Diagram</a:t>
            </a:r>
          </a:p>
        </p:txBody>
      </p:sp>
      <p:pic>
        <p:nvPicPr>
          <p:cNvPr id="4" name="Content Placeholder 3" descr="A screenshot of a cell phone&#10;&#10;Description automatically generated">
            <a:extLst>
              <a:ext uri="{FF2B5EF4-FFF2-40B4-BE49-F238E27FC236}">
                <a16:creationId xmlns:a16="http://schemas.microsoft.com/office/drawing/2014/main" id="{7EF824A0-B3EC-4646-AE1A-2641AFB7AF39}"/>
              </a:ext>
            </a:extLst>
          </p:cNvPr>
          <p:cNvPicPr>
            <a:picLocks noGrp="1"/>
          </p:cNvPicPr>
          <p:nvPr>
            <p:ph idx="1"/>
          </p:nvPr>
        </p:nvPicPr>
        <p:blipFill rotWithShape="1">
          <a:blip r:embed="rId2">
            <a:extLst>
              <a:ext uri="{28A0092B-C50C-407E-A947-70E740481C1C}">
                <a14:useLocalDpi xmlns:a14="http://schemas.microsoft.com/office/drawing/2010/main" val="0"/>
              </a:ext>
            </a:extLst>
          </a:blip>
          <a:stretch/>
        </p:blipFill>
        <p:spPr>
          <a:xfrm>
            <a:off x="916859" y="1320800"/>
            <a:ext cx="10733274" cy="5260622"/>
          </a:xfrm>
          <a:prstGeom prst="rect">
            <a:avLst/>
          </a:prstGeom>
        </p:spPr>
      </p:pic>
    </p:spTree>
    <p:extLst>
      <p:ext uri="{BB962C8B-B14F-4D97-AF65-F5344CB8AC3E}">
        <p14:creationId xmlns:p14="http://schemas.microsoft.com/office/powerpoint/2010/main" val="98770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B744-19E2-415D-A67B-79BF64562934}"/>
              </a:ext>
            </a:extLst>
          </p:cNvPr>
          <p:cNvSpPr>
            <a:spLocks noGrp="1"/>
          </p:cNvSpPr>
          <p:nvPr>
            <p:ph type="title"/>
          </p:nvPr>
        </p:nvSpPr>
        <p:spPr/>
        <p:txBody>
          <a:bodyPr/>
          <a:lstStyle/>
          <a:p>
            <a:r>
              <a:rPr lang="en-US" dirty="0"/>
              <a:t>Basic Level Security and Design Principles</a:t>
            </a:r>
          </a:p>
        </p:txBody>
      </p:sp>
      <p:sp>
        <p:nvSpPr>
          <p:cNvPr id="3" name="Content Placeholder 2">
            <a:extLst>
              <a:ext uri="{FF2B5EF4-FFF2-40B4-BE49-F238E27FC236}">
                <a16:creationId xmlns:a16="http://schemas.microsoft.com/office/drawing/2014/main" id="{3E8C301E-A0AE-4CAD-8767-DE730A277DA5}"/>
              </a:ext>
            </a:extLst>
          </p:cNvPr>
          <p:cNvSpPr>
            <a:spLocks noGrp="1"/>
          </p:cNvSpPr>
          <p:nvPr>
            <p:ph idx="1"/>
          </p:nvPr>
        </p:nvSpPr>
        <p:spPr/>
        <p:txBody>
          <a:bodyPr>
            <a:normAutofit/>
          </a:bodyPr>
          <a:lstStyle/>
          <a:p>
            <a:r>
              <a:rPr lang="en-US" sz="2400" dirty="0"/>
              <a:t>File System Protections</a:t>
            </a:r>
          </a:p>
          <a:p>
            <a:r>
              <a:rPr lang="en-US" sz="2400" dirty="0"/>
              <a:t>Capabilities</a:t>
            </a:r>
          </a:p>
          <a:p>
            <a:r>
              <a:rPr lang="en-US" sz="2400" dirty="0"/>
              <a:t>Namespaces and Control groups</a:t>
            </a:r>
          </a:p>
          <a:p>
            <a:r>
              <a:rPr lang="en-US" sz="2400" dirty="0"/>
              <a:t>Open Source code</a:t>
            </a:r>
          </a:p>
        </p:txBody>
      </p:sp>
    </p:spTree>
    <p:extLst>
      <p:ext uri="{BB962C8B-B14F-4D97-AF65-F5344CB8AC3E}">
        <p14:creationId xmlns:p14="http://schemas.microsoft.com/office/powerpoint/2010/main" val="306926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24C7-A59F-462B-A04F-6D897D6D4DFA}"/>
              </a:ext>
            </a:extLst>
          </p:cNvPr>
          <p:cNvSpPr>
            <a:spLocks noGrp="1"/>
          </p:cNvSpPr>
          <p:nvPr>
            <p:ph type="title"/>
          </p:nvPr>
        </p:nvSpPr>
        <p:spPr>
          <a:xfrm>
            <a:off x="677334" y="609600"/>
            <a:ext cx="8596668" cy="1320800"/>
          </a:xfrm>
        </p:spPr>
        <p:txBody>
          <a:bodyPr/>
          <a:lstStyle/>
          <a:p>
            <a:r>
              <a:rPr lang="en-US"/>
              <a:t>Threat model</a:t>
            </a:r>
            <a:endParaRPr lang="en-US" dirty="0"/>
          </a:p>
        </p:txBody>
      </p:sp>
      <p:pic>
        <p:nvPicPr>
          <p:cNvPr id="4" name="Content Placeholder 3">
            <a:extLst>
              <a:ext uri="{FF2B5EF4-FFF2-40B4-BE49-F238E27FC236}">
                <a16:creationId xmlns:a16="http://schemas.microsoft.com/office/drawing/2014/main" id="{087D469E-643B-4AED-9DD9-F9C55887CFE2}"/>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4724986" y="0"/>
            <a:ext cx="5559191" cy="6858000"/>
          </a:xfrm>
          <a:prstGeom prst="rect">
            <a:avLst/>
          </a:prstGeom>
        </p:spPr>
      </p:pic>
    </p:spTree>
    <p:extLst>
      <p:ext uri="{BB962C8B-B14F-4D97-AF65-F5344CB8AC3E}">
        <p14:creationId xmlns:p14="http://schemas.microsoft.com/office/powerpoint/2010/main" val="28567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8843502-0E71-444C-B424-5A5698D19B7C}"/>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dirty="0">
                <a:solidFill>
                  <a:srgbClr val="FFFFFF"/>
                </a:solidFill>
              </a:rPr>
              <a:t>Misuse/Abuse cases</a:t>
            </a:r>
          </a:p>
        </p:txBody>
      </p:sp>
      <p:sp>
        <p:nvSpPr>
          <p:cNvPr id="40" name="Isosceles Triangle 3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14981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F309036-C7BF-47CC-9259-5CF2B0ABF340}"/>
              </a:ext>
            </a:extLst>
          </p:cNvPr>
          <p:cNvSpPr>
            <a:spLocks noGrp="1"/>
          </p:cNvSpPr>
          <p:nvPr>
            <p:ph sz="half" idx="1"/>
          </p:nvPr>
        </p:nvSpPr>
        <p:spPr>
          <a:xfrm>
            <a:off x="677334" y="815975"/>
            <a:ext cx="5161190" cy="5225386"/>
          </a:xfrm>
        </p:spPr>
        <p:txBody>
          <a:bodyPr/>
          <a:lstStyle/>
          <a:p>
            <a:r>
              <a:rPr lang="en-US" sz="2400" dirty="0"/>
              <a:t>Process: Image </a:t>
            </a:r>
            <a:r>
              <a:rPr lang="en-US" sz="2400" dirty="0" err="1"/>
              <a:t>develpoment</a:t>
            </a:r>
            <a:endParaRPr lang="en-US" sz="2400" dirty="0"/>
          </a:p>
          <a:p>
            <a:r>
              <a:rPr lang="en-US" sz="2400" dirty="0"/>
              <a:t>Asset: Source code Hub</a:t>
            </a:r>
          </a:p>
          <a:p>
            <a:r>
              <a:rPr lang="en-US" sz="2400" dirty="0"/>
              <a:t>Threat: Malicious image crafting</a:t>
            </a:r>
          </a:p>
          <a:p>
            <a:r>
              <a:rPr lang="en-US" sz="2400" dirty="0"/>
              <a:t>Vulnerability: Source hub has no strict content verification. This is as designed, though, because Docker files are created with various purposes including testing and security purposes, and thus content verification could cause a breakdown in functionality</a:t>
            </a:r>
          </a:p>
          <a:p>
            <a:endParaRPr lang="en-US" dirty="0"/>
          </a:p>
        </p:txBody>
      </p:sp>
      <p:pic>
        <p:nvPicPr>
          <p:cNvPr id="12" name="Content Placeholder 11" descr="A close up of text on a black background&#10;&#10;Description automatically generated">
            <a:extLst>
              <a:ext uri="{FF2B5EF4-FFF2-40B4-BE49-F238E27FC236}">
                <a16:creationId xmlns:a16="http://schemas.microsoft.com/office/drawing/2014/main" id="{256D692E-7491-4A30-931F-1B0BD4D514EA}"/>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488945" y="574498"/>
            <a:ext cx="4574166" cy="5709003"/>
          </a:xfrm>
          <a:prstGeom prst="rect">
            <a:avLst/>
          </a:prstGeom>
        </p:spPr>
      </p:pic>
    </p:spTree>
    <p:extLst>
      <p:ext uri="{BB962C8B-B14F-4D97-AF65-F5344CB8AC3E}">
        <p14:creationId xmlns:p14="http://schemas.microsoft.com/office/powerpoint/2010/main" val="60047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F309036-C7BF-47CC-9259-5CF2B0ABF340}"/>
              </a:ext>
            </a:extLst>
          </p:cNvPr>
          <p:cNvSpPr>
            <a:spLocks noGrp="1"/>
          </p:cNvSpPr>
          <p:nvPr>
            <p:ph sz="half" idx="1"/>
          </p:nvPr>
        </p:nvSpPr>
        <p:spPr>
          <a:xfrm>
            <a:off x="677334" y="857956"/>
            <a:ext cx="4184035" cy="5183405"/>
          </a:xfrm>
        </p:spPr>
        <p:txBody>
          <a:bodyPr>
            <a:normAutofit/>
          </a:bodyPr>
          <a:lstStyle/>
          <a:p>
            <a:r>
              <a:rPr lang="en-US" sz="2400" dirty="0"/>
              <a:t>Process: Docker Pull</a:t>
            </a:r>
          </a:p>
          <a:p>
            <a:r>
              <a:rPr lang="en-US" sz="2400" dirty="0"/>
              <a:t>Asset: Registry</a:t>
            </a:r>
          </a:p>
          <a:p>
            <a:r>
              <a:rPr lang="en-US" sz="2400" dirty="0"/>
              <a:t>Threat: Man-in-the-middle attack when pulling images</a:t>
            </a:r>
          </a:p>
          <a:p>
            <a:r>
              <a:rPr lang="en-US" sz="2400" dirty="0"/>
              <a:t>Vulnerability: Vulnerabilities in the REST API used</a:t>
            </a:r>
          </a:p>
        </p:txBody>
      </p:sp>
      <p:pic>
        <p:nvPicPr>
          <p:cNvPr id="12" name="Content Placeholder 11" descr="A close up of text on a black background&#10;&#10;Description automatically generated">
            <a:extLst>
              <a:ext uri="{FF2B5EF4-FFF2-40B4-BE49-F238E27FC236}">
                <a16:creationId xmlns:a16="http://schemas.microsoft.com/office/drawing/2014/main" id="{256D692E-7491-4A30-931F-1B0BD4D514EA}"/>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5838524" y="2160588"/>
            <a:ext cx="2686651" cy="3881437"/>
          </a:xfrm>
          <a:prstGeom prst="rect">
            <a:avLst/>
          </a:prstGeom>
        </p:spPr>
      </p:pic>
      <p:pic>
        <p:nvPicPr>
          <p:cNvPr id="4" name="Picture 3" descr="A close up of text on a white background&#10;&#10;Description automatically generated">
            <a:extLst>
              <a:ext uri="{FF2B5EF4-FFF2-40B4-BE49-F238E27FC236}">
                <a16:creationId xmlns:a16="http://schemas.microsoft.com/office/drawing/2014/main" id="{B819FD50-8A4A-4987-B2EA-2D5B68751D6D}"/>
              </a:ext>
            </a:extLst>
          </p:cNvPr>
          <p:cNvPicPr/>
          <p:nvPr/>
        </p:nvPicPr>
        <p:blipFill>
          <a:blip r:embed="rId3">
            <a:extLst>
              <a:ext uri="{28A0092B-C50C-407E-A947-70E740481C1C}">
                <a14:useLocalDpi xmlns:a14="http://schemas.microsoft.com/office/drawing/2010/main" val="0"/>
              </a:ext>
            </a:extLst>
          </a:blip>
          <a:stretch>
            <a:fillRect/>
          </a:stretch>
        </p:blipFill>
        <p:spPr>
          <a:xfrm>
            <a:off x="5659859" y="630103"/>
            <a:ext cx="6091874" cy="5612653"/>
          </a:xfrm>
          <a:prstGeom prst="rect">
            <a:avLst/>
          </a:prstGeom>
        </p:spPr>
      </p:pic>
    </p:spTree>
    <p:extLst>
      <p:ext uri="{BB962C8B-B14F-4D97-AF65-F5344CB8AC3E}">
        <p14:creationId xmlns:p14="http://schemas.microsoft.com/office/powerpoint/2010/main" val="2425931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F309036-C7BF-47CC-9259-5CF2B0ABF340}"/>
              </a:ext>
            </a:extLst>
          </p:cNvPr>
          <p:cNvSpPr>
            <a:spLocks noGrp="1"/>
          </p:cNvSpPr>
          <p:nvPr>
            <p:ph sz="half" idx="1"/>
          </p:nvPr>
        </p:nvSpPr>
        <p:spPr>
          <a:xfrm>
            <a:off x="677334" y="688622"/>
            <a:ext cx="4921955" cy="5712178"/>
          </a:xfrm>
        </p:spPr>
        <p:txBody>
          <a:bodyPr>
            <a:normAutofit/>
          </a:bodyPr>
          <a:lstStyle/>
          <a:p>
            <a:r>
              <a:rPr lang="en-US" sz="2400" dirty="0"/>
              <a:t>Process: Docker Build</a:t>
            </a:r>
          </a:p>
          <a:p>
            <a:r>
              <a:rPr lang="en-US" sz="2400" dirty="0"/>
              <a:t>Asset: Docker Repo (Containers) and Host</a:t>
            </a:r>
          </a:p>
          <a:p>
            <a:r>
              <a:rPr lang="en-US" sz="2400" dirty="0"/>
              <a:t>Threat: Unauthorized access to processes which need root/high-level privileges</a:t>
            </a:r>
          </a:p>
          <a:p>
            <a:r>
              <a:rPr lang="en-US" sz="2400" dirty="0"/>
              <a:t>Vulnerability: Docker build need certain root privileges to build the image</a:t>
            </a:r>
          </a:p>
        </p:txBody>
      </p:sp>
      <p:pic>
        <p:nvPicPr>
          <p:cNvPr id="7" name="Content Placeholder 6" descr="A close up of a logo&#10;&#10;Description automatically generated">
            <a:extLst>
              <a:ext uri="{FF2B5EF4-FFF2-40B4-BE49-F238E27FC236}">
                <a16:creationId xmlns:a16="http://schemas.microsoft.com/office/drawing/2014/main" id="{30CB4183-96FE-4E37-BD6B-DBCC91CE1672}"/>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457245" y="688622"/>
            <a:ext cx="4052711" cy="5836356"/>
          </a:xfrm>
          <a:prstGeom prst="rect">
            <a:avLst/>
          </a:prstGeom>
        </p:spPr>
      </p:pic>
    </p:spTree>
    <p:extLst>
      <p:ext uri="{BB962C8B-B14F-4D97-AF65-F5344CB8AC3E}">
        <p14:creationId xmlns:p14="http://schemas.microsoft.com/office/powerpoint/2010/main" val="129321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6952-57B5-4CF4-BA99-A96CDE324A96}"/>
              </a:ext>
            </a:extLst>
          </p:cNvPr>
          <p:cNvSpPr>
            <a:spLocks noGrp="1"/>
          </p:cNvSpPr>
          <p:nvPr>
            <p:ph type="title"/>
          </p:nvPr>
        </p:nvSpPr>
        <p:spPr/>
        <p:txBody>
          <a:bodyPr/>
          <a:lstStyle/>
          <a:p>
            <a:r>
              <a:rPr lang="en-US" dirty="0"/>
              <a:t>Product Overview</a:t>
            </a:r>
          </a:p>
        </p:txBody>
      </p:sp>
      <p:sp>
        <p:nvSpPr>
          <p:cNvPr id="3" name="Content Placeholder 2">
            <a:extLst>
              <a:ext uri="{FF2B5EF4-FFF2-40B4-BE49-F238E27FC236}">
                <a16:creationId xmlns:a16="http://schemas.microsoft.com/office/drawing/2014/main" id="{9B9FDA49-8C71-4164-8CB6-AA2424B10326}"/>
              </a:ext>
            </a:extLst>
          </p:cNvPr>
          <p:cNvSpPr>
            <a:spLocks noGrp="1"/>
          </p:cNvSpPr>
          <p:nvPr>
            <p:ph idx="1"/>
          </p:nvPr>
        </p:nvSpPr>
        <p:spPr>
          <a:xfrm>
            <a:off x="519289" y="1596144"/>
            <a:ext cx="9121422" cy="4652256"/>
          </a:xfrm>
        </p:spPr>
        <p:txBody>
          <a:bodyPr>
            <a:normAutofit/>
          </a:bodyPr>
          <a:lstStyle/>
          <a:p>
            <a:r>
              <a:rPr lang="en-US" sz="2000" dirty="0"/>
              <a:t>Docker is an open source venture to mechanize the arrangement of utilizations as convenient, independent compartments that can run on cloud or on premises</a:t>
            </a:r>
          </a:p>
          <a:p>
            <a:r>
              <a:rPr lang="en-US" sz="2000" dirty="0"/>
              <a:t>Docker was founded by Solomon </a:t>
            </a:r>
            <a:r>
              <a:rPr lang="en-US" sz="2000" dirty="0" err="1"/>
              <a:t>Hykes</a:t>
            </a:r>
            <a:r>
              <a:rPr lang="en-US" sz="2000" dirty="0"/>
              <a:t> and Sebastien </a:t>
            </a:r>
            <a:r>
              <a:rPr lang="en-US" sz="2000" dirty="0" err="1"/>
              <a:t>Pahl</a:t>
            </a:r>
            <a:r>
              <a:rPr lang="en-US" sz="2000" dirty="0"/>
              <a:t> during the Y Combinator summer 2010 startup incubator group and launched in 2011</a:t>
            </a:r>
          </a:p>
          <a:p>
            <a:r>
              <a:rPr lang="en-US" sz="2000" dirty="0"/>
              <a:t>Factors to love Docker</a:t>
            </a:r>
          </a:p>
          <a:p>
            <a:pPr lvl="1"/>
            <a:r>
              <a:rPr lang="en-US" sz="1800" dirty="0"/>
              <a:t>Open Source</a:t>
            </a:r>
          </a:p>
          <a:p>
            <a:pPr lvl="1"/>
            <a:r>
              <a:rPr lang="en-US" sz="1800" dirty="0"/>
              <a:t>Security through Sandboxing</a:t>
            </a:r>
          </a:p>
          <a:p>
            <a:pPr lvl="1"/>
            <a:r>
              <a:rPr lang="en-US" sz="1800" dirty="0"/>
              <a:t>Faster development</a:t>
            </a:r>
          </a:p>
          <a:p>
            <a:pPr lvl="1"/>
            <a:r>
              <a:rPr lang="en-US" sz="1800" dirty="0"/>
              <a:t>Easier Iteration</a:t>
            </a:r>
          </a:p>
          <a:p>
            <a:pPr lvl="1"/>
            <a:r>
              <a:rPr lang="en-US" sz="1800" dirty="0"/>
              <a:t>Lightweight Reduction of Redundancy</a:t>
            </a:r>
          </a:p>
        </p:txBody>
      </p:sp>
    </p:spTree>
    <p:extLst>
      <p:ext uri="{BB962C8B-B14F-4D97-AF65-F5344CB8AC3E}">
        <p14:creationId xmlns:p14="http://schemas.microsoft.com/office/powerpoint/2010/main" val="123389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F309036-C7BF-47CC-9259-5CF2B0ABF340}"/>
              </a:ext>
            </a:extLst>
          </p:cNvPr>
          <p:cNvSpPr>
            <a:spLocks noGrp="1"/>
          </p:cNvSpPr>
          <p:nvPr>
            <p:ph sz="half" idx="1"/>
          </p:nvPr>
        </p:nvSpPr>
        <p:spPr>
          <a:xfrm>
            <a:off x="745067" y="1031700"/>
            <a:ext cx="4470399" cy="4251500"/>
          </a:xfrm>
        </p:spPr>
        <p:txBody>
          <a:bodyPr>
            <a:normAutofit/>
          </a:bodyPr>
          <a:lstStyle/>
          <a:p>
            <a:r>
              <a:rPr lang="en-US" sz="2400" dirty="0"/>
              <a:t>Process: Docker Run</a:t>
            </a:r>
          </a:p>
          <a:p>
            <a:r>
              <a:rPr lang="en-US" sz="2400" dirty="0"/>
              <a:t>Asset: Docker Daemon</a:t>
            </a:r>
          </a:p>
          <a:p>
            <a:r>
              <a:rPr lang="en-US" sz="2400" dirty="0"/>
              <a:t>Threat: Attacks through internal libraries </a:t>
            </a:r>
          </a:p>
          <a:p>
            <a:r>
              <a:rPr lang="en-US" sz="2400" dirty="0"/>
              <a:t>Vulnerability: Internal library vulnerabilities</a:t>
            </a:r>
          </a:p>
        </p:txBody>
      </p:sp>
      <p:pic>
        <p:nvPicPr>
          <p:cNvPr id="13" name="Content Placeholder 12" descr="A screenshot of a cell phone&#10;&#10;Description automatically generated">
            <a:extLst>
              <a:ext uri="{FF2B5EF4-FFF2-40B4-BE49-F238E27FC236}">
                <a16:creationId xmlns:a16="http://schemas.microsoft.com/office/drawing/2014/main" id="{54721270-EB0D-4DB5-A9D4-EE3E8D1F2D9F}"/>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479822" y="467256"/>
            <a:ext cx="4572000" cy="6227055"/>
          </a:xfrm>
          <a:prstGeom prst="rect">
            <a:avLst/>
          </a:prstGeom>
        </p:spPr>
      </p:pic>
    </p:spTree>
    <p:extLst>
      <p:ext uri="{BB962C8B-B14F-4D97-AF65-F5344CB8AC3E}">
        <p14:creationId xmlns:p14="http://schemas.microsoft.com/office/powerpoint/2010/main" val="3359690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599E53C-7D54-4BC0-BF67-4CB26B170ED8}"/>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Code Inspection</a:t>
            </a:r>
          </a:p>
        </p:txBody>
      </p:sp>
      <p:sp>
        <p:nvSpPr>
          <p:cNvPr id="6" name="Text Placeholder 5">
            <a:extLst>
              <a:ext uri="{FF2B5EF4-FFF2-40B4-BE49-F238E27FC236}">
                <a16:creationId xmlns:a16="http://schemas.microsoft.com/office/drawing/2014/main" id="{29650F95-DB3D-411A-A8F5-D230C16C11AF}"/>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28052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7B25F6-7AF3-49E7-93E7-D038BFB302CC}"/>
              </a:ext>
            </a:extLst>
          </p:cNvPr>
          <p:cNvSpPr>
            <a:spLocks noGrp="1"/>
          </p:cNvSpPr>
          <p:nvPr>
            <p:ph type="title"/>
          </p:nvPr>
        </p:nvSpPr>
        <p:spPr/>
        <p:txBody>
          <a:bodyPr/>
          <a:lstStyle/>
          <a:p>
            <a:r>
              <a:rPr lang="en-US" dirty="0" err="1"/>
              <a:t>Osxkeychain_darwin.c</a:t>
            </a:r>
            <a:endParaRPr lang="en-US" dirty="0"/>
          </a:p>
        </p:txBody>
      </p:sp>
      <p:sp>
        <p:nvSpPr>
          <p:cNvPr id="5" name="Content Placeholder 4">
            <a:extLst>
              <a:ext uri="{FF2B5EF4-FFF2-40B4-BE49-F238E27FC236}">
                <a16:creationId xmlns:a16="http://schemas.microsoft.com/office/drawing/2014/main" id="{679CDC81-31D8-4E3D-BCC8-68ABDABB921A}"/>
              </a:ext>
            </a:extLst>
          </p:cNvPr>
          <p:cNvSpPr>
            <a:spLocks noGrp="1"/>
          </p:cNvSpPr>
          <p:nvPr>
            <p:ph idx="1"/>
          </p:nvPr>
        </p:nvSpPr>
        <p:spPr>
          <a:xfrm>
            <a:off x="677333" y="1488613"/>
            <a:ext cx="9064977" cy="5081519"/>
          </a:xfrm>
        </p:spPr>
        <p:txBody>
          <a:bodyPr>
            <a:normAutofit/>
          </a:bodyPr>
          <a:lstStyle/>
          <a:p>
            <a:r>
              <a:rPr lang="en-US" sz="2200" dirty="0"/>
              <a:t>Folder path: docker/docker-credential-helpers/</a:t>
            </a:r>
            <a:r>
              <a:rPr lang="en-US" sz="2200" dirty="0" err="1"/>
              <a:t>osxkeychain</a:t>
            </a:r>
            <a:r>
              <a:rPr lang="en-US" sz="2200" dirty="0"/>
              <a:t> </a:t>
            </a:r>
          </a:p>
          <a:p>
            <a:r>
              <a:rPr lang="en-US" sz="2200" dirty="0"/>
              <a:t>Reason: </a:t>
            </a:r>
            <a:r>
              <a:rPr lang="en-US" sz="2200" dirty="0" err="1"/>
              <a:t>Osxkeychain</a:t>
            </a:r>
            <a:r>
              <a:rPr lang="en-US" sz="2200" dirty="0"/>
              <a:t> is the macOS mechanism used to store passwords and account information. The reason for selecting this file was because of the importance of account information control.</a:t>
            </a:r>
          </a:p>
          <a:p>
            <a:r>
              <a:rPr lang="en-US" sz="2200" dirty="0"/>
              <a:t>Basic Function:  The main functions used in the page are as follows.</a:t>
            </a:r>
          </a:p>
          <a:p>
            <a:pPr marL="1085850" lvl="2" indent="-285750"/>
            <a:r>
              <a:rPr lang="en-US" sz="1700" dirty="0" err="1"/>
              <a:t>Keychain_add</a:t>
            </a:r>
            <a:endParaRPr lang="en-US" sz="1700" dirty="0"/>
          </a:p>
          <a:p>
            <a:pPr marL="1085850" lvl="2" indent="-285750"/>
            <a:r>
              <a:rPr lang="en-US" sz="1700" dirty="0" err="1"/>
              <a:t>Keychain_get</a:t>
            </a:r>
            <a:endParaRPr lang="en-US" sz="1700" dirty="0"/>
          </a:p>
          <a:p>
            <a:pPr marL="1085850" lvl="2" indent="-285750"/>
            <a:r>
              <a:rPr lang="en-US" sz="1700" dirty="0" err="1"/>
              <a:t>Keychain_delete</a:t>
            </a:r>
            <a:endParaRPr lang="en-US" sz="1700" dirty="0"/>
          </a:p>
          <a:p>
            <a:pPr marL="1085850" lvl="2" indent="-285750"/>
            <a:r>
              <a:rPr lang="en-US" sz="1700" dirty="0" err="1"/>
              <a:t>Keychain_list</a:t>
            </a:r>
            <a:endParaRPr lang="en-US" sz="1700" dirty="0"/>
          </a:p>
          <a:p>
            <a:r>
              <a:rPr lang="en-US" sz="2200" dirty="0"/>
              <a:t>Security related functionality: Since this code is related directly to software security, all functionality needs to be secure. Using the data dynamically and freeing the data after they’ve been used is a good security practice. </a:t>
            </a:r>
          </a:p>
          <a:p>
            <a:endParaRPr lang="en-US" dirty="0"/>
          </a:p>
          <a:p>
            <a:endParaRPr lang="en-US" dirty="0"/>
          </a:p>
        </p:txBody>
      </p:sp>
    </p:spTree>
    <p:extLst>
      <p:ext uri="{BB962C8B-B14F-4D97-AF65-F5344CB8AC3E}">
        <p14:creationId xmlns:p14="http://schemas.microsoft.com/office/powerpoint/2010/main" val="3469016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7B25F6-7AF3-49E7-93E7-D038BFB302CC}"/>
              </a:ext>
            </a:extLst>
          </p:cNvPr>
          <p:cNvSpPr>
            <a:spLocks noGrp="1"/>
          </p:cNvSpPr>
          <p:nvPr>
            <p:ph type="title"/>
          </p:nvPr>
        </p:nvSpPr>
        <p:spPr/>
        <p:txBody>
          <a:bodyPr/>
          <a:lstStyle/>
          <a:p>
            <a:r>
              <a:rPr lang="en-US" dirty="0" err="1"/>
              <a:t>Disassemble.go</a:t>
            </a:r>
            <a:endParaRPr lang="en-US" dirty="0"/>
          </a:p>
        </p:txBody>
      </p:sp>
      <p:sp>
        <p:nvSpPr>
          <p:cNvPr id="5" name="Content Placeholder 4">
            <a:extLst>
              <a:ext uri="{FF2B5EF4-FFF2-40B4-BE49-F238E27FC236}">
                <a16:creationId xmlns:a16="http://schemas.microsoft.com/office/drawing/2014/main" id="{679CDC81-31D8-4E3D-BCC8-68ABDABB921A}"/>
              </a:ext>
            </a:extLst>
          </p:cNvPr>
          <p:cNvSpPr>
            <a:spLocks noGrp="1"/>
          </p:cNvSpPr>
          <p:nvPr>
            <p:ph idx="1"/>
          </p:nvPr>
        </p:nvSpPr>
        <p:spPr>
          <a:xfrm>
            <a:off x="530579" y="1392945"/>
            <a:ext cx="9392354" cy="4855455"/>
          </a:xfrm>
        </p:spPr>
        <p:txBody>
          <a:bodyPr>
            <a:normAutofit/>
          </a:bodyPr>
          <a:lstStyle/>
          <a:p>
            <a:r>
              <a:rPr lang="en-US" sz="2400" dirty="0"/>
              <a:t>Folder path: Docker/engine/vendor/github.com/</a:t>
            </a:r>
            <a:r>
              <a:rPr lang="en-US" sz="2400" dirty="0" err="1"/>
              <a:t>vbatts</a:t>
            </a:r>
            <a:r>
              <a:rPr lang="en-US" sz="2400" dirty="0"/>
              <a:t>/tar-split/tar/</a:t>
            </a:r>
            <a:r>
              <a:rPr lang="en-US" sz="2400" dirty="0" err="1"/>
              <a:t>asm</a:t>
            </a:r>
            <a:endParaRPr lang="en-US" sz="2400" dirty="0"/>
          </a:p>
          <a:p>
            <a:r>
              <a:rPr lang="en-US" sz="2400" dirty="0"/>
              <a:t>Reason: This file has code pertaining to tar unzipping which is an area which should be looked in security. This was selected as an optimal file for code inspection because of this</a:t>
            </a:r>
          </a:p>
          <a:p>
            <a:r>
              <a:rPr lang="en-US" sz="2400" dirty="0"/>
              <a:t>Basic Function: The whole functionality of this code is to disassemble a tar file </a:t>
            </a:r>
          </a:p>
          <a:p>
            <a:r>
              <a:rPr lang="en-US" sz="2400" dirty="0"/>
              <a:t>Security related functionality: In this code, security related functionality is mainly around controlling the tar unzipping without enabling any leaks in security. </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84794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7B25F6-7AF3-49E7-93E7-D038BFB302CC}"/>
              </a:ext>
            </a:extLst>
          </p:cNvPr>
          <p:cNvSpPr>
            <a:spLocks noGrp="1"/>
          </p:cNvSpPr>
          <p:nvPr>
            <p:ph type="title"/>
          </p:nvPr>
        </p:nvSpPr>
        <p:spPr/>
        <p:txBody>
          <a:bodyPr/>
          <a:lstStyle/>
          <a:p>
            <a:r>
              <a:rPr lang="en-US" dirty="0" err="1"/>
              <a:t>Exec.go</a:t>
            </a:r>
            <a:endParaRPr lang="en-US" dirty="0"/>
          </a:p>
        </p:txBody>
      </p:sp>
      <p:sp>
        <p:nvSpPr>
          <p:cNvPr id="5" name="Content Placeholder 4">
            <a:extLst>
              <a:ext uri="{FF2B5EF4-FFF2-40B4-BE49-F238E27FC236}">
                <a16:creationId xmlns:a16="http://schemas.microsoft.com/office/drawing/2014/main" id="{679CDC81-31D8-4E3D-BCC8-68ABDABB921A}"/>
              </a:ext>
            </a:extLst>
          </p:cNvPr>
          <p:cNvSpPr>
            <a:spLocks noGrp="1"/>
          </p:cNvSpPr>
          <p:nvPr>
            <p:ph idx="1"/>
          </p:nvPr>
        </p:nvSpPr>
        <p:spPr>
          <a:xfrm>
            <a:off x="677333" y="1381656"/>
            <a:ext cx="9877777" cy="5132033"/>
          </a:xfrm>
        </p:spPr>
        <p:txBody>
          <a:bodyPr>
            <a:normAutofit/>
          </a:bodyPr>
          <a:lstStyle/>
          <a:p>
            <a:r>
              <a:rPr lang="en-US" sz="2000" dirty="0"/>
              <a:t>Folder path: engine/daemon/exec</a:t>
            </a:r>
          </a:p>
          <a:p>
            <a:r>
              <a:rPr lang="en-US" sz="2000" dirty="0"/>
              <a:t>Reason:  This code contains the implementation for ‘docker exec’, which essentially opens a new shell to be used. As such, the input and output must handled as it could be used by attackers to execute malicious scripts. The reason this was selected for a security code inspection is to learn how a software such as Docker will sanitize command execution</a:t>
            </a:r>
          </a:p>
          <a:p>
            <a:r>
              <a:rPr lang="en-US" sz="2000" dirty="0"/>
              <a:t>Basic Function: The main functionality pertains to execution, logging and input validation of ‘docker exec’ commands. </a:t>
            </a:r>
          </a:p>
          <a:p>
            <a:r>
              <a:rPr lang="en-US" sz="2000" dirty="0"/>
              <a:t>Security related functionality: The code works by opening the input stream to record the command and is closed immediately afterwards ( using </a:t>
            </a:r>
            <a:r>
              <a:rPr lang="en-US" sz="2000" dirty="0" err="1"/>
              <a:t>CloseStreams</a:t>
            </a:r>
            <a:r>
              <a:rPr lang="en-US" sz="2000" dirty="0"/>
              <a:t>()). This will stop any attackers from adding any malicious code. These exec functions are also archived for auditing purposes.</a:t>
            </a:r>
          </a:p>
          <a:p>
            <a:endParaRPr lang="en-US" dirty="0"/>
          </a:p>
          <a:p>
            <a:endParaRPr lang="en-US" dirty="0"/>
          </a:p>
        </p:txBody>
      </p:sp>
    </p:spTree>
    <p:extLst>
      <p:ext uri="{BB962C8B-B14F-4D97-AF65-F5344CB8AC3E}">
        <p14:creationId xmlns:p14="http://schemas.microsoft.com/office/powerpoint/2010/main" val="3479815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7B25F6-7AF3-49E7-93E7-D038BFB302CC}"/>
              </a:ext>
            </a:extLst>
          </p:cNvPr>
          <p:cNvSpPr>
            <a:spLocks noGrp="1"/>
          </p:cNvSpPr>
          <p:nvPr>
            <p:ph type="title"/>
          </p:nvPr>
        </p:nvSpPr>
        <p:spPr/>
        <p:txBody>
          <a:bodyPr/>
          <a:lstStyle/>
          <a:p>
            <a:r>
              <a:rPr lang="en-US" dirty="0" err="1"/>
              <a:t>Pull.go</a:t>
            </a:r>
            <a:endParaRPr lang="en-US" dirty="0"/>
          </a:p>
        </p:txBody>
      </p:sp>
      <p:sp>
        <p:nvSpPr>
          <p:cNvPr id="5" name="Content Placeholder 4">
            <a:extLst>
              <a:ext uri="{FF2B5EF4-FFF2-40B4-BE49-F238E27FC236}">
                <a16:creationId xmlns:a16="http://schemas.microsoft.com/office/drawing/2014/main" id="{679CDC81-31D8-4E3D-BCC8-68ABDABB921A}"/>
              </a:ext>
            </a:extLst>
          </p:cNvPr>
          <p:cNvSpPr>
            <a:spLocks noGrp="1"/>
          </p:cNvSpPr>
          <p:nvPr>
            <p:ph idx="1"/>
          </p:nvPr>
        </p:nvSpPr>
        <p:spPr>
          <a:xfrm>
            <a:off x="519289" y="1488613"/>
            <a:ext cx="9550400" cy="5115387"/>
          </a:xfrm>
        </p:spPr>
        <p:txBody>
          <a:bodyPr>
            <a:normAutofit/>
          </a:bodyPr>
          <a:lstStyle/>
          <a:p>
            <a:r>
              <a:rPr lang="en-US" sz="2000" dirty="0"/>
              <a:t>Folder path: engine/distribution)</a:t>
            </a:r>
          </a:p>
          <a:p>
            <a:r>
              <a:rPr lang="en-US" sz="2000" dirty="0"/>
              <a:t>Reason: This page acts as an intermediary when ‘docker pull’ command is executed. Since this is one of the main functionalities, it was thought of as a good file for code inspection.</a:t>
            </a:r>
          </a:p>
          <a:p>
            <a:r>
              <a:rPr lang="en-US" sz="2000" dirty="0"/>
              <a:t>Basic Function: The functionality of this page is to facilitate pulling images. </a:t>
            </a:r>
          </a:p>
          <a:p>
            <a:r>
              <a:rPr lang="en-US" sz="2000" dirty="0"/>
              <a:t>Security Related functionality: The security related functionality in this page is the function for adding cryptographic checksums, or in this case, the digest using ‘</a:t>
            </a:r>
            <a:r>
              <a:rPr lang="en-US" sz="2000" dirty="0" err="1"/>
              <a:t>addDogestReference</a:t>
            </a:r>
            <a:r>
              <a:rPr lang="en-US" sz="2000" dirty="0"/>
              <a:t>’. What the function does is check the store for a digest. If so, it would add it to the pulled image so that it can be verified</a:t>
            </a:r>
          </a:p>
          <a:p>
            <a:endParaRPr lang="en-US" dirty="0"/>
          </a:p>
          <a:p>
            <a:endParaRPr lang="en-US" dirty="0"/>
          </a:p>
        </p:txBody>
      </p:sp>
    </p:spTree>
    <p:extLst>
      <p:ext uri="{BB962C8B-B14F-4D97-AF65-F5344CB8AC3E}">
        <p14:creationId xmlns:p14="http://schemas.microsoft.com/office/powerpoint/2010/main" val="214250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B28C028-414D-4FF0-8867-2F837EF82C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Product Specific Checklist</a:t>
            </a:r>
          </a:p>
        </p:txBody>
      </p:sp>
      <p:sp>
        <p:nvSpPr>
          <p:cNvPr id="5" name="Subtitle 4">
            <a:extLst>
              <a:ext uri="{FF2B5EF4-FFF2-40B4-BE49-F238E27FC236}">
                <a16:creationId xmlns:a16="http://schemas.microsoft.com/office/drawing/2014/main" id="{4546013C-FBE1-4036-9158-B900E788904D}"/>
              </a:ext>
            </a:extLst>
          </p:cNvPr>
          <p:cNvSpPr>
            <a:spLocks noGrp="1"/>
          </p:cNvSpPr>
          <p:nvPr>
            <p:ph type="subTitle" idx="1"/>
          </p:nvPr>
        </p:nvSpPr>
        <p:spPr>
          <a:xfrm>
            <a:off x="4456386" y="3962088"/>
            <a:ext cx="6203795" cy="1186108"/>
          </a:xfrm>
        </p:spPr>
        <p:txBody>
          <a:bodyPr>
            <a:normAutofit/>
          </a:bodyPr>
          <a:lstStyle/>
          <a:p>
            <a:pPr algn="l"/>
            <a:endParaRPr lang="en-US">
              <a:solidFill>
                <a:srgbClr val="FFFFFF">
                  <a:alpha val="70000"/>
                </a:srgbClr>
              </a:solidFill>
            </a:endParaRPr>
          </a:p>
        </p:txBody>
      </p:sp>
      <p:sp>
        <p:nvSpPr>
          <p:cNvPr id="28" name="Isosceles Triangle 2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74561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F04A-375B-4784-BDE5-66DA9729545D}"/>
              </a:ext>
            </a:extLst>
          </p:cNvPr>
          <p:cNvSpPr>
            <a:spLocks noGrp="1"/>
          </p:cNvSpPr>
          <p:nvPr>
            <p:ph type="title"/>
          </p:nvPr>
        </p:nvSpPr>
        <p:spPr/>
        <p:txBody>
          <a:bodyPr/>
          <a:lstStyle/>
          <a:p>
            <a:r>
              <a:rPr lang="en-US" dirty="0"/>
              <a:t>Domain Specific Concerns</a:t>
            </a:r>
          </a:p>
        </p:txBody>
      </p:sp>
      <p:sp>
        <p:nvSpPr>
          <p:cNvPr id="3" name="Content Placeholder 2">
            <a:extLst>
              <a:ext uri="{FF2B5EF4-FFF2-40B4-BE49-F238E27FC236}">
                <a16:creationId xmlns:a16="http://schemas.microsoft.com/office/drawing/2014/main" id="{9557017F-B19A-4BB0-B104-39CA24B16484}"/>
              </a:ext>
            </a:extLst>
          </p:cNvPr>
          <p:cNvSpPr>
            <a:spLocks noGrp="1"/>
          </p:cNvSpPr>
          <p:nvPr>
            <p:ph idx="1"/>
          </p:nvPr>
        </p:nvSpPr>
        <p:spPr/>
        <p:txBody>
          <a:bodyPr>
            <a:normAutofit/>
          </a:bodyPr>
          <a:lstStyle/>
          <a:p>
            <a:r>
              <a:rPr lang="en-US" sz="2400" dirty="0" err="1"/>
              <a:t>RunC</a:t>
            </a:r>
            <a:r>
              <a:rPr lang="en-US" sz="2400" dirty="0"/>
              <a:t> library</a:t>
            </a:r>
          </a:p>
          <a:p>
            <a:r>
              <a:rPr lang="en-US" sz="2400" dirty="0"/>
              <a:t>Internal and external libraries</a:t>
            </a:r>
          </a:p>
          <a:p>
            <a:r>
              <a:rPr lang="en-US" sz="2400" dirty="0"/>
              <a:t>Plugins</a:t>
            </a:r>
          </a:p>
        </p:txBody>
      </p:sp>
    </p:spTree>
    <p:extLst>
      <p:ext uri="{BB962C8B-B14F-4D97-AF65-F5344CB8AC3E}">
        <p14:creationId xmlns:p14="http://schemas.microsoft.com/office/powerpoint/2010/main" val="3694134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4223-18C8-4CAE-A7DC-E51956CF4486}"/>
              </a:ext>
            </a:extLst>
          </p:cNvPr>
          <p:cNvSpPr>
            <a:spLocks noGrp="1"/>
          </p:cNvSpPr>
          <p:nvPr>
            <p:ph type="title"/>
          </p:nvPr>
        </p:nvSpPr>
        <p:spPr/>
        <p:txBody>
          <a:bodyPr/>
          <a:lstStyle/>
          <a:p>
            <a:r>
              <a:rPr lang="en-US" dirty="0"/>
              <a:t>Coding Mistakes</a:t>
            </a:r>
          </a:p>
        </p:txBody>
      </p:sp>
      <p:sp>
        <p:nvSpPr>
          <p:cNvPr id="3" name="Content Placeholder 2">
            <a:extLst>
              <a:ext uri="{FF2B5EF4-FFF2-40B4-BE49-F238E27FC236}">
                <a16:creationId xmlns:a16="http://schemas.microsoft.com/office/drawing/2014/main" id="{4ED2C064-C0CE-40F3-A9D8-368E9E4096D9}"/>
              </a:ext>
            </a:extLst>
          </p:cNvPr>
          <p:cNvSpPr>
            <a:spLocks noGrp="1"/>
          </p:cNvSpPr>
          <p:nvPr>
            <p:ph idx="1"/>
          </p:nvPr>
        </p:nvSpPr>
        <p:spPr/>
        <p:txBody>
          <a:bodyPr>
            <a:normAutofit/>
          </a:bodyPr>
          <a:lstStyle/>
          <a:p>
            <a:r>
              <a:rPr lang="en-US" sz="2400" dirty="0"/>
              <a:t>Using depreciated functionality</a:t>
            </a:r>
          </a:p>
          <a:p>
            <a:r>
              <a:rPr lang="en-US" sz="2400" dirty="0"/>
              <a:t>Not using values assigned to local variables</a:t>
            </a:r>
          </a:p>
          <a:p>
            <a:r>
              <a:rPr lang="en-US" sz="2400" dirty="0"/>
              <a:t>Incorrect condition (Off-by-one)</a:t>
            </a:r>
          </a:p>
        </p:txBody>
      </p:sp>
    </p:spTree>
    <p:extLst>
      <p:ext uri="{BB962C8B-B14F-4D97-AF65-F5344CB8AC3E}">
        <p14:creationId xmlns:p14="http://schemas.microsoft.com/office/powerpoint/2010/main" val="402564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F77B-3983-4FDE-BBF9-B0BD7E51C2C6}"/>
              </a:ext>
            </a:extLst>
          </p:cNvPr>
          <p:cNvSpPr>
            <a:spLocks noGrp="1"/>
          </p:cNvSpPr>
          <p:nvPr>
            <p:ph type="title"/>
          </p:nvPr>
        </p:nvSpPr>
        <p:spPr/>
        <p:txBody>
          <a:bodyPr/>
          <a:lstStyle/>
          <a:p>
            <a:r>
              <a:rPr lang="en-US" dirty="0"/>
              <a:t>Design concerns</a:t>
            </a:r>
          </a:p>
        </p:txBody>
      </p:sp>
      <p:sp>
        <p:nvSpPr>
          <p:cNvPr id="3" name="Content Placeholder 2">
            <a:extLst>
              <a:ext uri="{FF2B5EF4-FFF2-40B4-BE49-F238E27FC236}">
                <a16:creationId xmlns:a16="http://schemas.microsoft.com/office/drawing/2014/main" id="{981CCB09-3B1B-43CD-9E4A-7EC4C0AFA389}"/>
              </a:ext>
            </a:extLst>
          </p:cNvPr>
          <p:cNvSpPr>
            <a:spLocks noGrp="1"/>
          </p:cNvSpPr>
          <p:nvPr>
            <p:ph idx="1"/>
          </p:nvPr>
        </p:nvSpPr>
        <p:spPr/>
        <p:txBody>
          <a:bodyPr>
            <a:normAutofit/>
          </a:bodyPr>
          <a:lstStyle/>
          <a:p>
            <a:r>
              <a:rPr lang="en-US" sz="2400" dirty="0"/>
              <a:t>XSS vulnerabilities</a:t>
            </a:r>
          </a:p>
          <a:p>
            <a:r>
              <a:rPr lang="en-US" sz="2400" dirty="0"/>
              <a:t>Overflow possibilities</a:t>
            </a:r>
          </a:p>
        </p:txBody>
      </p:sp>
    </p:spTree>
    <p:extLst>
      <p:ext uri="{BB962C8B-B14F-4D97-AF65-F5344CB8AC3E}">
        <p14:creationId xmlns:p14="http://schemas.microsoft.com/office/powerpoint/2010/main" val="1129148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3C19-EA2D-470F-88A4-720DDCDF8FC3}"/>
              </a:ext>
            </a:extLst>
          </p:cNvPr>
          <p:cNvSpPr>
            <a:spLocks noGrp="1"/>
          </p:cNvSpPr>
          <p:nvPr>
            <p:ph type="title"/>
          </p:nvPr>
        </p:nvSpPr>
        <p:spPr/>
        <p:txBody>
          <a:bodyPr/>
          <a:lstStyle/>
          <a:p>
            <a:r>
              <a:rPr lang="en-US" dirty="0"/>
              <a:t>Product Asset</a:t>
            </a:r>
          </a:p>
        </p:txBody>
      </p:sp>
      <p:sp>
        <p:nvSpPr>
          <p:cNvPr id="3" name="Content Placeholder 2">
            <a:extLst>
              <a:ext uri="{FF2B5EF4-FFF2-40B4-BE49-F238E27FC236}">
                <a16:creationId xmlns:a16="http://schemas.microsoft.com/office/drawing/2014/main" id="{B55612FF-E9AA-40F0-8C23-D360A41882EB}"/>
              </a:ext>
            </a:extLst>
          </p:cNvPr>
          <p:cNvSpPr>
            <a:spLocks noGrp="1"/>
          </p:cNvSpPr>
          <p:nvPr>
            <p:ph idx="1"/>
          </p:nvPr>
        </p:nvSpPr>
        <p:spPr/>
        <p:txBody>
          <a:bodyPr/>
          <a:lstStyle/>
          <a:p>
            <a:r>
              <a:rPr lang="en-US" sz="2400" dirty="0"/>
              <a:t>Docker Daemon</a:t>
            </a:r>
          </a:p>
          <a:p>
            <a:r>
              <a:rPr lang="en-US" sz="2400" dirty="0"/>
              <a:t>Docker Repo</a:t>
            </a:r>
          </a:p>
          <a:p>
            <a:r>
              <a:rPr lang="en-US" sz="2400" dirty="0"/>
              <a:t>Docker Swarm </a:t>
            </a:r>
          </a:p>
          <a:p>
            <a:r>
              <a:rPr lang="en-US" sz="2400" dirty="0"/>
              <a:t>Source hub</a:t>
            </a:r>
          </a:p>
          <a:p>
            <a:endParaRPr lang="en-US" dirty="0"/>
          </a:p>
        </p:txBody>
      </p:sp>
    </p:spTree>
    <p:extLst>
      <p:ext uri="{BB962C8B-B14F-4D97-AF65-F5344CB8AC3E}">
        <p14:creationId xmlns:p14="http://schemas.microsoft.com/office/powerpoint/2010/main" val="59622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Subtitle 4">
            <a:extLst>
              <a:ext uri="{FF2B5EF4-FFF2-40B4-BE49-F238E27FC236}">
                <a16:creationId xmlns:a16="http://schemas.microsoft.com/office/drawing/2014/main" id="{742974C6-D120-4E06-84D4-56FCBAED75C1}"/>
              </a:ext>
            </a:extLst>
          </p:cNvPr>
          <p:cNvSpPr>
            <a:spLocks noGrp="1"/>
          </p:cNvSpPr>
          <p:nvPr>
            <p:ph type="subTitle" idx="1"/>
          </p:nvPr>
        </p:nvSpPr>
        <p:spPr>
          <a:xfrm>
            <a:off x="1507067" y="4050833"/>
            <a:ext cx="7766936" cy="1096899"/>
          </a:xfrm>
        </p:spPr>
        <p:txBody>
          <a:bodyPr>
            <a:normAutofit/>
          </a:bodyPr>
          <a:lstStyle/>
          <a:p>
            <a:endParaRPr lang="en-US">
              <a:solidFill>
                <a:schemeClr val="tx1"/>
              </a:solidFill>
            </a:endParaRPr>
          </a:p>
        </p:txBody>
      </p:sp>
      <p:sp>
        <p:nvSpPr>
          <p:cNvPr id="4" name="Title 3">
            <a:extLst>
              <a:ext uri="{FF2B5EF4-FFF2-40B4-BE49-F238E27FC236}">
                <a16:creationId xmlns:a16="http://schemas.microsoft.com/office/drawing/2014/main" id="{D363562F-318C-4F8A-8A99-060AB33543C6}"/>
              </a:ext>
            </a:extLst>
          </p:cNvPr>
          <p:cNvSpPr>
            <a:spLocks noGrp="1"/>
          </p:cNvSpPr>
          <p:nvPr>
            <p:ph type="ctrTitle"/>
          </p:nvPr>
        </p:nvSpPr>
        <p:spPr>
          <a:xfrm>
            <a:off x="1507067" y="2404534"/>
            <a:ext cx="7766936" cy="1646302"/>
          </a:xfrm>
        </p:spPr>
        <p:txBody>
          <a:bodyPr>
            <a:normAutofit/>
          </a:bodyPr>
          <a:lstStyle/>
          <a:p>
            <a:r>
              <a:rPr lang="en-US" dirty="0"/>
              <a:t>Thank  you!!!</a:t>
            </a:r>
          </a:p>
        </p:txBody>
      </p:sp>
    </p:spTree>
    <p:extLst>
      <p:ext uri="{BB962C8B-B14F-4D97-AF65-F5344CB8AC3E}">
        <p14:creationId xmlns:p14="http://schemas.microsoft.com/office/powerpoint/2010/main" val="16568059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344B-BDD4-40BC-973A-C2335FE5FB7C}"/>
              </a:ext>
            </a:extLst>
          </p:cNvPr>
          <p:cNvSpPr>
            <a:spLocks noGrp="1"/>
          </p:cNvSpPr>
          <p:nvPr>
            <p:ph type="title"/>
          </p:nvPr>
        </p:nvSpPr>
        <p:spPr/>
        <p:txBody>
          <a:bodyPr/>
          <a:lstStyle/>
          <a:p>
            <a:r>
              <a:rPr lang="en-US" dirty="0"/>
              <a:t>Overview Findings for Docker security</a:t>
            </a:r>
          </a:p>
        </p:txBody>
      </p:sp>
      <p:sp>
        <p:nvSpPr>
          <p:cNvPr id="3" name="Content Placeholder 2">
            <a:extLst>
              <a:ext uri="{FF2B5EF4-FFF2-40B4-BE49-F238E27FC236}">
                <a16:creationId xmlns:a16="http://schemas.microsoft.com/office/drawing/2014/main" id="{8D04727E-4586-428F-AFF8-354DBF9B9049}"/>
              </a:ext>
            </a:extLst>
          </p:cNvPr>
          <p:cNvSpPr>
            <a:spLocks noGrp="1"/>
          </p:cNvSpPr>
          <p:nvPr>
            <p:ph idx="1"/>
          </p:nvPr>
        </p:nvSpPr>
        <p:spPr/>
        <p:txBody>
          <a:bodyPr>
            <a:normAutofit/>
          </a:bodyPr>
          <a:lstStyle/>
          <a:p>
            <a:r>
              <a:rPr lang="en-US" sz="2400" dirty="0"/>
              <a:t>The embedded security of the Kernel as well as support for namespaces and </a:t>
            </a:r>
            <a:r>
              <a:rPr lang="en-US" sz="2400" dirty="0" err="1"/>
              <a:t>cgroups</a:t>
            </a:r>
            <a:endParaRPr lang="en-US" sz="2400" dirty="0"/>
          </a:p>
          <a:p>
            <a:r>
              <a:rPr lang="en-US" sz="2400" dirty="0"/>
              <a:t>Docker Daemon attack surface</a:t>
            </a:r>
          </a:p>
          <a:p>
            <a:r>
              <a:rPr lang="en-US" sz="2400" dirty="0"/>
              <a:t>Linux kernel capabilities</a:t>
            </a:r>
          </a:p>
          <a:p>
            <a:r>
              <a:rPr lang="en-US" sz="2400" dirty="0"/>
              <a:t>Docker Content Trust Signature </a:t>
            </a:r>
            <a:r>
              <a:rPr lang="en-US" sz="2400" dirty="0" err="1"/>
              <a:t>Verfication</a:t>
            </a:r>
            <a:endParaRPr lang="en-US" sz="2400" dirty="0"/>
          </a:p>
        </p:txBody>
      </p:sp>
    </p:spTree>
    <p:extLst>
      <p:ext uri="{BB962C8B-B14F-4D97-AF65-F5344CB8AC3E}">
        <p14:creationId xmlns:p14="http://schemas.microsoft.com/office/powerpoint/2010/main" val="271353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006-C5FA-4F5A-BF3D-9C7C8DC8D0A2}"/>
              </a:ext>
            </a:extLst>
          </p:cNvPr>
          <p:cNvSpPr>
            <a:spLocks noGrp="1"/>
          </p:cNvSpPr>
          <p:nvPr>
            <p:ph type="title"/>
          </p:nvPr>
        </p:nvSpPr>
        <p:spPr/>
        <p:txBody>
          <a:bodyPr/>
          <a:lstStyle/>
          <a:p>
            <a:r>
              <a:rPr lang="en-US" dirty="0"/>
              <a:t>Number of Vulnerabilities</a:t>
            </a:r>
            <a:br>
              <a:rPr lang="en-US" dirty="0"/>
            </a:br>
            <a:endParaRPr lang="en-US" dirty="0"/>
          </a:p>
        </p:txBody>
      </p:sp>
      <p:sp>
        <p:nvSpPr>
          <p:cNvPr id="3" name="Content Placeholder 2">
            <a:extLst>
              <a:ext uri="{FF2B5EF4-FFF2-40B4-BE49-F238E27FC236}">
                <a16:creationId xmlns:a16="http://schemas.microsoft.com/office/drawing/2014/main" id="{EF04BE78-661F-4624-B196-2705CB084968}"/>
              </a:ext>
            </a:extLst>
          </p:cNvPr>
          <p:cNvSpPr>
            <a:spLocks noGrp="1"/>
          </p:cNvSpPr>
          <p:nvPr>
            <p:ph idx="1"/>
          </p:nvPr>
        </p:nvSpPr>
        <p:spPr/>
        <p:txBody>
          <a:bodyPr/>
          <a:lstStyle/>
          <a:p>
            <a:r>
              <a:rPr lang="en-US" sz="2400" dirty="0"/>
              <a:t>Docker officially released its new </a:t>
            </a:r>
            <a:r>
              <a:rPr lang="en-US" sz="2400" dirty="0" err="1"/>
              <a:t>github</a:t>
            </a:r>
            <a:r>
              <a:rPr lang="en-US" sz="2400" dirty="0"/>
              <a:t> repository in 2016.</a:t>
            </a:r>
          </a:p>
          <a:p>
            <a:r>
              <a:rPr lang="en-US" sz="2400" dirty="0"/>
              <a:t>Since then about 27 vulnerabilities were reported for Docker (not considering internal or external libraries, as well as extensions or plugins) in the CVE database</a:t>
            </a:r>
          </a:p>
          <a:p>
            <a:r>
              <a:rPr lang="en-US" sz="2400" dirty="0"/>
              <a:t>From these, 3 were above CVSS 9 (high) and one was 10. </a:t>
            </a:r>
          </a:p>
          <a:p>
            <a:endParaRPr lang="en-US" dirty="0"/>
          </a:p>
        </p:txBody>
      </p:sp>
    </p:spTree>
    <p:extLst>
      <p:ext uri="{BB962C8B-B14F-4D97-AF65-F5344CB8AC3E}">
        <p14:creationId xmlns:p14="http://schemas.microsoft.com/office/powerpoint/2010/main" val="110026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873E-455D-4566-8924-F0265E980D14}"/>
              </a:ext>
            </a:extLst>
          </p:cNvPr>
          <p:cNvSpPr>
            <a:spLocks noGrp="1"/>
          </p:cNvSpPr>
          <p:nvPr>
            <p:ph type="title"/>
          </p:nvPr>
        </p:nvSpPr>
        <p:spPr/>
        <p:txBody>
          <a:bodyPr/>
          <a:lstStyle/>
          <a:p>
            <a:r>
              <a:rPr lang="en-US" dirty="0"/>
              <a:t>Example Attacks</a:t>
            </a:r>
          </a:p>
        </p:txBody>
      </p:sp>
      <p:sp>
        <p:nvSpPr>
          <p:cNvPr id="3" name="Content Placeholder 2">
            <a:extLst>
              <a:ext uri="{FF2B5EF4-FFF2-40B4-BE49-F238E27FC236}">
                <a16:creationId xmlns:a16="http://schemas.microsoft.com/office/drawing/2014/main" id="{1F9EE99E-19A9-416E-B766-BB084BFA6F0A}"/>
              </a:ext>
            </a:extLst>
          </p:cNvPr>
          <p:cNvSpPr>
            <a:spLocks noGrp="1"/>
          </p:cNvSpPr>
          <p:nvPr>
            <p:ph idx="1"/>
          </p:nvPr>
        </p:nvSpPr>
        <p:spPr/>
        <p:txBody>
          <a:bodyPr>
            <a:normAutofit/>
          </a:bodyPr>
          <a:lstStyle/>
          <a:p>
            <a:r>
              <a:rPr lang="en-US" sz="2400" dirty="0"/>
              <a:t>Attacks through REST API</a:t>
            </a:r>
          </a:p>
          <a:p>
            <a:r>
              <a:rPr lang="en-US" sz="2400" dirty="0"/>
              <a:t>Attacks through malicious containers</a:t>
            </a:r>
          </a:p>
          <a:p>
            <a:r>
              <a:rPr lang="en-US" sz="2400" dirty="0"/>
              <a:t>Attacks through third party application vulnerabilities</a:t>
            </a:r>
          </a:p>
        </p:txBody>
      </p:sp>
    </p:spTree>
    <p:extLst>
      <p:ext uri="{BB962C8B-B14F-4D97-AF65-F5344CB8AC3E}">
        <p14:creationId xmlns:p14="http://schemas.microsoft.com/office/powerpoint/2010/main" val="319141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3"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4" name="Straight Connector 43">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4" name="Rectangle 53">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57">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1"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Freeform: Shape 69">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495AB69-BF0B-49E2-8CE6-4CF69060D9A4}"/>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6000">
                <a:solidFill>
                  <a:srgbClr val="FFFFFF"/>
                </a:solidFill>
              </a:rPr>
              <a:t>Vulnerabilities</a:t>
            </a:r>
          </a:p>
        </p:txBody>
      </p:sp>
      <p:sp>
        <p:nvSpPr>
          <p:cNvPr id="5" name="Text Placeholder 4">
            <a:extLst>
              <a:ext uri="{FF2B5EF4-FFF2-40B4-BE49-F238E27FC236}">
                <a16:creationId xmlns:a16="http://schemas.microsoft.com/office/drawing/2014/main" id="{88AE369C-EB77-4A44-B369-658C29969878}"/>
              </a:ext>
            </a:extLst>
          </p:cNvPr>
          <p:cNvSpPr>
            <a:spLocks noGrp="1"/>
          </p:cNvSpPr>
          <p:nvPr>
            <p:ph type="body" idx="1"/>
          </p:nvPr>
        </p:nvSpPr>
        <p:spPr>
          <a:xfrm>
            <a:off x="4456386" y="3962088"/>
            <a:ext cx="6203795" cy="1186108"/>
          </a:xfrm>
        </p:spPr>
        <p:txBody>
          <a:bodyPr vert="horz" lIns="91440" tIns="45720" rIns="91440" bIns="45720" rtlCol="0" anchor="t">
            <a:normAutofit/>
          </a:bodyPr>
          <a:lstStyle/>
          <a:p>
            <a:endParaRPr lang="en-US" sz="1800">
              <a:solidFill>
                <a:srgbClr val="FFFFFF">
                  <a:alpha val="70000"/>
                </a:srgbClr>
              </a:solidFill>
            </a:endParaRPr>
          </a:p>
        </p:txBody>
      </p:sp>
      <p:sp>
        <p:nvSpPr>
          <p:cNvPr id="72" name="Isosceles Triangle 71">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8146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66B91-F64C-4089-B0F8-90D26754D818}"/>
              </a:ext>
            </a:extLst>
          </p:cNvPr>
          <p:cNvSpPr>
            <a:spLocks noGrp="1"/>
          </p:cNvSpPr>
          <p:nvPr>
            <p:ph type="title"/>
          </p:nvPr>
        </p:nvSpPr>
        <p:spPr/>
        <p:txBody>
          <a:bodyPr/>
          <a:lstStyle/>
          <a:p>
            <a:r>
              <a:rPr lang="en-US" dirty="0"/>
              <a:t>CVE-2019-5736</a:t>
            </a:r>
          </a:p>
        </p:txBody>
      </p:sp>
      <p:sp>
        <p:nvSpPr>
          <p:cNvPr id="5" name="Content Placeholder 4">
            <a:extLst>
              <a:ext uri="{FF2B5EF4-FFF2-40B4-BE49-F238E27FC236}">
                <a16:creationId xmlns:a16="http://schemas.microsoft.com/office/drawing/2014/main" id="{6B346431-9087-413C-9D00-728F434FF757}"/>
              </a:ext>
            </a:extLst>
          </p:cNvPr>
          <p:cNvSpPr>
            <a:spLocks noGrp="1"/>
          </p:cNvSpPr>
          <p:nvPr>
            <p:ph idx="1"/>
          </p:nvPr>
        </p:nvSpPr>
        <p:spPr>
          <a:xfrm>
            <a:off x="677334" y="1625601"/>
            <a:ext cx="8596668" cy="4415762"/>
          </a:xfrm>
        </p:spPr>
        <p:txBody>
          <a:bodyPr>
            <a:normAutofit fontScale="85000" lnSpcReduction="20000"/>
          </a:bodyPr>
          <a:lstStyle/>
          <a:p>
            <a:r>
              <a:rPr lang="en-US" sz="2600" dirty="0"/>
              <a:t>Severity: 8.6 (high) according to CVSS:3.1</a:t>
            </a:r>
          </a:p>
          <a:p>
            <a:r>
              <a:rPr lang="en-US" sz="2600" dirty="0"/>
              <a:t>How exploit works: </a:t>
            </a:r>
          </a:p>
          <a:p>
            <a:pPr lvl="1"/>
            <a:r>
              <a:rPr lang="en-US" sz="2200" dirty="0"/>
              <a:t>Attacker can use a trojan horse which listens for user input. When user types ‘docker exec’ trojan horse will trigger malicious code which will run as root</a:t>
            </a:r>
          </a:p>
          <a:p>
            <a:pPr lvl="1"/>
            <a:r>
              <a:rPr lang="en-US" sz="2200" dirty="0"/>
              <a:t>Attacker can use a malicious Docker image. When this image is run by  a user using ‘docker run’ malicious code will run.</a:t>
            </a:r>
          </a:p>
          <a:p>
            <a:r>
              <a:rPr lang="en-US" sz="2600" dirty="0"/>
              <a:t>How it was fixed: A separate read only copy of the file was created</a:t>
            </a:r>
          </a:p>
          <a:p>
            <a:r>
              <a:rPr lang="en-US" sz="2600" dirty="0"/>
              <a:t>When: 11</a:t>
            </a:r>
            <a:r>
              <a:rPr lang="en-US" sz="2600" baseline="30000" dirty="0"/>
              <a:t>th</a:t>
            </a:r>
            <a:r>
              <a:rPr lang="en-US" sz="2600" dirty="0"/>
              <a:t> February 2019</a:t>
            </a:r>
          </a:p>
          <a:p>
            <a:r>
              <a:rPr lang="en-US" sz="2600" dirty="0"/>
              <a:t>Patch no.: Docker 18.09.2 </a:t>
            </a:r>
          </a:p>
          <a:p>
            <a:pPr marL="457200" lvl="1" indent="0">
              <a:buNone/>
            </a:pPr>
            <a:endParaRPr lang="en-US" dirty="0"/>
          </a:p>
          <a:p>
            <a:pPr marL="457200" lvl="1" indent="0">
              <a:buNone/>
            </a:pPr>
            <a:r>
              <a:rPr lang="en-US" dirty="0"/>
              <a:t>.</a:t>
            </a:r>
          </a:p>
        </p:txBody>
      </p:sp>
    </p:spTree>
    <p:extLst>
      <p:ext uri="{BB962C8B-B14F-4D97-AF65-F5344CB8AC3E}">
        <p14:creationId xmlns:p14="http://schemas.microsoft.com/office/powerpoint/2010/main" val="87343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66B91-F64C-4089-B0F8-90D26754D818}"/>
              </a:ext>
            </a:extLst>
          </p:cNvPr>
          <p:cNvSpPr>
            <a:spLocks noGrp="1"/>
          </p:cNvSpPr>
          <p:nvPr>
            <p:ph type="title"/>
          </p:nvPr>
        </p:nvSpPr>
        <p:spPr/>
        <p:txBody>
          <a:bodyPr/>
          <a:lstStyle/>
          <a:p>
            <a:r>
              <a:rPr lang="en-US" dirty="0"/>
              <a:t>CVE-2019-1020014</a:t>
            </a:r>
          </a:p>
        </p:txBody>
      </p:sp>
      <p:sp>
        <p:nvSpPr>
          <p:cNvPr id="5" name="Content Placeholder 4">
            <a:extLst>
              <a:ext uri="{FF2B5EF4-FFF2-40B4-BE49-F238E27FC236}">
                <a16:creationId xmlns:a16="http://schemas.microsoft.com/office/drawing/2014/main" id="{6B346431-9087-413C-9D00-728F434FF757}"/>
              </a:ext>
            </a:extLst>
          </p:cNvPr>
          <p:cNvSpPr>
            <a:spLocks noGrp="1"/>
          </p:cNvSpPr>
          <p:nvPr>
            <p:ph idx="1"/>
          </p:nvPr>
        </p:nvSpPr>
        <p:spPr>
          <a:xfrm>
            <a:off x="677334" y="1614311"/>
            <a:ext cx="8596668" cy="4427051"/>
          </a:xfrm>
        </p:spPr>
        <p:txBody>
          <a:bodyPr>
            <a:normAutofit lnSpcReduction="10000"/>
          </a:bodyPr>
          <a:lstStyle/>
          <a:p>
            <a:r>
              <a:rPr lang="en-US" sz="2200" dirty="0"/>
              <a:t>Severity: 5.5 (medium) according to CVSS:3.1</a:t>
            </a:r>
          </a:p>
          <a:p>
            <a:r>
              <a:rPr lang="en-US" sz="2200" dirty="0"/>
              <a:t>How exploit works: </a:t>
            </a:r>
          </a:p>
          <a:p>
            <a:pPr lvl="1"/>
            <a:r>
              <a:rPr lang="en-US" sz="1900" dirty="0"/>
              <a:t>The problem lies with a pointer which has been released twice. This extra free call has a possibility of crashing the program as the memory management data is corrupted. In some circumstances, the extra free releases another malloc (memory allocation). If an attacker is able to identify which memory is free, the system will be vulnerable to a buffer overflow attack.</a:t>
            </a:r>
          </a:p>
          <a:p>
            <a:r>
              <a:rPr lang="en-US" sz="2200" dirty="0"/>
              <a:t>How it was fixed: Controlling the double free</a:t>
            </a:r>
          </a:p>
          <a:p>
            <a:r>
              <a:rPr lang="en-US" sz="2200" dirty="0"/>
              <a:t>When: July 16</a:t>
            </a:r>
            <a:r>
              <a:rPr lang="en-US" sz="2200" baseline="30000" dirty="0"/>
              <a:t>th</a:t>
            </a:r>
            <a:r>
              <a:rPr lang="en-US" sz="2200" dirty="0"/>
              <a:t> 2019</a:t>
            </a:r>
          </a:p>
          <a:p>
            <a:r>
              <a:rPr lang="en-US" sz="2200" dirty="0"/>
              <a:t>Patch no.: Docker-credentials-helper v0.6.3 </a:t>
            </a:r>
          </a:p>
          <a:p>
            <a:pPr marL="457200" lvl="1" indent="0">
              <a:buNone/>
            </a:pPr>
            <a:r>
              <a:rPr lang="en-US" dirty="0"/>
              <a:t>.</a:t>
            </a:r>
          </a:p>
        </p:txBody>
      </p:sp>
    </p:spTree>
    <p:extLst>
      <p:ext uri="{BB962C8B-B14F-4D97-AF65-F5344CB8AC3E}">
        <p14:creationId xmlns:p14="http://schemas.microsoft.com/office/powerpoint/2010/main" val="1608170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20</TotalTime>
  <Words>1284</Words>
  <Application>Microsoft Office PowerPoint</Application>
  <PresentationFormat>Widescreen</PresentationFormat>
  <Paragraphs>130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Wingdings 3</vt:lpstr>
      <vt:lpstr>Facet</vt:lpstr>
      <vt:lpstr>Software Security Report</vt:lpstr>
      <vt:lpstr>Product Overview</vt:lpstr>
      <vt:lpstr>Product Asset</vt:lpstr>
      <vt:lpstr>Overview Findings for Docker security</vt:lpstr>
      <vt:lpstr>Number of Vulnerabilities </vt:lpstr>
      <vt:lpstr>Example Attacks</vt:lpstr>
      <vt:lpstr>Vulnerabilities</vt:lpstr>
      <vt:lpstr>CVE-2019-5736</vt:lpstr>
      <vt:lpstr>CVE-2019-1020014</vt:lpstr>
      <vt:lpstr>CVE-2019-15752</vt:lpstr>
      <vt:lpstr>CVE-2017-14992</vt:lpstr>
      <vt:lpstr>Architecture Overview</vt:lpstr>
      <vt:lpstr>High Level Diagram</vt:lpstr>
      <vt:lpstr>Basic Level Security and Design Principles</vt:lpstr>
      <vt:lpstr>Threat model</vt:lpstr>
      <vt:lpstr>Misuse/Abuse cases</vt:lpstr>
      <vt:lpstr>PowerPoint Presentation</vt:lpstr>
      <vt:lpstr>PowerPoint Presentation</vt:lpstr>
      <vt:lpstr>PowerPoint Presentation</vt:lpstr>
      <vt:lpstr>PowerPoint Presentation</vt:lpstr>
      <vt:lpstr>Code Inspection</vt:lpstr>
      <vt:lpstr>Osxkeychain_darwin.c</vt:lpstr>
      <vt:lpstr>Disassemble.go</vt:lpstr>
      <vt:lpstr>Exec.go</vt:lpstr>
      <vt:lpstr>Pull.go</vt:lpstr>
      <vt:lpstr>Product Specific Checklist</vt:lpstr>
      <vt:lpstr>Domain Specific Concerns</vt:lpstr>
      <vt:lpstr>Coding Mistakes</vt:lpstr>
      <vt:lpstr>Design concerns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Security Report</dc:title>
  <dc:creator>Kavishka Dabare</dc:creator>
  <cp:lastModifiedBy>Kavishka Dabare</cp:lastModifiedBy>
  <cp:revision>3</cp:revision>
  <dcterms:created xsi:type="dcterms:W3CDTF">2020-05-06T02:40:07Z</dcterms:created>
  <dcterms:modified xsi:type="dcterms:W3CDTF">2020-05-06T03:00:32Z</dcterms:modified>
</cp:coreProperties>
</file>