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8" r:id="rId1"/>
  </p:sldMasterIdLst>
  <p:notesMasterIdLst>
    <p:notesMasterId r:id="rId26"/>
  </p:notesMasterIdLst>
  <p:handoutMasterIdLst>
    <p:handoutMasterId r:id="rId27"/>
  </p:handoutMasterIdLst>
  <p:sldIdLst>
    <p:sldId id="257" r:id="rId2"/>
    <p:sldId id="258" r:id="rId3"/>
    <p:sldId id="278" r:id="rId4"/>
    <p:sldId id="259" r:id="rId5"/>
    <p:sldId id="261" r:id="rId6"/>
    <p:sldId id="263" r:id="rId7"/>
    <p:sldId id="264" r:id="rId8"/>
    <p:sldId id="280" r:id="rId9"/>
    <p:sldId id="260" r:id="rId10"/>
    <p:sldId id="284" r:id="rId11"/>
    <p:sldId id="262" r:id="rId12"/>
    <p:sldId id="267" r:id="rId13"/>
    <p:sldId id="265" r:id="rId14"/>
    <p:sldId id="281" r:id="rId15"/>
    <p:sldId id="282" r:id="rId16"/>
    <p:sldId id="266" r:id="rId17"/>
    <p:sldId id="268" r:id="rId18"/>
    <p:sldId id="271" r:id="rId19"/>
    <p:sldId id="272" r:id="rId20"/>
    <p:sldId id="273" r:id="rId21"/>
    <p:sldId id="274" r:id="rId22"/>
    <p:sldId id="283"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FF6600"/>
    <a:srgbClr val="77537D"/>
    <a:srgbClr val="9900CC"/>
    <a:srgbClr val="9900FF"/>
    <a:srgbClr val="3366FF"/>
    <a:srgbClr val="FFCC66"/>
    <a:srgbClr val="FF0000"/>
    <a:srgbClr val="00CC0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9" autoAdjust="0"/>
    <p:restoredTop sz="94624" autoAdjust="0"/>
  </p:normalViewPr>
  <p:slideViewPr>
    <p:cSldViewPr>
      <p:cViewPr varScale="1">
        <p:scale>
          <a:sx n="63" d="100"/>
          <a:sy n="63" d="100"/>
        </p:scale>
        <p:origin x="58" y="46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8FC2D4-2DF6-4F6D-81C1-2FCD2FFCA6C3}" type="datetimeFigureOut">
              <a:rPr lang="en-US" smtClean="0"/>
              <a:pPr/>
              <a:t>7/6/2020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7BE8E3-0948-48C4-B910-8DC38B8FA2FE}"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B04D94-B70E-42AA-B1DE-63461CDF7C43}" type="datetimeFigureOut">
              <a:rPr lang="en-US" smtClean="0"/>
              <a:pPr/>
              <a:t>7/6/2020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BD35E5-E4C3-45DF-AA88-F5881702999D}"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BD35E5-E4C3-45DF-AA88-F5881702999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BD35E5-E4C3-45DF-AA88-F5881702999D}"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6/25/2020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6/25/2020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6/25/2020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6/25/2020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6/25/2020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6/25/2020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6/25/2020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6/25/2020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6/25/2020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6/25/2020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6/25/2020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6/25/2020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E12A3-76EC-45CB-A72B-3A441AE93FB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55E12A3-76EC-45CB-A72B-3A441AE93FB1}" type="slidenum">
              <a:rPr lang="en-US" smtClean="0"/>
              <a:pPr/>
              <a:t>1</a:t>
            </a:fld>
            <a:endParaRPr lang="en-US"/>
          </a:p>
        </p:txBody>
      </p:sp>
      <p:sp>
        <p:nvSpPr>
          <p:cNvPr id="15" name="TextBox 14"/>
          <p:cNvSpPr txBox="1"/>
          <p:nvPr/>
        </p:nvSpPr>
        <p:spPr>
          <a:xfrm>
            <a:off x="228600" y="304800"/>
            <a:ext cx="8534400" cy="6001643"/>
          </a:xfrm>
          <a:prstGeom prst="rect">
            <a:avLst/>
          </a:prstGeom>
          <a:noFill/>
        </p:spPr>
        <p:txBody>
          <a:bodyPr wrap="square" rtlCol="0">
            <a:spAutoFit/>
          </a:bodyPr>
          <a:lstStyle/>
          <a:p>
            <a:pPr algn="ctr"/>
            <a:r>
              <a:rPr lang="en-US" sz="2400" dirty="0">
                <a:solidFill>
                  <a:srgbClr val="FF0000"/>
                </a:solidFill>
                <a:latin typeface="Britannic Bold" pitchFamily="34" charset="0"/>
              </a:rPr>
              <a:t>       </a:t>
            </a:r>
            <a:r>
              <a:rPr lang="en-US" sz="2800" dirty="0">
                <a:solidFill>
                  <a:srgbClr val="FF0000"/>
                </a:solidFill>
                <a:latin typeface="Britannic Bold" pitchFamily="34" charset="0"/>
              </a:rPr>
              <a:t>GRRAS SOLUTIONS PVT. LTD. </a:t>
            </a:r>
          </a:p>
          <a:p>
            <a:pPr algn="ctr"/>
            <a:r>
              <a:rPr lang="en-US" sz="2000" dirty="0">
                <a:latin typeface="Britannic Bold" pitchFamily="34" charset="0"/>
              </a:rPr>
              <a:t>A</a:t>
            </a:r>
          </a:p>
          <a:p>
            <a:pPr algn="ctr"/>
            <a:r>
              <a:rPr lang="en-US" sz="2000" dirty="0">
                <a:latin typeface="Britannic Bold" pitchFamily="34" charset="0"/>
              </a:rPr>
              <a:t> Power Point Presentation</a:t>
            </a:r>
          </a:p>
          <a:p>
            <a:pPr algn="ctr"/>
            <a:r>
              <a:rPr lang="en-US" sz="2000" dirty="0">
                <a:latin typeface="Britannic Bold" pitchFamily="34" charset="0"/>
              </a:rPr>
              <a:t>Submitted in complete fulfillment of the requirements for the Training</a:t>
            </a:r>
          </a:p>
          <a:p>
            <a:pPr algn="ctr"/>
            <a:endParaRPr lang="en-US" sz="1100" dirty="0">
              <a:latin typeface="Britannic Bold" pitchFamily="34" charset="0"/>
            </a:endParaRPr>
          </a:p>
          <a:p>
            <a:pPr algn="ctr"/>
            <a:r>
              <a:rPr lang="en-US" sz="2000" dirty="0">
                <a:latin typeface="Britannic Bold" pitchFamily="34" charset="0"/>
              </a:rPr>
              <a:t>Of</a:t>
            </a:r>
          </a:p>
          <a:p>
            <a:pPr algn="ctr"/>
            <a:r>
              <a:rPr lang="en-US" sz="2000" dirty="0">
                <a:solidFill>
                  <a:srgbClr val="00B050"/>
                </a:solidFill>
                <a:latin typeface="Britannic Bold" pitchFamily="34" charset="0"/>
              </a:rPr>
              <a:t>IIIrd Year</a:t>
            </a:r>
          </a:p>
          <a:p>
            <a:pPr algn="ctr"/>
            <a:r>
              <a:rPr lang="en-US" sz="2000" dirty="0">
                <a:solidFill>
                  <a:srgbClr val="00B050"/>
                </a:solidFill>
                <a:latin typeface="Britannic Bold" pitchFamily="34" charset="0"/>
              </a:rPr>
              <a:t>Bachelor of Technology</a:t>
            </a:r>
          </a:p>
          <a:p>
            <a:pPr algn="ctr"/>
            <a:endParaRPr lang="en-US" sz="1100" dirty="0">
              <a:latin typeface="Britannic Bold" pitchFamily="34" charset="0"/>
            </a:endParaRPr>
          </a:p>
          <a:p>
            <a:pPr algn="ctr"/>
            <a:r>
              <a:rPr lang="en-US" sz="2000" dirty="0">
                <a:latin typeface="Britannic Bold" pitchFamily="34" charset="0"/>
              </a:rPr>
              <a:t>In </a:t>
            </a:r>
          </a:p>
          <a:p>
            <a:pPr algn="ctr"/>
            <a:r>
              <a:rPr lang="en-US" sz="2000" dirty="0">
                <a:solidFill>
                  <a:srgbClr val="00B050"/>
                </a:solidFill>
                <a:latin typeface="Britannic Bold" pitchFamily="34" charset="0"/>
              </a:rPr>
              <a:t>Computer Science and Engineering</a:t>
            </a:r>
            <a:endParaRPr lang="en-US" sz="1100" dirty="0">
              <a:solidFill>
                <a:srgbClr val="00B050"/>
              </a:solidFill>
              <a:latin typeface="Britannic Bold" pitchFamily="34" charset="0"/>
            </a:endParaRPr>
          </a:p>
          <a:p>
            <a:pPr algn="ctr"/>
            <a:r>
              <a:rPr lang="en-US" sz="2000" dirty="0">
                <a:latin typeface="Britannic Bold" pitchFamily="34" charset="0"/>
              </a:rPr>
              <a:t>To</a:t>
            </a:r>
          </a:p>
          <a:p>
            <a:pPr algn="ctr"/>
            <a:endParaRPr lang="en-US" sz="2000" dirty="0">
              <a:latin typeface="Britannic Bold" pitchFamily="34" charset="0"/>
            </a:endParaRPr>
          </a:p>
          <a:p>
            <a:pPr algn="ctr"/>
            <a:endParaRPr lang="en-US" sz="1100" dirty="0">
              <a:latin typeface="Britannic Bold" pitchFamily="34" charset="0"/>
            </a:endParaRPr>
          </a:p>
          <a:p>
            <a:pPr algn="ctr"/>
            <a:endParaRPr lang="en-US" sz="1100" dirty="0">
              <a:latin typeface="Britannic Bold" pitchFamily="34" charset="0"/>
            </a:endParaRPr>
          </a:p>
          <a:p>
            <a:pPr algn="ctr"/>
            <a:endParaRPr lang="en-US" sz="1100" dirty="0">
              <a:solidFill>
                <a:srgbClr val="800080"/>
              </a:solidFill>
              <a:latin typeface="Britannic Bold" pitchFamily="34" charset="0"/>
            </a:endParaRPr>
          </a:p>
          <a:p>
            <a:pPr algn="ctr"/>
            <a:endParaRPr lang="en-US" sz="1100" dirty="0">
              <a:solidFill>
                <a:srgbClr val="800080"/>
              </a:solidFill>
              <a:latin typeface="Britannic Bold" pitchFamily="34" charset="0"/>
            </a:endParaRPr>
          </a:p>
          <a:p>
            <a:pPr algn="ctr"/>
            <a:r>
              <a:rPr lang="en-US" sz="2400" dirty="0">
                <a:solidFill>
                  <a:srgbClr val="800080"/>
                </a:solidFill>
                <a:latin typeface="Britannic Bold" pitchFamily="34" charset="0"/>
              </a:rPr>
              <a:t>Department of Computer Science</a:t>
            </a:r>
          </a:p>
          <a:p>
            <a:pPr algn="ctr"/>
            <a:r>
              <a:rPr lang="en-US" sz="2400" dirty="0">
                <a:solidFill>
                  <a:srgbClr val="800080"/>
                </a:solidFill>
                <a:latin typeface="Britannic Bold" pitchFamily="34" charset="0"/>
              </a:rPr>
              <a:t>TECHNO INDIA NJR INSTITUTE OF TECHNOLOGY</a:t>
            </a:r>
          </a:p>
          <a:p>
            <a:pPr algn="ctr"/>
            <a:r>
              <a:rPr lang="en-US" sz="2400" dirty="0">
                <a:solidFill>
                  <a:srgbClr val="800080"/>
                </a:solidFill>
                <a:latin typeface="Britannic Bold" pitchFamily="34" charset="0"/>
              </a:rPr>
              <a:t>UDAIPUR (313001), RAJASTHAN</a:t>
            </a:r>
          </a:p>
          <a:p>
            <a:pPr algn="ctr"/>
            <a:r>
              <a:rPr lang="en-US" dirty="0">
                <a:solidFill>
                  <a:srgbClr val="FF6600"/>
                </a:solidFill>
                <a:latin typeface="Britannic Bold" pitchFamily="34" charset="0"/>
              </a:rPr>
              <a:t>(Affiliated to Rajasthan Technical University [RTU], Kota) </a:t>
            </a:r>
          </a:p>
        </p:txBody>
      </p:sp>
      <p:pic>
        <p:nvPicPr>
          <p:cNvPr id="16" name="Picture 15" descr="712649-large.jpg"/>
          <p:cNvPicPr>
            <a:picLocks noChangeAspect="1"/>
          </p:cNvPicPr>
          <p:nvPr/>
        </p:nvPicPr>
        <p:blipFill>
          <a:blip r:embed="rId3" cstate="print"/>
          <a:stretch>
            <a:fillRect/>
          </a:stretch>
        </p:blipFill>
        <p:spPr>
          <a:xfrm>
            <a:off x="1600200" y="228600"/>
            <a:ext cx="838200" cy="713362"/>
          </a:xfrm>
          <a:prstGeom prst="rect">
            <a:avLst/>
          </a:prstGeom>
        </p:spPr>
      </p:pic>
      <p:pic>
        <p:nvPicPr>
          <p:cNvPr id="17" name="Picture 16" descr="LOGO_enhance_400x400.png"/>
          <p:cNvPicPr>
            <a:picLocks noChangeAspect="1"/>
          </p:cNvPicPr>
          <p:nvPr/>
        </p:nvPicPr>
        <p:blipFill>
          <a:blip r:embed="rId4" cstate="print"/>
          <a:stretch>
            <a:fillRect/>
          </a:stretch>
        </p:blipFill>
        <p:spPr>
          <a:xfrm>
            <a:off x="3886200" y="3733800"/>
            <a:ext cx="1219200" cy="1219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10</a:t>
            </a:fld>
            <a:endParaRPr lang="en-US"/>
          </a:p>
        </p:txBody>
      </p:sp>
      <p:sp>
        <p:nvSpPr>
          <p:cNvPr id="3" name="TextBox 2"/>
          <p:cNvSpPr txBox="1"/>
          <p:nvPr/>
        </p:nvSpPr>
        <p:spPr>
          <a:xfrm>
            <a:off x="685800" y="271582"/>
            <a:ext cx="7772400" cy="6217087"/>
          </a:xfrm>
          <a:prstGeom prst="rect">
            <a:avLst/>
          </a:prstGeom>
          <a:noFill/>
        </p:spPr>
        <p:txBody>
          <a:bodyPr wrap="square" rtlCol="0">
            <a:spAutoFit/>
          </a:bodyPr>
          <a:lstStyle/>
          <a:p>
            <a:pPr>
              <a:buFont typeface="Wingdings" pitchFamily="2" charset="2"/>
              <a:buChar char="Ø"/>
            </a:pPr>
            <a:r>
              <a:rPr lang="en-US" sz="2800" dirty="0">
                <a:latin typeface="Adobe Hebrew" pitchFamily="18" charset="-79"/>
                <a:cs typeface="Adobe Hebrew" pitchFamily="18" charset="-79"/>
              </a:rPr>
              <a:t> Teachers</a:t>
            </a:r>
          </a:p>
          <a:p>
            <a:pPr>
              <a:buFont typeface="Arial" pitchFamily="34" charset="0"/>
              <a:buChar char="•"/>
            </a:pPr>
            <a:r>
              <a:rPr lang="en-US" dirty="0">
                <a:latin typeface="Book Antiqua" pitchFamily="18" charset="0"/>
                <a:cs typeface="Adobe Hebrew" pitchFamily="18" charset="-79"/>
              </a:rPr>
              <a:t>     </a:t>
            </a:r>
            <a:r>
              <a:rPr lang="en-US" sz="2400" dirty="0">
                <a:latin typeface="Book Antiqua" pitchFamily="18" charset="0"/>
                <a:cs typeface="Adobe Hebrew" pitchFamily="18" charset="-79"/>
              </a:rPr>
              <a:t>Sign up</a:t>
            </a:r>
          </a:p>
          <a:p>
            <a:pPr>
              <a:buFont typeface="Arial" pitchFamily="34" charset="0"/>
              <a:buChar char="•"/>
            </a:pPr>
            <a:r>
              <a:rPr lang="en-US" sz="2400" dirty="0">
                <a:latin typeface="Book Antiqua" pitchFamily="18" charset="0"/>
                <a:cs typeface="Adobe Hebrew" pitchFamily="18" charset="-79"/>
              </a:rPr>
              <a:t>   Login </a:t>
            </a:r>
          </a:p>
          <a:p>
            <a:pPr>
              <a:buFont typeface="Arial" pitchFamily="34" charset="0"/>
              <a:buChar char="•"/>
            </a:pPr>
            <a:r>
              <a:rPr lang="en-US" sz="2400" dirty="0">
                <a:latin typeface="Book Antiqua" pitchFamily="18" charset="0"/>
                <a:cs typeface="Adobe Hebrew" pitchFamily="18" charset="-79"/>
              </a:rPr>
              <a:t>   Password</a:t>
            </a:r>
          </a:p>
          <a:p>
            <a:pPr>
              <a:buFont typeface="Arial" pitchFamily="34" charset="0"/>
              <a:buChar char="•"/>
            </a:pPr>
            <a:r>
              <a:rPr lang="en-US" sz="2400" dirty="0">
                <a:latin typeface="Book Antiqua" pitchFamily="18" charset="0"/>
                <a:cs typeface="Adobe Hebrew" pitchFamily="18" charset="-79"/>
              </a:rPr>
              <a:t>   Create exam</a:t>
            </a:r>
          </a:p>
          <a:p>
            <a:pPr>
              <a:buFont typeface="Arial" pitchFamily="34" charset="0"/>
              <a:buChar char="•"/>
            </a:pPr>
            <a:r>
              <a:rPr lang="en-US" sz="2400" dirty="0">
                <a:latin typeface="Book Antiqua" pitchFamily="18" charset="0"/>
                <a:cs typeface="Adobe Hebrew" pitchFamily="18" charset="-79"/>
              </a:rPr>
              <a:t>   Exam Id</a:t>
            </a:r>
          </a:p>
          <a:p>
            <a:pPr>
              <a:buFont typeface="Arial" pitchFamily="34" charset="0"/>
              <a:buChar char="•"/>
            </a:pPr>
            <a:r>
              <a:rPr lang="en-US" sz="2400" dirty="0">
                <a:latin typeface="Book Antiqua" pitchFamily="18" charset="0"/>
                <a:cs typeface="Adobe Hebrew" pitchFamily="18" charset="-79"/>
              </a:rPr>
              <a:t>   Exam name</a:t>
            </a:r>
          </a:p>
          <a:p>
            <a:pPr>
              <a:buFont typeface="Arial" pitchFamily="34" charset="0"/>
              <a:buChar char="•"/>
            </a:pPr>
            <a:r>
              <a:rPr lang="en-US" sz="2400" dirty="0">
                <a:latin typeface="Book Antiqua" pitchFamily="18" charset="0"/>
                <a:cs typeface="Adobe Hebrew" pitchFamily="18" charset="-79"/>
              </a:rPr>
              <a:t>   Exam password</a:t>
            </a:r>
          </a:p>
          <a:p>
            <a:pPr>
              <a:buFont typeface="Arial" pitchFamily="34" charset="0"/>
              <a:buChar char="•"/>
            </a:pPr>
            <a:r>
              <a:rPr lang="en-US" sz="2400" dirty="0">
                <a:latin typeface="Book Antiqua" pitchFamily="18" charset="0"/>
                <a:cs typeface="Adobe Hebrew" pitchFamily="18" charset="-79"/>
              </a:rPr>
              <a:t>   Exam time</a:t>
            </a:r>
          </a:p>
          <a:p>
            <a:pPr>
              <a:buFont typeface="Arial" pitchFamily="34" charset="0"/>
              <a:buChar char="•"/>
            </a:pPr>
            <a:r>
              <a:rPr lang="en-US" sz="2400" dirty="0">
                <a:latin typeface="Book Antiqua" pitchFamily="18" charset="0"/>
                <a:cs typeface="Adobe Hebrew" pitchFamily="18" charset="-79"/>
              </a:rPr>
              <a:t>   Exam date</a:t>
            </a:r>
          </a:p>
          <a:p>
            <a:pPr>
              <a:buFont typeface="Arial" pitchFamily="34" charset="0"/>
              <a:buChar char="•"/>
            </a:pPr>
            <a:r>
              <a:rPr lang="en-US" sz="2400" dirty="0">
                <a:latin typeface="Book Antiqua" pitchFamily="18" charset="0"/>
                <a:cs typeface="Adobe Hebrew" pitchFamily="18" charset="-79"/>
              </a:rPr>
              <a:t>   Exam duration</a:t>
            </a:r>
          </a:p>
          <a:p>
            <a:pPr>
              <a:buFont typeface="Arial" pitchFamily="34" charset="0"/>
              <a:buChar char="•"/>
            </a:pPr>
            <a:endParaRPr lang="en-US" sz="600" dirty="0">
              <a:latin typeface="Book Antiqua" pitchFamily="18" charset="0"/>
              <a:cs typeface="Adobe Hebrew" pitchFamily="18" charset="-79"/>
            </a:endParaRPr>
          </a:p>
          <a:p>
            <a:pPr>
              <a:buFont typeface="Wingdings" pitchFamily="2" charset="2"/>
              <a:buChar char="Ø"/>
            </a:pPr>
            <a:r>
              <a:rPr lang="en-US" sz="2000" dirty="0">
                <a:latin typeface="Adobe Hebrew" pitchFamily="18" charset="-79"/>
                <a:cs typeface="Adobe Hebrew" pitchFamily="18" charset="-79"/>
              </a:rPr>
              <a:t>  </a:t>
            </a:r>
            <a:r>
              <a:rPr lang="en-US" sz="2800" dirty="0">
                <a:latin typeface="Adobe Hebrew" pitchFamily="18" charset="-79"/>
                <a:cs typeface="Adobe Hebrew" pitchFamily="18" charset="-79"/>
              </a:rPr>
              <a:t>Educational Institutions and organizations</a:t>
            </a:r>
          </a:p>
          <a:p>
            <a:pPr>
              <a:buFont typeface="Arial" pitchFamily="34" charset="0"/>
              <a:buChar char="•"/>
            </a:pPr>
            <a:r>
              <a:rPr lang="en-US" sz="2400" dirty="0">
                <a:latin typeface="Book Antiqua" pitchFamily="18" charset="0"/>
                <a:cs typeface="Adobe Hebrew" pitchFamily="18" charset="-79"/>
              </a:rPr>
              <a:t>   Sign up</a:t>
            </a:r>
          </a:p>
          <a:p>
            <a:pPr>
              <a:buFont typeface="Arial" pitchFamily="34" charset="0"/>
              <a:buChar char="•"/>
            </a:pPr>
            <a:r>
              <a:rPr lang="en-US" sz="2400" dirty="0">
                <a:latin typeface="Book Antiqua" pitchFamily="18" charset="0"/>
                <a:cs typeface="Adobe Hebrew" pitchFamily="18" charset="-79"/>
              </a:rPr>
              <a:t>   Login</a:t>
            </a:r>
          </a:p>
          <a:p>
            <a:pPr>
              <a:buFont typeface="Arial" pitchFamily="34" charset="0"/>
              <a:buChar char="•"/>
            </a:pPr>
            <a:r>
              <a:rPr lang="en-US" sz="2400" dirty="0">
                <a:latin typeface="Book Antiqua" pitchFamily="18" charset="0"/>
                <a:cs typeface="Adobe Hebrew" pitchFamily="18" charset="-79"/>
              </a:rPr>
              <a:t>   Create exam</a:t>
            </a:r>
          </a:p>
          <a:p>
            <a:pPr>
              <a:buFont typeface="Arial" pitchFamily="34" charset="0"/>
              <a:buChar char="•"/>
            </a:pPr>
            <a:r>
              <a:rPr lang="en-US" sz="2400" dirty="0">
                <a:latin typeface="Book Antiqua" pitchFamily="18" charset="0"/>
                <a:cs typeface="Adobe Hebrew" pitchFamily="18" charset="-79"/>
              </a:rPr>
              <a:t>   Join exam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dirty="0">
                <a:solidFill>
                  <a:schemeClr val="tx1"/>
                </a:solidFill>
                <a:latin typeface="Adobe Garamond Pro Bold" pitchFamily="18" charset="0"/>
                <a:cs typeface="Adobe Hebrew" pitchFamily="18" charset="-79"/>
              </a:rPr>
              <a:t>TECHNOLOGIES USED </a:t>
            </a:r>
            <a:br>
              <a:rPr lang="en-US" sz="4000" dirty="0">
                <a:solidFill>
                  <a:schemeClr val="tx1"/>
                </a:solidFill>
                <a:latin typeface="Adobe Garamond Pro Bold" pitchFamily="18" charset="0"/>
                <a:cs typeface="Adobe Hebrew" pitchFamily="18" charset="-79"/>
              </a:rPr>
            </a:br>
            <a:endParaRPr lang="en-US" dirty="0">
              <a:solidFill>
                <a:schemeClr val="tx1"/>
              </a:solidFill>
            </a:endParaRPr>
          </a:p>
        </p:txBody>
      </p:sp>
      <p:sp>
        <p:nvSpPr>
          <p:cNvPr id="3" name="Text Placeholder 2"/>
          <p:cNvSpPr>
            <a:spLocks noGrp="1"/>
          </p:cNvSpPr>
          <p:nvPr>
            <p:ph type="body" idx="1"/>
          </p:nvPr>
        </p:nvSpPr>
        <p:spPr>
          <a:xfrm>
            <a:off x="381000" y="762000"/>
            <a:ext cx="4040188" cy="639762"/>
          </a:xfrm>
        </p:spPr>
        <p:txBody>
          <a:bodyPr>
            <a:normAutofit/>
          </a:bodyPr>
          <a:lstStyle/>
          <a:p>
            <a:pPr>
              <a:buClr>
                <a:schemeClr val="tx1"/>
              </a:buClr>
            </a:pPr>
            <a:r>
              <a:rPr lang="en-US" dirty="0">
                <a:latin typeface="Adobe Garamond Pro Bold" pitchFamily="18" charset="0"/>
              </a:rPr>
              <a:t>  FRONT END –</a:t>
            </a:r>
            <a:endParaRPr lang="en-US" dirty="0"/>
          </a:p>
        </p:txBody>
      </p:sp>
      <p:sp>
        <p:nvSpPr>
          <p:cNvPr id="4" name="Content Placeholder 3"/>
          <p:cNvSpPr>
            <a:spLocks noGrp="1"/>
          </p:cNvSpPr>
          <p:nvPr>
            <p:ph sz="half" idx="2"/>
          </p:nvPr>
        </p:nvSpPr>
        <p:spPr>
          <a:xfrm>
            <a:off x="533400" y="1447800"/>
            <a:ext cx="4038600" cy="2743200"/>
          </a:xfrm>
        </p:spPr>
        <p:txBody>
          <a:bodyPr>
            <a:noAutofit/>
          </a:bodyPr>
          <a:lstStyle/>
          <a:p>
            <a:pPr marL="457200" indent="-457200">
              <a:buClr>
                <a:schemeClr val="tx1"/>
              </a:buClr>
              <a:buFont typeface="Wingdings" pitchFamily="2" charset="2"/>
              <a:buChar char="Ø"/>
            </a:pPr>
            <a:r>
              <a:rPr lang="en-US" dirty="0">
                <a:latin typeface="Book Antiqua" pitchFamily="18" charset="0"/>
              </a:rPr>
              <a:t>HTML 5</a:t>
            </a:r>
          </a:p>
          <a:p>
            <a:pPr marL="457200" indent="-457200">
              <a:buClr>
                <a:schemeClr val="tx1"/>
              </a:buClr>
              <a:buFont typeface="Wingdings" pitchFamily="2" charset="2"/>
              <a:buChar char="Ø"/>
            </a:pPr>
            <a:r>
              <a:rPr lang="en-US" dirty="0">
                <a:latin typeface="Book Antiqua" pitchFamily="18" charset="0"/>
              </a:rPr>
              <a:t>CSS 3</a:t>
            </a:r>
          </a:p>
          <a:p>
            <a:pPr marL="457200" indent="-457200">
              <a:buClr>
                <a:schemeClr val="tx1"/>
              </a:buClr>
              <a:buFont typeface="Wingdings" pitchFamily="2" charset="2"/>
              <a:buChar char="Ø"/>
            </a:pPr>
            <a:r>
              <a:rPr lang="en-US" dirty="0">
                <a:latin typeface="Book Antiqua" pitchFamily="18" charset="0"/>
              </a:rPr>
              <a:t>Bootstrap 4</a:t>
            </a:r>
          </a:p>
          <a:p>
            <a:pPr marL="457200" indent="-457200">
              <a:buClr>
                <a:schemeClr val="tx1"/>
              </a:buClr>
              <a:buFont typeface="Wingdings" pitchFamily="2" charset="2"/>
              <a:buChar char="Ø"/>
            </a:pPr>
            <a:r>
              <a:rPr lang="en-US" dirty="0">
                <a:latin typeface="Book Antiqua" pitchFamily="18" charset="0"/>
              </a:rPr>
              <a:t>JavaScript 1.8.5 </a:t>
            </a:r>
          </a:p>
          <a:p>
            <a:pPr marL="457200" indent="-457200">
              <a:buClr>
                <a:schemeClr val="tx1"/>
              </a:buClr>
              <a:buFont typeface="Wingdings" pitchFamily="2" charset="2"/>
              <a:buChar char="Ø"/>
            </a:pPr>
            <a:r>
              <a:rPr lang="en-US" dirty="0">
                <a:latin typeface="Book Antiqua" pitchFamily="18" charset="0"/>
              </a:rPr>
              <a:t> jQuery 3.5.1</a:t>
            </a:r>
          </a:p>
          <a:p>
            <a:pPr marL="457200" indent="-457200">
              <a:buClr>
                <a:schemeClr val="tx1"/>
              </a:buClr>
              <a:buFont typeface="Wingdings" pitchFamily="2" charset="2"/>
              <a:buChar char="Ø"/>
            </a:pPr>
            <a:r>
              <a:rPr lang="en-US" dirty="0">
                <a:latin typeface="Book Antiqua" pitchFamily="18" charset="0"/>
              </a:rPr>
              <a:t>TypeScript 3.9.5</a:t>
            </a:r>
          </a:p>
          <a:p>
            <a:pPr marL="457200" indent="-457200">
              <a:buClr>
                <a:schemeClr val="tx1"/>
              </a:buClr>
              <a:buFont typeface="Wingdings" pitchFamily="2" charset="2"/>
              <a:buChar char="Ø"/>
            </a:pPr>
            <a:r>
              <a:rPr lang="en-US" dirty="0">
                <a:latin typeface="Book Antiqua" pitchFamily="18" charset="0"/>
              </a:rPr>
              <a:t>AngularJS 1.7.x</a:t>
            </a:r>
          </a:p>
          <a:p>
            <a:pPr marL="457200" indent="-457200">
              <a:buClr>
                <a:schemeClr val="tx1"/>
              </a:buClr>
              <a:buFont typeface="Wingdings" pitchFamily="2" charset="2"/>
              <a:buChar char="Ø"/>
            </a:pPr>
            <a:endParaRPr lang="en-US" sz="2000" dirty="0">
              <a:latin typeface="Book Antiqua" pitchFamily="18" charset="0"/>
            </a:endParaRPr>
          </a:p>
          <a:p>
            <a:pPr marL="457200" indent="-457200">
              <a:buNone/>
            </a:pPr>
            <a:endParaRPr lang="en-US" dirty="0">
              <a:latin typeface="Book Antiqua" pitchFamily="18" charset="0"/>
            </a:endParaRPr>
          </a:p>
          <a:p>
            <a:pPr>
              <a:buNone/>
            </a:pPr>
            <a:endParaRPr lang="en-US" sz="2600" dirty="0">
              <a:latin typeface="Adobe Garamond Pro Bold" pitchFamily="18" charset="0"/>
            </a:endParaRPr>
          </a:p>
          <a:p>
            <a:pPr>
              <a:buNone/>
            </a:pPr>
            <a:endParaRPr lang="en-US" sz="2600" dirty="0">
              <a:latin typeface="Adobe Garamond Pro Bold" pitchFamily="18" charset="0"/>
            </a:endParaRPr>
          </a:p>
        </p:txBody>
      </p:sp>
      <p:sp>
        <p:nvSpPr>
          <p:cNvPr id="5" name="Text Placeholder 4"/>
          <p:cNvSpPr>
            <a:spLocks noGrp="1"/>
          </p:cNvSpPr>
          <p:nvPr>
            <p:ph type="body" sz="quarter" idx="3"/>
          </p:nvPr>
        </p:nvSpPr>
        <p:spPr>
          <a:xfrm>
            <a:off x="4648200" y="762000"/>
            <a:ext cx="4041775" cy="639762"/>
          </a:xfrm>
        </p:spPr>
        <p:txBody>
          <a:bodyPr>
            <a:normAutofit/>
          </a:bodyPr>
          <a:lstStyle/>
          <a:p>
            <a:r>
              <a:rPr lang="en-US" dirty="0">
                <a:latin typeface="Adobe Garamond Pro Bold" pitchFamily="18" charset="0"/>
              </a:rPr>
              <a:t>  BACK END - </a:t>
            </a:r>
            <a:endParaRPr lang="en-US" dirty="0"/>
          </a:p>
        </p:txBody>
      </p:sp>
      <p:sp>
        <p:nvSpPr>
          <p:cNvPr id="6" name="Content Placeholder 5"/>
          <p:cNvSpPr>
            <a:spLocks noGrp="1"/>
          </p:cNvSpPr>
          <p:nvPr>
            <p:ph sz="quarter" idx="4"/>
          </p:nvPr>
        </p:nvSpPr>
        <p:spPr>
          <a:xfrm>
            <a:off x="4876800" y="1524000"/>
            <a:ext cx="3813175" cy="2743200"/>
          </a:xfrm>
        </p:spPr>
        <p:txBody>
          <a:bodyPr>
            <a:noAutofit/>
          </a:bodyPr>
          <a:lstStyle/>
          <a:p>
            <a:pPr marL="457200" indent="-457200">
              <a:buClr>
                <a:schemeClr val="tx1"/>
              </a:buClr>
              <a:buFont typeface="Wingdings" pitchFamily="2" charset="2"/>
              <a:buChar char="Ø"/>
            </a:pPr>
            <a:r>
              <a:rPr lang="en-US" dirty="0">
                <a:latin typeface="Book Antiqua" pitchFamily="18" charset="0"/>
              </a:rPr>
              <a:t>Node.js 14.4.0</a:t>
            </a:r>
          </a:p>
          <a:p>
            <a:pPr marL="457200" indent="-457200">
              <a:buClr>
                <a:schemeClr val="tx1"/>
              </a:buClr>
              <a:buFont typeface="Wingdings" pitchFamily="2" charset="2"/>
              <a:buChar char="Ø"/>
            </a:pPr>
            <a:r>
              <a:rPr lang="en-US" dirty="0">
                <a:latin typeface="Book Antiqua" pitchFamily="18" charset="0"/>
              </a:rPr>
              <a:t>JavaScript 1.8.</a:t>
            </a:r>
          </a:p>
          <a:p>
            <a:pPr marL="457200" indent="-457200">
              <a:buClr>
                <a:schemeClr val="tx1"/>
              </a:buClr>
              <a:buFont typeface="Wingdings" pitchFamily="2" charset="2"/>
              <a:buChar char="Ø"/>
            </a:pPr>
            <a:r>
              <a:rPr lang="en-US" dirty="0">
                <a:latin typeface="Book Antiqua" pitchFamily="18" charset="0"/>
              </a:rPr>
              <a:t>TypeScript3.9.5</a:t>
            </a:r>
          </a:p>
          <a:p>
            <a:pPr marL="457200" indent="-457200">
              <a:buClr>
                <a:schemeClr val="tx1"/>
              </a:buClr>
              <a:buFont typeface="Wingdings" pitchFamily="2" charset="2"/>
              <a:buChar char="Ø"/>
            </a:pPr>
            <a:endParaRPr lang="en-US" sz="1200" dirty="0">
              <a:latin typeface="Book Antiqua" pitchFamily="18" charset="0"/>
            </a:endParaRPr>
          </a:p>
          <a:p>
            <a:pPr marL="457200" indent="-457200">
              <a:buNone/>
            </a:pPr>
            <a:r>
              <a:rPr lang="en-US" dirty="0">
                <a:latin typeface="Adobe Garamond Pro Bold" pitchFamily="18" charset="0"/>
              </a:rPr>
              <a:t>FRAMEWORKS –</a:t>
            </a:r>
          </a:p>
          <a:p>
            <a:pPr marL="457200" indent="-457200">
              <a:buNone/>
            </a:pPr>
            <a:endParaRPr lang="en-US" sz="800" dirty="0">
              <a:latin typeface="Adobe Garamond Pro Bold" pitchFamily="18" charset="0"/>
            </a:endParaRPr>
          </a:p>
          <a:p>
            <a:pPr marL="457200" indent="-457200">
              <a:buClr>
                <a:schemeClr val="tx1"/>
              </a:buClr>
              <a:buFont typeface="Wingdings" pitchFamily="2" charset="2"/>
              <a:buChar char="Ø"/>
            </a:pPr>
            <a:r>
              <a:rPr lang="en-US" dirty="0">
                <a:latin typeface="Book Antiqua" pitchFamily="18" charset="0"/>
              </a:rPr>
              <a:t>Angular 9    </a:t>
            </a:r>
          </a:p>
          <a:p>
            <a:pPr marL="457200" indent="-457200">
              <a:buClr>
                <a:schemeClr val="tx1"/>
              </a:buClr>
              <a:buFont typeface="Wingdings" pitchFamily="2" charset="2"/>
              <a:buChar char="Ø"/>
            </a:pPr>
            <a:r>
              <a:rPr lang="en-US" dirty="0">
                <a:latin typeface="Book Antiqua" pitchFamily="18" charset="0"/>
              </a:rPr>
              <a:t>Express.js 4.17.1</a:t>
            </a:r>
          </a:p>
          <a:p>
            <a:pPr marL="742950" indent="-742950">
              <a:buClr>
                <a:schemeClr val="tx1"/>
              </a:buClr>
              <a:buFont typeface="Wingdings" pitchFamily="2" charset="2"/>
              <a:buChar char="Ø"/>
            </a:pPr>
            <a:endParaRPr lang="en-US" dirty="0">
              <a:latin typeface="Book Antiqua" pitchFamily="18" charset="0"/>
            </a:endParaRPr>
          </a:p>
          <a:p>
            <a:pPr marL="742950" indent="-742950">
              <a:buClr>
                <a:schemeClr val="tx1"/>
              </a:buClr>
              <a:buNone/>
            </a:pPr>
            <a:endParaRPr lang="en-US" dirty="0">
              <a:latin typeface="Adobe Garamond Pro Bold" pitchFamily="18" charset="0"/>
            </a:endParaRPr>
          </a:p>
          <a:p>
            <a:pPr marL="742950" indent="-742950">
              <a:buNone/>
            </a:pPr>
            <a:endParaRPr lang="en-US" dirty="0">
              <a:latin typeface="Book Antiqua" pitchFamily="18" charset="0"/>
            </a:endParaRPr>
          </a:p>
          <a:p>
            <a:pPr marL="742950" indent="-742950">
              <a:buNone/>
            </a:pPr>
            <a:endParaRPr lang="en-US" dirty="0">
              <a:latin typeface="Book Antiqua" pitchFamily="18" charset="0"/>
            </a:endParaRPr>
          </a:p>
          <a:p>
            <a:pPr marL="742950" indent="-742950">
              <a:buFont typeface="Wingdings" pitchFamily="2" charset="2"/>
              <a:buChar char="Ø"/>
            </a:pPr>
            <a:endParaRPr lang="en-US" dirty="0">
              <a:latin typeface="Adobe Garamond Pro Bold" pitchFamily="18" charset="0"/>
            </a:endParaRPr>
          </a:p>
          <a:p>
            <a:pPr marL="742950" indent="-742950">
              <a:buNone/>
            </a:pPr>
            <a:r>
              <a:rPr lang="en-US" dirty="0">
                <a:latin typeface="Adobe Garamond Pro Bold" pitchFamily="18" charset="0"/>
              </a:rPr>
              <a:t> </a:t>
            </a:r>
          </a:p>
          <a:p>
            <a:pPr marL="742950" indent="-742950">
              <a:buClr>
                <a:schemeClr val="tx1"/>
              </a:buClr>
              <a:buNone/>
            </a:pPr>
            <a:endParaRPr lang="en-US" dirty="0">
              <a:latin typeface="Adobe Garamond Pro Bold" pitchFamily="18" charset="0"/>
            </a:endParaRPr>
          </a:p>
          <a:p>
            <a:pPr marL="742950" indent="-742950">
              <a:buClr>
                <a:schemeClr val="tx1"/>
              </a:buClr>
              <a:buNone/>
            </a:pPr>
            <a:endParaRPr lang="en-US" sz="800" dirty="0">
              <a:latin typeface="Adobe Garamond Pro Bold" pitchFamily="18" charset="0"/>
            </a:endParaRPr>
          </a:p>
          <a:p>
            <a:pPr marL="742950" indent="-742950">
              <a:buClr>
                <a:schemeClr val="tx1"/>
              </a:buClr>
              <a:buNone/>
            </a:pPr>
            <a:endParaRPr lang="en-US" sz="1100" dirty="0">
              <a:latin typeface="Adobe Garamond Pro Bold" pitchFamily="18" charset="0"/>
            </a:endParaRPr>
          </a:p>
          <a:p>
            <a:pPr marL="742950" indent="-742950">
              <a:buClr>
                <a:schemeClr val="tx1"/>
              </a:buClr>
              <a:buNone/>
            </a:pPr>
            <a:r>
              <a:rPr lang="en-US" dirty="0">
                <a:latin typeface="Book Antiqua" pitchFamily="18" charset="0"/>
              </a:rPr>
              <a:t>        </a:t>
            </a:r>
          </a:p>
          <a:p>
            <a:pPr marL="742950" indent="-742950">
              <a:buClr>
                <a:schemeClr val="tx1"/>
              </a:buClr>
              <a:buFont typeface="Wingdings" pitchFamily="2" charset="2"/>
              <a:buChar char="Ø"/>
            </a:pPr>
            <a:endParaRPr lang="en-US" dirty="0">
              <a:latin typeface="Book Antiqua" pitchFamily="18" charset="0"/>
            </a:endParaRPr>
          </a:p>
          <a:p>
            <a:pPr marL="742950" indent="-742950">
              <a:buClr>
                <a:schemeClr val="tx1"/>
              </a:buClr>
              <a:buFont typeface="Wingdings" pitchFamily="2" charset="2"/>
              <a:buChar char="Ø"/>
            </a:pPr>
            <a:endParaRPr lang="en-US" dirty="0">
              <a:latin typeface="Book Antiqua" pitchFamily="18" charset="0"/>
            </a:endParaRPr>
          </a:p>
          <a:p>
            <a:pPr marL="742950" indent="-742950">
              <a:buClr>
                <a:schemeClr val="tx1"/>
              </a:buClr>
              <a:buFont typeface="Wingdings" pitchFamily="2" charset="2"/>
              <a:buChar char="Ø"/>
            </a:pPr>
            <a:endParaRPr lang="en-US" dirty="0">
              <a:latin typeface="Adobe Garamond Pro Bold" pitchFamily="18" charset="0"/>
            </a:endParaRPr>
          </a:p>
          <a:p>
            <a:pPr marL="742950" indent="-742950">
              <a:buNone/>
            </a:pPr>
            <a:endParaRPr lang="en-US" dirty="0">
              <a:latin typeface="Book Antiqua" pitchFamily="18" charset="0"/>
            </a:endParaRPr>
          </a:p>
          <a:p>
            <a:pPr marL="742950" indent="-742950">
              <a:buNone/>
            </a:pPr>
            <a:endParaRPr lang="en-US" dirty="0">
              <a:latin typeface="Book Antiqua" pitchFamily="18" charset="0"/>
            </a:endParaRPr>
          </a:p>
        </p:txBody>
      </p:sp>
      <p:sp>
        <p:nvSpPr>
          <p:cNvPr id="7" name="Slide Number Placeholder 6"/>
          <p:cNvSpPr>
            <a:spLocks noGrp="1"/>
          </p:cNvSpPr>
          <p:nvPr>
            <p:ph type="sldNum" sz="quarter" idx="12"/>
          </p:nvPr>
        </p:nvSpPr>
        <p:spPr/>
        <p:txBody>
          <a:bodyPr>
            <a:normAutofit/>
          </a:bodyPr>
          <a:lstStyle/>
          <a:p>
            <a:fld id="{F55E12A3-76EC-45CB-A72B-3A441AE93FB1}" type="slidenum">
              <a:rPr lang="en-US" smtClean="0"/>
              <a:pPr/>
              <a:t>11</a:t>
            </a:fld>
            <a:endParaRPr lang="en-US"/>
          </a:p>
        </p:txBody>
      </p:sp>
      <p:sp>
        <p:nvSpPr>
          <p:cNvPr id="8" name="TextBox 7"/>
          <p:cNvSpPr txBox="1"/>
          <p:nvPr/>
        </p:nvSpPr>
        <p:spPr>
          <a:xfrm>
            <a:off x="4953000" y="4800600"/>
            <a:ext cx="3200400" cy="954107"/>
          </a:xfrm>
          <a:prstGeom prst="rect">
            <a:avLst/>
          </a:prstGeom>
          <a:noFill/>
        </p:spPr>
        <p:txBody>
          <a:bodyPr wrap="square" rtlCol="0">
            <a:spAutoFit/>
          </a:bodyPr>
          <a:lstStyle/>
          <a:p>
            <a:r>
              <a:rPr lang="en-US" sz="2400" dirty="0">
                <a:latin typeface="Adobe Garamond Pro Bold" pitchFamily="18" charset="0"/>
              </a:rPr>
              <a:t>DATABASE –</a:t>
            </a:r>
          </a:p>
          <a:p>
            <a:endParaRPr lang="en-US" sz="800" dirty="0">
              <a:latin typeface="Adobe Garamond Pro Bold" pitchFamily="18" charset="0"/>
            </a:endParaRPr>
          </a:p>
          <a:p>
            <a:pPr>
              <a:buFont typeface="Wingdings" pitchFamily="2" charset="2"/>
              <a:buChar char="Ø"/>
            </a:pPr>
            <a:r>
              <a:rPr lang="en-US" sz="2400" dirty="0">
                <a:latin typeface="Book Antiqua" pitchFamily="18" charset="0"/>
              </a:rPr>
              <a:t>  MongoDB 4.2.8</a:t>
            </a:r>
          </a:p>
        </p:txBody>
      </p:sp>
      <p:sp>
        <p:nvSpPr>
          <p:cNvPr id="9" name="TextBox 8"/>
          <p:cNvSpPr txBox="1"/>
          <p:nvPr/>
        </p:nvSpPr>
        <p:spPr>
          <a:xfrm>
            <a:off x="609600" y="4800600"/>
            <a:ext cx="3962400" cy="954107"/>
          </a:xfrm>
          <a:prstGeom prst="rect">
            <a:avLst/>
          </a:prstGeom>
          <a:noFill/>
        </p:spPr>
        <p:txBody>
          <a:bodyPr wrap="square" rtlCol="0">
            <a:spAutoFit/>
          </a:bodyPr>
          <a:lstStyle/>
          <a:p>
            <a:pPr>
              <a:buNone/>
            </a:pPr>
            <a:r>
              <a:rPr lang="en-US" sz="2400" dirty="0">
                <a:latin typeface="Adobe Garamond Pro Bold" pitchFamily="18" charset="0"/>
              </a:rPr>
              <a:t>TOOLS –</a:t>
            </a:r>
          </a:p>
          <a:p>
            <a:pPr>
              <a:buNone/>
            </a:pPr>
            <a:endParaRPr lang="en-US" sz="800" dirty="0">
              <a:latin typeface="Adobe Garamond Pro Bold" pitchFamily="18" charset="0"/>
            </a:endParaRPr>
          </a:p>
          <a:p>
            <a:pPr marL="457200" indent="-457200">
              <a:buClr>
                <a:schemeClr val="tx1"/>
              </a:buClr>
              <a:buFont typeface="Wingdings" pitchFamily="2" charset="2"/>
              <a:buChar char="Ø"/>
            </a:pPr>
            <a:r>
              <a:rPr lang="en-US" sz="2400" dirty="0">
                <a:latin typeface="Book Antiqua" pitchFamily="18" charset="0"/>
              </a:rPr>
              <a:t>Visual Studio Code 1.4.6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12</a:t>
            </a:fld>
            <a:endParaRPr lang="en-US"/>
          </a:p>
        </p:txBody>
      </p:sp>
      <p:sp>
        <p:nvSpPr>
          <p:cNvPr id="3" name="TextBox 2"/>
          <p:cNvSpPr txBox="1"/>
          <p:nvPr/>
        </p:nvSpPr>
        <p:spPr>
          <a:xfrm>
            <a:off x="457200" y="348526"/>
            <a:ext cx="8001000" cy="5893921"/>
          </a:xfrm>
          <a:prstGeom prst="rect">
            <a:avLst/>
          </a:prstGeom>
          <a:noFill/>
        </p:spPr>
        <p:txBody>
          <a:bodyPr wrap="square" rtlCol="0">
            <a:spAutoFit/>
          </a:bodyPr>
          <a:lstStyle/>
          <a:p>
            <a:r>
              <a:rPr lang="en-US" sz="3600" dirty="0">
                <a:latin typeface="Adobe Garamond Pro Bold" pitchFamily="18" charset="0"/>
              </a:rPr>
              <a:t>PROCEDURE</a:t>
            </a:r>
          </a:p>
          <a:p>
            <a:endParaRPr lang="en-US" sz="1000" dirty="0">
              <a:latin typeface="Adobe Garamond Pro Bold" pitchFamily="18" charset="0"/>
            </a:endParaRPr>
          </a:p>
          <a:p>
            <a:r>
              <a:rPr lang="en-US" sz="2800" dirty="0">
                <a:latin typeface="Book Antiqua" pitchFamily="18" charset="0"/>
              </a:rPr>
              <a:t>Examination process –</a:t>
            </a:r>
          </a:p>
          <a:p>
            <a:endParaRPr lang="en-US" sz="600" dirty="0">
              <a:latin typeface="Book Antiqua" pitchFamily="18" charset="0"/>
            </a:endParaRPr>
          </a:p>
          <a:p>
            <a:pPr>
              <a:buFont typeface="Wingdings" pitchFamily="2" charset="2"/>
              <a:buChar char="Ø"/>
            </a:pPr>
            <a:r>
              <a:rPr lang="en-US" sz="2400" dirty="0">
                <a:latin typeface="Book Antiqua" pitchFamily="18" charset="0"/>
              </a:rPr>
              <a:t>  Login to the online examination system.</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Create exam</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Join exam</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Submit</a:t>
            </a:r>
          </a:p>
          <a:p>
            <a:endParaRPr lang="en-US" sz="800" dirty="0">
              <a:latin typeface="Book Antiqua" pitchFamily="18" charset="0"/>
            </a:endParaRPr>
          </a:p>
          <a:p>
            <a:pPr>
              <a:buFont typeface="Wingdings" pitchFamily="2" charset="2"/>
              <a:buChar char="Ø"/>
            </a:pPr>
            <a:r>
              <a:rPr lang="en-US" sz="2400" dirty="0">
                <a:latin typeface="Book Antiqua" pitchFamily="18" charset="0"/>
              </a:rPr>
              <a:t>  Result</a:t>
            </a:r>
          </a:p>
          <a:p>
            <a:endParaRPr lang="en-US" sz="1100" dirty="0">
              <a:latin typeface="Book Antiqua" pitchFamily="18" charset="0"/>
            </a:endParaRPr>
          </a:p>
          <a:p>
            <a:r>
              <a:rPr lang="en-US" sz="2800" dirty="0">
                <a:latin typeface="Book Antiqua" pitchFamily="18" charset="0"/>
              </a:rPr>
              <a:t>The form of questions in test page –</a:t>
            </a:r>
          </a:p>
          <a:p>
            <a:endParaRPr lang="en-US" sz="1000" dirty="0">
              <a:latin typeface="Book Antiqua" pitchFamily="18" charset="0"/>
            </a:endParaRPr>
          </a:p>
          <a:p>
            <a:pPr>
              <a:buFont typeface="Wingdings" pitchFamily="2" charset="2"/>
              <a:buChar char="Ø"/>
            </a:pPr>
            <a:r>
              <a:rPr lang="en-US" sz="2400" dirty="0">
                <a:latin typeface="Book Antiqua" pitchFamily="18" charset="0"/>
              </a:rPr>
              <a:t>  Multiple choice questions</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Four options</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Only one correct answer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55E12A3-76EC-45CB-A72B-3A441AE93FB1}" type="slidenum">
              <a:rPr lang="en-US" smtClean="0"/>
              <a:pPr/>
              <a:t>13</a:t>
            </a:fld>
            <a:endParaRPr lang="en-US"/>
          </a:p>
        </p:txBody>
      </p:sp>
      <p:sp>
        <p:nvSpPr>
          <p:cNvPr id="4" name="TextBox 3"/>
          <p:cNvSpPr txBox="1"/>
          <p:nvPr/>
        </p:nvSpPr>
        <p:spPr>
          <a:xfrm>
            <a:off x="609600" y="533400"/>
            <a:ext cx="8001000" cy="4785926"/>
          </a:xfrm>
          <a:prstGeom prst="rect">
            <a:avLst/>
          </a:prstGeom>
          <a:noFill/>
        </p:spPr>
        <p:txBody>
          <a:bodyPr wrap="square" rtlCol="0">
            <a:spAutoFit/>
          </a:bodyPr>
          <a:lstStyle/>
          <a:p>
            <a:r>
              <a:rPr lang="en-US" sz="3600" dirty="0">
                <a:latin typeface="Adobe Garamond Pro Bold" pitchFamily="18" charset="0"/>
              </a:rPr>
              <a:t> FUNCTIONALITY</a:t>
            </a:r>
          </a:p>
          <a:p>
            <a:endParaRPr lang="en-US" dirty="0">
              <a:latin typeface="Book Antiqua" pitchFamily="18" charset="0"/>
            </a:endParaRPr>
          </a:p>
          <a:p>
            <a:pPr marL="514350" indent="-514350"/>
            <a:r>
              <a:rPr lang="en-US" sz="2800" dirty="0">
                <a:latin typeface="Book Antiqua" pitchFamily="18" charset="0"/>
              </a:rPr>
              <a:t> </a:t>
            </a:r>
            <a:r>
              <a:rPr lang="en-US" sz="2800" b="1" dirty="0">
                <a:latin typeface="Book Antiqua" pitchFamily="18" charset="0"/>
                <a:cs typeface="Adobe Hebrew" pitchFamily="18" charset="-79"/>
              </a:rPr>
              <a:t>STUDENT -</a:t>
            </a:r>
          </a:p>
          <a:p>
            <a:endParaRPr lang="en-US" sz="800" dirty="0">
              <a:latin typeface="Book Antiqua" pitchFamily="18" charset="0"/>
            </a:endParaRPr>
          </a:p>
          <a:p>
            <a:pPr>
              <a:buFont typeface="Wingdings" pitchFamily="2" charset="2"/>
              <a:buChar char="Ø"/>
            </a:pPr>
            <a:r>
              <a:rPr lang="en-US" sz="2400" dirty="0">
                <a:latin typeface="Book Antiqua" pitchFamily="18" charset="0"/>
              </a:rPr>
              <a:t>  Requesting registration.</a:t>
            </a:r>
          </a:p>
          <a:p>
            <a:pPr>
              <a:buFont typeface="Wingdings" pitchFamily="2" charset="2"/>
              <a:buChar char="Ø"/>
            </a:pPr>
            <a:endParaRPr lang="en-US" sz="700" dirty="0">
              <a:latin typeface="Book Antiqua" pitchFamily="18" charset="0"/>
            </a:endParaRPr>
          </a:p>
          <a:p>
            <a:pPr>
              <a:buFont typeface="Wingdings" pitchFamily="2" charset="2"/>
              <a:buChar char="Ø"/>
            </a:pPr>
            <a:r>
              <a:rPr lang="en-US" sz="2400" dirty="0">
                <a:latin typeface="Book Antiqua" pitchFamily="18" charset="0"/>
              </a:rPr>
              <a:t>  Logging into the system.</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Edit user information.</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Selecting the test.</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Appearing for the examination.</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Reviewing the given responses.</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Access to the scores received.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14</a:t>
            </a:fld>
            <a:endParaRPr lang="en-US"/>
          </a:p>
        </p:txBody>
      </p:sp>
      <p:sp>
        <p:nvSpPr>
          <p:cNvPr id="3" name="TextBox 2"/>
          <p:cNvSpPr txBox="1"/>
          <p:nvPr/>
        </p:nvSpPr>
        <p:spPr>
          <a:xfrm>
            <a:off x="762000" y="762000"/>
            <a:ext cx="7391400" cy="5324535"/>
          </a:xfrm>
          <a:prstGeom prst="rect">
            <a:avLst/>
          </a:prstGeom>
          <a:noFill/>
        </p:spPr>
        <p:txBody>
          <a:bodyPr wrap="square" rtlCol="0">
            <a:spAutoFit/>
          </a:bodyPr>
          <a:lstStyle/>
          <a:p>
            <a:pPr marL="514350" indent="-514350"/>
            <a:r>
              <a:rPr lang="en-US" sz="2800" b="1" dirty="0">
                <a:latin typeface="Adobe Hebrew" pitchFamily="18" charset="-79"/>
                <a:cs typeface="Adobe Hebrew" pitchFamily="18" charset="-79"/>
              </a:rPr>
              <a:t>ADMINISTRATOR -</a:t>
            </a:r>
          </a:p>
          <a:p>
            <a:endParaRPr lang="en-US" sz="1200" dirty="0"/>
          </a:p>
          <a:p>
            <a:pPr>
              <a:buFont typeface="Wingdings" pitchFamily="2" charset="2"/>
              <a:buChar char="Ø"/>
            </a:pPr>
            <a:r>
              <a:rPr lang="en-US" sz="2400" dirty="0">
                <a:latin typeface="Book Antiqua" pitchFamily="18" charset="0"/>
                <a:cs typeface="Adobe Hebrew" pitchFamily="18" charset="-79"/>
              </a:rPr>
              <a:t>Taking backup of the database.</a:t>
            </a:r>
            <a:endParaRPr lang="en-US" sz="700" dirty="0">
              <a:latin typeface="Book Antiqua" pitchFamily="18" charset="0"/>
              <a:cs typeface="Adobe Hebrew" pitchFamily="18" charset="-79"/>
            </a:endParaRPr>
          </a:p>
          <a:p>
            <a:pPr>
              <a:buFont typeface="Wingdings" pitchFamily="2" charset="2"/>
              <a:buChar char="Ø"/>
            </a:pPr>
            <a:r>
              <a:rPr lang="en-US" sz="2400" dirty="0">
                <a:latin typeface="Book Antiqua" pitchFamily="18" charset="0"/>
                <a:cs typeface="Adobe Hebrew" pitchFamily="18" charset="-79"/>
              </a:rPr>
              <a:t>Editing/ Deleting/ Creating the database.</a:t>
            </a:r>
            <a:endParaRPr lang="en-US" sz="800" dirty="0">
              <a:latin typeface="Book Antiqua" pitchFamily="18" charset="0"/>
              <a:cs typeface="Adobe Hebrew" pitchFamily="18" charset="-79"/>
            </a:endParaRPr>
          </a:p>
          <a:p>
            <a:pPr>
              <a:buFont typeface="Wingdings" pitchFamily="2" charset="2"/>
              <a:buChar char="Ø"/>
            </a:pPr>
            <a:r>
              <a:rPr lang="en-US" sz="2400" dirty="0">
                <a:latin typeface="Book Antiqua" pitchFamily="18" charset="0"/>
                <a:cs typeface="Adobe Hebrew" pitchFamily="18" charset="-79"/>
              </a:rPr>
              <a:t>Changing the password.</a:t>
            </a:r>
            <a:endParaRPr lang="en-US" sz="800" dirty="0">
              <a:latin typeface="Book Antiqua" pitchFamily="18" charset="0"/>
              <a:cs typeface="Adobe Hebrew" pitchFamily="18" charset="-79"/>
            </a:endParaRPr>
          </a:p>
          <a:p>
            <a:pPr>
              <a:buFont typeface="Wingdings" pitchFamily="2" charset="2"/>
              <a:buChar char="Ø"/>
            </a:pPr>
            <a:r>
              <a:rPr lang="en-US" sz="2400" dirty="0">
                <a:latin typeface="Book Antiqua" pitchFamily="18" charset="0"/>
                <a:cs typeface="Adobe Hebrew" pitchFamily="18" charset="-79"/>
              </a:rPr>
              <a:t>Logging into the system.</a:t>
            </a:r>
            <a:endParaRPr lang="en-US" sz="800" dirty="0">
              <a:latin typeface="Book Antiqua" pitchFamily="18" charset="0"/>
              <a:cs typeface="Adobe Hebrew" pitchFamily="18" charset="-79"/>
            </a:endParaRPr>
          </a:p>
          <a:p>
            <a:pPr>
              <a:buFont typeface="Wingdings" pitchFamily="2" charset="2"/>
              <a:buChar char="Ø"/>
            </a:pPr>
            <a:r>
              <a:rPr lang="en-US" sz="2400" dirty="0">
                <a:latin typeface="Book Antiqua" pitchFamily="18" charset="0"/>
                <a:cs typeface="Adobe Hebrew" pitchFamily="18" charset="-79"/>
              </a:rPr>
              <a:t>Accepting registrations of candidates.</a:t>
            </a:r>
            <a:endParaRPr lang="en-US" sz="800" dirty="0">
              <a:latin typeface="Book Antiqua" pitchFamily="18" charset="0"/>
              <a:cs typeface="Adobe Hebrew" pitchFamily="18" charset="-79"/>
            </a:endParaRPr>
          </a:p>
          <a:p>
            <a:pPr>
              <a:buFont typeface="Wingdings" pitchFamily="2" charset="2"/>
              <a:buChar char="Ø"/>
            </a:pPr>
            <a:r>
              <a:rPr lang="en-US" sz="2400" dirty="0">
                <a:latin typeface="Book Antiqua" pitchFamily="18" charset="0"/>
                <a:cs typeface="Adobe Hebrew" pitchFamily="18" charset="-79"/>
              </a:rPr>
              <a:t>Creating an exam.</a:t>
            </a:r>
            <a:endParaRPr lang="en-US" sz="800" dirty="0">
              <a:latin typeface="Book Antiqua" pitchFamily="18" charset="0"/>
              <a:cs typeface="Adobe Hebrew" pitchFamily="18" charset="-79"/>
            </a:endParaRPr>
          </a:p>
          <a:p>
            <a:pPr>
              <a:buFont typeface="Wingdings" pitchFamily="2" charset="2"/>
              <a:buChar char="Ø"/>
            </a:pPr>
            <a:r>
              <a:rPr lang="en-US" sz="2400" dirty="0">
                <a:latin typeface="Book Antiqua" pitchFamily="18" charset="0"/>
                <a:cs typeface="Adobe Hebrew" pitchFamily="18" charset="-79"/>
              </a:rPr>
              <a:t>Posting questions in the above test.</a:t>
            </a:r>
          </a:p>
          <a:p>
            <a:pPr>
              <a:buFont typeface="Wingdings" pitchFamily="2" charset="2"/>
              <a:buChar char="Ø"/>
            </a:pPr>
            <a:r>
              <a:rPr lang="en-US" sz="2400" dirty="0">
                <a:latin typeface="Book Antiqua" pitchFamily="18" charset="0"/>
                <a:cs typeface="Adobe Hebrew" pitchFamily="18" charset="-79"/>
              </a:rPr>
              <a:t> Marking correct answer within the given options.</a:t>
            </a:r>
          </a:p>
          <a:p>
            <a:pPr>
              <a:buFont typeface="Wingdings" pitchFamily="2" charset="2"/>
              <a:buChar char="Ø"/>
            </a:pPr>
            <a:r>
              <a:rPr lang="en-US" sz="2400" dirty="0">
                <a:latin typeface="Book Antiqua" pitchFamily="18" charset="0"/>
                <a:cs typeface="Adobe Hebrew" pitchFamily="18" charset="-79"/>
              </a:rPr>
              <a:t>Time limit of the exam if any.</a:t>
            </a:r>
          </a:p>
          <a:p>
            <a:pPr>
              <a:buFont typeface="Wingdings" pitchFamily="2" charset="2"/>
              <a:buChar char="Ø"/>
            </a:pPr>
            <a:r>
              <a:rPr lang="en-US" sz="2400" dirty="0">
                <a:latin typeface="Book Antiqua" pitchFamily="18" charset="0"/>
                <a:cs typeface="Adobe Hebrew" pitchFamily="18" charset="-79"/>
              </a:rPr>
              <a:t>Date and time of the exam.</a:t>
            </a:r>
          </a:p>
          <a:p>
            <a:pPr>
              <a:buFont typeface="Wingdings" pitchFamily="2" charset="2"/>
              <a:buChar char="Ø"/>
            </a:pPr>
            <a:r>
              <a:rPr lang="en-US" sz="2400" dirty="0">
                <a:latin typeface="Book Antiqua" pitchFamily="18" charset="0"/>
                <a:cs typeface="Adobe Hebrew" pitchFamily="18" charset="-79"/>
              </a:rPr>
              <a:t>Whether to randomize the questions.</a:t>
            </a:r>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15</a:t>
            </a:fld>
            <a:endParaRPr lang="en-US"/>
          </a:p>
        </p:txBody>
      </p:sp>
      <p:sp>
        <p:nvSpPr>
          <p:cNvPr id="3" name="TextBox 2"/>
          <p:cNvSpPr txBox="1"/>
          <p:nvPr/>
        </p:nvSpPr>
        <p:spPr>
          <a:xfrm>
            <a:off x="533400" y="304800"/>
            <a:ext cx="8153400" cy="6370975"/>
          </a:xfrm>
          <a:prstGeom prst="rect">
            <a:avLst/>
          </a:prstGeom>
          <a:noFill/>
        </p:spPr>
        <p:txBody>
          <a:bodyPr wrap="square" rtlCol="0">
            <a:spAutoFit/>
          </a:bodyPr>
          <a:lstStyle/>
          <a:p>
            <a:r>
              <a:rPr lang="en-US" sz="3600" dirty="0">
                <a:latin typeface="Adobe Garamond Pro Bold" pitchFamily="18" charset="0"/>
              </a:rPr>
              <a:t>ADVANTAGES</a:t>
            </a:r>
          </a:p>
          <a:p>
            <a:endParaRPr lang="en-US" sz="1200" dirty="0">
              <a:latin typeface="Adobe Garamond Pro Bold" pitchFamily="18" charset="0"/>
            </a:endParaRPr>
          </a:p>
          <a:p>
            <a:pPr>
              <a:buFont typeface="Wingdings" pitchFamily="2" charset="2"/>
              <a:buChar char="Ø"/>
            </a:pPr>
            <a:r>
              <a:rPr lang="en-US" sz="2000" dirty="0">
                <a:latin typeface="Book Antiqua" pitchFamily="18" charset="0"/>
              </a:rPr>
              <a:t> </a:t>
            </a:r>
            <a:r>
              <a:rPr lang="en-US" sz="2400" dirty="0">
                <a:latin typeface="Book Antiqua" pitchFamily="18" charset="0"/>
              </a:rPr>
              <a:t>Physical presence at a given location is absolutely not </a:t>
            </a:r>
          </a:p>
          <a:p>
            <a:r>
              <a:rPr lang="en-US" sz="2400" dirty="0">
                <a:latin typeface="Book Antiqua" pitchFamily="18" charset="0"/>
              </a:rPr>
              <a:t>    necessary.</a:t>
            </a:r>
          </a:p>
          <a:p>
            <a:pPr>
              <a:buFont typeface="Wingdings" pitchFamily="2" charset="2"/>
              <a:buChar char="Ø"/>
            </a:pPr>
            <a:r>
              <a:rPr lang="en-US" sz="2400" dirty="0">
                <a:latin typeface="Book Antiqua" pitchFamily="18" charset="0"/>
              </a:rPr>
              <a:t> No time is spent on evaluation.</a:t>
            </a:r>
          </a:p>
          <a:p>
            <a:pPr>
              <a:buFont typeface="Wingdings" pitchFamily="2" charset="2"/>
              <a:buChar char="Ø"/>
            </a:pPr>
            <a:r>
              <a:rPr lang="en-US" sz="2400" dirty="0">
                <a:latin typeface="Book Antiqua" pitchFamily="18" charset="0"/>
              </a:rPr>
              <a:t> Results are available instantly.</a:t>
            </a:r>
          </a:p>
          <a:p>
            <a:pPr>
              <a:buFont typeface="Wingdings" pitchFamily="2" charset="2"/>
              <a:buChar char="Ø"/>
            </a:pPr>
            <a:r>
              <a:rPr lang="en-US" sz="2400" dirty="0">
                <a:latin typeface="Book Antiqua" pitchFamily="18" charset="0"/>
              </a:rPr>
              <a:t> Exams can be easily accessed 24/7  over the open test </a:t>
            </a:r>
          </a:p>
          <a:p>
            <a:r>
              <a:rPr lang="en-US" sz="2400" dirty="0">
                <a:latin typeface="Book Antiqua" pitchFamily="18" charset="0"/>
              </a:rPr>
              <a:t>    period.</a:t>
            </a:r>
          </a:p>
          <a:p>
            <a:pPr>
              <a:buFont typeface="Wingdings" pitchFamily="2" charset="2"/>
              <a:buChar char="Ø"/>
            </a:pPr>
            <a:r>
              <a:rPr lang="en-US" sz="2400" dirty="0">
                <a:latin typeface="Book Antiqua" pitchFamily="18" charset="0"/>
              </a:rPr>
              <a:t> Exams can be timed to allow Y minutes to answer X </a:t>
            </a:r>
          </a:p>
          <a:p>
            <a:r>
              <a:rPr lang="en-US" sz="2400" dirty="0">
                <a:latin typeface="Book Antiqua" pitchFamily="18" charset="0"/>
              </a:rPr>
              <a:t>    number of questions.</a:t>
            </a:r>
          </a:p>
          <a:p>
            <a:pPr>
              <a:buFont typeface="Wingdings" pitchFamily="2" charset="2"/>
              <a:buChar char="Ø"/>
            </a:pPr>
            <a:r>
              <a:rPr lang="en-US" sz="2400" dirty="0">
                <a:latin typeface="Book Antiqua" pitchFamily="18" charset="0"/>
              </a:rPr>
              <a:t> Easy Accessibility</a:t>
            </a:r>
          </a:p>
          <a:p>
            <a:pPr>
              <a:buFont typeface="Wingdings" pitchFamily="2" charset="2"/>
              <a:buChar char="Ø"/>
            </a:pPr>
            <a:r>
              <a:rPr lang="en-US" sz="2400" dirty="0">
                <a:latin typeface="Book Antiqua" pitchFamily="18" charset="0"/>
              </a:rPr>
              <a:t> Available free of cost</a:t>
            </a:r>
          </a:p>
          <a:p>
            <a:pPr>
              <a:buFont typeface="Wingdings" pitchFamily="2" charset="2"/>
              <a:buChar char="Ø"/>
            </a:pPr>
            <a:r>
              <a:rPr lang="en-US" sz="2400" dirty="0">
                <a:latin typeface="Book Antiqua" pitchFamily="18" charset="0"/>
              </a:rPr>
              <a:t> Accuracy in checking the answer, calculating result.</a:t>
            </a:r>
          </a:p>
          <a:p>
            <a:pPr>
              <a:buFont typeface="Wingdings" pitchFamily="2" charset="2"/>
              <a:buChar char="Ø"/>
            </a:pPr>
            <a:r>
              <a:rPr lang="en-US" sz="2400" dirty="0">
                <a:latin typeface="Book Antiqua" pitchFamily="18" charset="0"/>
              </a:rPr>
              <a:t> User friendly</a:t>
            </a:r>
          </a:p>
          <a:p>
            <a:pPr>
              <a:buFont typeface="Wingdings" pitchFamily="2" charset="2"/>
              <a:buChar char="Ø"/>
            </a:pPr>
            <a:r>
              <a:rPr lang="en-US" sz="2400" dirty="0">
                <a:latin typeface="Book Antiqua" pitchFamily="18" charset="0"/>
              </a:rPr>
              <a:t> Secure because of authentication.</a:t>
            </a:r>
          </a:p>
          <a:p>
            <a:pPr>
              <a:buFont typeface="Wingdings" pitchFamily="2" charset="2"/>
              <a:buChar char="Ø"/>
            </a:pPr>
            <a:r>
              <a:rPr lang="en-US" sz="2400" dirty="0">
                <a:latin typeface="Book Antiqua" pitchFamily="18" charset="0"/>
              </a:rPr>
              <a:t> Online Exams – convenience, security and flexibility.</a:t>
            </a:r>
          </a:p>
          <a:p>
            <a:endParaRPr lang="en-US" sz="2400" dirty="0">
              <a:latin typeface="Book Antiqu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16</a:t>
            </a:fld>
            <a:endParaRPr lang="en-US"/>
          </a:p>
        </p:txBody>
      </p:sp>
      <p:sp>
        <p:nvSpPr>
          <p:cNvPr id="4" name="TextBox 3"/>
          <p:cNvSpPr txBox="1"/>
          <p:nvPr/>
        </p:nvSpPr>
        <p:spPr>
          <a:xfrm>
            <a:off x="533400" y="457200"/>
            <a:ext cx="8153400" cy="646331"/>
          </a:xfrm>
          <a:prstGeom prst="rect">
            <a:avLst/>
          </a:prstGeom>
          <a:noFill/>
        </p:spPr>
        <p:txBody>
          <a:bodyPr wrap="square" rtlCol="0">
            <a:spAutoFit/>
          </a:bodyPr>
          <a:lstStyle/>
          <a:p>
            <a:r>
              <a:rPr lang="en-US" sz="3600" dirty="0">
                <a:latin typeface="Adobe Garamond Pro Bold" pitchFamily="18" charset="0"/>
              </a:rPr>
              <a:t>  E-R DIAGRAM</a:t>
            </a:r>
          </a:p>
        </p:txBody>
      </p:sp>
      <p:pic>
        <p:nvPicPr>
          <p:cNvPr id="6" name="Picture 5" descr="Presentation3.png"/>
          <p:cNvPicPr>
            <a:picLocks noChangeAspect="1"/>
          </p:cNvPicPr>
          <p:nvPr/>
        </p:nvPicPr>
        <p:blipFill>
          <a:blip r:embed="rId2"/>
          <a:stretch>
            <a:fillRect/>
          </a:stretch>
        </p:blipFill>
        <p:spPr>
          <a:xfrm>
            <a:off x="838200" y="1219200"/>
            <a:ext cx="7467600" cy="5029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17</a:t>
            </a:fld>
            <a:endParaRPr lang="en-US"/>
          </a:p>
        </p:txBody>
      </p:sp>
      <p:sp>
        <p:nvSpPr>
          <p:cNvPr id="5" name="TextBox 4"/>
          <p:cNvSpPr txBox="1"/>
          <p:nvPr/>
        </p:nvSpPr>
        <p:spPr>
          <a:xfrm>
            <a:off x="533400" y="457200"/>
            <a:ext cx="6172200" cy="646331"/>
          </a:xfrm>
          <a:prstGeom prst="rect">
            <a:avLst/>
          </a:prstGeom>
          <a:noFill/>
        </p:spPr>
        <p:txBody>
          <a:bodyPr wrap="square" rtlCol="0">
            <a:spAutoFit/>
          </a:bodyPr>
          <a:lstStyle/>
          <a:p>
            <a:r>
              <a:rPr lang="en-US" sz="3600" dirty="0">
                <a:latin typeface="Adobe Garamond Pro Bold" pitchFamily="18" charset="0"/>
              </a:rPr>
              <a:t>USE CASE DIAGRAM</a:t>
            </a:r>
          </a:p>
        </p:txBody>
      </p:sp>
      <p:pic>
        <p:nvPicPr>
          <p:cNvPr id="6" name="Picture 5" descr="9oJJg.jpg"/>
          <p:cNvPicPr>
            <a:picLocks noChangeAspect="1"/>
          </p:cNvPicPr>
          <p:nvPr/>
        </p:nvPicPr>
        <p:blipFill>
          <a:blip r:embed="rId3"/>
          <a:stretch>
            <a:fillRect/>
          </a:stretch>
        </p:blipFill>
        <p:spPr>
          <a:xfrm>
            <a:off x="685800" y="1219200"/>
            <a:ext cx="7772400" cy="5029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18</a:t>
            </a:fld>
            <a:endParaRPr lang="en-US"/>
          </a:p>
        </p:txBody>
      </p:sp>
      <p:sp>
        <p:nvSpPr>
          <p:cNvPr id="3" name="TextBox 2"/>
          <p:cNvSpPr txBox="1"/>
          <p:nvPr/>
        </p:nvSpPr>
        <p:spPr>
          <a:xfrm>
            <a:off x="457200" y="228601"/>
            <a:ext cx="8229600" cy="1585049"/>
          </a:xfrm>
          <a:prstGeom prst="rect">
            <a:avLst/>
          </a:prstGeom>
          <a:noFill/>
        </p:spPr>
        <p:txBody>
          <a:bodyPr wrap="square" rtlCol="0">
            <a:spAutoFit/>
          </a:bodyPr>
          <a:lstStyle/>
          <a:p>
            <a:r>
              <a:rPr lang="en-US" sz="3200" dirty="0">
                <a:latin typeface="Adobe Garamond Pro Bold" pitchFamily="18" charset="0"/>
              </a:rPr>
              <a:t>SNAPSHOTS</a:t>
            </a:r>
          </a:p>
          <a:p>
            <a:endParaRPr lang="en-US" sz="800" dirty="0">
              <a:latin typeface="Adobe Garamond Pro Bold" pitchFamily="18" charset="0"/>
            </a:endParaRPr>
          </a:p>
          <a:p>
            <a:r>
              <a:rPr lang="en-US" sz="2400" b="1" dirty="0">
                <a:latin typeface="Book Antiqua" pitchFamily="18" charset="0"/>
              </a:rPr>
              <a:t> HOME PAGE - </a:t>
            </a:r>
          </a:p>
          <a:p>
            <a:endParaRPr lang="en-US" sz="900" dirty="0">
              <a:latin typeface="Adobe Garamond Pro Bold" pitchFamily="18" charset="0"/>
            </a:endParaRPr>
          </a:p>
          <a:p>
            <a:r>
              <a:rPr lang="en-US" sz="2400" dirty="0">
                <a:latin typeface="Book Antiqua" pitchFamily="18" charset="0"/>
              </a:rPr>
              <a:t> </a:t>
            </a:r>
          </a:p>
        </p:txBody>
      </p:sp>
      <p:pic>
        <p:nvPicPr>
          <p:cNvPr id="5" name="Picture 4" descr="Screenshot (940).png"/>
          <p:cNvPicPr>
            <a:picLocks noChangeAspect="1"/>
          </p:cNvPicPr>
          <p:nvPr/>
        </p:nvPicPr>
        <p:blipFill>
          <a:blip r:embed="rId2"/>
          <a:stretch>
            <a:fillRect/>
          </a:stretch>
        </p:blipFill>
        <p:spPr>
          <a:xfrm>
            <a:off x="457200" y="1295400"/>
            <a:ext cx="8077200" cy="5029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19</a:t>
            </a:fld>
            <a:endParaRPr lang="en-US"/>
          </a:p>
        </p:txBody>
      </p:sp>
      <p:pic>
        <p:nvPicPr>
          <p:cNvPr id="6" name="Picture 5" descr="Screenshot (942).png"/>
          <p:cNvPicPr>
            <a:picLocks noChangeAspect="1"/>
          </p:cNvPicPr>
          <p:nvPr/>
        </p:nvPicPr>
        <p:blipFill>
          <a:blip r:embed="rId2"/>
          <a:stretch>
            <a:fillRect/>
          </a:stretch>
        </p:blipFill>
        <p:spPr>
          <a:xfrm>
            <a:off x="609600" y="1143000"/>
            <a:ext cx="7924800" cy="4953000"/>
          </a:xfrm>
          <a:prstGeom prst="rect">
            <a:avLst/>
          </a:prstGeom>
        </p:spPr>
      </p:pic>
      <p:sp>
        <p:nvSpPr>
          <p:cNvPr id="7" name="TextBox 6"/>
          <p:cNvSpPr txBox="1"/>
          <p:nvPr/>
        </p:nvSpPr>
        <p:spPr>
          <a:xfrm>
            <a:off x="609600" y="457200"/>
            <a:ext cx="3657600" cy="461665"/>
          </a:xfrm>
          <a:prstGeom prst="rect">
            <a:avLst/>
          </a:prstGeom>
          <a:noFill/>
        </p:spPr>
        <p:txBody>
          <a:bodyPr wrap="square" rtlCol="0">
            <a:spAutoFit/>
          </a:bodyPr>
          <a:lstStyle/>
          <a:p>
            <a:r>
              <a:rPr lang="en-US" sz="2400" b="1" dirty="0">
                <a:latin typeface="Book Antiqua" pitchFamily="18" charset="0"/>
              </a:rPr>
              <a:t>SIGN UP PAGE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a:t>
            </a:fld>
            <a:endParaRPr lang="en-US"/>
          </a:p>
        </p:txBody>
      </p:sp>
      <p:sp>
        <p:nvSpPr>
          <p:cNvPr id="3" name="TextBox 2"/>
          <p:cNvSpPr txBox="1"/>
          <p:nvPr/>
        </p:nvSpPr>
        <p:spPr>
          <a:xfrm>
            <a:off x="609600" y="609600"/>
            <a:ext cx="7848600" cy="6801862"/>
          </a:xfrm>
          <a:prstGeom prst="rect">
            <a:avLst/>
          </a:prstGeom>
          <a:noFill/>
        </p:spPr>
        <p:txBody>
          <a:bodyPr wrap="square" rtlCol="0">
            <a:spAutoFit/>
          </a:bodyPr>
          <a:lstStyle/>
          <a:p>
            <a:pPr algn="ctr"/>
            <a:r>
              <a:rPr lang="en-US" sz="4000" dirty="0">
                <a:solidFill>
                  <a:srgbClr val="0070C0"/>
                </a:solidFill>
                <a:latin typeface="Britannic Bold" pitchFamily="34" charset="0"/>
                <a:cs typeface="Adobe Hebrew" pitchFamily="18" charset="-79"/>
              </a:rPr>
              <a:t>Summer Training</a:t>
            </a:r>
          </a:p>
          <a:p>
            <a:pPr algn="ctr"/>
            <a:r>
              <a:rPr lang="en-US" sz="2800" dirty="0">
                <a:solidFill>
                  <a:srgbClr val="00B0F0"/>
                </a:solidFill>
                <a:latin typeface="Britannic Bold" pitchFamily="34" charset="0"/>
                <a:cs typeface="Adobe Hebrew" pitchFamily="18" charset="-79"/>
              </a:rPr>
              <a:t>May-June,2020</a:t>
            </a:r>
          </a:p>
          <a:p>
            <a:pPr algn="ctr"/>
            <a:endParaRPr lang="en-US" sz="3600" dirty="0">
              <a:latin typeface="Adobe Hebrew" pitchFamily="18" charset="-79"/>
              <a:cs typeface="Adobe Hebrew" pitchFamily="18" charset="-79"/>
            </a:endParaRPr>
          </a:p>
          <a:p>
            <a:pPr algn="ctr"/>
            <a:r>
              <a:rPr lang="en-US" sz="2800" dirty="0">
                <a:latin typeface="Britannic Bold" pitchFamily="34" charset="0"/>
                <a:cs typeface="Adobe Hebrew" pitchFamily="18" charset="-79"/>
              </a:rPr>
              <a:t>Project Title-</a:t>
            </a:r>
          </a:p>
          <a:p>
            <a:pPr algn="ctr"/>
            <a:r>
              <a:rPr lang="en-US" sz="4400" dirty="0">
                <a:solidFill>
                  <a:srgbClr val="FF0000"/>
                </a:solidFill>
                <a:latin typeface="Britannic Bold" pitchFamily="34" charset="0"/>
                <a:cs typeface="Adobe Hebrew" pitchFamily="18" charset="-79"/>
              </a:rPr>
              <a:t>“Exam Book”</a:t>
            </a:r>
          </a:p>
          <a:p>
            <a:pPr algn="ctr"/>
            <a:r>
              <a:rPr lang="en-US" sz="2000" dirty="0">
                <a:solidFill>
                  <a:srgbClr val="00B050"/>
                </a:solidFill>
                <a:latin typeface="Britannic Bold" pitchFamily="34" charset="0"/>
                <a:cs typeface="Adobe Hebrew" pitchFamily="18" charset="-79"/>
              </a:rPr>
              <a:t>(Online Examination System)</a:t>
            </a:r>
          </a:p>
          <a:p>
            <a:pPr algn="ctr"/>
            <a:endParaRPr lang="en-US" sz="36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r>
              <a:rPr lang="en-US" sz="2400" dirty="0">
                <a:latin typeface="Adobe Hebrew" pitchFamily="18" charset="-79"/>
                <a:cs typeface="Adobe Hebrew" pitchFamily="18" charset="-79"/>
              </a:rPr>
              <a:t> </a:t>
            </a:r>
            <a:r>
              <a:rPr lang="en-US" sz="2400" dirty="0">
                <a:latin typeface="Britannic Bold" pitchFamily="34" charset="0"/>
                <a:cs typeface="Adobe Hebrew" pitchFamily="18" charset="-79"/>
              </a:rPr>
              <a:t>Under the guidance of:</a:t>
            </a:r>
          </a:p>
          <a:p>
            <a:r>
              <a:rPr lang="en-US" sz="2400" dirty="0">
                <a:latin typeface="Britannic Bold" pitchFamily="34" charset="0"/>
                <a:cs typeface="Adobe Hebrew" pitchFamily="18" charset="-79"/>
              </a:rPr>
              <a:t> Mr. Sanjay Rathore</a:t>
            </a:r>
            <a:endParaRPr lang="en-US" sz="2400" dirty="0">
              <a:latin typeface="Adobe Hebrew" pitchFamily="18" charset="-79"/>
              <a:cs typeface="Adobe Hebrew" pitchFamily="18" charset="-79"/>
            </a:endParaRPr>
          </a:p>
          <a:p>
            <a:pPr algn="r"/>
            <a:endParaRPr lang="en-US" sz="24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20</a:t>
            </a:fld>
            <a:endParaRPr lang="en-US"/>
          </a:p>
        </p:txBody>
      </p:sp>
      <p:sp>
        <p:nvSpPr>
          <p:cNvPr id="4" name="TextBox 3"/>
          <p:cNvSpPr txBox="1"/>
          <p:nvPr/>
        </p:nvSpPr>
        <p:spPr>
          <a:xfrm>
            <a:off x="457200" y="457200"/>
            <a:ext cx="7162800" cy="461665"/>
          </a:xfrm>
          <a:prstGeom prst="rect">
            <a:avLst/>
          </a:prstGeom>
          <a:noFill/>
        </p:spPr>
        <p:txBody>
          <a:bodyPr wrap="square" rtlCol="0">
            <a:spAutoFit/>
          </a:bodyPr>
          <a:lstStyle/>
          <a:p>
            <a:r>
              <a:rPr lang="en-US" sz="2400" b="1" dirty="0">
                <a:latin typeface="Book Antiqua" pitchFamily="18" charset="0"/>
              </a:rPr>
              <a:t> LOGIN PAGE</a:t>
            </a:r>
          </a:p>
        </p:txBody>
      </p:sp>
      <p:pic>
        <p:nvPicPr>
          <p:cNvPr id="5" name="Picture 4" descr="Screenshot (949).png"/>
          <p:cNvPicPr>
            <a:picLocks noChangeAspect="1"/>
          </p:cNvPicPr>
          <p:nvPr/>
        </p:nvPicPr>
        <p:blipFill>
          <a:blip r:embed="rId2"/>
          <a:stretch>
            <a:fillRect/>
          </a:stretch>
        </p:blipFill>
        <p:spPr>
          <a:xfrm>
            <a:off x="609600" y="1066800"/>
            <a:ext cx="7848600" cy="5105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22</a:t>
            </a:fld>
            <a:endParaRPr lang="en-US"/>
          </a:p>
        </p:txBody>
      </p:sp>
      <p:pic>
        <p:nvPicPr>
          <p:cNvPr id="3" name="Picture 2" descr="Screenshot (947).png"/>
          <p:cNvPicPr>
            <a:picLocks noChangeAspect="1"/>
          </p:cNvPicPr>
          <p:nvPr/>
        </p:nvPicPr>
        <p:blipFill>
          <a:blip r:embed="rId2"/>
          <a:stretch>
            <a:fillRect/>
          </a:stretch>
        </p:blipFill>
        <p:spPr>
          <a:xfrm>
            <a:off x="609600" y="609600"/>
            <a:ext cx="7848600" cy="2667000"/>
          </a:xfrm>
          <a:prstGeom prst="rect">
            <a:avLst/>
          </a:prstGeom>
        </p:spPr>
      </p:pic>
      <p:pic>
        <p:nvPicPr>
          <p:cNvPr id="4" name="Picture 3" descr="Screenshot (948).png"/>
          <p:cNvPicPr>
            <a:picLocks noChangeAspect="1"/>
          </p:cNvPicPr>
          <p:nvPr/>
        </p:nvPicPr>
        <p:blipFill>
          <a:blip r:embed="rId3"/>
          <a:stretch>
            <a:fillRect/>
          </a:stretch>
        </p:blipFill>
        <p:spPr>
          <a:xfrm>
            <a:off x="609600" y="3505200"/>
            <a:ext cx="7848600" cy="2895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23</a:t>
            </a:fld>
            <a:endParaRPr lang="en-US"/>
          </a:p>
        </p:txBody>
      </p:sp>
      <p:sp>
        <p:nvSpPr>
          <p:cNvPr id="3" name="TextBox 2"/>
          <p:cNvSpPr txBox="1"/>
          <p:nvPr/>
        </p:nvSpPr>
        <p:spPr>
          <a:xfrm>
            <a:off x="609600" y="685800"/>
            <a:ext cx="8001000" cy="5247590"/>
          </a:xfrm>
          <a:prstGeom prst="rect">
            <a:avLst/>
          </a:prstGeom>
          <a:noFill/>
        </p:spPr>
        <p:txBody>
          <a:bodyPr wrap="square" rtlCol="0">
            <a:spAutoFit/>
          </a:bodyPr>
          <a:lstStyle/>
          <a:p>
            <a:r>
              <a:rPr lang="en-US" sz="3600" dirty="0">
                <a:latin typeface="Adobe Garamond Pro Bold" pitchFamily="18" charset="0"/>
              </a:rPr>
              <a:t>CONCLUSION</a:t>
            </a:r>
          </a:p>
          <a:p>
            <a:endParaRPr lang="en-US" sz="1100" dirty="0">
              <a:latin typeface="Adobe Garamond Pro Bold" pitchFamily="18" charset="0"/>
            </a:endParaRPr>
          </a:p>
          <a:p>
            <a:r>
              <a:rPr lang="en-US" sz="2400" dirty="0">
                <a:latin typeface="Book Antiqua" pitchFamily="18" charset="0"/>
                <a:cs typeface="Adobe Hebrew" pitchFamily="18" charset="-79"/>
              </a:rPr>
              <a:t>Exam Book is a web application. The key concept is to minimize the amount of paper and convert all types of documentation to digital form. This web application can help  students, test their level of IQ and knowledge through joining exams in various subjects created by teachers and educational institutions. It is a helpful resource at the time of this pandemic. It can be observed that the information required can be obtained with ease and accuracy in the computerized system. The user with minimum knowledge about computer can be able to operate the system easily. The system also produces brief result required by the management</a:t>
            </a:r>
            <a:r>
              <a:rPr lang="en-US" sz="2400" dirty="0">
                <a:latin typeface="Adobe Hebrew" pitchFamily="18" charset="-79"/>
                <a:cs typeface="Adobe Hebrew" pitchFamily="18" charset="-79"/>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24</a:t>
            </a:fld>
            <a:endParaRPr lang="en-US"/>
          </a:p>
        </p:txBody>
      </p:sp>
      <p:sp>
        <p:nvSpPr>
          <p:cNvPr id="3" name="TextBox 2"/>
          <p:cNvSpPr txBox="1"/>
          <p:nvPr/>
        </p:nvSpPr>
        <p:spPr>
          <a:xfrm>
            <a:off x="533400" y="609600"/>
            <a:ext cx="8001000" cy="5816977"/>
          </a:xfrm>
          <a:prstGeom prst="rect">
            <a:avLst/>
          </a:prstGeom>
          <a:noFill/>
        </p:spPr>
        <p:txBody>
          <a:bodyPr wrap="square" rtlCol="0">
            <a:spAutoFit/>
          </a:bodyPr>
          <a:lstStyle/>
          <a:p>
            <a:pPr algn="ctr"/>
            <a:endParaRPr lang="en-US" sz="6000" dirty="0">
              <a:latin typeface="Adobe Garamond Pro Bold" pitchFamily="18" charset="0"/>
            </a:endParaRPr>
          </a:p>
          <a:p>
            <a:pPr algn="ctr"/>
            <a:endParaRPr lang="en-US" sz="6000" dirty="0">
              <a:latin typeface="Adobe Garamond Pro Bold" pitchFamily="18" charset="0"/>
            </a:endParaRPr>
          </a:p>
          <a:p>
            <a:pPr algn="ctr"/>
            <a:r>
              <a:rPr lang="en-US" sz="6000" dirty="0">
                <a:latin typeface="Adobe Garamond Pro Bold" pitchFamily="18" charset="0"/>
              </a:rPr>
              <a:t>THANK </a:t>
            </a:r>
          </a:p>
          <a:p>
            <a:pPr algn="ctr"/>
            <a:r>
              <a:rPr lang="en-US" sz="6000" dirty="0">
                <a:latin typeface="Adobe Garamond Pro Bold" pitchFamily="18" charset="0"/>
              </a:rPr>
              <a:t>YOU!</a:t>
            </a:r>
          </a:p>
          <a:p>
            <a:pPr algn="ctr"/>
            <a:endParaRPr lang="en-US" sz="6000" dirty="0">
              <a:latin typeface="Adobe Garamond Pro Bold" pitchFamily="18" charset="0"/>
            </a:endParaRPr>
          </a:p>
          <a:p>
            <a:pPr algn="ctr"/>
            <a:endParaRPr lang="en-US" sz="6000" dirty="0">
              <a:latin typeface="Adobe Garamond Pro Bold"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3</a:t>
            </a:fld>
            <a:endParaRPr lang="en-US"/>
          </a:p>
        </p:txBody>
      </p:sp>
      <p:sp>
        <p:nvSpPr>
          <p:cNvPr id="6" name="Title 5"/>
          <p:cNvSpPr>
            <a:spLocks noGrp="1"/>
          </p:cNvSpPr>
          <p:nvPr>
            <p:ph type="title" idx="4294967295"/>
          </p:nvPr>
        </p:nvSpPr>
        <p:spPr>
          <a:xfrm>
            <a:off x="1676400" y="152400"/>
            <a:ext cx="5181600" cy="609600"/>
          </a:xfrm>
        </p:spPr>
        <p:txBody>
          <a:bodyPr>
            <a:noAutofit/>
          </a:bodyPr>
          <a:lstStyle/>
          <a:p>
            <a:r>
              <a:rPr lang="en-US" sz="3600" dirty="0">
                <a:solidFill>
                  <a:schemeClr val="tx1"/>
                </a:solidFill>
                <a:latin typeface="Adobe Garamond Pro Bold" pitchFamily="18" charset="0"/>
              </a:rPr>
              <a:t>    </a:t>
            </a:r>
            <a:r>
              <a:rPr lang="en-US" sz="3200" dirty="0">
                <a:solidFill>
                  <a:schemeClr val="tx1"/>
                </a:solidFill>
                <a:latin typeface="Adobe Garamond Pro Bold" pitchFamily="18" charset="0"/>
              </a:rPr>
              <a:t>TABLE OF CONTENTS</a:t>
            </a:r>
          </a:p>
        </p:txBody>
      </p:sp>
      <p:graphicFrame>
        <p:nvGraphicFramePr>
          <p:cNvPr id="10" name="Content Placeholder 9"/>
          <p:cNvGraphicFramePr>
            <a:graphicFrameLocks noGrp="1"/>
          </p:cNvGraphicFramePr>
          <p:nvPr>
            <p:ph sz="quarter" idx="4294967295"/>
          </p:nvPr>
        </p:nvGraphicFramePr>
        <p:xfrm>
          <a:off x="609600" y="762000"/>
          <a:ext cx="7848600" cy="5636830"/>
        </p:xfrm>
        <a:graphic>
          <a:graphicData uri="http://schemas.openxmlformats.org/drawingml/2006/table">
            <a:tbl>
              <a:tblPr firstRow="1" bandRow="1">
                <a:tableStyleId>{073A0DAA-6AF3-43AB-8588-CEC1D06C72B9}</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376505">
                <a:tc>
                  <a:txBody>
                    <a:bodyPr/>
                    <a:lstStyle/>
                    <a:p>
                      <a:r>
                        <a:rPr lang="en-US" dirty="0"/>
                        <a:t>TOPIC NAME</a:t>
                      </a:r>
                    </a:p>
                  </a:txBody>
                  <a:tcPr/>
                </a:tc>
                <a:tc>
                  <a:txBody>
                    <a:bodyPr/>
                    <a:lstStyle/>
                    <a:p>
                      <a:r>
                        <a:rPr lang="en-US" dirty="0"/>
                        <a:t>SLIDE NO.</a:t>
                      </a:r>
                    </a:p>
                  </a:txBody>
                  <a:tcPr/>
                </a:tc>
                <a:extLst>
                  <a:ext uri="{0D108BD9-81ED-4DB2-BD59-A6C34878D82A}">
                    <a16:rowId xmlns:a16="http://schemas.microsoft.com/office/drawing/2014/main" val="10000"/>
                  </a:ext>
                </a:extLst>
              </a:tr>
              <a:tr h="376505">
                <a:tc>
                  <a:txBody>
                    <a:bodyPr/>
                    <a:lstStyle/>
                    <a:p>
                      <a:r>
                        <a:rPr lang="en-US" dirty="0"/>
                        <a:t>Team</a:t>
                      </a:r>
                      <a:r>
                        <a:rPr lang="en-US" baseline="0" dirty="0"/>
                        <a:t> Members</a:t>
                      </a:r>
                      <a:endParaRPr lang="en-US" dirty="0"/>
                    </a:p>
                  </a:txBody>
                  <a:tcPr/>
                </a:tc>
                <a:tc>
                  <a:txBody>
                    <a:bodyPr/>
                    <a:lstStyle/>
                    <a:p>
                      <a:r>
                        <a:rPr lang="en-US" dirty="0"/>
                        <a:t>4</a:t>
                      </a:r>
                    </a:p>
                  </a:txBody>
                  <a:tcPr/>
                </a:tc>
                <a:extLst>
                  <a:ext uri="{0D108BD9-81ED-4DB2-BD59-A6C34878D82A}">
                    <a16:rowId xmlns:a16="http://schemas.microsoft.com/office/drawing/2014/main" val="10001"/>
                  </a:ext>
                </a:extLst>
              </a:tr>
              <a:tr h="376505">
                <a:tc>
                  <a:txBody>
                    <a:bodyPr/>
                    <a:lstStyle/>
                    <a:p>
                      <a:r>
                        <a:rPr lang="en-US" dirty="0"/>
                        <a:t>Introduction</a:t>
                      </a:r>
                    </a:p>
                  </a:txBody>
                  <a:tcPr/>
                </a:tc>
                <a:tc>
                  <a:txBody>
                    <a:bodyPr/>
                    <a:lstStyle/>
                    <a:p>
                      <a:r>
                        <a:rPr lang="en-US" dirty="0"/>
                        <a:t>5</a:t>
                      </a:r>
                    </a:p>
                  </a:txBody>
                  <a:tcPr/>
                </a:tc>
                <a:extLst>
                  <a:ext uri="{0D108BD9-81ED-4DB2-BD59-A6C34878D82A}">
                    <a16:rowId xmlns:a16="http://schemas.microsoft.com/office/drawing/2014/main" val="10002"/>
                  </a:ext>
                </a:extLst>
              </a:tr>
              <a:tr h="376505">
                <a:tc>
                  <a:txBody>
                    <a:bodyPr/>
                    <a:lstStyle/>
                    <a:p>
                      <a:r>
                        <a:rPr lang="en-US" dirty="0"/>
                        <a:t>Aim and Objectives</a:t>
                      </a:r>
                    </a:p>
                  </a:txBody>
                  <a:tcPr/>
                </a:tc>
                <a:tc>
                  <a:txBody>
                    <a:bodyPr/>
                    <a:lstStyle/>
                    <a:p>
                      <a:r>
                        <a:rPr lang="en-US" dirty="0"/>
                        <a:t>6</a:t>
                      </a:r>
                    </a:p>
                  </a:txBody>
                  <a:tcPr/>
                </a:tc>
                <a:extLst>
                  <a:ext uri="{0D108BD9-81ED-4DB2-BD59-A6C34878D82A}">
                    <a16:rowId xmlns:a16="http://schemas.microsoft.com/office/drawing/2014/main" val="10003"/>
                  </a:ext>
                </a:extLst>
              </a:tr>
              <a:tr h="376505">
                <a:tc>
                  <a:txBody>
                    <a:bodyPr/>
                    <a:lstStyle/>
                    <a:p>
                      <a:r>
                        <a:rPr lang="en-US" dirty="0"/>
                        <a:t>Scope and purpose</a:t>
                      </a:r>
                    </a:p>
                  </a:txBody>
                  <a:tcPr/>
                </a:tc>
                <a:tc>
                  <a:txBody>
                    <a:bodyPr/>
                    <a:lstStyle/>
                    <a:p>
                      <a:r>
                        <a:rPr lang="en-US" dirty="0"/>
                        <a:t>7</a:t>
                      </a:r>
                    </a:p>
                  </a:txBody>
                  <a:tcPr/>
                </a:tc>
                <a:extLst>
                  <a:ext uri="{0D108BD9-81ED-4DB2-BD59-A6C34878D82A}">
                    <a16:rowId xmlns:a16="http://schemas.microsoft.com/office/drawing/2014/main" val="10004"/>
                  </a:ext>
                </a:extLst>
              </a:tr>
              <a:tr h="376505">
                <a:tc>
                  <a:txBody>
                    <a:bodyPr/>
                    <a:lstStyle/>
                    <a:p>
                      <a:r>
                        <a:rPr lang="en-US" dirty="0"/>
                        <a:t>Brief Description</a:t>
                      </a:r>
                    </a:p>
                  </a:txBody>
                  <a:tcPr/>
                </a:tc>
                <a:tc>
                  <a:txBody>
                    <a:bodyPr/>
                    <a:lstStyle/>
                    <a:p>
                      <a:r>
                        <a:rPr lang="en-US" dirty="0"/>
                        <a:t>8</a:t>
                      </a:r>
                    </a:p>
                  </a:txBody>
                  <a:tcPr/>
                </a:tc>
                <a:extLst>
                  <a:ext uri="{0D108BD9-81ED-4DB2-BD59-A6C34878D82A}">
                    <a16:rowId xmlns:a16="http://schemas.microsoft.com/office/drawing/2014/main" val="10005"/>
                  </a:ext>
                </a:extLst>
              </a:tr>
              <a:tr h="376505">
                <a:tc>
                  <a:txBody>
                    <a:bodyPr/>
                    <a:lstStyle/>
                    <a:p>
                      <a:r>
                        <a:rPr lang="en-US" dirty="0"/>
                        <a:t>Users of the system</a:t>
                      </a:r>
                    </a:p>
                  </a:txBody>
                  <a:tcPr/>
                </a:tc>
                <a:tc>
                  <a:txBody>
                    <a:bodyPr/>
                    <a:lstStyle/>
                    <a:p>
                      <a:r>
                        <a:rPr lang="en-US" dirty="0"/>
                        <a:t>9-10</a:t>
                      </a:r>
                    </a:p>
                  </a:txBody>
                  <a:tcPr/>
                </a:tc>
                <a:extLst>
                  <a:ext uri="{0D108BD9-81ED-4DB2-BD59-A6C34878D82A}">
                    <a16:rowId xmlns:a16="http://schemas.microsoft.com/office/drawing/2014/main" val="10006"/>
                  </a:ext>
                </a:extLst>
              </a:tr>
              <a:tr h="376505">
                <a:tc>
                  <a:txBody>
                    <a:bodyPr/>
                    <a:lstStyle/>
                    <a:p>
                      <a:r>
                        <a:rPr lang="en-US" dirty="0"/>
                        <a:t>Technology used</a:t>
                      </a:r>
                    </a:p>
                  </a:txBody>
                  <a:tcPr/>
                </a:tc>
                <a:tc>
                  <a:txBody>
                    <a:bodyPr/>
                    <a:lstStyle/>
                    <a:p>
                      <a:r>
                        <a:rPr lang="en-US" dirty="0"/>
                        <a:t>11</a:t>
                      </a:r>
                    </a:p>
                  </a:txBody>
                  <a:tcPr/>
                </a:tc>
                <a:extLst>
                  <a:ext uri="{0D108BD9-81ED-4DB2-BD59-A6C34878D82A}">
                    <a16:rowId xmlns:a16="http://schemas.microsoft.com/office/drawing/2014/main" val="10007"/>
                  </a:ext>
                </a:extLst>
              </a:tr>
              <a:tr h="376505">
                <a:tc>
                  <a:txBody>
                    <a:bodyPr/>
                    <a:lstStyle/>
                    <a:p>
                      <a:r>
                        <a:rPr lang="en-US" dirty="0"/>
                        <a:t>Procedure</a:t>
                      </a:r>
                    </a:p>
                  </a:txBody>
                  <a:tcPr/>
                </a:tc>
                <a:tc>
                  <a:txBody>
                    <a:bodyPr/>
                    <a:lstStyle/>
                    <a:p>
                      <a:r>
                        <a:rPr lang="en-US" dirty="0"/>
                        <a:t>12</a:t>
                      </a:r>
                    </a:p>
                  </a:txBody>
                  <a:tcPr/>
                </a:tc>
                <a:extLst>
                  <a:ext uri="{0D108BD9-81ED-4DB2-BD59-A6C34878D82A}">
                    <a16:rowId xmlns:a16="http://schemas.microsoft.com/office/drawing/2014/main" val="10008"/>
                  </a:ext>
                </a:extLst>
              </a:tr>
              <a:tr h="376505">
                <a:tc>
                  <a:txBody>
                    <a:bodyPr/>
                    <a:lstStyle/>
                    <a:p>
                      <a:r>
                        <a:rPr lang="en-US" dirty="0"/>
                        <a:t>Functionality</a:t>
                      </a:r>
                    </a:p>
                  </a:txBody>
                  <a:tcPr/>
                </a:tc>
                <a:tc>
                  <a:txBody>
                    <a:bodyPr/>
                    <a:lstStyle/>
                    <a:p>
                      <a:r>
                        <a:rPr lang="en-US" dirty="0"/>
                        <a:t>13-14</a:t>
                      </a:r>
                    </a:p>
                  </a:txBody>
                  <a:tcPr/>
                </a:tc>
                <a:extLst>
                  <a:ext uri="{0D108BD9-81ED-4DB2-BD59-A6C34878D82A}">
                    <a16:rowId xmlns:a16="http://schemas.microsoft.com/office/drawing/2014/main" val="10009"/>
                  </a:ext>
                </a:extLst>
              </a:tr>
              <a:tr h="376505">
                <a:tc>
                  <a:txBody>
                    <a:bodyPr/>
                    <a:lstStyle/>
                    <a:p>
                      <a:r>
                        <a:rPr lang="en-US" dirty="0"/>
                        <a:t>Advantages</a:t>
                      </a:r>
                    </a:p>
                  </a:txBody>
                  <a:tcPr/>
                </a:tc>
                <a:tc>
                  <a:txBody>
                    <a:bodyPr/>
                    <a:lstStyle/>
                    <a:p>
                      <a:r>
                        <a:rPr lang="en-US" dirty="0"/>
                        <a:t>15</a:t>
                      </a:r>
                    </a:p>
                  </a:txBody>
                  <a:tcPr/>
                </a:tc>
                <a:extLst>
                  <a:ext uri="{0D108BD9-81ED-4DB2-BD59-A6C34878D82A}">
                    <a16:rowId xmlns:a16="http://schemas.microsoft.com/office/drawing/2014/main" val="10010"/>
                  </a:ext>
                </a:extLst>
              </a:tr>
              <a:tr h="349750">
                <a:tc>
                  <a:txBody>
                    <a:bodyPr/>
                    <a:lstStyle/>
                    <a:p>
                      <a:r>
                        <a:rPr lang="en-US" dirty="0"/>
                        <a:t>E-R</a:t>
                      </a:r>
                      <a:r>
                        <a:rPr lang="en-US" baseline="0" dirty="0"/>
                        <a:t> Diagram</a:t>
                      </a:r>
                      <a:endParaRPr lang="en-US" dirty="0"/>
                    </a:p>
                  </a:txBody>
                  <a:tcPr/>
                </a:tc>
                <a:tc>
                  <a:txBody>
                    <a:bodyPr/>
                    <a:lstStyle/>
                    <a:p>
                      <a:r>
                        <a:rPr lang="en-US" dirty="0"/>
                        <a:t>16</a:t>
                      </a:r>
                    </a:p>
                  </a:txBody>
                  <a:tcPr/>
                </a:tc>
                <a:extLst>
                  <a:ext uri="{0D108BD9-81ED-4DB2-BD59-A6C34878D82A}">
                    <a16:rowId xmlns:a16="http://schemas.microsoft.com/office/drawing/2014/main" val="10011"/>
                  </a:ext>
                </a:extLst>
              </a:tr>
              <a:tr h="376505">
                <a:tc>
                  <a:txBody>
                    <a:bodyPr/>
                    <a:lstStyle/>
                    <a:p>
                      <a:r>
                        <a:rPr lang="en-US" dirty="0"/>
                        <a:t>Use case diagram</a:t>
                      </a:r>
                    </a:p>
                  </a:txBody>
                  <a:tcPr/>
                </a:tc>
                <a:tc>
                  <a:txBody>
                    <a:bodyPr/>
                    <a:lstStyle/>
                    <a:p>
                      <a:r>
                        <a:rPr lang="en-US" dirty="0"/>
                        <a:t>17</a:t>
                      </a:r>
                    </a:p>
                  </a:txBody>
                  <a:tcPr/>
                </a:tc>
                <a:extLst>
                  <a:ext uri="{0D108BD9-81ED-4DB2-BD59-A6C34878D82A}">
                    <a16:rowId xmlns:a16="http://schemas.microsoft.com/office/drawing/2014/main" val="10012"/>
                  </a:ext>
                </a:extLst>
              </a:tr>
              <a:tr h="376505">
                <a:tc>
                  <a:txBody>
                    <a:bodyPr/>
                    <a:lstStyle/>
                    <a:p>
                      <a:r>
                        <a:rPr lang="en-US" dirty="0"/>
                        <a:t>Snapshots</a:t>
                      </a:r>
                    </a:p>
                  </a:txBody>
                  <a:tcPr/>
                </a:tc>
                <a:tc>
                  <a:txBody>
                    <a:bodyPr/>
                    <a:lstStyle/>
                    <a:p>
                      <a:r>
                        <a:rPr lang="en-US" dirty="0"/>
                        <a:t>18-22</a:t>
                      </a:r>
                    </a:p>
                  </a:txBody>
                  <a:tcPr/>
                </a:tc>
                <a:extLst>
                  <a:ext uri="{0D108BD9-81ED-4DB2-BD59-A6C34878D82A}">
                    <a16:rowId xmlns:a16="http://schemas.microsoft.com/office/drawing/2014/main" val="10013"/>
                  </a:ext>
                </a:extLst>
              </a:tr>
              <a:tr h="376505">
                <a:tc>
                  <a:txBody>
                    <a:bodyPr/>
                    <a:lstStyle/>
                    <a:p>
                      <a:r>
                        <a:rPr lang="en-US" dirty="0"/>
                        <a:t>Conclusion</a:t>
                      </a:r>
                    </a:p>
                  </a:txBody>
                  <a:tcPr/>
                </a:tc>
                <a:tc>
                  <a:txBody>
                    <a:bodyPr/>
                    <a:lstStyle/>
                    <a:p>
                      <a:r>
                        <a:rPr lang="en-US" dirty="0"/>
                        <a:t>23</a:t>
                      </a:r>
                    </a:p>
                  </a:txBody>
                  <a:tcPr/>
                </a:tc>
                <a:extLst>
                  <a:ext uri="{0D108BD9-81ED-4DB2-BD59-A6C34878D82A}">
                    <a16:rowId xmlns:a16="http://schemas.microsoft.com/office/drawing/2014/main" val="1001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4</a:t>
            </a:fld>
            <a:endParaRPr lang="en-US"/>
          </a:p>
        </p:txBody>
      </p:sp>
      <p:sp>
        <p:nvSpPr>
          <p:cNvPr id="4" name="TextBox 3"/>
          <p:cNvSpPr txBox="1"/>
          <p:nvPr/>
        </p:nvSpPr>
        <p:spPr>
          <a:xfrm>
            <a:off x="762000" y="762001"/>
            <a:ext cx="7620000" cy="5016758"/>
          </a:xfrm>
          <a:prstGeom prst="rect">
            <a:avLst/>
          </a:prstGeom>
          <a:noFill/>
        </p:spPr>
        <p:txBody>
          <a:bodyPr wrap="square" rtlCol="0">
            <a:spAutoFit/>
          </a:bodyPr>
          <a:lstStyle/>
          <a:p>
            <a:r>
              <a:rPr lang="en-US" sz="3600" dirty="0">
                <a:latin typeface="Adobe Garamond Pro Bold" pitchFamily="18" charset="0"/>
                <a:ea typeface="Arial Unicode MS" pitchFamily="34" charset="-128"/>
                <a:cs typeface="Arial Unicode MS" pitchFamily="34" charset="-128"/>
              </a:rPr>
              <a:t>TEAM MEMBERS</a:t>
            </a:r>
          </a:p>
          <a:p>
            <a:endParaRPr lang="en-US" sz="2000" b="1" dirty="0">
              <a:latin typeface="Book Antiqua" pitchFamily="18" charset="0"/>
              <a:ea typeface="Arial Unicode MS" pitchFamily="34" charset="-128"/>
              <a:cs typeface="Arial Unicode MS" pitchFamily="34" charset="-128"/>
            </a:endParaRPr>
          </a:p>
          <a:p>
            <a:pPr marL="742950" indent="-742950"/>
            <a:r>
              <a:rPr lang="en-US" sz="2800" b="1" dirty="0">
                <a:latin typeface="Book Antiqua" pitchFamily="18" charset="0"/>
                <a:ea typeface="Arial Unicode MS" pitchFamily="34" charset="-128"/>
                <a:cs typeface="Arial Unicode MS" pitchFamily="34" charset="-128"/>
              </a:rPr>
              <a:t>1)  Anam Quazi </a:t>
            </a:r>
          </a:p>
          <a:p>
            <a:pPr marL="742950" indent="-742950"/>
            <a:r>
              <a:rPr lang="en-US" sz="3600" dirty="0">
                <a:latin typeface="Book Antiqua" pitchFamily="18" charset="0"/>
                <a:ea typeface="Arial Unicode MS" pitchFamily="34" charset="-128"/>
                <a:cs typeface="Arial Unicode MS" pitchFamily="34" charset="-128"/>
              </a:rPr>
              <a:t>    </a:t>
            </a:r>
            <a:r>
              <a:rPr lang="en-US" sz="2000" dirty="0">
                <a:latin typeface="Book Antiqua" pitchFamily="18" charset="0"/>
                <a:ea typeface="Arial Unicode MS" pitchFamily="34" charset="-128"/>
                <a:cs typeface="Arial Unicode MS" pitchFamily="34" charset="-128"/>
              </a:rPr>
              <a:t>(Student IIIrd Year B.Tech Computer Science Engineering)</a:t>
            </a:r>
          </a:p>
          <a:p>
            <a:pPr marL="742950" indent="-742950"/>
            <a:endParaRPr lang="en-US" sz="2800" dirty="0">
              <a:latin typeface="Book Antiqua" pitchFamily="18" charset="0"/>
              <a:ea typeface="Arial Unicode MS" pitchFamily="34" charset="-128"/>
              <a:cs typeface="Arial Unicode MS" pitchFamily="34" charset="-128"/>
            </a:endParaRPr>
          </a:p>
          <a:p>
            <a:pPr marL="742950" indent="-742950"/>
            <a:r>
              <a:rPr lang="en-US" sz="2800" b="1" dirty="0">
                <a:latin typeface="Book Antiqua" pitchFamily="18" charset="0"/>
                <a:ea typeface="Arial Unicode MS" pitchFamily="34" charset="-128"/>
                <a:cs typeface="Arial Unicode MS" pitchFamily="34" charset="-128"/>
              </a:rPr>
              <a:t>2)  Kavish Lodha </a:t>
            </a:r>
          </a:p>
          <a:p>
            <a:pPr marL="742950" indent="-742950"/>
            <a:r>
              <a:rPr lang="en-US" sz="2800" dirty="0">
                <a:latin typeface="Book Antiqua" pitchFamily="18" charset="0"/>
                <a:ea typeface="Arial Unicode MS" pitchFamily="34" charset="-128"/>
                <a:cs typeface="Arial Unicode MS" pitchFamily="34" charset="-128"/>
              </a:rPr>
              <a:t>      </a:t>
            </a:r>
            <a:r>
              <a:rPr lang="en-US" sz="2000" dirty="0">
                <a:latin typeface="Book Antiqua" pitchFamily="18" charset="0"/>
                <a:ea typeface="Arial Unicode MS" pitchFamily="34" charset="-128"/>
                <a:cs typeface="Arial Unicode MS" pitchFamily="34" charset="-128"/>
              </a:rPr>
              <a:t>(Student IIIrd Year B.Tech Computer Science Engineering)</a:t>
            </a:r>
          </a:p>
          <a:p>
            <a:pPr marL="742950" indent="-742950"/>
            <a:endParaRPr lang="en-US" sz="2800" dirty="0">
              <a:latin typeface="Book Antiqua" pitchFamily="18" charset="0"/>
              <a:ea typeface="Arial Unicode MS" pitchFamily="34" charset="-128"/>
              <a:cs typeface="Arial Unicode MS" pitchFamily="34" charset="-128"/>
            </a:endParaRPr>
          </a:p>
          <a:p>
            <a:pPr marL="742950" indent="-742950"/>
            <a:r>
              <a:rPr lang="en-US" sz="2800" b="1" dirty="0">
                <a:latin typeface="Book Antiqua" pitchFamily="18" charset="0"/>
                <a:ea typeface="Arial Unicode MS" pitchFamily="34" charset="-128"/>
                <a:cs typeface="Arial Unicode MS" pitchFamily="34" charset="-128"/>
              </a:rPr>
              <a:t>3)  Nupur Thakur </a:t>
            </a:r>
          </a:p>
          <a:p>
            <a:pPr marL="742950" indent="-742950"/>
            <a:r>
              <a:rPr lang="en-US" sz="2000" dirty="0">
                <a:latin typeface="Book Antiqua" pitchFamily="18" charset="0"/>
                <a:ea typeface="Arial Unicode MS" pitchFamily="34" charset="-128"/>
                <a:cs typeface="Arial Unicode MS" pitchFamily="34" charset="-128"/>
              </a:rPr>
              <a:t>        (Student IIIrd Year B.Tech Computer Science Engineering)</a:t>
            </a:r>
          </a:p>
          <a:p>
            <a:pPr marL="742950" indent="-742950"/>
            <a:endParaRPr lang="en-US" sz="2000" dirty="0">
              <a:latin typeface="Book Antiqua" pitchFamily="18" charset="0"/>
              <a:ea typeface="Arial Unicode MS" pitchFamily="34" charset="-128"/>
              <a:cs typeface="Arial Unicode MS" pitchFamily="34" charset="-128"/>
            </a:endParaRPr>
          </a:p>
          <a:p>
            <a:pPr marL="742950" indent="-742950"/>
            <a:endParaRPr lang="en-US" sz="2000" dirty="0">
              <a:latin typeface="Adobe Hebrew" pitchFamily="18" charset="-79"/>
              <a:cs typeface="Adobe Hebrew" pitchFamily="18"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5</a:t>
            </a:fld>
            <a:endParaRPr lang="en-US"/>
          </a:p>
        </p:txBody>
      </p:sp>
      <p:sp>
        <p:nvSpPr>
          <p:cNvPr id="3" name="TextBox 2"/>
          <p:cNvSpPr txBox="1"/>
          <p:nvPr/>
        </p:nvSpPr>
        <p:spPr>
          <a:xfrm>
            <a:off x="457200" y="381000"/>
            <a:ext cx="8077200" cy="5693866"/>
          </a:xfrm>
          <a:prstGeom prst="rect">
            <a:avLst/>
          </a:prstGeom>
          <a:noFill/>
        </p:spPr>
        <p:txBody>
          <a:bodyPr wrap="square" rtlCol="0">
            <a:spAutoFit/>
          </a:bodyPr>
          <a:lstStyle/>
          <a:p>
            <a:r>
              <a:rPr lang="en-US" sz="3600" dirty="0">
                <a:latin typeface="Adobe Garamond Pro Bold" pitchFamily="18" charset="0"/>
              </a:rPr>
              <a:t>   INTRODUCTION</a:t>
            </a:r>
          </a:p>
          <a:p>
            <a:endParaRPr lang="en-US" sz="1200" dirty="0">
              <a:latin typeface="Adobe Garamond Pro Bold" pitchFamily="18" charset="0"/>
            </a:endParaRPr>
          </a:p>
          <a:p>
            <a:pPr>
              <a:buFont typeface="Wingdings" pitchFamily="2" charset="2"/>
              <a:buChar char="Ø"/>
            </a:pPr>
            <a:r>
              <a:rPr lang="en-US" sz="2400" dirty="0">
                <a:latin typeface="Book Antiqua" pitchFamily="18" charset="0"/>
                <a:cs typeface="Adobe Hebrew" pitchFamily="18" charset="-79"/>
              </a:rPr>
              <a:t>  This project is a real world application of all the skills     </a:t>
            </a:r>
          </a:p>
          <a:p>
            <a:r>
              <a:rPr lang="en-US" sz="2400" dirty="0">
                <a:latin typeface="Book Antiqua" pitchFamily="18" charset="0"/>
                <a:cs typeface="Adobe Hebrew" pitchFamily="18" charset="-79"/>
              </a:rPr>
              <a:t>     and knowledge that we have acquired from our </a:t>
            </a:r>
          </a:p>
          <a:p>
            <a:r>
              <a:rPr lang="en-US" sz="2400" dirty="0">
                <a:latin typeface="Book Antiqua" pitchFamily="18" charset="0"/>
                <a:cs typeface="Adobe Hebrew" pitchFamily="18" charset="-79"/>
              </a:rPr>
              <a:t>     internship in MEAN stack development. </a:t>
            </a:r>
          </a:p>
          <a:p>
            <a:pPr>
              <a:buFont typeface="Wingdings" pitchFamily="2" charset="2"/>
              <a:buChar char="Ø"/>
            </a:pPr>
            <a:r>
              <a:rPr lang="en-US" sz="2400" dirty="0">
                <a:latin typeface="Book Antiqua" pitchFamily="18" charset="0"/>
                <a:cs typeface="Adobe Hebrew" pitchFamily="18" charset="-79"/>
              </a:rPr>
              <a:t>  Since we all are amidst a global pandemic, it is our    </a:t>
            </a:r>
          </a:p>
          <a:p>
            <a:r>
              <a:rPr lang="en-US" sz="2400" dirty="0">
                <a:latin typeface="Book Antiqua" pitchFamily="18" charset="0"/>
                <a:cs typeface="Adobe Hebrew" pitchFamily="18" charset="-79"/>
              </a:rPr>
              <a:t>     duty, as students, to help other students stay connected  </a:t>
            </a:r>
          </a:p>
          <a:p>
            <a:r>
              <a:rPr lang="en-US" sz="2400" dirty="0">
                <a:latin typeface="Book Antiqua" pitchFamily="18" charset="0"/>
                <a:cs typeface="Adobe Hebrew" pitchFamily="18" charset="-79"/>
              </a:rPr>
              <a:t>     with their learning and this was the main motive </a:t>
            </a:r>
          </a:p>
          <a:p>
            <a:r>
              <a:rPr lang="en-US" sz="2400" dirty="0">
                <a:latin typeface="Book Antiqua" pitchFamily="18" charset="0"/>
                <a:cs typeface="Adobe Hebrew" pitchFamily="18" charset="-79"/>
              </a:rPr>
              <a:t>     behind taking  an online examination system as our </a:t>
            </a:r>
          </a:p>
          <a:p>
            <a:r>
              <a:rPr lang="en-US" sz="2400" dirty="0">
                <a:latin typeface="Book Antiqua" pitchFamily="18" charset="0"/>
                <a:cs typeface="Adobe Hebrew" pitchFamily="18" charset="-79"/>
              </a:rPr>
              <a:t>     project.</a:t>
            </a:r>
          </a:p>
          <a:p>
            <a:pPr>
              <a:buFont typeface="Wingdings" pitchFamily="2" charset="2"/>
              <a:buChar char="Ø"/>
            </a:pPr>
            <a:r>
              <a:rPr lang="en-US" sz="2400" dirty="0">
                <a:latin typeface="Book Antiqua" pitchFamily="18" charset="0"/>
                <a:cs typeface="Adobe Hebrew" pitchFamily="18" charset="-79"/>
              </a:rPr>
              <a:t>  Exam Book is a web application, which allows a  </a:t>
            </a:r>
          </a:p>
          <a:p>
            <a:r>
              <a:rPr lang="en-US" sz="2400" dirty="0">
                <a:latin typeface="Book Antiqua" pitchFamily="18" charset="0"/>
                <a:cs typeface="Adobe Hebrew" pitchFamily="18" charset="-79"/>
              </a:rPr>
              <a:t>     particular user or institute to create and conduct   </a:t>
            </a:r>
          </a:p>
          <a:p>
            <a:r>
              <a:rPr lang="en-US" sz="2400" dirty="0">
                <a:latin typeface="Book Antiqua" pitchFamily="18" charset="0"/>
                <a:cs typeface="Adobe Hebrew" pitchFamily="18" charset="-79"/>
              </a:rPr>
              <a:t>     examinations as well as join examinations via an online    </a:t>
            </a:r>
          </a:p>
          <a:p>
            <a:r>
              <a:rPr lang="en-US" sz="2400" dirty="0">
                <a:latin typeface="Book Antiqua" pitchFamily="18" charset="0"/>
                <a:cs typeface="Adobe Hebrew" pitchFamily="18" charset="-79"/>
              </a:rPr>
              <a:t>     environment. This can be done through the internet, </a:t>
            </a:r>
          </a:p>
          <a:p>
            <a:r>
              <a:rPr lang="en-US" sz="2400" dirty="0">
                <a:latin typeface="Book Antiqua" pitchFamily="18" charset="0"/>
                <a:cs typeface="Adobe Hebrew" pitchFamily="18" charset="-79"/>
              </a:rPr>
              <a:t>     intranet and/or local area network environments.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6</a:t>
            </a:fld>
            <a:endParaRPr lang="en-US"/>
          </a:p>
        </p:txBody>
      </p:sp>
      <p:sp>
        <p:nvSpPr>
          <p:cNvPr id="3" name="TextBox 2"/>
          <p:cNvSpPr txBox="1"/>
          <p:nvPr/>
        </p:nvSpPr>
        <p:spPr>
          <a:xfrm>
            <a:off x="685800" y="425470"/>
            <a:ext cx="7772400" cy="5693866"/>
          </a:xfrm>
          <a:prstGeom prst="rect">
            <a:avLst/>
          </a:prstGeom>
          <a:noFill/>
        </p:spPr>
        <p:txBody>
          <a:bodyPr wrap="square" rtlCol="0">
            <a:spAutoFit/>
          </a:bodyPr>
          <a:lstStyle/>
          <a:p>
            <a:r>
              <a:rPr lang="en-US" sz="3600" dirty="0">
                <a:latin typeface="Adobe Garamond Pro Bold" pitchFamily="18" charset="0"/>
              </a:rPr>
              <a:t>   AIM AND OBJECTIVES</a:t>
            </a:r>
          </a:p>
          <a:p>
            <a:endParaRPr lang="en-US" sz="1400" dirty="0">
              <a:latin typeface="Adobe Garamond Pro Bold" pitchFamily="18" charset="0"/>
            </a:endParaRPr>
          </a:p>
          <a:p>
            <a:pPr>
              <a:buFont typeface="Wingdings" pitchFamily="2" charset="2"/>
              <a:buChar char="Ø"/>
            </a:pPr>
            <a:r>
              <a:rPr lang="en-US" sz="2400" dirty="0">
                <a:latin typeface="Book Antiqua" pitchFamily="18" charset="0"/>
                <a:cs typeface="Adobe Hebrew" pitchFamily="18" charset="-79"/>
              </a:rPr>
              <a:t>  Online examination will reduce the hectic job of  </a:t>
            </a:r>
          </a:p>
          <a:p>
            <a:r>
              <a:rPr lang="en-US" sz="2400" dirty="0">
                <a:latin typeface="Book Antiqua" pitchFamily="18" charset="0"/>
                <a:cs typeface="Adobe Hebrew" pitchFamily="18" charset="-79"/>
              </a:rPr>
              <a:t>     assessing the answers given by the candidate   </a:t>
            </a:r>
          </a:p>
          <a:p>
            <a:r>
              <a:rPr lang="en-US" sz="2400" dirty="0">
                <a:latin typeface="Book Antiqua" pitchFamily="18" charset="0"/>
                <a:cs typeface="Adobe Hebrew" pitchFamily="18" charset="-79"/>
              </a:rPr>
              <a:t>     manually.</a:t>
            </a:r>
          </a:p>
          <a:p>
            <a:pPr>
              <a:buFont typeface="Wingdings" pitchFamily="2" charset="2"/>
              <a:buChar char="Ø"/>
            </a:pPr>
            <a:r>
              <a:rPr lang="en-US" sz="2400" dirty="0">
                <a:latin typeface="Book Antiqua" pitchFamily="18" charset="0"/>
                <a:cs typeface="Adobe Hebrew" pitchFamily="18" charset="-79"/>
              </a:rPr>
              <a:t>  Being an integrated online examination system, it  </a:t>
            </a:r>
          </a:p>
          <a:p>
            <a:r>
              <a:rPr lang="en-US" sz="2400" dirty="0">
                <a:latin typeface="Book Antiqua" pitchFamily="18" charset="0"/>
                <a:cs typeface="Adobe Hebrew" pitchFamily="18" charset="-79"/>
              </a:rPr>
              <a:t>     will reduce paper work.</a:t>
            </a:r>
          </a:p>
          <a:p>
            <a:pPr>
              <a:buFont typeface="Wingdings" pitchFamily="2" charset="2"/>
              <a:buChar char="Ø"/>
            </a:pPr>
            <a:r>
              <a:rPr lang="en-US" sz="2400" dirty="0">
                <a:latin typeface="Book Antiqua" pitchFamily="18" charset="0"/>
                <a:cs typeface="Adobe Hebrew" pitchFamily="18" charset="-79"/>
              </a:rPr>
              <a:t>  It will allow the faculty to give additional time to   </a:t>
            </a:r>
          </a:p>
          <a:p>
            <a:r>
              <a:rPr lang="en-US" sz="2400" dirty="0">
                <a:latin typeface="Book Antiqua" pitchFamily="18" charset="0"/>
                <a:cs typeface="Adobe Hebrew" pitchFamily="18" charset="-79"/>
              </a:rPr>
              <a:t>     students with disabilities.</a:t>
            </a:r>
          </a:p>
          <a:p>
            <a:pPr>
              <a:buFont typeface="Wingdings" pitchFamily="2" charset="2"/>
              <a:buChar char="Ø"/>
            </a:pPr>
            <a:r>
              <a:rPr lang="en-US" sz="2400" dirty="0">
                <a:latin typeface="Book Antiqua" pitchFamily="18" charset="0"/>
                <a:cs typeface="Adobe Hebrew" pitchFamily="18" charset="-79"/>
              </a:rPr>
              <a:t>  It will allow faculty to create tests and answer key.</a:t>
            </a:r>
          </a:p>
          <a:p>
            <a:pPr>
              <a:buFont typeface="Wingdings" pitchFamily="2" charset="2"/>
              <a:buChar char="Ø"/>
            </a:pPr>
            <a:r>
              <a:rPr lang="en-US" sz="2400" dirty="0">
                <a:latin typeface="Book Antiqua" pitchFamily="18" charset="0"/>
                <a:cs typeface="Adobe Hebrew" pitchFamily="18" charset="-79"/>
              </a:rPr>
              <a:t>  The result will be shown immediately to the </a:t>
            </a:r>
          </a:p>
          <a:p>
            <a:r>
              <a:rPr lang="en-US" sz="2400" dirty="0">
                <a:latin typeface="Book Antiqua" pitchFamily="18" charset="0"/>
                <a:cs typeface="Adobe Hebrew" pitchFamily="18" charset="-79"/>
              </a:rPr>
              <a:t>     participating students.</a:t>
            </a:r>
          </a:p>
          <a:p>
            <a:pPr>
              <a:buFont typeface="Wingdings" pitchFamily="2" charset="2"/>
              <a:buChar char="Ø"/>
            </a:pPr>
            <a:r>
              <a:rPr lang="en-US" sz="2400" dirty="0">
                <a:latin typeface="Book Antiqua" pitchFamily="18" charset="0"/>
                <a:cs typeface="Adobe Hebrew" pitchFamily="18" charset="-79"/>
              </a:rPr>
              <a:t>  The web application can serve as an online   </a:t>
            </a:r>
          </a:p>
          <a:p>
            <a:r>
              <a:rPr lang="en-US" sz="2400" dirty="0">
                <a:latin typeface="Book Antiqua" pitchFamily="18" charset="0"/>
                <a:cs typeface="Adobe Hebrew" pitchFamily="18" charset="-79"/>
              </a:rPr>
              <a:t>     exam conducting platform for teachers, educational </a:t>
            </a:r>
          </a:p>
          <a:p>
            <a:r>
              <a:rPr lang="en-US" sz="2400" dirty="0">
                <a:latin typeface="Book Antiqua" pitchFamily="18" charset="0"/>
                <a:cs typeface="Adobe Hebrew" pitchFamily="18" charset="-79"/>
              </a:rPr>
              <a:t>     institutions and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7</a:t>
            </a:fld>
            <a:endParaRPr lang="en-US"/>
          </a:p>
        </p:txBody>
      </p:sp>
      <p:sp>
        <p:nvSpPr>
          <p:cNvPr id="3" name="TextBox 2"/>
          <p:cNvSpPr txBox="1"/>
          <p:nvPr/>
        </p:nvSpPr>
        <p:spPr>
          <a:xfrm>
            <a:off x="609600" y="533400"/>
            <a:ext cx="8077200" cy="5416868"/>
          </a:xfrm>
          <a:prstGeom prst="rect">
            <a:avLst/>
          </a:prstGeom>
          <a:noFill/>
        </p:spPr>
        <p:txBody>
          <a:bodyPr wrap="square" rtlCol="0">
            <a:spAutoFit/>
          </a:bodyPr>
          <a:lstStyle/>
          <a:p>
            <a:r>
              <a:rPr lang="en-US" sz="3600" dirty="0">
                <a:latin typeface="Adobe Garamond Pro Bold" pitchFamily="18" charset="0"/>
              </a:rPr>
              <a:t>   SCOPE AND PURPOSE</a:t>
            </a:r>
          </a:p>
          <a:p>
            <a:endParaRPr lang="en-US" sz="1400" dirty="0">
              <a:latin typeface="Adobe Garamond Pro Bold" pitchFamily="18" charset="0"/>
            </a:endParaRPr>
          </a:p>
          <a:p>
            <a:pPr>
              <a:buFont typeface="Wingdings" pitchFamily="2" charset="2"/>
              <a:buChar char="Ø"/>
            </a:pPr>
            <a:r>
              <a:rPr lang="en-IN" sz="2400" dirty="0">
                <a:latin typeface="Book Antiqua" pitchFamily="18" charset="0"/>
                <a:cs typeface="Adobe Hebrew" pitchFamily="18" charset="-79"/>
              </a:rPr>
              <a:t>  The online examination system can be used in </a:t>
            </a:r>
          </a:p>
          <a:p>
            <a:r>
              <a:rPr lang="en-IN" sz="2400" dirty="0">
                <a:latin typeface="Book Antiqua" pitchFamily="18" charset="0"/>
                <a:cs typeface="Adobe Hebrew" pitchFamily="18" charset="-79"/>
              </a:rPr>
              <a:t>     educational institutions as well as corporate world.</a:t>
            </a:r>
          </a:p>
          <a:p>
            <a:endParaRPr lang="en-IN" sz="800" dirty="0">
              <a:latin typeface="Book Antiqua" pitchFamily="18" charset="0"/>
              <a:cs typeface="Adobe Hebrew" pitchFamily="18" charset="-79"/>
            </a:endParaRPr>
          </a:p>
          <a:p>
            <a:pPr>
              <a:buFont typeface="Wingdings" pitchFamily="2" charset="2"/>
              <a:buChar char="Ø"/>
            </a:pPr>
            <a:r>
              <a:rPr lang="en-IN" sz="2400" dirty="0">
                <a:latin typeface="Book Antiqua" pitchFamily="18" charset="0"/>
                <a:cs typeface="Adobe Hebrew" pitchFamily="18" charset="-79"/>
              </a:rPr>
              <a:t>  It can be used anywhere, anytime as it is a web based  </a:t>
            </a:r>
          </a:p>
          <a:p>
            <a:r>
              <a:rPr lang="en-IN" sz="2400" dirty="0">
                <a:latin typeface="Book Antiqua" pitchFamily="18" charset="0"/>
                <a:cs typeface="Adobe Hebrew" pitchFamily="18" charset="-79"/>
              </a:rPr>
              <a:t>     application.</a:t>
            </a:r>
          </a:p>
          <a:p>
            <a:endParaRPr lang="en-IN" sz="800" dirty="0">
              <a:latin typeface="Book Antiqua" pitchFamily="18" charset="0"/>
              <a:cs typeface="Adobe Hebrew" pitchFamily="18" charset="-79"/>
            </a:endParaRPr>
          </a:p>
          <a:p>
            <a:pPr>
              <a:buFont typeface="Wingdings" pitchFamily="2" charset="2"/>
              <a:buChar char="Ø"/>
            </a:pPr>
            <a:r>
              <a:rPr lang="en-IN" sz="2400" dirty="0">
                <a:latin typeface="Book Antiqua" pitchFamily="18" charset="0"/>
                <a:cs typeface="Adobe Hebrew" pitchFamily="18" charset="-79"/>
              </a:rPr>
              <a:t>  No restriction that examiner has to be present when the    </a:t>
            </a:r>
          </a:p>
          <a:p>
            <a:r>
              <a:rPr lang="en-IN" sz="2400" dirty="0">
                <a:latin typeface="Book Antiqua" pitchFamily="18" charset="0"/>
                <a:cs typeface="Adobe Hebrew" pitchFamily="18" charset="-79"/>
              </a:rPr>
              <a:t>     candidate takes the test.</a:t>
            </a:r>
          </a:p>
          <a:p>
            <a:endParaRPr lang="en-IN" sz="800" dirty="0">
              <a:latin typeface="Book Antiqua" pitchFamily="18" charset="0"/>
              <a:cs typeface="Adobe Hebrew" pitchFamily="18" charset="-79"/>
            </a:endParaRPr>
          </a:p>
          <a:p>
            <a:pPr>
              <a:buFont typeface="Wingdings" pitchFamily="2" charset="2"/>
              <a:buChar char="Ø"/>
            </a:pPr>
            <a:r>
              <a:rPr lang="en-IN" sz="2400" dirty="0">
                <a:latin typeface="Book Antiqua" pitchFamily="18" charset="0"/>
                <a:cs typeface="Adobe Hebrew" pitchFamily="18" charset="-79"/>
              </a:rPr>
              <a:t>  Designed to facilitate the administrator and the user.</a:t>
            </a:r>
          </a:p>
          <a:p>
            <a:pPr>
              <a:buFont typeface="Wingdings" pitchFamily="2" charset="2"/>
              <a:buChar char="Ø"/>
            </a:pPr>
            <a:endParaRPr lang="en-IN" sz="800" dirty="0">
              <a:latin typeface="Book Antiqua" pitchFamily="18" charset="0"/>
              <a:cs typeface="Adobe Hebrew" pitchFamily="18" charset="-79"/>
            </a:endParaRPr>
          </a:p>
          <a:p>
            <a:pPr>
              <a:buFont typeface="Wingdings" pitchFamily="2" charset="2"/>
              <a:buChar char="Ø"/>
            </a:pPr>
            <a:r>
              <a:rPr lang="en-IN" sz="2400" dirty="0">
                <a:latin typeface="Book Antiqua" pitchFamily="18" charset="0"/>
                <a:cs typeface="Adobe Hebrew" pitchFamily="18" charset="-79"/>
              </a:rPr>
              <a:t>  Online Examination is designed for educational  </a:t>
            </a:r>
          </a:p>
          <a:p>
            <a:r>
              <a:rPr lang="en-IN" sz="2400" dirty="0">
                <a:latin typeface="Book Antiqua" pitchFamily="18" charset="0"/>
                <a:cs typeface="Adobe Hebrew" pitchFamily="18" charset="-79"/>
              </a:rPr>
              <a:t>     institutes like schools, colleges and private institutes to </a:t>
            </a:r>
          </a:p>
          <a:p>
            <a:r>
              <a:rPr lang="en-IN" sz="2400" dirty="0">
                <a:latin typeface="Book Antiqua" pitchFamily="18" charset="0"/>
                <a:cs typeface="Adobe Hebrew" pitchFamily="18" charset="-79"/>
              </a:rPr>
              <a:t>     conduct logic tests of their students  or employees on             </a:t>
            </a:r>
          </a:p>
          <a:p>
            <a:r>
              <a:rPr lang="en-IN" sz="2400" dirty="0">
                <a:latin typeface="Book Antiqua" pitchFamily="18" charset="0"/>
                <a:cs typeface="Adobe Hebrew" pitchFamily="18" charset="-79"/>
              </a:rPr>
              <a:t>     regular basis.</a:t>
            </a:r>
            <a:endParaRPr lang="en-US" sz="2400" dirty="0">
              <a:latin typeface="Book Antiqu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8</a:t>
            </a:fld>
            <a:endParaRPr lang="en-US"/>
          </a:p>
        </p:txBody>
      </p:sp>
      <p:pic>
        <p:nvPicPr>
          <p:cNvPr id="3" name="Picture 2" descr="basicdiagram.png"/>
          <p:cNvPicPr>
            <a:picLocks noChangeAspect="1"/>
          </p:cNvPicPr>
          <p:nvPr/>
        </p:nvPicPr>
        <p:blipFill>
          <a:blip r:embed="rId2"/>
          <a:stretch>
            <a:fillRect/>
          </a:stretch>
        </p:blipFill>
        <p:spPr>
          <a:xfrm>
            <a:off x="838200" y="1752600"/>
            <a:ext cx="7391400" cy="4629150"/>
          </a:xfrm>
          <a:prstGeom prst="rect">
            <a:avLst/>
          </a:prstGeom>
        </p:spPr>
      </p:pic>
      <p:sp>
        <p:nvSpPr>
          <p:cNvPr id="4" name="TextBox 3"/>
          <p:cNvSpPr txBox="1"/>
          <p:nvPr/>
        </p:nvSpPr>
        <p:spPr>
          <a:xfrm>
            <a:off x="457200" y="381000"/>
            <a:ext cx="7696200" cy="1261884"/>
          </a:xfrm>
          <a:prstGeom prst="rect">
            <a:avLst/>
          </a:prstGeom>
          <a:noFill/>
        </p:spPr>
        <p:txBody>
          <a:bodyPr wrap="square" rtlCol="0">
            <a:spAutoFit/>
          </a:bodyPr>
          <a:lstStyle/>
          <a:p>
            <a:r>
              <a:rPr lang="en-US" sz="3600" dirty="0">
                <a:latin typeface="Adobe Garamond Pro Bold" pitchFamily="18" charset="0"/>
              </a:rPr>
              <a:t>  BRIEF DISCRIPTION</a:t>
            </a:r>
          </a:p>
          <a:p>
            <a:endParaRPr lang="en-US" sz="1200" dirty="0">
              <a:latin typeface="Adobe Garamond Pro Bold" pitchFamily="18" charset="0"/>
            </a:endParaRPr>
          </a:p>
          <a:p>
            <a:pPr algn="ctr"/>
            <a:r>
              <a:rPr lang="en-US" sz="2800" dirty="0">
                <a:latin typeface="Adobe Garamond Pro Bold" pitchFamily="18" charset="0"/>
              </a:rPr>
              <a:t>Basic Block Diagram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9</a:t>
            </a:fld>
            <a:endParaRPr lang="en-US"/>
          </a:p>
        </p:txBody>
      </p:sp>
      <p:sp>
        <p:nvSpPr>
          <p:cNvPr id="4" name="Title 3"/>
          <p:cNvSpPr>
            <a:spLocks noGrp="1"/>
          </p:cNvSpPr>
          <p:nvPr>
            <p:ph type="title" idx="4294967295"/>
          </p:nvPr>
        </p:nvSpPr>
        <p:spPr>
          <a:xfrm>
            <a:off x="457200" y="304800"/>
            <a:ext cx="5791200" cy="762000"/>
          </a:xfrm>
        </p:spPr>
        <p:txBody>
          <a:bodyPr>
            <a:normAutofit fontScale="90000"/>
          </a:bodyPr>
          <a:lstStyle/>
          <a:p>
            <a:br>
              <a:rPr lang="en-US" sz="4000" dirty="0">
                <a:latin typeface="Adobe Garamond Pro Bold" pitchFamily="18" charset="0"/>
              </a:rPr>
            </a:br>
            <a:r>
              <a:rPr lang="en-US" sz="4000" dirty="0">
                <a:solidFill>
                  <a:schemeClr val="tx1"/>
                </a:solidFill>
                <a:latin typeface="Adobe Garamond Pro Bold" pitchFamily="18" charset="0"/>
              </a:rPr>
              <a:t>USERS OF THE  SYSTEM</a:t>
            </a:r>
            <a:br>
              <a:rPr lang="en-US" sz="4800" dirty="0">
                <a:latin typeface="Adobe Garamond Pro Bold" pitchFamily="18" charset="0"/>
              </a:rPr>
            </a:br>
            <a:endParaRPr lang="en-US" dirty="0">
              <a:latin typeface="Adobe Garamond Pro Bold" pitchFamily="18" charset="0"/>
            </a:endParaRPr>
          </a:p>
        </p:txBody>
      </p:sp>
      <p:sp>
        <p:nvSpPr>
          <p:cNvPr id="3" name="TextBox 2"/>
          <p:cNvSpPr txBox="1"/>
          <p:nvPr/>
        </p:nvSpPr>
        <p:spPr>
          <a:xfrm>
            <a:off x="609600" y="990600"/>
            <a:ext cx="7924800" cy="5632311"/>
          </a:xfrm>
          <a:prstGeom prst="rect">
            <a:avLst/>
          </a:prstGeom>
          <a:noFill/>
        </p:spPr>
        <p:txBody>
          <a:bodyPr wrap="square" rtlCol="0">
            <a:spAutoFit/>
          </a:bodyPr>
          <a:lstStyle/>
          <a:p>
            <a:pPr>
              <a:buFont typeface="Wingdings" pitchFamily="2" charset="2"/>
              <a:buChar char="Ø"/>
            </a:pPr>
            <a:r>
              <a:rPr lang="en-US" sz="2800" dirty="0">
                <a:latin typeface="Adobe Hebrew" pitchFamily="18" charset="-79"/>
                <a:cs typeface="Adobe Hebrew" pitchFamily="18" charset="-79"/>
              </a:rPr>
              <a:t> Administrators</a:t>
            </a:r>
          </a:p>
          <a:p>
            <a:pPr>
              <a:buFont typeface="Arial" pitchFamily="34" charset="0"/>
              <a:buChar char="•"/>
            </a:pPr>
            <a:r>
              <a:rPr lang="en-US" sz="2400" dirty="0">
                <a:latin typeface="Book Antiqua" pitchFamily="18" charset="0"/>
                <a:cs typeface="Adobe Hebrew" pitchFamily="18" charset="-79"/>
              </a:rPr>
              <a:t>   Sign up</a:t>
            </a:r>
          </a:p>
          <a:p>
            <a:pPr>
              <a:buFont typeface="Arial" pitchFamily="34" charset="0"/>
              <a:buChar char="•"/>
            </a:pPr>
            <a:r>
              <a:rPr lang="en-US" sz="2400" dirty="0">
                <a:latin typeface="Book Antiqua" pitchFamily="18" charset="0"/>
                <a:cs typeface="Adobe Hebrew" pitchFamily="18" charset="-79"/>
              </a:rPr>
              <a:t>   Login </a:t>
            </a:r>
          </a:p>
          <a:p>
            <a:pPr>
              <a:buFont typeface="Arial" pitchFamily="34" charset="0"/>
              <a:buChar char="•"/>
            </a:pPr>
            <a:r>
              <a:rPr lang="en-US" sz="2400" dirty="0">
                <a:latin typeface="Book Antiqua" pitchFamily="18" charset="0"/>
                <a:cs typeface="Adobe Hebrew" pitchFamily="18" charset="-79"/>
              </a:rPr>
              <a:t>   Password</a:t>
            </a:r>
          </a:p>
          <a:p>
            <a:pPr>
              <a:buFont typeface="Arial" pitchFamily="34" charset="0"/>
              <a:buChar char="•"/>
            </a:pPr>
            <a:r>
              <a:rPr lang="en-US" sz="2400" dirty="0">
                <a:latin typeface="Book Antiqua" pitchFamily="18" charset="0"/>
                <a:cs typeface="Adobe Hebrew" pitchFamily="18" charset="-79"/>
              </a:rPr>
              <a:t>   Taking backup of the database.</a:t>
            </a:r>
          </a:p>
          <a:p>
            <a:pPr>
              <a:buFont typeface="Arial" pitchFamily="34" charset="0"/>
              <a:buChar char="•"/>
            </a:pPr>
            <a:r>
              <a:rPr lang="en-US" sz="2400" dirty="0">
                <a:latin typeface="Book Antiqua" pitchFamily="18" charset="0"/>
                <a:cs typeface="Adobe Hebrew" pitchFamily="18" charset="-79"/>
              </a:rPr>
              <a:t>   Add, view or delete exam details.</a:t>
            </a:r>
          </a:p>
          <a:p>
            <a:pPr>
              <a:buFont typeface="Arial" pitchFamily="34" charset="0"/>
              <a:buChar char="•"/>
            </a:pPr>
            <a:r>
              <a:rPr lang="en-US" sz="2400" dirty="0">
                <a:latin typeface="Book Antiqua" pitchFamily="18" charset="0"/>
                <a:cs typeface="Adobe Hebrew" pitchFamily="18" charset="-79"/>
              </a:rPr>
              <a:t>   Edit or create the database.</a:t>
            </a:r>
          </a:p>
          <a:p>
            <a:pPr>
              <a:buFont typeface="Arial" pitchFamily="34" charset="0"/>
              <a:buChar char="•"/>
            </a:pPr>
            <a:endParaRPr lang="en-US" sz="800" dirty="0">
              <a:latin typeface="Book Antiqua" pitchFamily="18" charset="0"/>
              <a:cs typeface="Adobe Hebrew" pitchFamily="18" charset="-79"/>
            </a:endParaRPr>
          </a:p>
          <a:p>
            <a:pPr>
              <a:buFont typeface="Wingdings" pitchFamily="2" charset="2"/>
              <a:buChar char="Ø"/>
            </a:pPr>
            <a:r>
              <a:rPr lang="en-US" sz="2800" dirty="0">
                <a:latin typeface="Adobe Hebrew" pitchFamily="18" charset="-79"/>
                <a:cs typeface="Adobe Hebrew" pitchFamily="18" charset="-79"/>
              </a:rPr>
              <a:t> Students</a:t>
            </a:r>
          </a:p>
          <a:p>
            <a:pPr>
              <a:buFont typeface="Arial" pitchFamily="34" charset="0"/>
              <a:buChar char="•"/>
            </a:pPr>
            <a:r>
              <a:rPr lang="en-US" sz="2400" dirty="0">
                <a:latin typeface="Book Antiqua" pitchFamily="18" charset="0"/>
                <a:cs typeface="Adobe Hebrew" pitchFamily="18" charset="-79"/>
              </a:rPr>
              <a:t>   Sign up</a:t>
            </a:r>
          </a:p>
          <a:p>
            <a:pPr>
              <a:buFont typeface="Arial" pitchFamily="34" charset="0"/>
              <a:buChar char="•"/>
            </a:pPr>
            <a:r>
              <a:rPr lang="en-US" sz="2400" dirty="0">
                <a:latin typeface="Book Antiqua" pitchFamily="18" charset="0"/>
                <a:cs typeface="Adobe Hebrew" pitchFamily="18" charset="-79"/>
              </a:rPr>
              <a:t>   Login</a:t>
            </a:r>
          </a:p>
          <a:p>
            <a:pPr>
              <a:buFont typeface="Arial" pitchFamily="34" charset="0"/>
              <a:buChar char="•"/>
            </a:pPr>
            <a:r>
              <a:rPr lang="en-US" sz="2400" dirty="0">
                <a:latin typeface="Book Antiqua" pitchFamily="18" charset="0"/>
                <a:cs typeface="Adobe Hebrew" pitchFamily="18" charset="-79"/>
              </a:rPr>
              <a:t>   Password</a:t>
            </a:r>
          </a:p>
          <a:p>
            <a:pPr>
              <a:buFont typeface="Arial" pitchFamily="34" charset="0"/>
              <a:buChar char="•"/>
            </a:pPr>
            <a:r>
              <a:rPr lang="en-US" sz="2400" dirty="0">
                <a:latin typeface="Book Antiqua" pitchFamily="18" charset="0"/>
                <a:cs typeface="Adobe Hebrew" pitchFamily="18" charset="-79"/>
              </a:rPr>
              <a:t>   Join exam</a:t>
            </a:r>
          </a:p>
          <a:p>
            <a:pPr>
              <a:buFont typeface="Arial" pitchFamily="34" charset="0"/>
              <a:buChar char="•"/>
            </a:pPr>
            <a:r>
              <a:rPr lang="en-US" sz="2400" dirty="0">
                <a:latin typeface="Book Antiqua" pitchFamily="18" charset="0"/>
                <a:cs typeface="Adobe Hebrew" pitchFamily="18" charset="-79"/>
              </a:rPr>
              <a:t>   Exam Id</a:t>
            </a:r>
          </a:p>
          <a:p>
            <a:pPr>
              <a:buFont typeface="Arial" pitchFamily="34" charset="0"/>
              <a:buChar char="•"/>
            </a:pPr>
            <a:r>
              <a:rPr lang="en-US" sz="2400" dirty="0">
                <a:latin typeface="Book Antiqua" pitchFamily="18" charset="0"/>
                <a:cs typeface="Adobe Hebrew" pitchFamily="18" charset="-79"/>
              </a:rPr>
              <a:t>   Exam password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6682</TotalTime>
  <Words>1093</Words>
  <Application>Microsoft Office PowerPoint</Application>
  <PresentationFormat>On-screen Show (4:3)</PresentationFormat>
  <Paragraphs>313</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Adobe Garamond Pro Bold</vt:lpstr>
      <vt:lpstr>Adobe Hebrew</vt:lpstr>
      <vt:lpstr>Arial</vt:lpstr>
      <vt:lpstr>Book Antiqua</vt:lpstr>
      <vt:lpstr>Britannic Bold</vt:lpstr>
      <vt:lpstr>Calibri</vt:lpstr>
      <vt:lpstr>Wingdings</vt:lpstr>
      <vt:lpstr>Office Theme</vt:lpstr>
      <vt:lpstr>PowerPoint Presentation</vt:lpstr>
      <vt:lpstr>PowerPoint Presentation</vt:lpstr>
      <vt:lpstr>    TABLE OF CONTENTS</vt:lpstr>
      <vt:lpstr>PowerPoint Presentation</vt:lpstr>
      <vt:lpstr>PowerPoint Presentation</vt:lpstr>
      <vt:lpstr>PowerPoint Presentation</vt:lpstr>
      <vt:lpstr>PowerPoint Presentation</vt:lpstr>
      <vt:lpstr>PowerPoint Presentation</vt:lpstr>
      <vt:lpstr> USERS OF THE  SYSTEM </vt:lpstr>
      <vt:lpstr>PowerPoint Presentation</vt:lpstr>
      <vt:lpstr>TECHNOLOGIES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user1</dc:creator>
  <cp:lastModifiedBy>Kavish Lodha</cp:lastModifiedBy>
  <cp:revision>169</cp:revision>
  <dcterms:created xsi:type="dcterms:W3CDTF">2020-06-24T20:46:39Z</dcterms:created>
  <dcterms:modified xsi:type="dcterms:W3CDTF">2020-07-06T16:00:35Z</dcterms:modified>
</cp:coreProperties>
</file>