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9" r:id="rId3"/>
  </p:sldIdLst>
  <p:sldSz cx="7772400" cy="10058400"/>
  <p:notesSz cx="7010400" cy="9296400"/>
  <p:custDataLst>
    <p:tags r:id="rId5"/>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508000" indent="-50800" algn="l" rtl="0" fontAlgn="base">
      <a:spcBef>
        <a:spcPct val="0"/>
      </a:spcBef>
      <a:spcAft>
        <a:spcPct val="0"/>
      </a:spcAft>
      <a:defRPr kern="1200">
        <a:solidFill>
          <a:schemeClr val="tx1"/>
        </a:solidFill>
        <a:latin typeface="Arial" charset="0"/>
        <a:ea typeface="ＭＳ Ｐゴシック" charset="-128"/>
        <a:cs typeface="+mn-cs"/>
      </a:defRPr>
    </a:lvl2pPr>
    <a:lvl3pPr marL="1017588" indent="-103188" algn="l" rtl="0" fontAlgn="base">
      <a:spcBef>
        <a:spcPct val="0"/>
      </a:spcBef>
      <a:spcAft>
        <a:spcPct val="0"/>
      </a:spcAft>
      <a:defRPr kern="1200">
        <a:solidFill>
          <a:schemeClr val="tx1"/>
        </a:solidFill>
        <a:latin typeface="Arial" charset="0"/>
        <a:ea typeface="ＭＳ Ｐゴシック" charset="-128"/>
        <a:cs typeface="+mn-cs"/>
      </a:defRPr>
    </a:lvl3pPr>
    <a:lvl4pPr marL="1527175" indent="-155575" algn="l" rtl="0" fontAlgn="base">
      <a:spcBef>
        <a:spcPct val="0"/>
      </a:spcBef>
      <a:spcAft>
        <a:spcPct val="0"/>
      </a:spcAft>
      <a:defRPr kern="1200">
        <a:solidFill>
          <a:schemeClr val="tx1"/>
        </a:solidFill>
        <a:latin typeface="Arial" charset="0"/>
        <a:ea typeface="ＭＳ Ｐゴシック" charset="-128"/>
        <a:cs typeface="+mn-cs"/>
      </a:defRPr>
    </a:lvl4pPr>
    <a:lvl5pPr marL="2036763" indent="-207963"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olyn Whene" initials="ck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8140"/>
    <a:srgbClr val="D9F0D4"/>
    <a:srgbClr val="387C2B"/>
    <a:srgbClr val="AB9C97"/>
    <a:srgbClr val="6F2B1D"/>
    <a:srgbClr val="333333"/>
    <a:srgbClr val="99FF99"/>
    <a:srgbClr val="BDE5B5"/>
    <a:srgbClr val="42773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58" autoAdjust="0"/>
    <p:restoredTop sz="94660"/>
  </p:normalViewPr>
  <p:slideViewPr>
    <p:cSldViewPr snapToGrid="0">
      <p:cViewPr>
        <p:scale>
          <a:sx n="125" d="100"/>
          <a:sy n="125" d="100"/>
        </p:scale>
        <p:origin x="-528" y="-72"/>
      </p:cViewPr>
      <p:guideLst>
        <p:guide orient="horz" pos="3168"/>
        <p:guide pos="1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2220" tIns="46110" rIns="92220" bIns="46110" numCol="1" anchor="t" anchorCtr="0" compatLnSpc="1">
            <a:prstTxWarp prst="textNoShape">
              <a:avLst/>
            </a:prstTxWarp>
          </a:bodyPr>
          <a:lstStyle>
            <a:lvl1pPr defTabSz="922706">
              <a:defRPr sz="1300"/>
            </a:lvl1pPr>
          </a:lstStyle>
          <a:p>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2220" tIns="46110" rIns="92220" bIns="46110" numCol="1" anchor="t" anchorCtr="0" compatLnSpc="1">
            <a:prstTxWarp prst="textNoShape">
              <a:avLst/>
            </a:prstTxWarp>
          </a:bodyPr>
          <a:lstStyle>
            <a:lvl1pPr algn="r" defTabSz="922706">
              <a:defRPr sz="1300"/>
            </a:lvl1pPr>
          </a:lstStyle>
          <a:p>
            <a:fld id="{8A64ABEA-90EB-43AA-98B7-D762BD390252}" type="datetime1">
              <a:rPr lang="en-US"/>
              <a:pPr/>
              <a:t>3/3/2016</a:t>
            </a:fld>
            <a:endParaRPr lang="en-US"/>
          </a:p>
        </p:txBody>
      </p:sp>
      <p:sp>
        <p:nvSpPr>
          <p:cNvPr id="4" name="Slide Image Placeholder 3"/>
          <p:cNvSpPr>
            <a:spLocks noGrp="1" noRot="1" noChangeAspect="1"/>
          </p:cNvSpPr>
          <p:nvPr>
            <p:ph type="sldImg" idx="2"/>
          </p:nvPr>
        </p:nvSpPr>
        <p:spPr bwMode="auto">
          <a:xfrm>
            <a:off x="2160588" y="696913"/>
            <a:ext cx="2690812" cy="3486150"/>
          </a:xfrm>
          <a:prstGeom prst="rect">
            <a:avLst/>
          </a:prstGeom>
          <a:noFill/>
          <a:ln w="12700">
            <a:solidFill>
              <a:srgbClr val="000000"/>
            </a:solidFill>
            <a:miter lim="800000"/>
            <a:headEnd/>
            <a:tailEnd/>
          </a:ln>
        </p:spPr>
        <p:txBody>
          <a:bodyPr vert="horz" wrap="square" lIns="92220" tIns="46110" rIns="92220" bIns="4611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bwMode="auto">
          <a:xfrm>
            <a:off x="701345" y="4416098"/>
            <a:ext cx="5607711" cy="4183995"/>
          </a:xfrm>
          <a:prstGeom prst="rect">
            <a:avLst/>
          </a:prstGeom>
          <a:noFill/>
          <a:ln w="9525">
            <a:noFill/>
            <a:miter lim="800000"/>
            <a:headEnd/>
            <a:tailEnd/>
          </a:ln>
        </p:spPr>
        <p:txBody>
          <a:bodyPr vert="horz" wrap="square" lIns="92220" tIns="46110" rIns="92220" bIns="4611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2220" tIns="46110" rIns="92220" bIns="46110" numCol="1" anchor="b" anchorCtr="0" compatLnSpc="1">
            <a:prstTxWarp prst="textNoShape">
              <a:avLst/>
            </a:prstTxWarp>
          </a:bodyPr>
          <a:lstStyle>
            <a:lvl1pPr defTabSz="922706">
              <a:defRPr sz="1300"/>
            </a:lvl1pPr>
          </a:lstStyle>
          <a:p>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2220" tIns="46110" rIns="92220" bIns="46110" numCol="1" anchor="b" anchorCtr="0" compatLnSpc="1">
            <a:prstTxWarp prst="textNoShape">
              <a:avLst/>
            </a:prstTxWarp>
          </a:bodyPr>
          <a:lstStyle>
            <a:lvl1pPr algn="r" defTabSz="922706">
              <a:defRPr sz="1300"/>
            </a:lvl1pPr>
          </a:lstStyle>
          <a:p>
            <a:fld id="{FFC8B8EA-6746-4B6A-B2A8-E9F051A77B99}" type="slidenum">
              <a:rPr lang="en-US"/>
              <a:pPr/>
              <a:t>‹#›</a:t>
            </a:fld>
            <a:endParaRPr lang="en-US"/>
          </a:p>
        </p:txBody>
      </p:sp>
    </p:spTree>
    <p:extLst>
      <p:ext uri="{BB962C8B-B14F-4D97-AF65-F5344CB8AC3E}">
        <p14:creationId xmlns:p14="http://schemas.microsoft.com/office/powerpoint/2010/main" val="36187735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042"/>
            <a:ext cx="6606540" cy="21566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lvl1pPr>
            <a:lvl2pPr marL="509412" indent="0" algn="ctr">
              <a:buNone/>
              <a:defRPr/>
            </a:lvl2pPr>
            <a:lvl3pPr marL="1018824" indent="0" algn="ctr">
              <a:buNone/>
              <a:defRPr/>
            </a:lvl3pPr>
            <a:lvl4pPr marL="1528237" indent="0" algn="ctr">
              <a:buNone/>
              <a:defRPr/>
            </a:lvl4pPr>
            <a:lvl5pPr marL="2037649" indent="0" algn="ctr">
              <a:buNone/>
              <a:defRPr/>
            </a:lvl5pPr>
            <a:lvl6pPr marL="2547061" indent="0" algn="ctr">
              <a:buNone/>
              <a:defRPr/>
            </a:lvl6pPr>
            <a:lvl7pPr marL="3056473" indent="0" algn="ctr">
              <a:buNone/>
              <a:defRPr/>
            </a:lvl7pPr>
            <a:lvl8pPr marL="3565886" indent="0" algn="ctr">
              <a:buNone/>
              <a:defRPr/>
            </a:lvl8pPr>
            <a:lvl9pPr marL="4075298"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0D77E86-2048-4BF6-B9A3-C7308A593D9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DC50DE4-91F8-4F2C-9019-6C7923A2741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3385"/>
            <a:ext cx="1748790" cy="858107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3385"/>
            <a:ext cx="5073650" cy="858107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103724D-5117-4898-8361-2D6DC04543F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870CDCF-6BF7-4485-882A-621936DB41B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516" y="6462872"/>
            <a:ext cx="6606540" cy="1997710"/>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613516" y="4262597"/>
            <a:ext cx="6606540" cy="2200275"/>
          </a:xfrm>
        </p:spPr>
        <p:txBody>
          <a:bodyPr anchor="b"/>
          <a:lstStyle>
            <a:lvl1pPr marL="0" indent="0">
              <a:buNone/>
              <a:defRPr sz="2200"/>
            </a:lvl1pPr>
            <a:lvl2pPr marL="509412" indent="0">
              <a:buNone/>
              <a:defRPr sz="2000"/>
            </a:lvl2pPr>
            <a:lvl3pPr marL="1018824" indent="0">
              <a:buNone/>
              <a:defRPr sz="1800"/>
            </a:lvl3pPr>
            <a:lvl4pPr marL="1528237" indent="0">
              <a:buNone/>
              <a:defRPr sz="1600"/>
            </a:lvl4pPr>
            <a:lvl5pPr marL="2037649" indent="0">
              <a:buNone/>
              <a:defRPr sz="1600"/>
            </a:lvl5pPr>
            <a:lvl6pPr marL="2547061" indent="0">
              <a:buNone/>
              <a:defRPr sz="1600"/>
            </a:lvl6pPr>
            <a:lvl7pPr marL="3056473" indent="0">
              <a:buNone/>
              <a:defRPr sz="1600"/>
            </a:lvl7pPr>
            <a:lvl8pPr marL="3565886" indent="0">
              <a:buNone/>
              <a:defRPr sz="1600"/>
            </a:lvl8pPr>
            <a:lvl9pPr marL="4075298"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97D4AC6-5F43-40A8-A8A8-299B2A20079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0"/>
            <a:ext cx="3411220" cy="6637497"/>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72560" y="2346960"/>
            <a:ext cx="3411220" cy="6637497"/>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DC6E30F-8EA1-4BA5-92B2-B558C560B7F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0917"/>
            <a:ext cx="3434610" cy="939483"/>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388620" y="3190400"/>
            <a:ext cx="3434610" cy="579405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9172" y="2250917"/>
            <a:ext cx="3434609" cy="939483"/>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3949172" y="3190400"/>
            <a:ext cx="3434609" cy="579405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F5F7666-8F98-4E75-9BFC-53579317EC9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FA64779-BFC4-41B5-B5E6-86F47881FBF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82D1C5E-FC72-49CA-AF32-F6840533E87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399892"/>
            <a:ext cx="2556616" cy="170434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038793" y="399892"/>
            <a:ext cx="4344987" cy="8584565"/>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232"/>
            <a:ext cx="2556616" cy="6880225"/>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9A37625-FC04-44C9-8C02-C48A1B57809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895" y="7040880"/>
            <a:ext cx="4663440" cy="831215"/>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523895" y="899319"/>
            <a:ext cx="4663440" cy="603504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pPr lvl="0"/>
            <a:endParaRPr lang="en-US" noProof="0" smtClean="0"/>
          </a:p>
        </p:txBody>
      </p:sp>
      <p:sp>
        <p:nvSpPr>
          <p:cNvPr id="4" name="Text Placeholder 3"/>
          <p:cNvSpPr>
            <a:spLocks noGrp="1"/>
          </p:cNvSpPr>
          <p:nvPr>
            <p:ph type="body" sz="half" idx="2"/>
          </p:nvPr>
        </p:nvSpPr>
        <p:spPr>
          <a:xfrm>
            <a:off x="1523895" y="7872095"/>
            <a:ext cx="4663440" cy="1180465"/>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548BFC-D804-48D6-9C53-E95BBAEA481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8938" y="403225"/>
            <a:ext cx="6994525" cy="1676400"/>
          </a:xfrm>
          <a:prstGeom prst="rect">
            <a:avLst/>
          </a:prstGeom>
          <a:noFill/>
          <a:ln w="9525">
            <a:noFill/>
            <a:miter lim="800000"/>
            <a:headEnd/>
            <a:tailEnd/>
          </a:ln>
        </p:spPr>
        <p:txBody>
          <a:bodyPr vert="horz" wrap="square" lIns="101882" tIns="50941" rIns="101882" bIns="5094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8938" y="2346325"/>
            <a:ext cx="6994525" cy="6638925"/>
          </a:xfrm>
          <a:prstGeom prst="rect">
            <a:avLst/>
          </a:prstGeom>
          <a:noFill/>
          <a:ln w="9525">
            <a:noFill/>
            <a:miter lim="800000"/>
            <a:headEnd/>
            <a:tailEnd/>
          </a:ln>
        </p:spPr>
        <p:txBody>
          <a:bodyPr vert="horz" wrap="square" lIns="101882" tIns="50941" rIns="101882" bIns="509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88938" y="9159875"/>
            <a:ext cx="1812925" cy="6985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defRPr sz="1600">
                <a:ea typeface="+mn-ea"/>
              </a:defRPr>
            </a:lvl1pPr>
          </a:lstStyle>
          <a:p>
            <a:pPr>
              <a:defRPr/>
            </a:pPr>
            <a:endParaRPr lang="en-US"/>
          </a:p>
        </p:txBody>
      </p:sp>
      <p:sp>
        <p:nvSpPr>
          <p:cNvPr id="1029" name="Rectangle 5"/>
          <p:cNvSpPr>
            <a:spLocks noGrp="1" noChangeArrowheads="1"/>
          </p:cNvSpPr>
          <p:nvPr>
            <p:ph type="ftr" sz="quarter" idx="3"/>
          </p:nvPr>
        </p:nvSpPr>
        <p:spPr bwMode="auto">
          <a:xfrm>
            <a:off x="2655888" y="9159875"/>
            <a:ext cx="2460625" cy="6985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a:defRPr sz="1600">
                <a:ea typeface="+mn-ea"/>
              </a:defRPr>
            </a:lvl1pPr>
          </a:lstStyle>
          <a:p>
            <a:pPr>
              <a:defRPr/>
            </a:pPr>
            <a:endParaRPr lang="en-US"/>
          </a:p>
        </p:txBody>
      </p:sp>
      <p:sp>
        <p:nvSpPr>
          <p:cNvPr id="1030" name="Rectangle 6"/>
          <p:cNvSpPr>
            <a:spLocks noGrp="1" noChangeArrowheads="1"/>
          </p:cNvSpPr>
          <p:nvPr>
            <p:ph type="sldNum" sz="quarter" idx="4"/>
          </p:nvPr>
        </p:nvSpPr>
        <p:spPr bwMode="auto">
          <a:xfrm>
            <a:off x="5570538" y="9159875"/>
            <a:ext cx="1812925" cy="6985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r">
              <a:defRPr sz="1600"/>
            </a:lvl1pPr>
          </a:lstStyle>
          <a:p>
            <a:fld id="{24C560D6-D230-49E8-A689-D8F4D03DA91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900">
          <a:solidFill>
            <a:schemeClr val="tx2"/>
          </a:solidFill>
          <a:latin typeface="+mj-lt"/>
          <a:ea typeface="ＭＳ Ｐゴシック" charset="-128"/>
          <a:cs typeface="+mj-cs"/>
        </a:defRPr>
      </a:lvl1pPr>
      <a:lvl2pPr algn="ctr" rtl="0" eaLnBrk="0" fontAlgn="base" hangingPunct="0">
        <a:spcBef>
          <a:spcPct val="0"/>
        </a:spcBef>
        <a:spcAft>
          <a:spcPct val="0"/>
        </a:spcAft>
        <a:defRPr sz="4900">
          <a:solidFill>
            <a:schemeClr val="tx2"/>
          </a:solidFill>
          <a:latin typeface="Arial" charset="0"/>
          <a:ea typeface="ＭＳ Ｐゴシック" charset="-128"/>
        </a:defRPr>
      </a:lvl2pPr>
      <a:lvl3pPr algn="ctr" rtl="0" eaLnBrk="0" fontAlgn="base" hangingPunct="0">
        <a:spcBef>
          <a:spcPct val="0"/>
        </a:spcBef>
        <a:spcAft>
          <a:spcPct val="0"/>
        </a:spcAft>
        <a:defRPr sz="4900">
          <a:solidFill>
            <a:schemeClr val="tx2"/>
          </a:solidFill>
          <a:latin typeface="Arial" charset="0"/>
          <a:ea typeface="ＭＳ Ｐゴシック" charset="-128"/>
        </a:defRPr>
      </a:lvl3pPr>
      <a:lvl4pPr algn="ctr" rtl="0" eaLnBrk="0" fontAlgn="base" hangingPunct="0">
        <a:spcBef>
          <a:spcPct val="0"/>
        </a:spcBef>
        <a:spcAft>
          <a:spcPct val="0"/>
        </a:spcAft>
        <a:defRPr sz="4900">
          <a:solidFill>
            <a:schemeClr val="tx2"/>
          </a:solidFill>
          <a:latin typeface="Arial" charset="0"/>
          <a:ea typeface="ＭＳ Ｐゴシック" charset="-128"/>
        </a:defRPr>
      </a:lvl4pPr>
      <a:lvl5pPr algn="ctr" rtl="0" eaLnBrk="0" fontAlgn="base" hangingPunct="0">
        <a:spcBef>
          <a:spcPct val="0"/>
        </a:spcBef>
        <a:spcAft>
          <a:spcPct val="0"/>
        </a:spcAft>
        <a:defRPr sz="4900">
          <a:solidFill>
            <a:schemeClr val="tx2"/>
          </a:solidFill>
          <a:latin typeface="Arial" charset="0"/>
          <a:ea typeface="ＭＳ Ｐゴシック" charset="-128"/>
        </a:defRPr>
      </a:lvl5pPr>
      <a:lvl6pPr marL="509412" algn="ctr" rtl="0" fontAlgn="base">
        <a:spcBef>
          <a:spcPct val="0"/>
        </a:spcBef>
        <a:spcAft>
          <a:spcPct val="0"/>
        </a:spcAft>
        <a:defRPr sz="4900">
          <a:solidFill>
            <a:schemeClr val="tx2"/>
          </a:solidFill>
          <a:latin typeface="Arial" charset="0"/>
        </a:defRPr>
      </a:lvl6pPr>
      <a:lvl7pPr marL="1018824" algn="ctr" rtl="0" fontAlgn="base">
        <a:spcBef>
          <a:spcPct val="0"/>
        </a:spcBef>
        <a:spcAft>
          <a:spcPct val="0"/>
        </a:spcAft>
        <a:defRPr sz="4900">
          <a:solidFill>
            <a:schemeClr val="tx2"/>
          </a:solidFill>
          <a:latin typeface="Arial" charset="0"/>
        </a:defRPr>
      </a:lvl7pPr>
      <a:lvl8pPr marL="1528237" algn="ctr" rtl="0" fontAlgn="base">
        <a:spcBef>
          <a:spcPct val="0"/>
        </a:spcBef>
        <a:spcAft>
          <a:spcPct val="0"/>
        </a:spcAft>
        <a:defRPr sz="4900">
          <a:solidFill>
            <a:schemeClr val="tx2"/>
          </a:solidFill>
          <a:latin typeface="Arial" charset="0"/>
        </a:defRPr>
      </a:lvl8pPr>
      <a:lvl9pPr marL="2037649" algn="ctr" rtl="0" fontAlgn="base">
        <a:spcBef>
          <a:spcPct val="0"/>
        </a:spcBef>
        <a:spcAft>
          <a:spcPct val="0"/>
        </a:spcAft>
        <a:defRPr sz="4900">
          <a:solidFill>
            <a:schemeClr val="tx2"/>
          </a:solidFill>
          <a:latin typeface="Arial" charset="0"/>
        </a:defRPr>
      </a:lvl9pPr>
    </p:titleStyle>
    <p:bodyStyle>
      <a:lvl1pPr marL="381000" indent="-381000" algn="l" rtl="0" eaLnBrk="0" fontAlgn="base" hangingPunct="0">
        <a:spcBef>
          <a:spcPct val="20000"/>
        </a:spcBef>
        <a:spcAft>
          <a:spcPct val="0"/>
        </a:spcAft>
        <a:buChar char="•"/>
        <a:defRPr sz="3600">
          <a:solidFill>
            <a:schemeClr val="tx1"/>
          </a:solidFill>
          <a:latin typeface="+mn-lt"/>
          <a:ea typeface="ＭＳ Ｐゴシック" charset="-128"/>
          <a:cs typeface="+mn-cs"/>
        </a:defRPr>
      </a:lvl1pPr>
      <a:lvl2pPr marL="827088" indent="-317500" algn="l" rtl="0" eaLnBrk="0" fontAlgn="base" hangingPunct="0">
        <a:spcBef>
          <a:spcPct val="20000"/>
        </a:spcBef>
        <a:spcAft>
          <a:spcPct val="0"/>
        </a:spcAft>
        <a:buChar char="–"/>
        <a:defRPr sz="3100">
          <a:solidFill>
            <a:schemeClr val="tx1"/>
          </a:solidFill>
          <a:latin typeface="+mn-lt"/>
          <a:ea typeface="ＭＳ Ｐゴシック" charset="-128"/>
        </a:defRPr>
      </a:lvl2pPr>
      <a:lvl3pPr marL="1273175" indent="-254000" algn="l" rtl="0" eaLnBrk="0" fontAlgn="base" hangingPunct="0">
        <a:spcBef>
          <a:spcPct val="20000"/>
        </a:spcBef>
        <a:spcAft>
          <a:spcPct val="0"/>
        </a:spcAft>
        <a:buChar char="•"/>
        <a:defRPr sz="2700">
          <a:solidFill>
            <a:schemeClr val="tx1"/>
          </a:solidFill>
          <a:latin typeface="+mn-lt"/>
          <a:ea typeface="ＭＳ Ｐゴシック" charset="-128"/>
        </a:defRPr>
      </a:lvl3pPr>
      <a:lvl4pPr marL="1782763" indent="-254000" algn="l" rtl="0" eaLnBrk="0" fontAlgn="base" hangingPunct="0">
        <a:spcBef>
          <a:spcPct val="20000"/>
        </a:spcBef>
        <a:spcAft>
          <a:spcPct val="0"/>
        </a:spcAft>
        <a:buChar char="–"/>
        <a:defRPr sz="2200">
          <a:solidFill>
            <a:schemeClr val="tx1"/>
          </a:solidFill>
          <a:latin typeface="+mn-lt"/>
          <a:ea typeface="ＭＳ Ｐゴシック" charset="-128"/>
        </a:defRPr>
      </a:lvl4pPr>
      <a:lvl5pPr marL="2292350" indent="-254000" algn="l" rtl="0" eaLnBrk="0" fontAlgn="base" hangingPunct="0">
        <a:spcBef>
          <a:spcPct val="20000"/>
        </a:spcBef>
        <a:spcAft>
          <a:spcPct val="0"/>
        </a:spcAft>
        <a:buChar char="»"/>
        <a:defRPr sz="2200">
          <a:solidFill>
            <a:schemeClr val="tx1"/>
          </a:solidFill>
          <a:latin typeface="+mn-lt"/>
          <a:ea typeface="ＭＳ Ｐゴシック" charset="-128"/>
        </a:defRPr>
      </a:lvl5pPr>
      <a:lvl6pPr marL="2801767" indent="-254706" algn="l" rtl="0" fontAlgn="base">
        <a:spcBef>
          <a:spcPct val="20000"/>
        </a:spcBef>
        <a:spcAft>
          <a:spcPct val="0"/>
        </a:spcAft>
        <a:buChar char="»"/>
        <a:defRPr sz="2200">
          <a:solidFill>
            <a:schemeClr val="tx1"/>
          </a:solidFill>
          <a:latin typeface="+mn-lt"/>
        </a:defRPr>
      </a:lvl6pPr>
      <a:lvl7pPr marL="3311180" indent="-254706" algn="l" rtl="0" fontAlgn="base">
        <a:spcBef>
          <a:spcPct val="20000"/>
        </a:spcBef>
        <a:spcAft>
          <a:spcPct val="0"/>
        </a:spcAft>
        <a:buChar char="»"/>
        <a:defRPr sz="2200">
          <a:solidFill>
            <a:schemeClr val="tx1"/>
          </a:solidFill>
          <a:latin typeface="+mn-lt"/>
        </a:defRPr>
      </a:lvl7pPr>
      <a:lvl8pPr marL="3820592" indent="-254706" algn="l" rtl="0" fontAlgn="base">
        <a:spcBef>
          <a:spcPct val="20000"/>
        </a:spcBef>
        <a:spcAft>
          <a:spcPct val="0"/>
        </a:spcAft>
        <a:buChar char="»"/>
        <a:defRPr sz="2200">
          <a:solidFill>
            <a:schemeClr val="tx1"/>
          </a:solidFill>
          <a:latin typeface="+mn-lt"/>
        </a:defRPr>
      </a:lvl8pPr>
      <a:lvl9pPr marL="4330004" indent="-254706" algn="l" rtl="0" fontAlgn="base">
        <a:spcBef>
          <a:spcPct val="20000"/>
        </a:spcBef>
        <a:spcAft>
          <a:spcPct val="0"/>
        </a:spcAft>
        <a:buChar char="»"/>
        <a:defRPr sz="2200">
          <a:solidFill>
            <a:schemeClr val="tx1"/>
          </a:solidFill>
          <a:latin typeface="+mn-lt"/>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www.pioneer.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7" name="Text Box 8"/>
          <p:cNvSpPr txBox="1">
            <a:spLocks noChangeArrowheads="1"/>
          </p:cNvSpPr>
          <p:nvPr/>
        </p:nvSpPr>
        <p:spPr bwMode="auto">
          <a:xfrm>
            <a:off x="228219" y="986243"/>
            <a:ext cx="7305675" cy="366026"/>
          </a:xfrm>
          <a:prstGeom prst="rect">
            <a:avLst/>
          </a:prstGeom>
          <a:noFill/>
          <a:ln w="9525">
            <a:noFill/>
            <a:miter lim="800000"/>
            <a:headEnd/>
            <a:tailEnd/>
          </a:ln>
        </p:spPr>
        <p:txBody>
          <a:bodyPr wrap="square" lIns="101882" tIns="50941" rIns="101882" bIns="50941">
            <a:spAutoFit/>
          </a:bodyPr>
          <a:lstStyle/>
          <a:p>
            <a:pPr algn="ctr">
              <a:lnSpc>
                <a:spcPct val="95000"/>
              </a:lnSpc>
            </a:pPr>
            <a:r>
              <a:rPr lang="en-US" b="1" i="1" dirty="0" smtClean="0">
                <a:solidFill>
                  <a:srgbClr val="333333"/>
                </a:solidFill>
                <a:latin typeface="Arial Narrow" pitchFamily="34" charset="0"/>
              </a:rPr>
              <a:t>Corn Plant Population Research</a:t>
            </a:r>
            <a:endParaRPr lang="en-US" b="1" i="1" dirty="0">
              <a:solidFill>
                <a:srgbClr val="333333"/>
              </a:solidFill>
              <a:latin typeface="Arial Narrow" pitchFamily="34" charset="0"/>
            </a:endParaRPr>
          </a:p>
        </p:txBody>
      </p:sp>
      <p:sp>
        <p:nvSpPr>
          <p:cNvPr id="19" name="Text Box 11"/>
          <p:cNvSpPr txBox="1">
            <a:spLocks noChangeAspect="1" noChangeArrowheads="1"/>
          </p:cNvSpPr>
          <p:nvPr/>
        </p:nvSpPr>
        <p:spPr bwMode="auto">
          <a:xfrm>
            <a:off x="2417197" y="9590630"/>
            <a:ext cx="5131225" cy="256765"/>
          </a:xfrm>
          <a:prstGeom prst="rect">
            <a:avLst/>
          </a:prstGeom>
          <a:noFill/>
          <a:ln w="9525">
            <a:noFill/>
            <a:miter lim="800000"/>
            <a:headEnd/>
            <a:tailEnd/>
          </a:ln>
        </p:spPr>
        <p:txBody>
          <a:bodyPr wrap="square" lIns="101882" tIns="50941" rIns="101882" bIns="50941">
            <a:spAutoFit/>
          </a:bodyPr>
          <a:lstStyle/>
          <a:p>
            <a:pPr algn="r">
              <a:spcBef>
                <a:spcPts val="0"/>
              </a:spcBef>
            </a:pPr>
            <a:r>
              <a:rPr lang="en-US" sz="500" baseline="30000" dirty="0">
                <a:solidFill>
                  <a:srgbClr val="7F7F7F"/>
                </a:solidFill>
                <a:cs typeface="Arial" pitchFamily="34" charset="0"/>
              </a:rPr>
              <a:t>®</a:t>
            </a:r>
            <a:r>
              <a:rPr lang="en-US" sz="500" dirty="0">
                <a:solidFill>
                  <a:srgbClr val="7F7F7F"/>
                </a:solidFill>
                <a:cs typeface="Arial" pitchFamily="34" charset="0"/>
              </a:rPr>
              <a:t>, ™, </a:t>
            </a:r>
            <a:r>
              <a:rPr lang="en-US" sz="500" baseline="30000" dirty="0">
                <a:solidFill>
                  <a:srgbClr val="7F7F7F"/>
                </a:solidFill>
                <a:cs typeface="Arial" pitchFamily="34" charset="0"/>
              </a:rPr>
              <a:t>SM</a:t>
            </a:r>
            <a:r>
              <a:rPr lang="en-US" sz="500" dirty="0">
                <a:solidFill>
                  <a:srgbClr val="7F7F7F"/>
                </a:solidFill>
                <a:cs typeface="Arial" pitchFamily="34" charset="0"/>
              </a:rPr>
              <a:t> Trademarks and service marks of DuPont, Pioneer or their respective owners. © 2015, </a:t>
            </a:r>
            <a:r>
              <a:rPr lang="en-US" sz="500" dirty="0" smtClean="0">
                <a:solidFill>
                  <a:srgbClr val="7F7F7F"/>
                </a:solidFill>
                <a:cs typeface="Arial" pitchFamily="34" charset="0"/>
              </a:rPr>
              <a:t>PHII</a:t>
            </a:r>
          </a:p>
          <a:p>
            <a:pPr algn="r">
              <a:spcBef>
                <a:spcPts val="0"/>
              </a:spcBef>
            </a:pPr>
            <a:r>
              <a:rPr lang="en-US" sz="500" dirty="0" smtClean="0">
                <a:solidFill>
                  <a:srgbClr val="7F7F7F"/>
                </a:solidFill>
                <a:cs typeface="Arial" pitchFamily="34" charset="0"/>
              </a:rPr>
              <a:t>Pioneer</a:t>
            </a:r>
            <a:r>
              <a:rPr lang="en-US" sz="500" baseline="30000" dirty="0">
                <a:solidFill>
                  <a:srgbClr val="7F7F7F"/>
                </a:solidFill>
                <a:cs typeface="Arial" pitchFamily="34" charset="0"/>
              </a:rPr>
              <a:t>®</a:t>
            </a:r>
            <a:r>
              <a:rPr lang="en-US" sz="500" dirty="0" smtClean="0">
                <a:solidFill>
                  <a:srgbClr val="7F7F7F"/>
                </a:solidFill>
                <a:cs typeface="Arial" pitchFamily="34" charset="0"/>
              </a:rPr>
              <a:t> brand products are provided subject to the terms and conditions of purchase which are part of the labeling and purchase documents.</a:t>
            </a:r>
            <a:endParaRPr lang="en-US" sz="500" dirty="0">
              <a:solidFill>
                <a:srgbClr val="7F7F7F"/>
              </a:solidFill>
              <a:cs typeface="Arial" pitchFamily="34" charset="0"/>
            </a:endParaRPr>
          </a:p>
        </p:txBody>
      </p:sp>
      <p:sp>
        <p:nvSpPr>
          <p:cNvPr id="20" name="Text Box 12"/>
          <p:cNvSpPr txBox="1">
            <a:spLocks noChangeArrowheads="1"/>
          </p:cNvSpPr>
          <p:nvPr/>
        </p:nvSpPr>
        <p:spPr bwMode="auto">
          <a:xfrm>
            <a:off x="314325" y="9542753"/>
            <a:ext cx="2743200" cy="287543"/>
          </a:xfrm>
          <a:prstGeom prst="rect">
            <a:avLst/>
          </a:prstGeom>
          <a:noFill/>
          <a:ln w="9525">
            <a:noFill/>
            <a:miter lim="800000"/>
            <a:headEnd/>
            <a:tailEnd/>
          </a:ln>
          <a:effectLst/>
        </p:spPr>
        <p:txBody>
          <a:bodyPr wrap="square" lIns="101882" tIns="50941" rIns="101882" bIns="50941">
            <a:spAutoFit/>
          </a:bodyPr>
          <a:lstStyle/>
          <a:p>
            <a:pPr>
              <a:spcBef>
                <a:spcPct val="50000"/>
              </a:spcBef>
              <a:defRPr/>
            </a:pPr>
            <a:r>
              <a:rPr lang="en-US" sz="1200" b="1" dirty="0">
                <a:solidFill>
                  <a:schemeClr val="tx1">
                    <a:lumMod val="50000"/>
                    <a:lumOff val="50000"/>
                  </a:schemeClr>
                </a:solidFill>
                <a:latin typeface="Arial Narrow" pitchFamily="34" charset="0"/>
                <a:ea typeface="+mn-ea"/>
                <a:cs typeface="Arial" pitchFamily="34" charset="0"/>
              </a:rPr>
              <a:t> </a:t>
            </a:r>
            <a:r>
              <a:rPr lang="en-US" sz="1200" b="1" dirty="0" smtClean="0">
                <a:solidFill>
                  <a:schemeClr val="tx1">
                    <a:lumMod val="50000"/>
                    <a:lumOff val="50000"/>
                  </a:schemeClr>
                </a:solidFill>
                <a:latin typeface="Arial Narrow" pitchFamily="34" charset="0"/>
                <a:ea typeface="+mn-ea"/>
                <a:cs typeface="Arial" pitchFamily="34" charset="0"/>
              </a:rPr>
              <a:t>DuPont Pioneer </a:t>
            </a:r>
            <a:r>
              <a:rPr lang="en-US" sz="1200" b="1" dirty="0">
                <a:solidFill>
                  <a:schemeClr val="tx1">
                    <a:lumMod val="50000"/>
                    <a:lumOff val="50000"/>
                  </a:schemeClr>
                </a:solidFill>
                <a:latin typeface="Arial Narrow" pitchFamily="34" charset="0"/>
                <a:ea typeface="+mn-ea"/>
                <a:cs typeface="Arial" pitchFamily="34" charset="0"/>
              </a:rPr>
              <a:t>Agronomy Sciences</a:t>
            </a:r>
          </a:p>
        </p:txBody>
      </p:sp>
      <p:sp>
        <p:nvSpPr>
          <p:cNvPr id="22" name="Text Box 4"/>
          <p:cNvSpPr txBox="1">
            <a:spLocks noChangeArrowheads="1"/>
          </p:cNvSpPr>
          <p:nvPr/>
        </p:nvSpPr>
        <p:spPr bwMode="auto">
          <a:xfrm>
            <a:off x="342899" y="1389158"/>
            <a:ext cx="3514725" cy="318321"/>
          </a:xfrm>
          <a:prstGeom prst="rect">
            <a:avLst/>
          </a:prstGeom>
          <a:noFill/>
          <a:ln w="9525">
            <a:noFill/>
            <a:miter lim="800000"/>
            <a:headEnd/>
            <a:tailEnd/>
          </a:ln>
        </p:spPr>
        <p:txBody>
          <a:bodyPr wrap="square" lIns="101882" tIns="50941" rIns="101882" bIns="50941">
            <a:spAutoFit/>
          </a:bodyPr>
          <a:lstStyle/>
          <a:p>
            <a:pPr marL="127000" indent="-127000">
              <a:spcBef>
                <a:spcPct val="20000"/>
              </a:spcBef>
            </a:pPr>
            <a:r>
              <a:rPr lang="en-US" sz="1400" b="1" dirty="0" smtClean="0">
                <a:solidFill>
                  <a:srgbClr val="398140"/>
                </a:solidFill>
                <a:latin typeface="Arial Narrow" pitchFamily="34" charset="0"/>
              </a:rPr>
              <a:t>DuPont Pioneer Research</a:t>
            </a:r>
            <a:endParaRPr lang="en-US" sz="1400" b="1" dirty="0">
              <a:solidFill>
                <a:srgbClr val="398140"/>
              </a:solidFill>
              <a:latin typeface="Arial Narrow" pitchFamily="34" charset="0"/>
            </a:endParaRPr>
          </a:p>
        </p:txBody>
      </p:sp>
      <p:cxnSp>
        <p:nvCxnSpPr>
          <p:cNvPr id="45" name="Straight Connector 44"/>
          <p:cNvCxnSpPr/>
          <p:nvPr/>
        </p:nvCxnSpPr>
        <p:spPr>
          <a:xfrm>
            <a:off x="228600" y="9541409"/>
            <a:ext cx="7315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227173" y="231953"/>
            <a:ext cx="7315184" cy="728469"/>
            <a:chOff x="227173" y="231953"/>
            <a:chExt cx="7315184" cy="728469"/>
          </a:xfrm>
        </p:grpSpPr>
        <p:pic>
          <p:nvPicPr>
            <p:cNvPr id="32" name="Picture 31" descr="CF_Template_4.2-11-11.tif"/>
            <p:cNvPicPr>
              <a:picLocks noChangeAspect="1"/>
            </p:cNvPicPr>
            <p:nvPr/>
          </p:nvPicPr>
          <p:blipFill>
            <a:blip r:embed="rId2" cstate="print"/>
            <a:stretch>
              <a:fillRect/>
            </a:stretch>
          </p:blipFill>
          <p:spPr>
            <a:xfrm>
              <a:off x="227173" y="231953"/>
              <a:ext cx="7315184" cy="728469"/>
            </a:xfrm>
            <a:prstGeom prst="rect">
              <a:avLst/>
            </a:prstGeom>
          </p:spPr>
        </p:pic>
        <p:grpSp>
          <p:nvGrpSpPr>
            <p:cNvPr id="61" name="Group 60"/>
            <p:cNvGrpSpPr/>
            <p:nvPr/>
          </p:nvGrpSpPr>
          <p:grpSpPr>
            <a:xfrm>
              <a:off x="6311794" y="326379"/>
              <a:ext cx="1181663" cy="555802"/>
              <a:chOff x="6311794" y="318287"/>
              <a:chExt cx="1181663" cy="555802"/>
            </a:xfrm>
          </p:grpSpPr>
          <p:sp>
            <p:nvSpPr>
              <p:cNvPr id="1031" name="Rectangle 7"/>
              <p:cNvSpPr>
                <a:spLocks noChangeArrowheads="1"/>
              </p:cNvSpPr>
              <p:nvPr/>
            </p:nvSpPr>
            <p:spPr bwMode="auto">
              <a:xfrm>
                <a:off x="7018612" y="595409"/>
                <a:ext cx="42036" cy="37365"/>
              </a:xfrm>
              <a:prstGeom prst="rect">
                <a:avLst/>
              </a:prstGeom>
              <a:solidFill>
                <a:srgbClr val="AB9C9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Rectangle 8"/>
              <p:cNvSpPr>
                <a:spLocks noChangeArrowheads="1"/>
              </p:cNvSpPr>
              <p:nvPr/>
            </p:nvSpPr>
            <p:spPr bwMode="auto">
              <a:xfrm>
                <a:off x="6324249" y="595409"/>
                <a:ext cx="543347" cy="37365"/>
              </a:xfrm>
              <a:prstGeom prst="rect">
                <a:avLst/>
              </a:prstGeom>
              <a:solidFill>
                <a:srgbClr val="387C2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3" name="Rectangle 9"/>
              <p:cNvSpPr>
                <a:spLocks noChangeArrowheads="1"/>
              </p:cNvSpPr>
              <p:nvPr/>
            </p:nvSpPr>
            <p:spPr bwMode="auto">
              <a:xfrm>
                <a:off x="7158730" y="595409"/>
                <a:ext cx="289577" cy="37365"/>
              </a:xfrm>
              <a:prstGeom prst="rect">
                <a:avLst/>
              </a:prstGeom>
              <a:solidFill>
                <a:srgbClr val="AB9C9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 name="Rectangle 10"/>
              <p:cNvSpPr>
                <a:spLocks noChangeArrowheads="1"/>
              </p:cNvSpPr>
              <p:nvPr/>
            </p:nvSpPr>
            <p:spPr bwMode="auto">
              <a:xfrm>
                <a:off x="6867596" y="595409"/>
                <a:ext cx="49820" cy="37365"/>
              </a:xfrm>
              <a:prstGeom prst="rect">
                <a:avLst/>
              </a:prstGeom>
              <a:solidFill>
                <a:srgbClr val="FF66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 name="Rectangle 11"/>
              <p:cNvSpPr>
                <a:spLocks noChangeArrowheads="1"/>
              </p:cNvSpPr>
              <p:nvPr/>
            </p:nvSpPr>
            <p:spPr bwMode="auto">
              <a:xfrm>
                <a:off x="7060648" y="595409"/>
                <a:ext cx="98083" cy="37365"/>
              </a:xfrm>
              <a:prstGeom prst="rect">
                <a:avLst/>
              </a:prstGeom>
              <a:solidFill>
                <a:srgbClr val="FEC8A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 name="Rectangle 12"/>
              <p:cNvSpPr>
                <a:spLocks noChangeArrowheads="1"/>
              </p:cNvSpPr>
              <p:nvPr/>
            </p:nvSpPr>
            <p:spPr bwMode="auto">
              <a:xfrm>
                <a:off x="6917416" y="595409"/>
                <a:ext cx="77844" cy="37365"/>
              </a:xfrm>
              <a:prstGeom prst="rect">
                <a:avLst/>
              </a:prstGeom>
              <a:solidFill>
                <a:srgbClr val="6F2B1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 name="Rectangle 13"/>
              <p:cNvSpPr>
                <a:spLocks noChangeArrowheads="1"/>
              </p:cNvSpPr>
              <p:nvPr/>
            </p:nvSpPr>
            <p:spPr bwMode="auto">
              <a:xfrm>
                <a:off x="6995259" y="595409"/>
                <a:ext cx="23353" cy="37365"/>
              </a:xfrm>
              <a:prstGeom prst="rect">
                <a:avLst/>
              </a:prstGeom>
              <a:solidFill>
                <a:srgbClr val="387C2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p:nvSpPr>
            <p:spPr bwMode="auto">
              <a:xfrm>
                <a:off x="6993702" y="318287"/>
                <a:ext cx="499755" cy="191495"/>
              </a:xfrm>
              <a:custGeom>
                <a:avLst/>
                <a:gdLst/>
                <a:ahLst/>
                <a:cxnLst>
                  <a:cxn ang="0">
                    <a:pos x="203" y="206"/>
                  </a:cxn>
                  <a:cxn ang="0">
                    <a:pos x="265" y="428"/>
                  </a:cxn>
                  <a:cxn ang="0">
                    <a:pos x="259" y="184"/>
                  </a:cxn>
                  <a:cxn ang="0">
                    <a:pos x="313" y="162"/>
                  </a:cxn>
                  <a:cxn ang="0">
                    <a:pos x="288" y="480"/>
                  </a:cxn>
                  <a:cxn ang="0">
                    <a:pos x="191" y="452"/>
                  </a:cxn>
                  <a:cxn ang="0">
                    <a:pos x="211" y="153"/>
                  </a:cxn>
                  <a:cxn ang="0">
                    <a:pos x="1328" y="130"/>
                  </a:cxn>
                  <a:cxn ang="0">
                    <a:pos x="1460" y="243"/>
                  </a:cxn>
                  <a:cxn ang="0">
                    <a:pos x="1354" y="477"/>
                  </a:cxn>
                  <a:cxn ang="0">
                    <a:pos x="925" y="112"/>
                  </a:cxn>
                  <a:cxn ang="0">
                    <a:pos x="906" y="488"/>
                  </a:cxn>
                  <a:cxn ang="0">
                    <a:pos x="961" y="501"/>
                  </a:cxn>
                  <a:cxn ang="0">
                    <a:pos x="982" y="126"/>
                  </a:cxn>
                  <a:cxn ang="0">
                    <a:pos x="729" y="109"/>
                  </a:cxn>
                  <a:cxn ang="0">
                    <a:pos x="760" y="361"/>
                  </a:cxn>
                  <a:cxn ang="0">
                    <a:pos x="760" y="109"/>
                  </a:cxn>
                  <a:cxn ang="0">
                    <a:pos x="1199" y="97"/>
                  </a:cxn>
                  <a:cxn ang="0">
                    <a:pos x="1195" y="518"/>
                  </a:cxn>
                  <a:cxn ang="0">
                    <a:pos x="1075" y="79"/>
                  </a:cxn>
                  <a:cxn ang="0">
                    <a:pos x="511" y="522"/>
                  </a:cxn>
                  <a:cxn ang="0">
                    <a:pos x="416" y="519"/>
                  </a:cxn>
                  <a:cxn ang="0">
                    <a:pos x="364" y="458"/>
                  </a:cxn>
                  <a:cxn ang="0">
                    <a:pos x="421" y="474"/>
                  </a:cxn>
                  <a:cxn ang="0">
                    <a:pos x="485" y="474"/>
                  </a:cxn>
                  <a:cxn ang="0">
                    <a:pos x="974" y="70"/>
                  </a:cxn>
                  <a:cxn ang="0">
                    <a:pos x="1027" y="129"/>
                  </a:cxn>
                  <a:cxn ang="0">
                    <a:pos x="988" y="541"/>
                  </a:cxn>
                  <a:cxn ang="0">
                    <a:pos x="898" y="545"/>
                  </a:cxn>
                  <a:cxn ang="0">
                    <a:pos x="858" y="123"/>
                  </a:cxn>
                  <a:cxn ang="0">
                    <a:pos x="911" y="67"/>
                  </a:cxn>
                  <a:cxn ang="0">
                    <a:pos x="791" y="71"/>
                  </a:cxn>
                  <a:cxn ang="0">
                    <a:pos x="810" y="371"/>
                  </a:cxn>
                  <a:cxn ang="0">
                    <a:pos x="746" y="409"/>
                  </a:cxn>
                  <a:cxn ang="0">
                    <a:pos x="642" y="69"/>
                  </a:cxn>
                  <a:cxn ang="0">
                    <a:pos x="641" y="36"/>
                  </a:cxn>
                  <a:cxn ang="0">
                    <a:pos x="251" y="106"/>
                  </a:cxn>
                  <a:cxn ang="0">
                    <a:pos x="49" y="246"/>
                  </a:cxn>
                  <a:cxn ang="0">
                    <a:pos x="92" y="421"/>
                  </a:cxn>
                  <a:cxn ang="0">
                    <a:pos x="363" y="541"/>
                  </a:cxn>
                  <a:cxn ang="0">
                    <a:pos x="802" y="584"/>
                  </a:cxn>
                  <a:cxn ang="0">
                    <a:pos x="1240" y="541"/>
                  </a:cxn>
                  <a:cxn ang="0">
                    <a:pos x="1513" y="421"/>
                  </a:cxn>
                  <a:cxn ang="0">
                    <a:pos x="1556" y="246"/>
                  </a:cxn>
                  <a:cxn ang="0">
                    <a:pos x="1354" y="106"/>
                  </a:cxn>
                  <a:cxn ang="0">
                    <a:pos x="962" y="36"/>
                  </a:cxn>
                  <a:cxn ang="0">
                    <a:pos x="1034" y="11"/>
                  </a:cxn>
                  <a:cxn ang="0">
                    <a:pos x="1400" y="93"/>
                  </a:cxn>
                  <a:cxn ang="0">
                    <a:pos x="1588" y="244"/>
                  </a:cxn>
                  <a:cxn ang="0">
                    <a:pos x="1549" y="427"/>
                  </a:cxn>
                  <a:cxn ang="0">
                    <a:pos x="1296" y="557"/>
                  </a:cxn>
                  <a:cxn ang="0">
                    <a:pos x="883" y="614"/>
                  </a:cxn>
                  <a:cxn ang="0">
                    <a:pos x="430" y="585"/>
                  </a:cxn>
                  <a:cxn ang="0">
                    <a:pos x="117" y="478"/>
                  </a:cxn>
                  <a:cxn ang="0">
                    <a:pos x="0" y="306"/>
                  </a:cxn>
                  <a:cxn ang="0">
                    <a:pos x="117" y="137"/>
                  </a:cxn>
                  <a:cxn ang="0">
                    <a:pos x="430" y="30"/>
                  </a:cxn>
                </a:cxnLst>
                <a:rect l="0" t="0" r="r" b="b"/>
                <a:pathLst>
                  <a:path w="1602" h="615">
                    <a:moveTo>
                      <a:pt x="259" y="184"/>
                    </a:moveTo>
                    <a:lnTo>
                      <a:pt x="251" y="185"/>
                    </a:lnTo>
                    <a:lnTo>
                      <a:pt x="242" y="189"/>
                    </a:lnTo>
                    <a:lnTo>
                      <a:pt x="230" y="193"/>
                    </a:lnTo>
                    <a:lnTo>
                      <a:pt x="215" y="200"/>
                    </a:lnTo>
                    <a:lnTo>
                      <a:pt x="203" y="206"/>
                    </a:lnTo>
                    <a:lnTo>
                      <a:pt x="203" y="409"/>
                    </a:lnTo>
                    <a:lnTo>
                      <a:pt x="219" y="416"/>
                    </a:lnTo>
                    <a:lnTo>
                      <a:pt x="235" y="421"/>
                    </a:lnTo>
                    <a:lnTo>
                      <a:pt x="249" y="428"/>
                    </a:lnTo>
                    <a:lnTo>
                      <a:pt x="258" y="431"/>
                    </a:lnTo>
                    <a:lnTo>
                      <a:pt x="265" y="428"/>
                    </a:lnTo>
                    <a:lnTo>
                      <a:pt x="268" y="424"/>
                    </a:lnTo>
                    <a:lnTo>
                      <a:pt x="269" y="416"/>
                    </a:lnTo>
                    <a:lnTo>
                      <a:pt x="269" y="198"/>
                    </a:lnTo>
                    <a:lnTo>
                      <a:pt x="268" y="191"/>
                    </a:lnTo>
                    <a:lnTo>
                      <a:pt x="265" y="186"/>
                    </a:lnTo>
                    <a:lnTo>
                      <a:pt x="259" y="184"/>
                    </a:lnTo>
                    <a:close/>
                    <a:moveTo>
                      <a:pt x="267" y="133"/>
                    </a:moveTo>
                    <a:lnTo>
                      <a:pt x="279" y="133"/>
                    </a:lnTo>
                    <a:lnTo>
                      <a:pt x="290" y="137"/>
                    </a:lnTo>
                    <a:lnTo>
                      <a:pt x="301" y="143"/>
                    </a:lnTo>
                    <a:lnTo>
                      <a:pt x="309" y="151"/>
                    </a:lnTo>
                    <a:lnTo>
                      <a:pt x="313" y="162"/>
                    </a:lnTo>
                    <a:lnTo>
                      <a:pt x="316" y="177"/>
                    </a:lnTo>
                    <a:lnTo>
                      <a:pt x="316" y="436"/>
                    </a:lnTo>
                    <a:lnTo>
                      <a:pt x="313" y="451"/>
                    </a:lnTo>
                    <a:lnTo>
                      <a:pt x="308" y="464"/>
                    </a:lnTo>
                    <a:lnTo>
                      <a:pt x="298" y="474"/>
                    </a:lnTo>
                    <a:lnTo>
                      <a:pt x="288" y="480"/>
                    </a:lnTo>
                    <a:lnTo>
                      <a:pt x="276" y="482"/>
                    </a:lnTo>
                    <a:lnTo>
                      <a:pt x="264" y="481"/>
                    </a:lnTo>
                    <a:lnTo>
                      <a:pt x="249" y="475"/>
                    </a:lnTo>
                    <a:lnTo>
                      <a:pt x="231" y="469"/>
                    </a:lnTo>
                    <a:lnTo>
                      <a:pt x="212" y="460"/>
                    </a:lnTo>
                    <a:lnTo>
                      <a:pt x="191" y="452"/>
                    </a:lnTo>
                    <a:lnTo>
                      <a:pt x="173" y="443"/>
                    </a:lnTo>
                    <a:lnTo>
                      <a:pt x="158" y="434"/>
                    </a:lnTo>
                    <a:lnTo>
                      <a:pt x="158" y="179"/>
                    </a:lnTo>
                    <a:lnTo>
                      <a:pt x="174" y="170"/>
                    </a:lnTo>
                    <a:lnTo>
                      <a:pt x="192" y="162"/>
                    </a:lnTo>
                    <a:lnTo>
                      <a:pt x="211" y="153"/>
                    </a:lnTo>
                    <a:lnTo>
                      <a:pt x="228" y="146"/>
                    </a:lnTo>
                    <a:lnTo>
                      <a:pt x="244" y="140"/>
                    </a:lnTo>
                    <a:lnTo>
                      <a:pt x="257" y="136"/>
                    </a:lnTo>
                    <a:lnTo>
                      <a:pt x="267" y="133"/>
                    </a:lnTo>
                    <a:close/>
                    <a:moveTo>
                      <a:pt x="1291" y="120"/>
                    </a:moveTo>
                    <a:lnTo>
                      <a:pt x="1328" y="130"/>
                    </a:lnTo>
                    <a:lnTo>
                      <a:pt x="1359" y="140"/>
                    </a:lnTo>
                    <a:lnTo>
                      <a:pt x="1388" y="151"/>
                    </a:lnTo>
                    <a:lnTo>
                      <a:pt x="1412" y="162"/>
                    </a:lnTo>
                    <a:lnTo>
                      <a:pt x="1437" y="175"/>
                    </a:lnTo>
                    <a:lnTo>
                      <a:pt x="1460" y="189"/>
                    </a:lnTo>
                    <a:lnTo>
                      <a:pt x="1460" y="243"/>
                    </a:lnTo>
                    <a:lnTo>
                      <a:pt x="1431" y="224"/>
                    </a:lnTo>
                    <a:lnTo>
                      <a:pt x="1399" y="206"/>
                    </a:lnTo>
                    <a:lnTo>
                      <a:pt x="1399" y="458"/>
                    </a:lnTo>
                    <a:lnTo>
                      <a:pt x="1384" y="464"/>
                    </a:lnTo>
                    <a:lnTo>
                      <a:pt x="1370" y="471"/>
                    </a:lnTo>
                    <a:lnTo>
                      <a:pt x="1354" y="477"/>
                    </a:lnTo>
                    <a:lnTo>
                      <a:pt x="1354" y="185"/>
                    </a:lnTo>
                    <a:lnTo>
                      <a:pt x="1322" y="174"/>
                    </a:lnTo>
                    <a:lnTo>
                      <a:pt x="1291" y="166"/>
                    </a:lnTo>
                    <a:lnTo>
                      <a:pt x="1291" y="120"/>
                    </a:lnTo>
                    <a:close/>
                    <a:moveTo>
                      <a:pt x="935" y="110"/>
                    </a:moveTo>
                    <a:lnTo>
                      <a:pt x="925" y="112"/>
                    </a:lnTo>
                    <a:lnTo>
                      <a:pt x="917" y="114"/>
                    </a:lnTo>
                    <a:lnTo>
                      <a:pt x="910" y="117"/>
                    </a:lnTo>
                    <a:lnTo>
                      <a:pt x="906" y="124"/>
                    </a:lnTo>
                    <a:lnTo>
                      <a:pt x="904" y="135"/>
                    </a:lnTo>
                    <a:lnTo>
                      <a:pt x="904" y="478"/>
                    </a:lnTo>
                    <a:lnTo>
                      <a:pt x="906" y="488"/>
                    </a:lnTo>
                    <a:lnTo>
                      <a:pt x="910" y="495"/>
                    </a:lnTo>
                    <a:lnTo>
                      <a:pt x="917" y="500"/>
                    </a:lnTo>
                    <a:lnTo>
                      <a:pt x="925" y="502"/>
                    </a:lnTo>
                    <a:lnTo>
                      <a:pt x="935" y="503"/>
                    </a:lnTo>
                    <a:lnTo>
                      <a:pt x="943" y="503"/>
                    </a:lnTo>
                    <a:lnTo>
                      <a:pt x="961" y="501"/>
                    </a:lnTo>
                    <a:lnTo>
                      <a:pt x="970" y="498"/>
                    </a:lnTo>
                    <a:lnTo>
                      <a:pt x="976" y="495"/>
                    </a:lnTo>
                    <a:lnTo>
                      <a:pt x="982" y="488"/>
                    </a:lnTo>
                    <a:lnTo>
                      <a:pt x="983" y="479"/>
                    </a:lnTo>
                    <a:lnTo>
                      <a:pt x="983" y="136"/>
                    </a:lnTo>
                    <a:lnTo>
                      <a:pt x="982" y="126"/>
                    </a:lnTo>
                    <a:lnTo>
                      <a:pt x="976" y="120"/>
                    </a:lnTo>
                    <a:lnTo>
                      <a:pt x="970" y="115"/>
                    </a:lnTo>
                    <a:lnTo>
                      <a:pt x="961" y="113"/>
                    </a:lnTo>
                    <a:lnTo>
                      <a:pt x="943" y="110"/>
                    </a:lnTo>
                    <a:lnTo>
                      <a:pt x="935" y="110"/>
                    </a:lnTo>
                    <a:close/>
                    <a:moveTo>
                      <a:pt x="729" y="109"/>
                    </a:moveTo>
                    <a:lnTo>
                      <a:pt x="715" y="110"/>
                    </a:lnTo>
                    <a:lnTo>
                      <a:pt x="689" y="110"/>
                    </a:lnTo>
                    <a:lnTo>
                      <a:pt x="689" y="364"/>
                    </a:lnTo>
                    <a:lnTo>
                      <a:pt x="747" y="365"/>
                    </a:lnTo>
                    <a:lnTo>
                      <a:pt x="754" y="364"/>
                    </a:lnTo>
                    <a:lnTo>
                      <a:pt x="760" y="361"/>
                    </a:lnTo>
                    <a:lnTo>
                      <a:pt x="765" y="355"/>
                    </a:lnTo>
                    <a:lnTo>
                      <a:pt x="766" y="344"/>
                    </a:lnTo>
                    <a:lnTo>
                      <a:pt x="766" y="116"/>
                    </a:lnTo>
                    <a:lnTo>
                      <a:pt x="764" y="112"/>
                    </a:lnTo>
                    <a:lnTo>
                      <a:pt x="761" y="110"/>
                    </a:lnTo>
                    <a:lnTo>
                      <a:pt x="760" y="109"/>
                    </a:lnTo>
                    <a:lnTo>
                      <a:pt x="729" y="109"/>
                    </a:lnTo>
                    <a:close/>
                    <a:moveTo>
                      <a:pt x="1075" y="79"/>
                    </a:moveTo>
                    <a:lnTo>
                      <a:pt x="1092" y="80"/>
                    </a:lnTo>
                    <a:lnTo>
                      <a:pt x="1122" y="85"/>
                    </a:lnTo>
                    <a:lnTo>
                      <a:pt x="1199" y="364"/>
                    </a:lnTo>
                    <a:lnTo>
                      <a:pt x="1199" y="97"/>
                    </a:lnTo>
                    <a:lnTo>
                      <a:pt x="1215" y="100"/>
                    </a:lnTo>
                    <a:lnTo>
                      <a:pt x="1228" y="102"/>
                    </a:lnTo>
                    <a:lnTo>
                      <a:pt x="1243" y="106"/>
                    </a:lnTo>
                    <a:lnTo>
                      <a:pt x="1243" y="508"/>
                    </a:lnTo>
                    <a:lnTo>
                      <a:pt x="1220" y="512"/>
                    </a:lnTo>
                    <a:lnTo>
                      <a:pt x="1195" y="518"/>
                    </a:lnTo>
                    <a:lnTo>
                      <a:pt x="1120" y="252"/>
                    </a:lnTo>
                    <a:lnTo>
                      <a:pt x="1120" y="530"/>
                    </a:lnTo>
                    <a:lnTo>
                      <a:pt x="1105" y="532"/>
                    </a:lnTo>
                    <a:lnTo>
                      <a:pt x="1092" y="534"/>
                    </a:lnTo>
                    <a:lnTo>
                      <a:pt x="1075" y="536"/>
                    </a:lnTo>
                    <a:lnTo>
                      <a:pt x="1075" y="79"/>
                    </a:lnTo>
                    <a:close/>
                    <a:moveTo>
                      <a:pt x="532" y="78"/>
                    </a:moveTo>
                    <a:lnTo>
                      <a:pt x="532" y="472"/>
                    </a:lnTo>
                    <a:lnTo>
                      <a:pt x="530" y="490"/>
                    </a:lnTo>
                    <a:lnTo>
                      <a:pt x="526" y="504"/>
                    </a:lnTo>
                    <a:lnTo>
                      <a:pt x="519" y="515"/>
                    </a:lnTo>
                    <a:lnTo>
                      <a:pt x="511" y="522"/>
                    </a:lnTo>
                    <a:lnTo>
                      <a:pt x="500" y="526"/>
                    </a:lnTo>
                    <a:lnTo>
                      <a:pt x="488" y="528"/>
                    </a:lnTo>
                    <a:lnTo>
                      <a:pt x="461" y="528"/>
                    </a:lnTo>
                    <a:lnTo>
                      <a:pt x="447" y="526"/>
                    </a:lnTo>
                    <a:lnTo>
                      <a:pt x="431" y="523"/>
                    </a:lnTo>
                    <a:lnTo>
                      <a:pt x="416" y="519"/>
                    </a:lnTo>
                    <a:lnTo>
                      <a:pt x="402" y="516"/>
                    </a:lnTo>
                    <a:lnTo>
                      <a:pt x="390" y="509"/>
                    </a:lnTo>
                    <a:lnTo>
                      <a:pt x="379" y="501"/>
                    </a:lnTo>
                    <a:lnTo>
                      <a:pt x="371" y="490"/>
                    </a:lnTo>
                    <a:lnTo>
                      <a:pt x="366" y="477"/>
                    </a:lnTo>
                    <a:lnTo>
                      <a:pt x="364" y="458"/>
                    </a:lnTo>
                    <a:lnTo>
                      <a:pt x="364" y="106"/>
                    </a:lnTo>
                    <a:lnTo>
                      <a:pt x="408" y="97"/>
                    </a:lnTo>
                    <a:lnTo>
                      <a:pt x="408" y="454"/>
                    </a:lnTo>
                    <a:lnTo>
                      <a:pt x="409" y="463"/>
                    </a:lnTo>
                    <a:lnTo>
                      <a:pt x="414" y="470"/>
                    </a:lnTo>
                    <a:lnTo>
                      <a:pt x="421" y="474"/>
                    </a:lnTo>
                    <a:lnTo>
                      <a:pt x="429" y="477"/>
                    </a:lnTo>
                    <a:lnTo>
                      <a:pt x="447" y="481"/>
                    </a:lnTo>
                    <a:lnTo>
                      <a:pt x="466" y="484"/>
                    </a:lnTo>
                    <a:lnTo>
                      <a:pt x="474" y="482"/>
                    </a:lnTo>
                    <a:lnTo>
                      <a:pt x="481" y="480"/>
                    </a:lnTo>
                    <a:lnTo>
                      <a:pt x="485" y="474"/>
                    </a:lnTo>
                    <a:lnTo>
                      <a:pt x="487" y="464"/>
                    </a:lnTo>
                    <a:lnTo>
                      <a:pt x="487" y="84"/>
                    </a:lnTo>
                    <a:lnTo>
                      <a:pt x="532" y="78"/>
                    </a:lnTo>
                    <a:close/>
                    <a:moveTo>
                      <a:pt x="926" y="65"/>
                    </a:moveTo>
                    <a:lnTo>
                      <a:pt x="959" y="68"/>
                    </a:lnTo>
                    <a:lnTo>
                      <a:pt x="974" y="70"/>
                    </a:lnTo>
                    <a:lnTo>
                      <a:pt x="988" y="74"/>
                    </a:lnTo>
                    <a:lnTo>
                      <a:pt x="1000" y="79"/>
                    </a:lnTo>
                    <a:lnTo>
                      <a:pt x="1012" y="87"/>
                    </a:lnTo>
                    <a:lnTo>
                      <a:pt x="1020" y="98"/>
                    </a:lnTo>
                    <a:lnTo>
                      <a:pt x="1025" y="112"/>
                    </a:lnTo>
                    <a:lnTo>
                      <a:pt x="1027" y="129"/>
                    </a:lnTo>
                    <a:lnTo>
                      <a:pt x="1027" y="484"/>
                    </a:lnTo>
                    <a:lnTo>
                      <a:pt x="1025" y="502"/>
                    </a:lnTo>
                    <a:lnTo>
                      <a:pt x="1020" y="516"/>
                    </a:lnTo>
                    <a:lnTo>
                      <a:pt x="1012" y="527"/>
                    </a:lnTo>
                    <a:lnTo>
                      <a:pt x="1000" y="535"/>
                    </a:lnTo>
                    <a:lnTo>
                      <a:pt x="988" y="541"/>
                    </a:lnTo>
                    <a:lnTo>
                      <a:pt x="974" y="545"/>
                    </a:lnTo>
                    <a:lnTo>
                      <a:pt x="959" y="547"/>
                    </a:lnTo>
                    <a:lnTo>
                      <a:pt x="943" y="548"/>
                    </a:lnTo>
                    <a:lnTo>
                      <a:pt x="926" y="548"/>
                    </a:lnTo>
                    <a:lnTo>
                      <a:pt x="911" y="547"/>
                    </a:lnTo>
                    <a:lnTo>
                      <a:pt x="898" y="545"/>
                    </a:lnTo>
                    <a:lnTo>
                      <a:pt x="885" y="540"/>
                    </a:lnTo>
                    <a:lnTo>
                      <a:pt x="873" y="533"/>
                    </a:lnTo>
                    <a:lnTo>
                      <a:pt x="865" y="522"/>
                    </a:lnTo>
                    <a:lnTo>
                      <a:pt x="861" y="508"/>
                    </a:lnTo>
                    <a:lnTo>
                      <a:pt x="858" y="490"/>
                    </a:lnTo>
                    <a:lnTo>
                      <a:pt x="858" y="123"/>
                    </a:lnTo>
                    <a:lnTo>
                      <a:pt x="861" y="106"/>
                    </a:lnTo>
                    <a:lnTo>
                      <a:pt x="865" y="92"/>
                    </a:lnTo>
                    <a:lnTo>
                      <a:pt x="873" y="82"/>
                    </a:lnTo>
                    <a:lnTo>
                      <a:pt x="885" y="74"/>
                    </a:lnTo>
                    <a:lnTo>
                      <a:pt x="898" y="69"/>
                    </a:lnTo>
                    <a:lnTo>
                      <a:pt x="911" y="67"/>
                    </a:lnTo>
                    <a:lnTo>
                      <a:pt x="926" y="65"/>
                    </a:lnTo>
                    <a:close/>
                    <a:moveTo>
                      <a:pt x="731" y="63"/>
                    </a:moveTo>
                    <a:lnTo>
                      <a:pt x="764" y="63"/>
                    </a:lnTo>
                    <a:lnTo>
                      <a:pt x="773" y="64"/>
                    </a:lnTo>
                    <a:lnTo>
                      <a:pt x="782" y="67"/>
                    </a:lnTo>
                    <a:lnTo>
                      <a:pt x="791" y="71"/>
                    </a:lnTo>
                    <a:lnTo>
                      <a:pt x="799" y="77"/>
                    </a:lnTo>
                    <a:lnTo>
                      <a:pt x="806" y="86"/>
                    </a:lnTo>
                    <a:lnTo>
                      <a:pt x="811" y="99"/>
                    </a:lnTo>
                    <a:lnTo>
                      <a:pt x="812" y="114"/>
                    </a:lnTo>
                    <a:lnTo>
                      <a:pt x="812" y="353"/>
                    </a:lnTo>
                    <a:lnTo>
                      <a:pt x="810" y="371"/>
                    </a:lnTo>
                    <a:lnTo>
                      <a:pt x="804" y="384"/>
                    </a:lnTo>
                    <a:lnTo>
                      <a:pt x="795" y="394"/>
                    </a:lnTo>
                    <a:lnTo>
                      <a:pt x="783" y="401"/>
                    </a:lnTo>
                    <a:lnTo>
                      <a:pt x="771" y="405"/>
                    </a:lnTo>
                    <a:lnTo>
                      <a:pt x="758" y="407"/>
                    </a:lnTo>
                    <a:lnTo>
                      <a:pt x="746" y="409"/>
                    </a:lnTo>
                    <a:lnTo>
                      <a:pt x="689" y="409"/>
                    </a:lnTo>
                    <a:lnTo>
                      <a:pt x="689" y="548"/>
                    </a:lnTo>
                    <a:lnTo>
                      <a:pt x="678" y="548"/>
                    </a:lnTo>
                    <a:lnTo>
                      <a:pt x="666" y="547"/>
                    </a:lnTo>
                    <a:lnTo>
                      <a:pt x="642" y="547"/>
                    </a:lnTo>
                    <a:lnTo>
                      <a:pt x="642" y="69"/>
                    </a:lnTo>
                    <a:lnTo>
                      <a:pt x="668" y="67"/>
                    </a:lnTo>
                    <a:lnTo>
                      <a:pt x="698" y="65"/>
                    </a:lnTo>
                    <a:lnTo>
                      <a:pt x="731" y="63"/>
                    </a:lnTo>
                    <a:close/>
                    <a:moveTo>
                      <a:pt x="802" y="31"/>
                    </a:moveTo>
                    <a:lnTo>
                      <a:pt x="720" y="32"/>
                    </a:lnTo>
                    <a:lnTo>
                      <a:pt x="641" y="36"/>
                    </a:lnTo>
                    <a:lnTo>
                      <a:pt x="566" y="42"/>
                    </a:lnTo>
                    <a:lnTo>
                      <a:pt x="495" y="50"/>
                    </a:lnTo>
                    <a:lnTo>
                      <a:pt x="427" y="61"/>
                    </a:lnTo>
                    <a:lnTo>
                      <a:pt x="363" y="74"/>
                    </a:lnTo>
                    <a:lnTo>
                      <a:pt x="305" y="88"/>
                    </a:lnTo>
                    <a:lnTo>
                      <a:pt x="251" y="106"/>
                    </a:lnTo>
                    <a:lnTo>
                      <a:pt x="203" y="125"/>
                    </a:lnTo>
                    <a:lnTo>
                      <a:pt x="160" y="146"/>
                    </a:lnTo>
                    <a:lnTo>
                      <a:pt x="123" y="168"/>
                    </a:lnTo>
                    <a:lnTo>
                      <a:pt x="92" y="192"/>
                    </a:lnTo>
                    <a:lnTo>
                      <a:pt x="66" y="219"/>
                    </a:lnTo>
                    <a:lnTo>
                      <a:pt x="49" y="246"/>
                    </a:lnTo>
                    <a:lnTo>
                      <a:pt x="37" y="275"/>
                    </a:lnTo>
                    <a:lnTo>
                      <a:pt x="34" y="306"/>
                    </a:lnTo>
                    <a:lnTo>
                      <a:pt x="37" y="337"/>
                    </a:lnTo>
                    <a:lnTo>
                      <a:pt x="49" y="367"/>
                    </a:lnTo>
                    <a:lnTo>
                      <a:pt x="66" y="395"/>
                    </a:lnTo>
                    <a:lnTo>
                      <a:pt x="92" y="421"/>
                    </a:lnTo>
                    <a:lnTo>
                      <a:pt x="123" y="446"/>
                    </a:lnTo>
                    <a:lnTo>
                      <a:pt x="160" y="469"/>
                    </a:lnTo>
                    <a:lnTo>
                      <a:pt x="203" y="489"/>
                    </a:lnTo>
                    <a:lnTo>
                      <a:pt x="251" y="509"/>
                    </a:lnTo>
                    <a:lnTo>
                      <a:pt x="305" y="525"/>
                    </a:lnTo>
                    <a:lnTo>
                      <a:pt x="363" y="541"/>
                    </a:lnTo>
                    <a:lnTo>
                      <a:pt x="427" y="554"/>
                    </a:lnTo>
                    <a:lnTo>
                      <a:pt x="495" y="564"/>
                    </a:lnTo>
                    <a:lnTo>
                      <a:pt x="566" y="572"/>
                    </a:lnTo>
                    <a:lnTo>
                      <a:pt x="641" y="579"/>
                    </a:lnTo>
                    <a:lnTo>
                      <a:pt x="720" y="583"/>
                    </a:lnTo>
                    <a:lnTo>
                      <a:pt x="802" y="584"/>
                    </a:lnTo>
                    <a:lnTo>
                      <a:pt x="884" y="583"/>
                    </a:lnTo>
                    <a:lnTo>
                      <a:pt x="962" y="579"/>
                    </a:lnTo>
                    <a:lnTo>
                      <a:pt x="1038" y="572"/>
                    </a:lnTo>
                    <a:lnTo>
                      <a:pt x="1110" y="564"/>
                    </a:lnTo>
                    <a:lnTo>
                      <a:pt x="1178" y="554"/>
                    </a:lnTo>
                    <a:lnTo>
                      <a:pt x="1240" y="541"/>
                    </a:lnTo>
                    <a:lnTo>
                      <a:pt x="1299" y="525"/>
                    </a:lnTo>
                    <a:lnTo>
                      <a:pt x="1354" y="509"/>
                    </a:lnTo>
                    <a:lnTo>
                      <a:pt x="1402" y="489"/>
                    </a:lnTo>
                    <a:lnTo>
                      <a:pt x="1445" y="469"/>
                    </a:lnTo>
                    <a:lnTo>
                      <a:pt x="1482" y="446"/>
                    </a:lnTo>
                    <a:lnTo>
                      <a:pt x="1513" y="421"/>
                    </a:lnTo>
                    <a:lnTo>
                      <a:pt x="1538" y="395"/>
                    </a:lnTo>
                    <a:lnTo>
                      <a:pt x="1556" y="367"/>
                    </a:lnTo>
                    <a:lnTo>
                      <a:pt x="1567" y="337"/>
                    </a:lnTo>
                    <a:lnTo>
                      <a:pt x="1571" y="306"/>
                    </a:lnTo>
                    <a:lnTo>
                      <a:pt x="1567" y="275"/>
                    </a:lnTo>
                    <a:lnTo>
                      <a:pt x="1556" y="246"/>
                    </a:lnTo>
                    <a:lnTo>
                      <a:pt x="1538" y="219"/>
                    </a:lnTo>
                    <a:lnTo>
                      <a:pt x="1513" y="192"/>
                    </a:lnTo>
                    <a:lnTo>
                      <a:pt x="1482" y="168"/>
                    </a:lnTo>
                    <a:lnTo>
                      <a:pt x="1445" y="146"/>
                    </a:lnTo>
                    <a:lnTo>
                      <a:pt x="1402" y="125"/>
                    </a:lnTo>
                    <a:lnTo>
                      <a:pt x="1354" y="106"/>
                    </a:lnTo>
                    <a:lnTo>
                      <a:pt x="1299" y="88"/>
                    </a:lnTo>
                    <a:lnTo>
                      <a:pt x="1240" y="74"/>
                    </a:lnTo>
                    <a:lnTo>
                      <a:pt x="1178" y="61"/>
                    </a:lnTo>
                    <a:lnTo>
                      <a:pt x="1110" y="50"/>
                    </a:lnTo>
                    <a:lnTo>
                      <a:pt x="1038" y="42"/>
                    </a:lnTo>
                    <a:lnTo>
                      <a:pt x="962" y="36"/>
                    </a:lnTo>
                    <a:lnTo>
                      <a:pt x="884" y="32"/>
                    </a:lnTo>
                    <a:lnTo>
                      <a:pt x="802" y="31"/>
                    </a:lnTo>
                    <a:close/>
                    <a:moveTo>
                      <a:pt x="802" y="0"/>
                    </a:moveTo>
                    <a:lnTo>
                      <a:pt x="883" y="1"/>
                    </a:lnTo>
                    <a:lnTo>
                      <a:pt x="960" y="4"/>
                    </a:lnTo>
                    <a:lnTo>
                      <a:pt x="1034" y="11"/>
                    </a:lnTo>
                    <a:lnTo>
                      <a:pt x="1105" y="19"/>
                    </a:lnTo>
                    <a:lnTo>
                      <a:pt x="1172" y="30"/>
                    </a:lnTo>
                    <a:lnTo>
                      <a:pt x="1236" y="42"/>
                    </a:lnTo>
                    <a:lnTo>
                      <a:pt x="1296" y="57"/>
                    </a:lnTo>
                    <a:lnTo>
                      <a:pt x="1350" y="75"/>
                    </a:lnTo>
                    <a:lnTo>
                      <a:pt x="1400" y="93"/>
                    </a:lnTo>
                    <a:lnTo>
                      <a:pt x="1446" y="114"/>
                    </a:lnTo>
                    <a:lnTo>
                      <a:pt x="1485" y="137"/>
                    </a:lnTo>
                    <a:lnTo>
                      <a:pt x="1520" y="161"/>
                    </a:lnTo>
                    <a:lnTo>
                      <a:pt x="1549" y="186"/>
                    </a:lnTo>
                    <a:lnTo>
                      <a:pt x="1572" y="214"/>
                    </a:lnTo>
                    <a:lnTo>
                      <a:pt x="1588" y="244"/>
                    </a:lnTo>
                    <a:lnTo>
                      <a:pt x="1598" y="274"/>
                    </a:lnTo>
                    <a:lnTo>
                      <a:pt x="1602" y="306"/>
                    </a:lnTo>
                    <a:lnTo>
                      <a:pt x="1598" y="338"/>
                    </a:lnTo>
                    <a:lnTo>
                      <a:pt x="1588" y="369"/>
                    </a:lnTo>
                    <a:lnTo>
                      <a:pt x="1572" y="399"/>
                    </a:lnTo>
                    <a:lnTo>
                      <a:pt x="1549" y="427"/>
                    </a:lnTo>
                    <a:lnTo>
                      <a:pt x="1520" y="454"/>
                    </a:lnTo>
                    <a:lnTo>
                      <a:pt x="1485" y="478"/>
                    </a:lnTo>
                    <a:lnTo>
                      <a:pt x="1446" y="501"/>
                    </a:lnTo>
                    <a:lnTo>
                      <a:pt x="1400" y="522"/>
                    </a:lnTo>
                    <a:lnTo>
                      <a:pt x="1350" y="540"/>
                    </a:lnTo>
                    <a:lnTo>
                      <a:pt x="1296" y="557"/>
                    </a:lnTo>
                    <a:lnTo>
                      <a:pt x="1236" y="572"/>
                    </a:lnTo>
                    <a:lnTo>
                      <a:pt x="1172" y="585"/>
                    </a:lnTo>
                    <a:lnTo>
                      <a:pt x="1105" y="595"/>
                    </a:lnTo>
                    <a:lnTo>
                      <a:pt x="1034" y="603"/>
                    </a:lnTo>
                    <a:lnTo>
                      <a:pt x="960" y="610"/>
                    </a:lnTo>
                    <a:lnTo>
                      <a:pt x="883" y="614"/>
                    </a:lnTo>
                    <a:lnTo>
                      <a:pt x="802" y="615"/>
                    </a:lnTo>
                    <a:lnTo>
                      <a:pt x="721" y="614"/>
                    </a:lnTo>
                    <a:lnTo>
                      <a:pt x="644" y="610"/>
                    </a:lnTo>
                    <a:lnTo>
                      <a:pt x="569" y="603"/>
                    </a:lnTo>
                    <a:lnTo>
                      <a:pt x="498" y="595"/>
                    </a:lnTo>
                    <a:lnTo>
                      <a:pt x="430" y="585"/>
                    </a:lnTo>
                    <a:lnTo>
                      <a:pt x="366" y="572"/>
                    </a:lnTo>
                    <a:lnTo>
                      <a:pt x="308" y="557"/>
                    </a:lnTo>
                    <a:lnTo>
                      <a:pt x="253" y="540"/>
                    </a:lnTo>
                    <a:lnTo>
                      <a:pt x="203" y="522"/>
                    </a:lnTo>
                    <a:lnTo>
                      <a:pt x="158" y="501"/>
                    </a:lnTo>
                    <a:lnTo>
                      <a:pt x="117" y="478"/>
                    </a:lnTo>
                    <a:lnTo>
                      <a:pt x="82" y="454"/>
                    </a:lnTo>
                    <a:lnTo>
                      <a:pt x="54" y="427"/>
                    </a:lnTo>
                    <a:lnTo>
                      <a:pt x="31" y="399"/>
                    </a:lnTo>
                    <a:lnTo>
                      <a:pt x="14" y="369"/>
                    </a:lnTo>
                    <a:lnTo>
                      <a:pt x="4" y="338"/>
                    </a:lnTo>
                    <a:lnTo>
                      <a:pt x="0" y="306"/>
                    </a:lnTo>
                    <a:lnTo>
                      <a:pt x="4" y="274"/>
                    </a:lnTo>
                    <a:lnTo>
                      <a:pt x="14" y="244"/>
                    </a:lnTo>
                    <a:lnTo>
                      <a:pt x="31" y="214"/>
                    </a:lnTo>
                    <a:lnTo>
                      <a:pt x="54" y="186"/>
                    </a:lnTo>
                    <a:lnTo>
                      <a:pt x="82" y="161"/>
                    </a:lnTo>
                    <a:lnTo>
                      <a:pt x="117" y="137"/>
                    </a:lnTo>
                    <a:lnTo>
                      <a:pt x="158" y="114"/>
                    </a:lnTo>
                    <a:lnTo>
                      <a:pt x="203" y="93"/>
                    </a:lnTo>
                    <a:lnTo>
                      <a:pt x="253" y="75"/>
                    </a:lnTo>
                    <a:lnTo>
                      <a:pt x="308" y="57"/>
                    </a:lnTo>
                    <a:lnTo>
                      <a:pt x="366" y="42"/>
                    </a:lnTo>
                    <a:lnTo>
                      <a:pt x="430" y="30"/>
                    </a:lnTo>
                    <a:lnTo>
                      <a:pt x="498" y="19"/>
                    </a:lnTo>
                    <a:lnTo>
                      <a:pt x="569" y="11"/>
                    </a:lnTo>
                    <a:lnTo>
                      <a:pt x="644" y="4"/>
                    </a:lnTo>
                    <a:lnTo>
                      <a:pt x="721" y="1"/>
                    </a:lnTo>
                    <a:lnTo>
                      <a:pt x="802" y="0"/>
                    </a:lnTo>
                    <a:close/>
                  </a:path>
                </a:pathLst>
              </a:custGeom>
              <a:solidFill>
                <a:srgbClr val="EF123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p:nvSpPr>
            <p:spPr bwMode="auto">
              <a:xfrm>
                <a:off x="7451421" y="480201"/>
                <a:ext cx="28024" cy="28024"/>
              </a:xfrm>
              <a:custGeom>
                <a:avLst/>
                <a:gdLst/>
                <a:ahLst/>
                <a:cxnLst>
                  <a:cxn ang="0">
                    <a:pos x="36" y="40"/>
                  </a:cxn>
                  <a:cxn ang="0">
                    <a:pos x="51" y="38"/>
                  </a:cxn>
                  <a:cxn ang="0">
                    <a:pos x="54" y="29"/>
                  </a:cxn>
                  <a:cxn ang="0">
                    <a:pos x="50" y="26"/>
                  </a:cxn>
                  <a:cxn ang="0">
                    <a:pos x="28" y="18"/>
                  </a:cxn>
                  <a:cxn ang="0">
                    <a:pos x="59" y="20"/>
                  </a:cxn>
                  <a:cxn ang="0">
                    <a:pos x="65" y="33"/>
                  </a:cxn>
                  <a:cxn ang="0">
                    <a:pos x="62" y="38"/>
                  </a:cxn>
                  <a:cxn ang="0">
                    <a:pos x="58" y="44"/>
                  </a:cxn>
                  <a:cxn ang="0">
                    <a:pos x="58" y="46"/>
                  </a:cxn>
                  <a:cxn ang="0">
                    <a:pos x="62" y="52"/>
                  </a:cxn>
                  <a:cxn ang="0">
                    <a:pos x="64" y="59"/>
                  </a:cxn>
                  <a:cxn ang="0">
                    <a:pos x="65" y="67"/>
                  </a:cxn>
                  <a:cxn ang="0">
                    <a:pos x="55" y="71"/>
                  </a:cxn>
                  <a:cxn ang="0">
                    <a:pos x="54" y="65"/>
                  </a:cxn>
                  <a:cxn ang="0">
                    <a:pos x="53" y="54"/>
                  </a:cxn>
                  <a:cxn ang="0">
                    <a:pos x="49" y="49"/>
                  </a:cxn>
                  <a:cxn ang="0">
                    <a:pos x="45" y="48"/>
                  </a:cxn>
                  <a:cxn ang="0">
                    <a:pos x="36" y="71"/>
                  </a:cxn>
                  <a:cxn ang="0">
                    <a:pos x="28" y="18"/>
                  </a:cxn>
                  <a:cxn ang="0">
                    <a:pos x="30" y="11"/>
                  </a:cxn>
                  <a:cxn ang="0">
                    <a:pos x="10" y="30"/>
                  </a:cxn>
                  <a:cxn ang="0">
                    <a:pos x="10" y="60"/>
                  </a:cxn>
                  <a:cxn ang="0">
                    <a:pos x="30" y="80"/>
                  </a:cxn>
                  <a:cxn ang="0">
                    <a:pos x="60" y="80"/>
                  </a:cxn>
                  <a:cxn ang="0">
                    <a:pos x="80" y="60"/>
                  </a:cxn>
                  <a:cxn ang="0">
                    <a:pos x="80" y="30"/>
                  </a:cxn>
                  <a:cxn ang="0">
                    <a:pos x="60" y="11"/>
                  </a:cxn>
                  <a:cxn ang="0">
                    <a:pos x="45" y="0"/>
                  </a:cxn>
                  <a:cxn ang="0">
                    <a:pos x="72" y="8"/>
                  </a:cxn>
                  <a:cxn ang="0">
                    <a:pos x="88" y="30"/>
                  </a:cxn>
                  <a:cxn ang="0">
                    <a:pos x="88" y="60"/>
                  </a:cxn>
                  <a:cxn ang="0">
                    <a:pos x="72" y="82"/>
                  </a:cxn>
                  <a:cxn ang="0">
                    <a:pos x="45" y="90"/>
                  </a:cxn>
                  <a:cxn ang="0">
                    <a:pos x="19" y="82"/>
                  </a:cxn>
                  <a:cxn ang="0">
                    <a:pos x="2" y="60"/>
                  </a:cxn>
                  <a:cxn ang="0">
                    <a:pos x="2" y="30"/>
                  </a:cxn>
                  <a:cxn ang="0">
                    <a:pos x="19" y="8"/>
                  </a:cxn>
                  <a:cxn ang="0">
                    <a:pos x="45" y="0"/>
                  </a:cxn>
                </a:cxnLst>
                <a:rect l="0" t="0" r="r" b="b"/>
                <a:pathLst>
                  <a:path w="90" h="90">
                    <a:moveTo>
                      <a:pt x="36" y="26"/>
                    </a:moveTo>
                    <a:lnTo>
                      <a:pt x="36" y="40"/>
                    </a:lnTo>
                    <a:lnTo>
                      <a:pt x="49" y="40"/>
                    </a:lnTo>
                    <a:lnTo>
                      <a:pt x="51" y="38"/>
                    </a:lnTo>
                    <a:lnTo>
                      <a:pt x="54" y="35"/>
                    </a:lnTo>
                    <a:lnTo>
                      <a:pt x="54" y="29"/>
                    </a:lnTo>
                    <a:lnTo>
                      <a:pt x="52" y="27"/>
                    </a:lnTo>
                    <a:lnTo>
                      <a:pt x="50" y="26"/>
                    </a:lnTo>
                    <a:lnTo>
                      <a:pt x="36" y="26"/>
                    </a:lnTo>
                    <a:close/>
                    <a:moveTo>
                      <a:pt x="28" y="18"/>
                    </a:moveTo>
                    <a:lnTo>
                      <a:pt x="52" y="18"/>
                    </a:lnTo>
                    <a:lnTo>
                      <a:pt x="59" y="20"/>
                    </a:lnTo>
                    <a:lnTo>
                      <a:pt x="62" y="25"/>
                    </a:lnTo>
                    <a:lnTo>
                      <a:pt x="65" y="33"/>
                    </a:lnTo>
                    <a:lnTo>
                      <a:pt x="65" y="36"/>
                    </a:lnTo>
                    <a:lnTo>
                      <a:pt x="62" y="38"/>
                    </a:lnTo>
                    <a:lnTo>
                      <a:pt x="61" y="42"/>
                    </a:lnTo>
                    <a:lnTo>
                      <a:pt x="58" y="44"/>
                    </a:lnTo>
                    <a:lnTo>
                      <a:pt x="53" y="45"/>
                    </a:lnTo>
                    <a:lnTo>
                      <a:pt x="58" y="46"/>
                    </a:lnTo>
                    <a:lnTo>
                      <a:pt x="60" y="48"/>
                    </a:lnTo>
                    <a:lnTo>
                      <a:pt x="62" y="52"/>
                    </a:lnTo>
                    <a:lnTo>
                      <a:pt x="62" y="56"/>
                    </a:lnTo>
                    <a:lnTo>
                      <a:pt x="64" y="59"/>
                    </a:lnTo>
                    <a:lnTo>
                      <a:pt x="64" y="63"/>
                    </a:lnTo>
                    <a:lnTo>
                      <a:pt x="65" y="67"/>
                    </a:lnTo>
                    <a:lnTo>
                      <a:pt x="66" y="71"/>
                    </a:lnTo>
                    <a:lnTo>
                      <a:pt x="55" y="71"/>
                    </a:lnTo>
                    <a:lnTo>
                      <a:pt x="54" y="68"/>
                    </a:lnTo>
                    <a:lnTo>
                      <a:pt x="54" y="65"/>
                    </a:lnTo>
                    <a:lnTo>
                      <a:pt x="53" y="61"/>
                    </a:lnTo>
                    <a:lnTo>
                      <a:pt x="53" y="54"/>
                    </a:lnTo>
                    <a:lnTo>
                      <a:pt x="51" y="50"/>
                    </a:lnTo>
                    <a:lnTo>
                      <a:pt x="49" y="49"/>
                    </a:lnTo>
                    <a:lnTo>
                      <a:pt x="47" y="49"/>
                    </a:lnTo>
                    <a:lnTo>
                      <a:pt x="45" y="48"/>
                    </a:lnTo>
                    <a:lnTo>
                      <a:pt x="36" y="48"/>
                    </a:lnTo>
                    <a:lnTo>
                      <a:pt x="36" y="71"/>
                    </a:lnTo>
                    <a:lnTo>
                      <a:pt x="28" y="71"/>
                    </a:lnTo>
                    <a:lnTo>
                      <a:pt x="28" y="18"/>
                    </a:lnTo>
                    <a:close/>
                    <a:moveTo>
                      <a:pt x="45" y="7"/>
                    </a:moveTo>
                    <a:lnTo>
                      <a:pt x="30" y="11"/>
                    </a:lnTo>
                    <a:lnTo>
                      <a:pt x="19" y="19"/>
                    </a:lnTo>
                    <a:lnTo>
                      <a:pt x="10" y="30"/>
                    </a:lnTo>
                    <a:lnTo>
                      <a:pt x="8" y="45"/>
                    </a:lnTo>
                    <a:lnTo>
                      <a:pt x="10" y="60"/>
                    </a:lnTo>
                    <a:lnTo>
                      <a:pt x="19" y="72"/>
                    </a:lnTo>
                    <a:lnTo>
                      <a:pt x="30" y="80"/>
                    </a:lnTo>
                    <a:lnTo>
                      <a:pt x="45" y="82"/>
                    </a:lnTo>
                    <a:lnTo>
                      <a:pt x="60" y="80"/>
                    </a:lnTo>
                    <a:lnTo>
                      <a:pt x="72" y="72"/>
                    </a:lnTo>
                    <a:lnTo>
                      <a:pt x="80" y="60"/>
                    </a:lnTo>
                    <a:lnTo>
                      <a:pt x="82" y="45"/>
                    </a:lnTo>
                    <a:lnTo>
                      <a:pt x="80" y="30"/>
                    </a:lnTo>
                    <a:lnTo>
                      <a:pt x="72" y="19"/>
                    </a:lnTo>
                    <a:lnTo>
                      <a:pt x="60" y="11"/>
                    </a:lnTo>
                    <a:lnTo>
                      <a:pt x="45" y="7"/>
                    </a:lnTo>
                    <a:close/>
                    <a:moveTo>
                      <a:pt x="45" y="0"/>
                    </a:moveTo>
                    <a:lnTo>
                      <a:pt x="60" y="3"/>
                    </a:lnTo>
                    <a:lnTo>
                      <a:pt x="72" y="8"/>
                    </a:lnTo>
                    <a:lnTo>
                      <a:pt x="82" y="19"/>
                    </a:lnTo>
                    <a:lnTo>
                      <a:pt x="88" y="30"/>
                    </a:lnTo>
                    <a:lnTo>
                      <a:pt x="90" y="45"/>
                    </a:lnTo>
                    <a:lnTo>
                      <a:pt x="88" y="60"/>
                    </a:lnTo>
                    <a:lnTo>
                      <a:pt x="82" y="72"/>
                    </a:lnTo>
                    <a:lnTo>
                      <a:pt x="72" y="82"/>
                    </a:lnTo>
                    <a:lnTo>
                      <a:pt x="60" y="88"/>
                    </a:lnTo>
                    <a:lnTo>
                      <a:pt x="45" y="90"/>
                    </a:lnTo>
                    <a:lnTo>
                      <a:pt x="30" y="88"/>
                    </a:lnTo>
                    <a:lnTo>
                      <a:pt x="19" y="82"/>
                    </a:lnTo>
                    <a:lnTo>
                      <a:pt x="8" y="72"/>
                    </a:lnTo>
                    <a:lnTo>
                      <a:pt x="2" y="60"/>
                    </a:lnTo>
                    <a:lnTo>
                      <a:pt x="0" y="45"/>
                    </a:lnTo>
                    <a:lnTo>
                      <a:pt x="2" y="30"/>
                    </a:lnTo>
                    <a:lnTo>
                      <a:pt x="8" y="19"/>
                    </a:lnTo>
                    <a:lnTo>
                      <a:pt x="19" y="8"/>
                    </a:lnTo>
                    <a:lnTo>
                      <a:pt x="30" y="3"/>
                    </a:lnTo>
                    <a:lnTo>
                      <a:pt x="45" y="0"/>
                    </a:lnTo>
                    <a:close/>
                  </a:path>
                </a:pathLst>
              </a:custGeom>
              <a:solidFill>
                <a:srgbClr val="EF123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p:nvSpPr>
            <p:spPr bwMode="auto">
              <a:xfrm>
                <a:off x="6824004" y="709061"/>
                <a:ext cx="98083" cy="157244"/>
              </a:xfrm>
              <a:custGeom>
                <a:avLst/>
                <a:gdLst/>
                <a:ahLst/>
                <a:cxnLst>
                  <a:cxn ang="0">
                    <a:pos x="141" y="84"/>
                  </a:cxn>
                  <a:cxn ang="0">
                    <a:pos x="116" y="93"/>
                  </a:cxn>
                  <a:cxn ang="0">
                    <a:pos x="101" y="115"/>
                  </a:cxn>
                  <a:cxn ang="0">
                    <a:pos x="95" y="153"/>
                  </a:cxn>
                  <a:cxn ang="0">
                    <a:pos x="96" y="374"/>
                  </a:cxn>
                  <a:cxn ang="0">
                    <a:pos x="107" y="403"/>
                  </a:cxn>
                  <a:cxn ang="0">
                    <a:pos x="127" y="418"/>
                  </a:cxn>
                  <a:cxn ang="0">
                    <a:pos x="156" y="423"/>
                  </a:cxn>
                  <a:cxn ang="0">
                    <a:pos x="185" y="418"/>
                  </a:cxn>
                  <a:cxn ang="0">
                    <a:pos x="206" y="403"/>
                  </a:cxn>
                  <a:cxn ang="0">
                    <a:pos x="216" y="374"/>
                  </a:cxn>
                  <a:cxn ang="0">
                    <a:pos x="217" y="153"/>
                  </a:cxn>
                  <a:cxn ang="0">
                    <a:pos x="212" y="115"/>
                  </a:cxn>
                  <a:cxn ang="0">
                    <a:pos x="197" y="93"/>
                  </a:cxn>
                  <a:cxn ang="0">
                    <a:pos x="171" y="84"/>
                  </a:cxn>
                  <a:cxn ang="0">
                    <a:pos x="156" y="0"/>
                  </a:cxn>
                  <a:cxn ang="0">
                    <a:pos x="207" y="6"/>
                  </a:cxn>
                  <a:cxn ang="0">
                    <a:pos x="251" y="23"/>
                  </a:cxn>
                  <a:cxn ang="0">
                    <a:pos x="283" y="54"/>
                  </a:cxn>
                  <a:cxn ang="0">
                    <a:pos x="305" y="101"/>
                  </a:cxn>
                  <a:cxn ang="0">
                    <a:pos x="312" y="165"/>
                  </a:cxn>
                  <a:cxn ang="0">
                    <a:pos x="310" y="375"/>
                  </a:cxn>
                  <a:cxn ang="0">
                    <a:pos x="296" y="431"/>
                  </a:cxn>
                  <a:cxn ang="0">
                    <a:pos x="268" y="469"/>
                  </a:cxn>
                  <a:cxn ang="0">
                    <a:pos x="230" y="493"/>
                  </a:cxn>
                  <a:cxn ang="0">
                    <a:pos x="183" y="504"/>
                  </a:cxn>
                  <a:cxn ang="0">
                    <a:pos x="130" y="504"/>
                  </a:cxn>
                  <a:cxn ang="0">
                    <a:pos x="82" y="493"/>
                  </a:cxn>
                  <a:cxn ang="0">
                    <a:pos x="44" y="469"/>
                  </a:cxn>
                  <a:cxn ang="0">
                    <a:pos x="17" y="431"/>
                  </a:cxn>
                  <a:cxn ang="0">
                    <a:pos x="3" y="375"/>
                  </a:cxn>
                  <a:cxn ang="0">
                    <a:pos x="0" y="165"/>
                  </a:cxn>
                  <a:cxn ang="0">
                    <a:pos x="7" y="101"/>
                  </a:cxn>
                  <a:cxn ang="0">
                    <a:pos x="29" y="54"/>
                  </a:cxn>
                  <a:cxn ang="0">
                    <a:pos x="62" y="23"/>
                  </a:cxn>
                  <a:cxn ang="0">
                    <a:pos x="105" y="6"/>
                  </a:cxn>
                  <a:cxn ang="0">
                    <a:pos x="156" y="0"/>
                  </a:cxn>
                </a:cxnLst>
                <a:rect l="0" t="0" r="r" b="b"/>
                <a:pathLst>
                  <a:path w="312" h="506">
                    <a:moveTo>
                      <a:pt x="156" y="83"/>
                    </a:moveTo>
                    <a:lnTo>
                      <a:pt x="141" y="84"/>
                    </a:lnTo>
                    <a:lnTo>
                      <a:pt x="127" y="87"/>
                    </a:lnTo>
                    <a:lnTo>
                      <a:pt x="116" y="93"/>
                    </a:lnTo>
                    <a:lnTo>
                      <a:pt x="107" y="102"/>
                    </a:lnTo>
                    <a:lnTo>
                      <a:pt x="101" y="115"/>
                    </a:lnTo>
                    <a:lnTo>
                      <a:pt x="96" y="132"/>
                    </a:lnTo>
                    <a:lnTo>
                      <a:pt x="95" y="153"/>
                    </a:lnTo>
                    <a:lnTo>
                      <a:pt x="95" y="353"/>
                    </a:lnTo>
                    <a:lnTo>
                      <a:pt x="96" y="374"/>
                    </a:lnTo>
                    <a:lnTo>
                      <a:pt x="101" y="390"/>
                    </a:lnTo>
                    <a:lnTo>
                      <a:pt x="107" y="403"/>
                    </a:lnTo>
                    <a:lnTo>
                      <a:pt x="116" y="412"/>
                    </a:lnTo>
                    <a:lnTo>
                      <a:pt x="127" y="418"/>
                    </a:lnTo>
                    <a:lnTo>
                      <a:pt x="141" y="421"/>
                    </a:lnTo>
                    <a:lnTo>
                      <a:pt x="156" y="423"/>
                    </a:lnTo>
                    <a:lnTo>
                      <a:pt x="171" y="421"/>
                    </a:lnTo>
                    <a:lnTo>
                      <a:pt x="185" y="418"/>
                    </a:lnTo>
                    <a:lnTo>
                      <a:pt x="197" y="412"/>
                    </a:lnTo>
                    <a:lnTo>
                      <a:pt x="206" y="403"/>
                    </a:lnTo>
                    <a:lnTo>
                      <a:pt x="212" y="390"/>
                    </a:lnTo>
                    <a:lnTo>
                      <a:pt x="216" y="374"/>
                    </a:lnTo>
                    <a:lnTo>
                      <a:pt x="217" y="353"/>
                    </a:lnTo>
                    <a:lnTo>
                      <a:pt x="217" y="153"/>
                    </a:lnTo>
                    <a:lnTo>
                      <a:pt x="216" y="132"/>
                    </a:lnTo>
                    <a:lnTo>
                      <a:pt x="212" y="115"/>
                    </a:lnTo>
                    <a:lnTo>
                      <a:pt x="206" y="102"/>
                    </a:lnTo>
                    <a:lnTo>
                      <a:pt x="197" y="93"/>
                    </a:lnTo>
                    <a:lnTo>
                      <a:pt x="185" y="87"/>
                    </a:lnTo>
                    <a:lnTo>
                      <a:pt x="171" y="84"/>
                    </a:lnTo>
                    <a:lnTo>
                      <a:pt x="156" y="83"/>
                    </a:lnTo>
                    <a:close/>
                    <a:moveTo>
                      <a:pt x="156" y="0"/>
                    </a:moveTo>
                    <a:lnTo>
                      <a:pt x="183" y="1"/>
                    </a:lnTo>
                    <a:lnTo>
                      <a:pt x="207" y="6"/>
                    </a:lnTo>
                    <a:lnTo>
                      <a:pt x="230" y="13"/>
                    </a:lnTo>
                    <a:lnTo>
                      <a:pt x="251" y="23"/>
                    </a:lnTo>
                    <a:lnTo>
                      <a:pt x="268" y="37"/>
                    </a:lnTo>
                    <a:lnTo>
                      <a:pt x="283" y="54"/>
                    </a:lnTo>
                    <a:lnTo>
                      <a:pt x="296" y="76"/>
                    </a:lnTo>
                    <a:lnTo>
                      <a:pt x="305" y="101"/>
                    </a:lnTo>
                    <a:lnTo>
                      <a:pt x="310" y="130"/>
                    </a:lnTo>
                    <a:lnTo>
                      <a:pt x="312" y="165"/>
                    </a:lnTo>
                    <a:lnTo>
                      <a:pt x="312" y="341"/>
                    </a:lnTo>
                    <a:lnTo>
                      <a:pt x="310" y="375"/>
                    </a:lnTo>
                    <a:lnTo>
                      <a:pt x="305" y="405"/>
                    </a:lnTo>
                    <a:lnTo>
                      <a:pt x="296" y="431"/>
                    </a:lnTo>
                    <a:lnTo>
                      <a:pt x="283" y="451"/>
                    </a:lnTo>
                    <a:lnTo>
                      <a:pt x="268" y="469"/>
                    </a:lnTo>
                    <a:lnTo>
                      <a:pt x="251" y="482"/>
                    </a:lnTo>
                    <a:lnTo>
                      <a:pt x="230" y="493"/>
                    </a:lnTo>
                    <a:lnTo>
                      <a:pt x="207" y="500"/>
                    </a:lnTo>
                    <a:lnTo>
                      <a:pt x="183" y="504"/>
                    </a:lnTo>
                    <a:lnTo>
                      <a:pt x="156" y="506"/>
                    </a:lnTo>
                    <a:lnTo>
                      <a:pt x="130" y="504"/>
                    </a:lnTo>
                    <a:lnTo>
                      <a:pt x="105" y="500"/>
                    </a:lnTo>
                    <a:lnTo>
                      <a:pt x="82" y="493"/>
                    </a:lnTo>
                    <a:lnTo>
                      <a:pt x="62" y="482"/>
                    </a:lnTo>
                    <a:lnTo>
                      <a:pt x="44" y="469"/>
                    </a:lnTo>
                    <a:lnTo>
                      <a:pt x="29" y="451"/>
                    </a:lnTo>
                    <a:lnTo>
                      <a:pt x="17" y="431"/>
                    </a:lnTo>
                    <a:lnTo>
                      <a:pt x="7" y="405"/>
                    </a:lnTo>
                    <a:lnTo>
                      <a:pt x="3" y="375"/>
                    </a:lnTo>
                    <a:lnTo>
                      <a:pt x="0" y="341"/>
                    </a:lnTo>
                    <a:lnTo>
                      <a:pt x="0" y="165"/>
                    </a:lnTo>
                    <a:lnTo>
                      <a:pt x="3" y="130"/>
                    </a:lnTo>
                    <a:lnTo>
                      <a:pt x="7" y="101"/>
                    </a:lnTo>
                    <a:lnTo>
                      <a:pt x="17" y="76"/>
                    </a:lnTo>
                    <a:lnTo>
                      <a:pt x="29" y="54"/>
                    </a:lnTo>
                    <a:lnTo>
                      <a:pt x="44" y="37"/>
                    </a:lnTo>
                    <a:lnTo>
                      <a:pt x="62" y="23"/>
                    </a:lnTo>
                    <a:lnTo>
                      <a:pt x="82" y="13"/>
                    </a:lnTo>
                    <a:lnTo>
                      <a:pt x="105" y="6"/>
                    </a:lnTo>
                    <a:lnTo>
                      <a:pt x="130" y="1"/>
                    </a:lnTo>
                    <a:lnTo>
                      <a:pt x="156"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noEditPoints="1"/>
              </p:cNvSpPr>
              <p:nvPr/>
            </p:nvSpPr>
            <p:spPr bwMode="auto">
              <a:xfrm>
                <a:off x="6658975" y="712175"/>
                <a:ext cx="90298" cy="151016"/>
              </a:xfrm>
              <a:custGeom>
                <a:avLst/>
                <a:gdLst/>
                <a:ahLst/>
                <a:cxnLst>
                  <a:cxn ang="0">
                    <a:pos x="89" y="88"/>
                  </a:cxn>
                  <a:cxn ang="0">
                    <a:pos x="89" y="248"/>
                  </a:cxn>
                  <a:cxn ang="0">
                    <a:pos x="147" y="248"/>
                  </a:cxn>
                  <a:cxn ang="0">
                    <a:pos x="158" y="247"/>
                  </a:cxn>
                  <a:cxn ang="0">
                    <a:pos x="169" y="244"/>
                  </a:cxn>
                  <a:cxn ang="0">
                    <a:pos x="178" y="240"/>
                  </a:cxn>
                  <a:cxn ang="0">
                    <a:pos x="179" y="239"/>
                  </a:cxn>
                  <a:cxn ang="0">
                    <a:pos x="181" y="235"/>
                  </a:cxn>
                  <a:cxn ang="0">
                    <a:pos x="186" y="229"/>
                  </a:cxn>
                  <a:cxn ang="0">
                    <a:pos x="189" y="220"/>
                  </a:cxn>
                  <a:cxn ang="0">
                    <a:pos x="193" y="208"/>
                  </a:cxn>
                  <a:cxn ang="0">
                    <a:pos x="195" y="190"/>
                  </a:cxn>
                  <a:cxn ang="0">
                    <a:pos x="196" y="167"/>
                  </a:cxn>
                  <a:cxn ang="0">
                    <a:pos x="196" y="156"/>
                  </a:cxn>
                  <a:cxn ang="0">
                    <a:pos x="195" y="143"/>
                  </a:cxn>
                  <a:cxn ang="0">
                    <a:pos x="193" y="129"/>
                  </a:cxn>
                  <a:cxn ang="0">
                    <a:pos x="189" y="115"/>
                  </a:cxn>
                  <a:cxn ang="0">
                    <a:pos x="184" y="104"/>
                  </a:cxn>
                  <a:cxn ang="0">
                    <a:pos x="177" y="96"/>
                  </a:cxn>
                  <a:cxn ang="0">
                    <a:pos x="176" y="95"/>
                  </a:cxn>
                  <a:cxn ang="0">
                    <a:pos x="170" y="91"/>
                  </a:cxn>
                  <a:cxn ang="0">
                    <a:pos x="161" y="89"/>
                  </a:cxn>
                  <a:cxn ang="0">
                    <a:pos x="148" y="88"/>
                  </a:cxn>
                  <a:cxn ang="0">
                    <a:pos x="89" y="88"/>
                  </a:cxn>
                  <a:cxn ang="0">
                    <a:pos x="0" y="0"/>
                  </a:cxn>
                  <a:cxn ang="0">
                    <a:pos x="170" y="0"/>
                  </a:cxn>
                  <a:cxn ang="0">
                    <a:pos x="193" y="3"/>
                  </a:cxn>
                  <a:cxn ang="0">
                    <a:pos x="213" y="7"/>
                  </a:cxn>
                  <a:cxn ang="0">
                    <a:pos x="229" y="14"/>
                  </a:cxn>
                  <a:cxn ang="0">
                    <a:pos x="240" y="21"/>
                  </a:cxn>
                  <a:cxn ang="0">
                    <a:pos x="248" y="28"/>
                  </a:cxn>
                  <a:cxn ang="0">
                    <a:pos x="254" y="33"/>
                  </a:cxn>
                  <a:cxn ang="0">
                    <a:pos x="255" y="35"/>
                  </a:cxn>
                  <a:cxn ang="0">
                    <a:pos x="267" y="52"/>
                  </a:cxn>
                  <a:cxn ang="0">
                    <a:pos x="276" y="72"/>
                  </a:cxn>
                  <a:cxn ang="0">
                    <a:pos x="282" y="94"/>
                  </a:cxn>
                  <a:cxn ang="0">
                    <a:pos x="285" y="114"/>
                  </a:cxn>
                  <a:cxn ang="0">
                    <a:pos x="288" y="134"/>
                  </a:cxn>
                  <a:cxn ang="0">
                    <a:pos x="289" y="150"/>
                  </a:cxn>
                  <a:cxn ang="0">
                    <a:pos x="289" y="197"/>
                  </a:cxn>
                  <a:cxn ang="0">
                    <a:pos x="286" y="224"/>
                  </a:cxn>
                  <a:cxn ang="0">
                    <a:pos x="282" y="247"/>
                  </a:cxn>
                  <a:cxn ang="0">
                    <a:pos x="276" y="265"/>
                  </a:cxn>
                  <a:cxn ang="0">
                    <a:pos x="269" y="279"/>
                  </a:cxn>
                  <a:cxn ang="0">
                    <a:pos x="263" y="289"/>
                  </a:cxn>
                  <a:cxn ang="0">
                    <a:pos x="258" y="296"/>
                  </a:cxn>
                  <a:cxn ang="0">
                    <a:pos x="254" y="301"/>
                  </a:cxn>
                  <a:cxn ang="0">
                    <a:pos x="253" y="302"/>
                  </a:cxn>
                  <a:cxn ang="0">
                    <a:pos x="237" y="316"/>
                  </a:cxn>
                  <a:cxn ang="0">
                    <a:pos x="221" y="325"/>
                  </a:cxn>
                  <a:cxn ang="0">
                    <a:pos x="203" y="332"/>
                  </a:cxn>
                  <a:cxn ang="0">
                    <a:pos x="188" y="335"/>
                  </a:cxn>
                  <a:cxn ang="0">
                    <a:pos x="177" y="337"/>
                  </a:cxn>
                  <a:cxn ang="0">
                    <a:pos x="91" y="337"/>
                  </a:cxn>
                  <a:cxn ang="0">
                    <a:pos x="91" y="486"/>
                  </a:cxn>
                  <a:cxn ang="0">
                    <a:pos x="0" y="486"/>
                  </a:cxn>
                  <a:cxn ang="0">
                    <a:pos x="0" y="0"/>
                  </a:cxn>
                </a:cxnLst>
                <a:rect l="0" t="0" r="r" b="b"/>
                <a:pathLst>
                  <a:path w="289" h="486">
                    <a:moveTo>
                      <a:pt x="89" y="88"/>
                    </a:moveTo>
                    <a:lnTo>
                      <a:pt x="89" y="248"/>
                    </a:lnTo>
                    <a:lnTo>
                      <a:pt x="147" y="248"/>
                    </a:lnTo>
                    <a:lnTo>
                      <a:pt x="158" y="247"/>
                    </a:lnTo>
                    <a:lnTo>
                      <a:pt x="169" y="244"/>
                    </a:lnTo>
                    <a:lnTo>
                      <a:pt x="178" y="240"/>
                    </a:lnTo>
                    <a:lnTo>
                      <a:pt x="179" y="239"/>
                    </a:lnTo>
                    <a:lnTo>
                      <a:pt x="181" y="235"/>
                    </a:lnTo>
                    <a:lnTo>
                      <a:pt x="186" y="229"/>
                    </a:lnTo>
                    <a:lnTo>
                      <a:pt x="189" y="220"/>
                    </a:lnTo>
                    <a:lnTo>
                      <a:pt x="193" y="208"/>
                    </a:lnTo>
                    <a:lnTo>
                      <a:pt x="195" y="190"/>
                    </a:lnTo>
                    <a:lnTo>
                      <a:pt x="196" y="167"/>
                    </a:lnTo>
                    <a:lnTo>
                      <a:pt x="196" y="156"/>
                    </a:lnTo>
                    <a:lnTo>
                      <a:pt x="195" y="143"/>
                    </a:lnTo>
                    <a:lnTo>
                      <a:pt x="193" y="129"/>
                    </a:lnTo>
                    <a:lnTo>
                      <a:pt x="189" y="115"/>
                    </a:lnTo>
                    <a:lnTo>
                      <a:pt x="184" y="104"/>
                    </a:lnTo>
                    <a:lnTo>
                      <a:pt x="177" y="96"/>
                    </a:lnTo>
                    <a:lnTo>
                      <a:pt x="176" y="95"/>
                    </a:lnTo>
                    <a:lnTo>
                      <a:pt x="170" y="91"/>
                    </a:lnTo>
                    <a:lnTo>
                      <a:pt x="161" y="89"/>
                    </a:lnTo>
                    <a:lnTo>
                      <a:pt x="148" y="88"/>
                    </a:lnTo>
                    <a:lnTo>
                      <a:pt x="89" y="88"/>
                    </a:lnTo>
                    <a:close/>
                    <a:moveTo>
                      <a:pt x="0" y="0"/>
                    </a:moveTo>
                    <a:lnTo>
                      <a:pt x="170" y="0"/>
                    </a:lnTo>
                    <a:lnTo>
                      <a:pt x="193" y="3"/>
                    </a:lnTo>
                    <a:lnTo>
                      <a:pt x="213" y="7"/>
                    </a:lnTo>
                    <a:lnTo>
                      <a:pt x="229" y="14"/>
                    </a:lnTo>
                    <a:lnTo>
                      <a:pt x="240" y="21"/>
                    </a:lnTo>
                    <a:lnTo>
                      <a:pt x="248" y="28"/>
                    </a:lnTo>
                    <a:lnTo>
                      <a:pt x="254" y="33"/>
                    </a:lnTo>
                    <a:lnTo>
                      <a:pt x="255" y="35"/>
                    </a:lnTo>
                    <a:lnTo>
                      <a:pt x="267" y="52"/>
                    </a:lnTo>
                    <a:lnTo>
                      <a:pt x="276" y="72"/>
                    </a:lnTo>
                    <a:lnTo>
                      <a:pt x="282" y="94"/>
                    </a:lnTo>
                    <a:lnTo>
                      <a:pt x="285" y="114"/>
                    </a:lnTo>
                    <a:lnTo>
                      <a:pt x="288" y="134"/>
                    </a:lnTo>
                    <a:lnTo>
                      <a:pt x="289" y="150"/>
                    </a:lnTo>
                    <a:lnTo>
                      <a:pt x="289" y="197"/>
                    </a:lnTo>
                    <a:lnTo>
                      <a:pt x="286" y="224"/>
                    </a:lnTo>
                    <a:lnTo>
                      <a:pt x="282" y="247"/>
                    </a:lnTo>
                    <a:lnTo>
                      <a:pt x="276" y="265"/>
                    </a:lnTo>
                    <a:lnTo>
                      <a:pt x="269" y="279"/>
                    </a:lnTo>
                    <a:lnTo>
                      <a:pt x="263" y="289"/>
                    </a:lnTo>
                    <a:lnTo>
                      <a:pt x="258" y="296"/>
                    </a:lnTo>
                    <a:lnTo>
                      <a:pt x="254" y="301"/>
                    </a:lnTo>
                    <a:lnTo>
                      <a:pt x="253" y="302"/>
                    </a:lnTo>
                    <a:lnTo>
                      <a:pt x="237" y="316"/>
                    </a:lnTo>
                    <a:lnTo>
                      <a:pt x="221" y="325"/>
                    </a:lnTo>
                    <a:lnTo>
                      <a:pt x="203" y="332"/>
                    </a:lnTo>
                    <a:lnTo>
                      <a:pt x="188" y="335"/>
                    </a:lnTo>
                    <a:lnTo>
                      <a:pt x="177" y="337"/>
                    </a:lnTo>
                    <a:lnTo>
                      <a:pt x="91" y="337"/>
                    </a:lnTo>
                    <a:lnTo>
                      <a:pt x="91" y="486"/>
                    </a:lnTo>
                    <a:lnTo>
                      <a:pt x="0" y="486"/>
                    </a:lnTo>
                    <a:lnTo>
                      <a:pt x="0"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p:nvSpPr>
            <p:spPr bwMode="auto">
              <a:xfrm>
                <a:off x="7273939" y="712175"/>
                <a:ext cx="96526" cy="151016"/>
              </a:xfrm>
              <a:custGeom>
                <a:avLst/>
                <a:gdLst/>
                <a:ahLst/>
                <a:cxnLst>
                  <a:cxn ang="0">
                    <a:pos x="91" y="86"/>
                  </a:cxn>
                  <a:cxn ang="0">
                    <a:pos x="91" y="219"/>
                  </a:cxn>
                  <a:cxn ang="0">
                    <a:pos x="158" y="219"/>
                  </a:cxn>
                  <a:cxn ang="0">
                    <a:pos x="172" y="217"/>
                  </a:cxn>
                  <a:cxn ang="0">
                    <a:pos x="181" y="213"/>
                  </a:cxn>
                  <a:cxn ang="0">
                    <a:pos x="186" y="209"/>
                  </a:cxn>
                  <a:cxn ang="0">
                    <a:pos x="188" y="205"/>
                  </a:cxn>
                  <a:cxn ang="0">
                    <a:pos x="189" y="204"/>
                  </a:cxn>
                  <a:cxn ang="0">
                    <a:pos x="195" y="194"/>
                  </a:cxn>
                  <a:cxn ang="0">
                    <a:pos x="197" y="180"/>
                  </a:cxn>
                  <a:cxn ang="0">
                    <a:pos x="200" y="167"/>
                  </a:cxn>
                  <a:cxn ang="0">
                    <a:pos x="200" y="135"/>
                  </a:cxn>
                  <a:cxn ang="0">
                    <a:pos x="197" y="120"/>
                  </a:cxn>
                  <a:cxn ang="0">
                    <a:pos x="195" y="110"/>
                  </a:cxn>
                  <a:cxn ang="0">
                    <a:pos x="192" y="103"/>
                  </a:cxn>
                  <a:cxn ang="0">
                    <a:pos x="186" y="96"/>
                  </a:cxn>
                  <a:cxn ang="0">
                    <a:pos x="177" y="90"/>
                  </a:cxn>
                  <a:cxn ang="0">
                    <a:pos x="168" y="88"/>
                  </a:cxn>
                  <a:cxn ang="0">
                    <a:pos x="163" y="87"/>
                  </a:cxn>
                  <a:cxn ang="0">
                    <a:pos x="160" y="87"/>
                  </a:cxn>
                  <a:cxn ang="0">
                    <a:pos x="91" y="86"/>
                  </a:cxn>
                  <a:cxn ang="0">
                    <a:pos x="0" y="0"/>
                  </a:cxn>
                  <a:cxn ang="0">
                    <a:pos x="187" y="0"/>
                  </a:cxn>
                  <a:cxn ang="0">
                    <a:pos x="210" y="3"/>
                  </a:cxn>
                  <a:cxn ang="0">
                    <a:pos x="228" y="8"/>
                  </a:cxn>
                  <a:cxn ang="0">
                    <a:pos x="242" y="16"/>
                  </a:cxn>
                  <a:cxn ang="0">
                    <a:pos x="254" y="24"/>
                  </a:cxn>
                  <a:cxn ang="0">
                    <a:pos x="261" y="31"/>
                  </a:cxn>
                  <a:cxn ang="0">
                    <a:pos x="265" y="37"/>
                  </a:cxn>
                  <a:cxn ang="0">
                    <a:pos x="267" y="39"/>
                  </a:cxn>
                  <a:cxn ang="0">
                    <a:pos x="278" y="59"/>
                  </a:cxn>
                  <a:cxn ang="0">
                    <a:pos x="285" y="80"/>
                  </a:cxn>
                  <a:cxn ang="0">
                    <a:pos x="290" y="101"/>
                  </a:cxn>
                  <a:cxn ang="0">
                    <a:pos x="292" y="120"/>
                  </a:cxn>
                  <a:cxn ang="0">
                    <a:pos x="293" y="135"/>
                  </a:cxn>
                  <a:cxn ang="0">
                    <a:pos x="293" y="179"/>
                  </a:cxn>
                  <a:cxn ang="0">
                    <a:pos x="291" y="202"/>
                  </a:cxn>
                  <a:cxn ang="0">
                    <a:pos x="287" y="221"/>
                  </a:cxn>
                  <a:cxn ang="0">
                    <a:pos x="283" y="235"/>
                  </a:cxn>
                  <a:cxn ang="0">
                    <a:pos x="278" y="246"/>
                  </a:cxn>
                  <a:cxn ang="0">
                    <a:pos x="275" y="251"/>
                  </a:cxn>
                  <a:cxn ang="0">
                    <a:pos x="274" y="254"/>
                  </a:cxn>
                  <a:cxn ang="0">
                    <a:pos x="262" y="271"/>
                  </a:cxn>
                  <a:cxn ang="0">
                    <a:pos x="248" y="284"/>
                  </a:cxn>
                  <a:cxn ang="0">
                    <a:pos x="235" y="293"/>
                  </a:cxn>
                  <a:cxn ang="0">
                    <a:pos x="225" y="297"/>
                  </a:cxn>
                  <a:cxn ang="0">
                    <a:pos x="217" y="300"/>
                  </a:cxn>
                  <a:cxn ang="0">
                    <a:pos x="215" y="300"/>
                  </a:cxn>
                  <a:cxn ang="0">
                    <a:pos x="310" y="486"/>
                  </a:cxn>
                  <a:cxn ang="0">
                    <a:pos x="211" y="486"/>
                  </a:cxn>
                  <a:cxn ang="0">
                    <a:pos x="123" y="309"/>
                  </a:cxn>
                  <a:cxn ang="0">
                    <a:pos x="91" y="309"/>
                  </a:cxn>
                  <a:cxn ang="0">
                    <a:pos x="91" y="485"/>
                  </a:cxn>
                  <a:cxn ang="0">
                    <a:pos x="0" y="485"/>
                  </a:cxn>
                  <a:cxn ang="0">
                    <a:pos x="0" y="0"/>
                  </a:cxn>
                </a:cxnLst>
                <a:rect l="0" t="0" r="r" b="b"/>
                <a:pathLst>
                  <a:path w="310" h="486">
                    <a:moveTo>
                      <a:pt x="91" y="86"/>
                    </a:moveTo>
                    <a:lnTo>
                      <a:pt x="91" y="219"/>
                    </a:lnTo>
                    <a:lnTo>
                      <a:pt x="158" y="219"/>
                    </a:lnTo>
                    <a:lnTo>
                      <a:pt x="172" y="217"/>
                    </a:lnTo>
                    <a:lnTo>
                      <a:pt x="181" y="213"/>
                    </a:lnTo>
                    <a:lnTo>
                      <a:pt x="186" y="209"/>
                    </a:lnTo>
                    <a:lnTo>
                      <a:pt x="188" y="205"/>
                    </a:lnTo>
                    <a:lnTo>
                      <a:pt x="189" y="204"/>
                    </a:lnTo>
                    <a:lnTo>
                      <a:pt x="195" y="194"/>
                    </a:lnTo>
                    <a:lnTo>
                      <a:pt x="197" y="180"/>
                    </a:lnTo>
                    <a:lnTo>
                      <a:pt x="200" y="167"/>
                    </a:lnTo>
                    <a:lnTo>
                      <a:pt x="200" y="135"/>
                    </a:lnTo>
                    <a:lnTo>
                      <a:pt x="197" y="120"/>
                    </a:lnTo>
                    <a:lnTo>
                      <a:pt x="195" y="110"/>
                    </a:lnTo>
                    <a:lnTo>
                      <a:pt x="192" y="103"/>
                    </a:lnTo>
                    <a:lnTo>
                      <a:pt x="186" y="96"/>
                    </a:lnTo>
                    <a:lnTo>
                      <a:pt x="177" y="90"/>
                    </a:lnTo>
                    <a:lnTo>
                      <a:pt x="168" y="88"/>
                    </a:lnTo>
                    <a:lnTo>
                      <a:pt x="163" y="87"/>
                    </a:lnTo>
                    <a:lnTo>
                      <a:pt x="160" y="87"/>
                    </a:lnTo>
                    <a:lnTo>
                      <a:pt x="91" y="86"/>
                    </a:lnTo>
                    <a:close/>
                    <a:moveTo>
                      <a:pt x="0" y="0"/>
                    </a:moveTo>
                    <a:lnTo>
                      <a:pt x="187" y="0"/>
                    </a:lnTo>
                    <a:lnTo>
                      <a:pt x="210" y="3"/>
                    </a:lnTo>
                    <a:lnTo>
                      <a:pt x="228" y="8"/>
                    </a:lnTo>
                    <a:lnTo>
                      <a:pt x="242" y="16"/>
                    </a:lnTo>
                    <a:lnTo>
                      <a:pt x="254" y="24"/>
                    </a:lnTo>
                    <a:lnTo>
                      <a:pt x="261" y="31"/>
                    </a:lnTo>
                    <a:lnTo>
                      <a:pt x="265" y="37"/>
                    </a:lnTo>
                    <a:lnTo>
                      <a:pt x="267" y="39"/>
                    </a:lnTo>
                    <a:lnTo>
                      <a:pt x="278" y="59"/>
                    </a:lnTo>
                    <a:lnTo>
                      <a:pt x="285" y="80"/>
                    </a:lnTo>
                    <a:lnTo>
                      <a:pt x="290" y="101"/>
                    </a:lnTo>
                    <a:lnTo>
                      <a:pt x="292" y="120"/>
                    </a:lnTo>
                    <a:lnTo>
                      <a:pt x="293" y="135"/>
                    </a:lnTo>
                    <a:lnTo>
                      <a:pt x="293" y="179"/>
                    </a:lnTo>
                    <a:lnTo>
                      <a:pt x="291" y="202"/>
                    </a:lnTo>
                    <a:lnTo>
                      <a:pt x="287" y="221"/>
                    </a:lnTo>
                    <a:lnTo>
                      <a:pt x="283" y="235"/>
                    </a:lnTo>
                    <a:lnTo>
                      <a:pt x="278" y="246"/>
                    </a:lnTo>
                    <a:lnTo>
                      <a:pt x="275" y="251"/>
                    </a:lnTo>
                    <a:lnTo>
                      <a:pt x="274" y="254"/>
                    </a:lnTo>
                    <a:lnTo>
                      <a:pt x="262" y="271"/>
                    </a:lnTo>
                    <a:lnTo>
                      <a:pt x="248" y="284"/>
                    </a:lnTo>
                    <a:lnTo>
                      <a:pt x="235" y="293"/>
                    </a:lnTo>
                    <a:lnTo>
                      <a:pt x="225" y="297"/>
                    </a:lnTo>
                    <a:lnTo>
                      <a:pt x="217" y="300"/>
                    </a:lnTo>
                    <a:lnTo>
                      <a:pt x="215" y="300"/>
                    </a:lnTo>
                    <a:lnTo>
                      <a:pt x="310" y="486"/>
                    </a:lnTo>
                    <a:lnTo>
                      <a:pt x="211" y="486"/>
                    </a:lnTo>
                    <a:lnTo>
                      <a:pt x="123" y="309"/>
                    </a:lnTo>
                    <a:lnTo>
                      <a:pt x="91" y="309"/>
                    </a:lnTo>
                    <a:lnTo>
                      <a:pt x="91" y="485"/>
                    </a:lnTo>
                    <a:lnTo>
                      <a:pt x="0" y="485"/>
                    </a:lnTo>
                    <a:lnTo>
                      <a:pt x="0"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p:nvSpPr>
            <p:spPr bwMode="auto">
              <a:xfrm>
                <a:off x="7174299" y="712175"/>
                <a:ext cx="77844" cy="151016"/>
              </a:xfrm>
              <a:custGeom>
                <a:avLst/>
                <a:gdLst/>
                <a:ahLst/>
                <a:cxnLst>
                  <a:cxn ang="0">
                    <a:pos x="0" y="0"/>
                  </a:cxn>
                  <a:cxn ang="0">
                    <a:pos x="248" y="0"/>
                  </a:cxn>
                  <a:cxn ang="0">
                    <a:pos x="248" y="88"/>
                  </a:cxn>
                  <a:cxn ang="0">
                    <a:pos x="90" y="88"/>
                  </a:cxn>
                  <a:cxn ang="0">
                    <a:pos x="90" y="200"/>
                  </a:cxn>
                  <a:cxn ang="0">
                    <a:pos x="231" y="200"/>
                  </a:cxn>
                  <a:cxn ang="0">
                    <a:pos x="231" y="287"/>
                  </a:cxn>
                  <a:cxn ang="0">
                    <a:pos x="89" y="287"/>
                  </a:cxn>
                  <a:cxn ang="0">
                    <a:pos x="89" y="399"/>
                  </a:cxn>
                  <a:cxn ang="0">
                    <a:pos x="249" y="399"/>
                  </a:cxn>
                  <a:cxn ang="0">
                    <a:pos x="249" y="486"/>
                  </a:cxn>
                  <a:cxn ang="0">
                    <a:pos x="0" y="486"/>
                  </a:cxn>
                  <a:cxn ang="0">
                    <a:pos x="0" y="0"/>
                  </a:cxn>
                </a:cxnLst>
                <a:rect l="0" t="0" r="r" b="b"/>
                <a:pathLst>
                  <a:path w="249" h="486">
                    <a:moveTo>
                      <a:pt x="0" y="0"/>
                    </a:moveTo>
                    <a:lnTo>
                      <a:pt x="248" y="0"/>
                    </a:lnTo>
                    <a:lnTo>
                      <a:pt x="248" y="88"/>
                    </a:lnTo>
                    <a:lnTo>
                      <a:pt x="90" y="88"/>
                    </a:lnTo>
                    <a:lnTo>
                      <a:pt x="90" y="200"/>
                    </a:lnTo>
                    <a:lnTo>
                      <a:pt x="231" y="200"/>
                    </a:lnTo>
                    <a:lnTo>
                      <a:pt x="231" y="287"/>
                    </a:lnTo>
                    <a:lnTo>
                      <a:pt x="89" y="287"/>
                    </a:lnTo>
                    <a:lnTo>
                      <a:pt x="89" y="399"/>
                    </a:lnTo>
                    <a:lnTo>
                      <a:pt x="249" y="399"/>
                    </a:lnTo>
                    <a:lnTo>
                      <a:pt x="249" y="486"/>
                    </a:lnTo>
                    <a:lnTo>
                      <a:pt x="0" y="486"/>
                    </a:lnTo>
                    <a:lnTo>
                      <a:pt x="0"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7074659" y="712175"/>
                <a:ext cx="77844" cy="151016"/>
              </a:xfrm>
              <a:custGeom>
                <a:avLst/>
                <a:gdLst/>
                <a:ahLst/>
                <a:cxnLst>
                  <a:cxn ang="0">
                    <a:pos x="0" y="0"/>
                  </a:cxn>
                  <a:cxn ang="0">
                    <a:pos x="248" y="0"/>
                  </a:cxn>
                  <a:cxn ang="0">
                    <a:pos x="248" y="88"/>
                  </a:cxn>
                  <a:cxn ang="0">
                    <a:pos x="89" y="88"/>
                  </a:cxn>
                  <a:cxn ang="0">
                    <a:pos x="89" y="200"/>
                  </a:cxn>
                  <a:cxn ang="0">
                    <a:pos x="230" y="200"/>
                  </a:cxn>
                  <a:cxn ang="0">
                    <a:pos x="230" y="287"/>
                  </a:cxn>
                  <a:cxn ang="0">
                    <a:pos x="89" y="287"/>
                  </a:cxn>
                  <a:cxn ang="0">
                    <a:pos x="89" y="399"/>
                  </a:cxn>
                  <a:cxn ang="0">
                    <a:pos x="248" y="399"/>
                  </a:cxn>
                  <a:cxn ang="0">
                    <a:pos x="248" y="486"/>
                  </a:cxn>
                  <a:cxn ang="0">
                    <a:pos x="0" y="486"/>
                  </a:cxn>
                  <a:cxn ang="0">
                    <a:pos x="0" y="0"/>
                  </a:cxn>
                </a:cxnLst>
                <a:rect l="0" t="0" r="r" b="b"/>
                <a:pathLst>
                  <a:path w="248" h="486">
                    <a:moveTo>
                      <a:pt x="0" y="0"/>
                    </a:moveTo>
                    <a:lnTo>
                      <a:pt x="248" y="0"/>
                    </a:lnTo>
                    <a:lnTo>
                      <a:pt x="248" y="88"/>
                    </a:lnTo>
                    <a:lnTo>
                      <a:pt x="89" y="88"/>
                    </a:lnTo>
                    <a:lnTo>
                      <a:pt x="89" y="200"/>
                    </a:lnTo>
                    <a:lnTo>
                      <a:pt x="230" y="200"/>
                    </a:lnTo>
                    <a:lnTo>
                      <a:pt x="230" y="287"/>
                    </a:lnTo>
                    <a:lnTo>
                      <a:pt x="89" y="287"/>
                    </a:lnTo>
                    <a:lnTo>
                      <a:pt x="89" y="399"/>
                    </a:lnTo>
                    <a:lnTo>
                      <a:pt x="248" y="399"/>
                    </a:lnTo>
                    <a:lnTo>
                      <a:pt x="248" y="486"/>
                    </a:lnTo>
                    <a:lnTo>
                      <a:pt x="0" y="486"/>
                    </a:lnTo>
                    <a:lnTo>
                      <a:pt x="0"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Rectangle 21"/>
              <p:cNvSpPr>
                <a:spLocks noChangeArrowheads="1"/>
              </p:cNvSpPr>
              <p:nvPr/>
            </p:nvSpPr>
            <p:spPr bwMode="auto">
              <a:xfrm>
                <a:off x="6771070" y="712175"/>
                <a:ext cx="28024" cy="151016"/>
              </a:xfrm>
              <a:prstGeom prst="rect">
                <a:avLst/>
              </a:prstGeom>
              <a:solidFill>
                <a:srgbClr val="387C2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6946996" y="712175"/>
                <a:ext cx="99640" cy="151016"/>
              </a:xfrm>
              <a:custGeom>
                <a:avLst/>
                <a:gdLst/>
                <a:ahLst/>
                <a:cxnLst>
                  <a:cxn ang="0">
                    <a:pos x="1" y="0"/>
                  </a:cxn>
                  <a:cxn ang="0">
                    <a:pos x="137" y="0"/>
                  </a:cxn>
                  <a:cxn ang="0">
                    <a:pos x="236" y="367"/>
                  </a:cxn>
                  <a:cxn ang="0">
                    <a:pos x="234" y="0"/>
                  </a:cxn>
                  <a:cxn ang="0">
                    <a:pos x="318" y="0"/>
                  </a:cxn>
                  <a:cxn ang="0">
                    <a:pos x="318" y="485"/>
                  </a:cxn>
                  <a:cxn ang="0">
                    <a:pos x="184" y="485"/>
                  </a:cxn>
                  <a:cxn ang="0">
                    <a:pos x="86" y="114"/>
                  </a:cxn>
                  <a:cxn ang="0">
                    <a:pos x="86" y="485"/>
                  </a:cxn>
                  <a:cxn ang="0">
                    <a:pos x="0" y="485"/>
                  </a:cxn>
                  <a:cxn ang="0">
                    <a:pos x="1" y="0"/>
                  </a:cxn>
                </a:cxnLst>
                <a:rect l="0" t="0" r="r" b="b"/>
                <a:pathLst>
                  <a:path w="318" h="485">
                    <a:moveTo>
                      <a:pt x="1" y="0"/>
                    </a:moveTo>
                    <a:lnTo>
                      <a:pt x="137" y="0"/>
                    </a:lnTo>
                    <a:lnTo>
                      <a:pt x="236" y="367"/>
                    </a:lnTo>
                    <a:lnTo>
                      <a:pt x="234" y="0"/>
                    </a:lnTo>
                    <a:lnTo>
                      <a:pt x="318" y="0"/>
                    </a:lnTo>
                    <a:lnTo>
                      <a:pt x="318" y="485"/>
                    </a:lnTo>
                    <a:lnTo>
                      <a:pt x="184" y="485"/>
                    </a:lnTo>
                    <a:lnTo>
                      <a:pt x="86" y="114"/>
                    </a:lnTo>
                    <a:lnTo>
                      <a:pt x="86" y="485"/>
                    </a:lnTo>
                    <a:lnTo>
                      <a:pt x="0" y="485"/>
                    </a:lnTo>
                    <a:lnTo>
                      <a:pt x="1"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noEditPoints="1"/>
              </p:cNvSpPr>
              <p:nvPr/>
            </p:nvSpPr>
            <p:spPr bwMode="auto">
              <a:xfrm>
                <a:off x="7384476" y="836724"/>
                <a:ext cx="29580" cy="28024"/>
              </a:xfrm>
              <a:custGeom>
                <a:avLst/>
                <a:gdLst/>
                <a:ahLst/>
                <a:cxnLst>
                  <a:cxn ang="0">
                    <a:pos x="36" y="40"/>
                  </a:cxn>
                  <a:cxn ang="0">
                    <a:pos x="49" y="39"/>
                  </a:cxn>
                  <a:cxn ang="0">
                    <a:pos x="55" y="34"/>
                  </a:cxn>
                  <a:cxn ang="0">
                    <a:pos x="54" y="29"/>
                  </a:cxn>
                  <a:cxn ang="0">
                    <a:pos x="36" y="26"/>
                  </a:cxn>
                  <a:cxn ang="0">
                    <a:pos x="52" y="18"/>
                  </a:cxn>
                  <a:cxn ang="0">
                    <a:pos x="63" y="25"/>
                  </a:cxn>
                  <a:cxn ang="0">
                    <a:pos x="65" y="36"/>
                  </a:cxn>
                  <a:cxn ang="0">
                    <a:pos x="61" y="41"/>
                  </a:cxn>
                  <a:cxn ang="0">
                    <a:pos x="54" y="45"/>
                  </a:cxn>
                  <a:cxn ang="0">
                    <a:pos x="59" y="47"/>
                  </a:cxn>
                  <a:cxn ang="0">
                    <a:pos x="63" y="53"/>
                  </a:cxn>
                  <a:cxn ang="0">
                    <a:pos x="64" y="60"/>
                  </a:cxn>
                  <a:cxn ang="0">
                    <a:pos x="65" y="68"/>
                  </a:cxn>
                  <a:cxn ang="0">
                    <a:pos x="56" y="71"/>
                  </a:cxn>
                  <a:cxn ang="0">
                    <a:pos x="54" y="62"/>
                  </a:cxn>
                  <a:cxn ang="0">
                    <a:pos x="52" y="55"/>
                  </a:cxn>
                  <a:cxn ang="0">
                    <a:pos x="49" y="49"/>
                  </a:cxn>
                  <a:cxn ang="0">
                    <a:pos x="36" y="48"/>
                  </a:cxn>
                  <a:cxn ang="0">
                    <a:pos x="27" y="71"/>
                  </a:cxn>
                  <a:cxn ang="0">
                    <a:pos x="46" y="8"/>
                  </a:cxn>
                  <a:cxn ang="0">
                    <a:pos x="19" y="18"/>
                  </a:cxn>
                  <a:cxn ang="0">
                    <a:pos x="7" y="45"/>
                  </a:cxn>
                  <a:cxn ang="0">
                    <a:pos x="19" y="71"/>
                  </a:cxn>
                  <a:cxn ang="0">
                    <a:pos x="46" y="83"/>
                  </a:cxn>
                  <a:cxn ang="0">
                    <a:pos x="72" y="71"/>
                  </a:cxn>
                  <a:cxn ang="0">
                    <a:pos x="82" y="45"/>
                  </a:cxn>
                  <a:cxn ang="0">
                    <a:pos x="72" y="18"/>
                  </a:cxn>
                  <a:cxn ang="0">
                    <a:pos x="46" y="8"/>
                  </a:cxn>
                  <a:cxn ang="0">
                    <a:pos x="61" y="2"/>
                  </a:cxn>
                  <a:cxn ang="0">
                    <a:pos x="82" y="18"/>
                  </a:cxn>
                  <a:cxn ang="0">
                    <a:pos x="91" y="45"/>
                  </a:cxn>
                  <a:cxn ang="0">
                    <a:pos x="82" y="72"/>
                  </a:cxn>
                  <a:cxn ang="0">
                    <a:pos x="61" y="89"/>
                  </a:cxn>
                  <a:cxn ang="0">
                    <a:pos x="30" y="89"/>
                  </a:cxn>
                  <a:cxn ang="0">
                    <a:pos x="9" y="72"/>
                  </a:cxn>
                  <a:cxn ang="0">
                    <a:pos x="0" y="45"/>
                  </a:cxn>
                  <a:cxn ang="0">
                    <a:pos x="9" y="18"/>
                  </a:cxn>
                  <a:cxn ang="0">
                    <a:pos x="30" y="2"/>
                  </a:cxn>
                </a:cxnLst>
                <a:rect l="0" t="0" r="r" b="b"/>
                <a:pathLst>
                  <a:path w="91" h="91">
                    <a:moveTo>
                      <a:pt x="36" y="26"/>
                    </a:moveTo>
                    <a:lnTo>
                      <a:pt x="36" y="40"/>
                    </a:lnTo>
                    <a:lnTo>
                      <a:pt x="44" y="40"/>
                    </a:lnTo>
                    <a:lnTo>
                      <a:pt x="49" y="39"/>
                    </a:lnTo>
                    <a:lnTo>
                      <a:pt x="54" y="37"/>
                    </a:lnTo>
                    <a:lnTo>
                      <a:pt x="55" y="34"/>
                    </a:lnTo>
                    <a:lnTo>
                      <a:pt x="55" y="30"/>
                    </a:lnTo>
                    <a:lnTo>
                      <a:pt x="54" y="29"/>
                    </a:lnTo>
                    <a:lnTo>
                      <a:pt x="49" y="26"/>
                    </a:lnTo>
                    <a:lnTo>
                      <a:pt x="36" y="26"/>
                    </a:lnTo>
                    <a:close/>
                    <a:moveTo>
                      <a:pt x="27" y="18"/>
                    </a:moveTo>
                    <a:lnTo>
                      <a:pt x="52" y="18"/>
                    </a:lnTo>
                    <a:lnTo>
                      <a:pt x="58" y="21"/>
                    </a:lnTo>
                    <a:lnTo>
                      <a:pt x="63" y="25"/>
                    </a:lnTo>
                    <a:lnTo>
                      <a:pt x="65" y="32"/>
                    </a:lnTo>
                    <a:lnTo>
                      <a:pt x="65" y="36"/>
                    </a:lnTo>
                    <a:lnTo>
                      <a:pt x="63" y="39"/>
                    </a:lnTo>
                    <a:lnTo>
                      <a:pt x="61" y="41"/>
                    </a:lnTo>
                    <a:lnTo>
                      <a:pt x="57" y="44"/>
                    </a:lnTo>
                    <a:lnTo>
                      <a:pt x="54" y="45"/>
                    </a:lnTo>
                    <a:lnTo>
                      <a:pt x="57" y="46"/>
                    </a:lnTo>
                    <a:lnTo>
                      <a:pt x="59" y="47"/>
                    </a:lnTo>
                    <a:lnTo>
                      <a:pt x="61" y="48"/>
                    </a:lnTo>
                    <a:lnTo>
                      <a:pt x="63" y="53"/>
                    </a:lnTo>
                    <a:lnTo>
                      <a:pt x="63" y="55"/>
                    </a:lnTo>
                    <a:lnTo>
                      <a:pt x="64" y="60"/>
                    </a:lnTo>
                    <a:lnTo>
                      <a:pt x="64" y="63"/>
                    </a:lnTo>
                    <a:lnTo>
                      <a:pt x="65" y="68"/>
                    </a:lnTo>
                    <a:lnTo>
                      <a:pt x="66" y="71"/>
                    </a:lnTo>
                    <a:lnTo>
                      <a:pt x="56" y="71"/>
                    </a:lnTo>
                    <a:lnTo>
                      <a:pt x="54" y="64"/>
                    </a:lnTo>
                    <a:lnTo>
                      <a:pt x="54" y="62"/>
                    </a:lnTo>
                    <a:lnTo>
                      <a:pt x="52" y="59"/>
                    </a:lnTo>
                    <a:lnTo>
                      <a:pt x="52" y="55"/>
                    </a:lnTo>
                    <a:lnTo>
                      <a:pt x="50" y="51"/>
                    </a:lnTo>
                    <a:lnTo>
                      <a:pt x="49" y="49"/>
                    </a:lnTo>
                    <a:lnTo>
                      <a:pt x="47" y="48"/>
                    </a:lnTo>
                    <a:lnTo>
                      <a:pt x="36" y="48"/>
                    </a:lnTo>
                    <a:lnTo>
                      <a:pt x="36" y="71"/>
                    </a:lnTo>
                    <a:lnTo>
                      <a:pt x="27" y="71"/>
                    </a:lnTo>
                    <a:lnTo>
                      <a:pt x="27" y="18"/>
                    </a:lnTo>
                    <a:close/>
                    <a:moveTo>
                      <a:pt x="46" y="8"/>
                    </a:moveTo>
                    <a:lnTo>
                      <a:pt x="30" y="10"/>
                    </a:lnTo>
                    <a:lnTo>
                      <a:pt x="19" y="18"/>
                    </a:lnTo>
                    <a:lnTo>
                      <a:pt x="11" y="30"/>
                    </a:lnTo>
                    <a:lnTo>
                      <a:pt x="7" y="45"/>
                    </a:lnTo>
                    <a:lnTo>
                      <a:pt x="11" y="60"/>
                    </a:lnTo>
                    <a:lnTo>
                      <a:pt x="19" y="71"/>
                    </a:lnTo>
                    <a:lnTo>
                      <a:pt x="30" y="79"/>
                    </a:lnTo>
                    <a:lnTo>
                      <a:pt x="46" y="83"/>
                    </a:lnTo>
                    <a:lnTo>
                      <a:pt x="61" y="79"/>
                    </a:lnTo>
                    <a:lnTo>
                      <a:pt x="72" y="71"/>
                    </a:lnTo>
                    <a:lnTo>
                      <a:pt x="80" y="60"/>
                    </a:lnTo>
                    <a:lnTo>
                      <a:pt x="82" y="45"/>
                    </a:lnTo>
                    <a:lnTo>
                      <a:pt x="80" y="30"/>
                    </a:lnTo>
                    <a:lnTo>
                      <a:pt x="72" y="18"/>
                    </a:lnTo>
                    <a:lnTo>
                      <a:pt x="61" y="10"/>
                    </a:lnTo>
                    <a:lnTo>
                      <a:pt x="46" y="8"/>
                    </a:lnTo>
                    <a:close/>
                    <a:moveTo>
                      <a:pt x="46" y="0"/>
                    </a:moveTo>
                    <a:lnTo>
                      <a:pt x="61" y="2"/>
                    </a:lnTo>
                    <a:lnTo>
                      <a:pt x="72" y="9"/>
                    </a:lnTo>
                    <a:lnTo>
                      <a:pt x="82" y="18"/>
                    </a:lnTo>
                    <a:lnTo>
                      <a:pt x="88" y="31"/>
                    </a:lnTo>
                    <a:lnTo>
                      <a:pt x="91" y="45"/>
                    </a:lnTo>
                    <a:lnTo>
                      <a:pt x="88" y="60"/>
                    </a:lnTo>
                    <a:lnTo>
                      <a:pt x="82" y="72"/>
                    </a:lnTo>
                    <a:lnTo>
                      <a:pt x="72" y="82"/>
                    </a:lnTo>
                    <a:lnTo>
                      <a:pt x="61" y="89"/>
                    </a:lnTo>
                    <a:lnTo>
                      <a:pt x="46" y="91"/>
                    </a:lnTo>
                    <a:lnTo>
                      <a:pt x="30" y="89"/>
                    </a:lnTo>
                    <a:lnTo>
                      <a:pt x="19" y="82"/>
                    </a:lnTo>
                    <a:lnTo>
                      <a:pt x="9" y="72"/>
                    </a:lnTo>
                    <a:lnTo>
                      <a:pt x="3" y="60"/>
                    </a:lnTo>
                    <a:lnTo>
                      <a:pt x="0" y="45"/>
                    </a:lnTo>
                    <a:lnTo>
                      <a:pt x="3" y="31"/>
                    </a:lnTo>
                    <a:lnTo>
                      <a:pt x="9" y="18"/>
                    </a:lnTo>
                    <a:lnTo>
                      <a:pt x="19" y="9"/>
                    </a:lnTo>
                    <a:lnTo>
                      <a:pt x="30" y="2"/>
                    </a:lnTo>
                    <a:lnTo>
                      <a:pt x="46"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noEditPoints="1"/>
              </p:cNvSpPr>
              <p:nvPr/>
            </p:nvSpPr>
            <p:spPr bwMode="auto">
              <a:xfrm>
                <a:off x="6356943" y="716845"/>
                <a:ext cx="171255" cy="132334"/>
              </a:xfrm>
              <a:custGeom>
                <a:avLst/>
                <a:gdLst/>
                <a:ahLst/>
                <a:cxnLst>
                  <a:cxn ang="0">
                    <a:pos x="376" y="276"/>
                  </a:cxn>
                  <a:cxn ang="0">
                    <a:pos x="328" y="306"/>
                  </a:cxn>
                  <a:cxn ang="0">
                    <a:pos x="361" y="345"/>
                  </a:cxn>
                  <a:cxn ang="0">
                    <a:pos x="415" y="364"/>
                  </a:cxn>
                  <a:cxn ang="0">
                    <a:pos x="466" y="351"/>
                  </a:cxn>
                  <a:cxn ang="0">
                    <a:pos x="483" y="320"/>
                  </a:cxn>
                  <a:cxn ang="0">
                    <a:pos x="467" y="278"/>
                  </a:cxn>
                  <a:cxn ang="0">
                    <a:pos x="430" y="264"/>
                  </a:cxn>
                  <a:cxn ang="0">
                    <a:pos x="105" y="268"/>
                  </a:cxn>
                  <a:cxn ang="0">
                    <a:pos x="70" y="299"/>
                  </a:cxn>
                  <a:cxn ang="0">
                    <a:pos x="71" y="335"/>
                  </a:cxn>
                  <a:cxn ang="0">
                    <a:pos x="108" y="364"/>
                  </a:cxn>
                  <a:cxn ang="0">
                    <a:pos x="154" y="361"/>
                  </a:cxn>
                  <a:cxn ang="0">
                    <a:pos x="231" y="315"/>
                  </a:cxn>
                  <a:cxn ang="0">
                    <a:pos x="192" y="285"/>
                  </a:cxn>
                  <a:cxn ang="0">
                    <a:pos x="129" y="264"/>
                  </a:cxn>
                  <a:cxn ang="0">
                    <a:pos x="301" y="40"/>
                  </a:cxn>
                  <a:cxn ang="0">
                    <a:pos x="309" y="86"/>
                  </a:cxn>
                  <a:cxn ang="0">
                    <a:pos x="296" y="147"/>
                  </a:cxn>
                  <a:cxn ang="0">
                    <a:pos x="322" y="117"/>
                  </a:cxn>
                  <a:cxn ang="0">
                    <a:pos x="370" y="95"/>
                  </a:cxn>
                  <a:cxn ang="0">
                    <a:pos x="414" y="102"/>
                  </a:cxn>
                  <a:cxn ang="0">
                    <a:pos x="419" y="145"/>
                  </a:cxn>
                  <a:cxn ang="0">
                    <a:pos x="363" y="161"/>
                  </a:cxn>
                  <a:cxn ang="0">
                    <a:pos x="321" y="199"/>
                  </a:cxn>
                  <a:cxn ang="0">
                    <a:pos x="303" y="251"/>
                  </a:cxn>
                  <a:cxn ang="0">
                    <a:pos x="377" y="214"/>
                  </a:cxn>
                  <a:cxn ang="0">
                    <a:pos x="449" y="208"/>
                  </a:cxn>
                  <a:cxn ang="0">
                    <a:pos x="505" y="230"/>
                  </a:cxn>
                  <a:cxn ang="0">
                    <a:pos x="549" y="291"/>
                  </a:cxn>
                  <a:cxn ang="0">
                    <a:pos x="543" y="353"/>
                  </a:cxn>
                  <a:cxn ang="0">
                    <a:pos x="510" y="395"/>
                  </a:cxn>
                  <a:cxn ang="0">
                    <a:pos x="437" y="423"/>
                  </a:cxn>
                  <a:cxn ang="0">
                    <a:pos x="371" y="414"/>
                  </a:cxn>
                  <a:cxn ang="0">
                    <a:pos x="340" y="400"/>
                  </a:cxn>
                  <a:cxn ang="0">
                    <a:pos x="284" y="360"/>
                  </a:cxn>
                  <a:cxn ang="0">
                    <a:pos x="239" y="383"/>
                  </a:cxn>
                  <a:cxn ang="0">
                    <a:pos x="186" y="413"/>
                  </a:cxn>
                  <a:cxn ang="0">
                    <a:pos x="123" y="425"/>
                  </a:cxn>
                  <a:cxn ang="0">
                    <a:pos x="57" y="407"/>
                  </a:cxn>
                  <a:cxn ang="0">
                    <a:pos x="25" y="382"/>
                  </a:cxn>
                  <a:cxn ang="0">
                    <a:pos x="1" y="327"/>
                  </a:cxn>
                  <a:cxn ang="0">
                    <a:pos x="8" y="277"/>
                  </a:cxn>
                  <a:cxn ang="0">
                    <a:pos x="35" y="238"/>
                  </a:cxn>
                  <a:cxn ang="0">
                    <a:pos x="95" y="209"/>
                  </a:cxn>
                  <a:cxn ang="0">
                    <a:pos x="168" y="213"/>
                  </a:cxn>
                  <a:cxn ang="0">
                    <a:pos x="231" y="241"/>
                  </a:cxn>
                  <a:cxn ang="0">
                    <a:pos x="246" y="232"/>
                  </a:cxn>
                  <a:cxn ang="0">
                    <a:pos x="210" y="175"/>
                  </a:cxn>
                  <a:cxn ang="0">
                    <a:pos x="153" y="148"/>
                  </a:cxn>
                  <a:cxn ang="0">
                    <a:pos x="93" y="148"/>
                  </a:cxn>
                  <a:cxn ang="0">
                    <a:pos x="160" y="96"/>
                  </a:cxn>
                  <a:cxn ang="0">
                    <a:pos x="213" y="104"/>
                  </a:cxn>
                  <a:cxn ang="0">
                    <a:pos x="251" y="142"/>
                  </a:cxn>
                  <a:cxn ang="0">
                    <a:pos x="249" y="130"/>
                  </a:cxn>
                  <a:cxn ang="0">
                    <a:pos x="244" y="65"/>
                  </a:cxn>
                  <a:cxn ang="0">
                    <a:pos x="270" y="8"/>
                  </a:cxn>
                </a:cxnLst>
                <a:rect l="0" t="0" r="r" b="b"/>
                <a:pathLst>
                  <a:path w="550" h="425">
                    <a:moveTo>
                      <a:pt x="423" y="264"/>
                    </a:moveTo>
                    <a:lnTo>
                      <a:pt x="407" y="266"/>
                    </a:lnTo>
                    <a:lnTo>
                      <a:pt x="392" y="269"/>
                    </a:lnTo>
                    <a:lnTo>
                      <a:pt x="376" y="276"/>
                    </a:lnTo>
                    <a:lnTo>
                      <a:pt x="361" y="284"/>
                    </a:lnTo>
                    <a:lnTo>
                      <a:pt x="347" y="292"/>
                    </a:lnTo>
                    <a:lnTo>
                      <a:pt x="336" y="300"/>
                    </a:lnTo>
                    <a:lnTo>
                      <a:pt x="328" y="306"/>
                    </a:lnTo>
                    <a:lnTo>
                      <a:pt x="322" y="311"/>
                    </a:lnTo>
                    <a:lnTo>
                      <a:pt x="319" y="313"/>
                    </a:lnTo>
                    <a:lnTo>
                      <a:pt x="341" y="331"/>
                    </a:lnTo>
                    <a:lnTo>
                      <a:pt x="361" y="345"/>
                    </a:lnTo>
                    <a:lnTo>
                      <a:pt x="378" y="354"/>
                    </a:lnTo>
                    <a:lnTo>
                      <a:pt x="393" y="360"/>
                    </a:lnTo>
                    <a:lnTo>
                      <a:pt x="406" y="362"/>
                    </a:lnTo>
                    <a:lnTo>
                      <a:pt x="415" y="364"/>
                    </a:lnTo>
                    <a:lnTo>
                      <a:pt x="422" y="364"/>
                    </a:lnTo>
                    <a:lnTo>
                      <a:pt x="441" y="362"/>
                    </a:lnTo>
                    <a:lnTo>
                      <a:pt x="456" y="358"/>
                    </a:lnTo>
                    <a:lnTo>
                      <a:pt x="466" y="351"/>
                    </a:lnTo>
                    <a:lnTo>
                      <a:pt x="474" y="343"/>
                    </a:lnTo>
                    <a:lnTo>
                      <a:pt x="479" y="335"/>
                    </a:lnTo>
                    <a:lnTo>
                      <a:pt x="481" y="327"/>
                    </a:lnTo>
                    <a:lnTo>
                      <a:pt x="483" y="320"/>
                    </a:lnTo>
                    <a:lnTo>
                      <a:pt x="483" y="314"/>
                    </a:lnTo>
                    <a:lnTo>
                      <a:pt x="481" y="299"/>
                    </a:lnTo>
                    <a:lnTo>
                      <a:pt x="475" y="287"/>
                    </a:lnTo>
                    <a:lnTo>
                      <a:pt x="467" y="278"/>
                    </a:lnTo>
                    <a:lnTo>
                      <a:pt x="458" y="273"/>
                    </a:lnTo>
                    <a:lnTo>
                      <a:pt x="448" y="268"/>
                    </a:lnTo>
                    <a:lnTo>
                      <a:pt x="438" y="266"/>
                    </a:lnTo>
                    <a:lnTo>
                      <a:pt x="430" y="264"/>
                    </a:lnTo>
                    <a:lnTo>
                      <a:pt x="423" y="264"/>
                    </a:lnTo>
                    <a:close/>
                    <a:moveTo>
                      <a:pt x="122" y="264"/>
                    </a:moveTo>
                    <a:lnTo>
                      <a:pt x="114" y="266"/>
                    </a:lnTo>
                    <a:lnTo>
                      <a:pt x="105" y="268"/>
                    </a:lnTo>
                    <a:lnTo>
                      <a:pt x="94" y="273"/>
                    </a:lnTo>
                    <a:lnTo>
                      <a:pt x="85" y="278"/>
                    </a:lnTo>
                    <a:lnTo>
                      <a:pt x="76" y="287"/>
                    </a:lnTo>
                    <a:lnTo>
                      <a:pt x="70" y="299"/>
                    </a:lnTo>
                    <a:lnTo>
                      <a:pt x="67" y="314"/>
                    </a:lnTo>
                    <a:lnTo>
                      <a:pt x="67" y="320"/>
                    </a:lnTo>
                    <a:lnTo>
                      <a:pt x="69" y="327"/>
                    </a:lnTo>
                    <a:lnTo>
                      <a:pt x="71" y="335"/>
                    </a:lnTo>
                    <a:lnTo>
                      <a:pt x="77" y="343"/>
                    </a:lnTo>
                    <a:lnTo>
                      <a:pt x="84" y="351"/>
                    </a:lnTo>
                    <a:lnTo>
                      <a:pt x="94" y="359"/>
                    </a:lnTo>
                    <a:lnTo>
                      <a:pt x="108" y="364"/>
                    </a:lnTo>
                    <a:lnTo>
                      <a:pt x="127" y="366"/>
                    </a:lnTo>
                    <a:lnTo>
                      <a:pt x="134" y="366"/>
                    </a:lnTo>
                    <a:lnTo>
                      <a:pt x="143" y="365"/>
                    </a:lnTo>
                    <a:lnTo>
                      <a:pt x="154" y="361"/>
                    </a:lnTo>
                    <a:lnTo>
                      <a:pt x="169" y="355"/>
                    </a:lnTo>
                    <a:lnTo>
                      <a:pt x="187" y="347"/>
                    </a:lnTo>
                    <a:lnTo>
                      <a:pt x="207" y="334"/>
                    </a:lnTo>
                    <a:lnTo>
                      <a:pt x="231" y="315"/>
                    </a:lnTo>
                    <a:lnTo>
                      <a:pt x="224" y="308"/>
                    </a:lnTo>
                    <a:lnTo>
                      <a:pt x="216" y="302"/>
                    </a:lnTo>
                    <a:lnTo>
                      <a:pt x="205" y="294"/>
                    </a:lnTo>
                    <a:lnTo>
                      <a:pt x="192" y="285"/>
                    </a:lnTo>
                    <a:lnTo>
                      <a:pt x="179" y="277"/>
                    </a:lnTo>
                    <a:lnTo>
                      <a:pt x="162" y="271"/>
                    </a:lnTo>
                    <a:lnTo>
                      <a:pt x="146" y="267"/>
                    </a:lnTo>
                    <a:lnTo>
                      <a:pt x="129" y="264"/>
                    </a:lnTo>
                    <a:lnTo>
                      <a:pt x="122" y="264"/>
                    </a:lnTo>
                    <a:close/>
                    <a:moveTo>
                      <a:pt x="277" y="0"/>
                    </a:moveTo>
                    <a:lnTo>
                      <a:pt x="291" y="20"/>
                    </a:lnTo>
                    <a:lnTo>
                      <a:pt x="301" y="40"/>
                    </a:lnTo>
                    <a:lnTo>
                      <a:pt x="306" y="58"/>
                    </a:lnTo>
                    <a:lnTo>
                      <a:pt x="308" y="73"/>
                    </a:lnTo>
                    <a:lnTo>
                      <a:pt x="309" y="83"/>
                    </a:lnTo>
                    <a:lnTo>
                      <a:pt x="309" y="86"/>
                    </a:lnTo>
                    <a:lnTo>
                      <a:pt x="308" y="102"/>
                    </a:lnTo>
                    <a:lnTo>
                      <a:pt x="306" y="117"/>
                    </a:lnTo>
                    <a:lnTo>
                      <a:pt x="302" y="130"/>
                    </a:lnTo>
                    <a:lnTo>
                      <a:pt x="296" y="147"/>
                    </a:lnTo>
                    <a:lnTo>
                      <a:pt x="295" y="149"/>
                    </a:lnTo>
                    <a:lnTo>
                      <a:pt x="298" y="150"/>
                    </a:lnTo>
                    <a:lnTo>
                      <a:pt x="309" y="131"/>
                    </a:lnTo>
                    <a:lnTo>
                      <a:pt x="322" y="117"/>
                    </a:lnTo>
                    <a:lnTo>
                      <a:pt x="336" y="107"/>
                    </a:lnTo>
                    <a:lnTo>
                      <a:pt x="348" y="101"/>
                    </a:lnTo>
                    <a:lnTo>
                      <a:pt x="361" y="97"/>
                    </a:lnTo>
                    <a:lnTo>
                      <a:pt x="370" y="95"/>
                    </a:lnTo>
                    <a:lnTo>
                      <a:pt x="379" y="95"/>
                    </a:lnTo>
                    <a:lnTo>
                      <a:pt x="394" y="96"/>
                    </a:lnTo>
                    <a:lnTo>
                      <a:pt x="406" y="100"/>
                    </a:lnTo>
                    <a:lnTo>
                      <a:pt x="414" y="102"/>
                    </a:lnTo>
                    <a:lnTo>
                      <a:pt x="419" y="106"/>
                    </a:lnTo>
                    <a:lnTo>
                      <a:pt x="461" y="148"/>
                    </a:lnTo>
                    <a:lnTo>
                      <a:pt x="440" y="145"/>
                    </a:lnTo>
                    <a:lnTo>
                      <a:pt x="419" y="145"/>
                    </a:lnTo>
                    <a:lnTo>
                      <a:pt x="400" y="147"/>
                    </a:lnTo>
                    <a:lnTo>
                      <a:pt x="385" y="152"/>
                    </a:lnTo>
                    <a:lnTo>
                      <a:pt x="373" y="156"/>
                    </a:lnTo>
                    <a:lnTo>
                      <a:pt x="363" y="161"/>
                    </a:lnTo>
                    <a:lnTo>
                      <a:pt x="358" y="164"/>
                    </a:lnTo>
                    <a:lnTo>
                      <a:pt x="355" y="165"/>
                    </a:lnTo>
                    <a:lnTo>
                      <a:pt x="334" y="182"/>
                    </a:lnTo>
                    <a:lnTo>
                      <a:pt x="321" y="199"/>
                    </a:lnTo>
                    <a:lnTo>
                      <a:pt x="311" y="216"/>
                    </a:lnTo>
                    <a:lnTo>
                      <a:pt x="307" y="231"/>
                    </a:lnTo>
                    <a:lnTo>
                      <a:pt x="304" y="243"/>
                    </a:lnTo>
                    <a:lnTo>
                      <a:pt x="303" y="251"/>
                    </a:lnTo>
                    <a:lnTo>
                      <a:pt x="303" y="254"/>
                    </a:lnTo>
                    <a:lnTo>
                      <a:pt x="330" y="236"/>
                    </a:lnTo>
                    <a:lnTo>
                      <a:pt x="355" y="222"/>
                    </a:lnTo>
                    <a:lnTo>
                      <a:pt x="377" y="214"/>
                    </a:lnTo>
                    <a:lnTo>
                      <a:pt x="396" y="208"/>
                    </a:lnTo>
                    <a:lnTo>
                      <a:pt x="411" y="206"/>
                    </a:lnTo>
                    <a:lnTo>
                      <a:pt x="423" y="206"/>
                    </a:lnTo>
                    <a:lnTo>
                      <a:pt x="449" y="208"/>
                    </a:lnTo>
                    <a:lnTo>
                      <a:pt x="470" y="211"/>
                    </a:lnTo>
                    <a:lnTo>
                      <a:pt x="485" y="218"/>
                    </a:lnTo>
                    <a:lnTo>
                      <a:pt x="503" y="228"/>
                    </a:lnTo>
                    <a:lnTo>
                      <a:pt x="505" y="230"/>
                    </a:lnTo>
                    <a:lnTo>
                      <a:pt x="524" y="246"/>
                    </a:lnTo>
                    <a:lnTo>
                      <a:pt x="536" y="262"/>
                    </a:lnTo>
                    <a:lnTo>
                      <a:pt x="545" y="277"/>
                    </a:lnTo>
                    <a:lnTo>
                      <a:pt x="549" y="291"/>
                    </a:lnTo>
                    <a:lnTo>
                      <a:pt x="550" y="301"/>
                    </a:lnTo>
                    <a:lnTo>
                      <a:pt x="550" y="312"/>
                    </a:lnTo>
                    <a:lnTo>
                      <a:pt x="549" y="334"/>
                    </a:lnTo>
                    <a:lnTo>
                      <a:pt x="543" y="353"/>
                    </a:lnTo>
                    <a:lnTo>
                      <a:pt x="535" y="368"/>
                    </a:lnTo>
                    <a:lnTo>
                      <a:pt x="526" y="380"/>
                    </a:lnTo>
                    <a:lnTo>
                      <a:pt x="512" y="393"/>
                    </a:lnTo>
                    <a:lnTo>
                      <a:pt x="510" y="395"/>
                    </a:lnTo>
                    <a:lnTo>
                      <a:pt x="489" y="407"/>
                    </a:lnTo>
                    <a:lnTo>
                      <a:pt x="470" y="415"/>
                    </a:lnTo>
                    <a:lnTo>
                      <a:pt x="451" y="421"/>
                    </a:lnTo>
                    <a:lnTo>
                      <a:pt x="437" y="423"/>
                    </a:lnTo>
                    <a:lnTo>
                      <a:pt x="425" y="423"/>
                    </a:lnTo>
                    <a:lnTo>
                      <a:pt x="405" y="422"/>
                    </a:lnTo>
                    <a:lnTo>
                      <a:pt x="386" y="419"/>
                    </a:lnTo>
                    <a:lnTo>
                      <a:pt x="371" y="414"/>
                    </a:lnTo>
                    <a:lnTo>
                      <a:pt x="359" y="410"/>
                    </a:lnTo>
                    <a:lnTo>
                      <a:pt x="348" y="405"/>
                    </a:lnTo>
                    <a:lnTo>
                      <a:pt x="343" y="402"/>
                    </a:lnTo>
                    <a:lnTo>
                      <a:pt x="340" y="400"/>
                    </a:lnTo>
                    <a:lnTo>
                      <a:pt x="322" y="389"/>
                    </a:lnTo>
                    <a:lnTo>
                      <a:pt x="306" y="378"/>
                    </a:lnTo>
                    <a:lnTo>
                      <a:pt x="293" y="368"/>
                    </a:lnTo>
                    <a:lnTo>
                      <a:pt x="284" y="360"/>
                    </a:lnTo>
                    <a:lnTo>
                      <a:pt x="279" y="354"/>
                    </a:lnTo>
                    <a:lnTo>
                      <a:pt x="277" y="352"/>
                    </a:lnTo>
                    <a:lnTo>
                      <a:pt x="256" y="369"/>
                    </a:lnTo>
                    <a:lnTo>
                      <a:pt x="239" y="383"/>
                    </a:lnTo>
                    <a:lnTo>
                      <a:pt x="225" y="393"/>
                    </a:lnTo>
                    <a:lnTo>
                      <a:pt x="214" y="399"/>
                    </a:lnTo>
                    <a:lnTo>
                      <a:pt x="205" y="404"/>
                    </a:lnTo>
                    <a:lnTo>
                      <a:pt x="186" y="413"/>
                    </a:lnTo>
                    <a:lnTo>
                      <a:pt x="166" y="419"/>
                    </a:lnTo>
                    <a:lnTo>
                      <a:pt x="149" y="422"/>
                    </a:lnTo>
                    <a:lnTo>
                      <a:pt x="136" y="425"/>
                    </a:lnTo>
                    <a:lnTo>
                      <a:pt x="123" y="425"/>
                    </a:lnTo>
                    <a:lnTo>
                      <a:pt x="104" y="423"/>
                    </a:lnTo>
                    <a:lnTo>
                      <a:pt x="85" y="419"/>
                    </a:lnTo>
                    <a:lnTo>
                      <a:pt x="70" y="414"/>
                    </a:lnTo>
                    <a:lnTo>
                      <a:pt x="57" y="407"/>
                    </a:lnTo>
                    <a:lnTo>
                      <a:pt x="49" y="403"/>
                    </a:lnTo>
                    <a:lnTo>
                      <a:pt x="44" y="398"/>
                    </a:lnTo>
                    <a:lnTo>
                      <a:pt x="41" y="397"/>
                    </a:lnTo>
                    <a:lnTo>
                      <a:pt x="25" y="382"/>
                    </a:lnTo>
                    <a:lnTo>
                      <a:pt x="15" y="367"/>
                    </a:lnTo>
                    <a:lnTo>
                      <a:pt x="7" y="352"/>
                    </a:lnTo>
                    <a:lnTo>
                      <a:pt x="3" y="338"/>
                    </a:lnTo>
                    <a:lnTo>
                      <a:pt x="1" y="327"/>
                    </a:lnTo>
                    <a:lnTo>
                      <a:pt x="0" y="319"/>
                    </a:lnTo>
                    <a:lnTo>
                      <a:pt x="0" y="316"/>
                    </a:lnTo>
                    <a:lnTo>
                      <a:pt x="2" y="296"/>
                    </a:lnTo>
                    <a:lnTo>
                      <a:pt x="8" y="277"/>
                    </a:lnTo>
                    <a:lnTo>
                      <a:pt x="15" y="263"/>
                    </a:lnTo>
                    <a:lnTo>
                      <a:pt x="23" y="251"/>
                    </a:lnTo>
                    <a:lnTo>
                      <a:pt x="30" y="243"/>
                    </a:lnTo>
                    <a:lnTo>
                      <a:pt x="35" y="238"/>
                    </a:lnTo>
                    <a:lnTo>
                      <a:pt x="38" y="236"/>
                    </a:lnTo>
                    <a:lnTo>
                      <a:pt x="57" y="223"/>
                    </a:lnTo>
                    <a:lnTo>
                      <a:pt x="77" y="215"/>
                    </a:lnTo>
                    <a:lnTo>
                      <a:pt x="95" y="209"/>
                    </a:lnTo>
                    <a:lnTo>
                      <a:pt x="112" y="207"/>
                    </a:lnTo>
                    <a:lnTo>
                      <a:pt x="127" y="207"/>
                    </a:lnTo>
                    <a:lnTo>
                      <a:pt x="149" y="208"/>
                    </a:lnTo>
                    <a:lnTo>
                      <a:pt x="168" y="213"/>
                    </a:lnTo>
                    <a:lnTo>
                      <a:pt x="188" y="218"/>
                    </a:lnTo>
                    <a:lnTo>
                      <a:pt x="204" y="226"/>
                    </a:lnTo>
                    <a:lnTo>
                      <a:pt x="219" y="235"/>
                    </a:lnTo>
                    <a:lnTo>
                      <a:pt x="231" y="241"/>
                    </a:lnTo>
                    <a:lnTo>
                      <a:pt x="240" y="248"/>
                    </a:lnTo>
                    <a:lnTo>
                      <a:pt x="246" y="253"/>
                    </a:lnTo>
                    <a:lnTo>
                      <a:pt x="248" y="254"/>
                    </a:lnTo>
                    <a:lnTo>
                      <a:pt x="246" y="232"/>
                    </a:lnTo>
                    <a:lnTo>
                      <a:pt x="239" y="213"/>
                    </a:lnTo>
                    <a:lnTo>
                      <a:pt x="229" y="198"/>
                    </a:lnTo>
                    <a:lnTo>
                      <a:pt x="220" y="185"/>
                    </a:lnTo>
                    <a:lnTo>
                      <a:pt x="210" y="175"/>
                    </a:lnTo>
                    <a:lnTo>
                      <a:pt x="201" y="169"/>
                    </a:lnTo>
                    <a:lnTo>
                      <a:pt x="195" y="164"/>
                    </a:lnTo>
                    <a:lnTo>
                      <a:pt x="172" y="153"/>
                    </a:lnTo>
                    <a:lnTo>
                      <a:pt x="153" y="148"/>
                    </a:lnTo>
                    <a:lnTo>
                      <a:pt x="137" y="145"/>
                    </a:lnTo>
                    <a:lnTo>
                      <a:pt x="110" y="145"/>
                    </a:lnTo>
                    <a:lnTo>
                      <a:pt x="100" y="147"/>
                    </a:lnTo>
                    <a:lnTo>
                      <a:pt x="93" y="148"/>
                    </a:lnTo>
                    <a:lnTo>
                      <a:pt x="91" y="148"/>
                    </a:lnTo>
                    <a:lnTo>
                      <a:pt x="132" y="108"/>
                    </a:lnTo>
                    <a:lnTo>
                      <a:pt x="146" y="101"/>
                    </a:lnTo>
                    <a:lnTo>
                      <a:pt x="160" y="96"/>
                    </a:lnTo>
                    <a:lnTo>
                      <a:pt x="169" y="95"/>
                    </a:lnTo>
                    <a:lnTo>
                      <a:pt x="174" y="95"/>
                    </a:lnTo>
                    <a:lnTo>
                      <a:pt x="196" y="99"/>
                    </a:lnTo>
                    <a:lnTo>
                      <a:pt x="213" y="104"/>
                    </a:lnTo>
                    <a:lnTo>
                      <a:pt x="227" y="114"/>
                    </a:lnTo>
                    <a:lnTo>
                      <a:pt x="239" y="124"/>
                    </a:lnTo>
                    <a:lnTo>
                      <a:pt x="246" y="133"/>
                    </a:lnTo>
                    <a:lnTo>
                      <a:pt x="251" y="142"/>
                    </a:lnTo>
                    <a:lnTo>
                      <a:pt x="254" y="148"/>
                    </a:lnTo>
                    <a:lnTo>
                      <a:pt x="255" y="150"/>
                    </a:lnTo>
                    <a:lnTo>
                      <a:pt x="256" y="149"/>
                    </a:lnTo>
                    <a:lnTo>
                      <a:pt x="249" y="130"/>
                    </a:lnTo>
                    <a:lnTo>
                      <a:pt x="246" y="112"/>
                    </a:lnTo>
                    <a:lnTo>
                      <a:pt x="243" y="99"/>
                    </a:lnTo>
                    <a:lnTo>
                      <a:pt x="243" y="87"/>
                    </a:lnTo>
                    <a:lnTo>
                      <a:pt x="244" y="65"/>
                    </a:lnTo>
                    <a:lnTo>
                      <a:pt x="249" y="47"/>
                    </a:lnTo>
                    <a:lnTo>
                      <a:pt x="256" y="31"/>
                    </a:lnTo>
                    <a:lnTo>
                      <a:pt x="263" y="17"/>
                    </a:lnTo>
                    <a:lnTo>
                      <a:pt x="270" y="8"/>
                    </a:lnTo>
                    <a:lnTo>
                      <a:pt x="274" y="2"/>
                    </a:lnTo>
                    <a:lnTo>
                      <a:pt x="277"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noEditPoints="1"/>
              </p:cNvSpPr>
              <p:nvPr/>
            </p:nvSpPr>
            <p:spPr bwMode="auto">
              <a:xfrm>
                <a:off x="6311794" y="701277"/>
                <a:ext cx="263111" cy="172812"/>
              </a:xfrm>
              <a:custGeom>
                <a:avLst/>
                <a:gdLst/>
                <a:ahLst/>
                <a:cxnLst>
                  <a:cxn ang="0">
                    <a:pos x="219" y="36"/>
                  </a:cxn>
                  <a:cxn ang="0">
                    <a:pos x="197" y="40"/>
                  </a:cxn>
                  <a:cxn ang="0">
                    <a:pos x="181" y="51"/>
                  </a:cxn>
                  <a:cxn ang="0">
                    <a:pos x="169" y="69"/>
                  </a:cxn>
                  <a:cxn ang="0">
                    <a:pos x="162" y="83"/>
                  </a:cxn>
                  <a:cxn ang="0">
                    <a:pos x="160" y="85"/>
                  </a:cxn>
                  <a:cxn ang="0">
                    <a:pos x="39" y="399"/>
                  </a:cxn>
                  <a:cxn ang="0">
                    <a:pos x="36" y="437"/>
                  </a:cxn>
                  <a:cxn ang="0">
                    <a:pos x="40" y="463"/>
                  </a:cxn>
                  <a:cxn ang="0">
                    <a:pos x="46" y="473"/>
                  </a:cxn>
                  <a:cxn ang="0">
                    <a:pos x="59" y="491"/>
                  </a:cxn>
                  <a:cxn ang="0">
                    <a:pos x="79" y="509"/>
                  </a:cxn>
                  <a:cxn ang="0">
                    <a:pos x="96" y="517"/>
                  </a:cxn>
                  <a:cxn ang="0">
                    <a:pos x="121" y="520"/>
                  </a:cxn>
                  <a:cxn ang="0">
                    <a:pos x="737" y="519"/>
                  </a:cxn>
                  <a:cxn ang="0">
                    <a:pos x="759" y="512"/>
                  </a:cxn>
                  <a:cxn ang="0">
                    <a:pos x="775" y="502"/>
                  </a:cxn>
                  <a:cxn ang="0">
                    <a:pos x="798" y="474"/>
                  </a:cxn>
                  <a:cxn ang="0">
                    <a:pos x="801" y="469"/>
                  </a:cxn>
                  <a:cxn ang="0">
                    <a:pos x="806" y="451"/>
                  </a:cxn>
                  <a:cxn ang="0">
                    <a:pos x="807" y="419"/>
                  </a:cxn>
                  <a:cxn ang="0">
                    <a:pos x="797" y="375"/>
                  </a:cxn>
                  <a:cxn ang="0">
                    <a:pos x="683" y="84"/>
                  </a:cxn>
                  <a:cxn ang="0">
                    <a:pos x="679" y="74"/>
                  </a:cxn>
                  <a:cxn ang="0">
                    <a:pos x="665" y="53"/>
                  </a:cxn>
                  <a:cxn ang="0">
                    <a:pos x="652" y="42"/>
                  </a:cxn>
                  <a:cxn ang="0">
                    <a:pos x="640" y="39"/>
                  </a:cxn>
                  <a:cxn ang="0">
                    <a:pos x="608" y="35"/>
                  </a:cxn>
                  <a:cxn ang="0">
                    <a:pos x="237" y="0"/>
                  </a:cxn>
                  <a:cxn ang="0">
                    <a:pos x="630" y="1"/>
                  </a:cxn>
                  <a:cxn ang="0">
                    <a:pos x="660" y="7"/>
                  </a:cxn>
                  <a:cxn ang="0">
                    <a:pos x="673" y="12"/>
                  </a:cxn>
                  <a:cxn ang="0">
                    <a:pos x="688" y="25"/>
                  </a:cxn>
                  <a:cxn ang="0">
                    <a:pos x="707" y="50"/>
                  </a:cxn>
                  <a:cxn ang="0">
                    <a:pos x="717" y="72"/>
                  </a:cxn>
                  <a:cxn ang="0">
                    <a:pos x="839" y="389"/>
                  </a:cxn>
                  <a:cxn ang="0">
                    <a:pos x="844" y="433"/>
                  </a:cxn>
                  <a:cxn ang="0">
                    <a:pos x="839" y="466"/>
                  </a:cxn>
                  <a:cxn ang="0">
                    <a:pos x="832" y="487"/>
                  </a:cxn>
                  <a:cxn ang="0">
                    <a:pos x="828" y="494"/>
                  </a:cxn>
                  <a:cxn ang="0">
                    <a:pos x="804" y="525"/>
                  </a:cxn>
                  <a:cxn ang="0">
                    <a:pos x="783" y="540"/>
                  </a:cxn>
                  <a:cxn ang="0">
                    <a:pos x="775" y="544"/>
                  </a:cxn>
                  <a:cxn ang="0">
                    <a:pos x="740" y="555"/>
                  </a:cxn>
                  <a:cxn ang="0">
                    <a:pos x="121" y="557"/>
                  </a:cxn>
                  <a:cxn ang="0">
                    <a:pos x="87" y="551"/>
                  </a:cxn>
                  <a:cxn ang="0">
                    <a:pos x="67" y="543"/>
                  </a:cxn>
                  <a:cxn ang="0">
                    <a:pos x="52" y="534"/>
                  </a:cxn>
                  <a:cxn ang="0">
                    <a:pos x="29" y="511"/>
                  </a:cxn>
                  <a:cxn ang="0">
                    <a:pos x="8" y="478"/>
                  </a:cxn>
                  <a:cxn ang="0">
                    <a:pos x="1" y="451"/>
                  </a:cxn>
                  <a:cxn ang="0">
                    <a:pos x="1" y="412"/>
                  </a:cxn>
                  <a:cxn ang="0">
                    <a:pos x="14" y="362"/>
                  </a:cxn>
                  <a:cxn ang="0">
                    <a:pos x="129" y="69"/>
                  </a:cxn>
                  <a:cxn ang="0">
                    <a:pos x="147" y="38"/>
                  </a:cxn>
                  <a:cxn ang="0">
                    <a:pos x="171" y="13"/>
                  </a:cxn>
                  <a:cxn ang="0">
                    <a:pos x="177" y="10"/>
                  </a:cxn>
                  <a:cxn ang="0">
                    <a:pos x="197" y="3"/>
                  </a:cxn>
                  <a:cxn ang="0">
                    <a:pos x="237" y="0"/>
                  </a:cxn>
                </a:cxnLst>
                <a:rect l="0" t="0" r="r" b="b"/>
                <a:pathLst>
                  <a:path w="844" h="557">
                    <a:moveTo>
                      <a:pt x="237" y="35"/>
                    </a:moveTo>
                    <a:lnTo>
                      <a:pt x="219" y="36"/>
                    </a:lnTo>
                    <a:lnTo>
                      <a:pt x="207" y="38"/>
                    </a:lnTo>
                    <a:lnTo>
                      <a:pt x="197" y="40"/>
                    </a:lnTo>
                    <a:lnTo>
                      <a:pt x="191" y="43"/>
                    </a:lnTo>
                    <a:lnTo>
                      <a:pt x="181" y="51"/>
                    </a:lnTo>
                    <a:lnTo>
                      <a:pt x="174" y="59"/>
                    </a:lnTo>
                    <a:lnTo>
                      <a:pt x="169" y="69"/>
                    </a:lnTo>
                    <a:lnTo>
                      <a:pt x="164" y="77"/>
                    </a:lnTo>
                    <a:lnTo>
                      <a:pt x="162" y="83"/>
                    </a:lnTo>
                    <a:lnTo>
                      <a:pt x="162" y="84"/>
                    </a:lnTo>
                    <a:lnTo>
                      <a:pt x="160" y="85"/>
                    </a:lnTo>
                    <a:lnTo>
                      <a:pt x="47" y="375"/>
                    </a:lnTo>
                    <a:lnTo>
                      <a:pt x="39" y="399"/>
                    </a:lnTo>
                    <a:lnTo>
                      <a:pt x="37" y="420"/>
                    </a:lnTo>
                    <a:lnTo>
                      <a:pt x="36" y="437"/>
                    </a:lnTo>
                    <a:lnTo>
                      <a:pt x="38" y="451"/>
                    </a:lnTo>
                    <a:lnTo>
                      <a:pt x="40" y="463"/>
                    </a:lnTo>
                    <a:lnTo>
                      <a:pt x="44" y="469"/>
                    </a:lnTo>
                    <a:lnTo>
                      <a:pt x="46" y="473"/>
                    </a:lnTo>
                    <a:lnTo>
                      <a:pt x="46" y="474"/>
                    </a:lnTo>
                    <a:lnTo>
                      <a:pt x="59" y="491"/>
                    </a:lnTo>
                    <a:lnTo>
                      <a:pt x="69" y="502"/>
                    </a:lnTo>
                    <a:lnTo>
                      <a:pt x="79" y="509"/>
                    </a:lnTo>
                    <a:lnTo>
                      <a:pt x="85" y="512"/>
                    </a:lnTo>
                    <a:lnTo>
                      <a:pt x="96" y="517"/>
                    </a:lnTo>
                    <a:lnTo>
                      <a:pt x="109" y="519"/>
                    </a:lnTo>
                    <a:lnTo>
                      <a:pt x="121" y="520"/>
                    </a:lnTo>
                    <a:lnTo>
                      <a:pt x="723" y="520"/>
                    </a:lnTo>
                    <a:lnTo>
                      <a:pt x="737" y="519"/>
                    </a:lnTo>
                    <a:lnTo>
                      <a:pt x="748" y="517"/>
                    </a:lnTo>
                    <a:lnTo>
                      <a:pt x="759" y="512"/>
                    </a:lnTo>
                    <a:lnTo>
                      <a:pt x="765" y="509"/>
                    </a:lnTo>
                    <a:lnTo>
                      <a:pt x="775" y="502"/>
                    </a:lnTo>
                    <a:lnTo>
                      <a:pt x="786" y="491"/>
                    </a:lnTo>
                    <a:lnTo>
                      <a:pt x="798" y="474"/>
                    </a:lnTo>
                    <a:lnTo>
                      <a:pt x="799" y="473"/>
                    </a:lnTo>
                    <a:lnTo>
                      <a:pt x="801" y="469"/>
                    </a:lnTo>
                    <a:lnTo>
                      <a:pt x="804" y="461"/>
                    </a:lnTo>
                    <a:lnTo>
                      <a:pt x="806" y="451"/>
                    </a:lnTo>
                    <a:lnTo>
                      <a:pt x="808" y="437"/>
                    </a:lnTo>
                    <a:lnTo>
                      <a:pt x="807" y="419"/>
                    </a:lnTo>
                    <a:lnTo>
                      <a:pt x="805" y="399"/>
                    </a:lnTo>
                    <a:lnTo>
                      <a:pt x="797" y="375"/>
                    </a:lnTo>
                    <a:lnTo>
                      <a:pt x="683" y="85"/>
                    </a:lnTo>
                    <a:lnTo>
                      <a:pt x="683" y="84"/>
                    </a:lnTo>
                    <a:lnTo>
                      <a:pt x="682" y="83"/>
                    </a:lnTo>
                    <a:lnTo>
                      <a:pt x="679" y="74"/>
                    </a:lnTo>
                    <a:lnTo>
                      <a:pt x="673" y="64"/>
                    </a:lnTo>
                    <a:lnTo>
                      <a:pt x="665" y="53"/>
                    </a:lnTo>
                    <a:lnTo>
                      <a:pt x="655" y="43"/>
                    </a:lnTo>
                    <a:lnTo>
                      <a:pt x="652" y="42"/>
                    </a:lnTo>
                    <a:lnTo>
                      <a:pt x="648" y="41"/>
                    </a:lnTo>
                    <a:lnTo>
                      <a:pt x="640" y="39"/>
                    </a:lnTo>
                    <a:lnTo>
                      <a:pt x="627" y="36"/>
                    </a:lnTo>
                    <a:lnTo>
                      <a:pt x="608" y="35"/>
                    </a:lnTo>
                    <a:lnTo>
                      <a:pt x="237" y="35"/>
                    </a:lnTo>
                    <a:close/>
                    <a:moveTo>
                      <a:pt x="237" y="0"/>
                    </a:moveTo>
                    <a:lnTo>
                      <a:pt x="608" y="0"/>
                    </a:lnTo>
                    <a:lnTo>
                      <a:pt x="630" y="1"/>
                    </a:lnTo>
                    <a:lnTo>
                      <a:pt x="648" y="3"/>
                    </a:lnTo>
                    <a:lnTo>
                      <a:pt x="660" y="7"/>
                    </a:lnTo>
                    <a:lnTo>
                      <a:pt x="668" y="10"/>
                    </a:lnTo>
                    <a:lnTo>
                      <a:pt x="673" y="12"/>
                    </a:lnTo>
                    <a:lnTo>
                      <a:pt x="674" y="13"/>
                    </a:lnTo>
                    <a:lnTo>
                      <a:pt x="688" y="25"/>
                    </a:lnTo>
                    <a:lnTo>
                      <a:pt x="699" y="38"/>
                    </a:lnTo>
                    <a:lnTo>
                      <a:pt x="707" y="50"/>
                    </a:lnTo>
                    <a:lnTo>
                      <a:pt x="716" y="69"/>
                    </a:lnTo>
                    <a:lnTo>
                      <a:pt x="717" y="72"/>
                    </a:lnTo>
                    <a:lnTo>
                      <a:pt x="830" y="362"/>
                    </a:lnTo>
                    <a:lnTo>
                      <a:pt x="839" y="389"/>
                    </a:lnTo>
                    <a:lnTo>
                      <a:pt x="843" y="412"/>
                    </a:lnTo>
                    <a:lnTo>
                      <a:pt x="844" y="433"/>
                    </a:lnTo>
                    <a:lnTo>
                      <a:pt x="843" y="451"/>
                    </a:lnTo>
                    <a:lnTo>
                      <a:pt x="839" y="466"/>
                    </a:lnTo>
                    <a:lnTo>
                      <a:pt x="836" y="478"/>
                    </a:lnTo>
                    <a:lnTo>
                      <a:pt x="832" y="487"/>
                    </a:lnTo>
                    <a:lnTo>
                      <a:pt x="829" y="491"/>
                    </a:lnTo>
                    <a:lnTo>
                      <a:pt x="828" y="494"/>
                    </a:lnTo>
                    <a:lnTo>
                      <a:pt x="815" y="511"/>
                    </a:lnTo>
                    <a:lnTo>
                      <a:pt x="804" y="525"/>
                    </a:lnTo>
                    <a:lnTo>
                      <a:pt x="792" y="534"/>
                    </a:lnTo>
                    <a:lnTo>
                      <a:pt x="783" y="540"/>
                    </a:lnTo>
                    <a:lnTo>
                      <a:pt x="777" y="543"/>
                    </a:lnTo>
                    <a:lnTo>
                      <a:pt x="775" y="544"/>
                    </a:lnTo>
                    <a:lnTo>
                      <a:pt x="757" y="551"/>
                    </a:lnTo>
                    <a:lnTo>
                      <a:pt x="740" y="555"/>
                    </a:lnTo>
                    <a:lnTo>
                      <a:pt x="724" y="557"/>
                    </a:lnTo>
                    <a:lnTo>
                      <a:pt x="121" y="557"/>
                    </a:lnTo>
                    <a:lnTo>
                      <a:pt x="105" y="555"/>
                    </a:lnTo>
                    <a:lnTo>
                      <a:pt x="87" y="551"/>
                    </a:lnTo>
                    <a:lnTo>
                      <a:pt x="69" y="544"/>
                    </a:lnTo>
                    <a:lnTo>
                      <a:pt x="67" y="543"/>
                    </a:lnTo>
                    <a:lnTo>
                      <a:pt x="61" y="540"/>
                    </a:lnTo>
                    <a:lnTo>
                      <a:pt x="52" y="534"/>
                    </a:lnTo>
                    <a:lnTo>
                      <a:pt x="40" y="525"/>
                    </a:lnTo>
                    <a:lnTo>
                      <a:pt x="29" y="511"/>
                    </a:lnTo>
                    <a:lnTo>
                      <a:pt x="16" y="494"/>
                    </a:lnTo>
                    <a:lnTo>
                      <a:pt x="8" y="478"/>
                    </a:lnTo>
                    <a:lnTo>
                      <a:pt x="5" y="466"/>
                    </a:lnTo>
                    <a:lnTo>
                      <a:pt x="1" y="451"/>
                    </a:lnTo>
                    <a:lnTo>
                      <a:pt x="0" y="433"/>
                    </a:lnTo>
                    <a:lnTo>
                      <a:pt x="1" y="412"/>
                    </a:lnTo>
                    <a:lnTo>
                      <a:pt x="6" y="389"/>
                    </a:lnTo>
                    <a:lnTo>
                      <a:pt x="14" y="362"/>
                    </a:lnTo>
                    <a:lnTo>
                      <a:pt x="128" y="72"/>
                    </a:lnTo>
                    <a:lnTo>
                      <a:pt x="129" y="69"/>
                    </a:lnTo>
                    <a:lnTo>
                      <a:pt x="139" y="50"/>
                    </a:lnTo>
                    <a:lnTo>
                      <a:pt x="147" y="38"/>
                    </a:lnTo>
                    <a:lnTo>
                      <a:pt x="157" y="25"/>
                    </a:lnTo>
                    <a:lnTo>
                      <a:pt x="171" y="13"/>
                    </a:lnTo>
                    <a:lnTo>
                      <a:pt x="172" y="12"/>
                    </a:lnTo>
                    <a:lnTo>
                      <a:pt x="177" y="10"/>
                    </a:lnTo>
                    <a:lnTo>
                      <a:pt x="185" y="7"/>
                    </a:lnTo>
                    <a:lnTo>
                      <a:pt x="197" y="3"/>
                    </a:lnTo>
                    <a:lnTo>
                      <a:pt x="215" y="1"/>
                    </a:lnTo>
                    <a:lnTo>
                      <a:pt x="237"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noEditPoints="1"/>
              </p:cNvSpPr>
              <p:nvPr/>
            </p:nvSpPr>
            <p:spPr bwMode="auto">
              <a:xfrm>
                <a:off x="6585803" y="836724"/>
                <a:ext cx="29580" cy="28024"/>
              </a:xfrm>
              <a:custGeom>
                <a:avLst/>
                <a:gdLst/>
                <a:ahLst/>
                <a:cxnLst>
                  <a:cxn ang="0">
                    <a:pos x="36" y="40"/>
                  </a:cxn>
                  <a:cxn ang="0">
                    <a:pos x="50" y="39"/>
                  </a:cxn>
                  <a:cxn ang="0">
                    <a:pos x="53" y="37"/>
                  </a:cxn>
                  <a:cxn ang="0">
                    <a:pos x="54" y="30"/>
                  </a:cxn>
                  <a:cxn ang="0">
                    <a:pos x="50" y="26"/>
                  </a:cxn>
                  <a:cxn ang="0">
                    <a:pos x="28" y="18"/>
                  </a:cxn>
                  <a:cxn ang="0">
                    <a:pos x="58" y="21"/>
                  </a:cxn>
                  <a:cxn ang="0">
                    <a:pos x="65" y="32"/>
                  </a:cxn>
                  <a:cxn ang="0">
                    <a:pos x="64" y="39"/>
                  </a:cxn>
                  <a:cxn ang="0">
                    <a:pos x="58" y="44"/>
                  </a:cxn>
                  <a:cxn ang="0">
                    <a:pos x="58" y="46"/>
                  </a:cxn>
                  <a:cxn ang="0">
                    <a:pos x="62" y="52"/>
                  </a:cxn>
                  <a:cxn ang="0">
                    <a:pos x="66" y="71"/>
                  </a:cxn>
                  <a:cxn ang="0">
                    <a:pos x="55" y="68"/>
                  </a:cxn>
                  <a:cxn ang="0">
                    <a:pos x="54" y="62"/>
                  </a:cxn>
                  <a:cxn ang="0">
                    <a:pos x="53" y="55"/>
                  </a:cxn>
                  <a:cxn ang="0">
                    <a:pos x="46" y="48"/>
                  </a:cxn>
                  <a:cxn ang="0">
                    <a:pos x="36" y="71"/>
                  </a:cxn>
                  <a:cxn ang="0">
                    <a:pos x="28" y="18"/>
                  </a:cxn>
                  <a:cxn ang="0">
                    <a:pos x="31" y="10"/>
                  </a:cxn>
                  <a:cxn ang="0">
                    <a:pos x="12" y="30"/>
                  </a:cxn>
                  <a:cxn ang="0">
                    <a:pos x="12" y="60"/>
                  </a:cxn>
                  <a:cxn ang="0">
                    <a:pos x="31" y="79"/>
                  </a:cxn>
                  <a:cxn ang="0">
                    <a:pos x="60" y="79"/>
                  </a:cxn>
                  <a:cxn ang="0">
                    <a:pos x="80" y="60"/>
                  </a:cxn>
                  <a:cxn ang="0">
                    <a:pos x="80" y="30"/>
                  </a:cxn>
                  <a:cxn ang="0">
                    <a:pos x="60" y="10"/>
                  </a:cxn>
                  <a:cxn ang="0">
                    <a:pos x="46" y="0"/>
                  </a:cxn>
                  <a:cxn ang="0">
                    <a:pos x="77" y="14"/>
                  </a:cxn>
                  <a:cxn ang="0">
                    <a:pos x="91" y="45"/>
                  </a:cxn>
                  <a:cxn ang="0">
                    <a:pos x="82" y="72"/>
                  </a:cxn>
                  <a:cxn ang="0">
                    <a:pos x="60" y="89"/>
                  </a:cxn>
                  <a:cxn ang="0">
                    <a:pos x="31" y="89"/>
                  </a:cxn>
                  <a:cxn ang="0">
                    <a:pos x="9" y="72"/>
                  </a:cxn>
                  <a:cxn ang="0">
                    <a:pos x="0" y="45"/>
                  </a:cxn>
                  <a:cxn ang="0">
                    <a:pos x="9" y="18"/>
                  </a:cxn>
                  <a:cxn ang="0">
                    <a:pos x="31" y="2"/>
                  </a:cxn>
                </a:cxnLst>
                <a:rect l="0" t="0" r="r" b="b"/>
                <a:pathLst>
                  <a:path w="91" h="91">
                    <a:moveTo>
                      <a:pt x="36" y="26"/>
                    </a:moveTo>
                    <a:lnTo>
                      <a:pt x="36" y="40"/>
                    </a:lnTo>
                    <a:lnTo>
                      <a:pt x="45" y="40"/>
                    </a:lnTo>
                    <a:lnTo>
                      <a:pt x="50" y="39"/>
                    </a:lnTo>
                    <a:lnTo>
                      <a:pt x="52" y="38"/>
                    </a:lnTo>
                    <a:lnTo>
                      <a:pt x="53" y="37"/>
                    </a:lnTo>
                    <a:lnTo>
                      <a:pt x="54" y="34"/>
                    </a:lnTo>
                    <a:lnTo>
                      <a:pt x="54" y="30"/>
                    </a:lnTo>
                    <a:lnTo>
                      <a:pt x="52" y="28"/>
                    </a:lnTo>
                    <a:lnTo>
                      <a:pt x="50" y="26"/>
                    </a:lnTo>
                    <a:lnTo>
                      <a:pt x="36" y="26"/>
                    </a:lnTo>
                    <a:close/>
                    <a:moveTo>
                      <a:pt x="28" y="18"/>
                    </a:moveTo>
                    <a:lnTo>
                      <a:pt x="52" y="18"/>
                    </a:lnTo>
                    <a:lnTo>
                      <a:pt x="58" y="21"/>
                    </a:lnTo>
                    <a:lnTo>
                      <a:pt x="62" y="25"/>
                    </a:lnTo>
                    <a:lnTo>
                      <a:pt x="65" y="32"/>
                    </a:lnTo>
                    <a:lnTo>
                      <a:pt x="65" y="36"/>
                    </a:lnTo>
                    <a:lnTo>
                      <a:pt x="64" y="39"/>
                    </a:lnTo>
                    <a:lnTo>
                      <a:pt x="61" y="41"/>
                    </a:lnTo>
                    <a:lnTo>
                      <a:pt x="58" y="44"/>
                    </a:lnTo>
                    <a:lnTo>
                      <a:pt x="54" y="45"/>
                    </a:lnTo>
                    <a:lnTo>
                      <a:pt x="58" y="46"/>
                    </a:lnTo>
                    <a:lnTo>
                      <a:pt x="60" y="47"/>
                    </a:lnTo>
                    <a:lnTo>
                      <a:pt x="62" y="52"/>
                    </a:lnTo>
                    <a:lnTo>
                      <a:pt x="64" y="55"/>
                    </a:lnTo>
                    <a:lnTo>
                      <a:pt x="66" y="71"/>
                    </a:lnTo>
                    <a:lnTo>
                      <a:pt x="55" y="71"/>
                    </a:lnTo>
                    <a:lnTo>
                      <a:pt x="55" y="68"/>
                    </a:lnTo>
                    <a:lnTo>
                      <a:pt x="54" y="64"/>
                    </a:lnTo>
                    <a:lnTo>
                      <a:pt x="54" y="62"/>
                    </a:lnTo>
                    <a:lnTo>
                      <a:pt x="53" y="59"/>
                    </a:lnTo>
                    <a:lnTo>
                      <a:pt x="53" y="55"/>
                    </a:lnTo>
                    <a:lnTo>
                      <a:pt x="51" y="51"/>
                    </a:lnTo>
                    <a:lnTo>
                      <a:pt x="46" y="48"/>
                    </a:lnTo>
                    <a:lnTo>
                      <a:pt x="36" y="48"/>
                    </a:lnTo>
                    <a:lnTo>
                      <a:pt x="36" y="71"/>
                    </a:lnTo>
                    <a:lnTo>
                      <a:pt x="28" y="71"/>
                    </a:lnTo>
                    <a:lnTo>
                      <a:pt x="28" y="18"/>
                    </a:lnTo>
                    <a:close/>
                    <a:moveTo>
                      <a:pt x="46" y="8"/>
                    </a:moveTo>
                    <a:lnTo>
                      <a:pt x="31" y="10"/>
                    </a:lnTo>
                    <a:lnTo>
                      <a:pt x="20" y="18"/>
                    </a:lnTo>
                    <a:lnTo>
                      <a:pt x="12" y="30"/>
                    </a:lnTo>
                    <a:lnTo>
                      <a:pt x="8" y="45"/>
                    </a:lnTo>
                    <a:lnTo>
                      <a:pt x="12" y="60"/>
                    </a:lnTo>
                    <a:lnTo>
                      <a:pt x="20" y="71"/>
                    </a:lnTo>
                    <a:lnTo>
                      <a:pt x="31" y="79"/>
                    </a:lnTo>
                    <a:lnTo>
                      <a:pt x="46" y="83"/>
                    </a:lnTo>
                    <a:lnTo>
                      <a:pt x="60" y="79"/>
                    </a:lnTo>
                    <a:lnTo>
                      <a:pt x="72" y="71"/>
                    </a:lnTo>
                    <a:lnTo>
                      <a:pt x="80" y="60"/>
                    </a:lnTo>
                    <a:lnTo>
                      <a:pt x="83" y="45"/>
                    </a:lnTo>
                    <a:lnTo>
                      <a:pt x="80" y="30"/>
                    </a:lnTo>
                    <a:lnTo>
                      <a:pt x="72" y="18"/>
                    </a:lnTo>
                    <a:lnTo>
                      <a:pt x="60" y="10"/>
                    </a:lnTo>
                    <a:lnTo>
                      <a:pt x="46" y="8"/>
                    </a:lnTo>
                    <a:close/>
                    <a:moveTo>
                      <a:pt x="46" y="0"/>
                    </a:moveTo>
                    <a:lnTo>
                      <a:pt x="64" y="3"/>
                    </a:lnTo>
                    <a:lnTo>
                      <a:pt x="77" y="14"/>
                    </a:lnTo>
                    <a:lnTo>
                      <a:pt x="88" y="28"/>
                    </a:lnTo>
                    <a:lnTo>
                      <a:pt x="91" y="45"/>
                    </a:lnTo>
                    <a:lnTo>
                      <a:pt x="89" y="60"/>
                    </a:lnTo>
                    <a:lnTo>
                      <a:pt x="82" y="72"/>
                    </a:lnTo>
                    <a:lnTo>
                      <a:pt x="73" y="82"/>
                    </a:lnTo>
                    <a:lnTo>
                      <a:pt x="60" y="89"/>
                    </a:lnTo>
                    <a:lnTo>
                      <a:pt x="46" y="91"/>
                    </a:lnTo>
                    <a:lnTo>
                      <a:pt x="31" y="89"/>
                    </a:lnTo>
                    <a:lnTo>
                      <a:pt x="19" y="82"/>
                    </a:lnTo>
                    <a:lnTo>
                      <a:pt x="9" y="72"/>
                    </a:lnTo>
                    <a:lnTo>
                      <a:pt x="2" y="60"/>
                    </a:lnTo>
                    <a:lnTo>
                      <a:pt x="0" y="45"/>
                    </a:lnTo>
                    <a:lnTo>
                      <a:pt x="2" y="31"/>
                    </a:lnTo>
                    <a:lnTo>
                      <a:pt x="9" y="18"/>
                    </a:lnTo>
                    <a:lnTo>
                      <a:pt x="19" y="9"/>
                    </a:lnTo>
                    <a:lnTo>
                      <a:pt x="31" y="2"/>
                    </a:lnTo>
                    <a:lnTo>
                      <a:pt x="46"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5912" y="3161965"/>
            <a:ext cx="3279606" cy="207845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9024" r="59314" b="9127"/>
          <a:stretch/>
        </p:blipFill>
        <p:spPr>
          <a:xfrm>
            <a:off x="4078881" y="6829075"/>
            <a:ext cx="3297393" cy="226733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9332" t="8060" r="8948" b="6026"/>
          <a:stretch/>
        </p:blipFill>
        <p:spPr>
          <a:xfrm>
            <a:off x="465138" y="2464642"/>
            <a:ext cx="3219450" cy="2615420"/>
          </a:xfrm>
          <a:prstGeom prst="rect">
            <a:avLst/>
          </a:prstGeom>
        </p:spPr>
      </p:pic>
      <p:sp>
        <p:nvSpPr>
          <p:cNvPr id="9" name="Rectangle 8"/>
          <p:cNvSpPr/>
          <p:nvPr/>
        </p:nvSpPr>
        <p:spPr>
          <a:xfrm>
            <a:off x="4019551" y="5240415"/>
            <a:ext cx="3394506" cy="682238"/>
          </a:xfrm>
          <a:prstGeom prst="rect">
            <a:avLst/>
          </a:prstGeom>
        </p:spPr>
        <p:txBody>
          <a:bodyPr wrap="square">
            <a:spAutoFit/>
          </a:bodyPr>
          <a:lstStyle/>
          <a:p>
            <a:pPr>
              <a:lnSpc>
                <a:spcPts val="1100"/>
              </a:lnSpc>
            </a:pPr>
            <a:r>
              <a:rPr lang="en-US" sz="1000" b="1" dirty="0" smtClean="0">
                <a:latin typeface="Arial Narrow" panose="020B0606020202030204" pitchFamily="34" charset="0"/>
              </a:rPr>
              <a:t>Figure 3. </a:t>
            </a:r>
            <a:r>
              <a:rPr lang="en-US" sz="1000" dirty="0" smtClean="0">
                <a:latin typeface="Arial Narrow" panose="020B0606020202030204" pitchFamily="34" charset="0"/>
              </a:rPr>
              <a:t>Corn yield response to population and optimum economic seeding rate by location yield level, 2009-2015.</a:t>
            </a:r>
          </a:p>
          <a:p>
            <a:pPr>
              <a:lnSpc>
                <a:spcPts val="900"/>
              </a:lnSpc>
              <a:spcBef>
                <a:spcPts val="600"/>
              </a:spcBef>
            </a:pPr>
            <a:r>
              <a:rPr lang="en-US" sz="700" dirty="0" smtClean="0">
                <a:latin typeface="Arial Narrow" panose="020B0606020202030204" pitchFamily="34" charset="0"/>
              </a:rPr>
              <a:t>Averaged across all hybrids tested. Economic optimums based on a corn rain price of $4.00/</a:t>
            </a:r>
            <a:r>
              <a:rPr lang="en-US" sz="700" dirty="0" err="1" smtClean="0">
                <a:latin typeface="Arial Narrow" panose="020B0606020202030204" pitchFamily="34" charset="0"/>
              </a:rPr>
              <a:t>bu</a:t>
            </a:r>
            <a:r>
              <a:rPr lang="en-US" sz="700" dirty="0" smtClean="0">
                <a:latin typeface="Arial Narrow" panose="020B0606020202030204" pitchFamily="34" charset="0"/>
              </a:rPr>
              <a:t> and a seed cost of $3.00 per 1,000 seeds; assumes % overplant to achieve target population. </a:t>
            </a:r>
            <a:endParaRPr lang="en-US" sz="700" dirty="0">
              <a:latin typeface="Arial Narrow" panose="020B0606020202030204" pitchFamily="34" charset="0"/>
            </a:endParaRPr>
          </a:p>
        </p:txBody>
      </p:sp>
      <p:sp>
        <p:nvSpPr>
          <p:cNvPr id="10" name="Rectangle 9"/>
          <p:cNvSpPr/>
          <p:nvPr/>
        </p:nvSpPr>
        <p:spPr>
          <a:xfrm>
            <a:off x="4032110" y="9124986"/>
            <a:ext cx="3445015" cy="374461"/>
          </a:xfrm>
          <a:prstGeom prst="rect">
            <a:avLst/>
          </a:prstGeom>
        </p:spPr>
        <p:txBody>
          <a:bodyPr wrap="square">
            <a:spAutoFit/>
          </a:bodyPr>
          <a:lstStyle/>
          <a:p>
            <a:pPr>
              <a:lnSpc>
                <a:spcPts val="1100"/>
              </a:lnSpc>
            </a:pPr>
            <a:r>
              <a:rPr lang="en-US" sz="1000" b="1" dirty="0">
                <a:latin typeface="Arial Narrow" panose="020B0606020202030204" pitchFamily="34" charset="0"/>
              </a:rPr>
              <a:t>Figure </a:t>
            </a:r>
            <a:r>
              <a:rPr lang="en-US" sz="1000" b="1" dirty="0" smtClean="0">
                <a:latin typeface="Arial Narrow" panose="020B0606020202030204" pitchFamily="34" charset="0"/>
              </a:rPr>
              <a:t>4. </a:t>
            </a:r>
            <a:r>
              <a:rPr lang="en-US" sz="1000" dirty="0">
                <a:latin typeface="Arial Narrow" panose="020B0606020202030204" pitchFamily="34" charset="0"/>
              </a:rPr>
              <a:t>Yield response to plant population for corn hybrids from five maturity (CRM) ranges, </a:t>
            </a:r>
            <a:r>
              <a:rPr lang="en-US" sz="1000" dirty="0" smtClean="0">
                <a:latin typeface="Arial Narrow" panose="020B0606020202030204" pitchFamily="34" charset="0"/>
              </a:rPr>
              <a:t>2009 </a:t>
            </a:r>
            <a:r>
              <a:rPr lang="en-US" sz="1000" dirty="0">
                <a:latin typeface="Arial Narrow" panose="020B0606020202030204" pitchFamily="34" charset="0"/>
              </a:rPr>
              <a:t>to </a:t>
            </a:r>
            <a:r>
              <a:rPr lang="en-US" sz="1000" dirty="0" smtClean="0">
                <a:latin typeface="Arial Narrow" panose="020B0606020202030204" pitchFamily="34" charset="0"/>
              </a:rPr>
              <a:t>2015. </a:t>
            </a:r>
            <a:r>
              <a:rPr lang="en-US" sz="700" dirty="0" smtClean="0">
                <a:latin typeface="Arial Narrow" panose="020B0606020202030204" pitchFamily="34" charset="0"/>
              </a:rPr>
              <a:t>Averaged across all hybrids tested</a:t>
            </a:r>
            <a:r>
              <a:rPr lang="en-US" sz="900" dirty="0" smtClean="0">
                <a:latin typeface="Arial Narrow" panose="020B0606020202030204" pitchFamily="34" charset="0"/>
              </a:rPr>
              <a:t>.</a:t>
            </a:r>
            <a:r>
              <a:rPr lang="en-US" sz="1100" dirty="0" smtClean="0">
                <a:latin typeface="Arial Narrow" panose="020B0606020202030204" pitchFamily="34" charset="0"/>
              </a:rPr>
              <a:t> </a:t>
            </a:r>
            <a:endParaRPr lang="en-US" sz="1100" dirty="0">
              <a:latin typeface="Arial Narrow" panose="020B0606020202030204" pitchFamily="34" charset="0"/>
            </a:endParaRPr>
          </a:p>
        </p:txBody>
      </p:sp>
      <p:sp>
        <p:nvSpPr>
          <p:cNvPr id="11" name="Rectangle 10"/>
          <p:cNvSpPr/>
          <p:nvPr/>
        </p:nvSpPr>
        <p:spPr>
          <a:xfrm>
            <a:off x="390525" y="5089825"/>
            <a:ext cx="3348038" cy="374461"/>
          </a:xfrm>
          <a:prstGeom prst="rect">
            <a:avLst/>
          </a:prstGeom>
        </p:spPr>
        <p:txBody>
          <a:bodyPr wrap="square">
            <a:spAutoFit/>
          </a:bodyPr>
          <a:lstStyle/>
          <a:p>
            <a:pPr>
              <a:lnSpc>
                <a:spcPts val="1100"/>
              </a:lnSpc>
            </a:pPr>
            <a:r>
              <a:rPr lang="en-US" sz="1000" b="1" dirty="0" smtClean="0">
                <a:latin typeface="Arial Narrow" panose="020B0606020202030204" pitchFamily="34" charset="0"/>
              </a:rPr>
              <a:t>Figure 1. </a:t>
            </a:r>
            <a:r>
              <a:rPr lang="en-US" sz="1000" dirty="0">
                <a:latin typeface="Arial Narrow" panose="020B0606020202030204" pitchFamily="34" charset="0"/>
              </a:rPr>
              <a:t>DuPont Pioneer plant population test locations in North America, </a:t>
            </a:r>
            <a:r>
              <a:rPr lang="en-US" sz="1000" dirty="0" smtClean="0">
                <a:latin typeface="Arial Narrow" panose="020B0606020202030204" pitchFamily="34" charset="0"/>
              </a:rPr>
              <a:t>2011-2015. </a:t>
            </a:r>
            <a:endParaRPr lang="en-US" sz="1000" dirty="0">
              <a:latin typeface="Arial Narrow" panose="020B0606020202030204" pitchFamily="34" charset="0"/>
            </a:endParaRPr>
          </a:p>
        </p:txBody>
      </p:sp>
      <p:sp>
        <p:nvSpPr>
          <p:cNvPr id="12" name="Rectangle 11"/>
          <p:cNvSpPr/>
          <p:nvPr/>
        </p:nvSpPr>
        <p:spPr>
          <a:xfrm>
            <a:off x="361950" y="1673114"/>
            <a:ext cx="3495674" cy="733534"/>
          </a:xfrm>
          <a:prstGeom prst="rect">
            <a:avLst/>
          </a:prstGeom>
        </p:spPr>
        <p:txBody>
          <a:bodyPr wrap="square">
            <a:spAutoFit/>
          </a:bodyPr>
          <a:lstStyle/>
          <a:p>
            <a:pPr marL="114300" indent="-114300">
              <a:lnSpc>
                <a:spcPts val="1100"/>
              </a:lnSpc>
              <a:spcAft>
                <a:spcPts val="600"/>
              </a:spcAft>
              <a:buFont typeface="Arial" panose="020B0604020202020204" pitchFamily="34" charset="0"/>
              <a:buChar char="•"/>
            </a:pPr>
            <a:r>
              <a:rPr lang="en-US" sz="1000" dirty="0" smtClean="0">
                <a:latin typeface="Arial Narrow" panose="020B0606020202030204" pitchFamily="34" charset="0"/>
              </a:rPr>
              <a:t>DuPont </a:t>
            </a:r>
            <a:r>
              <a:rPr lang="en-US" sz="1000" dirty="0">
                <a:latin typeface="Arial Narrow" panose="020B0606020202030204" pitchFamily="34" charset="0"/>
              </a:rPr>
              <a:t>Pioneer has been conducting plant population studies with corn hybrids for over three decades. </a:t>
            </a:r>
            <a:endParaRPr lang="en-US" sz="1000" dirty="0" smtClean="0">
              <a:latin typeface="Arial Narrow" panose="020B0606020202030204" pitchFamily="34" charset="0"/>
            </a:endParaRPr>
          </a:p>
          <a:p>
            <a:pPr marL="114300" indent="-114300">
              <a:lnSpc>
                <a:spcPts val="1100"/>
              </a:lnSpc>
              <a:spcAft>
                <a:spcPts val="600"/>
              </a:spcAft>
              <a:buFont typeface="Arial" panose="020B0604020202020204" pitchFamily="34" charset="0"/>
              <a:buChar char="•"/>
            </a:pPr>
            <a:r>
              <a:rPr lang="en-US" sz="1000" dirty="0" smtClean="0">
                <a:latin typeface="Arial Narrow" panose="020B0606020202030204" pitchFamily="34" charset="0"/>
              </a:rPr>
              <a:t>Pioneer </a:t>
            </a:r>
            <a:r>
              <a:rPr lang="en-US" sz="1000" dirty="0">
                <a:latin typeface="Arial Narrow" panose="020B0606020202030204" pitchFamily="34" charset="0"/>
              </a:rPr>
              <a:t>has conducted plant population research at over 260 </a:t>
            </a:r>
            <a:r>
              <a:rPr lang="en-US" sz="1000" dirty="0" err="1" smtClean="0">
                <a:latin typeface="Arial Narrow" panose="020B0606020202030204" pitchFamily="34" charset="0"/>
              </a:rPr>
              <a:t>locat</a:t>
            </a:r>
            <a:r>
              <a:rPr lang="en-US" sz="1000" dirty="0" smtClean="0">
                <a:latin typeface="Arial Narrow" panose="020B0606020202030204" pitchFamily="34" charset="0"/>
              </a:rPr>
              <a:t>-ions </a:t>
            </a:r>
            <a:r>
              <a:rPr lang="en-US" sz="1000" dirty="0">
                <a:latin typeface="Arial Narrow" panose="020B0606020202030204" pitchFamily="34" charset="0"/>
              </a:rPr>
              <a:t>throughout the U.S. and Canada in the last 5 years (Figure 1).  </a:t>
            </a:r>
          </a:p>
        </p:txBody>
      </p:sp>
      <p:sp>
        <p:nvSpPr>
          <p:cNvPr id="56" name="Rectangle 55"/>
          <p:cNvSpPr/>
          <p:nvPr/>
        </p:nvSpPr>
        <p:spPr>
          <a:xfrm>
            <a:off x="361949" y="5462097"/>
            <a:ext cx="3495675" cy="1156727"/>
          </a:xfrm>
          <a:prstGeom prst="rect">
            <a:avLst/>
          </a:prstGeom>
        </p:spPr>
        <p:txBody>
          <a:bodyPr wrap="square">
            <a:spAutoFit/>
          </a:bodyPr>
          <a:lstStyle/>
          <a:p>
            <a:pPr marL="114300" indent="-114300">
              <a:lnSpc>
                <a:spcPts val="1100"/>
              </a:lnSpc>
              <a:spcAft>
                <a:spcPts val="600"/>
              </a:spcAft>
              <a:buFont typeface="Arial" panose="020B0604020202020204" pitchFamily="34" charset="0"/>
              <a:buChar char="•"/>
            </a:pPr>
            <a:r>
              <a:rPr lang="en-US" sz="1000" dirty="0" smtClean="0">
                <a:latin typeface="Arial Narrow" panose="020B0606020202030204" pitchFamily="34" charset="0"/>
              </a:rPr>
              <a:t>DuPont </a:t>
            </a:r>
            <a:r>
              <a:rPr lang="en-US" sz="1000" dirty="0">
                <a:latin typeface="Arial Narrow" panose="020B0606020202030204" pitchFamily="34" charset="0"/>
              </a:rPr>
              <a:t>Pioneer researchers target representative </a:t>
            </a:r>
            <a:r>
              <a:rPr lang="en-US" sz="1000" dirty="0" smtClean="0">
                <a:latin typeface="Arial Narrow" panose="020B0606020202030204" pitchFamily="34" charset="0"/>
              </a:rPr>
              <a:t>environments </a:t>
            </a:r>
            <a:r>
              <a:rPr lang="en-US" sz="1000" dirty="0">
                <a:latin typeface="Arial Narrow" panose="020B0606020202030204" pitchFamily="34" charset="0"/>
              </a:rPr>
              <a:t>based on maturity zone, expected yield (high or low), specific </a:t>
            </a:r>
            <a:r>
              <a:rPr lang="en-US" sz="1000" dirty="0" smtClean="0">
                <a:latin typeface="Arial Narrow" panose="020B0606020202030204" pitchFamily="34" charset="0"/>
              </a:rPr>
              <a:t>stresses, </a:t>
            </a:r>
            <a:r>
              <a:rPr lang="en-US" sz="1000" dirty="0">
                <a:latin typeface="Arial Narrow" panose="020B0606020202030204" pitchFamily="34" charset="0"/>
              </a:rPr>
              <a:t>and other unique location </a:t>
            </a:r>
            <a:r>
              <a:rPr lang="en-US" sz="1000" dirty="0" smtClean="0">
                <a:latin typeface="Arial Narrow" panose="020B0606020202030204" pitchFamily="34" charset="0"/>
              </a:rPr>
              <a:t>characteristics. Research trials are all conducted in 30-inch rows. </a:t>
            </a:r>
            <a:endParaRPr lang="en-US" sz="1000" dirty="0">
              <a:latin typeface="Arial Narrow" panose="020B0606020202030204" pitchFamily="34" charset="0"/>
            </a:endParaRPr>
          </a:p>
          <a:p>
            <a:pPr marL="114300" indent="-114300">
              <a:lnSpc>
                <a:spcPts val="1100"/>
              </a:lnSpc>
              <a:spcAft>
                <a:spcPts val="600"/>
              </a:spcAft>
              <a:buFont typeface="Arial" panose="020B0604020202020204" pitchFamily="34" charset="0"/>
              <a:buChar char="•"/>
            </a:pPr>
            <a:r>
              <a:rPr lang="en-US" sz="1000" dirty="0" smtClean="0">
                <a:latin typeface="Arial Narrow" panose="020B0606020202030204" pitchFamily="34" charset="0"/>
              </a:rPr>
              <a:t>Additionally, hundreds of on-farm Pioneer</a:t>
            </a:r>
            <a:r>
              <a:rPr lang="en-US" sz="1000" baseline="30000" dirty="0" smtClean="0">
                <a:latin typeface="Arial Narrow" panose="020B0606020202030204" pitchFamily="34" charset="0"/>
              </a:rPr>
              <a:t>®</a:t>
            </a:r>
            <a:r>
              <a:rPr lang="en-US" sz="1000" dirty="0" smtClean="0">
                <a:latin typeface="Arial Narrow" panose="020B0606020202030204" pitchFamily="34" charset="0"/>
              </a:rPr>
              <a:t> </a:t>
            </a:r>
            <a:r>
              <a:rPr lang="en-US" sz="1000" dirty="0" err="1" smtClean="0">
                <a:latin typeface="Arial Narrow" panose="020B0606020202030204" pitchFamily="34" charset="0"/>
              </a:rPr>
              <a:t>GrowingPoint</a:t>
            </a:r>
            <a:r>
              <a:rPr lang="en-US" sz="1000" baseline="30000" dirty="0" smtClean="0">
                <a:latin typeface="Arial Narrow" panose="020B0606020202030204" pitchFamily="34" charset="0"/>
              </a:rPr>
              <a:t>®</a:t>
            </a:r>
            <a:r>
              <a:rPr lang="en-US" sz="1000" dirty="0" smtClean="0">
                <a:latin typeface="Arial Narrow" panose="020B0606020202030204" pitchFamily="34" charset="0"/>
              </a:rPr>
              <a:t> agronomy seeding rate trials are conducted each year comparing multiple corn products at up to four seeding rates at each location (Figure 2).</a:t>
            </a:r>
          </a:p>
        </p:txBody>
      </p:sp>
      <p:sp>
        <p:nvSpPr>
          <p:cNvPr id="64" name="Rectangle 63"/>
          <p:cNvSpPr/>
          <p:nvPr/>
        </p:nvSpPr>
        <p:spPr>
          <a:xfrm>
            <a:off x="4019551" y="5956295"/>
            <a:ext cx="3414084" cy="887422"/>
          </a:xfrm>
          <a:prstGeom prst="rect">
            <a:avLst/>
          </a:prstGeom>
        </p:spPr>
        <p:txBody>
          <a:bodyPr wrap="square">
            <a:spAutoFit/>
          </a:bodyPr>
          <a:lstStyle/>
          <a:p>
            <a:pPr>
              <a:lnSpc>
                <a:spcPts val="1200"/>
              </a:lnSpc>
              <a:spcAft>
                <a:spcPts val="600"/>
              </a:spcAft>
            </a:pPr>
            <a:r>
              <a:rPr lang="en-US" sz="1100" b="1" dirty="0">
                <a:solidFill>
                  <a:srgbClr val="333333"/>
                </a:solidFill>
                <a:latin typeface="Arial Narrow" pitchFamily="34" charset="0"/>
              </a:rPr>
              <a:t>Optimum Seeding Rate by </a:t>
            </a:r>
            <a:r>
              <a:rPr lang="en-US" sz="1100" b="1" dirty="0" smtClean="0">
                <a:solidFill>
                  <a:srgbClr val="333333"/>
                </a:solidFill>
                <a:latin typeface="Arial Narrow" pitchFamily="34" charset="0"/>
              </a:rPr>
              <a:t>Hybrid Maturity</a:t>
            </a:r>
            <a:endParaRPr lang="en-US" sz="1100" b="1" dirty="0">
              <a:solidFill>
                <a:srgbClr val="333333"/>
              </a:solidFill>
              <a:latin typeface="Arial Narrow" pitchFamily="34" charset="0"/>
            </a:endParaRPr>
          </a:p>
          <a:p>
            <a:pPr marL="114300" indent="-114300">
              <a:lnSpc>
                <a:spcPts val="1100"/>
              </a:lnSpc>
              <a:spcAft>
                <a:spcPts val="600"/>
              </a:spcAft>
              <a:buFont typeface="Arial" panose="020B0604020202020204" pitchFamily="34" charset="0"/>
              <a:buChar char="•"/>
            </a:pPr>
            <a:r>
              <a:rPr lang="en-US" sz="1000" dirty="0" smtClean="0">
                <a:latin typeface="Arial Narrow" panose="020B0606020202030204" pitchFamily="34" charset="0"/>
              </a:rPr>
              <a:t>Previous </a:t>
            </a:r>
            <a:r>
              <a:rPr lang="en-US" sz="1000" dirty="0">
                <a:latin typeface="Arial Narrow" panose="020B0606020202030204" pitchFamily="34" charset="0"/>
              </a:rPr>
              <a:t>research has shown that early maturity hybrids (&lt;100 CRM) may require higher populations to maximize yield. Although this trend can still be detected when examining the response curves closely, it is a smaller difference than in the </a:t>
            </a:r>
            <a:r>
              <a:rPr lang="en-US" sz="1000" dirty="0" smtClean="0">
                <a:latin typeface="Arial Narrow" panose="020B0606020202030204" pitchFamily="34" charset="0"/>
              </a:rPr>
              <a:t>past (Figure 4). </a:t>
            </a:r>
          </a:p>
        </p:txBody>
      </p:sp>
      <p:sp>
        <p:nvSpPr>
          <p:cNvPr id="3" name="Rectangle 2"/>
          <p:cNvSpPr/>
          <p:nvPr/>
        </p:nvSpPr>
        <p:spPr>
          <a:xfrm>
            <a:off x="4024327" y="1454343"/>
            <a:ext cx="3344862" cy="1605568"/>
          </a:xfrm>
          <a:prstGeom prst="rect">
            <a:avLst/>
          </a:prstGeom>
        </p:spPr>
        <p:txBody>
          <a:bodyPr wrap="square">
            <a:spAutoFit/>
          </a:bodyPr>
          <a:lstStyle/>
          <a:p>
            <a:pPr>
              <a:lnSpc>
                <a:spcPts val="1200"/>
              </a:lnSpc>
              <a:spcBef>
                <a:spcPts val="600"/>
              </a:spcBef>
            </a:pPr>
            <a:r>
              <a:rPr lang="en-US" sz="1100" b="1" dirty="0" smtClean="0">
                <a:solidFill>
                  <a:srgbClr val="333333"/>
                </a:solidFill>
                <a:latin typeface="Arial Narrow" pitchFamily="34" charset="0"/>
              </a:rPr>
              <a:t>Optimum Seeding Rate by Yield Level</a:t>
            </a:r>
            <a:endParaRPr lang="en-US" sz="1100" b="1" dirty="0">
              <a:solidFill>
                <a:srgbClr val="333333"/>
              </a:solidFill>
              <a:latin typeface="Arial Narrow" pitchFamily="34" charset="0"/>
            </a:endParaRPr>
          </a:p>
          <a:p>
            <a:pPr marL="114300" indent="-114300">
              <a:lnSpc>
                <a:spcPts val="1100"/>
              </a:lnSpc>
              <a:spcBef>
                <a:spcPts val="600"/>
              </a:spcBef>
              <a:buFont typeface="Arial" panose="020B0604020202020204" pitchFamily="34" charset="0"/>
              <a:buChar char="•"/>
            </a:pPr>
            <a:r>
              <a:rPr lang="en-US" sz="1000" dirty="0" smtClean="0">
                <a:latin typeface="Arial Narrow" panose="020B0606020202030204" pitchFamily="34" charset="0"/>
              </a:rPr>
              <a:t>Like </a:t>
            </a:r>
            <a:r>
              <a:rPr lang="en-US" sz="1000" dirty="0">
                <a:latin typeface="Arial Narrow" panose="020B0606020202030204" pitchFamily="34" charset="0"/>
              </a:rPr>
              <a:t>previous </a:t>
            </a:r>
            <a:r>
              <a:rPr lang="en-US" sz="1000" dirty="0" smtClean="0">
                <a:latin typeface="Arial Narrow" panose="020B0606020202030204" pitchFamily="34" charset="0"/>
              </a:rPr>
              <a:t>Pioneer </a:t>
            </a:r>
            <a:r>
              <a:rPr lang="en-US" sz="1000" dirty="0">
                <a:latin typeface="Arial Narrow" panose="020B0606020202030204" pitchFamily="34" charset="0"/>
              </a:rPr>
              <a:t>studies, the </a:t>
            </a:r>
            <a:r>
              <a:rPr lang="en-US" sz="1000" dirty="0" smtClean="0">
                <a:latin typeface="Arial Narrow" panose="020B0606020202030204" pitchFamily="34" charset="0"/>
              </a:rPr>
              <a:t>2009 </a:t>
            </a:r>
            <a:r>
              <a:rPr lang="en-US" sz="1000" dirty="0">
                <a:latin typeface="Arial Narrow" panose="020B0606020202030204" pitchFamily="34" charset="0"/>
              </a:rPr>
              <a:t>to </a:t>
            </a:r>
            <a:r>
              <a:rPr lang="en-US" sz="1000" dirty="0" smtClean="0">
                <a:latin typeface="Arial Narrow" panose="020B0606020202030204" pitchFamily="34" charset="0"/>
              </a:rPr>
              <a:t>2015 trials </a:t>
            </a:r>
            <a:r>
              <a:rPr lang="en-US" sz="1000" dirty="0">
                <a:latin typeface="Arial Narrow" panose="020B0606020202030204" pitchFamily="34" charset="0"/>
              </a:rPr>
              <a:t>across the U.S. and Canada show that corn hybrid response to plant population varies by yield level (Figure </a:t>
            </a:r>
            <a:r>
              <a:rPr lang="en-US" sz="1000" dirty="0" smtClean="0">
                <a:latin typeface="Arial Narrow" panose="020B0606020202030204" pitchFamily="34" charset="0"/>
              </a:rPr>
              <a:t>3). </a:t>
            </a:r>
          </a:p>
          <a:p>
            <a:pPr marL="114300" indent="-114300">
              <a:lnSpc>
                <a:spcPts val="1100"/>
              </a:lnSpc>
              <a:spcBef>
                <a:spcPts val="600"/>
              </a:spcBef>
              <a:buFont typeface="Arial" panose="020B0604020202020204" pitchFamily="34" charset="0"/>
              <a:buChar char="•"/>
            </a:pPr>
            <a:r>
              <a:rPr lang="en-US" sz="1000" dirty="0" smtClean="0">
                <a:latin typeface="Arial Narrow" panose="020B0606020202030204" pitchFamily="34" charset="0"/>
              </a:rPr>
              <a:t>The </a:t>
            </a:r>
            <a:r>
              <a:rPr lang="en-US" sz="1000" dirty="0">
                <a:latin typeface="Arial Narrow" panose="020B0606020202030204" pitchFamily="34" charset="0"/>
              </a:rPr>
              <a:t>seeding rate required to maximize yield increases as yield level increases</a:t>
            </a:r>
            <a:r>
              <a:rPr lang="en-US" sz="1000" dirty="0" smtClean="0">
                <a:latin typeface="Arial Narrow" panose="020B0606020202030204" pitchFamily="34" charset="0"/>
              </a:rPr>
              <a:t>.</a:t>
            </a:r>
          </a:p>
          <a:p>
            <a:pPr marL="114300" indent="-114300">
              <a:lnSpc>
                <a:spcPts val="1100"/>
              </a:lnSpc>
              <a:spcBef>
                <a:spcPts val="600"/>
              </a:spcBef>
              <a:buFont typeface="Arial" panose="020B0604020202020204" pitchFamily="34" charset="0"/>
              <a:buChar char="•"/>
            </a:pPr>
            <a:r>
              <a:rPr lang="en-US" sz="1000" dirty="0">
                <a:latin typeface="Arial Narrow" panose="020B0606020202030204" pitchFamily="34" charset="0"/>
              </a:rPr>
              <a:t>T</a:t>
            </a:r>
            <a:r>
              <a:rPr lang="en-US" sz="1000" dirty="0" smtClean="0">
                <a:latin typeface="Arial Narrow" panose="020B0606020202030204" pitchFamily="34" charset="0"/>
              </a:rPr>
              <a:t>he economic optimum seeding </a:t>
            </a:r>
            <a:r>
              <a:rPr lang="en-US" sz="1000" dirty="0">
                <a:latin typeface="Arial Narrow" panose="020B0606020202030204" pitchFamily="34" charset="0"/>
              </a:rPr>
              <a:t>rate varies from about 31,000 seeds/acre for locations yielding 150 </a:t>
            </a:r>
            <a:r>
              <a:rPr lang="en-US" sz="1000" dirty="0" err="1">
                <a:latin typeface="Arial Narrow" panose="020B0606020202030204" pitchFamily="34" charset="0"/>
              </a:rPr>
              <a:t>bu</a:t>
            </a:r>
            <a:r>
              <a:rPr lang="en-US" sz="1000" dirty="0">
                <a:latin typeface="Arial Narrow" panose="020B0606020202030204" pitchFamily="34" charset="0"/>
              </a:rPr>
              <a:t>/acre to over 39,000 seeds/acre for yields of 240 </a:t>
            </a:r>
            <a:r>
              <a:rPr lang="en-US" sz="1000" dirty="0" err="1">
                <a:latin typeface="Arial Narrow" panose="020B0606020202030204" pitchFamily="34" charset="0"/>
              </a:rPr>
              <a:t>bu</a:t>
            </a:r>
            <a:r>
              <a:rPr lang="en-US" sz="1000" dirty="0">
                <a:latin typeface="Arial Narrow" panose="020B0606020202030204" pitchFamily="34" charset="0"/>
              </a:rPr>
              <a:t>/acre</a:t>
            </a:r>
            <a:r>
              <a:rPr lang="en-US" sz="1000" dirty="0" smtClean="0">
                <a:latin typeface="Arial Narrow" panose="020B0606020202030204" pitchFamily="34" charset="0"/>
              </a:rPr>
              <a:t>.  </a:t>
            </a:r>
            <a:endParaRPr lang="en-US" sz="1000" dirty="0">
              <a:latin typeface="Arial Narrow" panose="020B0606020202030204" pitchFamily="34" charset="0"/>
            </a:endParaRPr>
          </a:p>
        </p:txBody>
      </p:sp>
      <p:sp>
        <p:nvSpPr>
          <p:cNvPr id="52" name="Rectangle 51"/>
          <p:cNvSpPr/>
          <p:nvPr/>
        </p:nvSpPr>
        <p:spPr>
          <a:xfrm>
            <a:off x="366711" y="8995872"/>
            <a:ext cx="3490913" cy="515526"/>
          </a:xfrm>
          <a:prstGeom prst="rect">
            <a:avLst/>
          </a:prstGeom>
        </p:spPr>
        <p:txBody>
          <a:bodyPr wrap="square">
            <a:spAutoFit/>
          </a:bodyPr>
          <a:lstStyle/>
          <a:p>
            <a:pPr marL="114300" indent="-114300">
              <a:lnSpc>
                <a:spcPts val="1100"/>
              </a:lnSpc>
              <a:spcAft>
                <a:spcPts val="600"/>
              </a:spcAft>
              <a:buFont typeface="Arial" panose="020B0604020202020204" pitchFamily="34" charset="0"/>
              <a:buChar char="•"/>
            </a:pPr>
            <a:r>
              <a:rPr lang="en-US" sz="1000" dirty="0" smtClean="0">
                <a:latin typeface="Arial Narrow" panose="020B0606020202030204" pitchFamily="34" charset="0"/>
              </a:rPr>
              <a:t>Growers </a:t>
            </a:r>
            <a:r>
              <a:rPr lang="en-US" sz="1000" dirty="0">
                <a:latin typeface="Arial Narrow" panose="020B0606020202030204" pitchFamily="34" charset="0"/>
              </a:rPr>
              <a:t>can use the multi-year and multi-location results to identify the best potential planting rates specific to their hybrid, </a:t>
            </a:r>
            <a:r>
              <a:rPr lang="en-US" sz="1000" dirty="0" smtClean="0">
                <a:latin typeface="Arial Narrow" panose="020B0606020202030204" pitchFamily="34" charset="0"/>
              </a:rPr>
              <a:t>location, </a:t>
            </a:r>
            <a:r>
              <a:rPr lang="en-US" sz="1000" dirty="0">
                <a:latin typeface="Arial Narrow" panose="020B0606020202030204" pitchFamily="34" charset="0"/>
              </a:rPr>
              <a:t>and management practices</a:t>
            </a:r>
            <a:r>
              <a:rPr lang="en-US" sz="1000" dirty="0" smtClean="0">
                <a:latin typeface="Arial Narrow" panose="020B0606020202030204" pitchFamily="34" charset="0"/>
              </a:rPr>
              <a:t>.</a:t>
            </a:r>
          </a:p>
        </p:txBody>
      </p:sp>
      <p:sp>
        <p:nvSpPr>
          <p:cNvPr id="53" name="Rectangle 52"/>
          <p:cNvSpPr/>
          <p:nvPr/>
        </p:nvSpPr>
        <p:spPr>
          <a:xfrm>
            <a:off x="372269" y="8579075"/>
            <a:ext cx="3348038" cy="374461"/>
          </a:xfrm>
          <a:prstGeom prst="rect">
            <a:avLst/>
          </a:prstGeom>
        </p:spPr>
        <p:txBody>
          <a:bodyPr wrap="square">
            <a:spAutoFit/>
          </a:bodyPr>
          <a:lstStyle/>
          <a:p>
            <a:pPr>
              <a:lnSpc>
                <a:spcPts val="1100"/>
              </a:lnSpc>
            </a:pPr>
            <a:r>
              <a:rPr lang="en-US" sz="1000" b="1" dirty="0" smtClean="0">
                <a:latin typeface="Arial Narrow" panose="020B0606020202030204" pitchFamily="34" charset="0"/>
              </a:rPr>
              <a:t>Figure 2. </a:t>
            </a:r>
            <a:r>
              <a:rPr lang="en-US" sz="1000" dirty="0" smtClean="0">
                <a:latin typeface="Arial Narrow" panose="020B0606020202030204" pitchFamily="34" charset="0"/>
              </a:rPr>
              <a:t>Pioneer </a:t>
            </a:r>
            <a:r>
              <a:rPr lang="en-US" sz="1000" dirty="0" err="1" smtClean="0">
                <a:latin typeface="Arial Narrow" panose="020B0606020202030204" pitchFamily="34" charset="0"/>
              </a:rPr>
              <a:t>GrowingPoint</a:t>
            </a:r>
            <a:r>
              <a:rPr lang="en-US" sz="1000" dirty="0" smtClean="0">
                <a:latin typeface="Arial Narrow" panose="020B0606020202030204" pitchFamily="34" charset="0"/>
              </a:rPr>
              <a:t> agronomy on-farm seeding rate trials at 1378 locations in </a:t>
            </a:r>
            <a:r>
              <a:rPr lang="en-US" sz="1000" dirty="0">
                <a:latin typeface="Arial Narrow" panose="020B0606020202030204" pitchFamily="34" charset="0"/>
              </a:rPr>
              <a:t>North </a:t>
            </a:r>
            <a:r>
              <a:rPr lang="en-US" sz="1000" dirty="0" smtClean="0">
                <a:latin typeface="Arial Narrow" panose="020B0606020202030204" pitchFamily="34" charset="0"/>
              </a:rPr>
              <a:t>America in 2015.</a:t>
            </a:r>
            <a:endParaRPr lang="en-US" sz="1000" dirty="0">
              <a:latin typeface="Arial Narrow" panose="020B0606020202030204" pitchFamily="34" charset="0"/>
            </a:endParaRPr>
          </a:p>
        </p:txBody>
      </p:sp>
      <p:pic>
        <p:nvPicPr>
          <p:cNvPr id="2" name="Picture 1"/>
          <p:cNvPicPr>
            <a:picLocks noChangeAspect="1"/>
          </p:cNvPicPr>
          <p:nvPr/>
        </p:nvPicPr>
        <p:blipFill rotWithShape="1">
          <a:blip r:embed="rId6" cstate="print">
            <a:extLst>
              <a:ext uri="{28A0092B-C50C-407E-A947-70E740481C1C}">
                <a14:useLocalDpi xmlns:a14="http://schemas.microsoft.com/office/drawing/2010/main" val="0"/>
              </a:ext>
            </a:extLst>
          </a:blip>
          <a:srcRect t="4367" b="3603"/>
          <a:stretch/>
        </p:blipFill>
        <p:spPr>
          <a:xfrm>
            <a:off x="452438" y="6699337"/>
            <a:ext cx="3238500" cy="186956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64327" y="1396604"/>
            <a:ext cx="3376613" cy="1836400"/>
          </a:xfrm>
          <a:prstGeom prst="rect">
            <a:avLst/>
          </a:prstGeom>
        </p:spPr>
        <p:txBody>
          <a:bodyPr wrap="square">
            <a:spAutoFit/>
          </a:bodyPr>
          <a:lstStyle/>
          <a:p>
            <a:pPr>
              <a:lnSpc>
                <a:spcPts val="1200"/>
              </a:lnSpc>
              <a:spcAft>
                <a:spcPts val="600"/>
              </a:spcAft>
            </a:pPr>
            <a:r>
              <a:rPr lang="en-US" sz="1100" b="1" dirty="0">
                <a:solidFill>
                  <a:srgbClr val="333333"/>
                </a:solidFill>
                <a:latin typeface="Arial Narrow" pitchFamily="34" charset="0"/>
              </a:rPr>
              <a:t>Enhanced Features for 2016</a:t>
            </a:r>
          </a:p>
          <a:p>
            <a:pPr marL="114300" indent="-114300">
              <a:lnSpc>
                <a:spcPts val="1100"/>
              </a:lnSpc>
              <a:spcAft>
                <a:spcPts val="400"/>
              </a:spcAft>
              <a:buFont typeface="Arial" panose="020B0604020202020204" pitchFamily="34" charset="0"/>
              <a:buChar char="•"/>
            </a:pPr>
            <a:r>
              <a:rPr lang="en-US" sz="1000" dirty="0" smtClean="0">
                <a:latin typeface="Arial Narrow" panose="020B0606020202030204" pitchFamily="34" charset="0"/>
              </a:rPr>
              <a:t>The 2016 version of the Planting Rate Estimator has several improvements compared to previous versions.</a:t>
            </a:r>
          </a:p>
          <a:p>
            <a:pPr marL="114300" indent="-114300">
              <a:lnSpc>
                <a:spcPts val="1100"/>
              </a:lnSpc>
              <a:spcAft>
                <a:spcPts val="400"/>
              </a:spcAft>
              <a:buFont typeface="Arial" panose="020B0604020202020204" pitchFamily="34" charset="0"/>
              <a:buChar char="•"/>
            </a:pPr>
            <a:r>
              <a:rPr lang="en-US" sz="1000" dirty="0" smtClean="0">
                <a:latin typeface="Arial Narrow" panose="020B0606020202030204" pitchFamily="34" charset="0"/>
              </a:rPr>
              <a:t>The most significant improvement is the ability to display population response curves for a greater range of yield levels, which provides greater utility for creating variable rate seeding prescriptions.</a:t>
            </a:r>
          </a:p>
          <a:p>
            <a:pPr marL="514350" lvl="1" indent="-171450">
              <a:lnSpc>
                <a:spcPts val="1100"/>
              </a:lnSpc>
              <a:spcAft>
                <a:spcPts val="400"/>
              </a:spcAft>
              <a:buSzPct val="75000"/>
              <a:buFont typeface="Courier New" panose="02070309020205020404" pitchFamily="49" charset="0"/>
              <a:buChar char="o"/>
            </a:pPr>
            <a:r>
              <a:rPr lang="en-US" sz="1000" dirty="0" smtClean="0">
                <a:latin typeface="Arial Narrow" panose="020B0606020202030204" pitchFamily="34" charset="0"/>
              </a:rPr>
              <a:t>Previously, the Planting </a:t>
            </a:r>
            <a:r>
              <a:rPr lang="en-US" sz="1000" dirty="0">
                <a:latin typeface="Arial Narrow" panose="020B0606020202030204" pitchFamily="34" charset="0"/>
              </a:rPr>
              <a:t>Rate Estimator </a:t>
            </a:r>
            <a:r>
              <a:rPr lang="en-US" sz="1000" dirty="0" smtClean="0">
                <a:latin typeface="Arial Narrow" panose="020B0606020202030204" pitchFamily="34" charset="0"/>
              </a:rPr>
              <a:t>displayed plant population responses for up to 3 yield levels: greater </a:t>
            </a:r>
            <a:r>
              <a:rPr lang="en-US" sz="1000" dirty="0">
                <a:latin typeface="Arial Narrow" panose="020B0606020202030204" pitchFamily="34" charset="0"/>
              </a:rPr>
              <a:t>than 200 </a:t>
            </a:r>
            <a:r>
              <a:rPr lang="en-US" sz="1000" dirty="0" err="1" smtClean="0">
                <a:latin typeface="Arial Narrow" panose="020B0606020202030204" pitchFamily="34" charset="0"/>
              </a:rPr>
              <a:t>bu</a:t>
            </a:r>
            <a:r>
              <a:rPr lang="en-US" sz="1000" dirty="0" smtClean="0">
                <a:latin typeface="Arial Narrow" panose="020B0606020202030204" pitchFamily="34" charset="0"/>
              </a:rPr>
              <a:t>/acre</a:t>
            </a:r>
            <a:r>
              <a:rPr lang="en-US" sz="1000" dirty="0">
                <a:latin typeface="Arial Narrow" panose="020B0606020202030204" pitchFamily="34" charset="0"/>
              </a:rPr>
              <a:t>, </a:t>
            </a:r>
            <a:r>
              <a:rPr lang="en-US" sz="1000" dirty="0" smtClean="0">
                <a:latin typeface="Arial Narrow" panose="020B0606020202030204" pitchFamily="34" charset="0"/>
              </a:rPr>
              <a:t>between </a:t>
            </a:r>
            <a:r>
              <a:rPr lang="en-US" sz="1000" dirty="0">
                <a:latin typeface="Arial Narrow" panose="020B0606020202030204" pitchFamily="34" charset="0"/>
              </a:rPr>
              <a:t>150 and 200 </a:t>
            </a:r>
            <a:r>
              <a:rPr lang="en-US" sz="1000" dirty="0" err="1" smtClean="0">
                <a:latin typeface="Arial Narrow" panose="020B0606020202030204" pitchFamily="34" charset="0"/>
              </a:rPr>
              <a:t>bu</a:t>
            </a:r>
            <a:r>
              <a:rPr lang="en-US" sz="1000" dirty="0" smtClean="0">
                <a:latin typeface="Arial Narrow" panose="020B0606020202030204" pitchFamily="34" charset="0"/>
              </a:rPr>
              <a:t>/acre, </a:t>
            </a:r>
            <a:r>
              <a:rPr lang="en-US" sz="1000" dirty="0">
                <a:latin typeface="Arial Narrow" panose="020B0606020202030204" pitchFamily="34" charset="0"/>
              </a:rPr>
              <a:t>and </a:t>
            </a:r>
            <a:r>
              <a:rPr lang="en-US" sz="1000" dirty="0" smtClean="0">
                <a:latin typeface="Arial Narrow" panose="020B0606020202030204" pitchFamily="34" charset="0"/>
              </a:rPr>
              <a:t>less </a:t>
            </a:r>
            <a:r>
              <a:rPr lang="en-US" sz="1000" dirty="0">
                <a:latin typeface="Arial Narrow" panose="020B0606020202030204" pitchFamily="34" charset="0"/>
              </a:rPr>
              <a:t>than 150 </a:t>
            </a:r>
            <a:r>
              <a:rPr lang="en-US" sz="1000" dirty="0" err="1" smtClean="0">
                <a:latin typeface="Arial Narrow" panose="020B0606020202030204" pitchFamily="34" charset="0"/>
              </a:rPr>
              <a:t>bu</a:t>
            </a:r>
            <a:r>
              <a:rPr lang="en-US" sz="1000" dirty="0" smtClean="0">
                <a:latin typeface="Arial Narrow" panose="020B0606020202030204" pitchFamily="34" charset="0"/>
              </a:rPr>
              <a:t>/acre.</a:t>
            </a:r>
          </a:p>
        </p:txBody>
      </p:sp>
      <p:sp>
        <p:nvSpPr>
          <p:cNvPr id="15" name="Text Box 4"/>
          <p:cNvSpPr txBox="1">
            <a:spLocks noChangeArrowheads="1"/>
          </p:cNvSpPr>
          <p:nvPr/>
        </p:nvSpPr>
        <p:spPr bwMode="auto">
          <a:xfrm>
            <a:off x="342898" y="360639"/>
            <a:ext cx="3514725" cy="318321"/>
          </a:xfrm>
          <a:prstGeom prst="rect">
            <a:avLst/>
          </a:prstGeom>
          <a:noFill/>
          <a:ln w="9525">
            <a:noFill/>
            <a:miter lim="800000"/>
            <a:headEnd/>
            <a:tailEnd/>
          </a:ln>
        </p:spPr>
        <p:txBody>
          <a:bodyPr wrap="square" lIns="101882" tIns="50941" rIns="101882" bIns="50941">
            <a:spAutoFit/>
          </a:bodyPr>
          <a:lstStyle/>
          <a:p>
            <a:pPr marL="127000" indent="-127000">
              <a:spcBef>
                <a:spcPct val="20000"/>
              </a:spcBef>
            </a:pPr>
            <a:r>
              <a:rPr lang="en-US" sz="1400" b="1" dirty="0" smtClean="0">
                <a:solidFill>
                  <a:srgbClr val="398140"/>
                </a:solidFill>
                <a:latin typeface="Arial Narrow" pitchFamily="34" charset="0"/>
              </a:rPr>
              <a:t>Planting Rate Estimator</a:t>
            </a:r>
            <a:endParaRPr lang="en-US" sz="1400" b="1" dirty="0">
              <a:solidFill>
                <a:srgbClr val="398140"/>
              </a:solidFill>
              <a:latin typeface="Arial Narrow" pitchFamily="34" charset="0"/>
            </a:endParaRPr>
          </a:p>
        </p:txBody>
      </p:sp>
      <p:sp>
        <p:nvSpPr>
          <p:cNvPr id="19" name="Left Arrow 18"/>
          <p:cNvSpPr/>
          <p:nvPr/>
        </p:nvSpPr>
        <p:spPr>
          <a:xfrm>
            <a:off x="4744726" y="4555213"/>
            <a:ext cx="333375" cy="24189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Arrow 19"/>
          <p:cNvSpPr/>
          <p:nvPr/>
        </p:nvSpPr>
        <p:spPr>
          <a:xfrm>
            <a:off x="4744726" y="6288763"/>
            <a:ext cx="333375" cy="24189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a:off x="4744726" y="7362738"/>
            <a:ext cx="333375" cy="24189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114924" y="6024334"/>
            <a:ext cx="2305684" cy="797654"/>
          </a:xfrm>
          <a:prstGeom prst="rect">
            <a:avLst/>
          </a:prstGeom>
        </p:spPr>
        <p:txBody>
          <a:bodyPr wrap="square">
            <a:spAutoFit/>
          </a:bodyPr>
          <a:lstStyle/>
          <a:p>
            <a:pPr>
              <a:lnSpc>
                <a:spcPts val="1100"/>
              </a:lnSpc>
              <a:spcAft>
                <a:spcPts val="600"/>
              </a:spcAft>
            </a:pPr>
            <a:r>
              <a:rPr lang="en-US" sz="1000" dirty="0" smtClean="0">
                <a:latin typeface="Arial Narrow" panose="020B0606020202030204" pitchFamily="34" charset="0"/>
              </a:rPr>
              <a:t>Graph shows up to three plant population response curves with economic optimum seeding rates based on the criteria selected above. Results are displayed as net income/acre. </a:t>
            </a:r>
          </a:p>
        </p:txBody>
      </p:sp>
      <p:sp>
        <p:nvSpPr>
          <p:cNvPr id="23" name="Rectangle 22"/>
          <p:cNvSpPr/>
          <p:nvPr/>
        </p:nvSpPr>
        <p:spPr>
          <a:xfrm>
            <a:off x="5114924" y="4393258"/>
            <a:ext cx="2217739" cy="515526"/>
          </a:xfrm>
          <a:prstGeom prst="rect">
            <a:avLst/>
          </a:prstGeom>
        </p:spPr>
        <p:txBody>
          <a:bodyPr wrap="square">
            <a:spAutoFit/>
          </a:bodyPr>
          <a:lstStyle/>
          <a:p>
            <a:pPr>
              <a:lnSpc>
                <a:spcPts val="1100"/>
              </a:lnSpc>
              <a:spcAft>
                <a:spcPts val="600"/>
              </a:spcAft>
            </a:pPr>
            <a:r>
              <a:rPr lang="en-US" sz="1000" dirty="0" smtClean="0">
                <a:latin typeface="Arial Narrow" panose="020B0606020202030204" pitchFamily="34" charset="0"/>
              </a:rPr>
              <a:t>Select and compare plant population responses based on hybrid, yield level, corn grain price, and seed cost. </a:t>
            </a:r>
          </a:p>
        </p:txBody>
      </p:sp>
      <p:sp>
        <p:nvSpPr>
          <p:cNvPr id="24" name="Rectangle 23"/>
          <p:cNvSpPr/>
          <p:nvPr/>
        </p:nvSpPr>
        <p:spPr>
          <a:xfrm>
            <a:off x="5114924" y="7091640"/>
            <a:ext cx="2217740" cy="938719"/>
          </a:xfrm>
          <a:prstGeom prst="rect">
            <a:avLst/>
          </a:prstGeom>
        </p:spPr>
        <p:txBody>
          <a:bodyPr wrap="square">
            <a:spAutoFit/>
          </a:bodyPr>
          <a:lstStyle/>
          <a:p>
            <a:pPr>
              <a:lnSpc>
                <a:spcPts val="1100"/>
              </a:lnSpc>
              <a:spcAft>
                <a:spcPts val="600"/>
              </a:spcAft>
            </a:pPr>
            <a:r>
              <a:rPr lang="en-US" sz="1000" dirty="0" smtClean="0">
                <a:latin typeface="Arial Narrow" panose="020B0606020202030204" pitchFamily="34" charset="0"/>
              </a:rPr>
              <a:t>Tabular display of net income/acre at several seeding rates based on the criteria selected above and economic optimum seeding rates. Years of testing and number of testing locations for selected hybrid(s) shown below.</a:t>
            </a:r>
          </a:p>
        </p:txBody>
      </p:sp>
      <p:sp>
        <p:nvSpPr>
          <p:cNvPr id="25" name="Rectangle 24"/>
          <p:cNvSpPr/>
          <p:nvPr/>
        </p:nvSpPr>
        <p:spPr>
          <a:xfrm>
            <a:off x="361947" y="650618"/>
            <a:ext cx="3495675" cy="797654"/>
          </a:xfrm>
          <a:prstGeom prst="rect">
            <a:avLst/>
          </a:prstGeom>
        </p:spPr>
        <p:txBody>
          <a:bodyPr wrap="square">
            <a:spAutoFit/>
          </a:bodyPr>
          <a:lstStyle/>
          <a:p>
            <a:pPr marL="114300" indent="-114300">
              <a:lnSpc>
                <a:spcPts val="1100"/>
              </a:lnSpc>
              <a:spcAft>
                <a:spcPts val="600"/>
              </a:spcAft>
              <a:buFont typeface="Arial" panose="020B0604020202020204" pitchFamily="34" charset="0"/>
              <a:buChar char="•"/>
            </a:pPr>
            <a:r>
              <a:rPr lang="en-US" sz="1000" dirty="0" smtClean="0">
                <a:latin typeface="Arial Narrow" panose="020B0606020202030204" pitchFamily="34" charset="0"/>
              </a:rPr>
              <a:t>The DuPont Pioneer Planting Rate Estimator, available on </a:t>
            </a:r>
            <a:r>
              <a:rPr lang="en-US" sz="1000" dirty="0" smtClean="0">
                <a:latin typeface="Arial Narrow" panose="020B0606020202030204" pitchFamily="34" charset="0"/>
                <a:hlinkClick r:id="rId2"/>
              </a:rPr>
              <a:t>www.pioneer.com</a:t>
            </a:r>
            <a:r>
              <a:rPr lang="en-US" sz="1000" dirty="0" smtClean="0">
                <a:latin typeface="Arial Narrow" panose="020B0606020202030204" pitchFamily="34" charset="0"/>
              </a:rPr>
              <a:t> and as a free mobile app, allows users to generate estimated optimum seeding rates for Pioneer</a:t>
            </a:r>
            <a:r>
              <a:rPr lang="en-US" sz="1000" baseline="30000" dirty="0" smtClean="0">
                <a:latin typeface="Arial Narrow" panose="020B0606020202030204" pitchFamily="34" charset="0"/>
              </a:rPr>
              <a:t>®</a:t>
            </a:r>
            <a:r>
              <a:rPr lang="en-US" sz="1000" dirty="0" smtClean="0">
                <a:latin typeface="Arial Narrow" panose="020B0606020202030204" pitchFamily="34" charset="0"/>
              </a:rPr>
              <a:t> brand corn products based on data from Pioneer research and Pioneer</a:t>
            </a:r>
            <a:r>
              <a:rPr lang="en-US" sz="1000" baseline="30000" dirty="0" smtClean="0">
                <a:latin typeface="Arial Narrow" panose="020B0606020202030204" pitchFamily="34" charset="0"/>
              </a:rPr>
              <a:t>®</a:t>
            </a:r>
            <a:r>
              <a:rPr lang="en-US" sz="1000" dirty="0" smtClean="0">
                <a:latin typeface="Arial Narrow" panose="020B0606020202030204" pitchFamily="34" charset="0"/>
              </a:rPr>
              <a:t> </a:t>
            </a:r>
            <a:r>
              <a:rPr lang="en-US" sz="1000" dirty="0" err="1" smtClean="0">
                <a:latin typeface="Arial Narrow" panose="020B0606020202030204" pitchFamily="34" charset="0"/>
              </a:rPr>
              <a:t>GrowingPoint</a:t>
            </a:r>
            <a:r>
              <a:rPr lang="en-US" sz="1000" baseline="30000" dirty="0" smtClean="0">
                <a:latin typeface="Arial Narrow" panose="020B0606020202030204" pitchFamily="34" charset="0"/>
              </a:rPr>
              <a:t>®</a:t>
            </a:r>
            <a:r>
              <a:rPr lang="en-US" sz="1000" dirty="0" smtClean="0">
                <a:latin typeface="Arial Narrow" panose="020B0606020202030204" pitchFamily="34" charset="0"/>
              </a:rPr>
              <a:t> agronomy trials. </a:t>
            </a:r>
          </a:p>
        </p:txBody>
      </p:sp>
      <p:sp>
        <p:nvSpPr>
          <p:cNvPr id="28" name="Rectangle 27"/>
          <p:cNvSpPr/>
          <p:nvPr/>
        </p:nvSpPr>
        <p:spPr>
          <a:xfrm>
            <a:off x="4011301" y="465414"/>
            <a:ext cx="3376613" cy="2823850"/>
          </a:xfrm>
          <a:prstGeom prst="rect">
            <a:avLst/>
          </a:prstGeom>
        </p:spPr>
        <p:txBody>
          <a:bodyPr wrap="square">
            <a:spAutoFit/>
          </a:bodyPr>
          <a:lstStyle/>
          <a:p>
            <a:pPr marL="457200" lvl="1" indent="-114300">
              <a:lnSpc>
                <a:spcPts val="1100"/>
              </a:lnSpc>
              <a:spcAft>
                <a:spcPts val="400"/>
              </a:spcAft>
              <a:buSzPct val="75000"/>
              <a:buFont typeface="Courier New" panose="02070309020205020404" pitchFamily="49" charset="0"/>
              <a:buChar char="o"/>
            </a:pPr>
            <a:r>
              <a:rPr lang="en-US" sz="1000" dirty="0" smtClean="0">
                <a:latin typeface="Arial Narrow" panose="020B0606020202030204" pitchFamily="34" charset="0"/>
              </a:rPr>
              <a:t>Now it is possible to display plant population response curves at 10 </a:t>
            </a:r>
            <a:r>
              <a:rPr lang="en-US" sz="1000" dirty="0" err="1" smtClean="0">
                <a:latin typeface="Arial Narrow" panose="020B0606020202030204" pitchFamily="34" charset="0"/>
              </a:rPr>
              <a:t>bu</a:t>
            </a:r>
            <a:r>
              <a:rPr lang="en-US" sz="1000" dirty="0" smtClean="0">
                <a:latin typeface="Arial Narrow" panose="020B0606020202030204" pitchFamily="34" charset="0"/>
              </a:rPr>
              <a:t>/acre increments for all yield levels where there was a statistically significant response based on the available research data.</a:t>
            </a:r>
          </a:p>
          <a:p>
            <a:pPr marL="457200" lvl="1" indent="-114300">
              <a:lnSpc>
                <a:spcPts val="1100"/>
              </a:lnSpc>
              <a:spcAft>
                <a:spcPts val="400"/>
              </a:spcAft>
              <a:buSzPct val="75000"/>
              <a:buFont typeface="Courier New" panose="02070309020205020404" pitchFamily="49" charset="0"/>
              <a:buChar char="o"/>
            </a:pPr>
            <a:r>
              <a:rPr lang="en-US" sz="1000" dirty="0">
                <a:latin typeface="Arial Narrow" panose="020B0606020202030204" pitchFamily="34" charset="0"/>
              </a:rPr>
              <a:t>The yield levels available for display will vary among hybrids based on the available research </a:t>
            </a:r>
            <a:r>
              <a:rPr lang="en-US" sz="1000" dirty="0" smtClean="0">
                <a:latin typeface="Arial Narrow" panose="020B0606020202030204" pitchFamily="34" charset="0"/>
              </a:rPr>
              <a:t>data.</a:t>
            </a:r>
          </a:p>
          <a:p>
            <a:pPr marL="114300" indent="-114300">
              <a:lnSpc>
                <a:spcPts val="1100"/>
              </a:lnSpc>
              <a:spcBef>
                <a:spcPts val="600"/>
              </a:spcBef>
              <a:spcAft>
                <a:spcPts val="400"/>
              </a:spcAft>
              <a:buSzPct val="100000"/>
              <a:buFont typeface="Arial" panose="020B0604020202020204" pitchFamily="34" charset="0"/>
              <a:buChar char="•"/>
            </a:pPr>
            <a:r>
              <a:rPr lang="en-US" sz="1000" dirty="0" smtClean="0">
                <a:latin typeface="Arial Narrow" panose="020B0606020202030204" pitchFamily="34" charset="0"/>
              </a:rPr>
              <a:t>The 2016 Planting Rate Estimator features greater flexibility in customizing the graph display.</a:t>
            </a:r>
          </a:p>
          <a:p>
            <a:pPr marL="457200" lvl="1" indent="-114300">
              <a:lnSpc>
                <a:spcPts val="1100"/>
              </a:lnSpc>
              <a:spcAft>
                <a:spcPts val="400"/>
              </a:spcAft>
              <a:buSzPct val="75000"/>
              <a:buFont typeface="Courier New" panose="02070309020205020404" pitchFamily="49" charset="0"/>
              <a:buChar char="o"/>
            </a:pPr>
            <a:r>
              <a:rPr lang="en-US" sz="1000" dirty="0" smtClean="0">
                <a:latin typeface="Arial Narrow" panose="020B0606020202030204" pitchFamily="34" charset="0"/>
              </a:rPr>
              <a:t>Previously, users could select corn grain price and seed cost to determine economic optimum seeding rates at different yield levels for a given hybrid.</a:t>
            </a:r>
          </a:p>
          <a:p>
            <a:pPr marL="457200" lvl="1" indent="-114300">
              <a:lnSpc>
                <a:spcPts val="1100"/>
              </a:lnSpc>
              <a:spcAft>
                <a:spcPts val="400"/>
              </a:spcAft>
              <a:buSzPct val="75000"/>
              <a:buFont typeface="Courier New" panose="02070309020205020404" pitchFamily="49" charset="0"/>
              <a:buChar char="o"/>
            </a:pPr>
            <a:r>
              <a:rPr lang="en-US" sz="1000" dirty="0" smtClean="0">
                <a:latin typeface="Arial Narrow" panose="020B0606020202030204" pitchFamily="34" charset="0"/>
              </a:rPr>
              <a:t>Users can now display up to three response curves based on any combination of hybrids, yield levels, grain prices, and seed costs.</a:t>
            </a:r>
          </a:p>
          <a:p>
            <a:pPr marL="114300" indent="-114300">
              <a:lnSpc>
                <a:spcPts val="1100"/>
              </a:lnSpc>
              <a:spcAft>
                <a:spcPts val="400"/>
              </a:spcAft>
              <a:buSzPct val="100000"/>
              <a:buFont typeface="Arial" panose="020B0604020202020204" pitchFamily="34" charset="0"/>
              <a:buChar char="•"/>
            </a:pPr>
            <a:r>
              <a:rPr lang="en-US" sz="1000" dirty="0" smtClean="0">
                <a:latin typeface="Arial Narrow" panose="020B0606020202030204" pitchFamily="34" charset="0"/>
              </a:rPr>
              <a:t>Users now have the option of selecting a </a:t>
            </a:r>
            <a:r>
              <a:rPr lang="en-US" sz="1000" dirty="0">
                <a:latin typeface="Arial Narrow" panose="020B0606020202030204" pitchFamily="34" charset="0"/>
              </a:rPr>
              <a:t>“Water-Limited Sites” version of the planting rate </a:t>
            </a:r>
            <a:r>
              <a:rPr lang="en-US" sz="1000" dirty="0" smtClean="0">
                <a:latin typeface="Arial Narrow" panose="020B0606020202030204" pitchFamily="34" charset="0"/>
              </a:rPr>
              <a:t>estimator, which </a:t>
            </a:r>
            <a:r>
              <a:rPr lang="en-US" sz="1000" dirty="0">
                <a:latin typeface="Arial Narrow" panose="020B0606020202030204" pitchFamily="34" charset="0"/>
              </a:rPr>
              <a:t>includes </a:t>
            </a:r>
            <a:r>
              <a:rPr lang="en-US" sz="1000" dirty="0" smtClean="0">
                <a:latin typeface="Arial Narrow" panose="020B0606020202030204" pitchFamily="34" charset="0"/>
              </a:rPr>
              <a:t>data from studies </a:t>
            </a:r>
            <a:r>
              <a:rPr lang="en-US" sz="1000" dirty="0">
                <a:latin typeface="Arial Narrow" panose="020B0606020202030204" pitchFamily="34" charset="0"/>
              </a:rPr>
              <a:t>conducted in </a:t>
            </a:r>
            <a:r>
              <a:rPr lang="en-US" sz="1000" dirty="0" smtClean="0">
                <a:latin typeface="Arial Narrow" panose="020B0606020202030204" pitchFamily="34" charset="0"/>
              </a:rPr>
              <a:t>drought environments in the </a:t>
            </a:r>
            <a:r>
              <a:rPr lang="en-US" sz="1000" dirty="0">
                <a:latin typeface="Arial Narrow" panose="020B0606020202030204" pitchFamily="34" charset="0"/>
              </a:rPr>
              <a:t>western U.S. </a:t>
            </a:r>
            <a:endParaRPr lang="en-US" sz="1000" dirty="0" smtClean="0">
              <a:latin typeface="Arial Narrow" panose="020B0606020202030204" pitchFamily="34" charset="0"/>
            </a:endParaRPr>
          </a:p>
        </p:txBody>
      </p:sp>
      <p:sp>
        <p:nvSpPr>
          <p:cNvPr id="26" name="TextBox 25"/>
          <p:cNvSpPr txBox="1"/>
          <p:nvPr/>
        </p:nvSpPr>
        <p:spPr>
          <a:xfrm>
            <a:off x="372356" y="9471776"/>
            <a:ext cx="7015558" cy="369332"/>
          </a:xfrm>
          <a:prstGeom prst="rect">
            <a:avLst/>
          </a:prstGeom>
          <a:noFill/>
        </p:spPr>
        <p:txBody>
          <a:bodyPr wrap="square" rtlCol="0">
            <a:spAutoFit/>
          </a:bodyPr>
          <a:lstStyle/>
          <a:p>
            <a:r>
              <a:rPr lang="en-US" sz="600" dirty="0">
                <a:latin typeface="Arial Narrow" panose="020B0606020202030204" pitchFamily="34" charset="0"/>
              </a:rPr>
              <a:t>The foregoing is provided for informational use only. Please contact your Pioneer sales professional for information and suggestions specific to your operation. Product performance is variable and depends on many factors such as moisture and heat stress, soil type, management practices and environmental stress as well as disease and pest pressures. Individual results may vary.</a:t>
            </a:r>
          </a:p>
          <a:p>
            <a:endParaRPr lang="en-US" sz="600" dirty="0">
              <a:latin typeface="Arial Narrow" panose="020B0606020202030204" pitchFamily="34" charset="0"/>
            </a:endParaRPr>
          </a:p>
        </p:txBody>
      </p:sp>
      <p:sp>
        <p:nvSpPr>
          <p:cNvPr id="14" name="Rectangle 13"/>
          <p:cNvSpPr/>
          <p:nvPr/>
        </p:nvSpPr>
        <p:spPr>
          <a:xfrm>
            <a:off x="388938" y="8664346"/>
            <a:ext cx="6926262" cy="374461"/>
          </a:xfrm>
          <a:prstGeom prst="rect">
            <a:avLst/>
          </a:prstGeom>
        </p:spPr>
        <p:txBody>
          <a:bodyPr wrap="square">
            <a:spAutoFit/>
          </a:bodyPr>
          <a:lstStyle/>
          <a:p>
            <a:pPr marL="114300" indent="-114300">
              <a:lnSpc>
                <a:spcPts val="1100"/>
              </a:lnSpc>
              <a:spcAft>
                <a:spcPts val="600"/>
              </a:spcAft>
              <a:buFont typeface="Arial" panose="020B0604020202020204" pitchFamily="34" charset="0"/>
              <a:buChar char="•"/>
            </a:pPr>
            <a:r>
              <a:rPr lang="en-US" sz="1000" dirty="0">
                <a:latin typeface="Arial Narrow" panose="020B0606020202030204" pitchFamily="34" charset="0"/>
              </a:rPr>
              <a:t>Growers should use the Planting Rate Estimator as an initial guide and work with your Pioneer sales professional for refinements based on local observations and on-farm trials.</a:t>
            </a:r>
            <a:endParaRPr lang="en-US" sz="1000" dirty="0" smtClean="0">
              <a:latin typeface="Arial Narrow" panose="020B0606020202030204" pitchFamily="34" charset="0"/>
            </a:endParaRPr>
          </a:p>
        </p:txBody>
      </p:sp>
      <p:sp>
        <p:nvSpPr>
          <p:cNvPr id="16" name="Line 566"/>
          <p:cNvSpPr>
            <a:spLocks noChangeShapeType="1"/>
          </p:cNvSpPr>
          <p:nvPr/>
        </p:nvSpPr>
        <p:spPr bwMode="auto">
          <a:xfrm>
            <a:off x="334008" y="9117766"/>
            <a:ext cx="7086600" cy="2"/>
          </a:xfrm>
          <a:prstGeom prst="line">
            <a:avLst/>
          </a:prstGeom>
          <a:noFill/>
          <a:ln w="15875" cap="flat" cmpd="sng" algn="ctr">
            <a:solidFill>
              <a:schemeClr val="tx1">
                <a:lumMod val="50000"/>
                <a:lumOff val="50000"/>
              </a:schemeClr>
            </a:solidFill>
            <a:prstDash val="solid"/>
            <a:round/>
            <a:headEnd type="none" w="med" len="med"/>
            <a:tailEnd type="none" w="med" len="med"/>
          </a:ln>
        </p:spPr>
        <p:txBody>
          <a:bodyPr/>
          <a:lstStyle/>
          <a:p>
            <a:endParaRPr lang="en-US">
              <a:latin typeface="Arial Narrow" panose="020B0606020202030204" pitchFamily="34" charset="0"/>
            </a:endParaRPr>
          </a:p>
        </p:txBody>
      </p:sp>
      <p:sp>
        <p:nvSpPr>
          <p:cNvPr id="17" name="Rectangle 16"/>
          <p:cNvSpPr/>
          <p:nvPr/>
        </p:nvSpPr>
        <p:spPr>
          <a:xfrm>
            <a:off x="493713" y="9161220"/>
            <a:ext cx="6926262" cy="246221"/>
          </a:xfrm>
          <a:prstGeom prst="rect">
            <a:avLst/>
          </a:prstGeom>
        </p:spPr>
        <p:txBody>
          <a:bodyPr wrap="square">
            <a:spAutoFit/>
          </a:bodyPr>
          <a:lstStyle/>
          <a:p>
            <a:pPr>
              <a:lnSpc>
                <a:spcPts val="1200"/>
              </a:lnSpc>
              <a:spcAft>
                <a:spcPts val="600"/>
              </a:spcAft>
            </a:pPr>
            <a:r>
              <a:rPr lang="en-US" sz="1000" dirty="0" smtClean="0">
                <a:latin typeface="Arial Narrow" panose="020B0606020202030204" pitchFamily="34" charset="0"/>
              </a:rPr>
              <a:t>Authors: Mark </a:t>
            </a:r>
            <a:r>
              <a:rPr lang="en-US" sz="1000" dirty="0" err="1" smtClean="0">
                <a:latin typeface="Arial Narrow" panose="020B0606020202030204" pitchFamily="34" charset="0"/>
              </a:rPr>
              <a:t>Jeschke</a:t>
            </a:r>
            <a:r>
              <a:rPr lang="en-US" sz="1000" dirty="0" smtClean="0">
                <a:latin typeface="Arial Narrow" panose="020B0606020202030204" pitchFamily="34" charset="0"/>
              </a:rPr>
              <a:t> and Gaurav </a:t>
            </a:r>
            <a:r>
              <a:rPr lang="en-US" sz="1000" dirty="0" err="1" smtClean="0">
                <a:latin typeface="Arial Narrow" panose="020B0606020202030204" pitchFamily="34" charset="0"/>
              </a:rPr>
              <a:t>Bhalla</a:t>
            </a:r>
            <a:endParaRPr lang="en-US" sz="1000" dirty="0" smtClean="0">
              <a:latin typeface="Arial Narrow" panose="020B0606020202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49" y="3385519"/>
            <a:ext cx="3796751" cy="5120958"/>
          </a:xfrm>
          <a:prstGeom prst="rect">
            <a:avLst/>
          </a:prstGeom>
        </p:spPr>
      </p:pic>
      <p:sp>
        <p:nvSpPr>
          <p:cNvPr id="37" name="Left Arrow 36"/>
          <p:cNvSpPr/>
          <p:nvPr/>
        </p:nvSpPr>
        <p:spPr>
          <a:xfrm>
            <a:off x="4744726" y="4006573"/>
            <a:ext cx="333375" cy="24189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111429" y="3954550"/>
            <a:ext cx="2217739" cy="374461"/>
          </a:xfrm>
          <a:prstGeom prst="rect">
            <a:avLst/>
          </a:prstGeom>
        </p:spPr>
        <p:txBody>
          <a:bodyPr wrap="square">
            <a:spAutoFit/>
          </a:bodyPr>
          <a:lstStyle/>
          <a:p>
            <a:pPr>
              <a:lnSpc>
                <a:spcPts val="1100"/>
              </a:lnSpc>
              <a:spcAft>
                <a:spcPts val="600"/>
              </a:spcAft>
            </a:pPr>
            <a:r>
              <a:rPr lang="en-US" sz="1000" dirty="0" smtClean="0">
                <a:latin typeface="Arial Narrow" panose="020B0606020202030204" pitchFamily="34" charset="0"/>
              </a:rPr>
              <a:t>View plant population responses from either standard or water-limited research sites.  </a:t>
            </a:r>
          </a:p>
        </p:txBody>
      </p:sp>
    </p:spTree>
    <p:extLst>
      <p:ext uri="{BB962C8B-B14F-4D97-AF65-F5344CB8AC3E}">
        <p14:creationId xmlns:p14="http://schemas.microsoft.com/office/powerpoint/2010/main" val="24221224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3571</TotalTime>
  <Words>916</Words>
  <Application>Microsoft Office PowerPoint</Application>
  <PresentationFormat>Custom</PresentationFormat>
  <Paragraphs>40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Default Design</vt:lpstr>
      <vt:lpstr>PowerPoint Presentation</vt:lpstr>
      <vt:lpstr>PowerPoint Presentation</vt:lpstr>
    </vt:vector>
  </TitlesOfParts>
  <Company>Pioneer, A DuPont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Corn Plant Population Research</dc:title>
  <dc:subject>Crop Focus</dc:subject>
  <dc:creator>Mark Jeschke and Gaurav Bhalla</dc:creator>
  <cp:lastModifiedBy>jeschkma</cp:lastModifiedBy>
  <cp:revision>185</cp:revision>
  <cp:lastPrinted>2016-02-11T17:47:45Z</cp:lastPrinted>
  <dcterms:created xsi:type="dcterms:W3CDTF">2009-09-24T22:35:22Z</dcterms:created>
  <dcterms:modified xsi:type="dcterms:W3CDTF">2016-03-03T15:40:51Z</dcterms:modified>
</cp:coreProperties>
</file>