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80" r:id="rId3"/>
    <p:sldId id="258" r:id="rId4"/>
    <p:sldId id="281" r:id="rId5"/>
    <p:sldId id="275" r:id="rId6"/>
    <p:sldId id="260" r:id="rId7"/>
    <p:sldId id="261" r:id="rId8"/>
    <p:sldId id="274" r:id="rId9"/>
    <p:sldId id="282" r:id="rId10"/>
    <p:sldId id="262" r:id="rId11"/>
    <p:sldId id="263" r:id="rId12"/>
    <p:sldId id="264" r:id="rId13"/>
    <p:sldId id="265" r:id="rId14"/>
    <p:sldId id="266" r:id="rId15"/>
    <p:sldId id="267" r:id="rId16"/>
    <p:sldId id="268" r:id="rId17"/>
    <p:sldId id="269" r:id="rId18"/>
    <p:sldId id="271" r:id="rId19"/>
    <p:sldId id="272" r:id="rId20"/>
    <p:sldId id="273" r:id="rId21"/>
    <p:sldId id="277" r:id="rId22"/>
    <p:sldId id="270"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89509-7317-468D-B618-14B923A83F01}" v="9" dt="2023-04-17T08:19:16.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p:scale>
          <a:sx n="100" d="100"/>
          <a:sy n="100" d="100"/>
        </p:scale>
        <p:origin x="420" y="60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4/17/2023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AutoShape 6" descr="Naan Mudhalvan Massive Upskilling Platform"/>
          <p:cNvSpPr>
            <a:spLocks noGrp="1" noChangeAspect="1" noChangeArrowheads="1"/>
          </p:cNvSpPr>
          <p:nvPr>
            <p:ph type="title"/>
          </p:nvPr>
        </p:nvSpPr>
        <p:spPr>
          <a:xfrm>
            <a:off x="967345" y="534151"/>
            <a:ext cx="10146186" cy="1237499"/>
          </a:xfrm>
        </p:spPr>
        <p:txBody>
          <a:bodyPr/>
          <a:lstStyle/>
          <a:p>
            <a:pPr algn="ctr"/>
            <a:r>
              <a:rPr lang="en-US" sz="6000" dirty="0" smtClean="0">
                <a:solidFill>
                  <a:schemeClr val="accent2">
                    <a:lumMod val="60000"/>
                    <a:lumOff val="40000"/>
                  </a:schemeClr>
                </a:solidFill>
              </a:rPr>
              <a:t>welcome</a:t>
            </a:r>
            <a:endParaRPr lang="en-US" sz="6000"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xmlns="" id="{44C59263-50D7-BF13-3559-F7BAB66C64A5}"/>
              </a:ext>
            </a:extLst>
          </p:cNvPr>
          <p:cNvSpPr>
            <a:spLocks noGrp="1"/>
          </p:cNvSpPr>
          <p:nvPr>
            <p:ph type="body" sz="half" idx="2"/>
          </p:nvPr>
        </p:nvSpPr>
        <p:spPr>
          <a:xfrm>
            <a:off x="995892" y="2457690"/>
            <a:ext cx="6719358" cy="2076210"/>
          </a:xfrm>
        </p:spPr>
        <p:txBody>
          <a:bodyPr>
            <a:noAutofit/>
          </a:bodyPr>
          <a:lstStyle/>
          <a:p>
            <a:pPr algn="just"/>
            <a:r>
              <a:rPr lang="en-IN" sz="3600" b="1" dirty="0" smtClean="0"/>
              <a:t>ANNAI WOMEN’S COLLAGE,</a:t>
            </a:r>
          </a:p>
          <a:p>
            <a:pPr algn="just"/>
            <a:r>
              <a:rPr lang="en-IN" sz="3600" b="1" dirty="0" smtClean="0"/>
              <a:t>PUNNAMCHATRAM,</a:t>
            </a:r>
          </a:p>
          <a:p>
            <a:pPr algn="just"/>
            <a:r>
              <a:rPr lang="en-IN" sz="3600" b="1" dirty="0" smtClean="0"/>
              <a:t>KARUR.</a:t>
            </a:r>
            <a:endParaRPr lang="en-IN" sz="3600" b="1" dirty="0" smtClean="0"/>
          </a:p>
        </p:txBody>
      </p:sp>
      <p:sp>
        <p:nvSpPr>
          <p:cNvPr id="24578" name="AutoShape 2" descr="Naan Mudhalvan Massive Upskilling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Naan Mudhalvan Massive Upskilling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70266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49C7C-BB8E-8617-4F31-041ED64D31B9}"/>
              </a:ext>
            </a:extLst>
          </p:cNvPr>
          <p:cNvSpPr>
            <a:spLocks noGrp="1"/>
          </p:cNvSpPr>
          <p:nvPr>
            <p:ph type="title"/>
          </p:nvPr>
        </p:nvSpPr>
        <p:spPr>
          <a:xfrm>
            <a:off x="4330762" y="228600"/>
            <a:ext cx="4794188" cy="962025"/>
          </a:xfrm>
        </p:spPr>
        <p:txBody>
          <a:bodyPr>
            <a:normAutofit/>
          </a:bodyPr>
          <a:lstStyle/>
          <a:p>
            <a:pPr algn="ctr"/>
            <a:r>
              <a:rPr lang="en-IN" dirty="0">
                <a:solidFill>
                  <a:schemeClr val="accent6">
                    <a:lumMod val="60000"/>
                    <a:lumOff val="40000"/>
                  </a:schemeClr>
                </a:solidFill>
              </a:rPr>
              <a:t>ACTIVITY:01 </a:t>
            </a:r>
            <a:br>
              <a:rPr lang="en-IN" dirty="0">
                <a:solidFill>
                  <a:schemeClr val="accent6">
                    <a:lumMod val="60000"/>
                    <a:lumOff val="40000"/>
                  </a:schemeClr>
                </a:solidFill>
              </a:rPr>
            </a:br>
            <a:r>
              <a:rPr lang="en-IN" sz="1200" b="1" dirty="0">
                <a:solidFill>
                  <a:schemeClr val="accent4">
                    <a:lumMod val="75000"/>
                  </a:schemeClr>
                </a:solidFill>
              </a:rPr>
              <a:t>P</a:t>
            </a:r>
            <a:r>
              <a:rPr lang="en-IN" sz="1100" b="1" dirty="0">
                <a:solidFill>
                  <a:schemeClr val="accent4">
                    <a:lumMod val="75000"/>
                  </a:schemeClr>
                </a:solidFill>
              </a:rPr>
              <a:t>OPULATION RECORDS BY TYPES OF COUNTRIES </a:t>
            </a:r>
            <a:endParaRPr lang="en-IN" b="1" dirty="0">
              <a:solidFill>
                <a:schemeClr val="accent4">
                  <a:lumMod val="75000"/>
                </a:schemeClr>
              </a:solidFill>
            </a:endParaRPr>
          </a:p>
        </p:txBody>
      </p:sp>
      <p:pic>
        <p:nvPicPr>
          <p:cNvPr id="6" name="Picture 5">
            <a:extLst>
              <a:ext uri="{FF2B5EF4-FFF2-40B4-BE49-F238E27FC236}">
                <a16:creationId xmlns:a16="http://schemas.microsoft.com/office/drawing/2014/main" xmlns="" id="{4A0FA8DC-0E9F-DB7B-6C2F-53107584B375}"/>
              </a:ext>
            </a:extLst>
          </p:cNvPr>
          <p:cNvPicPr>
            <a:picLocks noChangeAspect="1"/>
          </p:cNvPicPr>
          <p:nvPr/>
        </p:nvPicPr>
        <p:blipFill>
          <a:blip r:embed="rId2"/>
          <a:stretch>
            <a:fillRect/>
          </a:stretch>
        </p:blipFill>
        <p:spPr>
          <a:xfrm>
            <a:off x="171450" y="1619250"/>
            <a:ext cx="12192000" cy="5076826"/>
          </a:xfrm>
          <a:prstGeom prst="rect">
            <a:avLst/>
          </a:prstGeom>
        </p:spPr>
      </p:pic>
    </p:spTree>
    <p:extLst>
      <p:ext uri="{BB962C8B-B14F-4D97-AF65-F5344CB8AC3E}">
        <p14:creationId xmlns:p14="http://schemas.microsoft.com/office/powerpoint/2010/main" xmlns="" val="25457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A2A3CD-1B7F-E8A2-C097-26CBF48AC049}"/>
              </a:ext>
            </a:extLst>
          </p:cNvPr>
          <p:cNvSpPr>
            <a:spLocks noGrp="1"/>
          </p:cNvSpPr>
          <p:nvPr>
            <p:ph type="title"/>
          </p:nvPr>
        </p:nvSpPr>
        <p:spPr>
          <a:xfrm>
            <a:off x="3367436" y="-495300"/>
            <a:ext cx="5948014" cy="1866900"/>
          </a:xfrm>
        </p:spPr>
        <p:txBody>
          <a:bodyPr>
            <a:normAutofit/>
          </a:bodyPr>
          <a:lstStyle/>
          <a:p>
            <a:pPr algn="ctr"/>
            <a:r>
              <a:rPr lang="en-IN" dirty="0">
                <a:solidFill>
                  <a:schemeClr val="accent6">
                    <a:lumMod val="60000"/>
                    <a:lumOff val="40000"/>
                  </a:schemeClr>
                </a:solidFill>
              </a:rPr>
              <a:t>ACTIVITY: 02</a:t>
            </a:r>
            <a:br>
              <a:rPr lang="en-IN" dirty="0">
                <a:solidFill>
                  <a:schemeClr val="accent6">
                    <a:lumMod val="60000"/>
                    <a:lumOff val="40000"/>
                  </a:schemeClr>
                </a:solidFill>
              </a:rPr>
            </a:br>
            <a:r>
              <a:rPr lang="en-IN" sz="1600" dirty="0">
                <a:solidFill>
                  <a:schemeClr val="accent4">
                    <a:lumMod val="75000"/>
                  </a:schemeClr>
                </a:solidFill>
              </a:rPr>
              <a:t>POPULATION TRENDS OVER THE YEARS</a:t>
            </a:r>
          </a:p>
        </p:txBody>
      </p:sp>
      <p:pic>
        <p:nvPicPr>
          <p:cNvPr id="14" name="Picture 13">
            <a:extLst>
              <a:ext uri="{FF2B5EF4-FFF2-40B4-BE49-F238E27FC236}">
                <a16:creationId xmlns:a16="http://schemas.microsoft.com/office/drawing/2014/main" xmlns="" id="{038D29D3-4CAD-2A03-8DE8-4E6132745E62}"/>
              </a:ext>
            </a:extLst>
          </p:cNvPr>
          <p:cNvPicPr>
            <a:picLocks noChangeAspect="1"/>
          </p:cNvPicPr>
          <p:nvPr/>
        </p:nvPicPr>
        <p:blipFill>
          <a:blip r:embed="rId2"/>
          <a:stretch>
            <a:fillRect/>
          </a:stretch>
        </p:blipFill>
        <p:spPr>
          <a:xfrm>
            <a:off x="85725" y="1838325"/>
            <a:ext cx="12192000" cy="5143500"/>
          </a:xfrm>
          <a:prstGeom prst="rect">
            <a:avLst/>
          </a:prstGeom>
        </p:spPr>
      </p:pic>
    </p:spTree>
    <p:extLst>
      <p:ext uri="{BB962C8B-B14F-4D97-AF65-F5344CB8AC3E}">
        <p14:creationId xmlns:p14="http://schemas.microsoft.com/office/powerpoint/2010/main" xmlns="" val="362935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54E88-E8AD-6D49-3769-9B8A957B3638}"/>
              </a:ext>
            </a:extLst>
          </p:cNvPr>
          <p:cNvSpPr>
            <a:spLocks noGrp="1"/>
          </p:cNvSpPr>
          <p:nvPr>
            <p:ph type="title"/>
          </p:nvPr>
        </p:nvSpPr>
        <p:spPr>
          <a:xfrm>
            <a:off x="4038600" y="342900"/>
            <a:ext cx="4591050" cy="1238251"/>
          </a:xfrm>
        </p:spPr>
        <p:txBody>
          <a:bodyPr>
            <a:normAutofit/>
          </a:bodyPr>
          <a:lstStyle/>
          <a:p>
            <a:pPr algn="ctr"/>
            <a:r>
              <a:rPr lang="en-IN" dirty="0">
                <a:solidFill>
                  <a:schemeClr val="accent6">
                    <a:lumMod val="60000"/>
                    <a:lumOff val="40000"/>
                  </a:schemeClr>
                </a:solidFill>
              </a:rPr>
              <a:t>ACTIVITY: 03</a:t>
            </a:r>
            <a:br>
              <a:rPr lang="en-IN" dirty="0">
                <a:solidFill>
                  <a:schemeClr val="accent6">
                    <a:lumMod val="60000"/>
                    <a:lumOff val="40000"/>
                  </a:schemeClr>
                </a:solidFill>
              </a:rPr>
            </a:br>
            <a:r>
              <a:rPr lang="en-IN" sz="1600" b="1" dirty="0">
                <a:solidFill>
                  <a:schemeClr val="accent4">
                    <a:lumMod val="75000"/>
                  </a:schemeClr>
                </a:solidFill>
              </a:rPr>
              <a:t>POPULATION TRENDS OVER THE YEARS BY SEX</a:t>
            </a:r>
          </a:p>
        </p:txBody>
      </p:sp>
      <p:pic>
        <p:nvPicPr>
          <p:cNvPr id="10" name="Picture 9">
            <a:extLst>
              <a:ext uri="{FF2B5EF4-FFF2-40B4-BE49-F238E27FC236}">
                <a16:creationId xmlns:a16="http://schemas.microsoft.com/office/drawing/2014/main" xmlns="" id="{F0393AF3-8ECA-A505-98BA-F065B116B339}"/>
              </a:ext>
            </a:extLst>
          </p:cNvPr>
          <p:cNvPicPr>
            <a:picLocks noChangeAspect="1"/>
          </p:cNvPicPr>
          <p:nvPr/>
        </p:nvPicPr>
        <p:blipFill>
          <a:blip r:embed="rId2"/>
          <a:stretch>
            <a:fillRect/>
          </a:stretch>
        </p:blipFill>
        <p:spPr>
          <a:xfrm>
            <a:off x="0" y="1704975"/>
            <a:ext cx="12192000" cy="5074561"/>
          </a:xfrm>
          <a:prstGeom prst="rect">
            <a:avLst/>
          </a:prstGeom>
        </p:spPr>
      </p:pic>
    </p:spTree>
    <p:extLst>
      <p:ext uri="{BB962C8B-B14F-4D97-AF65-F5344CB8AC3E}">
        <p14:creationId xmlns:p14="http://schemas.microsoft.com/office/powerpoint/2010/main" xmlns="" val="280346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F79F8-34C1-AB49-A4C0-E994ED19D554}"/>
              </a:ext>
            </a:extLst>
          </p:cNvPr>
          <p:cNvSpPr>
            <a:spLocks noGrp="1"/>
          </p:cNvSpPr>
          <p:nvPr>
            <p:ph type="title"/>
          </p:nvPr>
        </p:nvSpPr>
        <p:spPr>
          <a:xfrm>
            <a:off x="3533775" y="228601"/>
            <a:ext cx="7157689" cy="1314450"/>
          </a:xfrm>
        </p:spPr>
        <p:txBody>
          <a:bodyPr>
            <a:normAutofit/>
          </a:bodyPr>
          <a:lstStyle/>
          <a:p>
            <a:pPr algn="ctr"/>
            <a:r>
              <a:rPr lang="en-IN" dirty="0">
                <a:solidFill>
                  <a:schemeClr val="accent6">
                    <a:lumMod val="60000"/>
                    <a:lumOff val="40000"/>
                  </a:schemeClr>
                </a:solidFill>
              </a:rPr>
              <a:t>ACTIVITY: 04</a:t>
            </a:r>
            <a:br>
              <a:rPr lang="en-IN" dirty="0">
                <a:solidFill>
                  <a:schemeClr val="accent6">
                    <a:lumMod val="60000"/>
                    <a:lumOff val="40000"/>
                  </a:schemeClr>
                </a:solidFill>
              </a:rPr>
            </a:br>
            <a:r>
              <a:rPr lang="en-IN" sz="1800" dirty="0">
                <a:solidFill>
                  <a:schemeClr val="accent4">
                    <a:lumMod val="75000"/>
                  </a:schemeClr>
                </a:solidFill>
              </a:rPr>
              <a:t>CITIES WITH HIGHEST AVERAGE POPULATIONS</a:t>
            </a:r>
          </a:p>
        </p:txBody>
      </p:sp>
      <p:pic>
        <p:nvPicPr>
          <p:cNvPr id="6" name="Picture 5">
            <a:extLst>
              <a:ext uri="{FF2B5EF4-FFF2-40B4-BE49-F238E27FC236}">
                <a16:creationId xmlns:a16="http://schemas.microsoft.com/office/drawing/2014/main" xmlns="" id="{F2C4382A-A323-DB62-036D-3B99A81A4360}"/>
              </a:ext>
            </a:extLst>
          </p:cNvPr>
          <p:cNvPicPr>
            <a:picLocks noChangeAspect="1"/>
          </p:cNvPicPr>
          <p:nvPr/>
        </p:nvPicPr>
        <p:blipFill>
          <a:blip r:embed="rId2"/>
          <a:stretch>
            <a:fillRect/>
          </a:stretch>
        </p:blipFill>
        <p:spPr>
          <a:xfrm>
            <a:off x="342900" y="1743075"/>
            <a:ext cx="10829925" cy="5494030"/>
          </a:xfrm>
          <a:prstGeom prst="rect">
            <a:avLst/>
          </a:prstGeom>
        </p:spPr>
      </p:pic>
    </p:spTree>
    <p:extLst>
      <p:ext uri="{BB962C8B-B14F-4D97-AF65-F5344CB8AC3E}">
        <p14:creationId xmlns:p14="http://schemas.microsoft.com/office/powerpoint/2010/main" xmlns="" val="142551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56CEB-7DD2-7393-05F8-E3183505004C}"/>
              </a:ext>
            </a:extLst>
          </p:cNvPr>
          <p:cNvSpPr>
            <a:spLocks noGrp="1"/>
          </p:cNvSpPr>
          <p:nvPr>
            <p:ph type="title"/>
          </p:nvPr>
        </p:nvSpPr>
        <p:spPr>
          <a:xfrm>
            <a:off x="3667125" y="523874"/>
            <a:ext cx="5800725" cy="1171575"/>
          </a:xfrm>
        </p:spPr>
        <p:txBody>
          <a:bodyPr>
            <a:normAutofit/>
          </a:bodyPr>
          <a:lstStyle/>
          <a:p>
            <a:pPr algn="ctr"/>
            <a:r>
              <a:rPr lang="en-IN" dirty="0">
                <a:solidFill>
                  <a:schemeClr val="accent6">
                    <a:lumMod val="60000"/>
                    <a:lumOff val="40000"/>
                  </a:schemeClr>
                </a:solidFill>
              </a:rPr>
              <a:t>ACTIVITY: 05</a:t>
            </a:r>
            <a:br>
              <a:rPr lang="en-IN" dirty="0">
                <a:solidFill>
                  <a:schemeClr val="accent6">
                    <a:lumMod val="60000"/>
                    <a:lumOff val="40000"/>
                  </a:schemeClr>
                </a:solidFill>
              </a:rPr>
            </a:br>
            <a:r>
              <a:rPr lang="en-IN" sz="1600" b="1" dirty="0">
                <a:solidFill>
                  <a:schemeClr val="accent4">
                    <a:lumMod val="75000"/>
                  </a:schemeClr>
                </a:solidFill>
              </a:rPr>
              <a:t>COUNTRIES WITH HIGHEST AVERAGE POPULATION FROM </a:t>
            </a:r>
            <a:r>
              <a:rPr lang="en-IN" sz="1600" b="1" dirty="0" smtClean="0">
                <a:solidFill>
                  <a:schemeClr val="accent4">
                    <a:lumMod val="75000"/>
                  </a:schemeClr>
                </a:solidFill>
              </a:rPr>
              <a:t>2000 </a:t>
            </a:r>
            <a:r>
              <a:rPr lang="en-IN" sz="1600" b="1" dirty="0">
                <a:solidFill>
                  <a:schemeClr val="accent4">
                    <a:lumMod val="75000"/>
                  </a:schemeClr>
                </a:solidFill>
              </a:rPr>
              <a:t>- 2014</a:t>
            </a:r>
          </a:p>
        </p:txBody>
      </p:sp>
      <p:pic>
        <p:nvPicPr>
          <p:cNvPr id="6" name="Picture 5">
            <a:extLst>
              <a:ext uri="{FF2B5EF4-FFF2-40B4-BE49-F238E27FC236}">
                <a16:creationId xmlns:a16="http://schemas.microsoft.com/office/drawing/2014/main" xmlns="" id="{4E27B922-7418-EBA5-020B-6BA371AEED71}"/>
              </a:ext>
            </a:extLst>
          </p:cNvPr>
          <p:cNvPicPr>
            <a:picLocks noChangeAspect="1"/>
          </p:cNvPicPr>
          <p:nvPr/>
        </p:nvPicPr>
        <p:blipFill>
          <a:blip r:embed="rId2"/>
          <a:stretch>
            <a:fillRect/>
          </a:stretch>
        </p:blipFill>
        <p:spPr>
          <a:xfrm>
            <a:off x="207643" y="1695450"/>
            <a:ext cx="11649075" cy="5383415"/>
          </a:xfrm>
          <a:prstGeom prst="rect">
            <a:avLst/>
          </a:prstGeom>
        </p:spPr>
      </p:pic>
    </p:spTree>
    <p:extLst>
      <p:ext uri="{BB962C8B-B14F-4D97-AF65-F5344CB8AC3E}">
        <p14:creationId xmlns:p14="http://schemas.microsoft.com/office/powerpoint/2010/main" xmlns="" val="268727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0D6A5-454B-0040-8CC5-44EB4AD0A9E4}"/>
              </a:ext>
            </a:extLst>
          </p:cNvPr>
          <p:cNvSpPr>
            <a:spLocks noGrp="1"/>
          </p:cNvSpPr>
          <p:nvPr>
            <p:ph type="title"/>
          </p:nvPr>
        </p:nvSpPr>
        <p:spPr>
          <a:xfrm>
            <a:off x="3600450" y="419100"/>
            <a:ext cx="5353050" cy="1200151"/>
          </a:xfrm>
        </p:spPr>
        <p:txBody>
          <a:bodyPr>
            <a:normAutofit/>
          </a:bodyPr>
          <a:lstStyle/>
          <a:p>
            <a:pPr algn="ctr"/>
            <a:r>
              <a:rPr lang="en-IN" dirty="0">
                <a:solidFill>
                  <a:schemeClr val="accent6">
                    <a:lumMod val="60000"/>
                    <a:lumOff val="40000"/>
                  </a:schemeClr>
                </a:solidFill>
              </a:rPr>
              <a:t>ACTIVITY: 06</a:t>
            </a:r>
            <a:br>
              <a:rPr lang="en-IN" dirty="0">
                <a:solidFill>
                  <a:schemeClr val="accent6">
                    <a:lumMod val="60000"/>
                    <a:lumOff val="40000"/>
                  </a:schemeClr>
                </a:solidFill>
              </a:rPr>
            </a:br>
            <a:r>
              <a:rPr lang="en-IN" sz="1800" b="1" dirty="0">
                <a:solidFill>
                  <a:schemeClr val="accent4">
                    <a:lumMod val="75000"/>
                  </a:schemeClr>
                </a:solidFill>
              </a:rPr>
              <a:t>POPULATION BY CITY TYPE</a:t>
            </a:r>
          </a:p>
        </p:txBody>
      </p:sp>
      <p:pic>
        <p:nvPicPr>
          <p:cNvPr id="6" name="Picture 5">
            <a:extLst>
              <a:ext uri="{FF2B5EF4-FFF2-40B4-BE49-F238E27FC236}">
                <a16:creationId xmlns:a16="http://schemas.microsoft.com/office/drawing/2014/main" xmlns="" id="{FAFA5E9A-3D08-3791-444A-0E1DE37204BC}"/>
              </a:ext>
            </a:extLst>
          </p:cNvPr>
          <p:cNvPicPr>
            <a:picLocks noChangeAspect="1"/>
          </p:cNvPicPr>
          <p:nvPr/>
        </p:nvPicPr>
        <p:blipFill>
          <a:blip r:embed="rId2"/>
          <a:stretch>
            <a:fillRect/>
          </a:stretch>
        </p:blipFill>
        <p:spPr>
          <a:xfrm>
            <a:off x="0" y="1619251"/>
            <a:ext cx="12192000" cy="5421630"/>
          </a:xfrm>
          <a:prstGeom prst="rect">
            <a:avLst/>
          </a:prstGeom>
        </p:spPr>
      </p:pic>
    </p:spTree>
    <p:extLst>
      <p:ext uri="{BB962C8B-B14F-4D97-AF65-F5344CB8AC3E}">
        <p14:creationId xmlns:p14="http://schemas.microsoft.com/office/powerpoint/2010/main" xmlns="" val="37859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8F5B1-6099-835B-1911-2B83CA6117C6}"/>
              </a:ext>
            </a:extLst>
          </p:cNvPr>
          <p:cNvSpPr>
            <a:spLocks noGrp="1"/>
          </p:cNvSpPr>
          <p:nvPr>
            <p:ph type="title"/>
          </p:nvPr>
        </p:nvSpPr>
        <p:spPr>
          <a:xfrm>
            <a:off x="3305175" y="200025"/>
            <a:ext cx="5448300" cy="1152525"/>
          </a:xfrm>
        </p:spPr>
        <p:txBody>
          <a:bodyPr>
            <a:normAutofit/>
          </a:bodyPr>
          <a:lstStyle/>
          <a:p>
            <a:pPr algn="ctr"/>
            <a:r>
              <a:rPr lang="en-IN" dirty="0">
                <a:solidFill>
                  <a:schemeClr val="accent6">
                    <a:lumMod val="60000"/>
                    <a:lumOff val="40000"/>
                  </a:schemeClr>
                </a:solidFill>
              </a:rPr>
              <a:t>ACTIVITY: 07</a:t>
            </a:r>
            <a:br>
              <a:rPr lang="en-IN" dirty="0">
                <a:solidFill>
                  <a:schemeClr val="accent6">
                    <a:lumMod val="60000"/>
                    <a:lumOff val="40000"/>
                  </a:schemeClr>
                </a:solidFill>
              </a:rPr>
            </a:br>
            <a:r>
              <a:rPr lang="en-IN" sz="1800" b="1" dirty="0">
                <a:solidFill>
                  <a:schemeClr val="accent4">
                    <a:lumMod val="75000"/>
                  </a:schemeClr>
                </a:solidFill>
              </a:rPr>
              <a:t>POPULATION OF CITIED BY YEAR</a:t>
            </a:r>
          </a:p>
        </p:txBody>
      </p:sp>
      <p:pic>
        <p:nvPicPr>
          <p:cNvPr id="6" name="Picture 5">
            <a:extLst>
              <a:ext uri="{FF2B5EF4-FFF2-40B4-BE49-F238E27FC236}">
                <a16:creationId xmlns:a16="http://schemas.microsoft.com/office/drawing/2014/main" xmlns="" id="{67C9BE72-6B27-66C1-F42E-A5F474582A4C}"/>
              </a:ext>
            </a:extLst>
          </p:cNvPr>
          <p:cNvPicPr>
            <a:picLocks noChangeAspect="1"/>
          </p:cNvPicPr>
          <p:nvPr/>
        </p:nvPicPr>
        <p:blipFill>
          <a:blip r:embed="rId2"/>
          <a:stretch>
            <a:fillRect/>
          </a:stretch>
        </p:blipFill>
        <p:spPr>
          <a:xfrm>
            <a:off x="323850" y="1771650"/>
            <a:ext cx="11725275" cy="5434965"/>
          </a:xfrm>
          <a:prstGeom prst="rect">
            <a:avLst/>
          </a:prstGeom>
        </p:spPr>
      </p:pic>
    </p:spTree>
    <p:extLst>
      <p:ext uri="{BB962C8B-B14F-4D97-AF65-F5344CB8AC3E}">
        <p14:creationId xmlns:p14="http://schemas.microsoft.com/office/powerpoint/2010/main" xmlns="" val="260559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6A9CD-E9E7-8078-3B00-9E492824AF4A}"/>
              </a:ext>
            </a:extLst>
          </p:cNvPr>
          <p:cNvSpPr>
            <a:spLocks noGrp="1"/>
          </p:cNvSpPr>
          <p:nvPr>
            <p:ph type="title"/>
          </p:nvPr>
        </p:nvSpPr>
        <p:spPr>
          <a:xfrm>
            <a:off x="4065177" y="1219201"/>
            <a:ext cx="3644962" cy="485774"/>
          </a:xfrm>
        </p:spPr>
        <p:txBody>
          <a:bodyPr>
            <a:normAutofit fontScale="90000"/>
          </a:bodyPr>
          <a:lstStyle/>
          <a:p>
            <a:r>
              <a:rPr lang="en-IN" dirty="0">
                <a:solidFill>
                  <a:schemeClr val="accent6">
                    <a:lumMod val="60000"/>
                    <a:lumOff val="40000"/>
                  </a:schemeClr>
                </a:solidFill>
              </a:rPr>
              <a:t> </a:t>
            </a:r>
            <a:r>
              <a:rPr lang="en-IN" dirty="0">
                <a:solidFill>
                  <a:schemeClr val="accent3">
                    <a:lumMod val="60000"/>
                    <a:lumOff val="40000"/>
                  </a:schemeClr>
                </a:solidFill>
              </a:rPr>
              <a:t>DASHBOARD</a:t>
            </a:r>
            <a:r>
              <a:rPr lang="en-IN" dirty="0">
                <a:solidFill>
                  <a:schemeClr val="accent6">
                    <a:lumMod val="60000"/>
                    <a:lumOff val="40000"/>
                  </a:schemeClr>
                </a:solidFill>
              </a:rPr>
              <a:t> </a:t>
            </a:r>
            <a:r>
              <a:rPr lang="en-IN" dirty="0">
                <a:solidFill>
                  <a:schemeClr val="accent3">
                    <a:lumMod val="60000"/>
                    <a:lumOff val="40000"/>
                  </a:schemeClr>
                </a:solidFill>
              </a:rPr>
              <a:t>- 01</a:t>
            </a:r>
          </a:p>
        </p:txBody>
      </p:sp>
      <p:pic>
        <p:nvPicPr>
          <p:cNvPr id="6" name="Picture 5">
            <a:extLst>
              <a:ext uri="{FF2B5EF4-FFF2-40B4-BE49-F238E27FC236}">
                <a16:creationId xmlns:a16="http://schemas.microsoft.com/office/drawing/2014/main" xmlns="" id="{C1684D23-A006-F3E3-8D1E-D2AF9C3708D6}"/>
              </a:ext>
            </a:extLst>
          </p:cNvPr>
          <p:cNvPicPr>
            <a:picLocks noChangeAspect="1"/>
          </p:cNvPicPr>
          <p:nvPr/>
        </p:nvPicPr>
        <p:blipFill>
          <a:blip r:embed="rId2"/>
          <a:stretch>
            <a:fillRect/>
          </a:stretch>
        </p:blipFill>
        <p:spPr>
          <a:xfrm>
            <a:off x="161925" y="1758315"/>
            <a:ext cx="12192000" cy="5099685"/>
          </a:xfrm>
          <a:prstGeom prst="rect">
            <a:avLst/>
          </a:prstGeom>
        </p:spPr>
      </p:pic>
    </p:spTree>
    <p:extLst>
      <p:ext uri="{BB962C8B-B14F-4D97-AF65-F5344CB8AC3E}">
        <p14:creationId xmlns:p14="http://schemas.microsoft.com/office/powerpoint/2010/main" xmlns="" val="353808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DEF34-DCF0-3ECB-04BA-6315EED3A95D}"/>
              </a:ext>
            </a:extLst>
          </p:cNvPr>
          <p:cNvSpPr>
            <a:spLocks noGrp="1"/>
          </p:cNvSpPr>
          <p:nvPr>
            <p:ph type="title"/>
          </p:nvPr>
        </p:nvSpPr>
        <p:spPr>
          <a:xfrm>
            <a:off x="3810000" y="1047750"/>
            <a:ext cx="3749040" cy="714375"/>
          </a:xfrm>
        </p:spPr>
        <p:txBody>
          <a:bodyPr/>
          <a:lstStyle/>
          <a:p>
            <a:r>
              <a:rPr lang="en-IN" dirty="0">
                <a:solidFill>
                  <a:schemeClr val="accent3">
                    <a:lumMod val="60000"/>
                    <a:lumOff val="40000"/>
                  </a:schemeClr>
                </a:solidFill>
              </a:rPr>
              <a:t>DASHBOARD - 02</a:t>
            </a:r>
          </a:p>
        </p:txBody>
      </p:sp>
      <p:pic>
        <p:nvPicPr>
          <p:cNvPr id="6" name="Picture 5">
            <a:extLst>
              <a:ext uri="{FF2B5EF4-FFF2-40B4-BE49-F238E27FC236}">
                <a16:creationId xmlns:a16="http://schemas.microsoft.com/office/drawing/2014/main" xmlns="" id="{55BC067D-AD88-72F7-0130-B25AD4761B09}"/>
              </a:ext>
            </a:extLst>
          </p:cNvPr>
          <p:cNvPicPr>
            <a:picLocks noChangeAspect="1"/>
          </p:cNvPicPr>
          <p:nvPr/>
        </p:nvPicPr>
        <p:blipFill>
          <a:blip r:embed="rId2"/>
          <a:stretch>
            <a:fillRect/>
          </a:stretch>
        </p:blipFill>
        <p:spPr>
          <a:xfrm>
            <a:off x="133350" y="1762125"/>
            <a:ext cx="12058650" cy="5286375"/>
          </a:xfrm>
          <a:prstGeom prst="rect">
            <a:avLst/>
          </a:prstGeom>
        </p:spPr>
      </p:pic>
    </p:spTree>
    <p:extLst>
      <p:ext uri="{BB962C8B-B14F-4D97-AF65-F5344CB8AC3E}">
        <p14:creationId xmlns:p14="http://schemas.microsoft.com/office/powerpoint/2010/main" xmlns="" val="369587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27168-F999-FA82-D356-D6103EC724D1}"/>
              </a:ext>
            </a:extLst>
          </p:cNvPr>
          <p:cNvSpPr>
            <a:spLocks noGrp="1"/>
          </p:cNvSpPr>
          <p:nvPr>
            <p:ph type="title"/>
          </p:nvPr>
        </p:nvSpPr>
        <p:spPr>
          <a:xfrm>
            <a:off x="3314700" y="866775"/>
            <a:ext cx="5606414" cy="1171575"/>
          </a:xfrm>
        </p:spPr>
        <p:txBody>
          <a:bodyPr>
            <a:normAutofit fontScale="90000"/>
          </a:bodyPr>
          <a:lstStyle/>
          <a:p>
            <a:pPr algn="ctr"/>
            <a:r>
              <a:rPr lang="en-IN" sz="4000" dirty="0">
                <a:solidFill>
                  <a:schemeClr val="accent3">
                    <a:lumMod val="60000"/>
                    <a:lumOff val="40000"/>
                  </a:schemeClr>
                </a:solidFill>
              </a:rPr>
              <a:t>STORY</a:t>
            </a:r>
            <a:r>
              <a:rPr lang="en-IN" sz="4000" dirty="0">
                <a:solidFill>
                  <a:schemeClr val="accent5">
                    <a:lumMod val="75000"/>
                  </a:schemeClr>
                </a:solidFill>
              </a:rPr>
              <a:t/>
            </a:r>
            <a:br>
              <a:rPr lang="en-IN" sz="4000" dirty="0">
                <a:solidFill>
                  <a:schemeClr val="accent5">
                    <a:lumMod val="75000"/>
                  </a:schemeClr>
                </a:solidFill>
              </a:rPr>
            </a:br>
            <a:r>
              <a:rPr lang="en-IN" sz="4000" dirty="0">
                <a:solidFill>
                  <a:schemeClr val="accent5">
                    <a:lumMod val="75000"/>
                  </a:schemeClr>
                </a:solidFill>
              </a:rPr>
              <a:t> </a:t>
            </a:r>
            <a:r>
              <a:rPr lang="en-IN" sz="2200" dirty="0">
                <a:solidFill>
                  <a:schemeClr val="accent5">
                    <a:lumMod val="75000"/>
                  </a:schemeClr>
                </a:solidFill>
              </a:rPr>
              <a:t>TRACING THE GROWTH OF THE GLOBAL COMMUNITY: A POPULATION FORECASTING ANALYSIS</a:t>
            </a:r>
          </a:p>
        </p:txBody>
      </p:sp>
      <p:pic>
        <p:nvPicPr>
          <p:cNvPr id="8" name="Picture 7">
            <a:extLst>
              <a:ext uri="{FF2B5EF4-FFF2-40B4-BE49-F238E27FC236}">
                <a16:creationId xmlns:a16="http://schemas.microsoft.com/office/drawing/2014/main" xmlns="" id="{D03C9DB4-1484-08DF-60DD-C8C5B332F046}"/>
              </a:ext>
            </a:extLst>
          </p:cNvPr>
          <p:cNvPicPr>
            <a:picLocks noChangeAspect="1"/>
          </p:cNvPicPr>
          <p:nvPr/>
        </p:nvPicPr>
        <p:blipFill>
          <a:blip r:embed="rId2"/>
          <a:stretch>
            <a:fillRect/>
          </a:stretch>
        </p:blipFill>
        <p:spPr>
          <a:xfrm>
            <a:off x="532407" y="2395538"/>
            <a:ext cx="11450043" cy="3309938"/>
          </a:xfrm>
          <a:prstGeom prst="rect">
            <a:avLst/>
          </a:prstGeom>
        </p:spPr>
      </p:pic>
    </p:spTree>
    <p:extLst>
      <p:ext uri="{BB962C8B-B14F-4D97-AF65-F5344CB8AC3E}">
        <p14:creationId xmlns:p14="http://schemas.microsoft.com/office/powerpoint/2010/main" xmlns="" val="124499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1714499"/>
            <a:ext cx="10820399" cy="2031325"/>
          </a:xfrm>
          <a:prstGeom prst="rect">
            <a:avLst/>
          </a:prstGeom>
        </p:spPr>
        <p:txBody>
          <a:bodyPr wrap="square">
            <a:spAutoFit/>
          </a:bodyPr>
          <a:lstStyle/>
          <a:p>
            <a:pPr algn="ctr"/>
            <a:r>
              <a:rPr lang="en-IN" sz="2800" b="1" dirty="0" smtClean="0">
                <a:solidFill>
                  <a:schemeClr val="accent3">
                    <a:lumMod val="60000"/>
                    <a:lumOff val="40000"/>
                  </a:schemeClr>
                </a:solidFill>
              </a:rPr>
              <a:t>PROJECT TOPIC</a:t>
            </a:r>
            <a:r>
              <a:rPr lang="en-IN" sz="2800" b="1" dirty="0" smtClean="0"/>
              <a:t/>
            </a:r>
            <a:br>
              <a:rPr lang="en-IN" sz="2800" b="1" dirty="0" smtClean="0"/>
            </a:br>
            <a:r>
              <a:rPr lang="en-IN" sz="2800" b="1" dirty="0" smtClean="0"/>
              <a:t/>
            </a:r>
            <a:br>
              <a:rPr lang="en-IN" sz="2800" b="1" dirty="0" smtClean="0"/>
            </a:br>
            <a:r>
              <a:rPr lang="en-IN" sz="2800" b="1" dirty="0" smtClean="0"/>
              <a:t/>
            </a:r>
            <a:br>
              <a:rPr lang="en-IN" sz="2800" b="1" dirty="0" smtClean="0"/>
            </a:br>
            <a:r>
              <a:rPr lang="en-IN" sz="2800" b="1" dirty="0" smtClean="0"/>
              <a:t>TRACING THE </a:t>
            </a:r>
            <a:r>
              <a:rPr lang="en-IN" sz="2800" b="1" dirty="0" smtClean="0"/>
              <a:t>OF </a:t>
            </a:r>
            <a:r>
              <a:rPr lang="en-IN" sz="2800" b="1" dirty="0" smtClean="0"/>
              <a:t>THE GLOBAL COMMUNITY: A </a:t>
            </a:r>
            <a:r>
              <a:rPr lang="en-IN" sz="2800" b="1" dirty="0" smtClean="0"/>
              <a:t>POPUL</a:t>
            </a:r>
            <a:r>
              <a:rPr lang="en-IN" sz="2800" b="1" dirty="0" smtClean="0"/>
              <a:t>GROWTH </a:t>
            </a:r>
            <a:r>
              <a:rPr lang="en-IN" sz="2800" b="1" dirty="0" smtClean="0"/>
              <a:t>ATION </a:t>
            </a:r>
            <a:r>
              <a:rPr lang="en-IN" sz="2800" b="1" dirty="0" smtClean="0"/>
              <a:t>FORECASTING ANALYSIS</a:t>
            </a:r>
            <a:endParaRPr lang="en-US" sz="2800" b="1" dirty="0"/>
          </a:p>
        </p:txBody>
      </p:sp>
      <p:sp>
        <p:nvSpPr>
          <p:cNvPr id="6" name="Text Placeholder 5"/>
          <p:cNvSpPr>
            <a:spLocks noGrp="1"/>
          </p:cNvSpPr>
          <p:nvPr>
            <p:ph type="body" idx="1"/>
          </p:nvPr>
        </p:nvSpPr>
        <p:spPr/>
        <p:txBody>
          <a:bodyPr/>
          <a:lstStyle/>
          <a:p>
            <a:r>
              <a:rPr lang="en-US" dirty="0" smtClean="0"/>
              <a:t>Faculty Mentor</a:t>
            </a:r>
          </a:p>
          <a:p>
            <a:r>
              <a:rPr lang="en-US" dirty="0" err="1" smtClean="0"/>
              <a:t>Mrs.K.Gomathi</a:t>
            </a:r>
            <a:r>
              <a:rPr lang="en-US" dirty="0" smtClean="0"/>
              <a:t> </a:t>
            </a:r>
            <a:r>
              <a:rPr lang="en-US" dirty="0" err="1" smtClean="0"/>
              <a:t>Msc</a:t>
            </a:r>
            <a:r>
              <a:rPr lang="en-US" dirty="0" smtClean="0"/>
              <a:t>, </a:t>
            </a:r>
            <a:r>
              <a:rPr lang="en-US" dirty="0" err="1" smtClean="0"/>
              <a:t>MPhil,Asst.Professor</a:t>
            </a: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D1DC8-613E-D2BB-A3BA-9EE9A91D8801}"/>
              </a:ext>
            </a:extLst>
          </p:cNvPr>
          <p:cNvSpPr>
            <a:spLocks noGrp="1"/>
          </p:cNvSpPr>
          <p:nvPr>
            <p:ph type="title"/>
          </p:nvPr>
        </p:nvSpPr>
        <p:spPr>
          <a:xfrm>
            <a:off x="3838576" y="771526"/>
            <a:ext cx="6387464" cy="742950"/>
          </a:xfrm>
        </p:spPr>
        <p:txBody>
          <a:bodyPr>
            <a:normAutofit/>
          </a:bodyPr>
          <a:lstStyle/>
          <a:p>
            <a:r>
              <a:rPr lang="en-IN" dirty="0">
                <a:solidFill>
                  <a:schemeClr val="accent1">
                    <a:lumMod val="60000"/>
                    <a:lumOff val="40000"/>
                  </a:schemeClr>
                </a:solidFill>
              </a:rPr>
              <a:t>HTML – DASHBOARD &amp; STORY</a:t>
            </a:r>
          </a:p>
        </p:txBody>
      </p:sp>
      <p:pic>
        <p:nvPicPr>
          <p:cNvPr id="6" name="Picture 5">
            <a:extLst>
              <a:ext uri="{FF2B5EF4-FFF2-40B4-BE49-F238E27FC236}">
                <a16:creationId xmlns:a16="http://schemas.microsoft.com/office/drawing/2014/main" xmlns="" id="{3ED48DE4-A259-7D6F-1999-D2F489729785}"/>
              </a:ext>
            </a:extLst>
          </p:cNvPr>
          <p:cNvPicPr>
            <a:picLocks noChangeAspect="1"/>
          </p:cNvPicPr>
          <p:nvPr/>
        </p:nvPicPr>
        <p:blipFill>
          <a:blip r:embed="rId2"/>
          <a:stretch>
            <a:fillRect/>
          </a:stretch>
        </p:blipFill>
        <p:spPr>
          <a:xfrm>
            <a:off x="200025" y="1609725"/>
            <a:ext cx="12192000" cy="4581526"/>
          </a:xfrm>
          <a:prstGeom prst="rect">
            <a:avLst/>
          </a:prstGeom>
        </p:spPr>
      </p:pic>
    </p:spTree>
    <p:extLst>
      <p:ext uri="{BB962C8B-B14F-4D97-AF65-F5344CB8AC3E}">
        <p14:creationId xmlns:p14="http://schemas.microsoft.com/office/powerpoint/2010/main" xmlns="" val="263053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225" y="1200150"/>
            <a:ext cx="6873240" cy="1600200"/>
          </a:xfrm>
        </p:spPr>
        <p:txBody>
          <a:bodyPr>
            <a:normAutofit/>
          </a:bodyPr>
          <a:lstStyle/>
          <a:p>
            <a:pPr algn="ctr"/>
            <a:r>
              <a:rPr lang="en-US" sz="4800" b="1" i="1" dirty="0" smtClean="0"/>
              <a:t>Advantage and disadvantage</a:t>
            </a:r>
            <a:endParaRPr lang="en-US" sz="4800" b="1" i="1" dirty="0"/>
          </a:p>
        </p:txBody>
      </p:sp>
      <p:sp>
        <p:nvSpPr>
          <p:cNvPr id="4" name="Text Placeholder 3"/>
          <p:cNvSpPr>
            <a:spLocks noGrp="1"/>
          </p:cNvSpPr>
          <p:nvPr>
            <p:ph type="body" sz="half" idx="2"/>
          </p:nvPr>
        </p:nvSpPr>
        <p:spPr>
          <a:xfrm>
            <a:off x="685800" y="3124199"/>
            <a:ext cx="9696450" cy="3094485"/>
          </a:xfrm>
        </p:spPr>
        <p:txBody>
          <a:bodyPr/>
          <a:lstStyle/>
          <a:p>
            <a:pPr algn="ctr"/>
            <a:r>
              <a:rPr lang="en-US" dirty="0" smtClean="0"/>
              <a:t>Over the course of history, the world has seen rapid population growth. It has enabled a rich diversity of culture, technology and improved living standards. However, population growth is increasingly coming at a cost – in particular to the environment. High population levels are contributing to the depletion of natural resources and causing widespread pollution. Some fear population growth is now deeply damaging for both the planet and even the survival of many natural habitats. However, others argue that fears other population growth are misplaced with the planet having room for more people, so long as we learn to live more in harmony with nature and more efficiently in big cities.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6A168-D419-B7D5-C1CF-723B12D5A315}"/>
              </a:ext>
            </a:extLst>
          </p:cNvPr>
          <p:cNvSpPr>
            <a:spLocks noGrp="1"/>
          </p:cNvSpPr>
          <p:nvPr>
            <p:ph type="title"/>
          </p:nvPr>
        </p:nvSpPr>
        <p:spPr>
          <a:xfrm>
            <a:off x="3467100" y="2886075"/>
            <a:ext cx="4387214" cy="1209675"/>
          </a:xfrm>
        </p:spPr>
        <p:txBody>
          <a:bodyPr>
            <a:normAutofit fontScale="90000"/>
          </a:bodyPr>
          <a:lstStyle/>
          <a:p>
            <a:r>
              <a:rPr lang="en-IN" sz="6000" b="1" dirty="0">
                <a:solidFill>
                  <a:schemeClr val="accent1">
                    <a:lumMod val="75000"/>
                  </a:schemeClr>
                </a:solidFill>
                <a:latin typeface="Comic Sans MS" panose="030F0702030302020204" pitchFamily="66" charset="0"/>
              </a:rPr>
              <a:t>THANK</a:t>
            </a:r>
            <a:r>
              <a:rPr lang="en-IN" sz="6000" dirty="0">
                <a:solidFill>
                  <a:schemeClr val="accent1">
                    <a:lumMod val="75000"/>
                  </a:schemeClr>
                </a:solidFill>
                <a:latin typeface="Comic Sans MS" panose="030F0702030302020204" pitchFamily="66" charset="0"/>
              </a:rPr>
              <a:t> </a:t>
            </a:r>
            <a:r>
              <a:rPr lang="en-IN" sz="6000" b="1" dirty="0">
                <a:solidFill>
                  <a:schemeClr val="accent1">
                    <a:lumMod val="75000"/>
                  </a:schemeClr>
                </a:solidFill>
                <a:latin typeface="Comic Sans MS" panose="030F0702030302020204" pitchFamily="66" charset="0"/>
              </a:rPr>
              <a:t>YOU</a:t>
            </a:r>
            <a:r>
              <a:rPr lang="en-IN" sz="6000" dirty="0">
                <a:solidFill>
                  <a:schemeClr val="accent1">
                    <a:lumMod val="75000"/>
                  </a:schemeClr>
                </a:solidFill>
                <a:latin typeface="Comic Sans MS" panose="030F0702030302020204" pitchFamily="66" charset="0"/>
              </a:rPr>
              <a:t> </a:t>
            </a:r>
          </a:p>
        </p:txBody>
      </p:sp>
    </p:spTree>
    <p:extLst>
      <p:ext uri="{BB962C8B-B14F-4D97-AF65-F5344CB8AC3E}">
        <p14:creationId xmlns:p14="http://schemas.microsoft.com/office/powerpoint/2010/main" xmlns="" val="40525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96840-4923-CCF1-716E-AE96D8F6EAFC}"/>
              </a:ext>
            </a:extLst>
          </p:cNvPr>
          <p:cNvSpPr>
            <a:spLocks noGrp="1"/>
          </p:cNvSpPr>
          <p:nvPr>
            <p:ph type="title"/>
          </p:nvPr>
        </p:nvSpPr>
        <p:spPr>
          <a:xfrm>
            <a:off x="1024495" y="1124701"/>
            <a:ext cx="10146186" cy="999885"/>
          </a:xfrm>
        </p:spPr>
        <p:txBody>
          <a:bodyPr/>
          <a:lstStyle/>
          <a:p>
            <a:r>
              <a:rPr lang="en-IN" dirty="0"/>
              <a:t>III – B.SC MATHEMATICS</a:t>
            </a:r>
          </a:p>
        </p:txBody>
      </p:sp>
      <p:sp>
        <p:nvSpPr>
          <p:cNvPr id="3" name="Text Placeholder 2">
            <a:extLst>
              <a:ext uri="{FF2B5EF4-FFF2-40B4-BE49-F238E27FC236}">
                <a16:creationId xmlns:a16="http://schemas.microsoft.com/office/drawing/2014/main" xmlns="" id="{CC5ECF9F-D219-CF18-A137-4E56370B53BF}"/>
              </a:ext>
            </a:extLst>
          </p:cNvPr>
          <p:cNvSpPr>
            <a:spLocks noGrp="1"/>
          </p:cNvSpPr>
          <p:nvPr>
            <p:ph type="body" sz="half" idx="2"/>
          </p:nvPr>
        </p:nvSpPr>
        <p:spPr>
          <a:xfrm>
            <a:off x="1666875" y="2476501"/>
            <a:ext cx="9502246" cy="1857374"/>
          </a:xfrm>
        </p:spPr>
        <p:txBody>
          <a:bodyPr>
            <a:normAutofit lnSpcReduction="10000"/>
          </a:bodyPr>
          <a:lstStyle/>
          <a:p>
            <a:pPr marL="342900" indent="-342900">
              <a:buFont typeface="Wingdings" panose="05000000000000000000" pitchFamily="2" charset="2"/>
              <a:buChar char="v"/>
            </a:pPr>
            <a:r>
              <a:rPr lang="en-IN" sz="2000" dirty="0"/>
              <a:t>LEADER -  </a:t>
            </a:r>
            <a:r>
              <a:rPr lang="en-IN" sz="2000" i="1" dirty="0"/>
              <a:t>KAVISHRI</a:t>
            </a:r>
            <a:r>
              <a:rPr lang="en-IN" sz="2000" dirty="0"/>
              <a:t>.S</a:t>
            </a:r>
          </a:p>
          <a:p>
            <a:endParaRPr lang="en-IN" sz="2000" dirty="0"/>
          </a:p>
          <a:p>
            <a:pPr marL="342900" indent="-342900" algn="just">
              <a:buFont typeface="Wingdings" panose="05000000000000000000" pitchFamily="2" charset="2"/>
              <a:buChar char="v"/>
            </a:pPr>
            <a:r>
              <a:rPr lang="en-IN" sz="2000" dirty="0"/>
              <a:t>MEMBERS  -  </a:t>
            </a:r>
            <a:r>
              <a:rPr lang="en-IN" sz="2000" i="1" dirty="0"/>
              <a:t>KEERTHANA.V</a:t>
            </a:r>
          </a:p>
          <a:p>
            <a:pPr algn="just"/>
            <a:r>
              <a:rPr lang="en-IN" sz="2000" i="1" dirty="0"/>
              <a:t>                           KEERTHANA.K</a:t>
            </a:r>
          </a:p>
          <a:p>
            <a:pPr algn="just"/>
            <a:r>
              <a:rPr lang="en-IN" sz="2000" i="1" dirty="0"/>
              <a:t>                           KARTHIKA.P</a:t>
            </a:r>
          </a:p>
        </p:txBody>
      </p:sp>
    </p:spTree>
    <p:extLst>
      <p:ext uri="{BB962C8B-B14F-4D97-AF65-F5344CB8AC3E}">
        <p14:creationId xmlns:p14="http://schemas.microsoft.com/office/powerpoint/2010/main" xmlns="" val="59636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t>
            </a:r>
            <a:br>
              <a:rPr lang="en-US" sz="2000" dirty="0" smtClean="0"/>
            </a:br>
            <a:r>
              <a:rPr lang="en-US" sz="5300" b="1" dirty="0" smtClean="0"/>
              <a:t>INTRODUCTION </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Global </a:t>
            </a:r>
            <a:r>
              <a:rPr lang="en-US" sz="2000" dirty="0" smtClean="0"/>
              <a:t>population growth is determined by the number of births and deaths. Improving health is increasing the size of the population as it is decreasing mortality</a:t>
            </a:r>
            <a:r>
              <a:rPr lang="en-US" sz="2000" dirty="0" smtClean="0"/>
              <a:t>. </a:t>
            </a:r>
            <a:br>
              <a:rPr lang="en-US" sz="2000" dirty="0" smtClean="0"/>
            </a:br>
            <a:r>
              <a:rPr lang="en-US" sz="2000" dirty="0" smtClean="0"/>
              <a:t/>
            </a:r>
            <a:br>
              <a:rPr lang="en-US" sz="2000" dirty="0" smtClean="0"/>
            </a:br>
            <a:endParaRPr lang="en-US" sz="2000" dirty="0"/>
          </a:p>
        </p:txBody>
      </p:sp>
      <p:sp>
        <p:nvSpPr>
          <p:cNvPr id="3" name="Text Placeholder 2"/>
          <p:cNvSpPr>
            <a:spLocks noGrp="1"/>
          </p:cNvSpPr>
          <p:nvPr>
            <p:ph type="body" sz="half" idx="2"/>
          </p:nvPr>
        </p:nvSpPr>
        <p:spPr/>
        <p:txBody>
          <a:bodyPr/>
          <a:lstStyle/>
          <a:p>
            <a:pPr algn="ctr"/>
            <a:r>
              <a:rPr lang="en-US" dirty="0" smtClean="0"/>
              <a:t>To calculate the growth rate, take the current value and subtract that from the previous value. Next, divide this difference by the previous value and multiply by 100 to get a percentage representation of the rate of growth.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6F669-25C8-72C6-0E94-0EB2B109D63A}"/>
              </a:ext>
            </a:extLst>
          </p:cNvPr>
          <p:cNvSpPr>
            <a:spLocks noGrp="1"/>
          </p:cNvSpPr>
          <p:nvPr>
            <p:ph type="title"/>
          </p:nvPr>
        </p:nvSpPr>
        <p:spPr>
          <a:xfrm>
            <a:off x="1022907" y="895350"/>
            <a:ext cx="10146186" cy="3276600"/>
          </a:xfrm>
        </p:spPr>
        <p:txBody>
          <a:bodyPr>
            <a:normAutofit/>
          </a:bodyPr>
          <a:lstStyle/>
          <a:p>
            <a:pPr marL="285750" indent="-285750" rtl="0">
              <a:spcBef>
                <a:spcPts val="46768"/>
              </a:spcBef>
              <a:spcAft>
                <a:spcPts val="0"/>
              </a:spcAft>
              <a:buFont typeface="Wingdings" panose="05000000000000000000" pitchFamily="2" charset="2"/>
              <a:buChar char="v"/>
            </a:pPr>
            <a:r>
              <a:rPr lang="en-US" sz="1800" b="1" i="0" u="none" strike="noStrike" dirty="0">
                <a:solidFill>
                  <a:schemeClr val="accent2"/>
                </a:solidFill>
                <a:effectLst/>
                <a:latin typeface="Proxima Nova"/>
              </a:rPr>
              <a:t>Empathy map </a:t>
            </a:r>
            <a:r>
              <a:rPr lang="en-US" b="0" dirty="0">
                <a:effectLst/>
              </a:rPr>
              <a:t/>
            </a:r>
            <a:br>
              <a:rPr lang="en-US" b="0" dirty="0">
                <a:effectLst/>
              </a:rPr>
            </a:br>
            <a:r>
              <a:rPr lang="en-US" b="0" dirty="0">
                <a:effectLst/>
              </a:rPr>
              <a:t>        </a:t>
            </a:r>
            <a:r>
              <a:rPr lang="en-US" sz="1600" b="0" i="0" u="none" strike="noStrike" dirty="0">
                <a:solidFill>
                  <a:srgbClr val="393939"/>
                </a:solidFill>
                <a:effectLst/>
                <a:latin typeface="Proxima Nova"/>
              </a:rPr>
              <a:t>Use this framework to develop a deep, shared understanding and </a:t>
            </a:r>
            <a:r>
              <a:rPr lang="en-US" sz="1600" b="0" dirty="0">
                <a:effectLst/>
              </a:rPr>
              <a:t/>
            </a:r>
            <a:br>
              <a:rPr lang="en-US" sz="1600" b="0" dirty="0">
                <a:effectLst/>
              </a:rPr>
            </a:br>
            <a:r>
              <a:rPr lang="en-US" sz="1600" b="0" i="0" u="none" strike="noStrike" dirty="0">
                <a:solidFill>
                  <a:srgbClr val="393939"/>
                </a:solidFill>
                <a:effectLst/>
                <a:latin typeface="Proxima Nova"/>
              </a:rPr>
              <a:t>empathy for other people. An </a:t>
            </a:r>
            <a:r>
              <a:rPr lang="en-US" sz="1600" dirty="0"/>
              <a:t>E</a:t>
            </a:r>
            <a:r>
              <a:rPr lang="en-US" sz="1600" b="0" i="0" u="none" strike="noStrike" dirty="0">
                <a:solidFill>
                  <a:srgbClr val="393939"/>
                </a:solidFill>
                <a:effectLst/>
                <a:latin typeface="Proxima Nova"/>
              </a:rPr>
              <a:t>mpathy map helps describe the aspects of a user's experience, needs and pain points, to quickly understand your users’ experience </a:t>
            </a:r>
            <a:r>
              <a:rPr lang="en-US" sz="1600" b="0" dirty="0">
                <a:effectLst/>
              </a:rPr>
              <a:t/>
            </a:r>
            <a:br>
              <a:rPr lang="en-US" sz="1600" b="0" dirty="0">
                <a:effectLst/>
              </a:rPr>
            </a:br>
            <a:r>
              <a:rPr lang="en-US" sz="1600" b="0" dirty="0">
                <a:effectLst/>
              </a:rPr>
              <a:t>A</a:t>
            </a:r>
            <a:r>
              <a:rPr lang="en-US" sz="1600" b="0" i="0" u="none" strike="noStrike" dirty="0">
                <a:solidFill>
                  <a:srgbClr val="393939"/>
                </a:solidFill>
                <a:effectLst/>
                <a:latin typeface="Proxima Nova"/>
              </a:rPr>
              <a:t>nd mindset. </a:t>
            </a:r>
            <a:r>
              <a:rPr lang="en-US" sz="1600" b="0" dirty="0">
                <a:effectLst/>
              </a:rPr>
              <a:t/>
            </a:r>
            <a:br>
              <a:rPr lang="en-US" sz="1600" b="0" dirty="0">
                <a:effectLst/>
              </a:rPr>
            </a:br>
            <a:r>
              <a:rPr lang="en-US" dirty="0"/>
              <a:t/>
            </a:r>
            <a:br>
              <a:rPr lang="en-US" dirty="0"/>
            </a:br>
            <a:endParaRPr lang="en-IN" dirty="0"/>
          </a:p>
        </p:txBody>
      </p:sp>
    </p:spTree>
    <p:extLst>
      <p:ext uri="{BB962C8B-B14F-4D97-AF65-F5344CB8AC3E}">
        <p14:creationId xmlns:p14="http://schemas.microsoft.com/office/powerpoint/2010/main" xmlns="" val="107489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456D362-D9C1-4044-1D15-2EF5CFF1D76B}"/>
              </a:ext>
            </a:extLst>
          </p:cNvPr>
          <p:cNvSpPr>
            <a:spLocks noGrp="1"/>
          </p:cNvSpPr>
          <p:nvPr>
            <p:ph type="title"/>
          </p:nvPr>
        </p:nvSpPr>
        <p:spPr>
          <a:xfrm>
            <a:off x="4448174" y="923925"/>
            <a:ext cx="3110865" cy="638175"/>
          </a:xfrm>
        </p:spPr>
        <p:txBody>
          <a:bodyPr>
            <a:normAutofit/>
          </a:bodyPr>
          <a:lstStyle/>
          <a:p>
            <a:r>
              <a:rPr lang="en-IN" dirty="0">
                <a:solidFill>
                  <a:schemeClr val="accent4">
                    <a:lumMod val="75000"/>
                  </a:schemeClr>
                </a:solidFill>
              </a:rPr>
              <a:t>EMPATHY</a:t>
            </a:r>
            <a:r>
              <a:rPr lang="en-IN" dirty="0"/>
              <a:t> </a:t>
            </a:r>
            <a:r>
              <a:rPr lang="en-IN" dirty="0">
                <a:solidFill>
                  <a:schemeClr val="accent4">
                    <a:lumMod val="75000"/>
                  </a:schemeClr>
                </a:solidFill>
              </a:rPr>
              <a:t>MAP</a:t>
            </a:r>
            <a:r>
              <a:rPr lang="en-IN" dirty="0"/>
              <a:t> </a:t>
            </a:r>
          </a:p>
        </p:txBody>
      </p:sp>
      <p:pic>
        <p:nvPicPr>
          <p:cNvPr id="24" name="Picture 23">
            <a:extLst>
              <a:ext uri="{FF2B5EF4-FFF2-40B4-BE49-F238E27FC236}">
                <a16:creationId xmlns:a16="http://schemas.microsoft.com/office/drawing/2014/main" xmlns="" id="{3BA7C0AE-4CA1-E9BB-72CF-EA832E691BB0}"/>
              </a:ext>
            </a:extLst>
          </p:cNvPr>
          <p:cNvPicPr>
            <a:picLocks noChangeAspect="1"/>
          </p:cNvPicPr>
          <p:nvPr/>
        </p:nvPicPr>
        <p:blipFill>
          <a:blip r:embed="rId2"/>
          <a:stretch>
            <a:fillRect/>
          </a:stretch>
        </p:blipFill>
        <p:spPr>
          <a:xfrm>
            <a:off x="4273138" y="691659"/>
            <a:ext cx="3645724" cy="5474682"/>
          </a:xfrm>
          <a:prstGeom prst="rect">
            <a:avLst/>
          </a:prstGeom>
        </p:spPr>
      </p:pic>
      <p:pic>
        <p:nvPicPr>
          <p:cNvPr id="25" name="Picture 24">
            <a:extLst>
              <a:ext uri="{FF2B5EF4-FFF2-40B4-BE49-F238E27FC236}">
                <a16:creationId xmlns:a16="http://schemas.microsoft.com/office/drawing/2014/main" xmlns="" id="{36B1EAA1-1602-B6AF-8E1D-04AFE470BB91}"/>
              </a:ext>
            </a:extLst>
          </p:cNvPr>
          <p:cNvPicPr>
            <a:picLocks noChangeAspect="1"/>
          </p:cNvPicPr>
          <p:nvPr/>
        </p:nvPicPr>
        <p:blipFill>
          <a:blip r:embed="rId2"/>
          <a:stretch>
            <a:fillRect/>
          </a:stretch>
        </p:blipFill>
        <p:spPr>
          <a:xfrm>
            <a:off x="4273138" y="691659"/>
            <a:ext cx="3645724" cy="5474682"/>
          </a:xfrm>
          <a:prstGeom prst="rect">
            <a:avLst/>
          </a:prstGeom>
        </p:spPr>
      </p:pic>
      <p:pic>
        <p:nvPicPr>
          <p:cNvPr id="26" name="Picture 25">
            <a:extLst>
              <a:ext uri="{FF2B5EF4-FFF2-40B4-BE49-F238E27FC236}">
                <a16:creationId xmlns:a16="http://schemas.microsoft.com/office/drawing/2014/main" xmlns="" id="{14EA1E22-3B2E-CF65-ADC5-087CE9306359}"/>
              </a:ext>
            </a:extLst>
          </p:cNvPr>
          <p:cNvPicPr>
            <a:picLocks noChangeAspect="1"/>
          </p:cNvPicPr>
          <p:nvPr/>
        </p:nvPicPr>
        <p:blipFill>
          <a:blip r:embed="rId2"/>
          <a:stretch>
            <a:fillRect/>
          </a:stretch>
        </p:blipFill>
        <p:spPr>
          <a:xfrm>
            <a:off x="4273138" y="691659"/>
            <a:ext cx="3645724" cy="5474682"/>
          </a:xfrm>
          <a:prstGeom prst="rect">
            <a:avLst/>
          </a:prstGeom>
        </p:spPr>
      </p:pic>
      <p:pic>
        <p:nvPicPr>
          <p:cNvPr id="27" name="Picture 26">
            <a:extLst>
              <a:ext uri="{FF2B5EF4-FFF2-40B4-BE49-F238E27FC236}">
                <a16:creationId xmlns:a16="http://schemas.microsoft.com/office/drawing/2014/main" xmlns="" id="{B33AD1E9-18BC-F21C-FA3E-B059000A0206}"/>
              </a:ext>
            </a:extLst>
          </p:cNvPr>
          <p:cNvPicPr>
            <a:picLocks noChangeAspect="1"/>
          </p:cNvPicPr>
          <p:nvPr/>
        </p:nvPicPr>
        <p:blipFill>
          <a:blip r:embed="rId2"/>
          <a:stretch>
            <a:fillRect/>
          </a:stretch>
        </p:blipFill>
        <p:spPr>
          <a:xfrm>
            <a:off x="4273138" y="691659"/>
            <a:ext cx="3645724" cy="5474682"/>
          </a:xfrm>
          <a:prstGeom prst="rect">
            <a:avLst/>
          </a:prstGeom>
        </p:spPr>
      </p:pic>
      <p:pic>
        <p:nvPicPr>
          <p:cNvPr id="28" name="Picture 27">
            <a:extLst>
              <a:ext uri="{FF2B5EF4-FFF2-40B4-BE49-F238E27FC236}">
                <a16:creationId xmlns:a16="http://schemas.microsoft.com/office/drawing/2014/main" xmlns="" id="{A26705D9-5AEE-E826-A669-27220B75098B}"/>
              </a:ext>
            </a:extLst>
          </p:cNvPr>
          <p:cNvPicPr>
            <a:picLocks noChangeAspect="1"/>
          </p:cNvPicPr>
          <p:nvPr/>
        </p:nvPicPr>
        <p:blipFill>
          <a:blip r:embed="rId3"/>
          <a:stretch>
            <a:fillRect/>
          </a:stretch>
        </p:blipFill>
        <p:spPr>
          <a:xfrm>
            <a:off x="2660606" y="1880482"/>
            <a:ext cx="6870787" cy="3097036"/>
          </a:xfrm>
          <a:prstGeom prst="rect">
            <a:avLst/>
          </a:prstGeom>
        </p:spPr>
      </p:pic>
      <p:pic>
        <p:nvPicPr>
          <p:cNvPr id="30" name="Picture 29">
            <a:extLst>
              <a:ext uri="{FF2B5EF4-FFF2-40B4-BE49-F238E27FC236}">
                <a16:creationId xmlns:a16="http://schemas.microsoft.com/office/drawing/2014/main" xmlns="" id="{5D797B29-9829-CC85-695D-AB154DE94D94}"/>
              </a:ext>
            </a:extLst>
          </p:cNvPr>
          <p:cNvPicPr>
            <a:picLocks noChangeAspect="1"/>
          </p:cNvPicPr>
          <p:nvPr/>
        </p:nvPicPr>
        <p:blipFill>
          <a:blip r:embed="rId4"/>
          <a:stretch>
            <a:fillRect/>
          </a:stretch>
        </p:blipFill>
        <p:spPr>
          <a:xfrm>
            <a:off x="1664579" y="2346816"/>
            <a:ext cx="8250946" cy="4051791"/>
          </a:xfrm>
          <a:prstGeom prst="rect">
            <a:avLst/>
          </a:prstGeom>
        </p:spPr>
      </p:pic>
    </p:spTree>
    <p:extLst>
      <p:ext uri="{BB962C8B-B14F-4D97-AF65-F5344CB8AC3E}">
        <p14:creationId xmlns:p14="http://schemas.microsoft.com/office/powerpoint/2010/main" xmlns="" val="275045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CDC41-C208-7EA9-B065-BFAADFFB2D20}"/>
              </a:ext>
            </a:extLst>
          </p:cNvPr>
          <p:cNvSpPr>
            <a:spLocks noGrp="1"/>
          </p:cNvSpPr>
          <p:nvPr>
            <p:ph type="title"/>
          </p:nvPr>
        </p:nvSpPr>
        <p:spPr>
          <a:xfrm>
            <a:off x="4238625" y="1133476"/>
            <a:ext cx="3600449" cy="657224"/>
          </a:xfrm>
        </p:spPr>
        <p:txBody>
          <a:bodyPr/>
          <a:lstStyle/>
          <a:p>
            <a:r>
              <a:rPr lang="en-IN" dirty="0">
                <a:solidFill>
                  <a:schemeClr val="accent4">
                    <a:lumMod val="75000"/>
                  </a:schemeClr>
                </a:solidFill>
              </a:rPr>
              <a:t>BRAINSTORM</a:t>
            </a:r>
          </a:p>
        </p:txBody>
      </p:sp>
      <p:pic>
        <p:nvPicPr>
          <p:cNvPr id="10" name="Picture 9">
            <a:extLst>
              <a:ext uri="{FF2B5EF4-FFF2-40B4-BE49-F238E27FC236}">
                <a16:creationId xmlns:a16="http://schemas.microsoft.com/office/drawing/2014/main" xmlns="" id="{CF439309-D35E-3CFD-B491-9F4E00C3FA6B}"/>
              </a:ext>
            </a:extLst>
          </p:cNvPr>
          <p:cNvPicPr>
            <a:picLocks noChangeAspect="1"/>
          </p:cNvPicPr>
          <p:nvPr/>
        </p:nvPicPr>
        <p:blipFill>
          <a:blip r:embed="rId2"/>
          <a:stretch>
            <a:fillRect/>
          </a:stretch>
        </p:blipFill>
        <p:spPr>
          <a:xfrm>
            <a:off x="442912" y="1790699"/>
            <a:ext cx="11306175" cy="6010275"/>
          </a:xfrm>
          <a:prstGeom prst="rect">
            <a:avLst/>
          </a:prstGeom>
        </p:spPr>
      </p:pic>
    </p:spTree>
    <p:extLst>
      <p:ext uri="{BB962C8B-B14F-4D97-AF65-F5344CB8AC3E}">
        <p14:creationId xmlns:p14="http://schemas.microsoft.com/office/powerpoint/2010/main" xmlns="" val="16315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9A770F0A-C294-7FEB-0321-AA893A83BD8B}"/>
              </a:ext>
            </a:extLst>
          </p:cNvPr>
          <p:cNvSpPr>
            <a:spLocks noGrp="1"/>
          </p:cNvSpPr>
          <p:nvPr>
            <p:ph type="body" sz="half" idx="2"/>
          </p:nvPr>
        </p:nvSpPr>
        <p:spPr>
          <a:xfrm>
            <a:off x="685799" y="1990725"/>
            <a:ext cx="9801225" cy="4227959"/>
          </a:xfrm>
        </p:spPr>
        <p:txBody>
          <a:bodyPr>
            <a:normAutofit/>
          </a:bodyPr>
          <a:lstStyle/>
          <a:p>
            <a:r>
              <a:rPr lang="en-US" sz="4000" b="1" dirty="0"/>
              <a:t>Data Visualization</a:t>
            </a:r>
          </a:p>
          <a:p>
            <a:pPr marL="285750" indent="-285750">
              <a:buFont typeface="Wingdings" panose="05000000000000000000" pitchFamily="2" charset="2"/>
              <a:buChar char="v"/>
            </a:pPr>
            <a:r>
              <a:rPr lang="en-US" dirty="0"/>
              <a:t>Data visualization is the process of creating graphical representations of data in order to help people</a:t>
            </a:r>
          </a:p>
          <a:p>
            <a:pPr marL="285750" indent="-285750">
              <a:buFont typeface="Wingdings" panose="05000000000000000000" pitchFamily="2" charset="2"/>
              <a:buChar char="v"/>
            </a:pPr>
            <a:r>
              <a:rPr lang="en-US" dirty="0"/>
              <a:t>understand and explore the information. The goal of data visualization is to make complex data sets</a:t>
            </a:r>
          </a:p>
          <a:p>
            <a:pPr marL="285750" indent="-285750">
              <a:buFont typeface="Wingdings" panose="05000000000000000000" pitchFamily="2" charset="2"/>
              <a:buChar char="v"/>
            </a:pPr>
            <a:r>
              <a:rPr lang="en-US" dirty="0"/>
              <a:t>more accessible, intuitive, and easier to interpret. By using visual elements such as charts, graphs,</a:t>
            </a:r>
          </a:p>
          <a:p>
            <a:r>
              <a:rPr lang="en-US" dirty="0"/>
              <a:t>and maps, data visualizations can help people quickly identify patterns, trends, and outliers in the</a:t>
            </a:r>
          </a:p>
          <a:p>
            <a:r>
              <a:rPr lang="en-US" dirty="0"/>
              <a:t>data.</a:t>
            </a:r>
            <a:endParaRPr lang="en-IN" dirty="0"/>
          </a:p>
        </p:txBody>
      </p:sp>
    </p:spTree>
    <p:extLst>
      <p:ext uri="{BB962C8B-B14F-4D97-AF65-F5344CB8AC3E}">
        <p14:creationId xmlns:p14="http://schemas.microsoft.com/office/powerpoint/2010/main" xmlns="" val="248796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895350"/>
            <a:ext cx="6873240" cy="676275"/>
          </a:xfrm>
        </p:spPr>
        <p:txBody>
          <a:bodyPr/>
          <a:lstStyle/>
          <a:p>
            <a:r>
              <a:rPr lang="en-US" dirty="0" smtClean="0">
                <a:solidFill>
                  <a:schemeClr val="accent3">
                    <a:lumMod val="75000"/>
                  </a:schemeClr>
                </a:solidFill>
              </a:rPr>
              <a:t>dataset</a:t>
            </a:r>
            <a:endParaRPr lang="en-US" dirty="0">
              <a:solidFill>
                <a:schemeClr val="accent3">
                  <a:lumMod val="75000"/>
                </a:schemeClr>
              </a:solidFill>
            </a:endParaRPr>
          </a:p>
        </p:txBody>
      </p:sp>
      <p:pic>
        <p:nvPicPr>
          <p:cNvPr id="5" name="Picture Placeholder 4" descr="Screenshot 2023-04-17 190404.png"/>
          <p:cNvPicPr>
            <a:picLocks noGrp="1" noChangeAspect="1"/>
          </p:cNvPicPr>
          <p:nvPr>
            <p:ph type="pic" idx="1"/>
          </p:nvPr>
        </p:nvPicPr>
        <p:blipFill>
          <a:blip r:embed="rId2"/>
          <a:stretch>
            <a:fillRect/>
          </a:stretch>
        </p:blipFill>
        <p:spPr>
          <a:xfrm>
            <a:off x="571500" y="2162174"/>
            <a:ext cx="9172575" cy="2676525"/>
          </a:xfr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265</TotalTime>
  <Words>278</Words>
  <Application>Microsoft Office PowerPoint</Application>
  <PresentationFormat>Custom</PresentationFormat>
  <Paragraphs>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Vapor Trail</vt:lpstr>
      <vt:lpstr>welcome</vt:lpstr>
      <vt:lpstr>PROJECT TOPIC   TRACING THE OF THE GLOBAL COMMUNITY: A POPULGROWTH ATION FORECASTING ANALYSIS</vt:lpstr>
      <vt:lpstr>III – B.SC MATHEMATICS</vt:lpstr>
      <vt:lpstr>           INTRODUCTION    Global population growth is determined by the number of births and deaths. Improving health is increasing the size of the population as it is decreasing mortality.   </vt:lpstr>
      <vt:lpstr>Empathy map          Use this framework to develop a deep, shared understanding and  empathy for other people. An Empathy map helps describe the aspects of a user's experience, needs and pain points, to quickly understand your users’ experience  And mindset.   </vt:lpstr>
      <vt:lpstr>EMPATHY MAP </vt:lpstr>
      <vt:lpstr>BRAINSTORM</vt:lpstr>
      <vt:lpstr>Slide 8</vt:lpstr>
      <vt:lpstr>dataset</vt:lpstr>
      <vt:lpstr>ACTIVITY:01  POPULATION RECORDS BY TYPES OF COUNTRIES </vt:lpstr>
      <vt:lpstr>ACTIVITY: 02 POPULATION TRENDS OVER THE YEARS</vt:lpstr>
      <vt:lpstr>ACTIVITY: 03 POPULATION TRENDS OVER THE YEARS BY SEX</vt:lpstr>
      <vt:lpstr>ACTIVITY: 04 CITIES WITH HIGHEST AVERAGE POPULATIONS</vt:lpstr>
      <vt:lpstr>ACTIVITY: 05 COUNTRIES WITH HIGHEST AVERAGE POPULATION FROM 2000 - 2014</vt:lpstr>
      <vt:lpstr>ACTIVITY: 06 POPULATION BY CITY TYPE</vt:lpstr>
      <vt:lpstr>ACTIVITY: 07 POPULATION OF CITIED BY YEAR</vt:lpstr>
      <vt:lpstr> DASHBOARD - 01</vt:lpstr>
      <vt:lpstr>DASHBOARD - 02</vt:lpstr>
      <vt:lpstr>STORY  TRACING THE GROWTH OF THE GLOBAL COMMUNITY: A POPULATION FORECASTING ANALYSIS</vt:lpstr>
      <vt:lpstr>HTML – DASHBOARD &amp; STORY</vt:lpstr>
      <vt:lpstr>Advantage and disadvantage</vt:lpstr>
      <vt:lpstr>THANK YOU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annai annai</dc:creator>
  <cp:lastModifiedBy>THIS PC</cp:lastModifiedBy>
  <cp:revision>14</cp:revision>
  <dcterms:created xsi:type="dcterms:W3CDTF">2023-04-17T06:08:42Z</dcterms:created>
  <dcterms:modified xsi:type="dcterms:W3CDTF">2023-04-17T15:22:48Z</dcterms:modified>
</cp:coreProperties>
</file>