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11/25/2018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11/25/2018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sz="5400" dirty="0"/>
              <a:t>Web Analytics applied on website</a:t>
            </a:r>
          </a:p>
        </p:txBody>
      </p:sp>
      <p:sp>
        <p:nvSpPr>
          <p:cNvPr id="3" name="Subtitle 2"/>
          <p:cNvSpPr>
            <a:spLocks noGrp="1"/>
          </p:cNvSpPr>
          <p:nvPr>
            <p:ph type="subTitle" idx="1"/>
          </p:nvPr>
        </p:nvSpPr>
        <p:spPr/>
        <p:txBody>
          <a:bodyPr vert="horz" lIns="91440" tIns="45720" rIns="91440" bIns="45720" rtlCol="0" anchor="b">
            <a:normAutofit/>
          </a:bodyPr>
          <a:lstStyle/>
          <a:p>
            <a:pPr algn="r"/>
            <a:r>
              <a:rPr lang="en-US" sz="3200" dirty="0"/>
              <a:t>Presented by : </a:t>
            </a:r>
            <a:r>
              <a:rPr lang="en-US" sz="3200" dirty="0" err="1"/>
              <a:t>Kavish</a:t>
            </a:r>
            <a:r>
              <a:rPr lang="en-US" sz="3200" dirty="0"/>
              <a:t> Tyagi</a:t>
            </a:r>
            <a:endParaRPr lang="en-US"/>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On-site engagement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Beyond knowing how people get to site, one should understand what user doing on webpages. Where are they clicking? Where are they hovering? Where are they looking and perhaps getting stuck?</a:t>
            </a:r>
          </a:p>
          <a:p>
            <a:r>
              <a:rPr lang="en-US" dirty="0">
                <a:solidFill>
                  <a:schemeClr val="tx1"/>
                </a:solidFill>
                <a:latin typeface="Calibri"/>
                <a:cs typeface="Calibri"/>
              </a:rPr>
              <a:t>This is where mouse-move heat map and click heat map tracking tools come in. </a:t>
            </a:r>
          </a:p>
          <a:p>
            <a:r>
              <a:rPr lang="en-US" dirty="0">
                <a:solidFill>
                  <a:schemeClr val="tx1"/>
                </a:solidFill>
                <a:latin typeface="Calibri"/>
                <a:cs typeface="Calibri"/>
              </a:rPr>
              <a:t>Mouse-move heat maps show you were people hover and move across your pages. This information can be useful in identifying usability or navigation issues.</a:t>
            </a:r>
          </a:p>
          <a:p>
            <a:r>
              <a:rPr lang="en-US" dirty="0">
                <a:solidFill>
                  <a:schemeClr val="tx1"/>
                </a:solidFill>
                <a:latin typeface="Calibri"/>
                <a:cs typeface="Calibri"/>
              </a:rPr>
              <a:t>Website owner should use these early on so they can make any necessary adjustments. Some off the tools include –</a:t>
            </a:r>
          </a:p>
          <a:p>
            <a:pPr lvl="1"/>
            <a:r>
              <a:rPr lang="en-US" sz="2000" dirty="0" err="1">
                <a:solidFill>
                  <a:schemeClr val="tx1"/>
                </a:solidFill>
                <a:latin typeface="Calibri"/>
                <a:cs typeface="Calibri"/>
              </a:rPr>
              <a:t>ClickTale</a:t>
            </a:r>
            <a:r>
              <a:rPr lang="en-US" sz="2000" dirty="0">
                <a:solidFill>
                  <a:schemeClr val="tx1"/>
                </a:solidFill>
                <a:latin typeface="Calibri"/>
                <a:cs typeface="Calibri"/>
              </a:rPr>
              <a:t> : It offers both mouse-move and click heat maps.</a:t>
            </a:r>
          </a:p>
          <a:p>
            <a:pPr lvl="1"/>
            <a:r>
              <a:rPr lang="en-US" sz="2000" dirty="0" err="1">
                <a:solidFill>
                  <a:schemeClr val="tx1"/>
                </a:solidFill>
                <a:latin typeface="Calibri"/>
                <a:cs typeface="Calibri"/>
              </a:rPr>
              <a:t>CrazyEgg</a:t>
            </a:r>
            <a:r>
              <a:rPr lang="en-US" sz="2000" dirty="0">
                <a:solidFill>
                  <a:schemeClr val="tx1"/>
                </a:solidFill>
                <a:latin typeface="Calibri"/>
                <a:cs typeface="Calibri"/>
              </a:rPr>
              <a:t> : It focuses mainly on heat mapping.</a:t>
            </a:r>
          </a:p>
          <a:p>
            <a:endParaRPr lang="en-US" dirty="0">
              <a:solidFill>
                <a:schemeClr val="tx1"/>
              </a:solidFill>
              <a:latin typeface="Calibri"/>
              <a:cs typeface="Calibri"/>
            </a:endParaRPr>
          </a:p>
        </p:txBody>
      </p:sp>
    </p:spTree>
    <p:extLst>
      <p:ext uri="{BB962C8B-B14F-4D97-AF65-F5344CB8AC3E}">
        <p14:creationId xmlns:p14="http://schemas.microsoft.com/office/powerpoint/2010/main" val="396722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Customer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Website owner often wait too long to survey customers and set up consumer feedback channels.</a:t>
            </a:r>
          </a:p>
          <a:p>
            <a:r>
              <a:rPr lang="en-US" dirty="0">
                <a:solidFill>
                  <a:schemeClr val="tx1"/>
                </a:solidFill>
                <a:latin typeface="Calibri"/>
                <a:cs typeface="Calibri"/>
              </a:rPr>
              <a:t>Customer analytics, one can learn about unfulfilled consumer needs and identify problems in your marketing.</a:t>
            </a:r>
          </a:p>
          <a:p>
            <a:r>
              <a:rPr lang="en-US" dirty="0">
                <a:solidFill>
                  <a:schemeClr val="tx1"/>
                </a:solidFill>
                <a:latin typeface="Calibri"/>
                <a:cs typeface="Calibri"/>
              </a:rPr>
              <a:t>Tools available for customer analytics –</a:t>
            </a:r>
          </a:p>
          <a:p>
            <a:pPr lvl="1"/>
            <a:r>
              <a:rPr lang="en-US" sz="2000" dirty="0" err="1">
                <a:latin typeface="Calibri"/>
                <a:cs typeface="Calibri"/>
              </a:rPr>
              <a:t>ZenDesk</a:t>
            </a:r>
            <a:r>
              <a:rPr lang="en-US" sz="2000" dirty="0">
                <a:latin typeface="Calibri"/>
                <a:cs typeface="Calibri"/>
              </a:rPr>
              <a:t> : </a:t>
            </a:r>
            <a:r>
              <a:rPr lang="en-US" sz="2000" dirty="0">
                <a:solidFill>
                  <a:schemeClr val="tx1"/>
                </a:solidFill>
                <a:latin typeface="Calibri"/>
                <a:cs typeface="Calibri"/>
              </a:rPr>
              <a:t> a customer-service platform that lets you respond to customer concerns across channels, track those concerns and improve communication.</a:t>
            </a:r>
          </a:p>
          <a:p>
            <a:pPr lvl="1"/>
            <a:r>
              <a:rPr lang="en-US" sz="2000" dirty="0">
                <a:latin typeface="Calibri"/>
                <a:cs typeface="Calibri"/>
              </a:rPr>
              <a:t>SurveyMonkey : </a:t>
            </a:r>
            <a:r>
              <a:rPr lang="en-US" sz="2000" dirty="0">
                <a:solidFill>
                  <a:schemeClr val="tx1"/>
                </a:solidFill>
                <a:latin typeface="Calibri"/>
                <a:cs typeface="Calibri"/>
              </a:rPr>
              <a:t>an online research tool that offers a variety of customizable survey to get feedback from customer.</a:t>
            </a:r>
          </a:p>
          <a:p>
            <a:pPr lvl="1"/>
            <a:r>
              <a:rPr lang="en-US" sz="2000" dirty="0" err="1">
                <a:latin typeface="Calibri"/>
                <a:cs typeface="Calibri"/>
              </a:rPr>
              <a:t>Qualaroo</a:t>
            </a:r>
            <a:r>
              <a:rPr lang="en-US" sz="2000" dirty="0">
                <a:latin typeface="Calibri"/>
                <a:cs typeface="Calibri"/>
              </a:rPr>
              <a:t> : </a:t>
            </a:r>
            <a:r>
              <a:rPr lang="en-US" sz="2000" dirty="0">
                <a:solidFill>
                  <a:schemeClr val="tx1"/>
                </a:solidFill>
                <a:latin typeface="Calibri"/>
                <a:cs typeface="Calibri"/>
              </a:rPr>
              <a:t>a customer insight tool that enables to easily survey customers for quick feedback on their experience with the website and other consumer issues.</a:t>
            </a:r>
          </a:p>
          <a:p>
            <a:endParaRPr lang="en-US" dirty="0">
              <a:solidFill>
                <a:schemeClr val="tx1"/>
              </a:solidFill>
              <a:latin typeface="Calibri"/>
              <a:cs typeface="Calibri"/>
            </a:endParaRPr>
          </a:p>
        </p:txBody>
      </p:sp>
    </p:spTree>
    <p:extLst>
      <p:ext uri="{BB962C8B-B14F-4D97-AF65-F5344CB8AC3E}">
        <p14:creationId xmlns:p14="http://schemas.microsoft.com/office/powerpoint/2010/main" val="276840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Lifecycle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To understand the best ways to communicate with customers, one need to collect data on emails, newsletters, in-app messaging and more.</a:t>
            </a:r>
          </a:p>
          <a:p>
            <a:r>
              <a:rPr lang="en-US" dirty="0">
                <a:solidFill>
                  <a:schemeClr val="tx1"/>
                </a:solidFill>
                <a:latin typeface="Calibri"/>
                <a:cs typeface="Calibri"/>
              </a:rPr>
              <a:t>Tools available for lifecycle analytics –</a:t>
            </a:r>
          </a:p>
          <a:p>
            <a:pPr lvl="1"/>
            <a:r>
              <a:rPr lang="en-US" sz="2000" dirty="0">
                <a:latin typeface="Calibri"/>
                <a:cs typeface="Calibri"/>
              </a:rPr>
              <a:t>Customer.io : </a:t>
            </a:r>
            <a:r>
              <a:rPr lang="en-US" sz="2000" dirty="0">
                <a:solidFill>
                  <a:schemeClr val="tx1"/>
                </a:solidFill>
                <a:latin typeface="Calibri"/>
                <a:cs typeface="Calibri"/>
              </a:rPr>
              <a:t> An email communication platform, that helps one first understand if emails and newsletters are working and then enables to easily edit them for improved performance.</a:t>
            </a:r>
          </a:p>
          <a:p>
            <a:pPr lvl="1"/>
            <a:r>
              <a:rPr lang="en-US" sz="2000" dirty="0">
                <a:latin typeface="Calibri"/>
                <a:cs typeface="Calibri"/>
              </a:rPr>
              <a:t>Intercom : I</a:t>
            </a:r>
            <a:r>
              <a:rPr lang="en-US" sz="2000" dirty="0">
                <a:solidFill>
                  <a:schemeClr val="tx1"/>
                </a:solidFill>
                <a:latin typeface="Calibri"/>
                <a:cs typeface="Calibri"/>
              </a:rPr>
              <a:t>t improve both communications and customer development by helping one identify and survey specific customer segments.</a:t>
            </a:r>
          </a:p>
          <a:p>
            <a:pPr marL="457200" lvl="1" indent="0">
              <a:buNone/>
            </a:pPr>
            <a:endParaRPr lang="en-US" dirty="0">
              <a:solidFill>
                <a:schemeClr val="tx1"/>
              </a:solidFill>
              <a:latin typeface="Calibri"/>
              <a:cs typeface="Calibri"/>
            </a:endParaRPr>
          </a:p>
        </p:txBody>
      </p:sp>
    </p:spTree>
    <p:extLst>
      <p:ext uri="{BB962C8B-B14F-4D97-AF65-F5344CB8AC3E}">
        <p14:creationId xmlns:p14="http://schemas.microsoft.com/office/powerpoint/2010/main" val="311938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Marketing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Marketing, it often pushes forward with the channels it has the most experience with. But that's a risky way to create a marketing roadmap.</a:t>
            </a:r>
          </a:p>
          <a:p>
            <a:r>
              <a:rPr lang="en-US" dirty="0">
                <a:solidFill>
                  <a:schemeClr val="tx1"/>
                </a:solidFill>
                <a:latin typeface="Calibri"/>
                <a:cs typeface="Calibri"/>
              </a:rPr>
              <a:t>Marketing analytics tools, which monitor, track and compare marketing channels in one dashboard, can help one understand which approaches work best, as well as measure the success of specific campaigns.</a:t>
            </a:r>
          </a:p>
          <a:p>
            <a:r>
              <a:rPr lang="en-US" dirty="0">
                <a:solidFill>
                  <a:schemeClr val="tx1"/>
                </a:solidFill>
                <a:latin typeface="Calibri"/>
                <a:cs typeface="Calibri"/>
              </a:rPr>
              <a:t>This can also help best allocate the marketing budget. To track and understand this type of data, such tools can be tried –</a:t>
            </a:r>
          </a:p>
          <a:p>
            <a:pPr lvl="1"/>
            <a:r>
              <a:rPr lang="en-US" dirty="0">
                <a:solidFill>
                  <a:srgbClr val="000000"/>
                </a:solidFill>
                <a:latin typeface="Calibri"/>
                <a:cs typeface="Calibri"/>
              </a:rPr>
              <a:t> </a:t>
            </a:r>
            <a:r>
              <a:rPr lang="en-US" dirty="0">
                <a:solidFill>
                  <a:schemeClr val="tx1"/>
                </a:solidFill>
                <a:latin typeface="Calibri"/>
                <a:cs typeface="Calibri"/>
              </a:rPr>
              <a:t>HubSpot :  a marketing automation platform that helps see all marketing channels in one dashboard view.</a:t>
            </a:r>
          </a:p>
          <a:p>
            <a:pPr lvl="1"/>
            <a:r>
              <a:rPr lang="en-US" sz="2000" dirty="0" err="1">
                <a:solidFill>
                  <a:schemeClr val="tx1"/>
                </a:solidFill>
                <a:latin typeface="Calibri"/>
                <a:cs typeface="Calibri"/>
              </a:rPr>
              <a:t>Moz</a:t>
            </a:r>
            <a:r>
              <a:rPr lang="en-US" sz="2000" dirty="0">
                <a:solidFill>
                  <a:schemeClr val="tx1"/>
                </a:solidFill>
                <a:latin typeface="Calibri"/>
                <a:cs typeface="Calibri"/>
              </a:rPr>
              <a:t> (previously SEOmoz) : a beta for their marketing analytics solution, which allows to manage all inbound marketing efforts in one place.</a:t>
            </a:r>
          </a:p>
          <a:p>
            <a:pPr lvl="1"/>
            <a:r>
              <a:rPr lang="en-US" sz="2000" dirty="0">
                <a:latin typeface="Calibri"/>
                <a:cs typeface="Calibri"/>
              </a:rPr>
              <a:t>Intercom : I</a:t>
            </a:r>
            <a:r>
              <a:rPr lang="en-US" sz="2000" dirty="0">
                <a:solidFill>
                  <a:schemeClr val="tx1"/>
                </a:solidFill>
                <a:latin typeface="Calibri"/>
                <a:cs typeface="Calibri"/>
              </a:rPr>
              <a:t>t improve both communications and customer development by helping one identify and survey specific customer segments.</a:t>
            </a:r>
          </a:p>
          <a:p>
            <a:pPr marL="457200" lvl="1" indent="0">
              <a:buNone/>
            </a:pPr>
            <a:endParaRPr lang="en-US" dirty="0">
              <a:solidFill>
                <a:schemeClr val="tx1"/>
              </a:solidFill>
              <a:latin typeface="Calibri"/>
              <a:cs typeface="Calibri"/>
            </a:endParaRPr>
          </a:p>
        </p:txBody>
      </p:sp>
    </p:spTree>
    <p:extLst>
      <p:ext uri="{BB962C8B-B14F-4D97-AF65-F5344CB8AC3E}">
        <p14:creationId xmlns:p14="http://schemas.microsoft.com/office/powerpoint/2010/main" val="166442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ECC7-4ED7-4DC7-99AD-4874DFB07C14}"/>
              </a:ext>
            </a:extLst>
          </p:cNvPr>
          <p:cNvSpPr>
            <a:spLocks noGrp="1"/>
          </p:cNvSpPr>
          <p:nvPr>
            <p:ph type="title"/>
          </p:nvPr>
        </p:nvSpPr>
        <p:spPr/>
        <p:txBody>
          <a:bodyPr/>
          <a:lstStyle/>
          <a:p>
            <a:r>
              <a:rPr lang="en-US" dirty="0"/>
              <a:t>To conclude</a:t>
            </a:r>
          </a:p>
        </p:txBody>
      </p:sp>
      <p:sp>
        <p:nvSpPr>
          <p:cNvPr id="4" name="TextBox 3">
            <a:extLst>
              <a:ext uri="{FF2B5EF4-FFF2-40B4-BE49-F238E27FC236}">
                <a16:creationId xmlns:a16="http://schemas.microsoft.com/office/drawing/2014/main" id="{9A2B057B-FEE5-469D-9405-E3BA23759F6E}"/>
              </a:ext>
            </a:extLst>
          </p:cNvPr>
          <p:cNvSpPr txBox="1"/>
          <p:nvPr/>
        </p:nvSpPr>
        <p:spPr>
          <a:xfrm>
            <a:off x="1145005" y="2147637"/>
            <a:ext cx="9470857" cy="12926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cap="small" dirty="0">
                <a:latin typeface="Calibri"/>
                <a:cs typeface="Calibri"/>
              </a:rPr>
              <a:t>In the age of analytics platforms, marketers are often overwhelmed by data that has been provided for years . Instead, we should take advantage of the many new types of data that can help us learn even more about our customers and better meet their needs.</a:t>
            </a:r>
            <a:endParaRPr lang="en-US" sz="2000">
              <a:latin typeface="Calibri"/>
              <a:cs typeface="Calibri"/>
            </a:endParaRPr>
          </a:p>
          <a:p>
            <a:pPr algn="l"/>
            <a:endParaRPr lang="en-US" dirty="0"/>
          </a:p>
        </p:txBody>
      </p:sp>
    </p:spTree>
    <p:extLst>
      <p:ext uri="{BB962C8B-B14F-4D97-AF65-F5344CB8AC3E}">
        <p14:creationId xmlns:p14="http://schemas.microsoft.com/office/powerpoint/2010/main" val="183110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135B-4923-4B8F-BCA6-FB5806738A4F}"/>
              </a:ext>
            </a:extLst>
          </p:cNvPr>
          <p:cNvSpPr>
            <a:spLocks noGrp="1"/>
          </p:cNvSpPr>
          <p:nvPr>
            <p:ph type="title"/>
          </p:nvPr>
        </p:nvSpPr>
        <p:spPr>
          <a:xfrm>
            <a:off x="890755" y="2454442"/>
            <a:ext cx="9905998" cy="1905000"/>
          </a:xfrm>
        </p:spPr>
        <p:txBody>
          <a:bodyPr>
            <a:normAutofit/>
          </a:bodyPr>
          <a:lstStyle/>
          <a:p>
            <a:pPr algn="ctr"/>
            <a:r>
              <a:rPr lang="en-US" sz="4800" dirty="0"/>
              <a:t>THANK YOU</a:t>
            </a:r>
          </a:p>
        </p:txBody>
      </p:sp>
    </p:spTree>
    <p:extLst>
      <p:ext uri="{BB962C8B-B14F-4D97-AF65-F5344CB8AC3E}">
        <p14:creationId xmlns:p14="http://schemas.microsoft.com/office/powerpoint/2010/main" val="168833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2488-39D7-4676-96DF-0430E81A1BAF}"/>
              </a:ext>
            </a:extLst>
          </p:cNvPr>
          <p:cNvSpPr>
            <a:spLocks noGrp="1"/>
          </p:cNvSpPr>
          <p:nvPr>
            <p:ph type="title"/>
          </p:nvPr>
        </p:nvSpPr>
        <p:spPr>
          <a:xfrm>
            <a:off x="1141413" y="609600"/>
            <a:ext cx="9905998" cy="2065420"/>
          </a:xfrm>
        </p:spPr>
        <p:txBody>
          <a:bodyPr vert="horz" lIns="91440" tIns="45720" rIns="91440" bIns="45720" rtlCol="0" anchor="t">
            <a:normAutofit/>
          </a:bodyPr>
          <a:lstStyle/>
          <a:p>
            <a:r>
              <a:rPr lang="en-US" dirty="0"/>
              <a:t>What is web analytics</a:t>
            </a:r>
          </a:p>
        </p:txBody>
      </p:sp>
      <p:sp>
        <p:nvSpPr>
          <p:cNvPr id="3" name="Content Placeholder 2">
            <a:extLst>
              <a:ext uri="{FF2B5EF4-FFF2-40B4-BE49-F238E27FC236}">
                <a16:creationId xmlns:a16="http://schemas.microsoft.com/office/drawing/2014/main" id="{BBA1E5D8-ECBD-488A-815C-AC8700B7CF6E}"/>
              </a:ext>
            </a:extLst>
          </p:cNvPr>
          <p:cNvSpPr>
            <a:spLocks noGrp="1"/>
          </p:cNvSpPr>
          <p:nvPr>
            <p:ph idx="1"/>
          </p:nvPr>
        </p:nvSpPr>
        <p:spPr>
          <a:xfrm>
            <a:off x="1141413" y="1443788"/>
            <a:ext cx="9905998" cy="3124201"/>
          </a:xfrm>
        </p:spPr>
        <p:txBody>
          <a:bodyPr vert="horz" lIns="91440" tIns="45720" rIns="91440" bIns="45720" rtlCol="0" anchor="t">
            <a:normAutofit/>
          </a:bodyPr>
          <a:lstStyle/>
          <a:p>
            <a:r>
              <a:rPr lang="en-US" dirty="0">
                <a:solidFill>
                  <a:schemeClr val="tx1"/>
                </a:solidFill>
                <a:latin typeface="Calibri"/>
                <a:cs typeface="Calibri"/>
              </a:rPr>
              <a:t>Web analytics is an extremely known tool by most digital marketers.</a:t>
            </a:r>
          </a:p>
          <a:p>
            <a:r>
              <a:rPr lang="en-US" dirty="0">
                <a:solidFill>
                  <a:schemeClr val="tx1"/>
                </a:solidFill>
                <a:latin typeface="Calibri"/>
                <a:cs typeface="Calibri"/>
              </a:rPr>
              <a:t>It is known as a whole bundle but it actually comprises of a bundle of analytics types which can be classified as –</a:t>
            </a:r>
          </a:p>
          <a:p>
            <a:pPr lvl="1"/>
            <a:r>
              <a:rPr lang="en-US" sz="2000" dirty="0">
                <a:solidFill>
                  <a:schemeClr val="tx1"/>
                </a:solidFill>
                <a:latin typeface="Calibri"/>
                <a:cs typeface="Calibri"/>
              </a:rPr>
              <a:t>User analytics</a:t>
            </a:r>
          </a:p>
          <a:p>
            <a:pPr lvl="1"/>
            <a:r>
              <a:rPr lang="en-US" sz="2000" dirty="0">
                <a:solidFill>
                  <a:schemeClr val="tx1"/>
                </a:solidFill>
                <a:latin typeface="Calibri"/>
                <a:cs typeface="Calibri"/>
              </a:rPr>
              <a:t>Traffic source analytics</a:t>
            </a:r>
          </a:p>
          <a:p>
            <a:pPr lvl="1"/>
            <a:r>
              <a:rPr lang="en-US" sz="2000" dirty="0">
                <a:solidFill>
                  <a:schemeClr val="tx1"/>
                </a:solidFill>
                <a:latin typeface="Calibri"/>
                <a:cs typeface="Calibri"/>
              </a:rPr>
              <a:t>Behavioral analytics</a:t>
            </a:r>
          </a:p>
          <a:p>
            <a:pPr lvl="1"/>
            <a:r>
              <a:rPr lang="en-US" sz="2000" dirty="0">
                <a:solidFill>
                  <a:schemeClr val="tx1"/>
                </a:solidFill>
                <a:latin typeface="Calibri"/>
                <a:cs typeface="Calibri"/>
              </a:rPr>
              <a:t>Acquisition analytics</a:t>
            </a:r>
            <a:endParaRPr lang="en-US" sz="2000" dirty="0">
              <a:solidFill>
                <a:schemeClr val="tx1"/>
              </a:solidFill>
            </a:endParaRPr>
          </a:p>
          <a:p>
            <a:pPr lvl="1"/>
            <a:endParaRPr lang="en-US" dirty="0">
              <a:solidFill>
                <a:schemeClr val="tx1"/>
              </a:solidFill>
              <a:latin typeface="Calibri"/>
              <a:cs typeface="Calibri"/>
            </a:endParaRPr>
          </a:p>
        </p:txBody>
      </p:sp>
    </p:spTree>
    <p:extLst>
      <p:ext uri="{BB962C8B-B14F-4D97-AF65-F5344CB8AC3E}">
        <p14:creationId xmlns:p14="http://schemas.microsoft.com/office/powerpoint/2010/main" val="347362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360B-E176-4F28-A1DD-A8EDEAED61BE}"/>
              </a:ext>
            </a:extLst>
          </p:cNvPr>
          <p:cNvSpPr>
            <a:spLocks noGrp="1"/>
          </p:cNvSpPr>
          <p:nvPr>
            <p:ph type="title"/>
          </p:nvPr>
        </p:nvSpPr>
        <p:spPr/>
        <p:txBody>
          <a:bodyPr vert="horz" lIns="91440" tIns="45720" rIns="91440" bIns="45720" rtlCol="0" anchor="t">
            <a:normAutofit/>
          </a:bodyPr>
          <a:lstStyle/>
          <a:p>
            <a:r>
              <a:rPr lang="en-US" dirty="0"/>
              <a:t>User Analytics</a:t>
            </a:r>
          </a:p>
        </p:txBody>
      </p:sp>
      <p:sp>
        <p:nvSpPr>
          <p:cNvPr id="3" name="Content Placeholder 2">
            <a:extLst>
              <a:ext uri="{FF2B5EF4-FFF2-40B4-BE49-F238E27FC236}">
                <a16:creationId xmlns:a16="http://schemas.microsoft.com/office/drawing/2014/main" id="{C7E6AA3B-A901-4CA2-9277-4CF05FD485AC}"/>
              </a:ext>
            </a:extLst>
          </p:cNvPr>
          <p:cNvSpPr>
            <a:spLocks noGrp="1"/>
          </p:cNvSpPr>
          <p:nvPr>
            <p:ph idx="1"/>
          </p:nvPr>
        </p:nvSpPr>
        <p:spPr>
          <a:xfrm>
            <a:off x="1141413" y="1564105"/>
            <a:ext cx="9905998" cy="3124201"/>
          </a:xfrm>
        </p:spPr>
        <p:txBody>
          <a:bodyPr vert="horz" lIns="91440" tIns="45720" rIns="91440" bIns="45720" rtlCol="0" anchor="t">
            <a:normAutofit/>
          </a:bodyPr>
          <a:lstStyle/>
          <a:p>
            <a:r>
              <a:rPr lang="en-US" dirty="0">
                <a:latin typeface="Calibri"/>
                <a:cs typeface="Calibri"/>
              </a:rPr>
              <a:t>It </a:t>
            </a:r>
            <a:r>
              <a:rPr lang="en-US" dirty="0">
                <a:solidFill>
                  <a:schemeClr val="tx1"/>
                </a:solidFill>
                <a:latin typeface="Calibri"/>
                <a:cs typeface="Calibri"/>
              </a:rPr>
              <a:t>deals with giving insights about the user.</a:t>
            </a:r>
          </a:p>
          <a:p>
            <a:r>
              <a:rPr lang="en-US" dirty="0">
                <a:solidFill>
                  <a:schemeClr val="tx1"/>
                </a:solidFill>
                <a:latin typeface="Calibri"/>
                <a:cs typeface="Calibri"/>
              </a:rPr>
              <a:t>The IP of the user gives the location, user's browsing pattern.</a:t>
            </a:r>
          </a:p>
          <a:p>
            <a:r>
              <a:rPr lang="en-US" dirty="0">
                <a:solidFill>
                  <a:schemeClr val="tx1"/>
                </a:solidFill>
                <a:latin typeface="Calibri"/>
                <a:cs typeface="Calibri"/>
              </a:rPr>
              <a:t>further if website plugins the social media account then a ton of information can be scrapped from users social media account.</a:t>
            </a:r>
          </a:p>
          <a:p>
            <a:r>
              <a:rPr lang="en-US" dirty="0">
                <a:solidFill>
                  <a:schemeClr val="tx1"/>
                </a:solidFill>
                <a:latin typeface="Calibri"/>
                <a:cs typeface="Calibri"/>
              </a:rPr>
              <a:t>It is also used to get know insight of how the user is managing the app or website; what is the pattern of usage, where the user is mostly visiting or where is the user getting stuck.</a:t>
            </a:r>
          </a:p>
          <a:p>
            <a:endParaRPr lang="en-US" dirty="0">
              <a:solidFill>
                <a:schemeClr val="tx1"/>
              </a:solidFill>
              <a:latin typeface="Calibri"/>
              <a:cs typeface="Calibri"/>
            </a:endParaRPr>
          </a:p>
        </p:txBody>
      </p:sp>
    </p:spTree>
    <p:extLst>
      <p:ext uri="{BB962C8B-B14F-4D97-AF65-F5344CB8AC3E}">
        <p14:creationId xmlns:p14="http://schemas.microsoft.com/office/powerpoint/2010/main" val="90622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Traffic source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Traffic source analytics tells you where your website traffic has come from.</a:t>
            </a:r>
          </a:p>
          <a:p>
            <a:r>
              <a:rPr lang="en-US" dirty="0">
                <a:solidFill>
                  <a:schemeClr val="tx1"/>
                </a:solidFill>
                <a:latin typeface="Calibri"/>
                <a:cs typeface="Calibri"/>
              </a:rPr>
              <a:t>The traffic source data is divided into following category – </a:t>
            </a:r>
          </a:p>
          <a:p>
            <a:pPr lvl="1"/>
            <a:r>
              <a:rPr lang="en-US" sz="2000" dirty="0">
                <a:solidFill>
                  <a:schemeClr val="tx1"/>
                </a:solidFill>
                <a:latin typeface="Calibri"/>
                <a:cs typeface="Calibri"/>
              </a:rPr>
              <a:t>Search engine traffic</a:t>
            </a:r>
          </a:p>
          <a:p>
            <a:pPr lvl="1"/>
            <a:r>
              <a:rPr lang="en-US" sz="2000" dirty="0">
                <a:solidFill>
                  <a:schemeClr val="tx1"/>
                </a:solidFill>
                <a:latin typeface="Calibri"/>
                <a:cs typeface="Calibri"/>
              </a:rPr>
              <a:t>Direct traffic</a:t>
            </a:r>
          </a:p>
          <a:p>
            <a:pPr lvl="1"/>
            <a:r>
              <a:rPr lang="en-US" sz="2000" dirty="0">
                <a:solidFill>
                  <a:schemeClr val="tx1"/>
                </a:solidFill>
                <a:latin typeface="Calibri"/>
                <a:cs typeface="Calibri"/>
              </a:rPr>
              <a:t>Referral site traffic</a:t>
            </a:r>
          </a:p>
          <a:p>
            <a:r>
              <a:rPr lang="en-US" dirty="0">
                <a:solidFill>
                  <a:schemeClr val="tx1"/>
                </a:solidFill>
                <a:latin typeface="Calibri"/>
                <a:cs typeface="Calibri"/>
              </a:rPr>
              <a:t>Search engine traffic is further divided into </a:t>
            </a:r>
            <a:r>
              <a:rPr lang="en-US" i="1" dirty="0">
                <a:solidFill>
                  <a:schemeClr val="tx1"/>
                </a:solidFill>
                <a:latin typeface="Calibri"/>
                <a:cs typeface="Calibri"/>
              </a:rPr>
              <a:t>organic traffic, cost per click traffic</a:t>
            </a:r>
            <a:r>
              <a:rPr lang="en-US" dirty="0">
                <a:solidFill>
                  <a:schemeClr val="tx1"/>
                </a:solidFill>
                <a:latin typeface="Calibri"/>
                <a:cs typeface="Calibri"/>
              </a:rPr>
              <a:t> and </a:t>
            </a:r>
            <a:r>
              <a:rPr lang="en-US" i="1" dirty="0">
                <a:solidFill>
                  <a:schemeClr val="tx1"/>
                </a:solidFill>
                <a:latin typeface="Calibri"/>
                <a:cs typeface="Calibri"/>
              </a:rPr>
              <a:t>display ads traffic.</a:t>
            </a:r>
            <a:endParaRPr lang="en-US" i="1">
              <a:solidFill>
                <a:schemeClr val="tx1"/>
              </a:solidFill>
              <a:latin typeface="Calibri"/>
              <a:cs typeface="Calibri"/>
            </a:endParaRPr>
          </a:p>
          <a:p>
            <a:r>
              <a:rPr lang="en-US" i="1" dirty="0">
                <a:solidFill>
                  <a:schemeClr val="tx1"/>
                </a:solidFill>
                <a:latin typeface="Calibri"/>
                <a:cs typeface="Calibri"/>
              </a:rPr>
              <a:t>Organic traffic</a:t>
            </a:r>
            <a:r>
              <a:rPr lang="en-US" dirty="0">
                <a:solidFill>
                  <a:schemeClr val="tx1"/>
                </a:solidFill>
                <a:latin typeface="Calibri"/>
                <a:cs typeface="Calibri"/>
              </a:rPr>
              <a:t> comes from the standard listings of your website on a search results page.  A higher organic traffic is good since it means that users are actively searching for you and you can be easily found.</a:t>
            </a:r>
            <a:endParaRPr lang="en-US">
              <a:solidFill>
                <a:schemeClr val="tx1"/>
              </a:solidFill>
              <a:latin typeface="Calibri"/>
              <a:cs typeface="Calibri"/>
            </a:endParaRPr>
          </a:p>
          <a:p>
            <a:r>
              <a:rPr lang="en-US" i="1" dirty="0">
                <a:solidFill>
                  <a:schemeClr val="tx1"/>
                </a:solidFill>
                <a:latin typeface="Calibri"/>
                <a:cs typeface="Calibri"/>
              </a:rPr>
              <a:t>CPC traffic</a:t>
            </a:r>
            <a:r>
              <a:rPr lang="en-US" dirty="0">
                <a:solidFill>
                  <a:schemeClr val="tx1"/>
                </a:solidFill>
                <a:latin typeface="Calibri"/>
                <a:cs typeface="Calibri"/>
              </a:rPr>
              <a:t> comes from CPC advertising you do on a search engine.</a:t>
            </a:r>
          </a:p>
          <a:p>
            <a:r>
              <a:rPr lang="en-US" i="1" dirty="0">
                <a:solidFill>
                  <a:schemeClr val="tx1"/>
                </a:solidFill>
                <a:latin typeface="Calibri"/>
                <a:cs typeface="Calibri"/>
              </a:rPr>
              <a:t>Display ads traffic</a:t>
            </a:r>
            <a:r>
              <a:rPr lang="en-US" dirty="0">
                <a:solidFill>
                  <a:schemeClr val="tx1"/>
                </a:solidFill>
                <a:latin typeface="Calibri"/>
                <a:cs typeface="Calibri"/>
              </a:rPr>
              <a:t> comes from users clicking on display ads that you are running.</a:t>
            </a:r>
          </a:p>
        </p:txBody>
      </p:sp>
    </p:spTree>
    <p:extLst>
      <p:ext uri="{BB962C8B-B14F-4D97-AF65-F5344CB8AC3E}">
        <p14:creationId xmlns:p14="http://schemas.microsoft.com/office/powerpoint/2010/main" val="382964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Traffic source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i="1" dirty="0">
                <a:solidFill>
                  <a:schemeClr val="tx1"/>
                </a:solidFill>
                <a:latin typeface="Calibri"/>
                <a:cs typeface="Calibri"/>
              </a:rPr>
              <a:t>Direct traffic</a:t>
            </a:r>
            <a:r>
              <a:rPr lang="en-US" dirty="0">
                <a:solidFill>
                  <a:schemeClr val="tx1"/>
                </a:solidFill>
                <a:latin typeface="Calibri"/>
                <a:cs typeface="Calibri"/>
              </a:rPr>
              <a:t> comes from website visits that happen when a user puts your site address directly into their internet browser.</a:t>
            </a:r>
          </a:p>
          <a:p>
            <a:r>
              <a:rPr lang="en-US" i="1" dirty="0">
                <a:solidFill>
                  <a:schemeClr val="tx1"/>
                </a:solidFill>
                <a:latin typeface="Calibri"/>
                <a:cs typeface="Calibri"/>
              </a:rPr>
              <a:t>Referral site traffic</a:t>
            </a:r>
            <a:r>
              <a:rPr lang="en-US" dirty="0">
                <a:solidFill>
                  <a:schemeClr val="tx1"/>
                </a:solidFill>
                <a:latin typeface="Calibri"/>
                <a:cs typeface="Calibri"/>
              </a:rPr>
              <a:t> comes from sites that have links to your website and which are not search engines.  These referral sites could be blogs, your Facebook page, your Twitter page, etc.</a:t>
            </a:r>
          </a:p>
          <a:p>
            <a:r>
              <a:rPr lang="en-US" dirty="0">
                <a:solidFill>
                  <a:schemeClr val="tx1"/>
                </a:solidFill>
                <a:latin typeface="Calibri"/>
                <a:cs typeface="Calibri"/>
              </a:rPr>
              <a:t>Monitoring your traffic source by type (medium), source site, and location is important so that you can target the right users for your site.</a:t>
            </a:r>
          </a:p>
          <a:p>
            <a:endParaRPr lang="en-US" dirty="0">
              <a:solidFill>
                <a:srgbClr val="000000"/>
              </a:solidFill>
              <a:latin typeface="Calibri"/>
              <a:cs typeface="Calibri"/>
            </a:endParaRPr>
          </a:p>
        </p:txBody>
      </p:sp>
    </p:spTree>
    <p:extLst>
      <p:ext uri="{BB962C8B-B14F-4D97-AF65-F5344CB8AC3E}">
        <p14:creationId xmlns:p14="http://schemas.microsoft.com/office/powerpoint/2010/main" val="98952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Behavioral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Behavioral analytics capitalize on the navigational flow and other actions a consumer takes on a web site.</a:t>
            </a:r>
          </a:p>
          <a:p>
            <a:r>
              <a:rPr lang="en-US" dirty="0">
                <a:solidFill>
                  <a:schemeClr val="tx1"/>
                </a:solidFill>
                <a:latin typeface="Calibri"/>
                <a:cs typeface="Calibri"/>
              </a:rPr>
              <a:t>It is done to  monitor and improve online experience, and dynamically adjust content as necessary.</a:t>
            </a:r>
          </a:p>
          <a:p>
            <a:r>
              <a:rPr lang="en-US" dirty="0">
                <a:solidFill>
                  <a:schemeClr val="tx1"/>
                </a:solidFill>
                <a:latin typeface="Calibri"/>
                <a:cs typeface="Calibri"/>
              </a:rPr>
              <a:t>The benefits of behavioral analytics is huge; like one can optimize the website according to users' usage pattern, influence users' behavior and finally drive users' action which are beneficial for the business. </a:t>
            </a:r>
          </a:p>
        </p:txBody>
      </p:sp>
    </p:spTree>
    <p:extLst>
      <p:ext uri="{BB962C8B-B14F-4D97-AF65-F5344CB8AC3E}">
        <p14:creationId xmlns:p14="http://schemas.microsoft.com/office/powerpoint/2010/main" val="314831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Acquisition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Acquisition analytics aims to optimize traffic acquisition spending across different marketing channels.</a:t>
            </a:r>
          </a:p>
          <a:p>
            <a:r>
              <a:rPr lang="en-US" dirty="0">
                <a:solidFill>
                  <a:schemeClr val="tx1"/>
                </a:solidFill>
                <a:latin typeface="Calibri"/>
                <a:cs typeface="Calibri"/>
              </a:rPr>
              <a:t>it lets you quantify the quality of acquired users based on the way they engage with your website, their demographics, and whether they eventually add up to your conversion.</a:t>
            </a:r>
          </a:p>
          <a:p>
            <a:r>
              <a:rPr lang="en-US" dirty="0">
                <a:solidFill>
                  <a:schemeClr val="tx1"/>
                </a:solidFill>
                <a:latin typeface="Calibri"/>
                <a:cs typeface="Calibri"/>
              </a:rPr>
              <a:t>Acquisition analytics helps you to measure sessions, costs and revenue performance for paid campaigns.</a:t>
            </a:r>
          </a:p>
          <a:p>
            <a:r>
              <a:rPr lang="en-US" dirty="0">
                <a:solidFill>
                  <a:schemeClr val="tx1"/>
                </a:solidFill>
                <a:latin typeface="Calibri"/>
                <a:cs typeface="Calibri"/>
              </a:rPr>
              <a:t>It is possible to connect your other advertising campaigns with the analytics to know the cost of acquiring each user.</a:t>
            </a:r>
          </a:p>
        </p:txBody>
      </p:sp>
    </p:spTree>
    <p:extLst>
      <p:ext uri="{BB962C8B-B14F-4D97-AF65-F5344CB8AC3E}">
        <p14:creationId xmlns:p14="http://schemas.microsoft.com/office/powerpoint/2010/main" val="424588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Beyond web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When business owners talk about analytics, they often are referring to web analytics. </a:t>
            </a:r>
          </a:p>
          <a:p>
            <a:r>
              <a:rPr lang="en-US" dirty="0">
                <a:solidFill>
                  <a:schemeClr val="tx1"/>
                </a:solidFill>
                <a:latin typeface="Calibri"/>
                <a:cs typeface="Calibri"/>
              </a:rPr>
              <a:t>But there is something beyond web analytics.</a:t>
            </a:r>
          </a:p>
          <a:p>
            <a:r>
              <a:rPr lang="en-US" dirty="0">
                <a:solidFill>
                  <a:schemeClr val="tx1"/>
                </a:solidFill>
                <a:latin typeface="Calibri"/>
                <a:cs typeface="Calibri"/>
              </a:rPr>
              <a:t>Here are five other types of analytics you should be monitoring to discover critical information about your business, customers and marketing efforts –</a:t>
            </a:r>
          </a:p>
          <a:p>
            <a:pPr lvl="1"/>
            <a:r>
              <a:rPr lang="en-US" sz="2000" dirty="0">
                <a:solidFill>
                  <a:schemeClr val="tx1"/>
                </a:solidFill>
                <a:latin typeface="Calibri"/>
                <a:cs typeface="Calibri"/>
              </a:rPr>
              <a:t>Funnel analytics</a:t>
            </a:r>
          </a:p>
          <a:p>
            <a:pPr lvl="1"/>
            <a:r>
              <a:rPr lang="en-US" sz="2000" dirty="0">
                <a:solidFill>
                  <a:schemeClr val="tx1"/>
                </a:solidFill>
                <a:latin typeface="Calibri"/>
                <a:cs typeface="Calibri"/>
              </a:rPr>
              <a:t>On-site Engagement analytics</a:t>
            </a:r>
          </a:p>
          <a:p>
            <a:pPr lvl="1"/>
            <a:r>
              <a:rPr lang="en-US" sz="2000" dirty="0">
                <a:solidFill>
                  <a:schemeClr val="tx1"/>
                </a:solidFill>
                <a:latin typeface="Calibri"/>
                <a:cs typeface="Calibri"/>
              </a:rPr>
              <a:t>Customer analytics</a:t>
            </a:r>
          </a:p>
          <a:p>
            <a:pPr lvl="1"/>
            <a:r>
              <a:rPr lang="en-US" sz="2000" dirty="0">
                <a:solidFill>
                  <a:schemeClr val="tx1"/>
                </a:solidFill>
                <a:latin typeface="Calibri"/>
                <a:cs typeface="Calibri"/>
              </a:rPr>
              <a:t>Lifecycle analytics</a:t>
            </a:r>
          </a:p>
          <a:p>
            <a:pPr lvl="1"/>
            <a:r>
              <a:rPr lang="en-US" sz="2000" dirty="0">
                <a:solidFill>
                  <a:schemeClr val="tx1"/>
                </a:solidFill>
                <a:latin typeface="Calibri"/>
                <a:cs typeface="Calibri"/>
              </a:rPr>
              <a:t>Marketing analytics</a:t>
            </a:r>
          </a:p>
          <a:p>
            <a:pPr marL="0" indent="0">
              <a:buNone/>
            </a:pPr>
            <a:endParaRPr lang="en-US" dirty="0">
              <a:solidFill>
                <a:schemeClr val="tx1"/>
              </a:solidFill>
              <a:latin typeface="Calibri"/>
              <a:cs typeface="Calibri"/>
            </a:endParaRPr>
          </a:p>
        </p:txBody>
      </p:sp>
    </p:spTree>
    <p:extLst>
      <p:ext uri="{BB962C8B-B14F-4D97-AF65-F5344CB8AC3E}">
        <p14:creationId xmlns:p14="http://schemas.microsoft.com/office/powerpoint/2010/main" val="219953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BEE8-6F85-4729-88A8-DB4668B2603A}"/>
              </a:ext>
            </a:extLst>
          </p:cNvPr>
          <p:cNvSpPr>
            <a:spLocks noGrp="1"/>
          </p:cNvSpPr>
          <p:nvPr>
            <p:ph type="title"/>
          </p:nvPr>
        </p:nvSpPr>
        <p:spPr/>
        <p:txBody>
          <a:bodyPr vert="horz" lIns="91440" tIns="45720" rIns="91440" bIns="45720" rtlCol="0" anchor="t">
            <a:normAutofit/>
          </a:bodyPr>
          <a:lstStyle/>
          <a:p>
            <a:r>
              <a:rPr lang="en-US" dirty="0"/>
              <a:t>Funnel analytics</a:t>
            </a:r>
          </a:p>
        </p:txBody>
      </p:sp>
      <p:sp>
        <p:nvSpPr>
          <p:cNvPr id="3" name="Content Placeholder 2">
            <a:extLst>
              <a:ext uri="{FF2B5EF4-FFF2-40B4-BE49-F238E27FC236}">
                <a16:creationId xmlns:a16="http://schemas.microsoft.com/office/drawing/2014/main" id="{DFD846E7-1E77-4B7E-8534-1AE1B723373B}"/>
              </a:ext>
            </a:extLst>
          </p:cNvPr>
          <p:cNvSpPr>
            <a:spLocks noGrp="1"/>
          </p:cNvSpPr>
          <p:nvPr>
            <p:ph idx="1"/>
          </p:nvPr>
        </p:nvSpPr>
        <p:spPr>
          <a:xfrm>
            <a:off x="1141413" y="1473867"/>
            <a:ext cx="9905998" cy="5219701"/>
          </a:xfrm>
        </p:spPr>
        <p:txBody>
          <a:bodyPr vert="horz" lIns="91440" tIns="45720" rIns="91440" bIns="45720" rtlCol="0" anchor="t">
            <a:normAutofit/>
          </a:bodyPr>
          <a:lstStyle/>
          <a:p>
            <a:r>
              <a:rPr lang="en-US" dirty="0">
                <a:solidFill>
                  <a:schemeClr val="tx1"/>
                </a:solidFill>
                <a:latin typeface="Calibri"/>
                <a:cs typeface="Calibri"/>
              </a:rPr>
              <a:t>Funnel analytics provide data about customer flow through lead generation, checkout pages, registration and other means.</a:t>
            </a:r>
          </a:p>
          <a:p>
            <a:r>
              <a:rPr lang="en-US" dirty="0">
                <a:solidFill>
                  <a:schemeClr val="tx1"/>
                </a:solidFill>
                <a:latin typeface="Calibri"/>
                <a:cs typeface="Calibri"/>
              </a:rPr>
              <a:t>While it is much similar to user analytics and can be done through web analytics but there are specialized tools for doing funnel analytics (viz.) –</a:t>
            </a:r>
          </a:p>
          <a:p>
            <a:pPr lvl="1"/>
            <a:r>
              <a:rPr lang="en-US" sz="2000" dirty="0" err="1">
                <a:solidFill>
                  <a:schemeClr val="tx1"/>
                </a:solidFill>
                <a:latin typeface="Calibri"/>
                <a:cs typeface="Calibri"/>
              </a:rPr>
              <a:t>KISSmetrics</a:t>
            </a:r>
            <a:r>
              <a:rPr lang="en-US" sz="2000" dirty="0">
                <a:solidFill>
                  <a:schemeClr val="tx1"/>
                </a:solidFill>
                <a:latin typeface="Calibri"/>
                <a:cs typeface="Calibri"/>
              </a:rPr>
              <a:t> : It is a customer engagement automation platform designed to help truly understand the behaviors of customer base and drive higher levels of engagement.</a:t>
            </a:r>
          </a:p>
          <a:p>
            <a:pPr lvl="1"/>
            <a:r>
              <a:rPr lang="en-US" sz="2000" dirty="0" err="1">
                <a:solidFill>
                  <a:schemeClr val="tx1"/>
                </a:solidFill>
                <a:latin typeface="Calibri"/>
                <a:cs typeface="Calibri"/>
              </a:rPr>
              <a:t>Mixpanel</a:t>
            </a:r>
            <a:r>
              <a:rPr lang="en-US" sz="2000" dirty="0">
                <a:solidFill>
                  <a:schemeClr val="tx1"/>
                </a:solidFill>
                <a:latin typeface="Calibri"/>
                <a:cs typeface="Calibri"/>
              </a:rPr>
              <a:t> : </a:t>
            </a:r>
            <a:r>
              <a:rPr lang="en-US" sz="2000" dirty="0">
                <a:solidFill>
                  <a:srgbClr val="000000"/>
                </a:solidFill>
                <a:latin typeface="Calibri"/>
                <a:cs typeface="Calibri"/>
              </a:rPr>
              <a:t> </a:t>
            </a:r>
            <a:r>
              <a:rPr lang="en-US" sz="2000" dirty="0">
                <a:solidFill>
                  <a:schemeClr val="tx1"/>
                </a:solidFill>
                <a:latin typeface="Calibri"/>
                <a:cs typeface="Calibri"/>
              </a:rPr>
              <a:t>It tracks user interactions with web and mobile applications and provides tools for targeted communication with them.</a:t>
            </a:r>
          </a:p>
          <a:p>
            <a:r>
              <a:rPr lang="en-US" dirty="0">
                <a:solidFill>
                  <a:schemeClr val="tx1"/>
                </a:solidFill>
                <a:latin typeface="Calibri"/>
                <a:cs typeface="Calibri"/>
              </a:rPr>
              <a:t>These tools can help you understand how leads obtained through your acquisition and onboarding funnels are working out.</a:t>
            </a:r>
          </a:p>
          <a:p>
            <a:endParaRPr lang="en-US" dirty="0">
              <a:solidFill>
                <a:schemeClr val="tx1"/>
              </a:solidFill>
              <a:latin typeface="Calibri"/>
              <a:cs typeface="Calibri"/>
            </a:endParaRPr>
          </a:p>
        </p:txBody>
      </p:sp>
    </p:spTree>
    <p:extLst>
      <p:ext uri="{BB962C8B-B14F-4D97-AF65-F5344CB8AC3E}">
        <p14:creationId xmlns:p14="http://schemas.microsoft.com/office/powerpoint/2010/main" val="1365880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Mesh</vt:lpstr>
      <vt:lpstr>Web Analytics applied on website</vt:lpstr>
      <vt:lpstr>What is web analytics</vt:lpstr>
      <vt:lpstr>User Analytics</vt:lpstr>
      <vt:lpstr>Traffic source analytics</vt:lpstr>
      <vt:lpstr>Traffic source analytics</vt:lpstr>
      <vt:lpstr>Behavioral analytics</vt:lpstr>
      <vt:lpstr>Acquisition analytics</vt:lpstr>
      <vt:lpstr>Beyond web analytics</vt:lpstr>
      <vt:lpstr>Funnel analytics</vt:lpstr>
      <vt:lpstr>On-site engagement analytics</vt:lpstr>
      <vt:lpstr>Customer analytics</vt:lpstr>
      <vt:lpstr>Lifecycle analytics</vt:lpstr>
      <vt:lpstr>Marketing analytics</vt:lpstr>
      <vt:lpstr>To conclude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674</cp:revision>
  <dcterms:created xsi:type="dcterms:W3CDTF">2013-07-15T20:24:02Z</dcterms:created>
  <dcterms:modified xsi:type="dcterms:W3CDTF">2018-11-25T15:52:08Z</dcterms:modified>
</cp:coreProperties>
</file>