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64" r:id="rId3"/>
    <p:sldId id="265" r:id="rId4"/>
    <p:sldId id="266" r:id="rId5"/>
    <p:sldId id="263" r:id="rId6"/>
    <p:sldId id="269" r:id="rId7"/>
    <p:sldId id="256" r:id="rId8"/>
    <p:sldId id="313" r:id="rId9"/>
    <p:sldId id="309" r:id="rId10"/>
    <p:sldId id="307" r:id="rId11"/>
    <p:sldId id="296" r:id="rId12"/>
    <p:sldId id="317" r:id="rId13"/>
    <p:sldId id="318" r:id="rId14"/>
    <p:sldId id="315" r:id="rId15"/>
    <p:sldId id="319" r:id="rId16"/>
    <p:sldId id="321" r:id="rId17"/>
    <p:sldId id="322" r:id="rId18"/>
    <p:sldId id="323" r:id="rId19"/>
    <p:sldId id="325" r:id="rId20"/>
    <p:sldId id="324" r:id="rId21"/>
    <p:sldId id="326" r:id="rId22"/>
    <p:sldId id="327" r:id="rId23"/>
    <p:sldId id="328" r:id="rId24"/>
    <p:sldId id="320" r:id="rId25"/>
    <p:sldId id="261" r:id="rId26"/>
    <p:sldId id="262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32B21-1F4A-44C3-8036-3029B371C04B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FD5EE-CC18-404E-92B1-9CA7E2E61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12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573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788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85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FD7-B8D9-440A-A8E5-85F08CB4EB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7EF8F7-84D1-4511-846E-B14AA05A2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66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FD7-B8D9-440A-A8E5-85F08CB4EB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7EF8F7-84D1-4511-846E-B14AA05A2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30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FD7-B8D9-440A-A8E5-85F08CB4EB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7EF8F7-84D1-4511-846E-B14AA05A222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7252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FD7-B8D9-440A-A8E5-85F08CB4EB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7EF8F7-84D1-4511-846E-B14AA05A2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81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FD7-B8D9-440A-A8E5-85F08CB4EB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7EF8F7-84D1-4511-846E-B14AA05A222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914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FD7-B8D9-440A-A8E5-85F08CB4EB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7EF8F7-84D1-4511-846E-B14AA05A2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633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FD7-B8D9-440A-A8E5-85F08CB4EB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F8F7-84D1-4511-846E-B14AA05A2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202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FD7-B8D9-440A-A8E5-85F08CB4EB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F8F7-84D1-4511-846E-B14AA05A2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2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FD7-B8D9-440A-A8E5-85F08CB4EB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F8F7-84D1-4511-846E-B14AA05A2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39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FD7-B8D9-440A-A8E5-85F08CB4EB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7EF8F7-84D1-4511-846E-B14AA05A2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74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FD7-B8D9-440A-A8E5-85F08CB4EB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7EF8F7-84D1-4511-846E-B14AA05A2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10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FD7-B8D9-440A-A8E5-85F08CB4EB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7EF8F7-84D1-4511-846E-B14AA05A2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7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FD7-B8D9-440A-A8E5-85F08CB4EB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F8F7-84D1-4511-846E-B14AA05A2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52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FD7-B8D9-440A-A8E5-85F08CB4EB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F8F7-84D1-4511-846E-B14AA05A2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1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FD7-B8D9-440A-A8E5-85F08CB4EB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F8F7-84D1-4511-846E-B14AA05A2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4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5FD7-B8D9-440A-A8E5-85F08CB4EB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7EF8F7-84D1-4511-846E-B14AA05A2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08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35FD7-B8D9-440A-A8E5-85F08CB4EB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7EF8F7-84D1-4511-846E-B14AA05A2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98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ter-process_communic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en.wikipedia.org/wiki/Internet_socke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796B-244A-C9D0-82A1-10F1DC64E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 Request Response Cycle</a:t>
            </a:r>
          </a:p>
        </p:txBody>
      </p:sp>
    </p:spTree>
    <p:extLst>
      <p:ext uri="{BB962C8B-B14F-4D97-AF65-F5344CB8AC3E}">
        <p14:creationId xmlns:p14="http://schemas.microsoft.com/office/powerpoint/2010/main" val="151130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32CD15C-D64B-9E49-A407-8CEBDDD5CC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Port</a:t>
            </a:r>
            <a:r>
              <a:rPr lang="zh-CN" altLang="en-US" dirty="0"/>
              <a:t> </a:t>
            </a:r>
            <a:r>
              <a:rPr lang="en-US" altLang="zh-CN" dirty="0"/>
              <a:t>Numbers</a:t>
            </a:r>
            <a:endParaRPr lang="en-US" dirty="0"/>
          </a:p>
        </p:txBody>
      </p:sp>
      <p:pic>
        <p:nvPicPr>
          <p:cNvPr id="69" name="Shape 339" title="Cloud clipart representing the Interne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5029" y="1324848"/>
            <a:ext cx="2094156" cy="31561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40"/>
          <p:cNvSpPr txBox="1"/>
          <p:nvPr/>
        </p:nvSpPr>
        <p:spPr>
          <a:xfrm>
            <a:off x="518277" y="371475"/>
            <a:ext cx="5066506" cy="5807219"/>
          </a:xfrm>
          <a:prstGeom prst="rect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www.dj4e.com</a:t>
            </a:r>
          </a:p>
        </p:txBody>
      </p:sp>
      <p:grpSp>
        <p:nvGrpSpPr>
          <p:cNvPr id="6" name="Shape 3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490610" y="2671485"/>
            <a:ext cx="1959048" cy="1408971"/>
            <a:chOff x="0" y="0"/>
            <a:chExt cx="2576512" cy="1854200"/>
          </a:xfrm>
        </p:grpSpPr>
        <p:grpSp>
          <p:nvGrpSpPr>
            <p:cNvPr id="7" name="Shape 342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9" name="Shape 343"/>
              <p:cNvGrpSpPr/>
              <p:nvPr/>
            </p:nvGrpSpPr>
            <p:grpSpPr>
              <a:xfrm>
                <a:off x="352425" y="0"/>
                <a:ext cx="1878011" cy="1184275"/>
                <a:chOff x="0" y="0"/>
                <a:chExt cx="1878011" cy="1184275"/>
              </a:xfrm>
            </p:grpSpPr>
            <p:sp>
              <p:nvSpPr>
                <p:cNvPr id="19" name="Shape 344"/>
                <p:cNvSpPr txBox="1"/>
                <p:nvPr/>
              </p:nvSpPr>
              <p:spPr>
                <a:xfrm>
                  <a:off x="0" y="0"/>
                  <a:ext cx="1878011" cy="1184275"/>
                </a:xfrm>
                <a:prstGeom prst="rect">
                  <a:avLst/>
                </a:prstGeom>
                <a:solidFill>
                  <a:schemeClr val="accent1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Shape 345"/>
                <p:cNvSpPr/>
                <p:nvPr/>
              </p:nvSpPr>
              <p:spPr>
                <a:xfrm>
                  <a:off x="149225" y="106361"/>
                  <a:ext cx="1576386" cy="973136"/>
                </a:xfrm>
                <a:prstGeom prst="roundRect">
                  <a:avLst>
                    <a:gd name="adj" fmla="val 1490"/>
                  </a:avLst>
                </a:prstGeom>
                <a:solidFill>
                  <a:srgbClr val="FFFFFF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" name="Shape 346"/>
              <p:cNvGrpSpPr/>
              <p:nvPr/>
            </p:nvGrpSpPr>
            <p:grpSpPr>
              <a:xfrm>
                <a:off x="0" y="1543050"/>
                <a:ext cx="2576512" cy="311150"/>
                <a:chOff x="0" y="0"/>
                <a:chExt cx="2576512" cy="309562"/>
              </a:xfrm>
            </p:grpSpPr>
            <p:cxnSp>
              <p:nvCxnSpPr>
                <p:cNvPr id="13" name="Shape 347"/>
                <p:cNvCxnSpPr/>
                <p:nvPr/>
              </p:nvCxnSpPr>
              <p:spPr>
                <a:xfrm flipH="1">
                  <a:off x="0" y="0"/>
                  <a:ext cx="34131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Shape 348"/>
                <p:cNvCxnSpPr/>
                <p:nvPr/>
              </p:nvCxnSpPr>
              <p:spPr>
                <a:xfrm>
                  <a:off x="0" y="241300"/>
                  <a:ext cx="2574924" cy="158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Shape 349"/>
                <p:cNvCxnSpPr/>
                <p:nvPr/>
              </p:nvCxnSpPr>
              <p:spPr>
                <a:xfrm>
                  <a:off x="0" y="306387"/>
                  <a:ext cx="2574924" cy="3174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Shape 350"/>
                <p:cNvCxnSpPr/>
                <p:nvPr/>
              </p:nvCxnSpPr>
              <p:spPr>
                <a:xfrm>
                  <a:off x="0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Shape 351"/>
                <p:cNvCxnSpPr/>
                <p:nvPr/>
              </p:nvCxnSpPr>
              <p:spPr>
                <a:xfrm>
                  <a:off x="2239961" y="0"/>
                  <a:ext cx="33496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Shape 352"/>
                <p:cNvCxnSpPr/>
                <p:nvPr/>
              </p:nvCxnSpPr>
              <p:spPr>
                <a:xfrm>
                  <a:off x="2574925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" name="Shape 353"/>
              <p:cNvSpPr txBox="1"/>
              <p:nvPr/>
            </p:nvSpPr>
            <p:spPr>
              <a:xfrm>
                <a:off x="357187" y="1220787"/>
                <a:ext cx="1874836" cy="304799"/>
              </a:xfrm>
              <a:prstGeom prst="rect">
                <a:avLst/>
              </a:prstGeom>
              <a:noFill/>
              <a:ln w="127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2" name="Shape 354"/>
              <p:cNvCxnSpPr/>
              <p:nvPr/>
            </p:nvCxnSpPr>
            <p:spPr>
              <a:xfrm>
                <a:off x="1763711" y="1373187"/>
                <a:ext cx="374649" cy="3174"/>
              </a:xfrm>
              <a:prstGeom prst="straightConnector1">
                <a:avLst/>
              </a:prstGeom>
              <a:noFill/>
              <a:ln w="508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8" name="Shape 355"/>
            <p:cNvSpPr txBox="1"/>
            <p:nvPr/>
          </p:nvSpPr>
          <p:spPr>
            <a:xfrm rot="10800000" flipH="1">
              <a:off x="474662" y="1319212"/>
              <a:ext cx="203199" cy="31750"/>
            </a:xfrm>
            <a:prstGeom prst="rect">
              <a:avLst/>
            </a:pr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Shape 356"/>
          <p:cNvSpPr txBox="1"/>
          <p:nvPr/>
        </p:nvSpPr>
        <p:spPr>
          <a:xfrm>
            <a:off x="1730786" y="1250573"/>
            <a:ext cx="2737286" cy="54844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Incoming E-Mail</a:t>
            </a:r>
          </a:p>
        </p:txBody>
      </p:sp>
      <p:sp>
        <p:nvSpPr>
          <p:cNvPr id="22" name="Shape 357"/>
          <p:cNvSpPr txBox="1"/>
          <p:nvPr/>
        </p:nvSpPr>
        <p:spPr>
          <a:xfrm>
            <a:off x="2499559" y="2073247"/>
            <a:ext cx="1978349" cy="550078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Login</a:t>
            </a:r>
          </a:p>
        </p:txBody>
      </p:sp>
      <p:sp>
        <p:nvSpPr>
          <p:cNvPr id="23" name="Shape 358"/>
          <p:cNvSpPr txBox="1"/>
          <p:nvPr/>
        </p:nvSpPr>
        <p:spPr>
          <a:xfrm>
            <a:off x="2489723" y="2952042"/>
            <a:ext cx="1978349" cy="503836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Web Server (HTTP)</a:t>
            </a:r>
          </a:p>
        </p:txBody>
      </p:sp>
      <p:sp>
        <p:nvSpPr>
          <p:cNvPr id="24" name="Shape 359"/>
          <p:cNvSpPr txBox="1"/>
          <p:nvPr/>
        </p:nvSpPr>
        <p:spPr>
          <a:xfrm>
            <a:off x="4543903" y="1264835"/>
            <a:ext cx="965049" cy="521126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25</a:t>
            </a:r>
          </a:p>
        </p:txBody>
      </p:sp>
      <p:pic>
        <p:nvPicPr>
          <p:cNvPr id="25" name="Shape 360" title="Clip art of a serv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0172" y="1228737"/>
            <a:ext cx="2065204" cy="105310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361"/>
          <p:cNvSpPr txBox="1"/>
          <p:nvPr/>
        </p:nvSpPr>
        <p:spPr>
          <a:xfrm>
            <a:off x="1243343" y="4535661"/>
            <a:ext cx="3225806" cy="511476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Personal Mail Box</a:t>
            </a:r>
          </a:p>
        </p:txBody>
      </p:sp>
      <p:sp>
        <p:nvSpPr>
          <p:cNvPr id="27" name="Shape 362"/>
          <p:cNvSpPr txBox="1"/>
          <p:nvPr/>
        </p:nvSpPr>
        <p:spPr>
          <a:xfrm>
            <a:off x="4543903" y="2079611"/>
            <a:ext cx="965049" cy="521126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28" name="Shape 363"/>
          <p:cNvSpPr txBox="1"/>
          <p:nvPr/>
        </p:nvSpPr>
        <p:spPr>
          <a:xfrm>
            <a:off x="4543903" y="2952042"/>
            <a:ext cx="965049" cy="521126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80</a:t>
            </a:r>
          </a:p>
        </p:txBody>
      </p:sp>
      <p:sp>
        <p:nvSpPr>
          <p:cNvPr id="29" name="Shape 364"/>
          <p:cNvSpPr txBox="1"/>
          <p:nvPr/>
        </p:nvSpPr>
        <p:spPr>
          <a:xfrm>
            <a:off x="4543903" y="3727968"/>
            <a:ext cx="965049" cy="521126"/>
          </a:xfrm>
          <a:prstGeom prst="rect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06666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443</a:t>
            </a:r>
          </a:p>
        </p:txBody>
      </p:sp>
      <p:sp>
        <p:nvSpPr>
          <p:cNvPr id="30" name="Shape 365"/>
          <p:cNvSpPr txBox="1"/>
          <p:nvPr/>
        </p:nvSpPr>
        <p:spPr>
          <a:xfrm>
            <a:off x="4543903" y="4530836"/>
            <a:ext cx="965049" cy="521126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109</a:t>
            </a:r>
          </a:p>
        </p:txBody>
      </p:sp>
      <p:sp>
        <p:nvSpPr>
          <p:cNvPr id="31" name="Shape 366"/>
          <p:cNvSpPr txBox="1"/>
          <p:nvPr/>
        </p:nvSpPr>
        <p:spPr>
          <a:xfrm>
            <a:off x="4543903" y="5312525"/>
            <a:ext cx="965049" cy="521126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110</a:t>
            </a:r>
          </a:p>
        </p:txBody>
      </p:sp>
      <p:sp>
        <p:nvSpPr>
          <p:cNvPr id="32" name="Shape 367"/>
          <p:cNvSpPr txBox="1"/>
          <p:nvPr/>
        </p:nvSpPr>
        <p:spPr>
          <a:xfrm>
            <a:off x="5584783" y="477980"/>
            <a:ext cx="2277515" cy="501825"/>
          </a:xfrm>
          <a:prstGeom prst="rect">
            <a:avLst/>
          </a:prstGeom>
          <a:solidFill>
            <a:srgbClr val="000000"/>
          </a:solidFill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74.208.28.177</a:t>
            </a:r>
          </a:p>
        </p:txBody>
      </p:sp>
      <p:cxnSp>
        <p:nvCxnSpPr>
          <p:cNvPr id="33" name="Shape 3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7" idx="3"/>
            <a:endCxn id="52" idx="1"/>
          </p:cNvCxnSpPr>
          <p:nvPr/>
        </p:nvCxnSpPr>
        <p:spPr>
          <a:xfrm>
            <a:off x="5508952" y="2340174"/>
            <a:ext cx="4332696" cy="78971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" name="Shape 36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5" idx="1"/>
            <a:endCxn id="24" idx="3"/>
          </p:cNvCxnSpPr>
          <p:nvPr/>
        </p:nvCxnSpPr>
        <p:spPr>
          <a:xfrm flipH="1" flipV="1">
            <a:off x="5508952" y="1525398"/>
            <a:ext cx="3821220" cy="229894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grpSp>
        <p:nvGrpSpPr>
          <p:cNvPr id="35" name="Shape 37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490610" y="4360321"/>
            <a:ext cx="1959048" cy="1408971"/>
            <a:chOff x="0" y="0"/>
            <a:chExt cx="2576512" cy="1854200"/>
          </a:xfrm>
        </p:grpSpPr>
        <p:grpSp>
          <p:nvGrpSpPr>
            <p:cNvPr id="36" name="Shape 371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8" name="Shape 372"/>
              <p:cNvGrpSpPr/>
              <p:nvPr/>
            </p:nvGrpSpPr>
            <p:grpSpPr>
              <a:xfrm>
                <a:off x="0" y="0"/>
                <a:ext cx="2576512" cy="1854200"/>
                <a:chOff x="0" y="0"/>
                <a:chExt cx="2576512" cy="1854200"/>
              </a:xfrm>
            </p:grpSpPr>
            <p:grpSp>
              <p:nvGrpSpPr>
                <p:cNvPr id="40" name="Shape 373"/>
                <p:cNvGrpSpPr/>
                <p:nvPr/>
              </p:nvGrpSpPr>
              <p:grpSpPr>
                <a:xfrm>
                  <a:off x="352425" y="0"/>
                  <a:ext cx="1878011" cy="1184275"/>
                  <a:chOff x="0" y="0"/>
                  <a:chExt cx="1878011" cy="1184275"/>
                </a:xfrm>
              </p:grpSpPr>
              <p:sp>
                <p:nvSpPr>
                  <p:cNvPr id="50" name="Shape 374"/>
                  <p:cNvSpPr txBox="1"/>
                  <p:nvPr/>
                </p:nvSpPr>
                <p:spPr>
                  <a:xfrm>
                    <a:off x="0" y="0"/>
                    <a:ext cx="1878011" cy="118427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" name="Shape 375"/>
                  <p:cNvSpPr/>
                  <p:nvPr/>
                </p:nvSpPr>
                <p:spPr>
                  <a:xfrm>
                    <a:off x="149225" y="106361"/>
                    <a:ext cx="1576386" cy="973136"/>
                  </a:xfrm>
                  <a:prstGeom prst="roundRect">
                    <a:avLst>
                      <a:gd name="adj" fmla="val 1490"/>
                    </a:avLst>
                  </a:prstGeom>
                  <a:solidFill>
                    <a:srgbClr val="FFFFFF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1" name="Shape 376"/>
                <p:cNvGrpSpPr/>
                <p:nvPr/>
              </p:nvGrpSpPr>
              <p:grpSpPr>
                <a:xfrm>
                  <a:off x="0" y="1543050"/>
                  <a:ext cx="2576512" cy="311150"/>
                  <a:chOff x="0" y="0"/>
                  <a:chExt cx="2576512" cy="309562"/>
                </a:xfrm>
              </p:grpSpPr>
              <p:cxnSp>
                <p:nvCxnSpPr>
                  <p:cNvPr id="44" name="Shape 377"/>
                  <p:cNvCxnSpPr/>
                  <p:nvPr/>
                </p:nvCxnSpPr>
                <p:spPr>
                  <a:xfrm flipH="1">
                    <a:off x="0" y="0"/>
                    <a:ext cx="34131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5" name="Shape 378"/>
                  <p:cNvCxnSpPr/>
                  <p:nvPr/>
                </p:nvCxnSpPr>
                <p:spPr>
                  <a:xfrm>
                    <a:off x="0" y="241300"/>
                    <a:ext cx="2574924" cy="1587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6" name="Shape 379"/>
                  <p:cNvCxnSpPr/>
                  <p:nvPr/>
                </p:nvCxnSpPr>
                <p:spPr>
                  <a:xfrm>
                    <a:off x="0" y="306387"/>
                    <a:ext cx="2574924" cy="3174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7" name="Shape 380"/>
                  <p:cNvCxnSpPr/>
                  <p:nvPr/>
                </p:nvCxnSpPr>
                <p:spPr>
                  <a:xfrm>
                    <a:off x="0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8" name="Shape 381"/>
                  <p:cNvCxnSpPr/>
                  <p:nvPr/>
                </p:nvCxnSpPr>
                <p:spPr>
                  <a:xfrm>
                    <a:off x="2239961" y="0"/>
                    <a:ext cx="33496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" name="Shape 382"/>
                  <p:cNvCxnSpPr/>
                  <p:nvPr/>
                </p:nvCxnSpPr>
                <p:spPr>
                  <a:xfrm>
                    <a:off x="2574925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42" name="Shape 383"/>
                <p:cNvSpPr txBox="1"/>
                <p:nvPr/>
              </p:nvSpPr>
              <p:spPr>
                <a:xfrm>
                  <a:off x="357187" y="1220787"/>
                  <a:ext cx="1874836" cy="304799"/>
                </a:xfrm>
                <a:prstGeom prst="rect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" name="Shape 384"/>
                <p:cNvCxnSpPr/>
                <p:nvPr/>
              </p:nvCxnSpPr>
              <p:spPr>
                <a:xfrm>
                  <a:off x="1763711" y="1373187"/>
                  <a:ext cx="374649" cy="3174"/>
                </a:xfrm>
                <a:prstGeom prst="straightConnector1">
                  <a:avLst/>
                </a:prstGeom>
                <a:noFill/>
                <a:ln w="508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" name="Shape 385"/>
              <p:cNvSpPr txBox="1"/>
              <p:nvPr/>
            </p:nvSpPr>
            <p:spPr>
              <a:xfrm rot="10800000" flipH="1">
                <a:off x="474662" y="1319212"/>
                <a:ext cx="203199" cy="31750"/>
              </a:xfrm>
              <a:prstGeom prst="rect">
                <a:avLst/>
              </a:pr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37" name="Shape 386" title="Screen shot of non-descript web p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4212" y="158750"/>
              <a:ext cx="1206499" cy="863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" name="Shape 387"/>
          <p:cNvSpPr txBox="1"/>
          <p:nvPr/>
        </p:nvSpPr>
        <p:spPr>
          <a:xfrm>
            <a:off x="9841648" y="2743864"/>
            <a:ext cx="1293165" cy="77203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blah blah blah blah</a:t>
            </a:r>
          </a:p>
        </p:txBody>
      </p:sp>
      <p:cxnSp>
        <p:nvCxnSpPr>
          <p:cNvPr id="53" name="Shape 3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8" idx="3"/>
            <a:endCxn id="50" idx="1"/>
          </p:cNvCxnSpPr>
          <p:nvPr/>
        </p:nvCxnSpPr>
        <p:spPr>
          <a:xfrm>
            <a:off x="5508952" y="3212605"/>
            <a:ext cx="4249624" cy="159767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" name="Shape 358"/>
          <p:cNvSpPr txBox="1"/>
          <p:nvPr/>
        </p:nvSpPr>
        <p:spPr>
          <a:xfrm>
            <a:off x="2508822" y="3727968"/>
            <a:ext cx="1978349" cy="521126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Web Server (HTTPS)</a:t>
            </a:r>
          </a:p>
        </p:txBody>
      </p:sp>
      <p:sp>
        <p:nvSpPr>
          <p:cNvPr id="64" name="Shape 361"/>
          <p:cNvSpPr txBox="1"/>
          <p:nvPr/>
        </p:nvSpPr>
        <p:spPr>
          <a:xfrm>
            <a:off x="1252102" y="5317350"/>
            <a:ext cx="3225806" cy="511476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Personal Mail Box</a:t>
            </a:r>
          </a:p>
        </p:txBody>
      </p:sp>
    </p:spTree>
    <p:extLst>
      <p:ext uri="{BB962C8B-B14F-4D97-AF65-F5344CB8AC3E}">
        <p14:creationId xmlns:p14="http://schemas.microsoft.com/office/powerpoint/2010/main" val="338571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Locator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1290224" y="2469722"/>
            <a:ext cx="9233297" cy="615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000" dirty="0">
                <a:solidFill>
                  <a:srgbClr val="00FF00"/>
                </a:solidFill>
                <a:latin typeface="Courier" charset="0"/>
                <a:ea typeface="ＭＳ Ｐゴシック" charset="-128"/>
                <a:sym typeface="Courier" charset="0"/>
              </a:rPr>
              <a:t>http://</a:t>
            </a:r>
            <a:r>
              <a:rPr lang="en-US" altLang="en-US" sz="4000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" charset="0"/>
              </a:rPr>
              <a:t>data.pr4e.org</a:t>
            </a:r>
            <a:r>
              <a:rPr lang="en-US" altLang="en-US" sz="4000" dirty="0">
                <a:solidFill>
                  <a:srgbClr val="FF7F00"/>
                </a:solidFill>
                <a:latin typeface="Courier" charset="0"/>
                <a:ea typeface="ＭＳ Ｐゴシック" charset="-128"/>
                <a:sym typeface="Courier" charset="0"/>
              </a:rPr>
              <a:t>/page1.htm</a:t>
            </a:r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1203614" y="3686816"/>
            <a:ext cx="1807096" cy="615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000" dirty="0">
                <a:solidFill>
                  <a:srgbClr val="00FF00"/>
                </a:solidFill>
                <a:ea typeface="ＭＳ Ｐゴシック" charset="-128"/>
              </a:rPr>
              <a:t>protocol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4997064" y="3686816"/>
            <a:ext cx="908903" cy="615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000">
                <a:solidFill>
                  <a:srgbClr val="FF00FF"/>
                </a:solidFill>
                <a:ea typeface="ＭＳ Ｐゴシック" charset="-128"/>
              </a:rPr>
              <a:t>host</a:t>
            </a:r>
          </a:p>
        </p:txBody>
      </p:sp>
      <p:sp>
        <p:nvSpPr>
          <p:cNvPr id="7" name="Rectangle 5"/>
          <p:cNvSpPr>
            <a:spLocks/>
          </p:cNvSpPr>
          <p:nvPr/>
        </p:nvSpPr>
        <p:spPr bwMode="auto">
          <a:xfrm>
            <a:off x="8089846" y="3686816"/>
            <a:ext cx="2095125" cy="615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000">
                <a:solidFill>
                  <a:srgbClr val="FF7F00"/>
                </a:solidFill>
                <a:ea typeface="ＭＳ Ｐゴシック" charset="-128"/>
              </a:rPr>
              <a:t>document</a:t>
            </a:r>
          </a:p>
        </p:txBody>
      </p:sp>
      <p:sp>
        <p:nvSpPr>
          <p:cNvPr id="8" name="Lin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4723" y="1802654"/>
            <a:ext cx="20876" cy="2561039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000"/>
          </a:p>
        </p:txBody>
      </p:sp>
      <p:sp>
        <p:nvSpPr>
          <p:cNvPr id="9" name="Lin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8308" y="1802654"/>
            <a:ext cx="20876" cy="2561039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99001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8F91-1A5A-C50D-0331-4AE3A6E6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TCP v/s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6E6E1-58AE-09A8-9995-F788AF825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You’re going to create a socket object using </a:t>
            </a:r>
            <a:r>
              <a:rPr lang="en-US" dirty="0" err="1"/>
              <a:t>socket.socket</a:t>
            </a:r>
            <a:r>
              <a:rPr lang="en-US" dirty="0"/>
              <a:t>(), specifying the socket type as </a:t>
            </a:r>
            <a:r>
              <a:rPr lang="en-US" dirty="0" err="1"/>
              <a:t>socket.SOCK_STREAM</a:t>
            </a:r>
            <a:r>
              <a:rPr lang="en-US" dirty="0"/>
              <a:t>. When you do that, the default protocol that’s used is the Transmission Control Protocol (TCP). </a:t>
            </a:r>
          </a:p>
          <a:p>
            <a:r>
              <a:rPr lang="en-US" dirty="0"/>
              <a:t>Why should you use TCP? The Transmission Control Protocol (TCP):</a:t>
            </a:r>
          </a:p>
          <a:p>
            <a:pPr lvl="1"/>
            <a:r>
              <a:rPr lang="en-US" dirty="0"/>
              <a:t>Is reliable: Packets dropped in the network are detected and retransmitted by the sender.</a:t>
            </a:r>
          </a:p>
          <a:p>
            <a:pPr lvl="1"/>
            <a:r>
              <a:rPr lang="en-US" dirty="0"/>
              <a:t>Has in-order data delivery: Data is read by your application in the order it was written by the sender.</a:t>
            </a:r>
          </a:p>
        </p:txBody>
      </p:sp>
    </p:spTree>
    <p:extLst>
      <p:ext uri="{BB962C8B-B14F-4D97-AF65-F5344CB8AC3E}">
        <p14:creationId xmlns:p14="http://schemas.microsoft.com/office/powerpoint/2010/main" val="420587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8F91-1A5A-C50D-0331-4AE3A6E6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TCP v/s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6E6E1-58AE-09A8-9995-F788AF825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contrast, User Datagram Protocol (UDP) sockets created with </a:t>
            </a:r>
            <a:r>
              <a:rPr lang="en-US" dirty="0" err="1"/>
              <a:t>socket.SOCK_DGRAM</a:t>
            </a:r>
            <a:r>
              <a:rPr lang="en-US" dirty="0"/>
              <a:t> aren’t reliable, and data read by the receiver can be out-of-order from the sender’s writes.</a:t>
            </a:r>
          </a:p>
          <a:p>
            <a:pPr algn="just"/>
            <a:r>
              <a:rPr lang="en-US" dirty="0"/>
              <a:t>Although UDP isn’t ideal for sending an email, viewing a webpage, or downloading a file, it is largely preferred for real-time communications like broadcast or multitask network transmission.</a:t>
            </a:r>
          </a:p>
        </p:txBody>
      </p:sp>
    </p:spTree>
    <p:extLst>
      <p:ext uri="{BB962C8B-B14F-4D97-AF65-F5344CB8AC3E}">
        <p14:creationId xmlns:p14="http://schemas.microsoft.com/office/powerpoint/2010/main" val="416430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F668-CE98-533A-AB9A-141CFC03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Socket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E2C50-CFA4-BAE6-23E8-1C7E9521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socket()</a:t>
            </a:r>
          </a:p>
          <a:p>
            <a:r>
              <a:rPr lang="en-US" dirty="0"/>
              <a:t>.bind()</a:t>
            </a:r>
          </a:p>
          <a:p>
            <a:r>
              <a:rPr lang="en-US" dirty="0"/>
              <a:t>.listen()</a:t>
            </a:r>
          </a:p>
          <a:p>
            <a:r>
              <a:rPr lang="en-US" dirty="0"/>
              <a:t>.accept()</a:t>
            </a:r>
          </a:p>
          <a:p>
            <a:r>
              <a:rPr lang="en-US" dirty="0"/>
              <a:t>.connect()</a:t>
            </a:r>
          </a:p>
          <a:p>
            <a:r>
              <a:rPr lang="en-US" dirty="0"/>
              <a:t>.send()</a:t>
            </a:r>
          </a:p>
          <a:p>
            <a:r>
              <a:rPr lang="en-US" dirty="0"/>
              <a:t>.</a:t>
            </a:r>
            <a:r>
              <a:rPr lang="en-US" dirty="0" err="1"/>
              <a:t>recv</a:t>
            </a:r>
            <a:r>
              <a:rPr lang="en-US" dirty="0"/>
              <a:t>()</a:t>
            </a:r>
          </a:p>
          <a:p>
            <a:r>
              <a:rPr lang="en-US" dirty="0"/>
              <a:t>.close()</a:t>
            </a:r>
          </a:p>
          <a:p>
            <a:r>
              <a:rPr lang="en-US" dirty="0"/>
              <a:t>.</a:t>
            </a:r>
            <a:r>
              <a:rPr lang="en-US" dirty="0" err="1"/>
              <a:t>gethostname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53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F668-CE98-533A-AB9A-141CFC03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E2C50-CFA4-BAE6-23E8-1C7E9521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like opening a file handle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163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413C-48CB-08B1-830E-AE013630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.bind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C71A-CF10-5D25-7AA8-04C07F592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bind() method of Python's socket class assigns an IP address and a port number to a socket instance.</a:t>
            </a:r>
          </a:p>
          <a:p>
            <a:r>
              <a:rPr lang="en-US" dirty="0"/>
              <a:t>The bind() method is used when a socket needs to be made a server socket.</a:t>
            </a:r>
          </a:p>
          <a:p>
            <a:r>
              <a:rPr lang="en-US" dirty="0"/>
              <a:t>As server programs listen on published ports, it is required that a port and the IP address to be assigned explicitly to a server socket.</a:t>
            </a:r>
          </a:p>
          <a:p>
            <a:r>
              <a:rPr lang="en-US" dirty="0"/>
              <a:t>For client programs, it is not required to bind the socket explicitly to a port. The kernel of the operating system takes care of assigning the source IP and a temporary port number.</a:t>
            </a:r>
          </a:p>
          <a:p>
            <a:r>
              <a:rPr lang="en-US" dirty="0"/>
              <a:t>The client socket can use the connect() method, after the socket creation is complete to contact the server socket.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216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C0A9-B350-E2B1-0502-139ED41A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.listen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FD85C-7EFA-96BE-B78C-69B91E836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listen() makes a socket ready for accepting connections.</a:t>
            </a:r>
          </a:p>
          <a:p>
            <a:r>
              <a:rPr lang="en-US" dirty="0"/>
              <a:t>The listen() method should be called before calling the accept() method on the server socket.</a:t>
            </a:r>
          </a:p>
        </p:txBody>
      </p:sp>
    </p:spTree>
    <p:extLst>
      <p:ext uri="{BB962C8B-B14F-4D97-AF65-F5344CB8AC3E}">
        <p14:creationId xmlns:p14="http://schemas.microsoft.com/office/powerpoint/2010/main" val="2364510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AD97-8F12-D226-4257-4BD6D100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.accept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61962-B4BD-52E1-4CB0-318BC2568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accept() method of Python's socket class, accepts an incoming connection request from a TCP client.</a:t>
            </a:r>
          </a:p>
          <a:p>
            <a:r>
              <a:rPr lang="en-US" dirty="0"/>
              <a:t>The accept() method is called on a TCP based server socket.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550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F9FB-C931-130C-D73B-21A19BCE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2A8E1-B831-CEA1-7677-24C78FBF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to connect with a server by passing IP address and port number</a:t>
            </a:r>
          </a:p>
        </p:txBody>
      </p:sp>
    </p:spTree>
    <p:extLst>
      <p:ext uri="{BB962C8B-B14F-4D97-AF65-F5344CB8AC3E}">
        <p14:creationId xmlns:p14="http://schemas.microsoft.com/office/powerpoint/2010/main" val="304126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4815-0BCF-6385-7F44-8856B47D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Letter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225C-CEF0-7A64-4A4F-72EDFDF42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Imagine you’re writing to a Friend. The process would look something like this: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Write a letter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Specify your Friend’s address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Drop the letter in your mailbox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letter goes through the postal system and arrives at your Friend’s mailbox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69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60F0-8F5E-AE62-EE8D-6D509777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.send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0357-22F8-15B4-E64D-802B2DE5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send()method of Python's socket class is used to send data from one socket to another socket.</a:t>
            </a:r>
          </a:p>
          <a:p>
            <a:r>
              <a:rPr lang="en-US" dirty="0"/>
              <a:t>The send()method can only be used with a connected socket. That is, send() can be used only with a TCP based socket and it can not be used with UDP socket.</a:t>
            </a:r>
          </a:p>
          <a:p>
            <a:r>
              <a:rPr lang="en-US" dirty="0"/>
              <a:t>The send() method can be used to send data from a TCP based client socket to a TCP based client-connected socket at the server side and vice versa.</a:t>
            </a:r>
          </a:p>
          <a:p>
            <a:r>
              <a:rPr lang="en-US" dirty="0"/>
              <a:t>The data sent should be in bytes format. String data can be converted to bytes by using the encode() method of string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703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A428-40BF-51B1-84AE-756CFE2A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  <a:r>
              <a:rPr lang="en-IN" dirty="0" err="1"/>
              <a:t>sentto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EF731-CEF1-13FA-252F-7902735AD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</a:t>
            </a:r>
            <a:r>
              <a:rPr lang="en-US" dirty="0" err="1"/>
              <a:t>sendto</a:t>
            </a:r>
            <a:r>
              <a:rPr lang="en-US" dirty="0"/>
              <a:t>() of the Python's socket class, is used to send datagrams to a UDP socket.</a:t>
            </a:r>
          </a:p>
          <a:p>
            <a:r>
              <a:rPr lang="en-US" dirty="0"/>
              <a:t>The communication could be from either side. It could be from client to server or from the server to client.</a:t>
            </a:r>
          </a:p>
          <a:p>
            <a:r>
              <a:rPr lang="en-US" dirty="0"/>
              <a:t>For </a:t>
            </a:r>
            <a:r>
              <a:rPr lang="en-US" dirty="0" err="1"/>
              <a:t>sendto</a:t>
            </a:r>
            <a:r>
              <a:rPr lang="en-US" dirty="0"/>
              <a:t>() to be used, the socket should not be in already connected state.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408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669B-C7BF-0704-4249-2A394FB1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  <a:r>
              <a:rPr lang="en-IN" dirty="0" err="1"/>
              <a:t>recvfrom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1854C-0280-138A-D3A1-AB420BFCB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recvfrom</a:t>
            </a:r>
            <a:r>
              <a:rPr lang="en-US" dirty="0"/>
              <a:t>() method Python's socket class, reads a number of bytes sent from an UDP socket.</a:t>
            </a:r>
          </a:p>
          <a:p>
            <a:r>
              <a:rPr lang="en-US" dirty="0"/>
              <a:t>Like </a:t>
            </a:r>
            <a:r>
              <a:rPr lang="en-US" dirty="0" err="1"/>
              <a:t>sendto</a:t>
            </a:r>
            <a:r>
              <a:rPr lang="en-US" dirty="0"/>
              <a:t>(), the </a:t>
            </a:r>
            <a:r>
              <a:rPr lang="en-US" dirty="0" err="1"/>
              <a:t>recvfrom</a:t>
            </a:r>
            <a:r>
              <a:rPr lang="en-US" dirty="0"/>
              <a:t>() method as well is to be called on a UDP socket.</a:t>
            </a:r>
          </a:p>
          <a:p>
            <a:r>
              <a:rPr lang="en-US" dirty="0"/>
              <a:t>Unlike </a:t>
            </a:r>
            <a:r>
              <a:rPr lang="en-US" dirty="0" err="1"/>
              <a:t>sendto</a:t>
            </a:r>
            <a:r>
              <a:rPr lang="en-US" dirty="0"/>
              <a:t>(), the method </a:t>
            </a:r>
            <a:r>
              <a:rPr lang="en-US" dirty="0" err="1"/>
              <a:t>recvfrom</a:t>
            </a:r>
            <a:r>
              <a:rPr lang="en-US" dirty="0"/>
              <a:t>() does not take an IP address and port as a parameter.</a:t>
            </a:r>
          </a:p>
          <a:p>
            <a:r>
              <a:rPr lang="en-US" dirty="0"/>
              <a:t>The </a:t>
            </a:r>
            <a:r>
              <a:rPr lang="en-US" dirty="0" err="1"/>
              <a:t>recvfrom</a:t>
            </a:r>
            <a:r>
              <a:rPr lang="en-US" dirty="0"/>
              <a:t>() method can be used with an UDP server to receive data from a UDP client or it can be used with an UDP client to receive data from a UDP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486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678B-E32B-BA74-331B-4ACC2278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  <a:r>
              <a:rPr lang="en-IN" dirty="0" err="1"/>
              <a:t>gethostname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F80A-ECC2-AEE8-E6F9-72A425541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Python function </a:t>
            </a:r>
            <a:r>
              <a:rPr lang="en-US" dirty="0" err="1"/>
              <a:t>socket.gethostname</a:t>
            </a:r>
            <a:r>
              <a:rPr lang="en-US" dirty="0"/>
              <a:t>() returns the host name of the current system under which the Python interpreter is executed.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577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1A53B88-32B4-711A-5D6C-9400EF84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IN" sz="3600" dirty="0">
                <a:solidFill>
                  <a:srgbClr val="FFFFFF"/>
                </a:solidFill>
              </a:rPr>
              <a:t>TCP Client Server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CFBB7-23F1-633B-2C25-7521BEE67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008" y="-48638"/>
            <a:ext cx="6134811" cy="679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60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5E52-CCBB-084C-1186-E70B047C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EE77C-9326-C9E5-0A71-98AC5E74A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Internet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is the network between devices that allows clients and servers to exchange this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916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218A-6DDE-666F-A408-DAE1A176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(</a:t>
            </a:r>
            <a:r>
              <a:rPr lang="en-IN" dirty="0" err="1"/>
              <a:t>HyperText</a:t>
            </a:r>
            <a:r>
              <a:rPr lang="en-IN" dirty="0"/>
              <a:t> Transfer Protocol)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D989-3F71-F488-7693-3741C585C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HTTP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is a set of rules for how this exchange of information happens. Clients and Servers adhere to these rules to ensure that they understand each other’s Requests and Responses.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060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8B7A-6053-E9BD-D01B-FEFA3AAC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Request Response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01A2B-1451-0177-7867-AC1FB175A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You open your browser, the Client, and type in a web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browser takes this address and builds an HTTP Request. It addresses it to the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Request is handed off to your Internet Service Provider (ISP) and they send it through the Internet, mostly a series of wires and fiber optic cables, to the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Server reads the Request. It knows how to read it because it is formatted as an HTTP Request.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Server generates an HTTP Response to that Request.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server hands the Response off to their ISP and it goes through the internet to arrive at your computer.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Your browser reads the Response. It knows how to read it because it is formatted as an HTTP Response.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Your browser displays the data on your machine.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55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E16-C6DC-1143-A2BC-66E3784F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Letter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14CD-7EB9-816C-4D80-2B1B5E5B5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Your Friend then goes through a very similar set of steps: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Read your letter and write a response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Specify your address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Drop their letter in their mailbox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letter goes through the postal system and arrives at your mailbox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58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60F1-4C7B-B90E-9D80-47B90626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C767B-85A1-0DC1-A8D0-02A40391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You are the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Client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Your Friend is the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Server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Your letter is the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Request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Your Friend’s letter is the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Response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postal system, the thing responsible for ensuring your letters are delivered, is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Internet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HTTP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is the language you write in so that your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penpal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can understand you. You may write in English because you know you both understand English.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13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17EE-67FA-F377-9D4E-DCE0251E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 and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7A9F3-F642-DCBE-0658-8D9A5E8F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basis of all web interactions is someone asking for information, and receiving information.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 order to ask for and receive any information, we need two players - the asker and the producer. In basic web interactions, the ‘asker’ is a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client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and the ‘producer’ is a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server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Clients send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Requests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to Servers asking for some kind of information. Upon receiving a Request, Servers send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Responses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back to the Client.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 the web development world, a client is a web browser, not an individual person.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person using the browser is referred to as a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user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945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F3F0-D57C-4FC4-FA3E-DEBC8EA7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2D0CE-37FB-A8CD-FFFE-9B9F5F55C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Sockets and the socket API are used to send messages across a network. </a:t>
            </a: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They provide a form of 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2"/>
              </a:rPr>
              <a:t>inter-process communication (IPC)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</a:t>
            </a: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network can be a logical, local network to the computer, or one that’s physically connected to an external network, with its own connections to other networks.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2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313" descr="Two tin cans connected with a string." title="Tin can telephone">
            <a:extLst>
              <a:ext uri="{FF2B5EF4-FFF2-40B4-BE49-F238E27FC236}">
                <a16:creationId xmlns:a16="http://schemas.microsoft.com/office/drawing/2014/main" id="{75CEA5BC-6E30-FC5F-AB62-0D710CD0D50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7876" b="21671"/>
          <a:stretch/>
        </p:blipFill>
        <p:spPr>
          <a:xfrm>
            <a:off x="6832957" y="702137"/>
            <a:ext cx="4978377" cy="4514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314" title="Picture of two women in victorian garb talking over a tin can telephone">
            <a:extLst>
              <a:ext uri="{FF2B5EF4-FFF2-40B4-BE49-F238E27FC236}">
                <a16:creationId xmlns:a16="http://schemas.microsoft.com/office/drawing/2014/main" id="{F83B94D2-C7EE-F1B3-D669-53FC221F43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862" b="11261"/>
          <a:stretch/>
        </p:blipFill>
        <p:spPr>
          <a:xfrm>
            <a:off x="471435" y="702138"/>
            <a:ext cx="6119671" cy="4006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834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TCP Connections / Sockets</a:t>
            </a:r>
          </a:p>
        </p:txBody>
      </p:sp>
      <p:sp>
        <p:nvSpPr>
          <p:cNvPr id="8" name="Shape 322"/>
          <p:cNvSpPr txBox="1"/>
          <p:nvPr/>
        </p:nvSpPr>
        <p:spPr>
          <a:xfrm>
            <a:off x="244781" y="1690688"/>
            <a:ext cx="11702437" cy="20337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“In computer networking, an Internet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socket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 or network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socket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 is an endpoint of a bidirectional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inter-process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 communication flow across 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Internet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 Protocol-based computer network, such as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Internet.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”</a:t>
            </a:r>
          </a:p>
        </p:txBody>
      </p:sp>
      <p:sp>
        <p:nvSpPr>
          <p:cNvPr id="11" name="Shape 325"/>
          <p:cNvSpPr/>
          <p:nvPr/>
        </p:nvSpPr>
        <p:spPr>
          <a:xfrm>
            <a:off x="1730376" y="4036566"/>
            <a:ext cx="2000955" cy="144728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Process</a:t>
            </a:r>
          </a:p>
        </p:txBody>
      </p:sp>
      <p:cxnSp>
        <p:nvCxnSpPr>
          <p:cNvPr id="6" name="Straight Arrow Connecto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31332" y="4760207"/>
            <a:ext cx="4791176" cy="0"/>
          </a:xfrm>
          <a:prstGeom prst="straightConnector1">
            <a:avLst/>
          </a:prstGeom>
          <a:ln w="63500">
            <a:solidFill>
              <a:srgbClr val="FFC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hape 323" title="Cloud clipart representing the Interne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1416" y="4002959"/>
            <a:ext cx="3151635" cy="151449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24"/>
          <p:cNvSpPr txBox="1"/>
          <p:nvPr/>
        </p:nvSpPr>
        <p:spPr>
          <a:xfrm>
            <a:off x="5254281" y="4527220"/>
            <a:ext cx="1917713" cy="4659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Internet</a:t>
            </a:r>
          </a:p>
        </p:txBody>
      </p:sp>
      <p:sp>
        <p:nvSpPr>
          <p:cNvPr id="12" name="Shape 326"/>
          <p:cNvSpPr/>
          <p:nvPr/>
        </p:nvSpPr>
        <p:spPr>
          <a:xfrm>
            <a:off x="8522508" y="4036566"/>
            <a:ext cx="2000955" cy="144728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Process</a:t>
            </a:r>
          </a:p>
        </p:txBody>
      </p:sp>
      <p:sp>
        <p:nvSpPr>
          <p:cNvPr id="7" name="Shape 321"/>
          <p:cNvSpPr txBox="1"/>
          <p:nvPr/>
        </p:nvSpPr>
        <p:spPr>
          <a:xfrm>
            <a:off x="3590211" y="5977871"/>
            <a:ext cx="8357007" cy="526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  <a:hlinkClick r:id="rId4"/>
              </a:rPr>
              <a:t>http://en.wikipedia.org/wiki/Internet_socket</a:t>
            </a:r>
          </a:p>
        </p:txBody>
      </p:sp>
    </p:spTree>
    <p:extLst>
      <p:ext uri="{BB962C8B-B14F-4D97-AF65-F5344CB8AC3E}">
        <p14:creationId xmlns:p14="http://schemas.microsoft.com/office/powerpoint/2010/main" val="300058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 Numbers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1326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port is an application-specific or process-specific software communications endpoint</a:t>
            </a:r>
          </a:p>
          <a:p>
            <a:pPr>
              <a:spcAft>
                <a:spcPts val="10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allows multiple networked applications to coexist on the same server</a:t>
            </a:r>
          </a:p>
          <a:p>
            <a:pPr>
              <a:spcAft>
                <a:spcPts val="10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is a list of well-known port numbers</a:t>
            </a:r>
          </a:p>
          <a:p>
            <a:pPr>
              <a:spcAft>
                <a:spcPts val="1000"/>
              </a:spcAft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163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1665</TotalTime>
  <Words>1386</Words>
  <Application>Microsoft Office PowerPoint</Application>
  <PresentationFormat>Widescreen</PresentationFormat>
  <Paragraphs>130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Cabin</vt:lpstr>
      <vt:lpstr>Calibri</vt:lpstr>
      <vt:lpstr>Century Gothic</vt:lpstr>
      <vt:lpstr>Courier</vt:lpstr>
      <vt:lpstr>Gill Sans</vt:lpstr>
      <vt:lpstr>Open Sans</vt:lpstr>
      <vt:lpstr>source sans pro</vt:lpstr>
      <vt:lpstr>Verdana</vt:lpstr>
      <vt:lpstr>Wingdings 3</vt:lpstr>
      <vt:lpstr>Wisp</vt:lpstr>
      <vt:lpstr>The Request Response Cycle</vt:lpstr>
      <vt:lpstr>Simple Letter Writing</vt:lpstr>
      <vt:lpstr>Simple Letter Writing</vt:lpstr>
      <vt:lpstr>Analogy</vt:lpstr>
      <vt:lpstr>Client and Server</vt:lpstr>
      <vt:lpstr>Sockets</vt:lpstr>
      <vt:lpstr>PowerPoint Presentation</vt:lpstr>
      <vt:lpstr>TCP Connections / Sockets</vt:lpstr>
      <vt:lpstr>Port Numbers</vt:lpstr>
      <vt:lpstr>TCP Port Numbers</vt:lpstr>
      <vt:lpstr>Uniform Resource Locator</vt:lpstr>
      <vt:lpstr>TCP v/s UDP</vt:lpstr>
      <vt:lpstr>TCP v/s UDP</vt:lpstr>
      <vt:lpstr>Python Socket Module</vt:lpstr>
      <vt:lpstr>.socket</vt:lpstr>
      <vt:lpstr>.bind</vt:lpstr>
      <vt:lpstr>.listen</vt:lpstr>
      <vt:lpstr>.accept</vt:lpstr>
      <vt:lpstr>.connect</vt:lpstr>
      <vt:lpstr>.send</vt:lpstr>
      <vt:lpstr>.sentto</vt:lpstr>
      <vt:lpstr>.recvfrom</vt:lpstr>
      <vt:lpstr>.gethostname</vt:lpstr>
      <vt:lpstr>TCP Client Server Flow</vt:lpstr>
      <vt:lpstr>Internet</vt:lpstr>
      <vt:lpstr>HTTP (HyperText Transfer Protocol)</vt:lpstr>
      <vt:lpstr>HTTP Request Response 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Request Response Cycle</dc:title>
  <dc:creator>Jovita Christie</dc:creator>
  <cp:lastModifiedBy>shah_kavit@yahoo.com</cp:lastModifiedBy>
  <cp:revision>24</cp:revision>
  <dcterms:created xsi:type="dcterms:W3CDTF">2023-03-01T08:12:22Z</dcterms:created>
  <dcterms:modified xsi:type="dcterms:W3CDTF">2025-05-27T04:05:33Z</dcterms:modified>
</cp:coreProperties>
</file>