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61" r:id="rId5"/>
    <p:sldId id="262" r:id="rId6"/>
    <p:sldId id="297" r:id="rId7"/>
    <p:sldId id="298" r:id="rId8"/>
    <p:sldId id="268" r:id="rId9"/>
    <p:sldId id="270" r:id="rId10"/>
    <p:sldId id="28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21" autoAdjust="0"/>
  </p:normalViewPr>
  <p:slideViewPr>
    <p:cSldViewPr snapToGrid="0">
      <p:cViewPr varScale="1">
        <p:scale>
          <a:sx n="62" d="100"/>
          <a:sy n="62" d="100"/>
        </p:scale>
        <p:origin x="14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6BF5B-9C4D-476E-8D97-1D6E8C25894B}" type="datetimeFigureOut">
              <a:rPr lang="en-IN" smtClean="0"/>
              <a:t>09-09-2020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30B2E-D2AE-4614-BD1B-240E1E6632E3}" type="slidenum">
              <a:rPr lang="en-IN" smtClean="0"/>
              <a:t>‹#›</a:t>
            </a:fld>
            <a:endParaRPr lang="en-IN"/>
          </a:p>
        </p:txBody>
      </p:sp>
    </p:spTree>
    <p:extLst>
      <p:ext uri="{BB962C8B-B14F-4D97-AF65-F5344CB8AC3E}">
        <p14:creationId xmlns:p14="http://schemas.microsoft.com/office/powerpoint/2010/main" val="38418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0830B2E-D2AE-4614-BD1B-240E1E6632E3}" type="slidenum">
              <a:rPr lang="en-IN" smtClean="0"/>
              <a:t>5</a:t>
            </a:fld>
            <a:endParaRPr lang="en-IN"/>
          </a:p>
        </p:txBody>
      </p:sp>
    </p:spTree>
    <p:extLst>
      <p:ext uri="{BB962C8B-B14F-4D97-AF65-F5344CB8AC3E}">
        <p14:creationId xmlns:p14="http://schemas.microsoft.com/office/powerpoint/2010/main" val="268754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0830B2E-D2AE-4614-BD1B-240E1E6632E3}" type="slidenum">
              <a:rPr lang="en-IN" smtClean="0"/>
              <a:t>6</a:t>
            </a:fld>
            <a:endParaRPr lang="en-IN"/>
          </a:p>
        </p:txBody>
      </p:sp>
    </p:spTree>
    <p:extLst>
      <p:ext uri="{BB962C8B-B14F-4D97-AF65-F5344CB8AC3E}">
        <p14:creationId xmlns:p14="http://schemas.microsoft.com/office/powerpoint/2010/main" val="268073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0830B2E-D2AE-4614-BD1B-240E1E6632E3}" type="slidenum">
              <a:rPr lang="en-IN" smtClean="0"/>
              <a:t>7</a:t>
            </a:fld>
            <a:endParaRPr lang="en-IN"/>
          </a:p>
        </p:txBody>
      </p:sp>
    </p:spTree>
    <p:extLst>
      <p:ext uri="{BB962C8B-B14F-4D97-AF65-F5344CB8AC3E}">
        <p14:creationId xmlns:p14="http://schemas.microsoft.com/office/powerpoint/2010/main" val="2648235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4EA9D6-EE35-4518-8202-96238DAA6A6F}"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88AD4F-6007-4174-98EE-6A5AF96978F9}" type="slidenum">
              <a:rPr lang="en-IN" smtClean="0"/>
              <a:t>‹#›</a:t>
            </a:fld>
            <a:endParaRPr lang="en-IN"/>
          </a:p>
        </p:txBody>
      </p:sp>
    </p:spTree>
    <p:extLst>
      <p:ext uri="{BB962C8B-B14F-4D97-AF65-F5344CB8AC3E}">
        <p14:creationId xmlns:p14="http://schemas.microsoft.com/office/powerpoint/2010/main" val="610358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4EA9D6-EE35-4518-8202-96238DAA6A6F}"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88AD4F-6007-4174-98EE-6A5AF96978F9}" type="slidenum">
              <a:rPr lang="en-IN" smtClean="0"/>
              <a:t>‹#›</a:t>
            </a:fld>
            <a:endParaRPr lang="en-IN"/>
          </a:p>
        </p:txBody>
      </p:sp>
    </p:spTree>
    <p:extLst>
      <p:ext uri="{BB962C8B-B14F-4D97-AF65-F5344CB8AC3E}">
        <p14:creationId xmlns:p14="http://schemas.microsoft.com/office/powerpoint/2010/main" val="2299680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4EA9D6-EE35-4518-8202-96238DAA6A6F}"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88AD4F-6007-4174-98EE-6A5AF96978F9}" type="slidenum">
              <a:rPr lang="en-IN" smtClean="0"/>
              <a:t>‹#›</a:t>
            </a:fld>
            <a:endParaRPr lang="en-IN"/>
          </a:p>
        </p:txBody>
      </p:sp>
    </p:spTree>
    <p:extLst>
      <p:ext uri="{BB962C8B-B14F-4D97-AF65-F5344CB8AC3E}">
        <p14:creationId xmlns:p14="http://schemas.microsoft.com/office/powerpoint/2010/main" val="119351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4EA9D6-EE35-4518-8202-96238DAA6A6F}"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88AD4F-6007-4174-98EE-6A5AF96978F9}" type="slidenum">
              <a:rPr lang="en-IN" smtClean="0"/>
              <a:t>‹#›</a:t>
            </a:fld>
            <a:endParaRPr lang="en-IN"/>
          </a:p>
        </p:txBody>
      </p:sp>
    </p:spTree>
    <p:extLst>
      <p:ext uri="{BB962C8B-B14F-4D97-AF65-F5344CB8AC3E}">
        <p14:creationId xmlns:p14="http://schemas.microsoft.com/office/powerpoint/2010/main" val="107524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4EA9D6-EE35-4518-8202-96238DAA6A6F}"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88AD4F-6007-4174-98EE-6A5AF96978F9}" type="slidenum">
              <a:rPr lang="en-IN" smtClean="0"/>
              <a:t>‹#›</a:t>
            </a:fld>
            <a:endParaRPr lang="en-IN"/>
          </a:p>
        </p:txBody>
      </p:sp>
    </p:spTree>
    <p:extLst>
      <p:ext uri="{BB962C8B-B14F-4D97-AF65-F5344CB8AC3E}">
        <p14:creationId xmlns:p14="http://schemas.microsoft.com/office/powerpoint/2010/main" val="9210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4EA9D6-EE35-4518-8202-96238DAA6A6F}"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88AD4F-6007-4174-98EE-6A5AF96978F9}" type="slidenum">
              <a:rPr lang="en-IN" smtClean="0"/>
              <a:t>‹#›</a:t>
            </a:fld>
            <a:endParaRPr lang="en-IN"/>
          </a:p>
        </p:txBody>
      </p:sp>
    </p:spTree>
    <p:extLst>
      <p:ext uri="{BB962C8B-B14F-4D97-AF65-F5344CB8AC3E}">
        <p14:creationId xmlns:p14="http://schemas.microsoft.com/office/powerpoint/2010/main" val="312555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4EA9D6-EE35-4518-8202-96238DAA6A6F}" type="datetimeFigureOut">
              <a:rPr lang="en-IN" smtClean="0"/>
              <a:t>09-09-2020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88AD4F-6007-4174-98EE-6A5AF96978F9}" type="slidenum">
              <a:rPr lang="en-IN" smtClean="0"/>
              <a:t>‹#›</a:t>
            </a:fld>
            <a:endParaRPr lang="en-IN"/>
          </a:p>
        </p:txBody>
      </p:sp>
    </p:spTree>
    <p:extLst>
      <p:ext uri="{BB962C8B-B14F-4D97-AF65-F5344CB8AC3E}">
        <p14:creationId xmlns:p14="http://schemas.microsoft.com/office/powerpoint/2010/main" val="2985348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EA9D6-EE35-4518-8202-96238DAA6A6F}" type="datetimeFigureOut">
              <a:rPr lang="en-IN" smtClean="0"/>
              <a:t>09-09-2020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88AD4F-6007-4174-98EE-6A5AF96978F9}" type="slidenum">
              <a:rPr lang="en-IN" smtClean="0"/>
              <a:t>‹#›</a:t>
            </a:fld>
            <a:endParaRPr lang="en-IN"/>
          </a:p>
        </p:txBody>
      </p:sp>
    </p:spTree>
    <p:extLst>
      <p:ext uri="{BB962C8B-B14F-4D97-AF65-F5344CB8AC3E}">
        <p14:creationId xmlns:p14="http://schemas.microsoft.com/office/powerpoint/2010/main" val="217833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EA9D6-EE35-4518-8202-96238DAA6A6F}" type="datetimeFigureOut">
              <a:rPr lang="en-IN" smtClean="0"/>
              <a:t>09-09-2020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88AD4F-6007-4174-98EE-6A5AF96978F9}" type="slidenum">
              <a:rPr lang="en-IN" smtClean="0"/>
              <a:t>‹#›</a:t>
            </a:fld>
            <a:endParaRPr lang="en-IN"/>
          </a:p>
        </p:txBody>
      </p:sp>
    </p:spTree>
    <p:extLst>
      <p:ext uri="{BB962C8B-B14F-4D97-AF65-F5344CB8AC3E}">
        <p14:creationId xmlns:p14="http://schemas.microsoft.com/office/powerpoint/2010/main" val="932458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4EA9D6-EE35-4518-8202-96238DAA6A6F}"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88AD4F-6007-4174-98EE-6A5AF96978F9}" type="slidenum">
              <a:rPr lang="en-IN" smtClean="0"/>
              <a:t>‹#›</a:t>
            </a:fld>
            <a:endParaRPr lang="en-IN"/>
          </a:p>
        </p:txBody>
      </p:sp>
    </p:spTree>
    <p:extLst>
      <p:ext uri="{BB962C8B-B14F-4D97-AF65-F5344CB8AC3E}">
        <p14:creationId xmlns:p14="http://schemas.microsoft.com/office/powerpoint/2010/main" val="401919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4EA9D6-EE35-4518-8202-96238DAA6A6F}"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88AD4F-6007-4174-98EE-6A5AF96978F9}" type="slidenum">
              <a:rPr lang="en-IN" smtClean="0"/>
              <a:t>‹#›</a:t>
            </a:fld>
            <a:endParaRPr lang="en-IN"/>
          </a:p>
        </p:txBody>
      </p:sp>
    </p:spTree>
    <p:extLst>
      <p:ext uri="{BB962C8B-B14F-4D97-AF65-F5344CB8AC3E}">
        <p14:creationId xmlns:p14="http://schemas.microsoft.com/office/powerpoint/2010/main" val="338288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EA9D6-EE35-4518-8202-96238DAA6A6F}" type="datetimeFigureOut">
              <a:rPr lang="en-IN" smtClean="0"/>
              <a:t>09-09-2020</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8AD4F-6007-4174-98EE-6A5AF96978F9}" type="slidenum">
              <a:rPr lang="en-IN" smtClean="0"/>
              <a:t>‹#›</a:t>
            </a:fld>
            <a:endParaRPr lang="en-IN"/>
          </a:p>
        </p:txBody>
      </p:sp>
    </p:spTree>
    <p:extLst>
      <p:ext uri="{BB962C8B-B14F-4D97-AF65-F5344CB8AC3E}">
        <p14:creationId xmlns:p14="http://schemas.microsoft.com/office/powerpoint/2010/main" val="2714323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E158EB-6041-4C98-8D91-F91A88D26B01}"/>
              </a:ext>
            </a:extLst>
          </p:cNvPr>
          <p:cNvSpPr txBox="1">
            <a:spLocks/>
          </p:cNvSpPr>
          <p:nvPr/>
        </p:nvSpPr>
        <p:spPr>
          <a:xfrm>
            <a:off x="0" y="0"/>
            <a:ext cx="9144000" cy="4104640"/>
          </a:xfrm>
          <a:prstGeom prst="rect">
            <a:avLst/>
          </a:prstGeom>
          <a:solidFill>
            <a:schemeClr val="accent4">
              <a:lumMod val="40000"/>
              <a:lumOff val="6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Circular Flow of </a:t>
            </a:r>
            <a:r>
              <a:rPr lang="en-US" sz="3200" b="1" dirty="0" smtClean="0">
                <a:latin typeface="Times New Roman" panose="02020603050405020304" pitchFamily="18" charset="0"/>
                <a:cs typeface="Times New Roman" panose="02020603050405020304" pitchFamily="18" charset="0"/>
              </a:rPr>
              <a:t>Income</a:t>
            </a:r>
          </a:p>
          <a:p>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Macroeconomics </a:t>
            </a:r>
            <a:endParaRPr lang="en-US" sz="3200" b="1" dirty="0">
              <a:latin typeface="Times New Roman" panose="02020603050405020304" pitchFamily="18" charset="0"/>
              <a:cs typeface="Times New Roman" panose="02020603050405020304" pitchFamily="18" charset="0"/>
            </a:endParaRPr>
          </a:p>
        </p:txBody>
      </p:sp>
      <p:pic>
        <p:nvPicPr>
          <p:cNvPr id="5" name="Picture 4" descr="http://iitkgp.ac.in/new/gif_jpg/top_img_banner.gif">
            <a:extLst>
              <a:ext uri="{FF2B5EF4-FFF2-40B4-BE49-F238E27FC236}">
                <a16:creationId xmlns:a16="http://schemas.microsoft.com/office/drawing/2014/main" id="{52263180-4F9B-4830-BE24-F17C128F6BE0}"/>
              </a:ext>
            </a:extLst>
          </p:cNvPr>
          <p:cNvPicPr>
            <a:picLocks noChangeAspect="1" noChangeArrowheads="1"/>
          </p:cNvPicPr>
          <p:nvPr/>
        </p:nvPicPr>
        <p:blipFill>
          <a:blip r:embed="rId2"/>
          <a:srcRect l="82381" r="-1903" b="9999"/>
          <a:stretch>
            <a:fillRect/>
          </a:stretch>
        </p:blipFill>
        <p:spPr bwMode="auto">
          <a:xfrm>
            <a:off x="3932719" y="4624387"/>
            <a:ext cx="1557837" cy="1576388"/>
          </a:xfrm>
          <a:prstGeom prst="rect">
            <a:avLst/>
          </a:prstGeom>
          <a:noFill/>
          <a:ln w="9525">
            <a:noFill/>
            <a:miter lim="800000"/>
            <a:headEnd/>
            <a:tailEnd/>
          </a:ln>
        </p:spPr>
      </p:pic>
    </p:spTree>
    <p:extLst>
      <p:ext uri="{BB962C8B-B14F-4D97-AF65-F5344CB8AC3E}">
        <p14:creationId xmlns:p14="http://schemas.microsoft.com/office/powerpoint/2010/main" val="2604383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9143999" cy="507831"/>
          </a:xfrm>
          <a:prstGeom prst="rect">
            <a:avLst/>
          </a:prstGeom>
          <a:solidFill>
            <a:schemeClr val="accent4">
              <a:lumMod val="40000"/>
              <a:lumOff val="60000"/>
            </a:schemeClr>
          </a:solidFill>
        </p:spPr>
        <p:txBody>
          <a:bodyPr wrap="square" rtlCol="0">
            <a:spAutoFit/>
          </a:bodyPr>
          <a:lstStyle/>
          <a:p>
            <a:r>
              <a:rPr lang="en-US" sz="2100" b="1" dirty="0"/>
              <a:t> </a:t>
            </a:r>
            <a:r>
              <a:rPr lang="en-US" sz="2700" b="1" dirty="0"/>
              <a:t>References:</a:t>
            </a:r>
            <a:endParaRPr lang="en-US" sz="33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02475" y="1608364"/>
            <a:ext cx="8725988" cy="2516073"/>
          </a:xfrm>
          <a:prstGeom prst="rect">
            <a:avLst/>
          </a:prstGeom>
          <a:noFill/>
        </p:spPr>
        <p:txBody>
          <a:bodyPr wrap="square" rtlCol="0">
            <a:spAutoFit/>
          </a:bodyPr>
          <a:lstStyle/>
          <a:p>
            <a:pPr algn="just">
              <a:defRPr/>
            </a:pPr>
            <a:r>
              <a:rPr lang="en-IN" sz="1350" dirty="0">
                <a:solidFill>
                  <a:schemeClr val="tx1">
                    <a:lumMod val="95000"/>
                    <a:lumOff val="5000"/>
                  </a:schemeClr>
                </a:solidFill>
              </a:rPr>
              <a:t>	</a:t>
            </a:r>
          </a:p>
          <a:p>
            <a:pPr marL="257175" indent="-257175">
              <a:lnSpc>
                <a:spcPct val="200000"/>
              </a:lnSpc>
              <a:buFont typeface="+mj-lt"/>
              <a:buAutoNum type="arabicPeriod"/>
            </a:pPr>
            <a:r>
              <a:rPr lang="en-US" sz="1350" dirty="0">
                <a:latin typeface="Arial" panose="020B0604020202020204" pitchFamily="34" charset="0"/>
                <a:cs typeface="Arial" panose="020B0604020202020204" pitchFamily="34" charset="0"/>
              </a:rPr>
              <a:t>N. Gregory </a:t>
            </a:r>
            <a:r>
              <a:rPr lang="en-US" sz="1350" dirty="0" err="1">
                <a:latin typeface="Arial" panose="020B0604020202020204" pitchFamily="34" charset="0"/>
                <a:cs typeface="Arial" panose="020B0604020202020204" pitchFamily="34" charset="0"/>
              </a:rPr>
              <a:t>Mankiw</a:t>
            </a:r>
            <a:r>
              <a:rPr lang="en-US" sz="1350" dirty="0">
                <a:latin typeface="Arial" panose="020B0604020202020204" pitchFamily="34" charset="0"/>
                <a:cs typeface="Arial" panose="020B0604020202020204" pitchFamily="34" charset="0"/>
              </a:rPr>
              <a:t>, Macroeconomics, Worth Publishers, 9th ed., 2016.</a:t>
            </a:r>
          </a:p>
          <a:p>
            <a:pPr marL="257175" indent="-257175">
              <a:lnSpc>
                <a:spcPct val="200000"/>
              </a:lnSpc>
              <a:buFont typeface="+mj-lt"/>
              <a:buAutoNum type="arabicPeriod"/>
            </a:pPr>
            <a:r>
              <a:rPr lang="en-US" sz="1350" dirty="0" smtClean="0">
                <a:latin typeface="Arial" panose="020B0604020202020204" pitchFamily="34" charset="0"/>
                <a:cs typeface="Arial" panose="020B0604020202020204" pitchFamily="34" charset="0"/>
              </a:rPr>
              <a:t>Olivier </a:t>
            </a:r>
            <a:r>
              <a:rPr lang="en-US" sz="1350" dirty="0">
                <a:latin typeface="Arial" panose="020B0604020202020204" pitchFamily="34" charset="0"/>
                <a:cs typeface="Arial" panose="020B0604020202020204" pitchFamily="34" charset="0"/>
              </a:rPr>
              <a:t>Blanchard and David R. Johnson, Macroeconomics, Pearson, 7th ed., </a:t>
            </a:r>
            <a:r>
              <a:rPr lang="en-US" sz="1350" dirty="0" smtClean="0">
                <a:latin typeface="Arial" panose="020B0604020202020204" pitchFamily="34" charset="0"/>
                <a:cs typeface="Arial" panose="020B0604020202020204" pitchFamily="34" charset="0"/>
              </a:rPr>
              <a:t>2017</a:t>
            </a:r>
          </a:p>
          <a:p>
            <a:pPr>
              <a:lnSpc>
                <a:spcPct val="200000"/>
              </a:lnSpc>
            </a:pPr>
            <a:endParaRPr lang="en-US" dirty="0">
              <a:latin typeface="Arial" panose="020B0604020202020204" pitchFamily="34" charset="0"/>
              <a:cs typeface="Arial" panose="020B0604020202020204" pitchFamily="34" charset="0"/>
            </a:endParaRPr>
          </a:p>
          <a:p>
            <a:pPr marL="257175" indent="-257175">
              <a:lnSpc>
                <a:spcPct val="200000"/>
              </a:lnSpc>
              <a:buFont typeface="+mj-lt"/>
              <a:buAutoNum type="arabicPeriod"/>
            </a:pPr>
            <a:endParaRPr lang="en-US" sz="1350" dirty="0">
              <a:latin typeface="Arial" panose="020B0604020202020204" pitchFamily="34" charset="0"/>
              <a:cs typeface="Arial" panose="020B0604020202020204" pitchFamily="34" charset="0"/>
            </a:endParaRPr>
          </a:p>
          <a:p>
            <a:pPr>
              <a:lnSpc>
                <a:spcPct val="200000"/>
              </a:lnSpc>
            </a:pPr>
            <a:r>
              <a:rPr lang="en-US" sz="1350" dirty="0">
                <a:latin typeface="Arial" panose="020B0604020202020204" pitchFamily="34" charset="0"/>
                <a:cs typeface="Arial" panose="020B0604020202020204" pitchFamily="34" charset="0"/>
              </a:rPr>
              <a:t> </a:t>
            </a:r>
            <a:endParaRPr lang="en-IN" sz="13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248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357754" y="235325"/>
            <a:ext cx="4726537" cy="421556"/>
          </a:xfrm>
        </p:spPr>
        <p:txBody>
          <a:bodyPr>
            <a:noAutofit/>
          </a:bodyPr>
          <a:lstStyle/>
          <a:p>
            <a:r>
              <a:rPr lang="en-US" altLang="en-US" sz="2800" b="1" dirty="0">
                <a:latin typeface="Calibri" panose="020F0502020204030204" pitchFamily="34" charset="0"/>
                <a:cs typeface="Calibri" panose="020F0502020204030204" pitchFamily="34" charset="0"/>
              </a:rPr>
              <a:t>What is Macroeconomics ?</a:t>
            </a:r>
          </a:p>
        </p:txBody>
      </p:sp>
      <p:sp>
        <p:nvSpPr>
          <p:cNvPr id="3075" name="Rectangle 3"/>
          <p:cNvSpPr>
            <a:spLocks noGrp="1" noChangeArrowheads="1"/>
          </p:cNvSpPr>
          <p:nvPr>
            <p:ph idx="1"/>
          </p:nvPr>
        </p:nvSpPr>
        <p:spPr>
          <a:xfrm>
            <a:off x="142353" y="807422"/>
            <a:ext cx="7846219" cy="3974307"/>
          </a:xfrm>
        </p:spPr>
        <p:txBody>
          <a:bodyPr>
            <a:normAutofit/>
          </a:bodyPr>
          <a:lstStyle/>
          <a:p>
            <a:r>
              <a:rPr lang="en-US" altLang="en-US" sz="2000" dirty="0"/>
              <a:t>T</a:t>
            </a:r>
            <a:r>
              <a:rPr lang="en-US" altLang="en-US" sz="2000" dirty="0" smtClean="0"/>
              <a:t>he </a:t>
            </a:r>
            <a:r>
              <a:rPr lang="en-US" altLang="en-US" sz="2000" dirty="0"/>
              <a:t>study of the structure and performance of national economies and of the policies that governments use to try to affect economic performance.</a:t>
            </a:r>
          </a:p>
          <a:p>
            <a:pPr marL="0" indent="0">
              <a:buNone/>
            </a:pPr>
            <a:r>
              <a:rPr lang="en-US" altLang="en-US" sz="2400" dirty="0">
                <a:solidFill>
                  <a:srgbClr val="002060"/>
                </a:solidFill>
              </a:rPr>
              <a:t> 		   Main issues in Macroeconomics</a:t>
            </a:r>
          </a:p>
        </p:txBody>
      </p:sp>
      <p:grpSp>
        <p:nvGrpSpPr>
          <p:cNvPr id="2" name="Group 1"/>
          <p:cNvGrpSpPr/>
          <p:nvPr/>
        </p:nvGrpSpPr>
        <p:grpSpPr>
          <a:xfrm>
            <a:off x="1340414" y="3103416"/>
            <a:ext cx="7026492" cy="1200329"/>
            <a:chOff x="1382228" y="2837875"/>
            <a:chExt cx="6982643" cy="1295480"/>
          </a:xfrm>
        </p:grpSpPr>
        <p:sp>
          <p:nvSpPr>
            <p:cNvPr id="9" name="Rectangle 8"/>
            <p:cNvSpPr/>
            <p:nvPr/>
          </p:nvSpPr>
          <p:spPr>
            <a:xfrm>
              <a:off x="1382228" y="2865857"/>
              <a:ext cx="1080119" cy="923330"/>
            </a:xfrm>
            <a:prstGeom prst="rect">
              <a:avLst/>
            </a:prstGeom>
          </p:spPr>
          <p:txBody>
            <a:bodyPr wrap="square">
              <a:spAutoFit/>
            </a:bodyPr>
            <a:lstStyle/>
            <a:p>
              <a:r>
                <a:rPr lang="en-US" altLang="en-US" dirty="0"/>
                <a:t>long-run economic growth</a:t>
              </a:r>
              <a:endParaRPr lang="en-IN" dirty="0"/>
            </a:p>
          </p:txBody>
        </p:sp>
        <p:sp>
          <p:nvSpPr>
            <p:cNvPr id="11" name="Rectangle 10"/>
            <p:cNvSpPr/>
            <p:nvPr/>
          </p:nvSpPr>
          <p:spPr>
            <a:xfrm>
              <a:off x="2646681" y="2837875"/>
              <a:ext cx="1146573" cy="1295480"/>
            </a:xfrm>
            <a:prstGeom prst="rect">
              <a:avLst/>
            </a:prstGeom>
          </p:spPr>
          <p:txBody>
            <a:bodyPr wrap="square">
              <a:spAutoFit/>
            </a:bodyPr>
            <a:lstStyle/>
            <a:p>
              <a:r>
                <a:rPr lang="en-US" altLang="en-US" dirty="0"/>
                <a:t>economic </a:t>
              </a:r>
              <a:r>
                <a:rPr lang="en-US" altLang="en-US" dirty="0" smtClean="0"/>
                <a:t>activities </a:t>
              </a:r>
              <a:r>
                <a:rPr lang="en-US" altLang="en-US" dirty="0"/>
                <a:t>to fluctuate</a:t>
              </a:r>
              <a:endParaRPr lang="en-IN" dirty="0"/>
            </a:p>
          </p:txBody>
        </p:sp>
        <p:sp>
          <p:nvSpPr>
            <p:cNvPr id="12" name="Rectangle 11"/>
            <p:cNvSpPr/>
            <p:nvPr/>
          </p:nvSpPr>
          <p:spPr>
            <a:xfrm>
              <a:off x="3706543" y="2957494"/>
              <a:ext cx="1624034" cy="369332"/>
            </a:xfrm>
            <a:prstGeom prst="rect">
              <a:avLst/>
            </a:prstGeom>
          </p:spPr>
          <p:txBody>
            <a:bodyPr wrap="none">
              <a:spAutoFit/>
            </a:bodyPr>
            <a:lstStyle/>
            <a:p>
              <a:r>
                <a:rPr lang="en-US" altLang="en-US" dirty="0"/>
                <a:t>unemployment</a:t>
              </a:r>
              <a:endParaRPr lang="en-IN" dirty="0"/>
            </a:p>
          </p:txBody>
        </p:sp>
        <p:sp>
          <p:nvSpPr>
            <p:cNvPr id="14" name="Rectangle 13"/>
            <p:cNvSpPr/>
            <p:nvPr/>
          </p:nvSpPr>
          <p:spPr>
            <a:xfrm>
              <a:off x="5666319" y="2897683"/>
              <a:ext cx="1076660" cy="398609"/>
            </a:xfrm>
            <a:prstGeom prst="rect">
              <a:avLst/>
            </a:prstGeom>
          </p:spPr>
          <p:txBody>
            <a:bodyPr wrap="square">
              <a:spAutoFit/>
            </a:bodyPr>
            <a:lstStyle/>
            <a:p>
              <a:r>
                <a:rPr lang="en-US" altLang="en-US" dirty="0"/>
                <a:t>inflation</a:t>
              </a:r>
              <a:endParaRPr lang="en-IN" dirty="0"/>
            </a:p>
          </p:txBody>
        </p:sp>
        <p:sp>
          <p:nvSpPr>
            <p:cNvPr id="15" name="Rectangle 14"/>
            <p:cNvSpPr/>
            <p:nvPr/>
          </p:nvSpPr>
          <p:spPr>
            <a:xfrm>
              <a:off x="6997226" y="2907309"/>
              <a:ext cx="1367645" cy="697566"/>
            </a:xfrm>
            <a:prstGeom prst="rect">
              <a:avLst/>
            </a:prstGeom>
          </p:spPr>
          <p:txBody>
            <a:bodyPr wrap="square">
              <a:spAutoFit/>
            </a:bodyPr>
            <a:lstStyle/>
            <a:p>
              <a:r>
                <a:rPr lang="en-US" altLang="en-US" dirty="0"/>
                <a:t>government policies </a:t>
              </a:r>
              <a:endParaRPr lang="en-IN" dirty="0"/>
            </a:p>
          </p:txBody>
        </p:sp>
      </p:grpSp>
      <p:grpSp>
        <p:nvGrpSpPr>
          <p:cNvPr id="22" name="Group 21"/>
          <p:cNvGrpSpPr/>
          <p:nvPr/>
        </p:nvGrpSpPr>
        <p:grpSpPr>
          <a:xfrm>
            <a:off x="1728000" y="2309169"/>
            <a:ext cx="5688000" cy="783562"/>
            <a:chOff x="1773386" y="2466109"/>
            <a:chExt cx="5688000" cy="783562"/>
          </a:xfrm>
        </p:grpSpPr>
        <p:cxnSp>
          <p:nvCxnSpPr>
            <p:cNvPr id="6" name="Straight Connector 5"/>
            <p:cNvCxnSpPr/>
            <p:nvPr/>
          </p:nvCxnSpPr>
          <p:spPr>
            <a:xfrm>
              <a:off x="4294909" y="2466109"/>
              <a:ext cx="9236" cy="341746"/>
            </a:xfrm>
            <a:prstGeom prst="line">
              <a:avLst/>
            </a:prstGeom>
            <a:ln w="57150"/>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773386" y="2822149"/>
              <a:ext cx="5688000" cy="18040"/>
            </a:xfrm>
            <a:prstGeom prst="line">
              <a:avLst/>
            </a:prstGeom>
            <a:ln w="57150"/>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1791502" y="2794576"/>
              <a:ext cx="0" cy="432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163105" y="2799197"/>
              <a:ext cx="0" cy="432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299175" y="2799193"/>
              <a:ext cx="0" cy="432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12516" y="2813053"/>
              <a:ext cx="0" cy="432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439532" y="2817671"/>
              <a:ext cx="0" cy="432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5509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3999" cy="461665"/>
          </a:xfrm>
          <a:prstGeom prst="rect">
            <a:avLst/>
          </a:prstGeom>
          <a:solidFill>
            <a:schemeClr val="accent2">
              <a:lumMod val="60000"/>
              <a:lumOff val="40000"/>
            </a:schemeClr>
          </a:solidFill>
        </p:spPr>
        <p:txBody>
          <a:bodyPr wrap="square" rtlCol="0">
            <a:spAutoFit/>
          </a:bodyPr>
          <a:lstStyle/>
          <a:p>
            <a:r>
              <a:rPr lang="en-US" sz="2400" b="1" dirty="0"/>
              <a:t>Basic framework of an economy and Circular Flow of Income</a:t>
            </a:r>
            <a:endParaRPr lang="en-IN" sz="2400" b="1" dirty="0"/>
          </a:p>
        </p:txBody>
      </p:sp>
      <p:sp>
        <p:nvSpPr>
          <p:cNvPr id="3" name="TextBox 2"/>
          <p:cNvSpPr txBox="1"/>
          <p:nvPr/>
        </p:nvSpPr>
        <p:spPr>
          <a:xfrm>
            <a:off x="0" y="685502"/>
            <a:ext cx="9143999"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circular flow of income is illustrated in the circular flow model of </a:t>
            </a:r>
            <a:r>
              <a:rPr lang="en-US" sz="2400" dirty="0" smtClean="0">
                <a:latin typeface="Arial" panose="020B0604020202020204" pitchFamily="34" charset="0"/>
                <a:cs typeface="Arial" panose="020B0604020202020204" pitchFamily="34" charset="0"/>
              </a:rPr>
              <a:t>an </a:t>
            </a:r>
            <a:r>
              <a:rPr lang="en-US" sz="2400" dirty="0">
                <a:latin typeface="Arial" panose="020B0604020202020204" pitchFamily="34" charset="0"/>
                <a:cs typeface="Arial" panose="020B0604020202020204" pitchFamily="34" charset="0"/>
              </a:rPr>
              <a:t>economy, which is one of the most significant basic models </a:t>
            </a:r>
            <a:r>
              <a:rPr lang="en-US" sz="2400" dirty="0" smtClean="0">
                <a:latin typeface="Arial" panose="020B0604020202020204" pitchFamily="34" charset="0"/>
                <a:cs typeface="Arial" panose="020B0604020202020204" pitchFamily="34" charset="0"/>
              </a:rPr>
              <a:t>of </a:t>
            </a:r>
            <a:r>
              <a:rPr lang="en-US" sz="2400" dirty="0">
                <a:latin typeface="Arial" panose="020B0604020202020204" pitchFamily="34" charset="0"/>
                <a:cs typeface="Arial" panose="020B0604020202020204" pitchFamily="34" charset="0"/>
              </a:rPr>
              <a:t>economics. </a:t>
            </a:r>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This </a:t>
            </a:r>
            <a:r>
              <a:rPr lang="en-US" sz="2400" dirty="0">
                <a:latin typeface="Arial" panose="020B0604020202020204" pitchFamily="34" charset="0"/>
                <a:cs typeface="Arial" panose="020B0604020202020204" pitchFamily="34" charset="0"/>
              </a:rPr>
              <a:t>model shows how different </a:t>
            </a:r>
            <a:r>
              <a:rPr lang="en-US" sz="2400" dirty="0" smtClean="0">
                <a:latin typeface="Arial" panose="020B0604020202020204" pitchFamily="34" charset="0"/>
                <a:cs typeface="Arial" panose="020B0604020202020204" pitchFamily="34" charset="0"/>
              </a:rPr>
              <a:t>economic agents of </a:t>
            </a:r>
            <a:r>
              <a:rPr lang="en-US" sz="2400" dirty="0">
                <a:latin typeface="Arial" panose="020B0604020202020204" pitchFamily="34" charset="0"/>
                <a:cs typeface="Arial" panose="020B0604020202020204" pitchFamily="34" charset="0"/>
              </a:rPr>
              <a:t>an economy interact, breaking things down in a highly simplified manner. </a:t>
            </a:r>
          </a:p>
          <a:p>
            <a:pPr marL="285750" indent="-28575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circular flow of income demonstrates how economists calculate national </a:t>
            </a:r>
            <a:r>
              <a:rPr lang="en-US" sz="2400" dirty="0" smtClean="0">
                <a:latin typeface="Arial" panose="020B0604020202020204" pitchFamily="34" charset="0"/>
                <a:cs typeface="Arial" panose="020B0604020202020204" pitchFamily="34" charset="0"/>
              </a:rPr>
              <a:t>income </a:t>
            </a:r>
            <a:r>
              <a:rPr lang="en-US" sz="2400" dirty="0">
                <a:latin typeface="Arial" panose="020B0604020202020204" pitchFamily="34" charset="0"/>
                <a:cs typeface="Arial" panose="020B0604020202020204" pitchFamily="34" charset="0"/>
              </a:rPr>
              <a:t>or Gross Domestic Product (GDP).</a:t>
            </a:r>
          </a:p>
          <a:p>
            <a:pPr lvl="1" algn="just"/>
            <a:endParaRPr lang="en-US" sz="2400" dirty="0">
              <a:latin typeface="Arial" panose="020B0604020202020204" pitchFamily="34" charset="0"/>
              <a:cs typeface="Arial" panose="020B0604020202020204" pitchFamily="34" charset="0"/>
            </a:endParaRPr>
          </a:p>
          <a:p>
            <a:pPr lvl="1" algn="just"/>
            <a:r>
              <a:rPr lang="en-US" sz="2400" b="1" i="1" dirty="0" smtClean="0">
                <a:cs typeface="Arial" panose="020B0604020202020204" pitchFamily="34" charset="0"/>
              </a:rPr>
              <a:t>GDP </a:t>
            </a:r>
            <a:r>
              <a:rPr lang="en-US" sz="2400" i="1" dirty="0">
                <a:cs typeface="Arial" panose="020B0604020202020204" pitchFamily="34" charset="0"/>
              </a:rPr>
              <a:t>is </a:t>
            </a:r>
            <a:r>
              <a:rPr lang="en-US" sz="2400" dirty="0"/>
              <a:t>the total monetary or market value of all the finished goods and services produced within a </a:t>
            </a:r>
            <a:r>
              <a:rPr lang="en-US" sz="2400" dirty="0" smtClean="0"/>
              <a:t>country </a:t>
            </a:r>
            <a:r>
              <a:rPr lang="en-US" sz="2400" dirty="0"/>
              <a:t>in a specific time period.”</a:t>
            </a:r>
            <a:endParaRPr lang="en-US" sz="2400" i="1" dirty="0">
              <a:cs typeface="Arial" panose="020B0604020202020204" pitchFamily="34" charset="0"/>
            </a:endParaRPr>
          </a:p>
        </p:txBody>
      </p:sp>
    </p:spTree>
    <p:extLst>
      <p:ext uri="{BB962C8B-B14F-4D97-AF65-F5344CB8AC3E}">
        <p14:creationId xmlns:p14="http://schemas.microsoft.com/office/powerpoint/2010/main" val="154159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chemeClr val="accent2">
              <a:lumMod val="60000"/>
              <a:lumOff val="40000"/>
            </a:schemeClr>
          </a:solidFill>
        </p:spPr>
        <p:txBody>
          <a:bodyPr wrap="square" rtlCol="0">
            <a:spAutoFit/>
          </a:bodyPr>
          <a:lstStyle/>
          <a:p>
            <a:r>
              <a:rPr lang="en-US" sz="2400" b="1" dirty="0"/>
              <a:t>Basic framework of an economy and Circular Flow of Income</a:t>
            </a:r>
            <a:endParaRPr lang="en-IN" sz="2400" b="1" dirty="0"/>
          </a:p>
        </p:txBody>
      </p:sp>
      <p:sp>
        <p:nvSpPr>
          <p:cNvPr id="3" name="TextBox 2"/>
          <p:cNvSpPr txBox="1"/>
          <p:nvPr/>
        </p:nvSpPr>
        <p:spPr>
          <a:xfrm>
            <a:off x="534517" y="915266"/>
            <a:ext cx="7724775"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There </a:t>
            </a:r>
            <a:r>
              <a:rPr lang="en-US" sz="2400" dirty="0"/>
              <a:t>are many ways to look into </a:t>
            </a:r>
            <a:r>
              <a:rPr lang="en-US" sz="2400" dirty="0" smtClean="0"/>
              <a:t>the </a:t>
            </a:r>
            <a:r>
              <a:rPr lang="en-US" sz="2400" dirty="0"/>
              <a:t>Circular Flow of Income Model.</a:t>
            </a:r>
          </a:p>
          <a:p>
            <a:pPr marL="742950" lvl="1" indent="-285750">
              <a:buFont typeface="Arial" panose="020B0604020202020204" pitchFamily="34" charset="0"/>
              <a:buChar char="•"/>
            </a:pPr>
            <a:r>
              <a:rPr lang="en-US" sz="2400" b="1" dirty="0"/>
              <a:t>Two</a:t>
            </a:r>
            <a:r>
              <a:rPr lang="en-US" sz="2400" dirty="0"/>
              <a:t> Sector model</a:t>
            </a:r>
          </a:p>
          <a:p>
            <a:pPr marL="742950" lvl="1" indent="-285750">
              <a:buFont typeface="Arial" panose="020B0604020202020204" pitchFamily="34" charset="0"/>
              <a:buChar char="•"/>
            </a:pPr>
            <a:r>
              <a:rPr lang="en-US" sz="2400" b="1" dirty="0"/>
              <a:t>Three</a:t>
            </a:r>
            <a:r>
              <a:rPr lang="en-US" sz="2400" dirty="0"/>
              <a:t> Sector model</a:t>
            </a:r>
          </a:p>
          <a:p>
            <a:pPr marL="742950" lvl="1" indent="-285750">
              <a:buFont typeface="Arial" panose="020B0604020202020204" pitchFamily="34" charset="0"/>
              <a:buChar char="•"/>
            </a:pPr>
            <a:r>
              <a:rPr lang="en-US" sz="2400" b="1" dirty="0"/>
              <a:t>Four</a:t>
            </a:r>
            <a:r>
              <a:rPr lang="en-US" sz="2400" dirty="0"/>
              <a:t> Sector model and so on.</a:t>
            </a:r>
            <a:endParaRPr lang="en-IN" sz="2400" dirty="0"/>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First we will discuss the two sector model.</a:t>
            </a:r>
          </a:p>
          <a:p>
            <a:pPr marL="742950" lvl="1" indent="-285750">
              <a:buFont typeface="Arial" panose="020B0604020202020204" pitchFamily="34" charset="0"/>
              <a:buChar char="•"/>
            </a:pPr>
            <a:endParaRPr lang="en-US" sz="2400" dirty="0"/>
          </a:p>
          <a:p>
            <a:pPr marL="742950" lvl="1" indent="-285750" algn="just">
              <a:buFont typeface="Arial" panose="020B0604020202020204" pitchFamily="34" charset="0"/>
              <a:buChar char="•"/>
            </a:pPr>
            <a:r>
              <a:rPr lang="en-US" sz="2400" b="1" dirty="0">
                <a:solidFill>
                  <a:schemeClr val="accent2">
                    <a:lumMod val="75000"/>
                  </a:schemeClr>
                </a:solidFill>
              </a:rPr>
              <a:t>Firms</a:t>
            </a:r>
            <a:r>
              <a:rPr lang="en-US" sz="2400" dirty="0"/>
              <a:t>: The firm sector includes businesses that take on the risk of combining scarce resources to produce goods and services. This sector buys capital goods with investment and pays for the factors of production</a:t>
            </a:r>
          </a:p>
          <a:p>
            <a:pPr marL="742950" lvl="1" indent="-285750" algn="just">
              <a:buFont typeface="Arial" panose="020B0604020202020204" pitchFamily="34" charset="0"/>
              <a:buChar char="•"/>
            </a:pPr>
            <a:endParaRPr lang="en-US" sz="2400" dirty="0"/>
          </a:p>
          <a:p>
            <a:pPr marL="742950" lvl="1" indent="-285750" algn="just">
              <a:buFont typeface="Arial" panose="020B0604020202020204" pitchFamily="34" charset="0"/>
              <a:buChar char="•"/>
            </a:pPr>
            <a:r>
              <a:rPr lang="en-US" sz="2400" b="1" dirty="0">
                <a:solidFill>
                  <a:schemeClr val="accent2">
                    <a:lumMod val="75000"/>
                  </a:schemeClr>
                </a:solidFill>
              </a:rPr>
              <a:t>Household</a:t>
            </a:r>
            <a:r>
              <a:rPr lang="en-US" sz="2400" dirty="0"/>
              <a:t>: </a:t>
            </a:r>
            <a:r>
              <a:rPr lang="en-US" sz="2400" dirty="0" smtClean="0"/>
              <a:t>The </a:t>
            </a:r>
            <a:r>
              <a:rPr lang="en-US" sz="2400" dirty="0"/>
              <a:t>household sector is responsible for consumption </a:t>
            </a:r>
            <a:r>
              <a:rPr lang="en-US" sz="2400" dirty="0" smtClean="0"/>
              <a:t>expenditure</a:t>
            </a:r>
            <a:r>
              <a:rPr lang="en-US" sz="2400" dirty="0"/>
              <a:t>.</a:t>
            </a:r>
          </a:p>
        </p:txBody>
      </p:sp>
    </p:spTree>
    <p:extLst>
      <p:ext uri="{BB962C8B-B14F-4D97-AF65-F5344CB8AC3E}">
        <p14:creationId xmlns:p14="http://schemas.microsoft.com/office/powerpoint/2010/main" val="1263270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083"/>
            <a:ext cx="9143999" cy="461665"/>
          </a:xfrm>
          <a:prstGeom prst="rect">
            <a:avLst/>
          </a:prstGeom>
          <a:solidFill>
            <a:schemeClr val="accent2">
              <a:lumMod val="60000"/>
              <a:lumOff val="40000"/>
            </a:schemeClr>
          </a:solidFill>
        </p:spPr>
        <p:txBody>
          <a:bodyPr wrap="square" rtlCol="0">
            <a:spAutoFit/>
          </a:bodyPr>
          <a:lstStyle/>
          <a:p>
            <a:r>
              <a:rPr lang="en-US" sz="2400" b="1" dirty="0"/>
              <a:t>Basic framework of an economy and Circular Flow of Income</a:t>
            </a:r>
            <a:endParaRPr lang="en-IN" sz="2400" b="1" dirty="0"/>
          </a:p>
        </p:txBody>
      </p:sp>
      <p:sp>
        <p:nvSpPr>
          <p:cNvPr id="3" name="TextBox 2"/>
          <p:cNvSpPr txBox="1"/>
          <p:nvPr/>
        </p:nvSpPr>
        <p:spPr>
          <a:xfrm>
            <a:off x="400050" y="620067"/>
            <a:ext cx="2343150" cy="369332"/>
          </a:xfrm>
          <a:prstGeom prst="rect">
            <a:avLst/>
          </a:prstGeom>
          <a:noFill/>
        </p:spPr>
        <p:txBody>
          <a:bodyPr wrap="square" rtlCol="0">
            <a:spAutoFit/>
          </a:bodyPr>
          <a:lstStyle/>
          <a:p>
            <a:r>
              <a:rPr lang="en-US" b="1" dirty="0"/>
              <a:t>Two Sector </a:t>
            </a:r>
            <a:r>
              <a:rPr lang="en-US" b="1" dirty="0" smtClean="0"/>
              <a:t>model</a:t>
            </a:r>
            <a:endParaRPr lang="en-IN" b="1" dirty="0"/>
          </a:p>
        </p:txBody>
      </p:sp>
      <p:pic>
        <p:nvPicPr>
          <p:cNvPr id="1028" name="Picture 4" descr="https://econthink.files.wordpress.com/2017/02/circular.jpg?w=10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44" y="1137615"/>
            <a:ext cx="9014181" cy="4519612"/>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2124075" y="3952845"/>
            <a:ext cx="457200" cy="438150"/>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2200275" y="3952845"/>
            <a:ext cx="485775" cy="400110"/>
          </a:xfrm>
          <a:prstGeom prst="rect">
            <a:avLst/>
          </a:prstGeom>
          <a:noFill/>
        </p:spPr>
        <p:txBody>
          <a:bodyPr wrap="square" rtlCol="0">
            <a:spAutoFit/>
          </a:bodyPr>
          <a:lstStyle/>
          <a:p>
            <a:r>
              <a:rPr lang="en-US" sz="2000" b="1" dirty="0">
                <a:solidFill>
                  <a:schemeClr val="accent1">
                    <a:lumMod val="75000"/>
                  </a:schemeClr>
                </a:solidFill>
              </a:rPr>
              <a:t>2</a:t>
            </a:r>
            <a:endParaRPr lang="en-IN" sz="2000" b="1" dirty="0">
              <a:solidFill>
                <a:schemeClr val="accent1">
                  <a:lumMod val="75000"/>
                </a:schemeClr>
              </a:solidFill>
            </a:endParaRPr>
          </a:p>
        </p:txBody>
      </p:sp>
      <p:grpSp>
        <p:nvGrpSpPr>
          <p:cNvPr id="34" name="Group 33"/>
          <p:cNvGrpSpPr/>
          <p:nvPr/>
        </p:nvGrpSpPr>
        <p:grpSpPr>
          <a:xfrm>
            <a:off x="6291262" y="2309812"/>
            <a:ext cx="509588" cy="438150"/>
            <a:chOff x="6129337" y="2390122"/>
            <a:chExt cx="509588" cy="438150"/>
          </a:xfrm>
        </p:grpSpPr>
        <p:sp>
          <p:nvSpPr>
            <p:cNvPr id="14" name="TextBox 13"/>
            <p:cNvSpPr txBox="1"/>
            <p:nvPr/>
          </p:nvSpPr>
          <p:spPr>
            <a:xfrm>
              <a:off x="6153150" y="2409142"/>
              <a:ext cx="485775" cy="400110"/>
            </a:xfrm>
            <a:prstGeom prst="rect">
              <a:avLst/>
            </a:prstGeom>
            <a:noFill/>
          </p:spPr>
          <p:txBody>
            <a:bodyPr wrap="square" rtlCol="0">
              <a:spAutoFit/>
            </a:bodyPr>
            <a:lstStyle/>
            <a:p>
              <a:r>
                <a:rPr lang="en-US" sz="2000" b="1" dirty="0">
                  <a:solidFill>
                    <a:schemeClr val="accent1">
                      <a:lumMod val="75000"/>
                    </a:schemeClr>
                  </a:solidFill>
                </a:rPr>
                <a:t>1</a:t>
              </a:r>
              <a:endParaRPr lang="en-IN" sz="2000" b="1" dirty="0">
                <a:solidFill>
                  <a:schemeClr val="accent1">
                    <a:lumMod val="75000"/>
                  </a:schemeClr>
                </a:solidFill>
              </a:endParaRPr>
            </a:p>
          </p:txBody>
        </p:sp>
        <p:sp>
          <p:nvSpPr>
            <p:cNvPr id="17" name="Oval 16"/>
            <p:cNvSpPr/>
            <p:nvPr/>
          </p:nvSpPr>
          <p:spPr>
            <a:xfrm>
              <a:off x="6129337" y="2390122"/>
              <a:ext cx="457200" cy="43815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 name="Group 6"/>
          <p:cNvGrpSpPr/>
          <p:nvPr/>
        </p:nvGrpSpPr>
        <p:grpSpPr>
          <a:xfrm>
            <a:off x="7005637" y="5372040"/>
            <a:ext cx="547688" cy="438150"/>
            <a:chOff x="7005637" y="5372040"/>
            <a:chExt cx="547688" cy="438150"/>
          </a:xfrm>
        </p:grpSpPr>
        <p:sp>
          <p:nvSpPr>
            <p:cNvPr id="12" name="TextBox 11"/>
            <p:cNvSpPr txBox="1"/>
            <p:nvPr/>
          </p:nvSpPr>
          <p:spPr>
            <a:xfrm>
              <a:off x="7067550" y="5391090"/>
              <a:ext cx="485775" cy="400110"/>
            </a:xfrm>
            <a:prstGeom prst="rect">
              <a:avLst/>
            </a:prstGeom>
            <a:noFill/>
          </p:spPr>
          <p:txBody>
            <a:bodyPr wrap="square" rtlCol="0">
              <a:spAutoFit/>
            </a:bodyPr>
            <a:lstStyle/>
            <a:p>
              <a:r>
                <a:rPr lang="en-US" sz="2000" b="1" dirty="0">
                  <a:solidFill>
                    <a:schemeClr val="accent1">
                      <a:lumMod val="75000"/>
                    </a:schemeClr>
                  </a:solidFill>
                </a:rPr>
                <a:t>2</a:t>
              </a:r>
              <a:endParaRPr lang="en-IN" sz="2000" b="1" dirty="0">
                <a:solidFill>
                  <a:schemeClr val="accent1">
                    <a:lumMod val="75000"/>
                  </a:schemeClr>
                </a:solidFill>
              </a:endParaRPr>
            </a:p>
          </p:txBody>
        </p:sp>
        <p:sp>
          <p:nvSpPr>
            <p:cNvPr id="19" name="Oval 18"/>
            <p:cNvSpPr/>
            <p:nvPr/>
          </p:nvSpPr>
          <p:spPr>
            <a:xfrm>
              <a:off x="7005637" y="5372040"/>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 name="Group 4"/>
          <p:cNvGrpSpPr/>
          <p:nvPr/>
        </p:nvGrpSpPr>
        <p:grpSpPr>
          <a:xfrm>
            <a:off x="985837" y="979799"/>
            <a:ext cx="571500" cy="438150"/>
            <a:chOff x="990600" y="1085197"/>
            <a:chExt cx="571500" cy="438150"/>
          </a:xfrm>
        </p:grpSpPr>
        <p:sp>
          <p:nvSpPr>
            <p:cNvPr id="8" name="TextBox 7"/>
            <p:cNvSpPr txBox="1"/>
            <p:nvPr/>
          </p:nvSpPr>
          <p:spPr>
            <a:xfrm>
              <a:off x="1076325" y="1104217"/>
              <a:ext cx="485775" cy="400110"/>
            </a:xfrm>
            <a:prstGeom prst="rect">
              <a:avLst/>
            </a:prstGeom>
            <a:noFill/>
          </p:spPr>
          <p:txBody>
            <a:bodyPr wrap="square" rtlCol="0">
              <a:spAutoFit/>
            </a:bodyPr>
            <a:lstStyle/>
            <a:p>
              <a:r>
                <a:rPr lang="en-US" sz="2000" b="1" dirty="0">
                  <a:solidFill>
                    <a:schemeClr val="accent1">
                      <a:lumMod val="75000"/>
                    </a:schemeClr>
                  </a:solidFill>
                </a:rPr>
                <a:t>1</a:t>
              </a:r>
              <a:endParaRPr lang="en-IN" sz="2000" b="1" dirty="0">
                <a:solidFill>
                  <a:schemeClr val="accent1">
                    <a:lumMod val="75000"/>
                  </a:schemeClr>
                </a:solidFill>
              </a:endParaRPr>
            </a:p>
          </p:txBody>
        </p:sp>
        <p:sp>
          <p:nvSpPr>
            <p:cNvPr id="20" name="Oval 19"/>
            <p:cNvSpPr/>
            <p:nvPr/>
          </p:nvSpPr>
          <p:spPr>
            <a:xfrm>
              <a:off x="990600" y="1085197"/>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p:cNvSpPr txBox="1"/>
          <p:nvPr/>
        </p:nvSpPr>
        <p:spPr>
          <a:xfrm>
            <a:off x="962025" y="1641696"/>
            <a:ext cx="1452402" cy="954107"/>
          </a:xfrm>
          <a:prstGeom prst="rect">
            <a:avLst/>
          </a:prstGeom>
          <a:noFill/>
        </p:spPr>
        <p:txBody>
          <a:bodyPr wrap="square" rtlCol="0">
            <a:spAutoFit/>
          </a:bodyPr>
          <a:lstStyle/>
          <a:p>
            <a:r>
              <a:rPr lang="en-US" sz="1400" dirty="0">
                <a:solidFill>
                  <a:schemeClr val="accent1">
                    <a:lumMod val="75000"/>
                  </a:schemeClr>
                </a:solidFill>
              </a:rPr>
              <a:t>Land</a:t>
            </a:r>
          </a:p>
          <a:p>
            <a:r>
              <a:rPr lang="en-US" sz="1400" dirty="0" err="1">
                <a:solidFill>
                  <a:schemeClr val="accent1">
                    <a:lumMod val="75000"/>
                  </a:schemeClr>
                </a:solidFill>
              </a:rPr>
              <a:t>Labour</a:t>
            </a:r>
            <a:endParaRPr lang="en-US" sz="1400" dirty="0">
              <a:solidFill>
                <a:schemeClr val="accent1">
                  <a:lumMod val="75000"/>
                </a:schemeClr>
              </a:solidFill>
            </a:endParaRPr>
          </a:p>
          <a:p>
            <a:r>
              <a:rPr lang="en-US" sz="1400" dirty="0" smtClean="0">
                <a:solidFill>
                  <a:schemeClr val="accent1">
                    <a:lumMod val="75000"/>
                  </a:schemeClr>
                </a:solidFill>
              </a:rPr>
              <a:t>Capital</a:t>
            </a:r>
            <a:endParaRPr lang="en-IN" sz="1400" dirty="0">
              <a:solidFill>
                <a:schemeClr val="accent1">
                  <a:lumMod val="75000"/>
                </a:schemeClr>
              </a:solidFill>
            </a:endParaRPr>
          </a:p>
          <a:p>
            <a:r>
              <a:rPr lang="en-IN" sz="1400" dirty="0" smtClean="0">
                <a:solidFill>
                  <a:schemeClr val="accent1">
                    <a:lumMod val="75000"/>
                  </a:schemeClr>
                </a:solidFill>
              </a:rPr>
              <a:t>Entrepreneurship</a:t>
            </a:r>
            <a:endParaRPr lang="en-US" sz="1400" dirty="0">
              <a:solidFill>
                <a:schemeClr val="accent1">
                  <a:lumMod val="75000"/>
                </a:schemeClr>
              </a:solidFill>
            </a:endParaRPr>
          </a:p>
        </p:txBody>
      </p:sp>
      <p:sp>
        <p:nvSpPr>
          <p:cNvPr id="9" name="TextBox 8"/>
          <p:cNvSpPr txBox="1"/>
          <p:nvPr/>
        </p:nvSpPr>
        <p:spPr>
          <a:xfrm>
            <a:off x="1076325" y="5547644"/>
            <a:ext cx="2066925" cy="1133505"/>
          </a:xfrm>
          <a:prstGeom prst="rect">
            <a:avLst/>
          </a:prstGeom>
          <a:noFill/>
        </p:spPr>
        <p:txBody>
          <a:bodyPr wrap="square" rtlCol="0">
            <a:spAutoFit/>
          </a:bodyPr>
          <a:lstStyle/>
          <a:p>
            <a:endParaRPr lang="en-IN" dirty="0"/>
          </a:p>
        </p:txBody>
      </p:sp>
      <p:grpSp>
        <p:nvGrpSpPr>
          <p:cNvPr id="30" name="Group 29"/>
          <p:cNvGrpSpPr/>
          <p:nvPr/>
        </p:nvGrpSpPr>
        <p:grpSpPr>
          <a:xfrm>
            <a:off x="6800850" y="998819"/>
            <a:ext cx="523875" cy="438150"/>
            <a:chOff x="6648450" y="1085197"/>
            <a:chExt cx="523875" cy="438150"/>
          </a:xfrm>
        </p:grpSpPr>
        <p:sp>
          <p:nvSpPr>
            <p:cNvPr id="31" name="TextBox 30"/>
            <p:cNvSpPr txBox="1"/>
            <p:nvPr/>
          </p:nvSpPr>
          <p:spPr>
            <a:xfrm>
              <a:off x="6724650" y="1104217"/>
              <a:ext cx="447675" cy="400110"/>
            </a:xfrm>
            <a:prstGeom prst="rect">
              <a:avLst/>
            </a:prstGeom>
            <a:noFill/>
          </p:spPr>
          <p:txBody>
            <a:bodyPr wrap="square" rtlCol="0">
              <a:spAutoFit/>
            </a:bodyPr>
            <a:lstStyle/>
            <a:p>
              <a:r>
                <a:rPr lang="en-US" sz="2000" b="1" dirty="0">
                  <a:solidFill>
                    <a:schemeClr val="accent1">
                      <a:lumMod val="75000"/>
                    </a:schemeClr>
                  </a:solidFill>
                </a:rPr>
                <a:t>3</a:t>
              </a:r>
              <a:endParaRPr lang="en-IN" sz="2000" b="1" dirty="0">
                <a:solidFill>
                  <a:schemeClr val="accent1">
                    <a:lumMod val="75000"/>
                  </a:schemeClr>
                </a:solidFill>
              </a:endParaRPr>
            </a:p>
          </p:txBody>
        </p:sp>
        <p:sp>
          <p:nvSpPr>
            <p:cNvPr id="32" name="Oval 31"/>
            <p:cNvSpPr/>
            <p:nvPr/>
          </p:nvSpPr>
          <p:spPr>
            <a:xfrm>
              <a:off x="6648450" y="1085197"/>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15"/>
          <p:cNvGrpSpPr/>
          <p:nvPr/>
        </p:nvGrpSpPr>
        <p:grpSpPr>
          <a:xfrm>
            <a:off x="390525" y="5676247"/>
            <a:ext cx="2466975" cy="1095968"/>
            <a:chOff x="390525" y="5676247"/>
            <a:chExt cx="2466975" cy="1095968"/>
          </a:xfrm>
        </p:grpSpPr>
        <p:grpSp>
          <p:nvGrpSpPr>
            <p:cNvPr id="10" name="Group 9"/>
            <p:cNvGrpSpPr/>
            <p:nvPr/>
          </p:nvGrpSpPr>
          <p:grpSpPr>
            <a:xfrm>
              <a:off x="814387" y="5970959"/>
              <a:ext cx="523875" cy="438150"/>
              <a:chOff x="6648450" y="1085197"/>
              <a:chExt cx="523875" cy="438150"/>
            </a:xfrm>
          </p:grpSpPr>
          <p:sp>
            <p:nvSpPr>
              <p:cNvPr id="13" name="TextBox 12"/>
              <p:cNvSpPr txBox="1"/>
              <p:nvPr/>
            </p:nvSpPr>
            <p:spPr>
              <a:xfrm>
                <a:off x="6724650" y="1104217"/>
                <a:ext cx="447675" cy="400110"/>
              </a:xfrm>
              <a:prstGeom prst="rect">
                <a:avLst/>
              </a:prstGeom>
              <a:noFill/>
            </p:spPr>
            <p:txBody>
              <a:bodyPr wrap="square" rtlCol="0">
                <a:spAutoFit/>
              </a:bodyPr>
              <a:lstStyle/>
              <a:p>
                <a:r>
                  <a:rPr lang="en-US" sz="2000" b="1" dirty="0">
                    <a:solidFill>
                      <a:schemeClr val="accent1">
                        <a:lumMod val="75000"/>
                      </a:schemeClr>
                    </a:solidFill>
                  </a:rPr>
                  <a:t>3</a:t>
                </a:r>
                <a:endParaRPr lang="en-IN" sz="2000" b="1" dirty="0">
                  <a:solidFill>
                    <a:schemeClr val="accent1">
                      <a:lumMod val="75000"/>
                    </a:schemeClr>
                  </a:solidFill>
                </a:endParaRPr>
              </a:p>
            </p:txBody>
          </p:sp>
          <p:sp>
            <p:nvSpPr>
              <p:cNvPr id="18" name="Oval 17"/>
              <p:cNvSpPr/>
              <p:nvPr/>
            </p:nvSpPr>
            <p:spPr>
              <a:xfrm>
                <a:off x="6648450" y="1085197"/>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 name="Group 20"/>
            <p:cNvGrpSpPr/>
            <p:nvPr/>
          </p:nvGrpSpPr>
          <p:grpSpPr>
            <a:xfrm>
              <a:off x="390525" y="5676247"/>
              <a:ext cx="571500" cy="438150"/>
              <a:chOff x="990600" y="1085197"/>
              <a:chExt cx="571500" cy="438150"/>
            </a:xfrm>
          </p:grpSpPr>
          <p:sp>
            <p:nvSpPr>
              <p:cNvPr id="22" name="TextBox 21"/>
              <p:cNvSpPr txBox="1"/>
              <p:nvPr/>
            </p:nvSpPr>
            <p:spPr>
              <a:xfrm>
                <a:off x="1076325" y="1104217"/>
                <a:ext cx="485775" cy="400110"/>
              </a:xfrm>
              <a:prstGeom prst="rect">
                <a:avLst/>
              </a:prstGeom>
              <a:noFill/>
            </p:spPr>
            <p:txBody>
              <a:bodyPr wrap="square" rtlCol="0">
                <a:spAutoFit/>
              </a:bodyPr>
              <a:lstStyle/>
              <a:p>
                <a:r>
                  <a:rPr lang="en-US" sz="2000" b="1" dirty="0">
                    <a:solidFill>
                      <a:schemeClr val="accent1">
                        <a:lumMod val="75000"/>
                      </a:schemeClr>
                    </a:solidFill>
                  </a:rPr>
                  <a:t>1</a:t>
                </a:r>
                <a:endParaRPr lang="en-IN" sz="2000" b="1" dirty="0">
                  <a:solidFill>
                    <a:schemeClr val="accent1">
                      <a:lumMod val="75000"/>
                    </a:schemeClr>
                  </a:solidFill>
                </a:endParaRPr>
              </a:p>
            </p:txBody>
          </p:sp>
          <p:sp>
            <p:nvSpPr>
              <p:cNvPr id="23" name="Oval 22"/>
              <p:cNvSpPr/>
              <p:nvPr/>
            </p:nvSpPr>
            <p:spPr>
              <a:xfrm>
                <a:off x="990600" y="1085197"/>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p:cNvGrpSpPr/>
            <p:nvPr/>
          </p:nvGrpSpPr>
          <p:grpSpPr>
            <a:xfrm>
              <a:off x="404812" y="6334065"/>
              <a:ext cx="547688" cy="438150"/>
              <a:chOff x="7005637" y="5372040"/>
              <a:chExt cx="547688" cy="438150"/>
            </a:xfrm>
          </p:grpSpPr>
          <p:sp>
            <p:nvSpPr>
              <p:cNvPr id="25" name="TextBox 24"/>
              <p:cNvSpPr txBox="1"/>
              <p:nvPr/>
            </p:nvSpPr>
            <p:spPr>
              <a:xfrm>
                <a:off x="7067550" y="5391090"/>
                <a:ext cx="485775" cy="400110"/>
              </a:xfrm>
              <a:prstGeom prst="rect">
                <a:avLst/>
              </a:prstGeom>
              <a:noFill/>
            </p:spPr>
            <p:txBody>
              <a:bodyPr wrap="square" rtlCol="0">
                <a:spAutoFit/>
              </a:bodyPr>
              <a:lstStyle/>
              <a:p>
                <a:r>
                  <a:rPr lang="en-US" sz="2000" b="1" dirty="0">
                    <a:solidFill>
                      <a:schemeClr val="accent1">
                        <a:lumMod val="75000"/>
                      </a:schemeClr>
                    </a:solidFill>
                  </a:rPr>
                  <a:t>2</a:t>
                </a:r>
                <a:endParaRPr lang="en-IN" sz="2000" b="1" dirty="0">
                  <a:solidFill>
                    <a:schemeClr val="accent1">
                      <a:lumMod val="75000"/>
                    </a:schemeClr>
                  </a:solidFill>
                </a:endParaRPr>
              </a:p>
            </p:txBody>
          </p:sp>
          <p:sp>
            <p:nvSpPr>
              <p:cNvPr id="26" name="Oval 25"/>
              <p:cNvSpPr/>
              <p:nvPr/>
            </p:nvSpPr>
            <p:spPr>
              <a:xfrm>
                <a:off x="7005637" y="5372040"/>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Box 10"/>
            <p:cNvSpPr txBox="1"/>
            <p:nvPr/>
          </p:nvSpPr>
          <p:spPr>
            <a:xfrm>
              <a:off x="1328737" y="5880974"/>
              <a:ext cx="1528763" cy="646331"/>
            </a:xfrm>
            <a:prstGeom prst="rect">
              <a:avLst/>
            </a:prstGeom>
            <a:noFill/>
          </p:spPr>
          <p:txBody>
            <a:bodyPr wrap="square" rtlCol="0">
              <a:spAutoFit/>
            </a:bodyPr>
            <a:lstStyle/>
            <a:p>
              <a:r>
                <a:rPr lang="en-US" dirty="0"/>
                <a:t>Real activity in the economy</a:t>
              </a:r>
              <a:endParaRPr lang="en-IN" dirty="0"/>
            </a:p>
          </p:txBody>
        </p:sp>
      </p:grpSp>
      <p:sp>
        <p:nvSpPr>
          <p:cNvPr id="33" name="Rectangle 32"/>
          <p:cNvSpPr/>
          <p:nvPr/>
        </p:nvSpPr>
        <p:spPr>
          <a:xfrm>
            <a:off x="238126" y="5448240"/>
            <a:ext cx="2628900" cy="138112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9" name="Group 48"/>
          <p:cNvGrpSpPr/>
          <p:nvPr/>
        </p:nvGrpSpPr>
        <p:grpSpPr>
          <a:xfrm>
            <a:off x="3705224" y="5547641"/>
            <a:ext cx="2743199" cy="1133507"/>
            <a:chOff x="5362575" y="5511641"/>
            <a:chExt cx="2121980" cy="1302196"/>
          </a:xfrm>
        </p:grpSpPr>
        <p:grpSp>
          <p:nvGrpSpPr>
            <p:cNvPr id="39" name="Group 38"/>
            <p:cNvGrpSpPr/>
            <p:nvPr/>
          </p:nvGrpSpPr>
          <p:grpSpPr>
            <a:xfrm>
              <a:off x="5542400" y="5681237"/>
              <a:ext cx="336479" cy="459655"/>
              <a:chOff x="6129338" y="2409460"/>
              <a:chExt cx="336479" cy="459655"/>
            </a:xfrm>
          </p:grpSpPr>
          <p:sp>
            <p:nvSpPr>
              <p:cNvPr id="40" name="TextBox 39"/>
              <p:cNvSpPr txBox="1"/>
              <p:nvPr/>
            </p:nvSpPr>
            <p:spPr>
              <a:xfrm>
                <a:off x="6153150" y="2409460"/>
                <a:ext cx="312666" cy="459655"/>
              </a:xfrm>
              <a:prstGeom prst="rect">
                <a:avLst/>
              </a:prstGeom>
              <a:noFill/>
            </p:spPr>
            <p:txBody>
              <a:bodyPr wrap="square" rtlCol="0">
                <a:spAutoFit/>
              </a:bodyPr>
              <a:lstStyle/>
              <a:p>
                <a:r>
                  <a:rPr lang="en-US" sz="2000" b="1" dirty="0">
                    <a:solidFill>
                      <a:schemeClr val="accent1">
                        <a:lumMod val="75000"/>
                      </a:schemeClr>
                    </a:solidFill>
                  </a:rPr>
                  <a:t>1</a:t>
                </a:r>
                <a:endParaRPr lang="en-IN" sz="2000" b="1" dirty="0">
                  <a:solidFill>
                    <a:schemeClr val="accent1">
                      <a:lumMod val="75000"/>
                    </a:schemeClr>
                  </a:solidFill>
                </a:endParaRPr>
              </a:p>
            </p:txBody>
          </p:sp>
          <p:sp>
            <p:nvSpPr>
              <p:cNvPr id="41" name="Oval 40"/>
              <p:cNvSpPr/>
              <p:nvPr/>
            </p:nvSpPr>
            <p:spPr>
              <a:xfrm>
                <a:off x="6129338" y="2447828"/>
                <a:ext cx="336479" cy="380444"/>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p:cNvGrpSpPr/>
            <p:nvPr/>
          </p:nvGrpSpPr>
          <p:grpSpPr>
            <a:xfrm>
              <a:off x="5566213" y="6171161"/>
              <a:ext cx="312664" cy="459655"/>
              <a:chOff x="6129338" y="2409142"/>
              <a:chExt cx="312664" cy="459655"/>
            </a:xfrm>
          </p:grpSpPr>
          <p:sp>
            <p:nvSpPr>
              <p:cNvPr id="46" name="TextBox 45"/>
              <p:cNvSpPr txBox="1"/>
              <p:nvPr/>
            </p:nvSpPr>
            <p:spPr>
              <a:xfrm>
                <a:off x="6153150" y="2409142"/>
                <a:ext cx="288852" cy="459655"/>
              </a:xfrm>
              <a:prstGeom prst="rect">
                <a:avLst/>
              </a:prstGeom>
              <a:noFill/>
            </p:spPr>
            <p:txBody>
              <a:bodyPr wrap="square" rtlCol="0">
                <a:spAutoFit/>
              </a:bodyPr>
              <a:lstStyle/>
              <a:p>
                <a:r>
                  <a:rPr lang="en-US" sz="2000" b="1" dirty="0">
                    <a:solidFill>
                      <a:schemeClr val="accent1">
                        <a:lumMod val="75000"/>
                      </a:schemeClr>
                    </a:solidFill>
                  </a:rPr>
                  <a:t>2</a:t>
                </a:r>
                <a:endParaRPr lang="en-IN" sz="2000" b="1" dirty="0">
                  <a:solidFill>
                    <a:schemeClr val="accent1">
                      <a:lumMod val="75000"/>
                    </a:schemeClr>
                  </a:solidFill>
                </a:endParaRPr>
              </a:p>
            </p:txBody>
          </p:sp>
          <p:sp>
            <p:nvSpPr>
              <p:cNvPr id="47" name="Oval 46"/>
              <p:cNvSpPr/>
              <p:nvPr/>
            </p:nvSpPr>
            <p:spPr>
              <a:xfrm>
                <a:off x="6129338" y="2444084"/>
                <a:ext cx="312664" cy="3841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5" name="Rectangle 34"/>
            <p:cNvSpPr/>
            <p:nvPr/>
          </p:nvSpPr>
          <p:spPr>
            <a:xfrm>
              <a:off x="5362575" y="5547644"/>
              <a:ext cx="2121980" cy="126619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6092548" y="5511641"/>
              <a:ext cx="1288857" cy="1060740"/>
            </a:xfrm>
            <a:prstGeom prst="rect">
              <a:avLst/>
            </a:prstGeom>
            <a:noFill/>
          </p:spPr>
          <p:txBody>
            <a:bodyPr wrap="square" rtlCol="0">
              <a:spAutoFit/>
            </a:bodyPr>
            <a:lstStyle/>
            <a:p>
              <a:r>
                <a:rPr lang="en-US" dirty="0"/>
                <a:t>Money flow</a:t>
              </a:r>
            </a:p>
            <a:p>
              <a:r>
                <a:rPr lang="en-US" sz="1200" dirty="0"/>
                <a:t>Wage, rent, interest, profit, payment for goods and services</a:t>
              </a:r>
              <a:endParaRPr lang="en-IN" sz="1200" dirty="0"/>
            </a:p>
          </p:txBody>
        </p:sp>
      </p:grpSp>
      <p:sp>
        <p:nvSpPr>
          <p:cNvPr id="50" name="TextBox 49"/>
          <p:cNvSpPr txBox="1"/>
          <p:nvPr/>
        </p:nvSpPr>
        <p:spPr>
          <a:xfrm>
            <a:off x="3143250" y="5989979"/>
            <a:ext cx="323850" cy="461665"/>
          </a:xfrm>
          <a:prstGeom prst="rect">
            <a:avLst/>
          </a:prstGeom>
          <a:noFill/>
        </p:spPr>
        <p:txBody>
          <a:bodyPr wrap="square" rtlCol="0">
            <a:spAutoFit/>
          </a:bodyPr>
          <a:lstStyle/>
          <a:p>
            <a:r>
              <a:rPr lang="en-US" sz="2400" b="1" dirty="0"/>
              <a:t>&amp;</a:t>
            </a:r>
            <a:endParaRPr lang="en-IN" sz="2400" b="1" dirty="0"/>
          </a:p>
        </p:txBody>
      </p:sp>
    </p:spTree>
    <p:extLst>
      <p:ext uri="{BB962C8B-B14F-4D97-AF65-F5344CB8AC3E}">
        <p14:creationId xmlns:p14="http://schemas.microsoft.com/office/powerpoint/2010/main" val="3620642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1" y="853550"/>
            <a:ext cx="6857999" cy="369332"/>
          </a:xfrm>
          <a:prstGeom prst="rect">
            <a:avLst/>
          </a:prstGeom>
          <a:solidFill>
            <a:schemeClr val="accent2">
              <a:lumMod val="60000"/>
              <a:lumOff val="40000"/>
            </a:schemeClr>
          </a:solidFill>
        </p:spPr>
        <p:txBody>
          <a:bodyPr wrap="square" rtlCol="0">
            <a:spAutoFit/>
          </a:bodyPr>
          <a:lstStyle/>
          <a:p>
            <a:r>
              <a:rPr lang="en-US" b="1" dirty="0"/>
              <a:t>Basic framework of an economy and Circular Flow of Income</a:t>
            </a:r>
            <a:endParaRPr lang="en-IN" b="1" dirty="0"/>
          </a:p>
        </p:txBody>
      </p:sp>
      <p:sp>
        <p:nvSpPr>
          <p:cNvPr id="3" name="TextBox 2"/>
          <p:cNvSpPr txBox="1"/>
          <p:nvPr/>
        </p:nvSpPr>
        <p:spPr>
          <a:xfrm>
            <a:off x="1443037" y="1322301"/>
            <a:ext cx="1757363" cy="323165"/>
          </a:xfrm>
          <a:prstGeom prst="rect">
            <a:avLst/>
          </a:prstGeom>
          <a:noFill/>
        </p:spPr>
        <p:txBody>
          <a:bodyPr wrap="square" rtlCol="0">
            <a:spAutoFit/>
          </a:bodyPr>
          <a:lstStyle/>
          <a:p>
            <a:r>
              <a:rPr lang="en-US" sz="1500" b="1" dirty="0">
                <a:solidFill>
                  <a:srgbClr val="00B050"/>
                </a:solidFill>
              </a:rPr>
              <a:t>Three</a:t>
            </a:r>
            <a:r>
              <a:rPr lang="en-US" sz="1350" b="1" dirty="0"/>
              <a:t> Sector </a:t>
            </a:r>
            <a:r>
              <a:rPr lang="en-US" sz="1350" b="1" dirty="0" smtClean="0"/>
              <a:t>model</a:t>
            </a:r>
            <a:endParaRPr lang="en-IN" sz="1350" b="1" dirty="0"/>
          </a:p>
        </p:txBody>
      </p:sp>
      <p:grpSp>
        <p:nvGrpSpPr>
          <p:cNvPr id="6" name="Group 5"/>
          <p:cNvGrpSpPr/>
          <p:nvPr/>
        </p:nvGrpSpPr>
        <p:grpSpPr>
          <a:xfrm>
            <a:off x="1321594" y="1666139"/>
            <a:ext cx="7195681" cy="4796306"/>
            <a:chOff x="1762126" y="1078518"/>
            <a:chExt cx="9115421" cy="5756564"/>
          </a:xfrm>
        </p:grpSpPr>
        <p:sp>
          <p:nvSpPr>
            <p:cNvPr id="9" name="TextBox 8"/>
            <p:cNvSpPr txBox="1"/>
            <p:nvPr/>
          </p:nvSpPr>
          <p:spPr>
            <a:xfrm>
              <a:off x="2600326" y="5547645"/>
              <a:ext cx="2066925" cy="400109"/>
            </a:xfrm>
            <a:prstGeom prst="rect">
              <a:avLst/>
            </a:prstGeom>
            <a:noFill/>
          </p:spPr>
          <p:txBody>
            <a:bodyPr wrap="square" rtlCol="0">
              <a:spAutoFit/>
            </a:bodyPr>
            <a:lstStyle/>
            <a:p>
              <a:endParaRPr lang="en-IN" sz="1350" dirty="0"/>
            </a:p>
          </p:txBody>
        </p:sp>
        <p:grpSp>
          <p:nvGrpSpPr>
            <p:cNvPr id="16" name="Group 15"/>
            <p:cNvGrpSpPr/>
            <p:nvPr/>
          </p:nvGrpSpPr>
          <p:grpSpPr>
            <a:xfrm>
              <a:off x="1914526" y="5676247"/>
              <a:ext cx="2466975" cy="1158835"/>
              <a:chOff x="390525" y="5676247"/>
              <a:chExt cx="2466975" cy="1158835"/>
            </a:xfrm>
          </p:grpSpPr>
          <p:grpSp>
            <p:nvGrpSpPr>
              <p:cNvPr id="10" name="Group 9"/>
              <p:cNvGrpSpPr/>
              <p:nvPr/>
            </p:nvGrpSpPr>
            <p:grpSpPr>
              <a:xfrm>
                <a:off x="814387" y="5970959"/>
                <a:ext cx="523875" cy="449906"/>
                <a:chOff x="6648450" y="1085197"/>
                <a:chExt cx="523875" cy="449906"/>
              </a:xfrm>
            </p:grpSpPr>
            <p:sp>
              <p:nvSpPr>
                <p:cNvPr id="13" name="TextBox 12"/>
                <p:cNvSpPr txBox="1"/>
                <p:nvPr/>
              </p:nvSpPr>
              <p:spPr>
                <a:xfrm>
                  <a:off x="6724650" y="1104217"/>
                  <a:ext cx="447675" cy="430886"/>
                </a:xfrm>
                <a:prstGeom prst="rect">
                  <a:avLst/>
                </a:prstGeom>
                <a:noFill/>
              </p:spPr>
              <p:txBody>
                <a:bodyPr wrap="square" rtlCol="0">
                  <a:spAutoFit/>
                </a:bodyPr>
                <a:lstStyle/>
                <a:p>
                  <a:r>
                    <a:rPr lang="en-US" sz="1500" b="1" dirty="0">
                      <a:solidFill>
                        <a:schemeClr val="accent1">
                          <a:lumMod val="75000"/>
                        </a:schemeClr>
                      </a:solidFill>
                    </a:rPr>
                    <a:t>3</a:t>
                  </a:r>
                  <a:endParaRPr lang="en-IN" sz="1500" b="1" dirty="0">
                    <a:solidFill>
                      <a:schemeClr val="accent1">
                        <a:lumMod val="75000"/>
                      </a:schemeClr>
                    </a:solidFill>
                  </a:endParaRPr>
                </a:p>
              </p:txBody>
            </p:sp>
            <p:sp>
              <p:nvSpPr>
                <p:cNvPr id="18" name="Oval 17"/>
                <p:cNvSpPr/>
                <p:nvPr/>
              </p:nvSpPr>
              <p:spPr>
                <a:xfrm>
                  <a:off x="6648450" y="1085197"/>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grpSp>
            <p:nvGrpSpPr>
              <p:cNvPr id="21" name="Group 20"/>
              <p:cNvGrpSpPr/>
              <p:nvPr/>
            </p:nvGrpSpPr>
            <p:grpSpPr>
              <a:xfrm>
                <a:off x="390525" y="5676247"/>
                <a:ext cx="571500" cy="449906"/>
                <a:chOff x="990600" y="1085197"/>
                <a:chExt cx="571500" cy="449906"/>
              </a:xfrm>
            </p:grpSpPr>
            <p:sp>
              <p:nvSpPr>
                <p:cNvPr id="22" name="TextBox 21"/>
                <p:cNvSpPr txBox="1"/>
                <p:nvPr/>
              </p:nvSpPr>
              <p:spPr>
                <a:xfrm>
                  <a:off x="1076325" y="1104217"/>
                  <a:ext cx="485775" cy="430886"/>
                </a:xfrm>
                <a:prstGeom prst="rect">
                  <a:avLst/>
                </a:prstGeom>
                <a:noFill/>
              </p:spPr>
              <p:txBody>
                <a:bodyPr wrap="square" rtlCol="0">
                  <a:spAutoFit/>
                </a:bodyPr>
                <a:lstStyle/>
                <a:p>
                  <a:r>
                    <a:rPr lang="en-US" sz="1500" b="1" dirty="0">
                      <a:solidFill>
                        <a:schemeClr val="accent1">
                          <a:lumMod val="75000"/>
                        </a:schemeClr>
                      </a:solidFill>
                    </a:rPr>
                    <a:t>1</a:t>
                  </a:r>
                  <a:endParaRPr lang="en-IN" sz="1500" b="1" dirty="0">
                    <a:solidFill>
                      <a:schemeClr val="accent1">
                        <a:lumMod val="75000"/>
                      </a:schemeClr>
                    </a:solidFill>
                  </a:endParaRPr>
                </a:p>
              </p:txBody>
            </p:sp>
            <p:sp>
              <p:nvSpPr>
                <p:cNvPr id="23" name="Oval 22"/>
                <p:cNvSpPr/>
                <p:nvPr/>
              </p:nvSpPr>
              <p:spPr>
                <a:xfrm>
                  <a:off x="990600" y="1085197"/>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grpSp>
            <p:nvGrpSpPr>
              <p:cNvPr id="24" name="Group 23"/>
              <p:cNvGrpSpPr/>
              <p:nvPr/>
            </p:nvGrpSpPr>
            <p:grpSpPr>
              <a:xfrm>
                <a:off x="404812" y="6334065"/>
                <a:ext cx="547688" cy="449937"/>
                <a:chOff x="7005637" y="5372040"/>
                <a:chExt cx="547688" cy="449937"/>
              </a:xfrm>
            </p:grpSpPr>
            <p:sp>
              <p:nvSpPr>
                <p:cNvPr id="25" name="TextBox 24"/>
                <p:cNvSpPr txBox="1"/>
                <p:nvPr/>
              </p:nvSpPr>
              <p:spPr>
                <a:xfrm>
                  <a:off x="7067550" y="5391091"/>
                  <a:ext cx="485775" cy="430886"/>
                </a:xfrm>
                <a:prstGeom prst="rect">
                  <a:avLst/>
                </a:prstGeom>
                <a:noFill/>
              </p:spPr>
              <p:txBody>
                <a:bodyPr wrap="square" rtlCol="0">
                  <a:spAutoFit/>
                </a:bodyPr>
                <a:lstStyle/>
                <a:p>
                  <a:r>
                    <a:rPr lang="en-US" sz="1500" b="1" dirty="0">
                      <a:solidFill>
                        <a:schemeClr val="accent1">
                          <a:lumMod val="75000"/>
                        </a:schemeClr>
                      </a:solidFill>
                    </a:rPr>
                    <a:t>2</a:t>
                  </a:r>
                  <a:endParaRPr lang="en-IN" sz="1500" b="1" dirty="0">
                    <a:solidFill>
                      <a:schemeClr val="accent1">
                        <a:lumMod val="75000"/>
                      </a:schemeClr>
                    </a:solidFill>
                  </a:endParaRPr>
                </a:p>
              </p:txBody>
            </p:sp>
            <p:sp>
              <p:nvSpPr>
                <p:cNvPr id="26" name="Oval 25"/>
                <p:cNvSpPr/>
                <p:nvPr/>
              </p:nvSpPr>
              <p:spPr>
                <a:xfrm>
                  <a:off x="7005637" y="5372040"/>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11" name="TextBox 10"/>
              <p:cNvSpPr txBox="1"/>
              <p:nvPr/>
            </p:nvSpPr>
            <p:spPr>
              <a:xfrm>
                <a:off x="1328737" y="5880974"/>
                <a:ext cx="1528763" cy="954108"/>
              </a:xfrm>
              <a:prstGeom prst="rect">
                <a:avLst/>
              </a:prstGeom>
              <a:noFill/>
            </p:spPr>
            <p:txBody>
              <a:bodyPr wrap="square" rtlCol="0">
                <a:spAutoFit/>
              </a:bodyPr>
              <a:lstStyle/>
              <a:p>
                <a:r>
                  <a:rPr lang="en-US" sz="1350" dirty="0"/>
                  <a:t>Real activity in the economy</a:t>
                </a:r>
                <a:endParaRPr lang="en-IN" sz="1350" dirty="0"/>
              </a:p>
            </p:txBody>
          </p:sp>
        </p:grpSp>
        <p:sp>
          <p:nvSpPr>
            <p:cNvPr id="33" name="Rectangle 32"/>
            <p:cNvSpPr/>
            <p:nvPr/>
          </p:nvSpPr>
          <p:spPr>
            <a:xfrm>
              <a:off x="1762126" y="5448241"/>
              <a:ext cx="2628900" cy="138112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nvGrpSpPr>
            <p:cNvPr id="49" name="Group 48"/>
            <p:cNvGrpSpPr/>
            <p:nvPr/>
          </p:nvGrpSpPr>
          <p:grpSpPr>
            <a:xfrm>
              <a:off x="5229225" y="5547642"/>
              <a:ext cx="2743199" cy="1133507"/>
              <a:chOff x="5362575" y="5511641"/>
              <a:chExt cx="2121980" cy="1302196"/>
            </a:xfrm>
          </p:grpSpPr>
          <p:grpSp>
            <p:nvGrpSpPr>
              <p:cNvPr id="39" name="Group 38"/>
              <p:cNvGrpSpPr/>
              <p:nvPr/>
            </p:nvGrpSpPr>
            <p:grpSpPr>
              <a:xfrm>
                <a:off x="5542400" y="5681237"/>
                <a:ext cx="336479" cy="495011"/>
                <a:chOff x="6129338" y="2409460"/>
                <a:chExt cx="336479" cy="495011"/>
              </a:xfrm>
            </p:grpSpPr>
            <p:sp>
              <p:nvSpPr>
                <p:cNvPr id="40" name="TextBox 39"/>
                <p:cNvSpPr txBox="1"/>
                <p:nvPr/>
              </p:nvSpPr>
              <p:spPr>
                <a:xfrm>
                  <a:off x="6153150" y="2409460"/>
                  <a:ext cx="312666" cy="495011"/>
                </a:xfrm>
                <a:prstGeom prst="rect">
                  <a:avLst/>
                </a:prstGeom>
                <a:noFill/>
              </p:spPr>
              <p:txBody>
                <a:bodyPr wrap="square" rtlCol="0">
                  <a:spAutoFit/>
                </a:bodyPr>
                <a:lstStyle/>
                <a:p>
                  <a:r>
                    <a:rPr lang="en-US" sz="1500" b="1" dirty="0">
                      <a:solidFill>
                        <a:schemeClr val="accent1">
                          <a:lumMod val="75000"/>
                        </a:schemeClr>
                      </a:solidFill>
                    </a:rPr>
                    <a:t>1</a:t>
                  </a:r>
                  <a:endParaRPr lang="en-IN" sz="1500" b="1" dirty="0">
                    <a:solidFill>
                      <a:schemeClr val="accent1">
                        <a:lumMod val="75000"/>
                      </a:schemeClr>
                    </a:solidFill>
                  </a:endParaRPr>
                </a:p>
              </p:txBody>
            </p:sp>
            <p:sp>
              <p:nvSpPr>
                <p:cNvPr id="41" name="Oval 40"/>
                <p:cNvSpPr/>
                <p:nvPr/>
              </p:nvSpPr>
              <p:spPr>
                <a:xfrm>
                  <a:off x="6129338" y="2447828"/>
                  <a:ext cx="336479" cy="380444"/>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grpSp>
            <p:nvGrpSpPr>
              <p:cNvPr id="45" name="Group 44"/>
              <p:cNvGrpSpPr/>
              <p:nvPr/>
            </p:nvGrpSpPr>
            <p:grpSpPr>
              <a:xfrm>
                <a:off x="5566213" y="6171161"/>
                <a:ext cx="312664" cy="495012"/>
                <a:chOff x="6129338" y="2409142"/>
                <a:chExt cx="312664" cy="495012"/>
              </a:xfrm>
            </p:grpSpPr>
            <p:sp>
              <p:nvSpPr>
                <p:cNvPr id="46" name="TextBox 45"/>
                <p:cNvSpPr txBox="1"/>
                <p:nvPr/>
              </p:nvSpPr>
              <p:spPr>
                <a:xfrm>
                  <a:off x="6153150" y="2409142"/>
                  <a:ext cx="288852" cy="495012"/>
                </a:xfrm>
                <a:prstGeom prst="rect">
                  <a:avLst/>
                </a:prstGeom>
                <a:noFill/>
              </p:spPr>
              <p:txBody>
                <a:bodyPr wrap="square" rtlCol="0">
                  <a:spAutoFit/>
                </a:bodyPr>
                <a:lstStyle/>
                <a:p>
                  <a:r>
                    <a:rPr lang="en-US" sz="1500" b="1" dirty="0">
                      <a:solidFill>
                        <a:schemeClr val="accent1">
                          <a:lumMod val="75000"/>
                        </a:schemeClr>
                      </a:solidFill>
                    </a:rPr>
                    <a:t>2</a:t>
                  </a:r>
                  <a:endParaRPr lang="en-IN" sz="1500" b="1" dirty="0">
                    <a:solidFill>
                      <a:schemeClr val="accent1">
                        <a:lumMod val="75000"/>
                      </a:schemeClr>
                    </a:solidFill>
                  </a:endParaRPr>
                </a:p>
              </p:txBody>
            </p:sp>
            <p:sp>
              <p:nvSpPr>
                <p:cNvPr id="47" name="Oval 46"/>
                <p:cNvSpPr/>
                <p:nvPr/>
              </p:nvSpPr>
              <p:spPr>
                <a:xfrm>
                  <a:off x="6129338" y="2444084"/>
                  <a:ext cx="312664" cy="3841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35" name="Rectangle 34"/>
              <p:cNvSpPr/>
              <p:nvPr/>
            </p:nvSpPr>
            <p:spPr>
              <a:xfrm>
                <a:off x="5362575" y="5547644"/>
                <a:ext cx="2121980" cy="126619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8" name="TextBox 47"/>
              <p:cNvSpPr txBox="1"/>
              <p:nvPr/>
            </p:nvSpPr>
            <p:spPr>
              <a:xfrm>
                <a:off x="6092548" y="5511641"/>
                <a:ext cx="1288857" cy="1096099"/>
              </a:xfrm>
              <a:prstGeom prst="rect">
                <a:avLst/>
              </a:prstGeom>
              <a:noFill/>
            </p:spPr>
            <p:txBody>
              <a:bodyPr wrap="square" rtlCol="0">
                <a:spAutoFit/>
              </a:bodyPr>
              <a:lstStyle/>
              <a:p>
                <a:r>
                  <a:rPr lang="en-US" sz="1350" dirty="0"/>
                  <a:t>Money flow</a:t>
                </a:r>
              </a:p>
              <a:p>
                <a:r>
                  <a:rPr lang="en-US" sz="900" dirty="0"/>
                  <a:t>Wage, rent, interest, profit, payment for goods and services</a:t>
                </a:r>
                <a:endParaRPr lang="en-IN" sz="900" dirty="0"/>
              </a:p>
            </p:txBody>
          </p:sp>
        </p:grpSp>
        <p:sp>
          <p:nvSpPr>
            <p:cNvPr id="50" name="TextBox 49"/>
            <p:cNvSpPr txBox="1"/>
            <p:nvPr/>
          </p:nvSpPr>
          <p:spPr>
            <a:xfrm>
              <a:off x="4667250" y="5989981"/>
              <a:ext cx="323851" cy="492443"/>
            </a:xfrm>
            <a:prstGeom prst="rect">
              <a:avLst/>
            </a:prstGeom>
            <a:noFill/>
          </p:spPr>
          <p:txBody>
            <a:bodyPr wrap="square" rtlCol="0">
              <a:spAutoFit/>
            </a:bodyPr>
            <a:lstStyle/>
            <a:p>
              <a:r>
                <a:rPr lang="en-US" b="1" dirty="0"/>
                <a:t>&amp;</a:t>
              </a:r>
              <a:endParaRPr lang="en-IN" b="1" dirty="0"/>
            </a:p>
          </p:txBody>
        </p:sp>
        <p:pic>
          <p:nvPicPr>
            <p:cNvPr id="28" name="Picture 27"/>
            <p:cNvPicPr>
              <a:picLocks noChangeAspect="1"/>
            </p:cNvPicPr>
            <p:nvPr/>
          </p:nvPicPr>
          <p:blipFill>
            <a:blip r:embed="rId3"/>
            <a:stretch>
              <a:fillRect/>
            </a:stretch>
          </p:blipFill>
          <p:spPr>
            <a:xfrm>
              <a:off x="1990726" y="1078518"/>
              <a:ext cx="7879806" cy="4276962"/>
            </a:xfrm>
            <a:prstGeom prst="rect">
              <a:avLst/>
            </a:prstGeom>
          </p:spPr>
        </p:pic>
        <p:sp>
          <p:nvSpPr>
            <p:cNvPr id="36" name="TextBox 35"/>
            <p:cNvSpPr txBox="1"/>
            <p:nvPr/>
          </p:nvSpPr>
          <p:spPr>
            <a:xfrm>
              <a:off x="5343525" y="3032333"/>
              <a:ext cx="1371600" cy="677108"/>
            </a:xfrm>
            <a:prstGeom prst="rect">
              <a:avLst/>
            </a:prstGeom>
            <a:noFill/>
          </p:spPr>
          <p:txBody>
            <a:bodyPr wrap="square" rtlCol="0">
              <a:spAutoFit/>
            </a:bodyPr>
            <a:lstStyle/>
            <a:p>
              <a:r>
                <a:rPr lang="en-US" sz="1350" dirty="0"/>
                <a:t>Government</a:t>
              </a:r>
              <a:endParaRPr lang="en-IN" sz="1350" dirty="0"/>
            </a:p>
          </p:txBody>
        </p:sp>
        <p:sp>
          <p:nvSpPr>
            <p:cNvPr id="37" name="Rectangle 36"/>
            <p:cNvSpPr/>
            <p:nvPr/>
          </p:nvSpPr>
          <p:spPr>
            <a:xfrm>
              <a:off x="5343526" y="2952751"/>
              <a:ext cx="1381125" cy="5048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42" name="Straight Arrow Connector 41"/>
            <p:cNvCxnSpPr/>
            <p:nvPr/>
          </p:nvCxnSpPr>
          <p:spPr>
            <a:xfrm>
              <a:off x="6286500" y="3457575"/>
              <a:ext cx="0" cy="6441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H="1">
              <a:off x="5695950" y="2381251"/>
              <a:ext cx="14018" cy="59652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V="1">
              <a:off x="6019801" y="2397835"/>
              <a:ext cx="9525" cy="5453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V="1">
              <a:off x="5991226" y="3512260"/>
              <a:ext cx="9525" cy="5453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6286501" y="3580659"/>
              <a:ext cx="1685923" cy="553997"/>
            </a:xfrm>
            <a:prstGeom prst="rect">
              <a:avLst/>
            </a:prstGeom>
            <a:noFill/>
          </p:spPr>
          <p:txBody>
            <a:bodyPr wrap="square" rtlCol="0">
              <a:spAutoFit/>
            </a:bodyPr>
            <a:lstStyle/>
            <a:p>
              <a:r>
                <a:rPr lang="en-US" sz="1050" dirty="0"/>
                <a:t>Infrastructure </a:t>
              </a:r>
            </a:p>
            <a:p>
              <a:r>
                <a:rPr lang="en-US" sz="1050" dirty="0"/>
                <a:t>Public good</a:t>
              </a:r>
              <a:endParaRPr lang="en-IN" sz="1050" dirty="0"/>
            </a:p>
          </p:txBody>
        </p:sp>
        <p:sp>
          <p:nvSpPr>
            <p:cNvPr id="59" name="TextBox 58"/>
            <p:cNvSpPr txBox="1"/>
            <p:nvPr/>
          </p:nvSpPr>
          <p:spPr>
            <a:xfrm>
              <a:off x="6038851" y="2447185"/>
              <a:ext cx="1685923" cy="553997"/>
            </a:xfrm>
            <a:prstGeom prst="rect">
              <a:avLst/>
            </a:prstGeom>
            <a:noFill/>
          </p:spPr>
          <p:txBody>
            <a:bodyPr wrap="square" rtlCol="0">
              <a:spAutoFit/>
            </a:bodyPr>
            <a:lstStyle/>
            <a:p>
              <a:r>
                <a:rPr lang="en-US" sz="1050" dirty="0"/>
                <a:t>Subsidies</a:t>
              </a:r>
            </a:p>
            <a:p>
              <a:r>
                <a:rPr lang="en-US" sz="1050" dirty="0"/>
                <a:t>Public good</a:t>
              </a:r>
              <a:endParaRPr lang="en-IN" sz="1050" dirty="0"/>
            </a:p>
          </p:txBody>
        </p:sp>
        <p:sp>
          <p:nvSpPr>
            <p:cNvPr id="60" name="TextBox 59"/>
            <p:cNvSpPr txBox="1"/>
            <p:nvPr/>
          </p:nvSpPr>
          <p:spPr>
            <a:xfrm>
              <a:off x="4972050" y="2533225"/>
              <a:ext cx="1685923" cy="338555"/>
            </a:xfrm>
            <a:prstGeom prst="rect">
              <a:avLst/>
            </a:prstGeom>
            <a:noFill/>
          </p:spPr>
          <p:txBody>
            <a:bodyPr wrap="square" rtlCol="0">
              <a:spAutoFit/>
            </a:bodyPr>
            <a:lstStyle/>
            <a:p>
              <a:r>
                <a:rPr lang="en-US" sz="1050" dirty="0"/>
                <a:t>Taxation</a:t>
              </a:r>
              <a:endParaRPr lang="en-IN" sz="1050" dirty="0"/>
            </a:p>
          </p:txBody>
        </p:sp>
        <p:sp>
          <p:nvSpPr>
            <p:cNvPr id="61" name="TextBox 60"/>
            <p:cNvSpPr txBox="1"/>
            <p:nvPr/>
          </p:nvSpPr>
          <p:spPr>
            <a:xfrm>
              <a:off x="5087669" y="3625763"/>
              <a:ext cx="1685923" cy="338555"/>
            </a:xfrm>
            <a:prstGeom prst="rect">
              <a:avLst/>
            </a:prstGeom>
            <a:noFill/>
          </p:spPr>
          <p:txBody>
            <a:bodyPr wrap="square" rtlCol="0">
              <a:spAutoFit/>
            </a:bodyPr>
            <a:lstStyle/>
            <a:p>
              <a:r>
                <a:rPr lang="en-US" sz="1050" dirty="0"/>
                <a:t>Taxation</a:t>
              </a:r>
              <a:endParaRPr lang="en-IN" sz="1050" dirty="0"/>
            </a:p>
          </p:txBody>
        </p:sp>
        <p:sp>
          <p:nvSpPr>
            <p:cNvPr id="62" name="TextBox 61"/>
            <p:cNvSpPr txBox="1"/>
            <p:nvPr/>
          </p:nvSpPr>
          <p:spPr>
            <a:xfrm>
              <a:off x="8534396" y="5239865"/>
              <a:ext cx="2343151" cy="1261884"/>
            </a:xfrm>
            <a:prstGeom prst="rect">
              <a:avLst/>
            </a:prstGeom>
            <a:noFill/>
          </p:spPr>
          <p:txBody>
            <a:bodyPr wrap="square" rtlCol="0">
              <a:spAutoFit/>
            </a:bodyPr>
            <a:lstStyle/>
            <a:p>
              <a:r>
                <a:rPr lang="en-US" sz="1500" b="1" dirty="0">
                  <a:solidFill>
                    <a:srgbClr val="00B050"/>
                  </a:solidFill>
                </a:rPr>
                <a:t>Three</a:t>
              </a:r>
              <a:r>
                <a:rPr lang="en-US" sz="1350" b="1" dirty="0"/>
                <a:t> Sector model,</a:t>
              </a:r>
            </a:p>
            <a:p>
              <a:pPr marL="257175" indent="-257175">
                <a:buAutoNum type="arabicPeriod"/>
              </a:pPr>
              <a:r>
                <a:rPr lang="en-US" sz="1350" b="1" dirty="0"/>
                <a:t>Household</a:t>
              </a:r>
            </a:p>
            <a:p>
              <a:pPr marL="257175" indent="-257175">
                <a:buAutoNum type="arabicPeriod"/>
              </a:pPr>
              <a:r>
                <a:rPr lang="en-US" sz="1350" b="1" dirty="0"/>
                <a:t>Firms</a:t>
              </a:r>
            </a:p>
            <a:p>
              <a:pPr marL="257175" indent="-257175">
                <a:buAutoNum type="arabicPeriod"/>
              </a:pPr>
              <a:r>
                <a:rPr lang="en-US" sz="1350" b="1" dirty="0"/>
                <a:t>Government</a:t>
              </a:r>
              <a:endParaRPr lang="en-IN" sz="1350" b="1" dirty="0"/>
            </a:p>
          </p:txBody>
        </p:sp>
        <p:sp>
          <p:nvSpPr>
            <p:cNvPr id="5" name="Rectangle 4"/>
            <p:cNvSpPr/>
            <p:nvPr/>
          </p:nvSpPr>
          <p:spPr>
            <a:xfrm>
              <a:off x="2866646" y="2329934"/>
              <a:ext cx="1346951" cy="307776"/>
            </a:xfrm>
            <a:prstGeom prst="rect">
              <a:avLst/>
            </a:prstGeom>
            <a:solidFill>
              <a:schemeClr val="bg1"/>
            </a:solidFill>
          </p:spPr>
          <p:txBody>
            <a:bodyPr wrap="none">
              <a:spAutoFit/>
            </a:bodyPr>
            <a:lstStyle/>
            <a:p>
              <a:r>
                <a:rPr lang="en-US" sz="900" dirty="0">
                  <a:solidFill>
                    <a:schemeClr val="accent1">
                      <a:lumMod val="75000"/>
                    </a:schemeClr>
                  </a:solidFill>
                </a:rPr>
                <a:t>Entrepreneurship</a:t>
              </a:r>
              <a:endParaRPr lang="en-IN" sz="900" dirty="0">
                <a:solidFill>
                  <a:schemeClr val="accent1">
                    <a:lumMod val="75000"/>
                  </a:schemeClr>
                </a:solidFill>
              </a:endParaRPr>
            </a:p>
          </p:txBody>
        </p:sp>
      </p:grpSp>
    </p:spTree>
    <p:extLst>
      <p:ext uri="{BB962C8B-B14F-4D97-AF65-F5344CB8AC3E}">
        <p14:creationId xmlns:p14="http://schemas.microsoft.com/office/powerpoint/2010/main" val="2380429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58373"/>
            <a:ext cx="6858000" cy="369332"/>
          </a:xfrm>
          <a:prstGeom prst="rect">
            <a:avLst/>
          </a:prstGeom>
          <a:solidFill>
            <a:schemeClr val="accent2">
              <a:lumMod val="60000"/>
              <a:lumOff val="40000"/>
            </a:schemeClr>
          </a:solidFill>
        </p:spPr>
        <p:txBody>
          <a:bodyPr wrap="square" rtlCol="0">
            <a:spAutoFit/>
          </a:bodyPr>
          <a:lstStyle/>
          <a:p>
            <a:r>
              <a:rPr lang="en-US" b="1" dirty="0"/>
              <a:t>Basic framework of an economy and Circular Flow of Income</a:t>
            </a:r>
            <a:endParaRPr lang="en-IN" b="1" dirty="0"/>
          </a:p>
        </p:txBody>
      </p:sp>
      <p:sp>
        <p:nvSpPr>
          <p:cNvPr id="3" name="TextBox 2"/>
          <p:cNvSpPr txBox="1"/>
          <p:nvPr/>
        </p:nvSpPr>
        <p:spPr>
          <a:xfrm>
            <a:off x="1443038" y="1322301"/>
            <a:ext cx="4714876" cy="323165"/>
          </a:xfrm>
          <a:prstGeom prst="rect">
            <a:avLst/>
          </a:prstGeom>
          <a:noFill/>
        </p:spPr>
        <p:txBody>
          <a:bodyPr wrap="square" rtlCol="0">
            <a:spAutoFit/>
          </a:bodyPr>
          <a:lstStyle/>
          <a:p>
            <a:r>
              <a:rPr lang="en-US" sz="1500" b="1" dirty="0">
                <a:solidFill>
                  <a:srgbClr val="00B050"/>
                </a:solidFill>
              </a:rPr>
              <a:t>Four</a:t>
            </a:r>
            <a:r>
              <a:rPr lang="en-US" sz="1350" b="1" dirty="0"/>
              <a:t> Sector model, External economy or trade</a:t>
            </a:r>
            <a:endParaRPr lang="en-IN" sz="1350" b="1" dirty="0"/>
          </a:p>
        </p:txBody>
      </p:sp>
      <p:sp>
        <p:nvSpPr>
          <p:cNvPr id="62" name="TextBox 61"/>
          <p:cNvSpPr txBox="1"/>
          <p:nvPr/>
        </p:nvSpPr>
        <p:spPr>
          <a:xfrm>
            <a:off x="6742238" y="1166796"/>
            <a:ext cx="1206650" cy="946413"/>
          </a:xfrm>
          <a:prstGeom prst="rect">
            <a:avLst/>
          </a:prstGeom>
          <a:noFill/>
        </p:spPr>
        <p:txBody>
          <a:bodyPr wrap="square" rtlCol="0">
            <a:spAutoFit/>
          </a:bodyPr>
          <a:lstStyle/>
          <a:p>
            <a:r>
              <a:rPr lang="en-US" sz="1050" b="1" dirty="0">
                <a:solidFill>
                  <a:srgbClr val="00B050"/>
                </a:solidFill>
              </a:rPr>
              <a:t>Four</a:t>
            </a:r>
            <a:r>
              <a:rPr lang="en-US" sz="900" b="1" dirty="0"/>
              <a:t> Sector model,</a:t>
            </a:r>
          </a:p>
          <a:p>
            <a:pPr marL="257175" indent="-257175">
              <a:buAutoNum type="arabicPeriod"/>
            </a:pPr>
            <a:r>
              <a:rPr lang="en-US" sz="900" b="1" dirty="0"/>
              <a:t>Household</a:t>
            </a:r>
          </a:p>
          <a:p>
            <a:pPr marL="257175" indent="-257175">
              <a:buAutoNum type="arabicPeriod"/>
            </a:pPr>
            <a:r>
              <a:rPr lang="en-US" sz="900" b="1" dirty="0"/>
              <a:t>Firms</a:t>
            </a:r>
          </a:p>
          <a:p>
            <a:pPr marL="257175" indent="-257175">
              <a:buAutoNum type="arabicPeriod"/>
            </a:pPr>
            <a:r>
              <a:rPr lang="en-US" sz="900" b="1" dirty="0"/>
              <a:t>Government</a:t>
            </a:r>
          </a:p>
          <a:p>
            <a:pPr marL="257175" indent="-257175">
              <a:buAutoNum type="arabicPeriod"/>
            </a:pPr>
            <a:r>
              <a:rPr lang="en-US" sz="900" b="1" dirty="0"/>
              <a:t>External sector (Export import)</a:t>
            </a:r>
            <a:endParaRPr lang="en-IN" sz="900" b="1" dirty="0"/>
          </a:p>
        </p:txBody>
      </p:sp>
      <p:grpSp>
        <p:nvGrpSpPr>
          <p:cNvPr id="6" name="Group 5"/>
          <p:cNvGrpSpPr/>
          <p:nvPr/>
        </p:nvGrpSpPr>
        <p:grpSpPr>
          <a:xfrm>
            <a:off x="1360608" y="1721554"/>
            <a:ext cx="7125846" cy="4781988"/>
            <a:chOff x="1814144" y="1152405"/>
            <a:chExt cx="8996061" cy="5705595"/>
          </a:xfrm>
        </p:grpSpPr>
        <p:pic>
          <p:nvPicPr>
            <p:cNvPr id="28" name="Picture 27"/>
            <p:cNvPicPr>
              <a:picLocks noChangeAspect="1"/>
            </p:cNvPicPr>
            <p:nvPr/>
          </p:nvPicPr>
          <p:blipFill>
            <a:blip r:embed="rId3"/>
            <a:stretch>
              <a:fillRect/>
            </a:stretch>
          </p:blipFill>
          <p:spPr>
            <a:xfrm>
              <a:off x="2079897" y="1152405"/>
              <a:ext cx="7879806" cy="4276962"/>
            </a:xfrm>
            <a:prstGeom prst="rect">
              <a:avLst/>
            </a:prstGeom>
          </p:spPr>
        </p:pic>
        <p:grpSp>
          <p:nvGrpSpPr>
            <p:cNvPr id="94" name="Group 93"/>
            <p:cNvGrpSpPr/>
            <p:nvPr/>
          </p:nvGrpSpPr>
          <p:grpSpPr>
            <a:xfrm>
              <a:off x="5343526" y="2952751"/>
              <a:ext cx="1381125" cy="756691"/>
              <a:chOff x="3819525" y="2952750"/>
              <a:chExt cx="1381125" cy="756691"/>
            </a:xfrm>
          </p:grpSpPr>
          <p:sp>
            <p:nvSpPr>
              <p:cNvPr id="36" name="TextBox 35"/>
              <p:cNvSpPr txBox="1"/>
              <p:nvPr/>
            </p:nvSpPr>
            <p:spPr>
              <a:xfrm>
                <a:off x="3819525" y="3032333"/>
                <a:ext cx="1371600" cy="677108"/>
              </a:xfrm>
              <a:prstGeom prst="rect">
                <a:avLst/>
              </a:prstGeom>
              <a:noFill/>
            </p:spPr>
            <p:txBody>
              <a:bodyPr wrap="square" rtlCol="0">
                <a:spAutoFit/>
              </a:bodyPr>
              <a:lstStyle/>
              <a:p>
                <a:r>
                  <a:rPr lang="en-US" sz="1350" dirty="0"/>
                  <a:t>Government</a:t>
                </a:r>
                <a:endParaRPr lang="en-IN" sz="1350" dirty="0"/>
              </a:p>
            </p:txBody>
          </p:sp>
          <p:sp>
            <p:nvSpPr>
              <p:cNvPr id="37" name="Rectangle 36"/>
              <p:cNvSpPr/>
              <p:nvPr/>
            </p:nvSpPr>
            <p:spPr>
              <a:xfrm>
                <a:off x="3819525" y="2952750"/>
                <a:ext cx="1381125" cy="5048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cxnSp>
          <p:nvCxnSpPr>
            <p:cNvPr id="42" name="Straight Arrow Connector 41"/>
            <p:cNvCxnSpPr/>
            <p:nvPr/>
          </p:nvCxnSpPr>
          <p:spPr>
            <a:xfrm>
              <a:off x="6286500" y="3457575"/>
              <a:ext cx="0" cy="6441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H="1">
              <a:off x="5695950" y="2381251"/>
              <a:ext cx="14018" cy="59652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V="1">
              <a:off x="6019801" y="2397835"/>
              <a:ext cx="9525" cy="5453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V="1">
              <a:off x="5991226" y="3512260"/>
              <a:ext cx="9525" cy="5453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6286501" y="3580658"/>
              <a:ext cx="1685923" cy="553997"/>
            </a:xfrm>
            <a:prstGeom prst="rect">
              <a:avLst/>
            </a:prstGeom>
            <a:noFill/>
          </p:spPr>
          <p:txBody>
            <a:bodyPr wrap="square" rtlCol="0">
              <a:spAutoFit/>
            </a:bodyPr>
            <a:lstStyle/>
            <a:p>
              <a:r>
                <a:rPr lang="en-US" sz="1050" dirty="0"/>
                <a:t>Infrastructure </a:t>
              </a:r>
            </a:p>
            <a:p>
              <a:r>
                <a:rPr lang="en-US" sz="1050" dirty="0"/>
                <a:t>Public good</a:t>
              </a:r>
              <a:endParaRPr lang="en-IN" sz="1050" dirty="0"/>
            </a:p>
          </p:txBody>
        </p:sp>
        <p:sp>
          <p:nvSpPr>
            <p:cNvPr id="59" name="TextBox 58"/>
            <p:cNvSpPr txBox="1"/>
            <p:nvPr/>
          </p:nvSpPr>
          <p:spPr>
            <a:xfrm>
              <a:off x="6038851" y="2447184"/>
              <a:ext cx="1685923" cy="553997"/>
            </a:xfrm>
            <a:prstGeom prst="rect">
              <a:avLst/>
            </a:prstGeom>
            <a:noFill/>
          </p:spPr>
          <p:txBody>
            <a:bodyPr wrap="square" rtlCol="0">
              <a:spAutoFit/>
            </a:bodyPr>
            <a:lstStyle/>
            <a:p>
              <a:r>
                <a:rPr lang="en-US" sz="1050" dirty="0"/>
                <a:t>Subsidies</a:t>
              </a:r>
            </a:p>
            <a:p>
              <a:r>
                <a:rPr lang="en-US" sz="1050" dirty="0"/>
                <a:t>Public good</a:t>
              </a:r>
              <a:endParaRPr lang="en-IN" sz="1050" dirty="0"/>
            </a:p>
          </p:txBody>
        </p:sp>
        <p:sp>
          <p:nvSpPr>
            <p:cNvPr id="60" name="TextBox 59"/>
            <p:cNvSpPr txBox="1"/>
            <p:nvPr/>
          </p:nvSpPr>
          <p:spPr>
            <a:xfrm>
              <a:off x="4972051" y="2533224"/>
              <a:ext cx="1685923" cy="338555"/>
            </a:xfrm>
            <a:prstGeom prst="rect">
              <a:avLst/>
            </a:prstGeom>
            <a:noFill/>
          </p:spPr>
          <p:txBody>
            <a:bodyPr wrap="square" rtlCol="0">
              <a:spAutoFit/>
            </a:bodyPr>
            <a:lstStyle/>
            <a:p>
              <a:r>
                <a:rPr lang="en-US" sz="1050" dirty="0"/>
                <a:t>Taxation</a:t>
              </a:r>
              <a:endParaRPr lang="en-IN" sz="1050" dirty="0"/>
            </a:p>
          </p:txBody>
        </p:sp>
        <p:sp>
          <p:nvSpPr>
            <p:cNvPr id="61" name="TextBox 60"/>
            <p:cNvSpPr txBox="1"/>
            <p:nvPr/>
          </p:nvSpPr>
          <p:spPr>
            <a:xfrm>
              <a:off x="5087668" y="3625762"/>
              <a:ext cx="1685923" cy="338555"/>
            </a:xfrm>
            <a:prstGeom prst="rect">
              <a:avLst/>
            </a:prstGeom>
            <a:noFill/>
          </p:spPr>
          <p:txBody>
            <a:bodyPr wrap="square" rtlCol="0">
              <a:spAutoFit/>
            </a:bodyPr>
            <a:lstStyle/>
            <a:p>
              <a:r>
                <a:rPr lang="en-US" sz="1050" dirty="0"/>
                <a:t>Taxation</a:t>
              </a:r>
              <a:endParaRPr lang="en-IN" sz="1050" dirty="0"/>
            </a:p>
          </p:txBody>
        </p:sp>
        <p:cxnSp>
          <p:nvCxnSpPr>
            <p:cNvPr id="14" name="Straight Arrow Connector 13"/>
            <p:cNvCxnSpPr/>
            <p:nvPr/>
          </p:nvCxnSpPr>
          <p:spPr>
            <a:xfrm flipH="1">
              <a:off x="2098947" y="1838326"/>
              <a:ext cx="2873102" cy="9525"/>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a:off x="2146572" y="1847850"/>
              <a:ext cx="0" cy="39243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098947" y="5740788"/>
              <a:ext cx="3324632" cy="313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423580" y="5686543"/>
              <a:ext cx="977221" cy="375048"/>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4" name="Rectangle 53"/>
            <p:cNvSpPr/>
            <p:nvPr/>
          </p:nvSpPr>
          <p:spPr>
            <a:xfrm>
              <a:off x="5495926" y="6330981"/>
              <a:ext cx="887705" cy="311636"/>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1" name="TextBox 30"/>
            <p:cNvSpPr txBox="1"/>
            <p:nvPr/>
          </p:nvSpPr>
          <p:spPr>
            <a:xfrm>
              <a:off x="2286001" y="5066983"/>
              <a:ext cx="1647825" cy="677108"/>
            </a:xfrm>
            <a:prstGeom prst="rect">
              <a:avLst/>
            </a:prstGeom>
            <a:noFill/>
          </p:spPr>
          <p:txBody>
            <a:bodyPr wrap="square" rtlCol="0">
              <a:spAutoFit/>
            </a:bodyPr>
            <a:lstStyle/>
            <a:p>
              <a:r>
                <a:rPr lang="en-US" sz="1350" dirty="0" err="1"/>
                <a:t>Labour</a:t>
              </a:r>
              <a:r>
                <a:rPr lang="en-US" sz="1350" dirty="0"/>
                <a:t> and capital</a:t>
              </a:r>
              <a:endParaRPr lang="en-IN" sz="1350" dirty="0"/>
            </a:p>
          </p:txBody>
        </p:sp>
        <p:sp>
          <p:nvSpPr>
            <p:cNvPr id="58" name="TextBox 57"/>
            <p:cNvSpPr txBox="1"/>
            <p:nvPr/>
          </p:nvSpPr>
          <p:spPr>
            <a:xfrm>
              <a:off x="2247684" y="6016111"/>
              <a:ext cx="2400517" cy="677108"/>
            </a:xfrm>
            <a:prstGeom prst="rect">
              <a:avLst/>
            </a:prstGeom>
            <a:noFill/>
          </p:spPr>
          <p:txBody>
            <a:bodyPr wrap="square" rtlCol="0">
              <a:spAutoFit/>
            </a:bodyPr>
            <a:lstStyle/>
            <a:p>
              <a:r>
                <a:rPr lang="en-US" sz="1350" dirty="0"/>
                <a:t>In return they gets remittances </a:t>
              </a:r>
              <a:endParaRPr lang="en-IN" sz="1350" dirty="0"/>
            </a:p>
          </p:txBody>
        </p:sp>
        <p:cxnSp>
          <p:nvCxnSpPr>
            <p:cNvPr id="63" name="Straight Arrow Connector 62"/>
            <p:cNvCxnSpPr/>
            <p:nvPr/>
          </p:nvCxnSpPr>
          <p:spPr>
            <a:xfrm flipH="1" flipV="1">
              <a:off x="1814144" y="5960941"/>
              <a:ext cx="3529383" cy="11912"/>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5682602" y="5066442"/>
              <a:ext cx="13348" cy="5967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19613" y="4990761"/>
              <a:ext cx="1647825" cy="677108"/>
            </a:xfrm>
            <a:prstGeom prst="rect">
              <a:avLst/>
            </a:prstGeom>
            <a:noFill/>
          </p:spPr>
          <p:txBody>
            <a:bodyPr wrap="square" rtlCol="0">
              <a:spAutoFit/>
            </a:bodyPr>
            <a:lstStyle/>
            <a:p>
              <a:r>
                <a:rPr lang="en-US" sz="1350" dirty="0"/>
                <a:t>Goods and services</a:t>
              </a:r>
              <a:endParaRPr lang="en-IN" sz="1350" dirty="0"/>
            </a:p>
          </p:txBody>
        </p:sp>
        <p:cxnSp>
          <p:nvCxnSpPr>
            <p:cNvPr id="66" name="Straight Arrow Connector 65"/>
            <p:cNvCxnSpPr/>
            <p:nvPr/>
          </p:nvCxnSpPr>
          <p:spPr>
            <a:xfrm flipV="1">
              <a:off x="6410326" y="6374908"/>
              <a:ext cx="847725" cy="26570"/>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a:xfrm flipV="1">
              <a:off x="6391276" y="6565370"/>
              <a:ext cx="2758347" cy="7559"/>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9" name="Straight Arrow Connector 68"/>
            <p:cNvCxnSpPr/>
            <p:nvPr/>
          </p:nvCxnSpPr>
          <p:spPr>
            <a:xfrm flipV="1">
              <a:off x="7129461" y="5066441"/>
              <a:ext cx="0" cy="1308468"/>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7138077" y="5325607"/>
              <a:ext cx="1481139" cy="861775"/>
            </a:xfrm>
            <a:prstGeom prst="rect">
              <a:avLst/>
            </a:prstGeom>
            <a:noFill/>
          </p:spPr>
          <p:txBody>
            <a:bodyPr wrap="square" rtlCol="0">
              <a:spAutoFit/>
            </a:bodyPr>
            <a:lstStyle/>
            <a:p>
              <a:r>
                <a:rPr lang="en-US" sz="900" dirty="0"/>
                <a:t>Inputs, technology</a:t>
              </a:r>
            </a:p>
            <a:p>
              <a:r>
                <a:rPr lang="en-US" sz="900" dirty="0"/>
                <a:t>Factors of production like </a:t>
              </a:r>
              <a:r>
                <a:rPr lang="en-US" sz="900" dirty="0" err="1"/>
                <a:t>labour</a:t>
              </a:r>
              <a:r>
                <a:rPr lang="en-US" sz="900" dirty="0"/>
                <a:t>, capital</a:t>
              </a:r>
              <a:endParaRPr lang="en-IN" sz="900" dirty="0"/>
            </a:p>
          </p:txBody>
        </p:sp>
        <p:sp>
          <p:nvSpPr>
            <p:cNvPr id="74" name="TextBox 73"/>
            <p:cNvSpPr txBox="1"/>
            <p:nvPr/>
          </p:nvSpPr>
          <p:spPr>
            <a:xfrm>
              <a:off x="9162380" y="6065028"/>
              <a:ext cx="1647825" cy="677108"/>
            </a:xfrm>
            <a:prstGeom prst="rect">
              <a:avLst/>
            </a:prstGeom>
            <a:noFill/>
          </p:spPr>
          <p:txBody>
            <a:bodyPr wrap="square" rtlCol="0">
              <a:spAutoFit/>
            </a:bodyPr>
            <a:lstStyle/>
            <a:p>
              <a:r>
                <a:rPr lang="en-US" sz="1350" dirty="0"/>
                <a:t>Consumption goods</a:t>
              </a:r>
              <a:endParaRPr lang="en-IN" sz="1350" dirty="0"/>
            </a:p>
          </p:txBody>
        </p:sp>
        <p:cxnSp>
          <p:nvCxnSpPr>
            <p:cNvPr id="76" name="Straight Arrow Connector 75"/>
            <p:cNvCxnSpPr/>
            <p:nvPr/>
          </p:nvCxnSpPr>
          <p:spPr>
            <a:xfrm flipV="1">
              <a:off x="9954485" y="1657351"/>
              <a:ext cx="19050" cy="4455739"/>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79" name="Straight Arrow Connector 78"/>
            <p:cNvCxnSpPr/>
            <p:nvPr/>
          </p:nvCxnSpPr>
          <p:spPr>
            <a:xfrm flipH="1" flipV="1">
              <a:off x="7439025" y="1743075"/>
              <a:ext cx="2501628" cy="678"/>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2" name="Rectangle 81"/>
            <p:cNvSpPr/>
            <p:nvPr/>
          </p:nvSpPr>
          <p:spPr>
            <a:xfrm>
              <a:off x="9176317" y="6063057"/>
              <a:ext cx="1406816" cy="726426"/>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nvGrpSpPr>
            <p:cNvPr id="95" name="Group 94"/>
            <p:cNvGrpSpPr/>
            <p:nvPr/>
          </p:nvGrpSpPr>
          <p:grpSpPr>
            <a:xfrm>
              <a:off x="5072707" y="5633921"/>
              <a:ext cx="1867578" cy="1224079"/>
              <a:chOff x="3548706" y="5633920"/>
              <a:chExt cx="1867578" cy="1224079"/>
            </a:xfrm>
          </p:grpSpPr>
          <p:sp>
            <p:nvSpPr>
              <p:cNvPr id="4" name="Rectangle 3"/>
              <p:cNvSpPr/>
              <p:nvPr/>
            </p:nvSpPr>
            <p:spPr>
              <a:xfrm>
                <a:off x="3899579" y="5692259"/>
                <a:ext cx="874599" cy="400109"/>
              </a:xfrm>
              <a:prstGeom prst="rect">
                <a:avLst/>
              </a:prstGeom>
            </p:spPr>
            <p:txBody>
              <a:bodyPr wrap="none">
                <a:spAutoFit/>
              </a:bodyPr>
              <a:lstStyle/>
              <a:p>
                <a:r>
                  <a:rPr lang="en-US" sz="1350" b="1" dirty="0"/>
                  <a:t>Export</a:t>
                </a:r>
                <a:endParaRPr lang="en-IN" sz="1350" dirty="0"/>
              </a:p>
            </p:txBody>
          </p:sp>
          <p:sp>
            <p:nvSpPr>
              <p:cNvPr id="43" name="Rectangle 42"/>
              <p:cNvSpPr/>
              <p:nvPr/>
            </p:nvSpPr>
            <p:spPr>
              <a:xfrm>
                <a:off x="3966254" y="6301859"/>
                <a:ext cx="904522" cy="400109"/>
              </a:xfrm>
              <a:prstGeom prst="rect">
                <a:avLst/>
              </a:prstGeom>
            </p:spPr>
            <p:txBody>
              <a:bodyPr wrap="none">
                <a:spAutoFit/>
              </a:bodyPr>
              <a:lstStyle/>
              <a:p>
                <a:r>
                  <a:rPr lang="en-US" sz="1350" b="1" dirty="0"/>
                  <a:t>Import</a:t>
                </a:r>
                <a:endParaRPr lang="en-IN" sz="1350" dirty="0"/>
              </a:p>
            </p:txBody>
          </p:sp>
          <p:sp>
            <p:nvSpPr>
              <p:cNvPr id="83" name="Rectangle 82"/>
              <p:cNvSpPr/>
              <p:nvPr/>
            </p:nvSpPr>
            <p:spPr>
              <a:xfrm>
                <a:off x="3548706" y="5633920"/>
                <a:ext cx="1784383" cy="1224079"/>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86" name="Rectangle 85"/>
              <p:cNvSpPr/>
              <p:nvPr/>
            </p:nvSpPr>
            <p:spPr>
              <a:xfrm>
                <a:off x="3728129" y="6016109"/>
                <a:ext cx="1688155" cy="400109"/>
              </a:xfrm>
              <a:prstGeom prst="rect">
                <a:avLst/>
              </a:prstGeom>
            </p:spPr>
            <p:txBody>
              <a:bodyPr wrap="none">
                <a:spAutoFit/>
              </a:bodyPr>
              <a:lstStyle/>
              <a:p>
                <a:r>
                  <a:rPr lang="en-US" sz="1350" b="1" dirty="0"/>
                  <a:t>External Sector</a:t>
                </a:r>
                <a:endParaRPr lang="en-IN" sz="1350" dirty="0"/>
              </a:p>
            </p:txBody>
          </p:sp>
        </p:grpSp>
        <p:cxnSp>
          <p:nvCxnSpPr>
            <p:cNvPr id="89" name="Straight Arrow Connector 88"/>
            <p:cNvCxnSpPr/>
            <p:nvPr/>
          </p:nvCxnSpPr>
          <p:spPr>
            <a:xfrm flipV="1">
              <a:off x="1914069" y="1514475"/>
              <a:ext cx="34203" cy="4446466"/>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92" name="Straight Arrow Connector 91"/>
            <p:cNvCxnSpPr/>
            <p:nvPr/>
          </p:nvCxnSpPr>
          <p:spPr>
            <a:xfrm>
              <a:off x="1948271" y="1657350"/>
              <a:ext cx="3023778" cy="0"/>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4" name="Rectangle 43"/>
            <p:cNvSpPr/>
            <p:nvPr/>
          </p:nvSpPr>
          <p:spPr>
            <a:xfrm>
              <a:off x="3005187" y="2413058"/>
              <a:ext cx="1346951" cy="307776"/>
            </a:xfrm>
            <a:prstGeom prst="rect">
              <a:avLst/>
            </a:prstGeom>
            <a:solidFill>
              <a:schemeClr val="bg1"/>
            </a:solidFill>
          </p:spPr>
          <p:txBody>
            <a:bodyPr wrap="none">
              <a:spAutoFit/>
            </a:bodyPr>
            <a:lstStyle/>
            <a:p>
              <a:r>
                <a:rPr lang="en-US" sz="900" dirty="0">
                  <a:solidFill>
                    <a:schemeClr val="accent1">
                      <a:lumMod val="75000"/>
                    </a:schemeClr>
                  </a:solidFill>
                </a:rPr>
                <a:t>Entrepreneurship</a:t>
              </a:r>
              <a:endParaRPr lang="en-IN" sz="900" dirty="0">
                <a:solidFill>
                  <a:schemeClr val="accent1">
                    <a:lumMod val="75000"/>
                  </a:schemeClr>
                </a:solidFill>
              </a:endParaRPr>
            </a:p>
          </p:txBody>
        </p:sp>
      </p:grpSp>
    </p:spTree>
    <p:extLst>
      <p:ext uri="{BB962C8B-B14F-4D97-AF65-F5344CB8AC3E}">
        <p14:creationId xmlns:p14="http://schemas.microsoft.com/office/powerpoint/2010/main" val="377055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903"/>
            <a:ext cx="9144000" cy="461665"/>
          </a:xfrm>
          <a:prstGeom prst="rect">
            <a:avLst/>
          </a:prstGeom>
          <a:solidFill>
            <a:schemeClr val="accent2">
              <a:lumMod val="60000"/>
              <a:lumOff val="40000"/>
            </a:schemeClr>
          </a:solidFill>
        </p:spPr>
        <p:txBody>
          <a:bodyPr wrap="square" rtlCol="0">
            <a:spAutoFit/>
          </a:bodyPr>
          <a:lstStyle/>
          <a:p>
            <a:r>
              <a:rPr lang="en-US" sz="2400" b="1" dirty="0"/>
              <a:t>Basic framework of an economy and Circular Flow of Income</a:t>
            </a:r>
            <a:endParaRPr lang="en-IN" sz="2400" b="1" dirty="0"/>
          </a:p>
        </p:txBody>
      </p:sp>
      <p:sp>
        <p:nvSpPr>
          <p:cNvPr id="3" name="TextBox 2"/>
          <p:cNvSpPr txBox="1"/>
          <p:nvPr/>
        </p:nvSpPr>
        <p:spPr>
          <a:xfrm>
            <a:off x="219076" y="587440"/>
            <a:ext cx="6286501" cy="400110"/>
          </a:xfrm>
          <a:prstGeom prst="rect">
            <a:avLst/>
          </a:prstGeom>
          <a:noFill/>
        </p:spPr>
        <p:txBody>
          <a:bodyPr wrap="square" rtlCol="0">
            <a:spAutoFit/>
          </a:bodyPr>
          <a:lstStyle/>
          <a:p>
            <a:r>
              <a:rPr lang="en-US" sz="2000" b="1" dirty="0">
                <a:solidFill>
                  <a:srgbClr val="00B050"/>
                </a:solidFill>
              </a:rPr>
              <a:t>Five</a:t>
            </a:r>
            <a:r>
              <a:rPr lang="en-US" b="1" dirty="0"/>
              <a:t> Sector model, Financial Institution</a:t>
            </a:r>
            <a:endParaRPr lang="en-IN" b="1" dirty="0"/>
          </a:p>
        </p:txBody>
      </p:sp>
      <p:pic>
        <p:nvPicPr>
          <p:cNvPr id="5" name="Picture 4" descr="https://econthink.files.wordpress.com/2017/02/circular.jpg?w=1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49" y="1165880"/>
            <a:ext cx="8140264" cy="408143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3638550" y="5277829"/>
            <a:ext cx="1419225" cy="542925"/>
            <a:chOff x="3819525" y="2952750"/>
            <a:chExt cx="1381125" cy="504825"/>
          </a:xfrm>
        </p:grpSpPr>
        <p:sp>
          <p:nvSpPr>
            <p:cNvPr id="10" name="TextBox 9"/>
            <p:cNvSpPr txBox="1"/>
            <p:nvPr/>
          </p:nvSpPr>
          <p:spPr>
            <a:xfrm>
              <a:off x="3819525" y="3032333"/>
              <a:ext cx="1371600" cy="369332"/>
            </a:xfrm>
            <a:prstGeom prst="rect">
              <a:avLst/>
            </a:prstGeom>
            <a:noFill/>
          </p:spPr>
          <p:txBody>
            <a:bodyPr wrap="square" rtlCol="0">
              <a:spAutoFit/>
            </a:bodyPr>
            <a:lstStyle/>
            <a:p>
              <a:r>
                <a:rPr lang="en-US" dirty="0"/>
                <a:t>Government</a:t>
              </a:r>
              <a:endParaRPr lang="en-IN" dirty="0"/>
            </a:p>
          </p:txBody>
        </p:sp>
        <p:sp>
          <p:nvSpPr>
            <p:cNvPr id="11" name="Rectangle 10"/>
            <p:cNvSpPr/>
            <p:nvPr/>
          </p:nvSpPr>
          <p:spPr>
            <a:xfrm>
              <a:off x="3819525" y="2952750"/>
              <a:ext cx="1381125" cy="5048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3729680" y="5906343"/>
            <a:ext cx="1778596" cy="969347"/>
            <a:chOff x="3548705" y="5633919"/>
            <a:chExt cx="2129191" cy="1246834"/>
          </a:xfrm>
        </p:grpSpPr>
        <p:sp>
          <p:nvSpPr>
            <p:cNvPr id="13" name="Rectangle 12"/>
            <p:cNvSpPr/>
            <p:nvPr/>
          </p:nvSpPr>
          <p:spPr>
            <a:xfrm>
              <a:off x="3899579" y="5692259"/>
              <a:ext cx="811441" cy="369332"/>
            </a:xfrm>
            <a:prstGeom prst="rect">
              <a:avLst/>
            </a:prstGeom>
          </p:spPr>
          <p:txBody>
            <a:bodyPr wrap="none">
              <a:spAutoFit/>
            </a:bodyPr>
            <a:lstStyle/>
            <a:p>
              <a:r>
                <a:rPr lang="en-US" b="1" dirty="0"/>
                <a:t>Export</a:t>
              </a:r>
              <a:endParaRPr lang="en-IN" dirty="0"/>
            </a:p>
          </p:txBody>
        </p:sp>
        <p:sp>
          <p:nvSpPr>
            <p:cNvPr id="14" name="Rectangle 13"/>
            <p:cNvSpPr/>
            <p:nvPr/>
          </p:nvSpPr>
          <p:spPr>
            <a:xfrm>
              <a:off x="3966254" y="6301859"/>
              <a:ext cx="841897" cy="369332"/>
            </a:xfrm>
            <a:prstGeom prst="rect">
              <a:avLst/>
            </a:prstGeom>
          </p:spPr>
          <p:txBody>
            <a:bodyPr wrap="none">
              <a:spAutoFit/>
            </a:bodyPr>
            <a:lstStyle/>
            <a:p>
              <a:r>
                <a:rPr lang="en-US" b="1" dirty="0"/>
                <a:t>Import</a:t>
              </a:r>
              <a:endParaRPr lang="en-IN" dirty="0"/>
            </a:p>
          </p:txBody>
        </p:sp>
        <p:sp>
          <p:nvSpPr>
            <p:cNvPr id="15" name="Rectangle 14"/>
            <p:cNvSpPr/>
            <p:nvPr/>
          </p:nvSpPr>
          <p:spPr>
            <a:xfrm>
              <a:off x="3548705" y="5633919"/>
              <a:ext cx="2129190" cy="1246834"/>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3728129" y="6016110"/>
              <a:ext cx="1949767" cy="475058"/>
            </a:xfrm>
            <a:prstGeom prst="rect">
              <a:avLst/>
            </a:prstGeom>
          </p:spPr>
          <p:txBody>
            <a:bodyPr wrap="none">
              <a:spAutoFit/>
            </a:bodyPr>
            <a:lstStyle/>
            <a:p>
              <a:r>
                <a:rPr lang="en-US" b="1" dirty="0"/>
                <a:t>External Se</a:t>
              </a:r>
              <a:r>
                <a:rPr lang="en-US" dirty="0"/>
                <a:t>c</a:t>
              </a:r>
              <a:r>
                <a:rPr lang="en-US" b="1" dirty="0"/>
                <a:t>tor</a:t>
              </a:r>
              <a:endParaRPr lang="en-IN" dirty="0"/>
            </a:p>
          </p:txBody>
        </p:sp>
      </p:grpSp>
      <p:grpSp>
        <p:nvGrpSpPr>
          <p:cNvPr id="17" name="Group 16"/>
          <p:cNvGrpSpPr/>
          <p:nvPr/>
        </p:nvGrpSpPr>
        <p:grpSpPr>
          <a:xfrm>
            <a:off x="3444730" y="1498851"/>
            <a:ext cx="571500" cy="438150"/>
            <a:chOff x="990600" y="1085197"/>
            <a:chExt cx="571500" cy="438150"/>
          </a:xfrm>
        </p:grpSpPr>
        <p:sp>
          <p:nvSpPr>
            <p:cNvPr id="18" name="TextBox 17"/>
            <p:cNvSpPr txBox="1"/>
            <p:nvPr/>
          </p:nvSpPr>
          <p:spPr>
            <a:xfrm>
              <a:off x="1076325" y="1104217"/>
              <a:ext cx="485775" cy="400110"/>
            </a:xfrm>
            <a:prstGeom prst="rect">
              <a:avLst/>
            </a:prstGeom>
            <a:noFill/>
          </p:spPr>
          <p:txBody>
            <a:bodyPr wrap="square" rtlCol="0">
              <a:spAutoFit/>
            </a:bodyPr>
            <a:lstStyle/>
            <a:p>
              <a:r>
                <a:rPr lang="en-US" sz="2000" b="1" dirty="0">
                  <a:solidFill>
                    <a:schemeClr val="accent1">
                      <a:lumMod val="75000"/>
                    </a:schemeClr>
                  </a:solidFill>
                </a:rPr>
                <a:t>1</a:t>
              </a:r>
              <a:endParaRPr lang="en-IN" sz="2000" b="1" dirty="0">
                <a:solidFill>
                  <a:schemeClr val="accent1">
                    <a:lumMod val="75000"/>
                  </a:schemeClr>
                </a:solidFill>
              </a:endParaRPr>
            </a:p>
          </p:txBody>
        </p:sp>
        <p:sp>
          <p:nvSpPr>
            <p:cNvPr id="19" name="Oval 18"/>
            <p:cNvSpPr/>
            <p:nvPr/>
          </p:nvSpPr>
          <p:spPr>
            <a:xfrm>
              <a:off x="990600" y="1085197"/>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p:cNvGrpSpPr/>
          <p:nvPr/>
        </p:nvGrpSpPr>
        <p:grpSpPr>
          <a:xfrm>
            <a:off x="3130405" y="5292671"/>
            <a:ext cx="561975" cy="438150"/>
            <a:chOff x="6610350" y="1085197"/>
            <a:chExt cx="561975" cy="438150"/>
          </a:xfrm>
        </p:grpSpPr>
        <p:sp>
          <p:nvSpPr>
            <p:cNvPr id="21" name="TextBox 20"/>
            <p:cNvSpPr txBox="1"/>
            <p:nvPr/>
          </p:nvSpPr>
          <p:spPr>
            <a:xfrm>
              <a:off x="6724650" y="1104217"/>
              <a:ext cx="447675" cy="400110"/>
            </a:xfrm>
            <a:prstGeom prst="rect">
              <a:avLst/>
            </a:prstGeom>
            <a:noFill/>
          </p:spPr>
          <p:txBody>
            <a:bodyPr wrap="square" rtlCol="0">
              <a:spAutoFit/>
            </a:bodyPr>
            <a:lstStyle/>
            <a:p>
              <a:r>
                <a:rPr lang="en-US" sz="2000" b="1" dirty="0">
                  <a:solidFill>
                    <a:schemeClr val="accent1">
                      <a:lumMod val="75000"/>
                    </a:schemeClr>
                  </a:solidFill>
                </a:rPr>
                <a:t>3</a:t>
              </a:r>
              <a:endParaRPr lang="en-IN" sz="2000" b="1" dirty="0">
                <a:solidFill>
                  <a:schemeClr val="accent1">
                    <a:lumMod val="75000"/>
                  </a:schemeClr>
                </a:solidFill>
              </a:endParaRPr>
            </a:p>
          </p:txBody>
        </p:sp>
        <p:sp>
          <p:nvSpPr>
            <p:cNvPr id="22" name="Oval 21"/>
            <p:cNvSpPr/>
            <p:nvPr/>
          </p:nvSpPr>
          <p:spPr>
            <a:xfrm>
              <a:off x="6610350" y="1085197"/>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p:cNvGrpSpPr/>
          <p:nvPr/>
        </p:nvGrpSpPr>
        <p:grpSpPr>
          <a:xfrm>
            <a:off x="3444730" y="4185417"/>
            <a:ext cx="733425" cy="444946"/>
            <a:chOff x="6948487" y="5372040"/>
            <a:chExt cx="604838" cy="438150"/>
          </a:xfrm>
        </p:grpSpPr>
        <p:sp>
          <p:nvSpPr>
            <p:cNvPr id="24" name="TextBox 23"/>
            <p:cNvSpPr txBox="1"/>
            <p:nvPr/>
          </p:nvSpPr>
          <p:spPr>
            <a:xfrm>
              <a:off x="7067550" y="5391090"/>
              <a:ext cx="485775" cy="400110"/>
            </a:xfrm>
            <a:prstGeom prst="rect">
              <a:avLst/>
            </a:prstGeom>
            <a:noFill/>
          </p:spPr>
          <p:txBody>
            <a:bodyPr wrap="square" rtlCol="0">
              <a:spAutoFit/>
            </a:bodyPr>
            <a:lstStyle/>
            <a:p>
              <a:r>
                <a:rPr lang="en-US" sz="2000" b="1" dirty="0">
                  <a:solidFill>
                    <a:schemeClr val="accent1">
                      <a:lumMod val="75000"/>
                    </a:schemeClr>
                  </a:solidFill>
                </a:rPr>
                <a:t>2</a:t>
              </a:r>
              <a:endParaRPr lang="en-IN" sz="2000" b="1" dirty="0">
                <a:solidFill>
                  <a:schemeClr val="accent1">
                    <a:lumMod val="75000"/>
                  </a:schemeClr>
                </a:solidFill>
              </a:endParaRPr>
            </a:p>
          </p:txBody>
        </p:sp>
        <p:sp>
          <p:nvSpPr>
            <p:cNvPr id="25" name="Oval 24"/>
            <p:cNvSpPr/>
            <p:nvPr/>
          </p:nvSpPr>
          <p:spPr>
            <a:xfrm>
              <a:off x="6948487" y="5372040"/>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 name="Group 25"/>
          <p:cNvGrpSpPr/>
          <p:nvPr/>
        </p:nvGrpSpPr>
        <p:grpSpPr>
          <a:xfrm>
            <a:off x="3218127" y="6010240"/>
            <a:ext cx="561975" cy="438150"/>
            <a:chOff x="6610350" y="1085197"/>
            <a:chExt cx="561975" cy="438150"/>
          </a:xfrm>
        </p:grpSpPr>
        <p:sp>
          <p:nvSpPr>
            <p:cNvPr id="27" name="TextBox 26"/>
            <p:cNvSpPr txBox="1"/>
            <p:nvPr/>
          </p:nvSpPr>
          <p:spPr>
            <a:xfrm>
              <a:off x="6724650" y="1104217"/>
              <a:ext cx="447675" cy="400110"/>
            </a:xfrm>
            <a:prstGeom prst="rect">
              <a:avLst/>
            </a:prstGeom>
            <a:noFill/>
          </p:spPr>
          <p:txBody>
            <a:bodyPr wrap="square" rtlCol="0">
              <a:spAutoFit/>
            </a:bodyPr>
            <a:lstStyle/>
            <a:p>
              <a:r>
                <a:rPr lang="en-US" sz="2000" b="1" dirty="0">
                  <a:solidFill>
                    <a:schemeClr val="accent1">
                      <a:lumMod val="75000"/>
                    </a:schemeClr>
                  </a:solidFill>
                </a:rPr>
                <a:t>4</a:t>
              </a:r>
              <a:endParaRPr lang="en-IN" sz="2000" b="1" dirty="0">
                <a:solidFill>
                  <a:schemeClr val="accent1">
                    <a:lumMod val="75000"/>
                  </a:schemeClr>
                </a:solidFill>
              </a:endParaRPr>
            </a:p>
          </p:txBody>
        </p:sp>
        <p:sp>
          <p:nvSpPr>
            <p:cNvPr id="28" name="Oval 27"/>
            <p:cNvSpPr/>
            <p:nvPr/>
          </p:nvSpPr>
          <p:spPr>
            <a:xfrm>
              <a:off x="6610350" y="1085197"/>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 name="Group 31"/>
          <p:cNvGrpSpPr/>
          <p:nvPr/>
        </p:nvGrpSpPr>
        <p:grpSpPr>
          <a:xfrm>
            <a:off x="3486150" y="3010884"/>
            <a:ext cx="2343150" cy="718505"/>
            <a:chOff x="3819525" y="2952748"/>
            <a:chExt cx="1381125" cy="1232253"/>
          </a:xfrm>
        </p:grpSpPr>
        <p:sp>
          <p:nvSpPr>
            <p:cNvPr id="33" name="TextBox 32"/>
            <p:cNvSpPr txBox="1"/>
            <p:nvPr/>
          </p:nvSpPr>
          <p:spPr>
            <a:xfrm>
              <a:off x="3819525" y="3032332"/>
              <a:ext cx="1371600" cy="1002903"/>
            </a:xfrm>
            <a:prstGeom prst="rect">
              <a:avLst/>
            </a:prstGeom>
            <a:noFill/>
          </p:spPr>
          <p:txBody>
            <a:bodyPr wrap="square" rtlCol="0">
              <a:spAutoFit/>
            </a:bodyPr>
            <a:lstStyle/>
            <a:p>
              <a:r>
                <a:rPr lang="en-US" sz="1600" dirty="0"/>
                <a:t>Financial Sector </a:t>
              </a:r>
            </a:p>
            <a:p>
              <a:endParaRPr lang="en-IN" sz="1600" dirty="0"/>
            </a:p>
          </p:txBody>
        </p:sp>
        <p:sp>
          <p:nvSpPr>
            <p:cNvPr id="34" name="Rectangle 33"/>
            <p:cNvSpPr/>
            <p:nvPr/>
          </p:nvSpPr>
          <p:spPr>
            <a:xfrm>
              <a:off x="3819525" y="2952748"/>
              <a:ext cx="1381125" cy="123225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5" name="Straight Arrow Connector 34"/>
          <p:cNvCxnSpPr/>
          <p:nvPr/>
        </p:nvCxnSpPr>
        <p:spPr>
          <a:xfrm flipH="1">
            <a:off x="4171950" y="2381250"/>
            <a:ext cx="14018" cy="59652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4361693" y="3738587"/>
            <a:ext cx="0" cy="3718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448049" y="2533223"/>
            <a:ext cx="723901" cy="307777"/>
          </a:xfrm>
          <a:prstGeom prst="rect">
            <a:avLst/>
          </a:prstGeom>
          <a:noFill/>
        </p:spPr>
        <p:txBody>
          <a:bodyPr wrap="square" rtlCol="0">
            <a:spAutoFit/>
          </a:bodyPr>
          <a:lstStyle/>
          <a:p>
            <a:r>
              <a:rPr lang="en-US" sz="1400" dirty="0"/>
              <a:t>Savings</a:t>
            </a:r>
            <a:endParaRPr lang="en-IN" sz="1400" dirty="0"/>
          </a:p>
        </p:txBody>
      </p:sp>
      <p:sp>
        <p:nvSpPr>
          <p:cNvPr id="50" name="TextBox 49"/>
          <p:cNvSpPr txBox="1"/>
          <p:nvPr/>
        </p:nvSpPr>
        <p:spPr>
          <a:xfrm>
            <a:off x="3218127" y="3742486"/>
            <a:ext cx="1125141" cy="307777"/>
          </a:xfrm>
          <a:prstGeom prst="rect">
            <a:avLst/>
          </a:prstGeom>
          <a:noFill/>
        </p:spPr>
        <p:txBody>
          <a:bodyPr wrap="square" rtlCol="0">
            <a:spAutoFit/>
          </a:bodyPr>
          <a:lstStyle/>
          <a:p>
            <a:r>
              <a:rPr lang="en-US" sz="1400" dirty="0" smtClean="0"/>
              <a:t>Investment</a:t>
            </a:r>
            <a:endParaRPr lang="en-IN" sz="1400" dirty="0"/>
          </a:p>
        </p:txBody>
      </p:sp>
      <p:grpSp>
        <p:nvGrpSpPr>
          <p:cNvPr id="51" name="Group 50"/>
          <p:cNvGrpSpPr/>
          <p:nvPr/>
        </p:nvGrpSpPr>
        <p:grpSpPr>
          <a:xfrm>
            <a:off x="2847884" y="3060088"/>
            <a:ext cx="571500" cy="438150"/>
            <a:chOff x="990600" y="1085197"/>
            <a:chExt cx="571500" cy="438150"/>
          </a:xfrm>
        </p:grpSpPr>
        <p:sp>
          <p:nvSpPr>
            <p:cNvPr id="52" name="TextBox 51"/>
            <p:cNvSpPr txBox="1"/>
            <p:nvPr/>
          </p:nvSpPr>
          <p:spPr>
            <a:xfrm>
              <a:off x="1076325" y="1104217"/>
              <a:ext cx="485775" cy="400110"/>
            </a:xfrm>
            <a:prstGeom prst="rect">
              <a:avLst/>
            </a:prstGeom>
            <a:noFill/>
            <a:ln>
              <a:solidFill>
                <a:srgbClr val="FFFF00"/>
              </a:solidFill>
            </a:ln>
          </p:spPr>
          <p:txBody>
            <a:bodyPr wrap="square" rtlCol="0">
              <a:spAutoFit/>
            </a:bodyPr>
            <a:lstStyle/>
            <a:p>
              <a:r>
                <a:rPr lang="en-US" sz="2000" b="1" dirty="0">
                  <a:solidFill>
                    <a:schemeClr val="accent1">
                      <a:lumMod val="75000"/>
                    </a:schemeClr>
                  </a:solidFill>
                </a:rPr>
                <a:t>5</a:t>
              </a:r>
              <a:endParaRPr lang="en-IN" sz="2000" b="1" dirty="0">
                <a:solidFill>
                  <a:schemeClr val="accent1">
                    <a:lumMod val="75000"/>
                  </a:schemeClr>
                </a:solidFill>
              </a:endParaRPr>
            </a:p>
          </p:txBody>
        </p:sp>
        <p:sp>
          <p:nvSpPr>
            <p:cNvPr id="53" name="Oval 52"/>
            <p:cNvSpPr/>
            <p:nvPr/>
          </p:nvSpPr>
          <p:spPr>
            <a:xfrm>
              <a:off x="990600" y="1085197"/>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4" name="TextBox 53"/>
          <p:cNvSpPr txBox="1"/>
          <p:nvPr/>
        </p:nvSpPr>
        <p:spPr>
          <a:xfrm>
            <a:off x="5699175" y="5024301"/>
            <a:ext cx="3444825" cy="1600438"/>
          </a:xfrm>
          <a:prstGeom prst="rect">
            <a:avLst/>
          </a:prstGeom>
          <a:noFill/>
        </p:spPr>
        <p:txBody>
          <a:bodyPr wrap="square" rtlCol="0">
            <a:spAutoFit/>
          </a:bodyPr>
          <a:lstStyle/>
          <a:p>
            <a:r>
              <a:rPr lang="en-US" b="1" dirty="0">
                <a:solidFill>
                  <a:srgbClr val="00B050"/>
                </a:solidFill>
              </a:rPr>
              <a:t>Five</a:t>
            </a:r>
            <a:r>
              <a:rPr lang="en-US" sz="1600" b="1" dirty="0"/>
              <a:t> Sector </a:t>
            </a:r>
            <a:r>
              <a:rPr lang="en-US" sz="1600" b="1" dirty="0" smtClean="0"/>
              <a:t>model</a:t>
            </a:r>
            <a:endParaRPr lang="en-US" sz="1600" b="1" dirty="0"/>
          </a:p>
          <a:p>
            <a:pPr marL="342900" indent="-342900">
              <a:buAutoNum type="arabicPeriod"/>
            </a:pPr>
            <a:r>
              <a:rPr lang="en-US" sz="1600" b="1" dirty="0"/>
              <a:t>Household</a:t>
            </a:r>
          </a:p>
          <a:p>
            <a:pPr marL="342900" indent="-342900">
              <a:buAutoNum type="arabicPeriod"/>
            </a:pPr>
            <a:r>
              <a:rPr lang="en-US" sz="1600" b="1" dirty="0"/>
              <a:t>Firms</a:t>
            </a:r>
          </a:p>
          <a:p>
            <a:pPr marL="342900" indent="-342900">
              <a:buAutoNum type="arabicPeriod"/>
            </a:pPr>
            <a:r>
              <a:rPr lang="en-US" sz="1600" b="1" dirty="0"/>
              <a:t>Government</a:t>
            </a:r>
          </a:p>
          <a:p>
            <a:pPr marL="342900" indent="-342900">
              <a:buAutoNum type="arabicPeriod"/>
            </a:pPr>
            <a:r>
              <a:rPr lang="en-US" sz="1600" b="1" dirty="0"/>
              <a:t>External sector (Export import)</a:t>
            </a:r>
          </a:p>
          <a:p>
            <a:pPr marL="342900" indent="-342900">
              <a:buAutoNum type="arabicPeriod"/>
            </a:pPr>
            <a:r>
              <a:rPr lang="en-US" sz="1600" b="1" dirty="0"/>
              <a:t>Financial Sector and Central Banks</a:t>
            </a:r>
            <a:endParaRPr lang="en-IN" sz="1600" b="1" dirty="0"/>
          </a:p>
        </p:txBody>
      </p:sp>
    </p:spTree>
    <p:extLst>
      <p:ext uri="{BB962C8B-B14F-4D97-AF65-F5344CB8AC3E}">
        <p14:creationId xmlns:p14="http://schemas.microsoft.com/office/powerpoint/2010/main" val="969144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081" y="703878"/>
            <a:ext cx="8362951" cy="6494085"/>
          </a:xfrm>
          <a:prstGeom prst="rect">
            <a:avLst/>
          </a:prstGeom>
        </p:spPr>
        <p:txBody>
          <a:bodyPr wrap="square">
            <a:spAutoFit/>
          </a:bodyPr>
          <a:lstStyle/>
          <a:p>
            <a:pPr algn="just"/>
            <a:r>
              <a:rPr lang="en-US" sz="2400" dirty="0">
                <a:solidFill>
                  <a:srgbClr val="000000"/>
                </a:solidFill>
              </a:rPr>
              <a:t>In terms of the </a:t>
            </a:r>
            <a:r>
              <a:rPr lang="en-US" sz="2400" b="1" dirty="0">
                <a:solidFill>
                  <a:srgbClr val="000000"/>
                </a:solidFill>
              </a:rPr>
              <a:t>five sector circular flow of income model </a:t>
            </a:r>
            <a:r>
              <a:rPr lang="en-US" sz="2400" dirty="0">
                <a:solidFill>
                  <a:srgbClr val="000000"/>
                </a:solidFill>
              </a:rPr>
              <a:t>the state of equilibrium occurs when the total leakages are equal to the total </a:t>
            </a:r>
            <a:r>
              <a:rPr lang="en-US" sz="2400" dirty="0" smtClean="0">
                <a:solidFill>
                  <a:srgbClr val="000000"/>
                </a:solidFill>
              </a:rPr>
              <a:t>injections. </a:t>
            </a:r>
          </a:p>
          <a:p>
            <a:pPr algn="just"/>
            <a:endParaRPr lang="en-US" sz="2400" dirty="0">
              <a:solidFill>
                <a:srgbClr val="000000"/>
              </a:solidFill>
            </a:endParaRPr>
          </a:p>
          <a:p>
            <a:pPr algn="ctr"/>
            <a:r>
              <a:rPr lang="en-US" sz="2400" dirty="0">
                <a:solidFill>
                  <a:srgbClr val="000000"/>
                </a:solidFill>
              </a:rPr>
              <a:t>Savings + Taxes + Imports = Investment + Government </a:t>
            </a:r>
            <a:r>
              <a:rPr lang="en-IN" sz="2400" dirty="0">
                <a:solidFill>
                  <a:srgbClr val="000000"/>
                </a:solidFill>
              </a:rPr>
              <a:t>Spending + Exports</a:t>
            </a:r>
          </a:p>
          <a:p>
            <a:pPr algn="ctr"/>
            <a:r>
              <a:rPr lang="pl-PL" sz="2400" dirty="0">
                <a:solidFill>
                  <a:srgbClr val="000000"/>
                </a:solidFill>
              </a:rPr>
              <a:t>S + T + M = I + G + </a:t>
            </a:r>
            <a:r>
              <a:rPr lang="pl-PL" sz="2400" dirty="0" smtClean="0">
                <a:solidFill>
                  <a:srgbClr val="000000"/>
                </a:solidFill>
              </a:rPr>
              <a:t>X</a:t>
            </a:r>
            <a:endParaRPr lang="en-IN" sz="2400" dirty="0">
              <a:solidFill>
                <a:srgbClr val="000000"/>
              </a:solidFill>
            </a:endParaRPr>
          </a:p>
          <a:p>
            <a:pPr algn="just"/>
            <a:r>
              <a:rPr lang="en-US" sz="2400" dirty="0">
                <a:solidFill>
                  <a:srgbClr val="000000"/>
                </a:solidFill>
              </a:rPr>
              <a:t>Disequilibrium can be shown </a:t>
            </a:r>
            <a:r>
              <a:rPr lang="en-US" sz="2400" dirty="0" smtClean="0">
                <a:solidFill>
                  <a:srgbClr val="000000"/>
                </a:solidFill>
              </a:rPr>
              <a:t>as</a:t>
            </a:r>
            <a:endParaRPr lang="en-US" sz="2400" dirty="0">
              <a:solidFill>
                <a:srgbClr val="000000"/>
              </a:solidFill>
            </a:endParaRPr>
          </a:p>
          <a:p>
            <a:pPr algn="ctr"/>
            <a:r>
              <a:rPr lang="pl-PL" sz="2400" dirty="0">
                <a:solidFill>
                  <a:srgbClr val="000000"/>
                </a:solidFill>
              </a:rPr>
              <a:t>S + T + M ≠ I + G + </a:t>
            </a:r>
            <a:r>
              <a:rPr lang="pl-PL" sz="2400" dirty="0" smtClean="0">
                <a:solidFill>
                  <a:srgbClr val="000000"/>
                </a:solidFill>
              </a:rPr>
              <a:t>X</a:t>
            </a:r>
            <a:endParaRPr lang="en-IN" sz="2400" dirty="0" smtClean="0">
              <a:solidFill>
                <a:srgbClr val="000000"/>
              </a:solidFill>
            </a:endParaRPr>
          </a:p>
          <a:p>
            <a:pPr marL="285750" indent="-285750" algn="just">
              <a:buFont typeface="Arial" panose="020B0604020202020204" pitchFamily="34" charset="0"/>
              <a:buChar char="•"/>
            </a:pPr>
            <a:r>
              <a:rPr lang="en-US" sz="2400" dirty="0"/>
              <a:t>If S + T + M &gt; I + G + </a:t>
            </a:r>
            <a:r>
              <a:rPr lang="en-US" sz="2400" dirty="0" smtClean="0"/>
              <a:t>X, </a:t>
            </a:r>
            <a:r>
              <a:rPr lang="en-US" sz="2400" dirty="0"/>
              <a:t>the levels of income</a:t>
            </a:r>
            <a:r>
              <a:rPr lang="en-US" sz="2400" dirty="0" smtClean="0"/>
              <a:t>, </a:t>
            </a:r>
            <a:r>
              <a:rPr lang="en-US" sz="2400" dirty="0"/>
              <a:t>expenditure and employment will fall causing a </a:t>
            </a:r>
            <a:r>
              <a:rPr lang="en-US" sz="2400" dirty="0" smtClean="0"/>
              <a:t>recession </a:t>
            </a:r>
            <a:r>
              <a:rPr lang="en-US" sz="2400" dirty="0"/>
              <a:t>or contraction in the </a:t>
            </a:r>
            <a:r>
              <a:rPr lang="en-US" sz="2400" dirty="0" smtClean="0"/>
              <a:t>economic </a:t>
            </a:r>
            <a:r>
              <a:rPr lang="en-US" sz="2400" dirty="0"/>
              <a:t>activity.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I</a:t>
            </a:r>
            <a:r>
              <a:rPr lang="en-US" sz="2400" dirty="0" smtClean="0"/>
              <a:t>f </a:t>
            </a:r>
            <a:r>
              <a:rPr lang="en-US" sz="2400" dirty="0"/>
              <a:t>S + T + M &lt; I+ G + X the levels of income, </a:t>
            </a:r>
            <a:r>
              <a:rPr lang="en-US" sz="2400" dirty="0" smtClean="0"/>
              <a:t>expenditure </a:t>
            </a:r>
            <a:r>
              <a:rPr lang="en-US" sz="2400" dirty="0"/>
              <a:t>and employment will rise causing a </a:t>
            </a:r>
            <a:r>
              <a:rPr lang="en-US" sz="2400" dirty="0" smtClean="0"/>
              <a:t>boom.</a:t>
            </a:r>
            <a:endParaRPr lang="en-US" sz="2400" dirty="0"/>
          </a:p>
          <a:p>
            <a:pPr algn="ctr"/>
            <a:endParaRPr lang="pl-PL" sz="2800" dirty="0">
              <a:solidFill>
                <a:srgbClr val="000000"/>
              </a:solidFill>
            </a:endParaRPr>
          </a:p>
          <a:p>
            <a:pPr algn="ctr"/>
            <a:endParaRPr lang="pl-PL" sz="2800" dirty="0">
              <a:solidFill>
                <a:srgbClr val="000000"/>
              </a:solidFill>
            </a:endParaRPr>
          </a:p>
        </p:txBody>
      </p:sp>
      <p:sp>
        <p:nvSpPr>
          <p:cNvPr id="3" name="TextBox 2"/>
          <p:cNvSpPr txBox="1"/>
          <p:nvPr/>
        </p:nvSpPr>
        <p:spPr>
          <a:xfrm>
            <a:off x="9524" y="0"/>
            <a:ext cx="9144000" cy="461665"/>
          </a:xfrm>
          <a:prstGeom prst="rect">
            <a:avLst/>
          </a:prstGeom>
          <a:solidFill>
            <a:schemeClr val="accent2">
              <a:lumMod val="60000"/>
              <a:lumOff val="40000"/>
            </a:schemeClr>
          </a:solidFill>
        </p:spPr>
        <p:txBody>
          <a:bodyPr wrap="square" rtlCol="0">
            <a:spAutoFit/>
          </a:bodyPr>
          <a:lstStyle/>
          <a:p>
            <a:r>
              <a:rPr lang="en-US" sz="2400" b="1" dirty="0"/>
              <a:t>Circular Flow of </a:t>
            </a:r>
            <a:r>
              <a:rPr lang="en-US" sz="2400" b="1" dirty="0" smtClean="0"/>
              <a:t>Income </a:t>
            </a:r>
            <a:r>
              <a:rPr lang="en-US" sz="2400" b="1" dirty="0"/>
              <a:t>and Macroeconomics</a:t>
            </a:r>
            <a:endParaRPr lang="en-IN" sz="2400" b="1" dirty="0"/>
          </a:p>
        </p:txBody>
      </p:sp>
    </p:spTree>
    <p:extLst>
      <p:ext uri="{BB962C8B-B14F-4D97-AF65-F5344CB8AC3E}">
        <p14:creationId xmlns:p14="http://schemas.microsoft.com/office/powerpoint/2010/main" val="264524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2765</TotalTime>
  <Words>528</Words>
  <Application>Microsoft Office PowerPoint</Application>
  <PresentationFormat>On-screen Show (4:3)</PresentationFormat>
  <Paragraphs>136</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What is Macroeconomics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IIT Kharagpur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Macroeconomics</dc:title>
  <dc:creator>Nirupam Mukhopadhyay</dc:creator>
  <cp:lastModifiedBy>Prof.N.C.Nayak</cp:lastModifiedBy>
  <cp:revision>89</cp:revision>
  <dcterms:created xsi:type="dcterms:W3CDTF">2020-08-10T16:28:36Z</dcterms:created>
  <dcterms:modified xsi:type="dcterms:W3CDTF">2020-09-09T17:05:55Z</dcterms:modified>
</cp:coreProperties>
</file>