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5845-8E2C-4051-B366-A8827DEA51D9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DD2BA-C1E8-4CC6-9901-880B5A58F2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46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DD2BA-C1E8-4CC6-9901-880B5A58F24D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1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7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94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29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70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1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14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8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09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11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9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CECF-8490-4FBE-8D4C-FD3064AA6FA0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804A-FF5D-4779-9DC2-58737251D6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95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E158EB-6041-4C98-8D91-F91A88D26B0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4885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Equilibrium Income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</a:t>
            </a:r>
          </a:p>
        </p:txBody>
      </p:sp>
      <p:pic>
        <p:nvPicPr>
          <p:cNvPr id="5" name="Picture 4" descr="http://iitkgp.ac.in/new/gif_jpg/top_img_banner.gif">
            <a:extLst>
              <a:ext uri="{FF2B5EF4-FFF2-40B4-BE49-F238E27FC236}">
                <a16:creationId xmlns:a16="http://schemas.microsoft.com/office/drawing/2014/main" id="{52263180-4F9B-4830-BE24-F17C128F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82381" r="-1903" b="9999"/>
          <a:stretch>
            <a:fillRect/>
          </a:stretch>
        </p:blipFill>
        <p:spPr bwMode="auto">
          <a:xfrm>
            <a:off x="5204171" y="4955312"/>
            <a:ext cx="1557837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065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Determination of Equilibrium Income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037" y="738909"/>
            <a:ext cx="53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Shifts in the saving function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9" y="1370153"/>
            <a:ext cx="4957078" cy="445125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165600" y="3641960"/>
            <a:ext cx="0" cy="32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41600" y="5597236"/>
            <a:ext cx="628073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37" y="1499987"/>
            <a:ext cx="4782217" cy="41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1532" y="6221419"/>
            <a:ext cx="3685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Paradox of Thrift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14228" y="1103648"/>
            <a:ext cx="428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i+g</a:t>
            </a:r>
            <a:r>
              <a:rPr lang="en-US" dirty="0" smtClean="0"/>
              <a:t>) is a function of y then (</a:t>
            </a:r>
            <a:r>
              <a:rPr lang="en-US" dirty="0" err="1" smtClean="0"/>
              <a:t>i+g</a:t>
            </a:r>
            <a:r>
              <a:rPr lang="en-US" dirty="0" smtClean="0"/>
              <a:t>) will be a positively sloped line.</a:t>
            </a:r>
            <a:endParaRPr lang="en-IN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70801" y="5492964"/>
            <a:ext cx="628073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3491" y="5667971"/>
            <a:ext cx="368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y will be much higher than the normal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5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Determination of Equilibrium Income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4037" y="738909"/>
            <a:ext cx="53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in The Investment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9" y="1425570"/>
            <a:ext cx="5053018" cy="4622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83213" y="4282209"/>
                <a:ext cx="74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b="1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13" y="4282209"/>
                <a:ext cx="7473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12" y="1425570"/>
            <a:ext cx="4724945" cy="4970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76578" y="4434609"/>
                <a:ext cx="74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b="1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78" y="4434609"/>
                <a:ext cx="747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50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William H Branson, Macroeconomic Theory and Policy, Second Edition, </a:t>
            </a:r>
            <a:r>
              <a:rPr lang="en-IN" dirty="0" err="1" smtClean="0"/>
              <a:t>Unversal</a:t>
            </a:r>
            <a:r>
              <a:rPr lang="en-IN" dirty="0" smtClean="0"/>
              <a:t> Book Stall, New Delhi</a:t>
            </a:r>
          </a:p>
          <a:p>
            <a:r>
              <a:rPr lang="en-IN" dirty="0" smtClean="0"/>
              <a:t>E Shapiro, Macroeconomic Analysis, 5</a:t>
            </a:r>
            <a:r>
              <a:rPr lang="en-IN" baseline="30000" dirty="0" smtClean="0"/>
              <a:t>th</a:t>
            </a:r>
            <a:r>
              <a:rPr lang="en-IN" dirty="0" smtClean="0"/>
              <a:t> Edition, </a:t>
            </a:r>
            <a:r>
              <a:rPr lang="en-IN" dirty="0" err="1" smtClean="0"/>
              <a:t>Galgotia</a:t>
            </a:r>
            <a:r>
              <a:rPr lang="en-IN" dirty="0" smtClean="0"/>
              <a:t> Publication Pvt Ltd., New Delhi.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9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632" y="770021"/>
            <a:ext cx="110892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GDP (Y)  = Consumption (C) + Investment (I) + Government Expenditure (G) + Net export (X-M)</a:t>
            </a:r>
          </a:p>
          <a:p>
            <a:pPr algn="ctr"/>
            <a:r>
              <a:rPr lang="en-US" sz="2400" dirty="0" smtClean="0"/>
              <a:t>Y (Income)  =  C + S + T + (X-M) </a:t>
            </a:r>
          </a:p>
          <a:p>
            <a:pPr algn="ctr"/>
            <a:r>
              <a:rPr lang="en-US" sz="2400" dirty="0"/>
              <a:t>Y (Income)  =  C + I + G + (X-M) </a:t>
            </a:r>
          </a:p>
          <a:p>
            <a:pPr algn="ctr"/>
            <a:endParaRPr lang="en-US" sz="2400" dirty="0" smtClean="0"/>
          </a:p>
          <a:p>
            <a:r>
              <a:rPr lang="en-US" sz="2400" dirty="0" smtClean="0"/>
              <a:t>Assuming a closed economy, Identity for Investment and Saving,</a:t>
            </a:r>
          </a:p>
          <a:p>
            <a:pPr algn="ctr"/>
            <a:r>
              <a:rPr lang="en-US" sz="2400" dirty="0" smtClean="0"/>
              <a:t>C + I + G   =   GDP  =  Y  = C + S + T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 the National Income	C + I + G   =  Y  = C + S + T    ………………….(2)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above equation is in Nominal terms.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convert it into  real terms (divided by price level).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Real Output Identity,    .  c + </a:t>
            </a:r>
            <a:r>
              <a:rPr lang="en-US" sz="2400" dirty="0" err="1" smtClean="0"/>
              <a:t>i</a:t>
            </a:r>
            <a:r>
              <a:rPr lang="en-US" sz="2400" dirty="0" smtClean="0"/>
              <a:t> + g = y = c + s + t              ………………..(3)</a:t>
            </a:r>
          </a:p>
          <a:p>
            <a:pPr algn="ctr"/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Introduction to Income Determination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62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630" y="966355"/>
                <a:ext cx="11175515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Basic  NI identity is		</a:t>
                </a:r>
                <a:r>
                  <a:rPr lang="en-US" sz="2800" dirty="0" smtClean="0"/>
                  <a:t>c + 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 + g = y = c + s + t              </a:t>
                </a:r>
                <a:r>
                  <a:rPr lang="en-US" sz="2000" dirty="0" smtClean="0"/>
                  <a:t>………………..(3)</a:t>
                </a:r>
              </a:p>
              <a:p>
                <a:pPr algn="ctr"/>
                <a:endParaRPr lang="en-US" sz="2000" dirty="0" smtClean="0"/>
              </a:p>
              <a:p>
                <a:r>
                  <a:rPr lang="en-US" sz="2000" dirty="0"/>
                  <a:t>I</a:t>
                </a:r>
                <a:r>
                  <a:rPr lang="en-US" sz="2000" dirty="0" smtClean="0"/>
                  <a:t>f we look separately to this identity, we get,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	c +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+ g = y                                                                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y</a:t>
                </a:r>
                <a:r>
                  <a:rPr lang="en-US" sz="2000" dirty="0" smtClean="0"/>
                  <a:t> = c + s + t</a:t>
                </a:r>
              </a:p>
              <a:p>
                <a:r>
                  <a:rPr lang="en-US" sz="2000" dirty="0" smtClean="0"/>
                  <a:t>	 y - c  = 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+ g 				y – c  = s  +  t</a:t>
                </a:r>
              </a:p>
              <a:p>
                <a:r>
                  <a:rPr lang="en-US" sz="2000" dirty="0" smtClean="0"/>
                  <a:t>If we equate both, then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.                				 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+ g  =  s+ t      ………………….(4)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				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= s  +  (t - g)    ………………  (5)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Planned and realized investment,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+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</m:t>
                    </m:r>
                  </m:oMath>
                </a14:m>
                <a:r>
                  <a:rPr lang="en-US" sz="2000" dirty="0" smtClean="0"/>
                  <a:t>    …………………. (6)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Now replacing the investment component in </a:t>
                </a:r>
                <a:r>
                  <a:rPr lang="en-US" sz="2000" dirty="0" err="1" smtClean="0"/>
                  <a:t>eq</a:t>
                </a:r>
                <a:r>
                  <a:rPr lang="en-US" sz="2000" dirty="0" smtClean="0"/>
                  <a:t> 4 we get,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+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</m:t>
                    </m:r>
                  </m:oMath>
                </a14:m>
                <a:r>
                  <a:rPr lang="en-US" sz="2000" dirty="0" smtClean="0"/>
                  <a:t>  + g  = s  + t …………. (7)</a:t>
                </a:r>
              </a:p>
              <a:p>
                <a:r>
                  <a:rPr lang="en-US" sz="2000" dirty="0" smtClean="0"/>
                  <a:t>Adding c, we have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+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+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</m:t>
                    </m:r>
                  </m:oMath>
                </a14:m>
                <a:r>
                  <a:rPr lang="en-US" sz="2000" dirty="0" smtClean="0"/>
                  <a:t>  + g  = y  = c  +  s  + t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0" y="966355"/>
                <a:ext cx="11175515" cy="5755422"/>
              </a:xfrm>
              <a:prstGeom prst="rect">
                <a:avLst/>
              </a:prstGeom>
              <a:blipFill>
                <a:blip r:embed="rId2"/>
                <a:stretch>
                  <a:fillRect l="-545" t="-1059" b="-9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Saving- Investment Balance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5913120" y="4685211"/>
            <a:ext cx="731520" cy="58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6731726" y="4685211"/>
            <a:ext cx="2673531" cy="1045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683001" y="4500545"/>
            <a:ext cx="2369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Unforeseen Changes in Inventory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15246" y="5050971"/>
            <a:ext cx="949234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731726" y="5268686"/>
            <a:ext cx="1336765" cy="148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63319" y="5412801"/>
            <a:ext cx="1006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Planned</a:t>
            </a:r>
          </a:p>
          <a:p>
            <a:r>
              <a:rPr lang="en-US" sz="1400" dirty="0" smtClean="0"/>
              <a:t>Investment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8012666" y="5295234"/>
            <a:ext cx="1862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Unplanned Investment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019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631" y="988049"/>
            <a:ext cx="1023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Tax revenue is a function of income y,</a:t>
            </a:r>
          </a:p>
          <a:p>
            <a:endParaRPr lang="en-US" dirty="0"/>
          </a:p>
          <a:p>
            <a:r>
              <a:rPr lang="en-US" dirty="0" smtClean="0"/>
              <a:t>   	t   =  t(y)  :  t’  &gt; 0 :        t’ = </a:t>
            </a:r>
            <a:r>
              <a:rPr lang="en-US" dirty="0" err="1" smtClean="0"/>
              <a:t>dt</a:t>
            </a:r>
            <a:r>
              <a:rPr lang="en-US" dirty="0" smtClean="0"/>
              <a:t>/</a:t>
            </a:r>
            <a:r>
              <a:rPr lang="en-US" dirty="0" err="1" smtClean="0"/>
              <a:t>dy</a:t>
            </a:r>
            <a:r>
              <a:rPr lang="en-US" dirty="0" smtClean="0"/>
              <a:t> change in tax with the change in income is positive.</a:t>
            </a:r>
          </a:p>
          <a:p>
            <a:endParaRPr lang="en-US" dirty="0"/>
          </a:p>
          <a:p>
            <a:r>
              <a:rPr lang="en-US" dirty="0" smtClean="0"/>
              <a:t>Both consumption(c) and savings (s)  are the functions of disposable income i.e. income after tax,</a:t>
            </a:r>
          </a:p>
          <a:p>
            <a:r>
              <a:rPr lang="en-US" dirty="0" smtClean="0"/>
              <a:t>Disposable income (DI)  = y  - t(y)</a:t>
            </a:r>
          </a:p>
          <a:p>
            <a:endParaRPr lang="en-US" dirty="0"/>
          </a:p>
          <a:p>
            <a:r>
              <a:rPr lang="en-US" dirty="0" smtClean="0"/>
              <a:t>		C  = c(y -t(y))</a:t>
            </a:r>
          </a:p>
          <a:p>
            <a:endParaRPr lang="en-US" dirty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 = s(y-t(y))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Tax, Consumption and Saving functions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3765547" y="3444631"/>
            <a:ext cx="3389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c’ &gt; 0,  This is also known as MPC.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17947" y="4572390"/>
            <a:ext cx="334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s’ &gt; 0,  This is also known as MPS.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68119" y="5361641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MPC + MPS =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89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4" y="1415976"/>
            <a:ext cx="5716123" cy="4430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Tax, Consumption and Saving functions</a:t>
            </a:r>
            <a:endParaRPr lang="en-IN" sz="3200" dirty="0"/>
          </a:p>
        </p:txBody>
      </p:sp>
      <p:sp>
        <p:nvSpPr>
          <p:cNvPr id="6" name="Left Arrow 5"/>
          <p:cNvSpPr/>
          <p:nvPr/>
        </p:nvSpPr>
        <p:spPr>
          <a:xfrm>
            <a:off x="5129349" y="2255520"/>
            <a:ext cx="1872342" cy="14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01691" y="2034234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is a 45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̊̊  line.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27650" y="2698863"/>
            <a:ext cx="4255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diagram shows how we use the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 below the 45 degree line is total income.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Below red line we pay tax. Rest is 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 which shows c(y-t(y)) is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is saved.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8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8151" y="655272"/>
            <a:ext cx="11846066" cy="4796046"/>
            <a:chOff x="354140" y="774269"/>
            <a:chExt cx="11690077" cy="4676389"/>
          </a:xfrm>
        </p:grpSpPr>
        <p:sp>
          <p:nvSpPr>
            <p:cNvPr id="2" name="TextBox 1"/>
            <p:cNvSpPr txBox="1"/>
            <p:nvPr/>
          </p:nvSpPr>
          <p:spPr>
            <a:xfrm>
              <a:off x="354140" y="774269"/>
              <a:ext cx="518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97648" y="1018675"/>
                  <a:ext cx="11646569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 smtClean="0"/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𝒊𝒏𝒗</m:t>
                      </m:r>
                    </m:oMath>
                  </a14:m>
                  <a:r>
                    <a:rPr lang="en-US" b="1" dirty="0" smtClean="0"/>
                    <a:t>  + g  = s  + t				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𝒊𝒏𝒗</m:t>
                      </m:r>
                    </m:oMath>
                  </a14:m>
                  <a:r>
                    <a:rPr lang="en-US" b="1" dirty="0" smtClean="0"/>
                    <a:t>  + g  = s (y- t(y))  + t (y)</a:t>
                  </a:r>
                </a:p>
                <a:p>
                  <a:endParaRPr lang="en-US" b="1" dirty="0"/>
                </a:p>
                <a:p>
                  <a:endParaRPr lang="en-US" b="1" dirty="0" smtClean="0"/>
                </a:p>
                <a:p>
                  <a:endParaRPr lang="en-US" b="1" dirty="0"/>
                </a:p>
                <a:p>
                  <a:endParaRPr lang="en-US" b="1" dirty="0" smtClean="0"/>
                </a:p>
                <a:p>
                  <a:endParaRPr lang="en-US" b="1" dirty="0" smtClean="0"/>
                </a:p>
                <a:p>
                  <a:r>
                    <a:rPr lang="en-US" b="1" dirty="0" smtClean="0"/>
                    <a:t>,		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a14:m>
                  <a:r>
                    <a:rPr lang="en-US" b="1" dirty="0" smtClean="0"/>
                    <a:t>+ g  = s (y- t(y))  + t (y)    ……….  (12)  : This is the equilibrium condition.</a:t>
                  </a:r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IN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48" y="1018675"/>
                  <a:ext cx="11646569" cy="3970318"/>
                </a:xfrm>
                <a:prstGeom prst="rect">
                  <a:avLst/>
                </a:prstGeom>
                <a:blipFill>
                  <a:blip r:embed="rId3"/>
                  <a:stretch>
                    <a:fillRect l="-4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764313" y="2747719"/>
              <a:ext cx="2313706" cy="90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for equilibrium</a:t>
              </a:r>
            </a:p>
            <a:p>
              <a:r>
                <a:rPr lang="en-US" dirty="0" smtClean="0"/>
                <a:t>This is the inventory or unexpected part	</a:t>
              </a:r>
              <a:endParaRPr lang="en-IN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54545" y="2484582"/>
              <a:ext cx="23091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6867236" y="2484582"/>
              <a:ext cx="23091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44168" y="2783262"/>
              <a:ext cx="3888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for equilibrium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6086" y="4527328"/>
              <a:ext cx="24106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Planned Investment plus government expenditure</a:t>
              </a:r>
              <a:r>
                <a:rPr lang="en-US" dirty="0"/>
                <a:t>	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242" y="4562460"/>
              <a:ext cx="2410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Savings plus tax revenue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3731491"/>
              <a:ext cx="895927" cy="4710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346035" y="4236259"/>
              <a:ext cx="23091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971636" y="4236259"/>
              <a:ext cx="314037" cy="32620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126511" y="3680695"/>
              <a:ext cx="1552998" cy="420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216073" y="4537175"/>
            <a:ext cx="25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income increases then,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16073" y="4880404"/>
                <a:ext cx="582814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err="1" smtClean="0"/>
                  <a:t>s+t</a:t>
                </a:r>
                <a:r>
                  <a:rPr lang="en-US" b="1" dirty="0" smtClean="0"/>
                  <a:t>)&gt; (</a:t>
                </a:r>
                <a:r>
                  <a:rPr lang="en-US" b="1" dirty="0" err="1" smtClean="0"/>
                  <a:t>i+g</a:t>
                </a:r>
                <a:r>
                  <a:rPr lang="en-US" b="1" dirty="0" smtClean="0"/>
                  <a:t>)</a:t>
                </a:r>
              </a:p>
              <a:p>
                <a:r>
                  <a:rPr lang="en-US" b="1" dirty="0" smtClean="0"/>
                  <a:t>(</a:t>
                </a:r>
                <a:r>
                  <a:rPr lang="en-US" b="1" dirty="0" err="1" smtClean="0"/>
                  <a:t>s+t</a:t>
                </a:r>
                <a:r>
                  <a:rPr lang="en-US" b="1" dirty="0" smtClean="0"/>
                  <a:t>)-(</a:t>
                </a:r>
                <a:r>
                  <a:rPr lang="en-US" b="1" dirty="0" err="1" smtClean="0"/>
                  <a:t>i+g</a:t>
                </a:r>
                <a:r>
                  <a:rPr lang="en-US" b="1" dirty="0" smtClean="0"/>
                  <a:t>) 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b="1" dirty="0" smtClean="0"/>
                  <a:t> &gt;  0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73" y="4880404"/>
                <a:ext cx="5828144" cy="923330"/>
              </a:xfrm>
              <a:prstGeom prst="rect">
                <a:avLst/>
              </a:prstGeom>
              <a:blipFill>
                <a:blip r:embed="rId4"/>
                <a:stretch>
                  <a:fillRect l="-941" t="-3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7050620" y="5181682"/>
            <a:ext cx="0" cy="3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77018" y="5135416"/>
            <a:ext cx="517237" cy="361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89526" y="5863067"/>
                <a:ext cx="1047403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b="1" dirty="0" smtClean="0"/>
                  <a:t>&gt;0</a:t>
                </a:r>
                <a:r>
                  <a:rPr lang="en-US" dirty="0" smtClean="0"/>
                  <a:t>, means there will be extra inventory. So producers will call back the orders until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b="1" dirty="0" smtClean="0"/>
                  <a:t> = 0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Similarly </a:t>
                </a:r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b="1" dirty="0" smtClean="0"/>
                  <a:t>&lt;0 </a:t>
                </a:r>
                <a:r>
                  <a:rPr lang="en-US" dirty="0" smtClean="0"/>
                  <a:t>then there will be unexpected demand and to meet that producers will expand and then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b="1" dirty="0" smtClean="0"/>
                  <a:t>= 0  </a:t>
                </a:r>
                <a:r>
                  <a:rPr lang="en-US" dirty="0" smtClean="0"/>
                  <a:t>equilibrium reached.  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6" y="5863067"/>
                <a:ext cx="10474037" cy="923330"/>
              </a:xfrm>
              <a:prstGeom prst="rect">
                <a:avLst/>
              </a:prstGeom>
              <a:blipFill>
                <a:blip r:embed="rId5"/>
                <a:stretch>
                  <a:fillRect l="-349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Determination of Equilibrium Income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208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57897" y="2792879"/>
                <a:ext cx="5491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sz="1400" b="1" dirty="0" smtClean="0"/>
                  <a:t> </a:t>
                </a:r>
                <a:endParaRPr lang="en-IN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97" y="2792879"/>
                <a:ext cx="5491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95109" y="2411670"/>
                <a:ext cx="5491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𝒊𝒏𝒗</m:t>
                    </m:r>
                  </m:oMath>
                </a14:m>
                <a:r>
                  <a:rPr lang="en-US" sz="1400" b="1" dirty="0" smtClean="0"/>
                  <a:t> </a:t>
                </a:r>
                <a:endParaRPr lang="en-IN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109" y="2411670"/>
                <a:ext cx="5491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Determination of Equilibrium Income</a:t>
            </a:r>
            <a:endParaRPr lang="en-IN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53" y="858981"/>
            <a:ext cx="3173010" cy="5846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74" y="858981"/>
            <a:ext cx="351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Stability of the Equilibrium Income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7174" y="1733276"/>
            <a:ext cx="3515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s+t</a:t>
            </a:r>
            <a:r>
              <a:rPr lang="en-US" dirty="0" smtClean="0"/>
              <a:t>) is +</a:t>
            </a:r>
            <a:r>
              <a:rPr lang="en-US" dirty="0" err="1" smtClean="0"/>
              <a:t>vely</a:t>
            </a:r>
            <a:r>
              <a:rPr lang="en-US" dirty="0" smtClean="0"/>
              <a:t> sloped, because both are function of y. Now </a:t>
            </a:r>
            <a:r>
              <a:rPr lang="en-US" dirty="0" err="1" smtClean="0"/>
              <a:t>i</a:t>
            </a:r>
            <a:r>
              <a:rPr lang="en-US" dirty="0" smtClean="0"/>
              <a:t> and g both are autonomous, so (</a:t>
            </a:r>
            <a:r>
              <a:rPr lang="en-US" dirty="0" err="1" smtClean="0"/>
              <a:t>i+g</a:t>
            </a:r>
            <a:r>
              <a:rPr lang="en-US" dirty="0" smtClean="0"/>
              <a:t>) is fixed independently. It is a horizontal line. </a:t>
            </a:r>
          </a:p>
          <a:p>
            <a:r>
              <a:rPr lang="en-US" dirty="0" smtClean="0"/>
              <a:t>Where (</a:t>
            </a:r>
            <a:r>
              <a:rPr lang="en-US" dirty="0" err="1" smtClean="0"/>
              <a:t>s+t</a:t>
            </a:r>
            <a:r>
              <a:rPr lang="en-US" dirty="0" smtClean="0"/>
              <a:t>) =(</a:t>
            </a:r>
            <a:r>
              <a:rPr lang="en-US" dirty="0" err="1" smtClean="0"/>
              <a:t>i+g</a:t>
            </a:r>
            <a:r>
              <a:rPr lang="en-US" dirty="0" smtClean="0"/>
              <a:t>) there is equilibrium income.  </a:t>
            </a:r>
          </a:p>
          <a:p>
            <a:endParaRPr lang="en-US" dirty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E</a:t>
            </a:r>
            <a:r>
              <a:rPr lang="en-US" dirty="0"/>
              <a:t> </a:t>
            </a:r>
            <a:r>
              <a:rPr lang="en-US" dirty="0" smtClean="0"/>
              <a:t>= Equilibrium income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  = New income if (</a:t>
            </a:r>
            <a:r>
              <a:rPr lang="en-US" dirty="0" err="1" smtClean="0"/>
              <a:t>s+t</a:t>
            </a:r>
            <a:r>
              <a:rPr lang="en-US" dirty="0" smtClean="0"/>
              <a:t>)&gt;(</a:t>
            </a:r>
            <a:r>
              <a:rPr lang="en-US" dirty="0" err="1" smtClean="0"/>
              <a:t>i+g</a:t>
            </a:r>
            <a:r>
              <a:rPr lang="en-US" dirty="0" smtClean="0"/>
              <a:t>)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 =(</a:t>
            </a:r>
            <a:r>
              <a:rPr lang="en-US" dirty="0" err="1" smtClean="0"/>
              <a:t>s+t</a:t>
            </a:r>
            <a:r>
              <a:rPr lang="en-US" dirty="0" smtClean="0"/>
              <a:t>)&lt;(</a:t>
            </a:r>
            <a:r>
              <a:rPr lang="en-US" dirty="0" err="1" smtClean="0"/>
              <a:t>i+g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494599" y="1354980"/>
            <a:ext cx="2044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At y</a:t>
            </a:r>
            <a:r>
              <a:rPr lang="en-US" baseline="-25000" dirty="0" smtClean="0"/>
              <a:t>0</a:t>
            </a:r>
            <a:r>
              <a:rPr lang="en-US" dirty="0" smtClean="0"/>
              <a:t>, (</a:t>
            </a:r>
            <a:r>
              <a:rPr lang="en-US" dirty="0" err="1" smtClean="0"/>
              <a:t>s+t</a:t>
            </a:r>
            <a:r>
              <a:rPr lang="en-US" dirty="0" smtClean="0"/>
              <a:t>)&gt;(</a:t>
            </a:r>
            <a:r>
              <a:rPr lang="en-US" dirty="0" err="1" smtClean="0"/>
              <a:t>i+g</a:t>
            </a:r>
            <a:r>
              <a:rPr lang="en-US" dirty="0" smtClean="0"/>
              <a:t>), producers will cut back production.</a:t>
            </a:r>
          </a:p>
          <a:p>
            <a:endParaRPr lang="en-US" dirty="0"/>
          </a:p>
          <a:p>
            <a:r>
              <a:rPr lang="en-US" dirty="0" smtClean="0"/>
              <a:t>At y</a:t>
            </a:r>
            <a:r>
              <a:rPr lang="en-US" baseline="-25000" dirty="0" smtClean="0"/>
              <a:t>1</a:t>
            </a:r>
            <a:r>
              <a:rPr lang="en-US" dirty="0"/>
              <a:t>,</a:t>
            </a:r>
            <a:r>
              <a:rPr lang="en-US" dirty="0" smtClean="0"/>
              <a:t> (</a:t>
            </a:r>
            <a:r>
              <a:rPr lang="en-US" dirty="0" err="1" smtClean="0"/>
              <a:t>s+t</a:t>
            </a:r>
            <a:r>
              <a:rPr lang="en-US" dirty="0" smtClean="0"/>
              <a:t>)&lt;(</a:t>
            </a:r>
            <a:r>
              <a:rPr lang="en-US" dirty="0" err="1" smtClean="0"/>
              <a:t>i+g</a:t>
            </a:r>
            <a:r>
              <a:rPr lang="en-US" dirty="0" smtClean="0"/>
              <a:t>). Demand is high, producers start producing more.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41902" y="4067955"/>
            <a:ext cx="22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is positive so income y will be rising to point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is –</a:t>
            </a:r>
            <a:r>
              <a:rPr lang="en-US" dirty="0" err="1" smtClean="0"/>
              <a:t>ve</a:t>
            </a:r>
            <a:r>
              <a:rPr lang="en-US" dirty="0" smtClean="0"/>
              <a:t> it will go back to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.</a:t>
            </a:r>
            <a:r>
              <a:rPr lang="en-US" dirty="0" smtClean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2484" y="1444520"/>
            <a:ext cx="0" cy="127492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32472" y="985648"/>
            <a:ext cx="203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Equilibrium Income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859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Equilibrium Income and Deviation: An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𝐸𝑞𝑢𝑙𝑖𝑏𝑟𝑖𝑢𝑚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=160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𝐸𝑞𝑢𝑎𝑙𝑖𝑏𝑟𝑖𝑢𝑚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𝑟𝑒𝑎𝑐h𝑒𝑑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−20+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=160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:r>
                  <a:rPr lang="en-IN" dirty="0" smtClean="0"/>
                  <a:t>Actual income may be greater than or less than the equilibrium income. </a:t>
                </a:r>
              </a:p>
              <a:p>
                <a:pPr marL="0" indent="0">
                  <a:buNone/>
                </a:pPr>
                <a:r>
                  <a:rPr lang="en-IN" b="0" dirty="0" smtClean="0"/>
                  <a:t>Equilibrium income can be arrived at by </a:t>
                </a:r>
                <a:r>
                  <a:rPr lang="en-IN" dirty="0" smtClean="0"/>
                  <a:t>the </a:t>
                </a:r>
                <a:r>
                  <a:rPr lang="en-IN" b="0" dirty="0" smtClean="0"/>
                  <a:t>increase or decrease in inventorie</a:t>
                </a:r>
                <a:r>
                  <a:rPr lang="en-IN" dirty="0" smtClean="0"/>
                  <a:t>s until change in inventories become zero. </a:t>
                </a:r>
                <a:endParaRPr lang="en-IN" b="0" dirty="0" smtClean="0"/>
              </a:p>
              <a:p>
                <a:pPr marL="0" indent="0">
                  <a:buNone/>
                </a:pPr>
                <a:endParaRPr lang="en-IN" b="0" dirty="0" smtClean="0"/>
              </a:p>
              <a:p>
                <a:pPr marL="0" indent="0">
                  <a:buNone/>
                </a:pPr>
                <a:endParaRPr lang="en-I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8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Determination of Equilibrium Income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037" y="738909"/>
            <a:ext cx="53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Shifts in the saving function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9" y="1370153"/>
            <a:ext cx="4957078" cy="445125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165600" y="3641960"/>
            <a:ext cx="0" cy="32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41600" y="5597236"/>
            <a:ext cx="628073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8485" y="3798719"/>
            <a:ext cx="166333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7623" y="3641960"/>
            <a:ext cx="18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Saving  increased from s</a:t>
            </a:r>
            <a:r>
              <a:rPr lang="en-US" baseline="-25000" dirty="0" smtClean="0"/>
              <a:t>0</a:t>
            </a:r>
            <a:r>
              <a:rPr lang="en-US" dirty="0" smtClean="0"/>
              <a:t> to s</a:t>
            </a:r>
            <a:r>
              <a:rPr lang="en-US" baseline="-25000" dirty="0" smtClean="0"/>
              <a:t>1</a:t>
            </a:r>
            <a:endParaRPr lang="en-IN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14218" y="6119866"/>
            <a:ext cx="42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  decreased from y</a:t>
            </a:r>
            <a:r>
              <a:rPr lang="en-US" baseline="-25000" dirty="0" smtClean="0"/>
              <a:t>0</a:t>
            </a:r>
            <a:r>
              <a:rPr lang="en-US" dirty="0" smtClean="0"/>
              <a:t> to y</a:t>
            </a:r>
            <a:r>
              <a:rPr lang="en-US" baseline="-25000" dirty="0" smtClean="0"/>
              <a:t>1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67508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575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Ebrima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Equilibrium Income and Deviation: An example</vt:lpstr>
      <vt:lpstr>PowerPoint Presentation</vt:lpstr>
      <vt:lpstr>PowerPoint Presentation</vt:lpstr>
      <vt:lpstr>PowerPoint Presentation</vt:lpstr>
      <vt:lpstr>References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Nirupam Mukhopadhyay</dc:creator>
  <cp:lastModifiedBy>Prof.N.C.Nayak</cp:lastModifiedBy>
  <cp:revision>32</cp:revision>
  <dcterms:created xsi:type="dcterms:W3CDTF">2020-09-27T05:57:30Z</dcterms:created>
  <dcterms:modified xsi:type="dcterms:W3CDTF">2020-10-04T11:12:28Z</dcterms:modified>
</cp:coreProperties>
</file>