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73" r:id="rId4"/>
    <p:sldId id="262" r:id="rId5"/>
    <p:sldId id="274" r:id="rId6"/>
    <p:sldId id="263" r:id="rId7"/>
    <p:sldId id="264" r:id="rId8"/>
    <p:sldId id="265" r:id="rId9"/>
    <p:sldId id="266" r:id="rId10"/>
    <p:sldId id="269" r:id="rId11"/>
    <p:sldId id="270" r:id="rId12"/>
    <p:sldId id="271" r:id="rId13"/>
    <p:sldId id="27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660"/>
  </p:normalViewPr>
  <p:slideViewPr>
    <p:cSldViewPr snapToGrid="0">
      <p:cViewPr varScale="1">
        <p:scale>
          <a:sx n="69" d="100"/>
          <a:sy n="69" d="100"/>
        </p:scale>
        <p:origin x="44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34FEE29-3374-4B6E-A130-081B98146655}" type="datetimeFigureOut">
              <a:rPr lang="en-IN" smtClean="0"/>
              <a:t>04-10-2020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E2E510-AE26-43C4-9459-2F7F514E8AF1}" type="slidenum">
              <a:rPr lang="en-IN" smtClean="0"/>
              <a:t>‹#›</a:t>
            </a:fld>
            <a:endParaRPr lang="en-IN"/>
          </a:p>
        </p:txBody>
      </p:sp>
    </p:spTree>
    <p:extLst>
      <p:ext uri="{BB962C8B-B14F-4D97-AF65-F5344CB8AC3E}">
        <p14:creationId xmlns:p14="http://schemas.microsoft.com/office/powerpoint/2010/main" val="1687014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34FEE29-3374-4B6E-A130-081B98146655}" type="datetimeFigureOut">
              <a:rPr lang="en-IN" smtClean="0"/>
              <a:t>04-10-2020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E2E510-AE26-43C4-9459-2F7F514E8AF1}" type="slidenum">
              <a:rPr lang="en-IN" smtClean="0"/>
              <a:t>‹#›</a:t>
            </a:fld>
            <a:endParaRPr lang="en-IN"/>
          </a:p>
        </p:txBody>
      </p:sp>
    </p:spTree>
    <p:extLst>
      <p:ext uri="{BB962C8B-B14F-4D97-AF65-F5344CB8AC3E}">
        <p14:creationId xmlns:p14="http://schemas.microsoft.com/office/powerpoint/2010/main" val="268342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34FEE29-3374-4B6E-A130-081B98146655}" type="datetimeFigureOut">
              <a:rPr lang="en-IN" smtClean="0"/>
              <a:t>04-10-2020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E2E510-AE26-43C4-9459-2F7F514E8AF1}" type="slidenum">
              <a:rPr lang="en-IN" smtClean="0"/>
              <a:t>‹#›</a:t>
            </a:fld>
            <a:endParaRPr lang="en-IN"/>
          </a:p>
        </p:txBody>
      </p:sp>
    </p:spTree>
    <p:extLst>
      <p:ext uri="{BB962C8B-B14F-4D97-AF65-F5344CB8AC3E}">
        <p14:creationId xmlns:p14="http://schemas.microsoft.com/office/powerpoint/2010/main" val="112928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34FEE29-3374-4B6E-A130-081B98146655}" type="datetimeFigureOut">
              <a:rPr lang="en-IN" smtClean="0"/>
              <a:t>04-10-2020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E2E510-AE26-43C4-9459-2F7F514E8AF1}" type="slidenum">
              <a:rPr lang="en-IN" smtClean="0"/>
              <a:t>‹#›</a:t>
            </a:fld>
            <a:endParaRPr lang="en-IN"/>
          </a:p>
        </p:txBody>
      </p:sp>
    </p:spTree>
    <p:extLst>
      <p:ext uri="{BB962C8B-B14F-4D97-AF65-F5344CB8AC3E}">
        <p14:creationId xmlns:p14="http://schemas.microsoft.com/office/powerpoint/2010/main" val="1364313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34FEE29-3374-4B6E-A130-081B98146655}" type="datetimeFigureOut">
              <a:rPr lang="en-IN" smtClean="0"/>
              <a:t>04-10-2020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E2E510-AE26-43C4-9459-2F7F514E8AF1}" type="slidenum">
              <a:rPr lang="en-IN" smtClean="0"/>
              <a:t>‹#›</a:t>
            </a:fld>
            <a:endParaRPr lang="en-IN"/>
          </a:p>
        </p:txBody>
      </p:sp>
    </p:spTree>
    <p:extLst>
      <p:ext uri="{BB962C8B-B14F-4D97-AF65-F5344CB8AC3E}">
        <p14:creationId xmlns:p14="http://schemas.microsoft.com/office/powerpoint/2010/main" val="1954587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34FEE29-3374-4B6E-A130-081B98146655}" type="datetimeFigureOut">
              <a:rPr lang="en-IN" smtClean="0"/>
              <a:t>04-10-2020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E2E510-AE26-43C4-9459-2F7F514E8AF1}" type="slidenum">
              <a:rPr lang="en-IN" smtClean="0"/>
              <a:t>‹#›</a:t>
            </a:fld>
            <a:endParaRPr lang="en-IN"/>
          </a:p>
        </p:txBody>
      </p:sp>
    </p:spTree>
    <p:extLst>
      <p:ext uri="{BB962C8B-B14F-4D97-AF65-F5344CB8AC3E}">
        <p14:creationId xmlns:p14="http://schemas.microsoft.com/office/powerpoint/2010/main" val="693801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34FEE29-3374-4B6E-A130-081B98146655}" type="datetimeFigureOut">
              <a:rPr lang="en-IN" smtClean="0"/>
              <a:t>04-10-2020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5E2E510-AE26-43C4-9459-2F7F514E8AF1}" type="slidenum">
              <a:rPr lang="en-IN" smtClean="0"/>
              <a:t>‹#›</a:t>
            </a:fld>
            <a:endParaRPr lang="en-IN"/>
          </a:p>
        </p:txBody>
      </p:sp>
    </p:spTree>
    <p:extLst>
      <p:ext uri="{BB962C8B-B14F-4D97-AF65-F5344CB8AC3E}">
        <p14:creationId xmlns:p14="http://schemas.microsoft.com/office/powerpoint/2010/main" val="3614782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34FEE29-3374-4B6E-A130-081B98146655}" type="datetimeFigureOut">
              <a:rPr lang="en-IN" smtClean="0"/>
              <a:t>04-10-2020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5E2E510-AE26-43C4-9459-2F7F514E8AF1}" type="slidenum">
              <a:rPr lang="en-IN" smtClean="0"/>
              <a:t>‹#›</a:t>
            </a:fld>
            <a:endParaRPr lang="en-IN"/>
          </a:p>
        </p:txBody>
      </p:sp>
    </p:spTree>
    <p:extLst>
      <p:ext uri="{BB962C8B-B14F-4D97-AF65-F5344CB8AC3E}">
        <p14:creationId xmlns:p14="http://schemas.microsoft.com/office/powerpoint/2010/main" val="3598489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4FEE29-3374-4B6E-A130-081B98146655}" type="datetimeFigureOut">
              <a:rPr lang="en-IN" smtClean="0"/>
              <a:t>04-10-2020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5E2E510-AE26-43C4-9459-2F7F514E8AF1}" type="slidenum">
              <a:rPr lang="en-IN" smtClean="0"/>
              <a:t>‹#›</a:t>
            </a:fld>
            <a:endParaRPr lang="en-IN"/>
          </a:p>
        </p:txBody>
      </p:sp>
    </p:spTree>
    <p:extLst>
      <p:ext uri="{BB962C8B-B14F-4D97-AF65-F5344CB8AC3E}">
        <p14:creationId xmlns:p14="http://schemas.microsoft.com/office/powerpoint/2010/main" val="728216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34FEE29-3374-4B6E-A130-081B98146655}" type="datetimeFigureOut">
              <a:rPr lang="en-IN" smtClean="0"/>
              <a:t>04-10-2020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E2E510-AE26-43C4-9459-2F7F514E8AF1}" type="slidenum">
              <a:rPr lang="en-IN" smtClean="0"/>
              <a:t>‹#›</a:t>
            </a:fld>
            <a:endParaRPr lang="en-IN"/>
          </a:p>
        </p:txBody>
      </p:sp>
    </p:spTree>
    <p:extLst>
      <p:ext uri="{BB962C8B-B14F-4D97-AF65-F5344CB8AC3E}">
        <p14:creationId xmlns:p14="http://schemas.microsoft.com/office/powerpoint/2010/main" val="2910585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34FEE29-3374-4B6E-A130-081B98146655}" type="datetimeFigureOut">
              <a:rPr lang="en-IN" smtClean="0"/>
              <a:t>04-10-2020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E2E510-AE26-43C4-9459-2F7F514E8AF1}" type="slidenum">
              <a:rPr lang="en-IN" smtClean="0"/>
              <a:t>‹#›</a:t>
            </a:fld>
            <a:endParaRPr lang="en-IN"/>
          </a:p>
        </p:txBody>
      </p:sp>
    </p:spTree>
    <p:extLst>
      <p:ext uri="{BB962C8B-B14F-4D97-AF65-F5344CB8AC3E}">
        <p14:creationId xmlns:p14="http://schemas.microsoft.com/office/powerpoint/2010/main" val="3383475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4FEE29-3374-4B6E-A130-081B98146655}" type="datetimeFigureOut">
              <a:rPr lang="en-IN" smtClean="0"/>
              <a:t>04-10-2020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E2E510-AE26-43C4-9459-2F7F514E8AF1}" type="slidenum">
              <a:rPr lang="en-IN" smtClean="0"/>
              <a:t>‹#›</a:t>
            </a:fld>
            <a:endParaRPr lang="en-IN"/>
          </a:p>
        </p:txBody>
      </p:sp>
    </p:spTree>
    <p:extLst>
      <p:ext uri="{BB962C8B-B14F-4D97-AF65-F5344CB8AC3E}">
        <p14:creationId xmlns:p14="http://schemas.microsoft.com/office/powerpoint/2010/main" val="20663562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3648"/>
            <a:ext cx="12192000" cy="36576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583474" y="504967"/>
            <a:ext cx="10415452" cy="707886"/>
          </a:xfrm>
          <a:prstGeom prst="rect">
            <a:avLst/>
          </a:prstGeom>
          <a:noFill/>
        </p:spPr>
        <p:txBody>
          <a:bodyPr wrap="square" rtlCol="0">
            <a:spAutoFit/>
          </a:bodyPr>
          <a:lstStyle/>
          <a:p>
            <a:pPr algn="ctr"/>
            <a:r>
              <a:rPr lang="en-US" sz="4000" b="1" dirty="0" smtClean="0">
                <a:latin typeface="Times New Roman" panose="02020603050405020304" pitchFamily="18" charset="0"/>
                <a:cs typeface="Times New Roman" panose="02020603050405020304" pitchFamily="18" charset="0"/>
              </a:rPr>
              <a:t>KEYNESIAN INVESTMENT FUNCTION</a:t>
            </a:r>
            <a:endParaRPr lang="en-US" sz="4000" b="1" dirty="0">
              <a:latin typeface="Times New Roman" panose="02020603050405020304" pitchFamily="18" charset="0"/>
              <a:cs typeface="Times New Roman" panose="02020603050405020304" pitchFamily="18" charset="0"/>
            </a:endParaRPr>
          </a:p>
        </p:txBody>
      </p:sp>
      <p:pic>
        <p:nvPicPr>
          <p:cNvPr id="1026" name="Picture 2" descr="Indian Institute of Technology Kharagpur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04163" y="4086575"/>
            <a:ext cx="1947080" cy="217910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029802" y="1678675"/>
            <a:ext cx="5732059" cy="707886"/>
          </a:xfrm>
          <a:prstGeom prst="rect">
            <a:avLst/>
          </a:prstGeom>
          <a:noFill/>
        </p:spPr>
        <p:txBody>
          <a:bodyPr wrap="square" rtlCol="0">
            <a:spAutoFit/>
          </a:bodyPr>
          <a:lstStyle/>
          <a:p>
            <a:pPr algn="ctr"/>
            <a:r>
              <a:rPr lang="en-US" sz="4000" b="1" dirty="0" smtClean="0">
                <a:latin typeface="Times New Roman" panose="02020603050405020304" pitchFamily="18" charset="0"/>
                <a:cs typeface="Times New Roman" panose="02020603050405020304" pitchFamily="18" charset="0"/>
              </a:rPr>
              <a:t>Macroeconomics </a:t>
            </a:r>
            <a:endParaRPr lang="en-US"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80324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642" y="-5"/>
            <a:ext cx="12178357" cy="646331"/>
          </a:xfrm>
          <a:prstGeom prst="rect">
            <a:avLst/>
          </a:prstGeom>
          <a:solidFill>
            <a:schemeClr val="accent4">
              <a:lumMod val="40000"/>
              <a:lumOff val="60000"/>
            </a:schemeClr>
          </a:solidFill>
        </p:spPr>
        <p:txBody>
          <a:bodyPr wrap="square" rtlCol="0">
            <a:spAutoFit/>
          </a:bodyPr>
          <a:lstStyle/>
          <a:p>
            <a:r>
              <a:rPr lang="en-US" sz="2800" b="1" dirty="0"/>
              <a:t> </a:t>
            </a:r>
            <a:r>
              <a:rPr lang="en-US" sz="3600" b="1" dirty="0" smtClean="0"/>
              <a:t>Factors influencing MEC </a:t>
            </a:r>
            <a:endParaRPr lang="en-US" sz="4400" b="1" dirty="0">
              <a:latin typeface="Times New Roman" panose="02020603050405020304" pitchFamily="18" charset="0"/>
              <a:cs typeface="Times New Roman" panose="02020603050405020304" pitchFamily="18" charset="0"/>
            </a:endParaRPr>
          </a:p>
        </p:txBody>
      </p:sp>
      <p:sp>
        <p:nvSpPr>
          <p:cNvPr id="5" name="Rectangle 4"/>
          <p:cNvSpPr/>
          <p:nvPr/>
        </p:nvSpPr>
        <p:spPr>
          <a:xfrm>
            <a:off x="1532708" y="1089590"/>
            <a:ext cx="9550928" cy="5447645"/>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400" b="1" dirty="0" smtClean="0"/>
              <a:t>Expectations </a:t>
            </a:r>
          </a:p>
          <a:p>
            <a:pPr marL="800100" lvl="1" indent="-342900" algn="just">
              <a:lnSpc>
                <a:spcPct val="150000"/>
              </a:lnSpc>
              <a:buFont typeface="Wingdings" panose="05000000000000000000" pitchFamily="2" charset="2"/>
              <a:buChar char="§"/>
            </a:pPr>
            <a:r>
              <a:rPr lang="en-US" sz="2400" b="1" dirty="0" smtClean="0"/>
              <a:t>Short-term</a:t>
            </a:r>
          </a:p>
          <a:p>
            <a:pPr marL="800100" lvl="1" indent="-342900" algn="just">
              <a:lnSpc>
                <a:spcPct val="150000"/>
              </a:lnSpc>
              <a:buFont typeface="Wingdings" panose="05000000000000000000" pitchFamily="2" charset="2"/>
              <a:buChar char="§"/>
            </a:pPr>
            <a:r>
              <a:rPr lang="en-US" sz="2400" b="1" dirty="0" smtClean="0"/>
              <a:t>Long-term</a:t>
            </a:r>
          </a:p>
          <a:p>
            <a:pPr marL="342900" indent="-342900" algn="just">
              <a:lnSpc>
                <a:spcPct val="150000"/>
              </a:lnSpc>
              <a:buFont typeface="+mj-lt"/>
              <a:buAutoNum type="arabicPeriod"/>
            </a:pPr>
            <a:r>
              <a:rPr lang="en-US" sz="2000" b="1" dirty="0" smtClean="0"/>
              <a:t>Infrastructure</a:t>
            </a:r>
          </a:p>
          <a:p>
            <a:pPr marL="342900" indent="-342900" algn="just">
              <a:lnSpc>
                <a:spcPct val="150000"/>
              </a:lnSpc>
              <a:buFont typeface="+mj-lt"/>
              <a:buAutoNum type="arabicPeriod"/>
            </a:pPr>
            <a:r>
              <a:rPr lang="en-US" sz="2000" b="1" dirty="0" smtClean="0"/>
              <a:t>Governance</a:t>
            </a:r>
          </a:p>
          <a:p>
            <a:pPr marL="342900" indent="-342900" algn="just">
              <a:lnSpc>
                <a:spcPct val="150000"/>
              </a:lnSpc>
              <a:buFont typeface="+mj-lt"/>
              <a:buAutoNum type="arabicPeriod"/>
            </a:pPr>
            <a:r>
              <a:rPr lang="en-US" sz="2000" b="1" dirty="0" smtClean="0"/>
              <a:t>Capital equipment supply</a:t>
            </a:r>
          </a:p>
          <a:p>
            <a:pPr marL="342900" indent="-342900" algn="just">
              <a:lnSpc>
                <a:spcPct val="150000"/>
              </a:lnSpc>
              <a:buFont typeface="+mj-lt"/>
              <a:buAutoNum type="arabicPeriod"/>
            </a:pPr>
            <a:r>
              <a:rPr lang="en-US" sz="2000" b="1" dirty="0" smtClean="0"/>
              <a:t>Change in income</a:t>
            </a:r>
          </a:p>
          <a:p>
            <a:pPr marL="342900" indent="-342900" algn="just">
              <a:lnSpc>
                <a:spcPct val="150000"/>
              </a:lnSpc>
              <a:buFont typeface="+mj-lt"/>
              <a:buAutoNum type="arabicPeriod"/>
            </a:pPr>
            <a:r>
              <a:rPr lang="en-US" sz="2000" b="1" dirty="0" smtClean="0"/>
              <a:t>Production methods </a:t>
            </a:r>
          </a:p>
          <a:p>
            <a:pPr marL="342900" indent="-342900" algn="just">
              <a:lnSpc>
                <a:spcPct val="150000"/>
              </a:lnSpc>
              <a:buFont typeface="+mj-lt"/>
              <a:buAutoNum type="arabicPeriod"/>
            </a:pPr>
            <a:r>
              <a:rPr lang="en-US" sz="2000" b="1" dirty="0" smtClean="0"/>
              <a:t>Government policy</a:t>
            </a:r>
          </a:p>
          <a:p>
            <a:pPr marL="342900" indent="-342900" algn="just">
              <a:lnSpc>
                <a:spcPct val="150000"/>
              </a:lnSpc>
              <a:buFont typeface="+mj-lt"/>
              <a:buAutoNum type="arabicPeriod"/>
            </a:pPr>
            <a:r>
              <a:rPr lang="en-US" sz="2000" b="1" dirty="0" smtClean="0"/>
              <a:t>Nature of Demand</a:t>
            </a:r>
          </a:p>
          <a:p>
            <a:pPr marL="342900" indent="-342900" algn="just">
              <a:lnSpc>
                <a:spcPct val="150000"/>
              </a:lnSpc>
              <a:buFont typeface="+mj-lt"/>
              <a:buAutoNum type="arabicPeriod"/>
            </a:pPr>
            <a:r>
              <a:rPr lang="en-US" sz="2000" b="1" dirty="0" smtClean="0"/>
              <a:t>Business cycle</a:t>
            </a:r>
            <a:endParaRPr lang="en-IN" sz="2000" b="1" dirty="0"/>
          </a:p>
        </p:txBody>
      </p:sp>
    </p:spTree>
    <p:extLst>
      <p:ext uri="{BB962C8B-B14F-4D97-AF65-F5344CB8AC3E}">
        <p14:creationId xmlns:p14="http://schemas.microsoft.com/office/powerpoint/2010/main" val="13669230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642" y="-5"/>
            <a:ext cx="12178357" cy="646331"/>
          </a:xfrm>
          <a:prstGeom prst="rect">
            <a:avLst/>
          </a:prstGeom>
          <a:solidFill>
            <a:schemeClr val="accent4">
              <a:lumMod val="40000"/>
              <a:lumOff val="60000"/>
            </a:schemeClr>
          </a:solidFill>
        </p:spPr>
        <p:txBody>
          <a:bodyPr wrap="square" rtlCol="0">
            <a:spAutoFit/>
          </a:bodyPr>
          <a:lstStyle/>
          <a:p>
            <a:r>
              <a:rPr lang="en-US" sz="3600" b="1" dirty="0" smtClean="0"/>
              <a:t>MEC   vs  MEI </a:t>
            </a:r>
            <a:endParaRPr lang="en-US" sz="4400" b="1" dirty="0">
              <a:latin typeface="Times New Roman" panose="02020603050405020304" pitchFamily="18" charset="0"/>
              <a:cs typeface="Times New Roman" panose="02020603050405020304" pitchFamily="18" charset="0"/>
            </a:endParaRPr>
          </a:p>
        </p:txBody>
      </p:sp>
      <p:sp>
        <p:nvSpPr>
          <p:cNvPr id="3" name="Rectangle 2"/>
          <p:cNvSpPr/>
          <p:nvPr/>
        </p:nvSpPr>
        <p:spPr>
          <a:xfrm>
            <a:off x="252549" y="840043"/>
            <a:ext cx="10937966" cy="3416320"/>
          </a:xfrm>
          <a:prstGeom prst="rect">
            <a:avLst/>
          </a:prstGeom>
        </p:spPr>
        <p:txBody>
          <a:bodyPr wrap="square">
            <a:spAutoFit/>
          </a:bodyPr>
          <a:lstStyle/>
          <a:p>
            <a:pPr marL="285750" indent="-285750">
              <a:buFont typeface="Wingdings" panose="05000000000000000000" pitchFamily="2" charset="2"/>
              <a:buChar char="Ø"/>
            </a:pPr>
            <a:r>
              <a:rPr lang="en-US" dirty="0"/>
              <a:t>Keynes used the term </a:t>
            </a:r>
            <a:r>
              <a:rPr lang="en-US" dirty="0" smtClean="0"/>
              <a:t>‘Marginal Efficiency Of Capital’ </a:t>
            </a:r>
            <a:r>
              <a:rPr lang="en-US" dirty="0"/>
              <a:t>to refer to the unique rate of discount which would make the present value of the expected net returns from a capital asset just equal to its supply </a:t>
            </a:r>
            <a:r>
              <a:rPr lang="en-US" dirty="0" smtClean="0"/>
              <a:t>price when there is no rise in the supply price of the asset.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K. </a:t>
            </a:r>
            <a:r>
              <a:rPr lang="en-US" dirty="0" err="1"/>
              <a:t>Boulding</a:t>
            </a:r>
            <a:r>
              <a:rPr lang="en-US" dirty="0"/>
              <a:t> used the term </a:t>
            </a:r>
            <a:r>
              <a:rPr lang="en-US" dirty="0" smtClean="0"/>
              <a:t>‘</a:t>
            </a:r>
            <a:r>
              <a:rPr lang="en-US" b="1" dirty="0" smtClean="0"/>
              <a:t>Marginal Efficiency Of Investment</a:t>
            </a:r>
            <a:r>
              <a:rPr lang="en-US" dirty="0" smtClean="0"/>
              <a:t>’ </a:t>
            </a:r>
            <a:r>
              <a:rPr lang="en-US" dirty="0"/>
              <a:t>to refer to that rate of discount which would make the present value of the expected net returns from the capital asset just equal to its supply price in the presence of rise in its price even in the short run</a:t>
            </a:r>
            <a:r>
              <a:rPr lang="en-US" dirty="0" smtClean="0"/>
              <a: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The MEI curve represents the interest elasticity of demand for investment (or capital goods), or in other words, how responsive investment is to a change in interest rates. Interest rates represent the cost of borrowing. Theoretically, the lower the rate of interest, the cheaper it is for firms to finance investment, and the more profitable the investment will be. Hence, the level of investment will rise.</a:t>
            </a:r>
            <a:endParaRPr lang="en-IN" dirty="0"/>
          </a:p>
        </p:txBody>
      </p:sp>
      <p:pic>
        <p:nvPicPr>
          <p:cNvPr id="4" name="Picture 3"/>
          <p:cNvPicPr>
            <a:picLocks noChangeAspect="1"/>
          </p:cNvPicPr>
          <p:nvPr/>
        </p:nvPicPr>
        <p:blipFill>
          <a:blip r:embed="rId2"/>
          <a:stretch>
            <a:fillRect/>
          </a:stretch>
        </p:blipFill>
        <p:spPr>
          <a:xfrm>
            <a:off x="2713493" y="4256363"/>
            <a:ext cx="3722142" cy="2529550"/>
          </a:xfrm>
          <a:prstGeom prst="rect">
            <a:avLst/>
          </a:prstGeom>
        </p:spPr>
      </p:pic>
    </p:spTree>
    <p:extLst>
      <p:ext uri="{BB962C8B-B14F-4D97-AF65-F5344CB8AC3E}">
        <p14:creationId xmlns:p14="http://schemas.microsoft.com/office/powerpoint/2010/main" val="751214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642" y="-5"/>
            <a:ext cx="12178357" cy="646331"/>
          </a:xfrm>
          <a:prstGeom prst="rect">
            <a:avLst/>
          </a:prstGeom>
          <a:solidFill>
            <a:schemeClr val="accent4">
              <a:lumMod val="40000"/>
              <a:lumOff val="60000"/>
            </a:schemeClr>
          </a:solidFill>
        </p:spPr>
        <p:txBody>
          <a:bodyPr wrap="square" rtlCol="0">
            <a:spAutoFit/>
          </a:bodyPr>
          <a:lstStyle/>
          <a:p>
            <a:r>
              <a:rPr lang="en-US" sz="3600" b="1" dirty="0" smtClean="0"/>
              <a:t>MEC   vs  MEI </a:t>
            </a:r>
            <a:endParaRPr lang="en-US" sz="44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457972" y="1121275"/>
            <a:ext cx="4513787" cy="3067548"/>
          </a:xfrm>
          <a:prstGeom prst="rect">
            <a:avLst/>
          </a:prstGeom>
        </p:spPr>
      </p:pic>
      <p:sp>
        <p:nvSpPr>
          <p:cNvPr id="5" name="Rectangle 4"/>
          <p:cNvSpPr/>
          <p:nvPr/>
        </p:nvSpPr>
        <p:spPr>
          <a:xfrm>
            <a:off x="5860868" y="1031187"/>
            <a:ext cx="5843451" cy="4093428"/>
          </a:xfrm>
          <a:prstGeom prst="rect">
            <a:avLst/>
          </a:prstGeom>
        </p:spPr>
        <p:txBody>
          <a:bodyPr wrap="square">
            <a:spAutoFit/>
          </a:bodyPr>
          <a:lstStyle/>
          <a:p>
            <a:pPr marL="342900" indent="-342900" algn="just">
              <a:buFont typeface="Arial" panose="020B0604020202020204" pitchFamily="34" charset="0"/>
              <a:buChar char="•"/>
            </a:pPr>
            <a:r>
              <a:rPr lang="en-US" sz="2000" dirty="0"/>
              <a:t>Keynes, however, suggested that investment is in fact relatively unresponsive to changes in interest rates, particularly at the extreme ends of the Trade Cycle. </a:t>
            </a:r>
            <a:endParaRPr lang="en-US" sz="2000" dirty="0" smtClean="0"/>
          </a:p>
          <a:p>
            <a:pPr marL="342900" indent="-342900" algn="just">
              <a:buFont typeface="Arial" panose="020B0604020202020204" pitchFamily="34" charset="0"/>
              <a:buChar char="•"/>
            </a:pPr>
            <a:r>
              <a:rPr lang="en-US" sz="2000" dirty="0" smtClean="0"/>
              <a:t>During </a:t>
            </a:r>
            <a:r>
              <a:rPr lang="en-US" sz="2000" dirty="0"/>
              <a:t>a recession, businessmen are generally pessimistic about the future outlook and there is also likely to be excessive unused productive capacity, which prevents a fall in interest rates from stimulating I. </a:t>
            </a:r>
            <a:endParaRPr lang="en-US" sz="2000" dirty="0" smtClean="0"/>
          </a:p>
          <a:p>
            <a:pPr marL="342900" indent="-342900" algn="just">
              <a:buFont typeface="Arial" panose="020B0604020202020204" pitchFamily="34" charset="0"/>
              <a:buChar char="•"/>
            </a:pPr>
            <a:r>
              <a:rPr lang="en-US" sz="2000" dirty="0" smtClean="0"/>
              <a:t>During </a:t>
            </a:r>
            <a:r>
              <a:rPr lang="en-US" sz="2000" dirty="0"/>
              <a:t>a boom, their optimism may cause them to disregard high interest rates. </a:t>
            </a:r>
            <a:endParaRPr lang="en-US" sz="2000" dirty="0" smtClean="0"/>
          </a:p>
          <a:p>
            <a:pPr marL="342900" indent="-342900" algn="just">
              <a:buFont typeface="Arial" panose="020B0604020202020204" pitchFamily="34" charset="0"/>
              <a:buChar char="•"/>
            </a:pPr>
            <a:r>
              <a:rPr lang="en-US" sz="2000" dirty="0" smtClean="0"/>
              <a:t>MEI </a:t>
            </a:r>
            <a:r>
              <a:rPr lang="en-US" sz="2000" dirty="0"/>
              <a:t>is more likely to look like the relatively inelastic MEI</a:t>
            </a:r>
            <a:r>
              <a:rPr lang="en-US" sz="2000" baseline="-25000" dirty="0"/>
              <a:t>1</a:t>
            </a:r>
            <a:r>
              <a:rPr lang="en-US" sz="2000" dirty="0"/>
              <a:t> than the relatively elastic MEI</a:t>
            </a:r>
            <a:r>
              <a:rPr lang="en-US" sz="2000" baseline="-25000" dirty="0"/>
              <a:t>2</a:t>
            </a:r>
            <a:r>
              <a:rPr lang="en-US" sz="2000" dirty="0"/>
              <a:t>.</a:t>
            </a:r>
            <a:endParaRPr lang="en-IN" sz="2000" dirty="0"/>
          </a:p>
        </p:txBody>
      </p:sp>
      <p:sp>
        <p:nvSpPr>
          <p:cNvPr id="6" name="Rectangle 5"/>
          <p:cNvSpPr/>
          <p:nvPr/>
        </p:nvSpPr>
        <p:spPr>
          <a:xfrm>
            <a:off x="214132" y="5509476"/>
            <a:ext cx="11490187" cy="923330"/>
          </a:xfrm>
          <a:prstGeom prst="rect">
            <a:avLst/>
          </a:prstGeom>
        </p:spPr>
        <p:txBody>
          <a:bodyPr wrap="square">
            <a:spAutoFit/>
          </a:bodyPr>
          <a:lstStyle/>
          <a:p>
            <a:r>
              <a:rPr lang="en-US" b="1" dirty="0"/>
              <a:t>Keynes instead </a:t>
            </a:r>
            <a:r>
              <a:rPr lang="en-US" dirty="0"/>
              <a:t>emphasized the importance of expectations(entrepreneurship mood), which is affected by the state of the market for their product (which is in turn determined by factors like political stability, cost of production, conducive business </a:t>
            </a:r>
            <a:r>
              <a:rPr lang="en-US" dirty="0" smtClean="0"/>
              <a:t>climate</a:t>
            </a:r>
            <a:r>
              <a:rPr lang="en-US" smtClean="0"/>
              <a:t>, etc.).</a:t>
            </a:r>
            <a:r>
              <a:rPr lang="en-US" dirty="0"/>
              <a:t> </a:t>
            </a:r>
            <a:endParaRPr lang="en-IN" dirty="0"/>
          </a:p>
        </p:txBody>
      </p:sp>
    </p:spTree>
    <p:extLst>
      <p:ext uri="{BB962C8B-B14F-4D97-AF65-F5344CB8AC3E}">
        <p14:creationId xmlns:p14="http://schemas.microsoft.com/office/powerpoint/2010/main" val="18183415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642" y="-5"/>
            <a:ext cx="12178357" cy="646331"/>
          </a:xfrm>
          <a:prstGeom prst="rect">
            <a:avLst/>
          </a:prstGeom>
          <a:solidFill>
            <a:schemeClr val="accent4">
              <a:lumMod val="40000"/>
              <a:lumOff val="60000"/>
            </a:schemeClr>
          </a:solidFill>
        </p:spPr>
        <p:txBody>
          <a:bodyPr wrap="square" rtlCol="0">
            <a:spAutoFit/>
          </a:bodyPr>
          <a:lstStyle/>
          <a:p>
            <a:r>
              <a:rPr lang="en-US" sz="2800" b="1" dirty="0"/>
              <a:t> </a:t>
            </a:r>
            <a:r>
              <a:rPr lang="en-US" sz="3600" b="1" dirty="0" smtClean="0"/>
              <a:t>References:</a:t>
            </a:r>
            <a:endParaRPr lang="en-US" sz="44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269966" y="1001486"/>
            <a:ext cx="11634651" cy="3416320"/>
          </a:xfrm>
          <a:prstGeom prst="rect">
            <a:avLst/>
          </a:prstGeom>
          <a:noFill/>
        </p:spPr>
        <p:txBody>
          <a:bodyPr wrap="square" rtlCol="0">
            <a:spAutoFit/>
          </a:bodyPr>
          <a:lstStyle/>
          <a:p>
            <a:pPr marL="342900" indent="-342900">
              <a:lnSpc>
                <a:spcPct val="200000"/>
              </a:lnSpc>
              <a:buFont typeface="+mj-lt"/>
              <a:buAutoNum type="arabicPeriod"/>
            </a:pPr>
            <a:r>
              <a:rPr lang="en-US" dirty="0">
                <a:latin typeface="Arial" panose="020B0604020202020204" pitchFamily="34" charset="0"/>
                <a:cs typeface="Arial" panose="020B0604020202020204" pitchFamily="34" charset="0"/>
              </a:rPr>
              <a:t>N. Gregory </a:t>
            </a:r>
            <a:r>
              <a:rPr lang="en-US" dirty="0" err="1">
                <a:latin typeface="Arial" panose="020B0604020202020204" pitchFamily="34" charset="0"/>
                <a:cs typeface="Arial" panose="020B0604020202020204" pitchFamily="34" charset="0"/>
              </a:rPr>
              <a:t>Mankiw</a:t>
            </a:r>
            <a:r>
              <a:rPr lang="en-US" dirty="0">
                <a:latin typeface="Arial" panose="020B0604020202020204" pitchFamily="34" charset="0"/>
                <a:cs typeface="Arial" panose="020B0604020202020204" pitchFamily="34" charset="0"/>
              </a:rPr>
              <a:t>, Macroeconomics, Worth Publishers, 9th ed., 2016.</a:t>
            </a:r>
            <a:endParaRPr lang="en-US" dirty="0" smtClean="0">
              <a:latin typeface="Arial" panose="020B0604020202020204" pitchFamily="34" charset="0"/>
              <a:cs typeface="Arial" panose="020B0604020202020204" pitchFamily="34" charset="0"/>
            </a:endParaRPr>
          </a:p>
          <a:p>
            <a:pPr marL="342900" indent="-342900">
              <a:lnSpc>
                <a:spcPct val="200000"/>
              </a:lnSpc>
              <a:buFont typeface="+mj-lt"/>
              <a:buAutoNum type="arabicPeriod"/>
            </a:pPr>
            <a:r>
              <a:rPr lang="en-US" dirty="0">
                <a:latin typeface="Arial" panose="020B0604020202020204" pitchFamily="34" charset="0"/>
                <a:cs typeface="Arial" panose="020B0604020202020204" pitchFamily="34" charset="0"/>
              </a:rPr>
              <a:t>General Theory of Employment, Interest and </a:t>
            </a:r>
            <a:r>
              <a:rPr lang="en-US" dirty="0" smtClean="0">
                <a:latin typeface="Arial" panose="020B0604020202020204" pitchFamily="34" charset="0"/>
                <a:cs typeface="Arial" panose="020B0604020202020204" pitchFamily="34" charset="0"/>
              </a:rPr>
              <a:t>Money: </a:t>
            </a:r>
            <a:r>
              <a:rPr lang="en-US" dirty="0">
                <a:latin typeface="Arial" panose="020B0604020202020204" pitchFamily="34" charset="0"/>
                <a:cs typeface="Arial" panose="020B0604020202020204" pitchFamily="34" charset="0"/>
              </a:rPr>
              <a:t>1936 </a:t>
            </a:r>
            <a:r>
              <a:rPr lang="en-US" dirty="0" smtClean="0">
                <a:latin typeface="Arial" panose="020B0604020202020204" pitchFamily="34" charset="0"/>
                <a:cs typeface="Arial" panose="020B0604020202020204" pitchFamily="34" charset="0"/>
              </a:rPr>
              <a:t>John </a:t>
            </a:r>
            <a:r>
              <a:rPr lang="en-US" dirty="0">
                <a:latin typeface="Arial" panose="020B0604020202020204" pitchFamily="34" charset="0"/>
                <a:cs typeface="Arial" panose="020B0604020202020204" pitchFamily="34" charset="0"/>
              </a:rPr>
              <a:t>Maynard </a:t>
            </a:r>
            <a:r>
              <a:rPr lang="en-US" dirty="0" smtClean="0">
                <a:latin typeface="Arial" panose="020B0604020202020204" pitchFamily="34" charset="0"/>
                <a:cs typeface="Arial" panose="020B0604020202020204" pitchFamily="34" charset="0"/>
              </a:rPr>
              <a:t>Keynes.</a:t>
            </a:r>
          </a:p>
          <a:p>
            <a:pPr marL="342900" indent="-342900">
              <a:lnSpc>
                <a:spcPct val="200000"/>
              </a:lnSpc>
              <a:buFont typeface="+mj-lt"/>
              <a:buAutoNum type="arabicPeriod"/>
            </a:pPr>
            <a:r>
              <a:rPr lang="en-US" dirty="0">
                <a:latin typeface="Arial" panose="020B0604020202020204" pitchFamily="34" charset="0"/>
                <a:cs typeface="Arial" panose="020B0604020202020204" pitchFamily="34" charset="0"/>
              </a:rPr>
              <a:t>Olivier Blanchard and David R. Johnson, Macroeconomics, Pearson, 7th ed., </a:t>
            </a:r>
            <a:r>
              <a:rPr lang="en-US" dirty="0" smtClean="0">
                <a:latin typeface="Arial" panose="020B0604020202020204" pitchFamily="34" charset="0"/>
                <a:cs typeface="Arial" panose="020B0604020202020204" pitchFamily="34" charset="0"/>
              </a:rPr>
              <a:t>2017</a:t>
            </a:r>
          </a:p>
          <a:p>
            <a:pPr>
              <a:lnSpc>
                <a:spcPct val="200000"/>
              </a:lnSpc>
            </a:pPr>
            <a:r>
              <a:rPr lang="en-US" dirty="0" smtClean="0">
                <a:latin typeface="Arial" panose="020B0604020202020204" pitchFamily="34" charset="0"/>
                <a:cs typeface="Arial" panose="020B0604020202020204" pitchFamily="34" charset="0"/>
              </a:rPr>
              <a:t>4. D Dillard, The Economics of John </a:t>
            </a:r>
            <a:r>
              <a:rPr lang="en-US" dirty="0" err="1" smtClean="0">
                <a:latin typeface="Arial" panose="020B0604020202020204" pitchFamily="34" charset="0"/>
                <a:cs typeface="Arial" panose="020B0604020202020204" pitchFamily="34" charset="0"/>
              </a:rPr>
              <a:t>Meynard</a:t>
            </a:r>
            <a:r>
              <a:rPr lang="en-US" dirty="0" smtClean="0">
                <a:latin typeface="Arial" panose="020B0604020202020204" pitchFamily="34" charset="0"/>
                <a:cs typeface="Arial" panose="020B0604020202020204" pitchFamily="34" charset="0"/>
              </a:rPr>
              <a:t> Keynes, Crosby Lockwood &amp; Sons Ltd, 1950</a:t>
            </a:r>
          </a:p>
          <a:p>
            <a:pPr marL="342900" indent="-342900">
              <a:lnSpc>
                <a:spcPct val="200000"/>
              </a:lnSpc>
              <a:buFont typeface="+mj-lt"/>
              <a:buAutoNum type="arabicPeriod"/>
            </a:pPr>
            <a:endParaRPr lang="en-US" dirty="0">
              <a:latin typeface="Arial" panose="020B0604020202020204" pitchFamily="34" charset="0"/>
              <a:cs typeface="Arial" panose="020B0604020202020204" pitchFamily="34" charset="0"/>
            </a:endParaRPr>
          </a:p>
          <a:p>
            <a:pPr>
              <a:lnSpc>
                <a:spcPct val="200000"/>
              </a:lnSpc>
            </a:pPr>
            <a:r>
              <a:rPr lang="en-US"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30721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642" y="-5"/>
            <a:ext cx="12178357" cy="584775"/>
          </a:xfrm>
          <a:prstGeom prst="rect">
            <a:avLst/>
          </a:prstGeom>
          <a:solidFill>
            <a:schemeClr val="accent4">
              <a:lumMod val="40000"/>
              <a:lumOff val="60000"/>
            </a:schemeClr>
          </a:solidFill>
        </p:spPr>
        <p:txBody>
          <a:bodyPr wrap="square" rtlCol="0">
            <a:spAutoFit/>
          </a:bodyPr>
          <a:lstStyle/>
          <a:p>
            <a:r>
              <a:rPr lang="en-US" sz="3200" b="1" dirty="0" smtClean="0">
                <a:latin typeface="Times New Roman" panose="02020603050405020304" pitchFamily="18" charset="0"/>
                <a:cs typeface="Times New Roman" panose="02020603050405020304" pitchFamily="18" charset="0"/>
              </a:rPr>
              <a:t>Introduction</a:t>
            </a:r>
            <a:endParaRPr lang="en-US" sz="32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TextBox 2"/>
              <p:cNvSpPr txBox="1"/>
              <p:nvPr/>
            </p:nvSpPr>
            <p:spPr>
              <a:xfrm>
                <a:off x="482138" y="822037"/>
                <a:ext cx="10499898" cy="5734455"/>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sz="2400" dirty="0" smtClean="0">
                    <a:cs typeface="Times New Roman" panose="02020603050405020304" pitchFamily="18" charset="0"/>
                  </a:rPr>
                  <a:t>Investment is defined as an addition to capital stock</a:t>
                </a:r>
              </a:p>
              <a:p>
                <a:pPr marL="285750" indent="-285750" algn="just">
                  <a:lnSpc>
                    <a:spcPct val="150000"/>
                  </a:lnSpc>
                  <a:buFont typeface="Wingdings" panose="05000000000000000000" pitchFamily="2" charset="2"/>
                  <a:buChar char="Ø"/>
                </a:pPr>
                <a:r>
                  <a:rPr lang="en-US" sz="2400" dirty="0" smtClean="0">
                    <a:cs typeface="Times New Roman" panose="02020603050405020304" pitchFamily="18" charset="0"/>
                  </a:rPr>
                  <a:t>Investment is related to Capital</a:t>
                </a:r>
              </a:p>
              <a:p>
                <a:pPr marL="285750" indent="-285750" algn="just">
                  <a:lnSpc>
                    <a:spcPct val="150000"/>
                  </a:lnSpc>
                  <a:buFont typeface="Wingdings" panose="05000000000000000000" pitchFamily="2" charset="2"/>
                  <a:buChar char="Ø"/>
                </a:pPr>
                <a:r>
                  <a:rPr lang="en-US" sz="2400" dirty="0" smtClean="0">
                    <a:cs typeface="Times New Roman" panose="02020603050405020304" pitchFamily="18" charset="0"/>
                  </a:rPr>
                  <a:t>Investment is a flow and Capital is a stock.</a:t>
                </a:r>
              </a:p>
              <a:p>
                <a:pPr marL="285750" indent="-285750" algn="just">
                  <a:lnSpc>
                    <a:spcPct val="150000"/>
                  </a:lnSpc>
                  <a:buFont typeface="Wingdings" panose="05000000000000000000" pitchFamily="2" charset="2"/>
                  <a:buChar char="Ø"/>
                </a:pPr>
                <a:r>
                  <a:rPr lang="en-US" sz="2400" dirty="0" smtClean="0">
                    <a:cs typeface="Times New Roman" panose="02020603050405020304" pitchFamily="18" charset="0"/>
                  </a:rPr>
                  <a:t>Capital is the cumulative net investment </a:t>
                </a:r>
              </a:p>
              <a:p>
                <a:pPr marL="285750" indent="-285750" algn="just">
                  <a:lnSpc>
                    <a:spcPct val="150000"/>
                  </a:lnSpc>
                  <a:buFont typeface="Wingdings" panose="05000000000000000000" pitchFamily="2" charset="2"/>
                  <a:buChar char="Ø"/>
                </a:pPr>
                <a14:m>
                  <m:oMath xmlns:m="http://schemas.openxmlformats.org/officeDocument/2006/math">
                    <m:sSub>
                      <m:sSubPr>
                        <m:ctrlPr>
                          <a:rPr lang="en-IN" sz="2400" i="1">
                            <a:latin typeface="Cambria Math" panose="02040503050406030204" pitchFamily="18" charset="0"/>
                          </a:rPr>
                        </m:ctrlPr>
                      </m:sSubPr>
                      <m:e>
                        <m:r>
                          <a:rPr lang="en-IN" sz="2400" i="1">
                            <a:latin typeface="Cambria Math" panose="02040503050406030204" pitchFamily="18" charset="0"/>
                          </a:rPr>
                          <m:t>𝐾</m:t>
                        </m:r>
                      </m:e>
                      <m:sub>
                        <m:r>
                          <a:rPr lang="en-IN" sz="2400" i="1">
                            <a:latin typeface="Cambria Math" panose="02040503050406030204" pitchFamily="18" charset="0"/>
                          </a:rPr>
                          <m:t>𝑖</m:t>
                        </m:r>
                      </m:sub>
                    </m:sSub>
                    <m:r>
                      <a:rPr lang="en-IN" sz="2400" i="1">
                        <a:latin typeface="Cambria Math" panose="02040503050406030204" pitchFamily="18" charset="0"/>
                      </a:rPr>
                      <m:t>=</m:t>
                    </m:r>
                    <m:nary>
                      <m:naryPr>
                        <m:chr m:val="∑"/>
                        <m:limLoc m:val="undOvr"/>
                        <m:ctrlPr>
                          <a:rPr lang="en-IN" sz="2400" i="1">
                            <a:latin typeface="Cambria Math" panose="02040503050406030204" pitchFamily="18" charset="0"/>
                          </a:rPr>
                        </m:ctrlPr>
                      </m:naryPr>
                      <m:sub>
                        <m:r>
                          <a:rPr lang="en-IN" sz="2400" i="1">
                            <a:latin typeface="Cambria Math" panose="02040503050406030204" pitchFamily="18" charset="0"/>
                          </a:rPr>
                          <m:t>𝑖</m:t>
                        </m:r>
                        <m:r>
                          <a:rPr lang="en-IN" sz="2400" i="1">
                            <a:latin typeface="Cambria Math" panose="02040503050406030204" pitchFamily="18" charset="0"/>
                          </a:rPr>
                          <m:t>=1</m:t>
                        </m:r>
                      </m:sub>
                      <m:sup>
                        <m:r>
                          <a:rPr lang="en-IN" sz="2400" i="1">
                            <a:latin typeface="Cambria Math" panose="02040503050406030204" pitchFamily="18" charset="0"/>
                          </a:rPr>
                          <m:t>𝑡</m:t>
                        </m:r>
                      </m:sup>
                      <m:e>
                        <m:r>
                          <a:rPr lang="en-IN" sz="2400" i="1">
                            <a:latin typeface="Cambria Math" panose="02040503050406030204" pitchFamily="18" charset="0"/>
                          </a:rPr>
                          <m:t>𝐼𝑡</m:t>
                        </m:r>
                      </m:e>
                    </m:nary>
                  </m:oMath>
                </a14:m>
                <a:endParaRPr lang="en-IN" sz="2400" dirty="0" smtClean="0"/>
              </a:p>
              <a:p>
                <a:pPr algn="just">
                  <a:lnSpc>
                    <a:spcPct val="150000"/>
                  </a:lnSpc>
                </a:pPr>
                <a:r>
                  <a:rPr lang="en-IN" sz="2400" dirty="0" smtClean="0"/>
                  <a:t>Where </a:t>
                </a:r>
                <a14:m>
                  <m:oMath xmlns:m="http://schemas.openxmlformats.org/officeDocument/2006/math">
                    <m:sSub>
                      <m:sSubPr>
                        <m:ctrlPr>
                          <a:rPr lang="en-IN" sz="2400" i="1">
                            <a:latin typeface="Cambria Math" panose="02040503050406030204" pitchFamily="18" charset="0"/>
                          </a:rPr>
                        </m:ctrlPr>
                      </m:sSubPr>
                      <m:e>
                        <m:r>
                          <a:rPr lang="en-IN" sz="2400" i="1">
                            <a:latin typeface="Cambria Math" panose="02040503050406030204" pitchFamily="18" charset="0"/>
                          </a:rPr>
                          <m:t>𝐾</m:t>
                        </m:r>
                      </m:e>
                      <m:sub>
                        <m:r>
                          <a:rPr lang="en-IN" sz="2400" i="1">
                            <a:latin typeface="Cambria Math" panose="02040503050406030204" pitchFamily="18" charset="0"/>
                          </a:rPr>
                          <m:t>𝑖</m:t>
                        </m:r>
                      </m:sub>
                    </m:sSub>
                  </m:oMath>
                </a14:m>
                <a:r>
                  <a:rPr lang="en-IN" sz="2400" dirty="0" smtClean="0"/>
                  <a:t>= Capital stock in time period t</a:t>
                </a:r>
              </a:p>
              <a:p>
                <a:pPr algn="just">
                  <a:lnSpc>
                    <a:spcPct val="150000"/>
                  </a:lnSpc>
                </a:pPr>
                <a:r>
                  <a:rPr lang="en-IN" sz="2400" dirty="0"/>
                  <a:t>	</a:t>
                </a:r>
                <a14:m>
                  <m:oMath xmlns:m="http://schemas.openxmlformats.org/officeDocument/2006/math">
                    <m:sSub>
                      <m:sSubPr>
                        <m:ctrlPr>
                          <a:rPr lang="en-IN" sz="2400" i="1" smtClean="0">
                            <a:latin typeface="Cambria Math" panose="02040503050406030204" pitchFamily="18" charset="0"/>
                          </a:rPr>
                        </m:ctrlPr>
                      </m:sSubPr>
                      <m:e>
                        <m:r>
                          <a:rPr lang="en-IN" sz="2400" b="0" i="1" smtClean="0">
                            <a:latin typeface="Cambria Math" panose="02040503050406030204" pitchFamily="18" charset="0"/>
                          </a:rPr>
                          <m:t>𝐼</m:t>
                        </m:r>
                      </m:e>
                      <m:sub>
                        <m:r>
                          <a:rPr lang="en-IN" sz="2400" b="0" i="1" smtClean="0">
                            <a:latin typeface="Cambria Math" panose="02040503050406030204" pitchFamily="18" charset="0"/>
                          </a:rPr>
                          <m:t>𝑡</m:t>
                        </m:r>
                      </m:sub>
                    </m:sSub>
                  </m:oMath>
                </a14:m>
                <a:r>
                  <a:rPr lang="en-IN" sz="2400" dirty="0" smtClean="0"/>
                  <a:t>= Net investment made in time period t</a:t>
                </a:r>
              </a:p>
              <a:p>
                <a:pPr algn="just">
                  <a:lnSpc>
                    <a:spcPct val="150000"/>
                  </a:lnSpc>
                </a:pPr>
                <a14:m>
                  <m:oMathPara xmlns:m="http://schemas.openxmlformats.org/officeDocument/2006/math">
                    <m:oMathParaPr>
                      <m:jc m:val="center"/>
                    </m:oMathParaPr>
                    <m:oMath xmlns:m="http://schemas.openxmlformats.org/officeDocument/2006/math">
                      <m:sSub>
                        <m:sSubPr>
                          <m:ctrlPr>
                            <a:rPr lang="en-IN" sz="2400" i="1" smtClean="0">
                              <a:latin typeface="Cambria Math" panose="02040503050406030204" pitchFamily="18" charset="0"/>
                            </a:rPr>
                          </m:ctrlPr>
                        </m:sSubPr>
                        <m:e>
                          <m:r>
                            <a:rPr lang="en-IN" sz="2400" b="0" i="1" smtClean="0">
                              <a:latin typeface="Cambria Math" panose="02040503050406030204" pitchFamily="18" charset="0"/>
                            </a:rPr>
                            <m:t>𝐼</m:t>
                          </m:r>
                        </m:e>
                        <m:sub>
                          <m:r>
                            <a:rPr lang="en-IN" sz="2400" b="0" i="1" smtClean="0">
                              <a:latin typeface="Cambria Math" panose="02040503050406030204" pitchFamily="18" charset="0"/>
                            </a:rPr>
                            <m:t>𝑡</m:t>
                          </m:r>
                        </m:sub>
                      </m:sSub>
                      <m:r>
                        <a:rPr lang="en-IN" sz="2400" b="0" i="1" smtClean="0">
                          <a:latin typeface="Cambria Math" panose="02040503050406030204" pitchFamily="18" charset="0"/>
                        </a:rPr>
                        <m:t>=</m:t>
                      </m:r>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𝐾</m:t>
                          </m:r>
                        </m:e>
                        <m:sub>
                          <m:r>
                            <a:rPr lang="en-IN" sz="2400" b="0" i="1" smtClean="0">
                              <a:latin typeface="Cambria Math" panose="02040503050406030204" pitchFamily="18" charset="0"/>
                            </a:rPr>
                            <m:t>𝑡</m:t>
                          </m:r>
                        </m:sub>
                      </m:sSub>
                      <m:r>
                        <a:rPr lang="en-IN" sz="2400" b="0" i="1" smtClean="0">
                          <a:latin typeface="Cambria Math" panose="02040503050406030204" pitchFamily="18" charset="0"/>
                        </a:rPr>
                        <m:t>−</m:t>
                      </m:r>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𝐾</m:t>
                          </m:r>
                        </m:e>
                        <m:sub>
                          <m:r>
                            <a:rPr lang="en-IN" sz="2400" b="0" i="1" smtClean="0">
                              <a:latin typeface="Cambria Math" panose="02040503050406030204" pitchFamily="18" charset="0"/>
                            </a:rPr>
                            <m:t>𝑡</m:t>
                          </m:r>
                          <m:r>
                            <a:rPr lang="en-IN" sz="2400" b="0" i="1" smtClean="0">
                              <a:latin typeface="Cambria Math" panose="02040503050406030204" pitchFamily="18" charset="0"/>
                            </a:rPr>
                            <m:t>−1</m:t>
                          </m:r>
                        </m:sub>
                      </m:sSub>
                    </m:oMath>
                  </m:oMathPara>
                </a14:m>
                <a:endParaRPr lang="en-IN" sz="2400" dirty="0" smtClean="0"/>
              </a:p>
              <a:p>
                <a:pPr>
                  <a:lnSpc>
                    <a:spcPct val="150000"/>
                  </a:lnSpc>
                </a:pPr>
                <a14:m>
                  <m:oMathPara xmlns:m="http://schemas.openxmlformats.org/officeDocument/2006/math">
                    <m:oMathParaPr>
                      <m:jc m:val="centerGroup"/>
                    </m:oMathParaPr>
                    <m:oMath xmlns:m="http://schemas.openxmlformats.org/officeDocument/2006/math">
                      <m:sSub>
                        <m:sSubPr>
                          <m:ctrlPr>
                            <a:rPr lang="en-IN" sz="2400" i="1">
                              <a:latin typeface="Cambria Math" panose="02040503050406030204" pitchFamily="18" charset="0"/>
                            </a:rPr>
                          </m:ctrlPr>
                        </m:sSubPr>
                        <m:e>
                          <m:r>
                            <a:rPr lang="en-IN" sz="2400" i="1">
                              <a:latin typeface="Cambria Math" panose="02040503050406030204" pitchFamily="18" charset="0"/>
                            </a:rPr>
                            <m:t>𝐼</m:t>
                          </m:r>
                        </m:e>
                        <m:sub>
                          <m:r>
                            <a:rPr lang="en-IN" sz="2400" b="0" i="1" smtClean="0">
                              <a:latin typeface="Cambria Math" panose="02040503050406030204" pitchFamily="18" charset="0"/>
                            </a:rPr>
                            <m:t>𝑛</m:t>
                          </m:r>
                          <m:r>
                            <a:rPr lang="en-IN" sz="2400" i="1">
                              <a:latin typeface="Cambria Math" panose="02040503050406030204" pitchFamily="18" charset="0"/>
                            </a:rPr>
                            <m:t>,</m:t>
                          </m:r>
                          <m:r>
                            <a:rPr lang="en-IN" sz="2400" i="1">
                              <a:latin typeface="Cambria Math" panose="02040503050406030204" pitchFamily="18" charset="0"/>
                            </a:rPr>
                            <m:t>𝑡</m:t>
                          </m:r>
                        </m:sub>
                      </m:sSub>
                      <m:r>
                        <a:rPr lang="en-IN" sz="2400" i="1">
                          <a:latin typeface="Cambria Math" panose="02040503050406030204" pitchFamily="18" charset="0"/>
                        </a:rPr>
                        <m:t>=</m:t>
                      </m:r>
                      <m:sSub>
                        <m:sSubPr>
                          <m:ctrlPr>
                            <a:rPr lang="en-IN" sz="2400" i="1">
                              <a:latin typeface="Cambria Math" panose="02040503050406030204" pitchFamily="18" charset="0"/>
                            </a:rPr>
                          </m:ctrlPr>
                        </m:sSubPr>
                        <m:e>
                          <m:r>
                            <a:rPr lang="en-IN" sz="2400" b="0" i="1" smtClean="0">
                              <a:latin typeface="Cambria Math" panose="02040503050406030204" pitchFamily="18" charset="0"/>
                            </a:rPr>
                            <m:t>𝐼</m:t>
                          </m:r>
                        </m:e>
                        <m:sub>
                          <m:r>
                            <a:rPr lang="en-IN" sz="2400" b="0" i="1" smtClean="0">
                              <a:latin typeface="Cambria Math" panose="02040503050406030204" pitchFamily="18" charset="0"/>
                            </a:rPr>
                            <m:t>𝑔</m:t>
                          </m:r>
                          <m:r>
                            <a:rPr lang="en-IN" sz="2400" i="1">
                              <a:latin typeface="Cambria Math" panose="02040503050406030204" pitchFamily="18" charset="0"/>
                            </a:rPr>
                            <m:t>,</m:t>
                          </m:r>
                          <m:r>
                            <a:rPr lang="en-IN" sz="2400" i="1">
                              <a:latin typeface="Cambria Math" panose="02040503050406030204" pitchFamily="18" charset="0"/>
                            </a:rPr>
                            <m:t>𝑡</m:t>
                          </m:r>
                        </m:sub>
                      </m:sSub>
                      <m:r>
                        <a:rPr lang="en-IN" sz="2400" i="1">
                          <a:latin typeface="Cambria Math" panose="02040503050406030204" pitchFamily="18" charset="0"/>
                        </a:rPr>
                        <m:t>−</m:t>
                      </m:r>
                      <m:r>
                        <a:rPr lang="en-IN" sz="2400" b="0" i="1" smtClean="0">
                          <a:latin typeface="Cambria Math" panose="02040503050406030204" pitchFamily="18" charset="0"/>
                        </a:rPr>
                        <m:t>𝐷</m:t>
                      </m:r>
                    </m:oMath>
                  </m:oMathPara>
                </a14:m>
                <a:endParaRPr lang="en-US" sz="2400" dirty="0" smtClean="0">
                  <a:cs typeface="Times New Roman" panose="02020603050405020304" pitchFamily="18" charset="0"/>
                </a:endParaRPr>
              </a:p>
              <a:p>
                <a:pPr lvl="5" algn="just">
                  <a:lnSpc>
                    <a:spcPct val="150000"/>
                  </a:lnSpc>
                </a:pPr>
                <a:endParaRPr lang="en-US" sz="2400" dirty="0">
                  <a:cs typeface="Times New Roman" panose="02020603050405020304" pitchFamily="18"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482138" y="822037"/>
                <a:ext cx="10499898" cy="5734455"/>
              </a:xfrm>
              <a:prstGeom prst="rect">
                <a:avLst/>
              </a:prstGeom>
              <a:blipFill>
                <a:blip r:embed="rId2"/>
                <a:stretch>
                  <a:fillRect l="-871"/>
                </a:stretch>
              </a:blipFill>
            </p:spPr>
            <p:txBody>
              <a:bodyPr/>
              <a:lstStyle/>
              <a:p>
                <a:r>
                  <a:rPr lang="en-IN">
                    <a:noFill/>
                  </a:rPr>
                  <a:t> </a:t>
                </a:r>
              </a:p>
            </p:txBody>
          </p:sp>
        </mc:Fallback>
      </mc:AlternateContent>
    </p:spTree>
    <p:extLst>
      <p:ext uri="{BB962C8B-B14F-4D97-AF65-F5344CB8AC3E}">
        <p14:creationId xmlns:p14="http://schemas.microsoft.com/office/powerpoint/2010/main" val="5380774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Investment</a:t>
            </a:r>
            <a:endParaRPr lang="en-IN" dirty="0"/>
          </a:p>
        </p:txBody>
      </p:sp>
      <p:sp>
        <p:nvSpPr>
          <p:cNvPr id="3" name="Content Placeholder 2"/>
          <p:cNvSpPr>
            <a:spLocks noGrp="1"/>
          </p:cNvSpPr>
          <p:nvPr>
            <p:ph idx="1"/>
          </p:nvPr>
        </p:nvSpPr>
        <p:spPr/>
        <p:txBody>
          <a:bodyPr/>
          <a:lstStyle/>
          <a:p>
            <a:r>
              <a:rPr lang="en-IN" dirty="0" smtClean="0"/>
              <a:t>Business Fixed (Non-residential) investment</a:t>
            </a:r>
          </a:p>
          <a:p>
            <a:r>
              <a:rPr lang="en-IN" dirty="0" smtClean="0"/>
              <a:t>Residential Investment</a:t>
            </a:r>
          </a:p>
          <a:p>
            <a:r>
              <a:rPr lang="en-IN" dirty="0" smtClean="0"/>
              <a:t>Inventory Investment </a:t>
            </a:r>
            <a:endParaRPr lang="en-IN" dirty="0"/>
          </a:p>
        </p:txBody>
      </p:sp>
    </p:spTree>
    <p:extLst>
      <p:ext uri="{BB962C8B-B14F-4D97-AF65-F5344CB8AC3E}">
        <p14:creationId xmlns:p14="http://schemas.microsoft.com/office/powerpoint/2010/main" val="2053864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642" y="-5"/>
            <a:ext cx="12178357" cy="584775"/>
          </a:xfrm>
          <a:prstGeom prst="rect">
            <a:avLst/>
          </a:prstGeom>
          <a:solidFill>
            <a:schemeClr val="accent4">
              <a:lumMod val="40000"/>
              <a:lumOff val="60000"/>
            </a:schemeClr>
          </a:solidFill>
        </p:spPr>
        <p:txBody>
          <a:bodyPr wrap="square" rtlCol="0">
            <a:spAutoFit/>
          </a:bodyPr>
          <a:lstStyle/>
          <a:p>
            <a:r>
              <a:rPr lang="en-US" sz="3200" b="1" dirty="0" smtClean="0">
                <a:latin typeface="Times New Roman" panose="02020603050405020304" pitchFamily="18" charset="0"/>
                <a:cs typeface="Times New Roman" panose="02020603050405020304" pitchFamily="18" charset="0"/>
              </a:rPr>
              <a:t>Decision to Invest and Marginal Efficiency of Capital (</a:t>
            </a:r>
            <a:r>
              <a:rPr lang="en-US" sz="3200" b="1" dirty="0">
                <a:latin typeface="Times New Roman" panose="02020603050405020304" pitchFamily="18" charset="0"/>
                <a:cs typeface="Times New Roman" panose="02020603050405020304" pitchFamily="18" charset="0"/>
              </a:rPr>
              <a:t>MEC) </a:t>
            </a:r>
          </a:p>
        </p:txBody>
      </p:sp>
      <p:sp>
        <p:nvSpPr>
          <p:cNvPr id="3" name="TextBox 2"/>
          <p:cNvSpPr txBox="1"/>
          <p:nvPr/>
        </p:nvSpPr>
        <p:spPr>
          <a:xfrm>
            <a:off x="482138" y="831273"/>
            <a:ext cx="10954686" cy="4247317"/>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dirty="0" smtClean="0"/>
              <a:t>To Keynes, </a:t>
            </a:r>
          </a:p>
          <a:p>
            <a:pPr marL="285750" indent="-285750" algn="just">
              <a:lnSpc>
                <a:spcPct val="150000"/>
              </a:lnSpc>
              <a:buFont typeface="Wingdings" panose="05000000000000000000" pitchFamily="2" charset="2"/>
              <a:buChar char="Ø"/>
            </a:pPr>
            <a:r>
              <a:rPr lang="en-US" dirty="0" smtClean="0"/>
              <a:t>New Investment is determined by marginal </a:t>
            </a:r>
            <a:r>
              <a:rPr lang="en-US" dirty="0"/>
              <a:t>efficiency of capital (MEC) </a:t>
            </a:r>
            <a:r>
              <a:rPr lang="en-US" dirty="0" smtClean="0"/>
              <a:t>in conjunction with the </a:t>
            </a:r>
            <a:r>
              <a:rPr lang="en-US" dirty="0"/>
              <a:t>rate of interest (r</a:t>
            </a:r>
            <a:r>
              <a:rPr lang="en-US" dirty="0" smtClean="0"/>
              <a:t>).</a:t>
            </a:r>
          </a:p>
          <a:p>
            <a:pPr marL="285750" indent="-285750" algn="just">
              <a:lnSpc>
                <a:spcPct val="150000"/>
              </a:lnSpc>
              <a:buFont typeface="Wingdings" panose="05000000000000000000" pitchFamily="2" charset="2"/>
              <a:buChar char="Ø"/>
            </a:pPr>
            <a:r>
              <a:rPr lang="en-US" dirty="0" smtClean="0"/>
              <a:t>MEC is the highest rate of return over cost expected from producing an additional unit of capital. </a:t>
            </a:r>
            <a:endParaRPr lang="en-US" dirty="0"/>
          </a:p>
          <a:p>
            <a:pPr marL="285750" indent="-285750" algn="just">
              <a:lnSpc>
                <a:spcPct val="150000"/>
              </a:lnSpc>
              <a:buFont typeface="Wingdings" panose="05000000000000000000" pitchFamily="2" charset="2"/>
              <a:buChar char="Ø"/>
            </a:pPr>
            <a:r>
              <a:rPr lang="en-US" dirty="0" smtClean="0"/>
              <a:t>MEC refers to the rate </a:t>
            </a:r>
            <a:r>
              <a:rPr lang="en-US" dirty="0"/>
              <a:t>of discount which </a:t>
            </a:r>
            <a:r>
              <a:rPr lang="en-US" dirty="0" smtClean="0"/>
              <a:t>makes </a:t>
            </a:r>
            <a:r>
              <a:rPr lang="en-US" dirty="0"/>
              <a:t>the present value of the expected net returns from a capital asset just equal to its supply </a:t>
            </a:r>
            <a:r>
              <a:rPr lang="en-US" dirty="0" smtClean="0"/>
              <a:t>price.</a:t>
            </a:r>
          </a:p>
          <a:p>
            <a:pPr marL="285750" indent="-285750" algn="just">
              <a:lnSpc>
                <a:spcPct val="150000"/>
              </a:lnSpc>
              <a:buFont typeface="Wingdings" panose="05000000000000000000" pitchFamily="2" charset="2"/>
              <a:buChar char="Ø"/>
            </a:pPr>
            <a:r>
              <a:rPr lang="en-US" dirty="0" smtClean="0"/>
              <a:t>MEC depends on two elements</a:t>
            </a:r>
          </a:p>
          <a:p>
            <a:pPr marL="285750" indent="-285750" algn="just">
              <a:lnSpc>
                <a:spcPct val="150000"/>
              </a:lnSpc>
              <a:buFont typeface="Arial" panose="020B0604020202020204" pitchFamily="34" charset="0"/>
              <a:buChar char="•"/>
            </a:pPr>
            <a:r>
              <a:rPr lang="en-US" dirty="0" smtClean="0"/>
              <a:t>Prospective yields or expected returns from an income yielding assets </a:t>
            </a:r>
          </a:p>
          <a:p>
            <a:pPr marL="285750" indent="-285750" algn="just">
              <a:lnSpc>
                <a:spcPct val="150000"/>
              </a:lnSpc>
              <a:buFont typeface="Arial" panose="020B0604020202020204" pitchFamily="34" charset="0"/>
              <a:buChar char="•"/>
            </a:pPr>
            <a:r>
              <a:rPr lang="en-US" dirty="0" smtClean="0"/>
              <a:t>Supply price or Replacement cost</a:t>
            </a:r>
          </a:p>
          <a:p>
            <a:pPr marL="285750" indent="-285750" algn="just">
              <a:lnSpc>
                <a:spcPct val="150000"/>
              </a:lnSpc>
              <a:buFont typeface="Wingdings" panose="05000000000000000000" pitchFamily="2" charset="2"/>
              <a:buChar char="Ø"/>
            </a:pPr>
            <a:endParaRPr lang="en-US" dirty="0"/>
          </a:p>
          <a:p>
            <a:pPr marL="285750" indent="-285750" algn="just">
              <a:lnSpc>
                <a:spcPct val="150000"/>
              </a:lnSpc>
              <a:buFont typeface="Wingdings" panose="05000000000000000000" pitchFamily="2" charset="2"/>
              <a:buChar char="Ø"/>
            </a:pPr>
            <a:endParaRPr lang="en-US" i="1" dirty="0" smtClean="0"/>
          </a:p>
        </p:txBody>
      </p:sp>
    </p:spTree>
    <p:extLst>
      <p:ext uri="{BB962C8B-B14F-4D97-AF65-F5344CB8AC3E}">
        <p14:creationId xmlns:p14="http://schemas.microsoft.com/office/powerpoint/2010/main" val="22613884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Derivation of MEC</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0000" lnSpcReduction="20000"/>
              </a:bodyPr>
              <a:lstStyle/>
              <a:p>
                <a:pPr marL="0" indent="0" algn="just">
                  <a:lnSpc>
                    <a:spcPct val="150000"/>
                  </a:lnSpc>
                  <a:buNone/>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i="1">
                              <a:latin typeface="Cambria Math" panose="02040503050406030204" pitchFamily="18" charset="0"/>
                            </a:rPr>
                            <m:t>𝐶</m:t>
                          </m:r>
                        </m:e>
                        <m:sub>
                          <m:r>
                            <a:rPr lang="en-IN" i="1">
                              <a:latin typeface="Cambria Math" panose="02040503050406030204" pitchFamily="18" charset="0"/>
                            </a:rPr>
                            <m:t>0</m:t>
                          </m:r>
                        </m:sub>
                      </m:sSub>
                      <m:r>
                        <a:rPr lang="en-IN" i="1">
                          <a:latin typeface="Cambria Math" panose="02040503050406030204" pitchFamily="18" charset="0"/>
                        </a:rPr>
                        <m:t>=</m:t>
                      </m:r>
                      <m:nary>
                        <m:naryPr>
                          <m:chr m:val="∑"/>
                          <m:subHide m:val="on"/>
                          <m:supHide m:val="on"/>
                          <m:ctrlPr>
                            <a:rPr lang="en-US" i="1">
                              <a:latin typeface="Cambria Math" panose="02040503050406030204" pitchFamily="18" charset="0"/>
                            </a:rPr>
                          </m:ctrlPr>
                        </m:naryPr>
                        <m:sub/>
                        <m:sup/>
                        <m:e>
                          <m:f>
                            <m:fPr>
                              <m:ctrlPr>
                                <a:rPr lang="en-US" i="1">
                                  <a:latin typeface="Cambria Math" panose="02040503050406030204" pitchFamily="18" charset="0"/>
                                </a:rPr>
                              </m:ctrlPr>
                            </m:fPr>
                            <m:num>
                              <m:sSub>
                                <m:sSubPr>
                                  <m:ctrlPr>
                                    <a:rPr lang="en-IN" i="1">
                                      <a:latin typeface="Cambria Math" panose="02040503050406030204" pitchFamily="18" charset="0"/>
                                    </a:rPr>
                                  </m:ctrlPr>
                                </m:sSubPr>
                                <m:e>
                                  <m:r>
                                    <a:rPr lang="en-IN" i="1">
                                      <a:latin typeface="Cambria Math" panose="02040503050406030204" pitchFamily="18" charset="0"/>
                                    </a:rPr>
                                    <m:t>𝑅</m:t>
                                  </m:r>
                                </m:e>
                                <m:sub>
                                  <m:r>
                                    <a:rPr lang="en-IN" i="1">
                                      <a:latin typeface="Cambria Math" panose="02040503050406030204" pitchFamily="18" charset="0"/>
                                    </a:rPr>
                                    <m:t>𝑡</m:t>
                                  </m:r>
                                </m:sub>
                              </m:sSub>
                            </m:num>
                            <m:den>
                              <m:r>
                                <a:rPr lang="en-IN" i="1">
                                  <a:latin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1+</m:t>
                                  </m:r>
                                  <m:r>
                                    <a:rPr lang="en-IN" b="0" i="1" smtClean="0">
                                      <a:latin typeface="Cambria Math" panose="02040503050406030204" pitchFamily="18" charset="0"/>
                                    </a:rPr>
                                    <m:t>𝑒</m:t>
                                  </m:r>
                                  <m:r>
                                    <a:rPr lang="en-IN" i="1">
                                      <a:latin typeface="Cambria Math" panose="02040503050406030204" pitchFamily="18" charset="0"/>
                                    </a:rPr>
                                    <m:t>)</m:t>
                                  </m:r>
                                </m:e>
                                <m:sup>
                                  <m:r>
                                    <a:rPr lang="en-IN" i="1">
                                      <a:latin typeface="Cambria Math" panose="02040503050406030204" pitchFamily="18" charset="0"/>
                                    </a:rPr>
                                    <m:t>𝑡</m:t>
                                  </m:r>
                                </m:sup>
                              </m:sSup>
                            </m:den>
                          </m:f>
                        </m:e>
                      </m:nary>
                    </m:oMath>
                  </m:oMathPara>
                </a14:m>
                <a:endParaRPr lang="en-US" dirty="0" smtClean="0"/>
              </a:p>
              <a:p>
                <a:pPr marL="0" indent="0" algn="just">
                  <a:lnSpc>
                    <a:spcPct val="150000"/>
                  </a:lnSpc>
                  <a:buNone/>
                </a:pPr>
                <a:endParaRPr lang="en-US" dirty="0" smtClean="0"/>
              </a:p>
              <a:p>
                <a:pPr algn="just">
                  <a:lnSpc>
                    <a:spcPct val="150000"/>
                  </a:lnSpc>
                </a:pPr>
                <a:r>
                  <a:rPr lang="en-US" dirty="0" smtClean="0"/>
                  <a:t>Where e is </a:t>
                </a:r>
                <a:r>
                  <a:rPr lang="en-US" dirty="0"/>
                  <a:t>MEC.</a:t>
                </a:r>
              </a:p>
              <a:p>
                <a:pPr algn="just">
                  <a:lnSpc>
                    <a:spcPct val="150000"/>
                  </a:lnSpc>
                </a:pPr>
                <a:r>
                  <a:rPr lang="en-US" dirty="0"/>
                  <a:t>If </a:t>
                </a:r>
                <a:r>
                  <a:rPr lang="en-US" dirty="0" smtClean="0"/>
                  <a:t>e </a:t>
                </a:r>
                <a14:m>
                  <m:oMath xmlns:m="http://schemas.openxmlformats.org/officeDocument/2006/math">
                    <m:r>
                      <a:rPr lang="en-IN" i="1">
                        <a:latin typeface="Cambria Math" panose="02040503050406030204" pitchFamily="18" charset="0"/>
                      </a:rPr>
                      <m:t>&gt;</m:t>
                    </m:r>
                    <m:r>
                      <a:rPr lang="en-IN" i="1">
                        <a:latin typeface="Cambria Math" panose="02040503050406030204" pitchFamily="18" charset="0"/>
                      </a:rPr>
                      <m:t>𝑟</m:t>
                    </m:r>
                    <m:r>
                      <a:rPr lang="en-IN" i="1">
                        <a:latin typeface="Cambria Math" panose="02040503050406030204" pitchFamily="18" charset="0"/>
                      </a:rPr>
                      <m:t>, </m:t>
                    </m:r>
                    <m:r>
                      <a:rPr lang="en-IN" i="1">
                        <a:latin typeface="Cambria Math" panose="02040503050406030204" pitchFamily="18" charset="0"/>
                      </a:rPr>
                      <m:t>𝑛𝑒𝑤</m:t>
                    </m:r>
                    <m:r>
                      <a:rPr lang="en-IN" i="1">
                        <a:latin typeface="Cambria Math" panose="02040503050406030204" pitchFamily="18" charset="0"/>
                      </a:rPr>
                      <m:t> </m:t>
                    </m:r>
                    <m:r>
                      <a:rPr lang="en-IN" i="1">
                        <a:latin typeface="Cambria Math" panose="02040503050406030204" pitchFamily="18" charset="0"/>
                      </a:rPr>
                      <m:t>𝑖𝑛𝑣𝑒𝑠𝑡𝑚𝑒𝑛𝑡</m:t>
                    </m:r>
                    <m:r>
                      <a:rPr lang="en-IN" i="1">
                        <a:latin typeface="Cambria Math" panose="02040503050406030204" pitchFamily="18" charset="0"/>
                      </a:rPr>
                      <m:t> </m:t>
                    </m:r>
                    <m:r>
                      <a:rPr lang="en-IN" i="1">
                        <a:latin typeface="Cambria Math" panose="02040503050406030204" pitchFamily="18" charset="0"/>
                      </a:rPr>
                      <m:t>𝑖𝑠</m:t>
                    </m:r>
                    <m:r>
                      <a:rPr lang="en-IN" i="1">
                        <a:latin typeface="Cambria Math" panose="02040503050406030204" pitchFamily="18" charset="0"/>
                      </a:rPr>
                      <m:t> </m:t>
                    </m:r>
                    <m:r>
                      <a:rPr lang="en-IN" i="1">
                        <a:latin typeface="Cambria Math" panose="02040503050406030204" pitchFamily="18" charset="0"/>
                      </a:rPr>
                      <m:t>𝑝𝑟𝑜𝑓𝑖𝑡𝑎𝑏𝑙𝑒</m:t>
                    </m:r>
                  </m:oMath>
                </a14:m>
                <a:endParaRPr lang="en-IN" dirty="0"/>
              </a:p>
              <a:p>
                <a:pPr algn="just">
                  <a:lnSpc>
                    <a:spcPct val="150000"/>
                  </a:lnSpc>
                </a:pPr>
                <a:r>
                  <a:rPr lang="en-US" dirty="0"/>
                  <a:t>If </a:t>
                </a:r>
                <a:r>
                  <a:rPr lang="en-US" dirty="0" smtClean="0"/>
                  <a:t>e </a:t>
                </a:r>
                <a14:m>
                  <m:oMath xmlns:m="http://schemas.openxmlformats.org/officeDocument/2006/math">
                    <m:r>
                      <a:rPr lang="en-IN" i="1">
                        <a:latin typeface="Cambria Math" panose="02040503050406030204" pitchFamily="18" charset="0"/>
                      </a:rPr>
                      <m:t>&lt;</m:t>
                    </m:r>
                    <m:r>
                      <a:rPr lang="en-IN" i="1">
                        <a:latin typeface="Cambria Math" panose="02040503050406030204" pitchFamily="18" charset="0"/>
                      </a:rPr>
                      <m:t>𝑟</m:t>
                    </m:r>
                    <m:r>
                      <a:rPr lang="en-IN" i="1">
                        <a:latin typeface="Cambria Math" panose="02040503050406030204" pitchFamily="18" charset="0"/>
                      </a:rPr>
                      <m:t>, </m:t>
                    </m:r>
                    <m:r>
                      <a:rPr lang="en-IN" i="1">
                        <a:latin typeface="Cambria Math" panose="02040503050406030204" pitchFamily="18" charset="0"/>
                      </a:rPr>
                      <m:t>𝑛𝑒𝑤</m:t>
                    </m:r>
                    <m:r>
                      <a:rPr lang="en-IN" i="1">
                        <a:latin typeface="Cambria Math" panose="02040503050406030204" pitchFamily="18" charset="0"/>
                      </a:rPr>
                      <m:t> </m:t>
                    </m:r>
                    <m:r>
                      <a:rPr lang="en-IN" i="1">
                        <a:latin typeface="Cambria Math" panose="02040503050406030204" pitchFamily="18" charset="0"/>
                      </a:rPr>
                      <m:t>𝑖𝑛𝑣𝑒𝑠𝑡𝑚𝑒𝑛𝑡</m:t>
                    </m:r>
                    <m:r>
                      <a:rPr lang="en-IN" i="1">
                        <a:latin typeface="Cambria Math" panose="02040503050406030204" pitchFamily="18" charset="0"/>
                      </a:rPr>
                      <m:t> </m:t>
                    </m:r>
                    <m:r>
                      <a:rPr lang="en-IN" i="1">
                        <a:latin typeface="Cambria Math" panose="02040503050406030204" pitchFamily="18" charset="0"/>
                      </a:rPr>
                      <m:t>𝑖𝑠</m:t>
                    </m:r>
                    <m:r>
                      <a:rPr lang="en-IN" i="1">
                        <a:latin typeface="Cambria Math" panose="02040503050406030204" pitchFamily="18" charset="0"/>
                      </a:rPr>
                      <m:t> </m:t>
                    </m:r>
                    <m:r>
                      <a:rPr lang="en-IN" i="1">
                        <a:latin typeface="Cambria Math" panose="02040503050406030204" pitchFamily="18" charset="0"/>
                      </a:rPr>
                      <m:t>𝑛𝑜𝑡</m:t>
                    </m:r>
                    <m:r>
                      <a:rPr lang="en-IN" i="1">
                        <a:latin typeface="Cambria Math" panose="02040503050406030204" pitchFamily="18" charset="0"/>
                      </a:rPr>
                      <m:t> </m:t>
                    </m:r>
                    <m:r>
                      <a:rPr lang="en-IN" i="1">
                        <a:latin typeface="Cambria Math" panose="02040503050406030204" pitchFamily="18" charset="0"/>
                      </a:rPr>
                      <m:t>𝑝𝑟𝑜𝑓𝑖𝑡𝑎𝑏𝑙𝑒</m:t>
                    </m:r>
                  </m:oMath>
                </a14:m>
                <a:endParaRPr lang="en-IN" dirty="0"/>
              </a:p>
              <a:p>
                <a:pPr algn="just">
                  <a:lnSpc>
                    <a:spcPct val="150000"/>
                  </a:lnSpc>
                </a:pPr>
                <a:r>
                  <a:rPr lang="en-US" dirty="0"/>
                  <a:t>If </a:t>
                </a:r>
                <a:r>
                  <a:rPr lang="en-US" dirty="0" smtClean="0"/>
                  <a:t>e </a:t>
                </a:r>
                <a14:m>
                  <m:oMath xmlns:m="http://schemas.openxmlformats.org/officeDocument/2006/math">
                    <m:r>
                      <a:rPr lang="en-IN" i="1">
                        <a:latin typeface="Cambria Math" panose="02040503050406030204" pitchFamily="18" charset="0"/>
                      </a:rPr>
                      <m:t>=</m:t>
                    </m:r>
                    <m:r>
                      <a:rPr lang="en-IN" i="1">
                        <a:latin typeface="Cambria Math" panose="02040503050406030204" pitchFamily="18" charset="0"/>
                      </a:rPr>
                      <m:t>𝑟</m:t>
                    </m:r>
                    <m:r>
                      <a:rPr lang="en-IN" i="1">
                        <a:latin typeface="Cambria Math" panose="02040503050406030204" pitchFamily="18" charset="0"/>
                      </a:rPr>
                      <m:t>, </m:t>
                    </m:r>
                    <m:r>
                      <a:rPr lang="en-IN" i="1">
                        <a:latin typeface="Cambria Math" panose="02040503050406030204" pitchFamily="18" charset="0"/>
                      </a:rPr>
                      <m:t>𝑖𝑛𝑣𝑒𝑠𝑡𝑒𝑟𝑠</m:t>
                    </m:r>
                    <m:r>
                      <a:rPr lang="en-IN" i="1">
                        <a:latin typeface="Cambria Math" panose="02040503050406030204" pitchFamily="18" charset="0"/>
                      </a:rPr>
                      <m:t> </m:t>
                    </m:r>
                    <m:r>
                      <a:rPr lang="en-IN" i="1">
                        <a:latin typeface="Cambria Math" panose="02040503050406030204" pitchFamily="18" charset="0"/>
                      </a:rPr>
                      <m:t>𝑎𝑟𝑒</m:t>
                    </m:r>
                    <m:r>
                      <a:rPr lang="en-IN" i="1">
                        <a:latin typeface="Cambria Math" panose="02040503050406030204" pitchFamily="18" charset="0"/>
                      </a:rPr>
                      <m:t> </m:t>
                    </m:r>
                    <m:r>
                      <a:rPr lang="en-IN" i="1">
                        <a:latin typeface="Cambria Math" panose="02040503050406030204" pitchFamily="18" charset="0"/>
                      </a:rPr>
                      <m:t>𝑛𝑒𝑢𝑡𝑟𝑎𝑙</m:t>
                    </m:r>
                  </m:oMath>
                </a14:m>
                <a:endParaRPr lang="en-US" dirty="0"/>
              </a:p>
              <a:p>
                <a:pPr algn="just">
                  <a:lnSpc>
                    <a:spcPct val="150000"/>
                  </a:lnSpc>
                </a:pPr>
                <a:r>
                  <a:rPr lang="en-US" dirty="0"/>
                  <a:t>New investment is carried out until MEC becomes equal to the rate of interest.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522" b="-1401"/>
                </a:stretch>
              </a:blipFill>
            </p:spPr>
            <p:txBody>
              <a:bodyPr/>
              <a:lstStyle/>
              <a:p>
                <a:r>
                  <a:rPr lang="en-IN">
                    <a:noFill/>
                  </a:rPr>
                  <a:t> </a:t>
                </a:r>
              </a:p>
            </p:txBody>
          </p:sp>
        </mc:Fallback>
      </mc:AlternateContent>
      <p:pic>
        <p:nvPicPr>
          <p:cNvPr id="4" name="Picture 2" descr="https://www.economicsdiscussion.net/wp-content/uploads/2015/11/clip_image003_thumb2_thum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6718" y="3098036"/>
            <a:ext cx="3882504" cy="592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891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642" y="-5"/>
            <a:ext cx="12178357" cy="584775"/>
          </a:xfrm>
          <a:prstGeom prst="rect">
            <a:avLst/>
          </a:prstGeom>
          <a:solidFill>
            <a:schemeClr val="accent4">
              <a:lumMod val="40000"/>
              <a:lumOff val="60000"/>
            </a:schemeClr>
          </a:solidFill>
        </p:spPr>
        <p:txBody>
          <a:bodyPr wrap="square" rtlCol="0">
            <a:spAutoFit/>
          </a:bodyPr>
          <a:lstStyle/>
          <a:p>
            <a:r>
              <a:rPr lang="en-US" sz="3200" b="1" dirty="0" smtClean="0">
                <a:latin typeface="Times New Roman" panose="02020603050405020304" pitchFamily="18" charset="0"/>
                <a:cs typeface="Times New Roman" panose="02020603050405020304" pitchFamily="18" charset="0"/>
              </a:rPr>
              <a:t>Marginal Efficiency of Capital (</a:t>
            </a:r>
            <a:r>
              <a:rPr lang="en-US" sz="3200" b="1" dirty="0">
                <a:latin typeface="Times New Roman" panose="02020603050405020304" pitchFamily="18" charset="0"/>
                <a:cs typeface="Times New Roman" panose="02020603050405020304" pitchFamily="18" charset="0"/>
              </a:rPr>
              <a:t>MEC) or Real rate of </a:t>
            </a:r>
            <a:r>
              <a:rPr lang="en-US" sz="3200" b="1" dirty="0" smtClean="0">
                <a:latin typeface="Times New Roman" panose="02020603050405020304" pitchFamily="18" charset="0"/>
                <a:cs typeface="Times New Roman" panose="02020603050405020304" pitchFamily="18" charset="0"/>
              </a:rPr>
              <a:t>interest</a:t>
            </a:r>
            <a:endParaRPr lang="en-US" sz="32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482138" y="831273"/>
            <a:ext cx="10954686" cy="4247317"/>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dirty="0" smtClean="0"/>
              <a:t>However</a:t>
            </a:r>
            <a:r>
              <a:rPr lang="en-US" dirty="0"/>
              <a:t>, as more and more capital is used in the production process, the MEC will fall due to diminishing marginal product of capital. As soon as MEC is equated to r, no new investment will be made in any income-earning asset</a:t>
            </a:r>
            <a:r>
              <a:rPr lang="en-US" dirty="0" smtClean="0"/>
              <a:t>.</a:t>
            </a:r>
          </a:p>
          <a:p>
            <a:pPr marL="285750" indent="-285750" algn="just">
              <a:lnSpc>
                <a:spcPct val="150000"/>
              </a:lnSpc>
              <a:buFont typeface="Wingdings" panose="05000000000000000000" pitchFamily="2" charset="2"/>
              <a:buChar char="Ø"/>
            </a:pPr>
            <a:endParaRPr lang="en-US" dirty="0"/>
          </a:p>
          <a:p>
            <a:pPr marL="285750" indent="-285750" algn="just">
              <a:lnSpc>
                <a:spcPct val="150000"/>
              </a:lnSpc>
              <a:buFont typeface="Wingdings" panose="05000000000000000000" pitchFamily="2" charset="2"/>
              <a:buChar char="Ø"/>
            </a:pPr>
            <a:endParaRPr lang="en-US" dirty="0" smtClean="0"/>
          </a:p>
          <a:p>
            <a:pPr marL="285750" indent="-285750" algn="just">
              <a:lnSpc>
                <a:spcPct val="150000"/>
              </a:lnSpc>
              <a:buFont typeface="Wingdings" panose="05000000000000000000" pitchFamily="2" charset="2"/>
              <a:buChar char="Ø"/>
            </a:pPr>
            <a:endParaRPr lang="en-US" dirty="0"/>
          </a:p>
          <a:p>
            <a:pPr marL="285750" indent="-285750" algn="just">
              <a:lnSpc>
                <a:spcPct val="150000"/>
              </a:lnSpc>
              <a:buFont typeface="Wingdings" panose="05000000000000000000" pitchFamily="2" charset="2"/>
              <a:buChar char="Ø"/>
            </a:pPr>
            <a:endParaRPr lang="en-US" dirty="0" smtClean="0"/>
          </a:p>
          <a:p>
            <a:pPr marL="285750" indent="-285750" algn="just">
              <a:lnSpc>
                <a:spcPct val="150000"/>
              </a:lnSpc>
              <a:buFont typeface="Wingdings" panose="05000000000000000000" pitchFamily="2" charset="2"/>
              <a:buChar char="Ø"/>
            </a:pPr>
            <a:endParaRPr lang="en-US" dirty="0" smtClean="0"/>
          </a:p>
          <a:p>
            <a:pPr marL="285750" indent="-285750" algn="just">
              <a:lnSpc>
                <a:spcPct val="150000"/>
              </a:lnSpc>
              <a:buFont typeface="Wingdings" panose="05000000000000000000" pitchFamily="2" charset="2"/>
              <a:buChar char="Ø"/>
            </a:pPr>
            <a:endParaRPr lang="en-IN" b="1" dirty="0" smtClean="0"/>
          </a:p>
          <a:p>
            <a:pPr marL="285750" indent="-285750" algn="just">
              <a:lnSpc>
                <a:spcPct val="150000"/>
              </a:lnSpc>
              <a:buFont typeface="Wingdings" panose="05000000000000000000" pitchFamily="2" charset="2"/>
              <a:buChar char="Ø"/>
            </a:pPr>
            <a:endParaRPr lang="en-US" i="1" dirty="0" smtClean="0"/>
          </a:p>
        </p:txBody>
      </p:sp>
      <p:pic>
        <p:nvPicPr>
          <p:cNvPr id="4" name="Picture 3"/>
          <p:cNvPicPr>
            <a:picLocks noChangeAspect="1"/>
          </p:cNvPicPr>
          <p:nvPr/>
        </p:nvPicPr>
        <p:blipFill>
          <a:blip r:embed="rId2"/>
          <a:stretch>
            <a:fillRect/>
          </a:stretch>
        </p:blipFill>
        <p:spPr>
          <a:xfrm>
            <a:off x="3675017" y="2143569"/>
            <a:ext cx="3187337" cy="2356375"/>
          </a:xfrm>
          <a:prstGeom prst="rect">
            <a:avLst/>
          </a:prstGeom>
        </p:spPr>
      </p:pic>
    </p:spTree>
    <p:extLst>
      <p:ext uri="{BB962C8B-B14F-4D97-AF65-F5344CB8AC3E}">
        <p14:creationId xmlns:p14="http://schemas.microsoft.com/office/powerpoint/2010/main" val="25268170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642" y="-5"/>
            <a:ext cx="12178357" cy="584775"/>
          </a:xfrm>
          <a:prstGeom prst="rect">
            <a:avLst/>
          </a:prstGeom>
          <a:solidFill>
            <a:schemeClr val="accent4">
              <a:lumMod val="40000"/>
              <a:lumOff val="60000"/>
            </a:schemeClr>
          </a:solidFill>
        </p:spPr>
        <p:txBody>
          <a:bodyPr wrap="square" rtlCol="0">
            <a:spAutoFit/>
          </a:bodyPr>
          <a:lstStyle/>
          <a:p>
            <a:r>
              <a:rPr lang="en-US" sz="3200" b="1" dirty="0" smtClean="0">
                <a:latin typeface="Times New Roman" panose="02020603050405020304" pitchFamily="18" charset="0"/>
                <a:cs typeface="Times New Roman" panose="02020603050405020304" pitchFamily="18" charset="0"/>
              </a:rPr>
              <a:t>Marginal Efficiency of Capital (</a:t>
            </a:r>
            <a:r>
              <a:rPr lang="en-US" sz="3200" b="1" dirty="0">
                <a:latin typeface="Times New Roman" panose="02020603050405020304" pitchFamily="18" charset="0"/>
                <a:cs typeface="Times New Roman" panose="02020603050405020304" pitchFamily="18" charset="0"/>
              </a:rPr>
              <a:t>MEC) or Real rate of </a:t>
            </a:r>
            <a:r>
              <a:rPr lang="en-US" sz="3200" b="1" dirty="0" smtClean="0">
                <a:latin typeface="Times New Roman" panose="02020603050405020304" pitchFamily="18" charset="0"/>
                <a:cs typeface="Times New Roman" panose="02020603050405020304" pitchFamily="18" charset="0"/>
              </a:rPr>
              <a:t>interest</a:t>
            </a:r>
            <a:endParaRPr lang="en-US" sz="32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482138" y="831273"/>
            <a:ext cx="10954686" cy="2126864"/>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dirty="0"/>
              <a:t>If all possible projects in an economy are arranged in descending order of their MEC, investors will accept those with MEC higher than r and reject those whose MEC is lower than r. </a:t>
            </a:r>
            <a:endParaRPr lang="en-US" dirty="0" smtClean="0"/>
          </a:p>
          <a:p>
            <a:pPr marL="285750" indent="-285750" algn="just">
              <a:lnSpc>
                <a:spcPct val="150000"/>
              </a:lnSpc>
              <a:buFont typeface="Wingdings" panose="05000000000000000000" pitchFamily="2" charset="2"/>
              <a:buChar char="Ø"/>
            </a:pPr>
            <a:r>
              <a:rPr lang="en-US" dirty="0" smtClean="0"/>
              <a:t>The </a:t>
            </a:r>
            <a:r>
              <a:rPr lang="en-US" dirty="0"/>
              <a:t>MEC is not the same as the marginal product of capital which is concerned only with the immediate effect of additional capital on possible output and not with how long the resulting profits can be expected to persist</a:t>
            </a:r>
            <a:r>
              <a:rPr lang="en-US" dirty="0" smtClean="0"/>
              <a:t>.</a:t>
            </a:r>
          </a:p>
          <a:p>
            <a:pPr marL="285750" indent="-285750" algn="just">
              <a:lnSpc>
                <a:spcPct val="150000"/>
              </a:lnSpc>
              <a:buFont typeface="Wingdings" panose="05000000000000000000" pitchFamily="2" charset="2"/>
              <a:buChar char="Ø"/>
            </a:pPr>
            <a:endParaRPr lang="en-US" i="1" dirty="0" smtClean="0"/>
          </a:p>
        </p:txBody>
      </p:sp>
      <p:pic>
        <p:nvPicPr>
          <p:cNvPr id="4" name="Picture 3"/>
          <p:cNvPicPr>
            <a:picLocks noChangeAspect="1"/>
          </p:cNvPicPr>
          <p:nvPr/>
        </p:nvPicPr>
        <p:blipFill>
          <a:blip r:embed="rId2"/>
          <a:stretch>
            <a:fillRect/>
          </a:stretch>
        </p:blipFill>
        <p:spPr>
          <a:xfrm>
            <a:off x="1901000" y="3317851"/>
            <a:ext cx="3711101" cy="2743590"/>
          </a:xfrm>
          <a:prstGeom prst="rect">
            <a:avLst/>
          </a:prstGeom>
        </p:spPr>
      </p:pic>
      <p:sp>
        <p:nvSpPr>
          <p:cNvPr id="5" name="Rectangle 4"/>
          <p:cNvSpPr/>
          <p:nvPr/>
        </p:nvSpPr>
        <p:spPr>
          <a:xfrm>
            <a:off x="5991494" y="3317851"/>
            <a:ext cx="5259978" cy="1323439"/>
          </a:xfrm>
          <a:prstGeom prst="rect">
            <a:avLst/>
          </a:prstGeom>
        </p:spPr>
        <p:txBody>
          <a:bodyPr wrap="square">
            <a:spAutoFit/>
          </a:bodyPr>
          <a:lstStyle/>
          <a:p>
            <a:pPr algn="just"/>
            <a:r>
              <a:rPr lang="en-US" sz="1600" dirty="0" smtClean="0"/>
              <a:t>MEC </a:t>
            </a:r>
            <a:r>
              <a:rPr lang="en-US" sz="1600" dirty="0"/>
              <a:t>decreases as the amount of investment </a:t>
            </a:r>
            <a:r>
              <a:rPr lang="en-US" sz="1600" dirty="0" smtClean="0"/>
              <a:t>increases. This </a:t>
            </a:r>
            <a:r>
              <a:rPr lang="en-US" sz="1600" dirty="0"/>
              <a:t>is because initial investments are concentrated on the ‘best’ opportunities and yield high rates of return; later investments are less productive and secure progressively lower returns.</a:t>
            </a:r>
            <a:endParaRPr lang="en-IN" sz="1600" dirty="0"/>
          </a:p>
        </p:txBody>
      </p:sp>
      <p:sp>
        <p:nvSpPr>
          <p:cNvPr id="6" name="Up Arrow 5"/>
          <p:cNvSpPr/>
          <p:nvPr/>
        </p:nvSpPr>
        <p:spPr>
          <a:xfrm rot="15414036">
            <a:off x="4623471" y="3312632"/>
            <a:ext cx="374818" cy="1947565"/>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641110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642" y="-5"/>
            <a:ext cx="12178357" cy="584775"/>
          </a:xfrm>
          <a:prstGeom prst="rect">
            <a:avLst/>
          </a:prstGeom>
          <a:solidFill>
            <a:schemeClr val="accent4">
              <a:lumMod val="40000"/>
              <a:lumOff val="60000"/>
            </a:schemeClr>
          </a:solidFill>
        </p:spPr>
        <p:txBody>
          <a:bodyPr wrap="square" rtlCol="0">
            <a:spAutoFit/>
          </a:bodyPr>
          <a:lstStyle/>
          <a:p>
            <a:r>
              <a:rPr lang="en-US" sz="3200" b="1" dirty="0" smtClean="0">
                <a:latin typeface="Times New Roman" panose="02020603050405020304" pitchFamily="18" charset="0"/>
                <a:cs typeface="Times New Roman" panose="02020603050405020304" pitchFamily="18" charset="0"/>
              </a:rPr>
              <a:t>Marginal Efficiency of Capital (</a:t>
            </a:r>
            <a:r>
              <a:rPr lang="en-US" sz="3200" b="1" dirty="0">
                <a:latin typeface="Times New Roman" panose="02020603050405020304" pitchFamily="18" charset="0"/>
                <a:cs typeface="Times New Roman" panose="02020603050405020304" pitchFamily="18" charset="0"/>
              </a:rPr>
              <a:t>MEC) or Real rate of </a:t>
            </a:r>
            <a:r>
              <a:rPr lang="en-US" sz="3200" b="1" dirty="0" smtClean="0">
                <a:latin typeface="Times New Roman" panose="02020603050405020304" pitchFamily="18" charset="0"/>
                <a:cs typeface="Times New Roman" panose="02020603050405020304" pitchFamily="18" charset="0"/>
              </a:rPr>
              <a:t>interest</a:t>
            </a:r>
            <a:endParaRPr lang="en-US" sz="3200" b="1"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1196829" y="1035624"/>
            <a:ext cx="7799125" cy="3045105"/>
          </a:xfrm>
          <a:prstGeom prst="rect">
            <a:avLst/>
          </a:prstGeom>
        </p:spPr>
      </p:pic>
      <p:sp>
        <p:nvSpPr>
          <p:cNvPr id="8" name="Rectangle 7"/>
          <p:cNvSpPr/>
          <p:nvPr/>
        </p:nvSpPr>
        <p:spPr>
          <a:xfrm>
            <a:off x="940525" y="4758457"/>
            <a:ext cx="9927771" cy="2308324"/>
          </a:xfrm>
          <a:prstGeom prst="rect">
            <a:avLst/>
          </a:prstGeom>
        </p:spPr>
        <p:txBody>
          <a:bodyPr wrap="square">
            <a:spAutoFit/>
          </a:bodyPr>
          <a:lstStyle/>
          <a:p>
            <a:pPr marL="285750" indent="-285750" algn="just" fontAlgn="base">
              <a:buFont typeface="Arial" panose="020B0604020202020204" pitchFamily="34" charset="0"/>
              <a:buChar char="•"/>
            </a:pPr>
            <a:r>
              <a:rPr lang="en-US" dirty="0">
                <a:latin typeface="Calibri" panose="020F0502020204030204" pitchFamily="34" charset="0"/>
                <a:cs typeface="Calibri" panose="020F0502020204030204" pitchFamily="34" charset="0"/>
              </a:rPr>
              <a:t>The amount of investment undertaken depends not only on expected returns but also on the cost of capital, that is, the interest rate. </a:t>
            </a:r>
            <a:endParaRPr lang="en-US" dirty="0" smtClean="0">
              <a:latin typeface="Calibri" panose="020F0502020204030204" pitchFamily="34" charset="0"/>
              <a:cs typeface="Calibri" panose="020F0502020204030204" pitchFamily="34" charset="0"/>
            </a:endParaRPr>
          </a:p>
          <a:p>
            <a:pPr marL="285750" indent="-285750" algn="just" fontAlgn="base">
              <a:buFont typeface="Arial" panose="020B0604020202020204" pitchFamily="34" charset="0"/>
              <a:buChar char="•"/>
            </a:pPr>
            <a:r>
              <a:rPr lang="en-US" dirty="0" smtClean="0">
                <a:latin typeface="Calibri" panose="020F0502020204030204" pitchFamily="34" charset="0"/>
                <a:cs typeface="Calibri" panose="020F0502020204030204" pitchFamily="34" charset="0"/>
              </a:rPr>
              <a:t>Investment </a:t>
            </a:r>
            <a:r>
              <a:rPr lang="en-US" dirty="0">
                <a:latin typeface="Calibri" panose="020F0502020204030204" pitchFamily="34" charset="0"/>
                <a:cs typeface="Calibri" panose="020F0502020204030204" pitchFamily="34" charset="0"/>
              </a:rPr>
              <a:t>will be profitable up to the point where the marginal efficiency of capital is equal to the cost of </a:t>
            </a:r>
            <a:r>
              <a:rPr lang="en-US" dirty="0" smtClean="0">
                <a:latin typeface="Calibri" panose="020F0502020204030204" pitchFamily="34" charset="0"/>
                <a:cs typeface="Calibri" panose="020F0502020204030204" pitchFamily="34" charset="0"/>
              </a:rPr>
              <a:t>capital. </a:t>
            </a:r>
          </a:p>
          <a:p>
            <a:pPr marL="285750" indent="-285750" algn="just" fontAlgn="base">
              <a:buFont typeface="Arial" panose="020B0604020202020204" pitchFamily="34" charset="0"/>
              <a:buChar char="•"/>
            </a:pPr>
            <a:r>
              <a:rPr lang="en-US" dirty="0" smtClean="0">
                <a:latin typeface="Calibri" panose="020F0502020204030204" pitchFamily="34" charset="0"/>
                <a:cs typeface="Calibri" panose="020F0502020204030204" pitchFamily="34" charset="0"/>
              </a:rPr>
              <a:t>With interest </a:t>
            </a:r>
            <a:r>
              <a:rPr lang="en-US" dirty="0">
                <a:latin typeface="Calibri" panose="020F0502020204030204" pitchFamily="34" charset="0"/>
                <a:cs typeface="Calibri" panose="020F0502020204030204" pitchFamily="34" charset="0"/>
              </a:rPr>
              <a:t>rate of 20</a:t>
            </a:r>
            <a:r>
              <a:rPr lang="en-US" dirty="0" smtClean="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only </a:t>
            </a:r>
            <a:r>
              <a:rPr lang="en-US" dirty="0" smtClean="0">
                <a:latin typeface="Calibri" panose="020F0502020204030204" pitchFamily="34" charset="0"/>
                <a:cs typeface="Calibri" panose="020F0502020204030204" pitchFamily="34" charset="0"/>
              </a:rPr>
              <a:t>I</a:t>
            </a:r>
            <a:r>
              <a:rPr lang="en-US" baseline="-25000" dirty="0" smtClean="0">
                <a:latin typeface="Calibri" panose="020F0502020204030204" pitchFamily="34" charset="0"/>
                <a:cs typeface="Calibri" panose="020F0502020204030204" pitchFamily="34" charset="0"/>
              </a:rPr>
              <a:t>0</a:t>
            </a:r>
            <a:r>
              <a:rPr lang="en-US" dirty="0">
                <a:latin typeface="Calibri" panose="020F0502020204030204" pitchFamily="34" charset="0"/>
                <a:cs typeface="Calibri" panose="020F0502020204030204" pitchFamily="34" charset="0"/>
              </a:rPr>
              <a:t> amount of investment is worthwhile. </a:t>
            </a:r>
            <a:endParaRPr lang="en-US" dirty="0" smtClean="0">
              <a:latin typeface="Calibri" panose="020F0502020204030204" pitchFamily="34" charset="0"/>
              <a:cs typeface="Calibri" panose="020F0502020204030204" pitchFamily="34" charset="0"/>
            </a:endParaRPr>
          </a:p>
          <a:p>
            <a:pPr marL="285750" indent="-285750" algn="just" fontAlgn="base">
              <a:buFont typeface="Arial" panose="020B0604020202020204" pitchFamily="34" charset="0"/>
              <a:buChar char="•"/>
            </a:pPr>
            <a:r>
              <a:rPr lang="en-US" dirty="0" smtClean="0">
                <a:latin typeface="Calibri" panose="020F0502020204030204" pitchFamily="34" charset="0"/>
                <a:cs typeface="Calibri" panose="020F0502020204030204" pitchFamily="34" charset="0"/>
              </a:rPr>
              <a:t>A </a:t>
            </a:r>
            <a:r>
              <a:rPr lang="en-US" dirty="0">
                <a:latin typeface="Calibri" panose="020F0502020204030204" pitchFamily="34" charset="0"/>
                <a:cs typeface="Calibri" panose="020F0502020204030204" pitchFamily="34" charset="0"/>
              </a:rPr>
              <a:t>fall in the interest rate to 10% increases the amount of profitable investment </a:t>
            </a:r>
            <a:r>
              <a:rPr lang="en-US" dirty="0" smtClean="0">
                <a:latin typeface="Calibri" panose="020F0502020204030204" pitchFamily="34" charset="0"/>
                <a:cs typeface="Calibri" panose="020F0502020204030204" pitchFamily="34" charset="0"/>
              </a:rPr>
              <a:t>I</a:t>
            </a:r>
            <a:r>
              <a:rPr lang="en-US" baseline="-25000" dirty="0" smtClean="0">
                <a:latin typeface="Calibri" panose="020F0502020204030204" pitchFamily="34" charset="0"/>
                <a:cs typeface="Calibri" panose="020F0502020204030204" pitchFamily="34" charset="0"/>
              </a:rPr>
              <a:t>1</a:t>
            </a:r>
            <a:r>
              <a:rPr lang="en-US" dirty="0">
                <a:latin typeface="Calibri" panose="020F0502020204030204" pitchFamily="34" charset="0"/>
                <a:cs typeface="Calibri" panose="020F0502020204030204" pitchFamily="34" charset="0"/>
              </a:rPr>
              <a:t>.</a:t>
            </a:r>
          </a:p>
          <a:p>
            <a:pPr algn="just"/>
            <a:r>
              <a:rPr lang="en-US" dirty="0">
                <a:latin typeface="Calibri" panose="020F0502020204030204" pitchFamily="34" charset="0"/>
                <a:cs typeface="Calibri" panose="020F0502020204030204" pitchFamily="34" charset="0"/>
              </a:rPr>
              <a:t/>
            </a:r>
            <a:br>
              <a:rPr lang="en-US" dirty="0">
                <a:latin typeface="Calibri" panose="020F0502020204030204" pitchFamily="34" charset="0"/>
                <a:cs typeface="Calibri" panose="020F0502020204030204" pitchFamily="34" charset="0"/>
              </a:rPr>
            </a:br>
            <a:endParaRPr lang="en-IN" dirty="0">
              <a:latin typeface="Calibri" panose="020F0502020204030204" pitchFamily="34" charset="0"/>
              <a:cs typeface="Calibri" panose="020F0502020204030204" pitchFamily="34" charset="0"/>
            </a:endParaRPr>
          </a:p>
        </p:txBody>
      </p:sp>
      <p:sp>
        <p:nvSpPr>
          <p:cNvPr id="15" name="Down Arrow 14"/>
          <p:cNvSpPr/>
          <p:nvPr/>
        </p:nvSpPr>
        <p:spPr>
          <a:xfrm>
            <a:off x="827314" y="2558176"/>
            <a:ext cx="209006" cy="367904"/>
          </a:xfrm>
          <a:prstGeom prst="downArrow">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9" name="Right Arrow 18"/>
          <p:cNvSpPr/>
          <p:nvPr/>
        </p:nvSpPr>
        <p:spPr>
          <a:xfrm>
            <a:off x="2420983" y="4080729"/>
            <a:ext cx="470263" cy="404185"/>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002428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642" y="-5"/>
            <a:ext cx="12178357" cy="584775"/>
          </a:xfrm>
          <a:prstGeom prst="rect">
            <a:avLst/>
          </a:prstGeom>
          <a:solidFill>
            <a:schemeClr val="accent4">
              <a:lumMod val="40000"/>
              <a:lumOff val="60000"/>
            </a:schemeClr>
          </a:solidFill>
        </p:spPr>
        <p:txBody>
          <a:bodyPr wrap="square" rtlCol="0">
            <a:spAutoFit/>
          </a:bodyPr>
          <a:lstStyle/>
          <a:p>
            <a:r>
              <a:rPr lang="en-US" sz="3200" b="1" dirty="0" smtClean="0">
                <a:latin typeface="Times New Roman" panose="02020603050405020304" pitchFamily="18" charset="0"/>
                <a:cs typeface="Times New Roman" panose="02020603050405020304" pitchFamily="18" charset="0"/>
              </a:rPr>
              <a:t>Marginal Efficiency of Capital (</a:t>
            </a:r>
            <a:r>
              <a:rPr lang="en-US" sz="3200" b="1" dirty="0">
                <a:latin typeface="Times New Roman" panose="02020603050405020304" pitchFamily="18" charset="0"/>
                <a:cs typeface="Times New Roman" panose="02020603050405020304" pitchFamily="18" charset="0"/>
              </a:rPr>
              <a:t>MEC) or Real rate of </a:t>
            </a:r>
            <a:r>
              <a:rPr lang="en-US" sz="3200" b="1" dirty="0" smtClean="0">
                <a:latin typeface="Times New Roman" panose="02020603050405020304" pitchFamily="18" charset="0"/>
                <a:cs typeface="Times New Roman" panose="02020603050405020304" pitchFamily="18" charset="0"/>
              </a:rPr>
              <a:t>interest</a:t>
            </a:r>
            <a:endParaRPr lang="en-US" sz="3200" b="1"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1151966" y="1458581"/>
            <a:ext cx="7799125" cy="3045105"/>
          </a:xfrm>
          <a:prstGeom prst="rect">
            <a:avLst/>
          </a:prstGeom>
        </p:spPr>
      </p:pic>
      <p:sp>
        <p:nvSpPr>
          <p:cNvPr id="4" name="Rectangle 3"/>
          <p:cNvSpPr/>
          <p:nvPr/>
        </p:nvSpPr>
        <p:spPr>
          <a:xfrm>
            <a:off x="566057" y="5524619"/>
            <a:ext cx="10981509" cy="1200329"/>
          </a:xfrm>
          <a:prstGeom prst="rect">
            <a:avLst/>
          </a:prstGeom>
        </p:spPr>
        <p:txBody>
          <a:bodyPr wrap="square">
            <a:spAutoFit/>
          </a:bodyPr>
          <a:lstStyle/>
          <a:p>
            <a:r>
              <a:rPr lang="en-US" dirty="0"/>
              <a:t>If expectations change and investors expect to receive better returns from each investment — because, for example, of technological progress — then at any given rate of interest such as 20</a:t>
            </a:r>
            <a:r>
              <a:rPr lang="en-US" dirty="0" smtClean="0"/>
              <a:t>% </a:t>
            </a:r>
            <a:r>
              <a:rPr lang="en-US" dirty="0"/>
              <a:t>more investment will be undertaken than before; that is, the marginal efficiency of capital schedule will shift to the right, </a:t>
            </a:r>
            <a:r>
              <a:rPr lang="en-US" dirty="0" smtClean="0"/>
              <a:t>investment </a:t>
            </a:r>
            <a:r>
              <a:rPr lang="en-US" dirty="0"/>
              <a:t>will increase from </a:t>
            </a:r>
            <a:r>
              <a:rPr lang="en-US" dirty="0">
                <a:latin typeface="Calibri" panose="020F0502020204030204" pitchFamily="34" charset="0"/>
                <a:cs typeface="Calibri" panose="020F0502020204030204" pitchFamily="34" charset="0"/>
              </a:rPr>
              <a:t>I</a:t>
            </a:r>
            <a:r>
              <a:rPr lang="en-US" baseline="-25000" dirty="0">
                <a:latin typeface="Calibri" panose="020F0502020204030204" pitchFamily="34" charset="0"/>
                <a:cs typeface="Calibri" panose="020F0502020204030204" pitchFamily="34" charset="0"/>
              </a:rPr>
              <a:t>0 </a:t>
            </a:r>
            <a:r>
              <a:rPr lang="en-US" dirty="0"/>
              <a:t> to </a:t>
            </a:r>
            <a:r>
              <a:rPr lang="en-US" dirty="0" smtClean="0"/>
              <a:t>I</a:t>
            </a:r>
            <a:r>
              <a:rPr lang="en-US" baseline="-25000" dirty="0" smtClean="0"/>
              <a:t>2</a:t>
            </a:r>
            <a:r>
              <a:rPr lang="en-US" dirty="0" smtClean="0"/>
              <a:t>.</a:t>
            </a:r>
            <a:endParaRPr lang="en-IN" dirty="0"/>
          </a:p>
        </p:txBody>
      </p:sp>
      <p:sp>
        <p:nvSpPr>
          <p:cNvPr id="9" name="Right Arrow 8"/>
          <p:cNvSpPr/>
          <p:nvPr/>
        </p:nvSpPr>
        <p:spPr>
          <a:xfrm>
            <a:off x="6479177" y="5090925"/>
            <a:ext cx="470263" cy="294656"/>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0" name="Right Arrow 9"/>
          <p:cNvSpPr/>
          <p:nvPr/>
        </p:nvSpPr>
        <p:spPr>
          <a:xfrm>
            <a:off x="6265815" y="3188098"/>
            <a:ext cx="470263" cy="294656"/>
          </a:xfrm>
          <a:prstGeom prst="rightArrow">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322663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1277</TotalTime>
  <Words>680</Words>
  <Application>Microsoft Office PowerPoint</Application>
  <PresentationFormat>Widescreen</PresentationFormat>
  <Paragraphs>82</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Cambria Math</vt:lpstr>
      <vt:lpstr>Times New Roman</vt:lpstr>
      <vt:lpstr>Wingdings</vt:lpstr>
      <vt:lpstr>Office Theme</vt:lpstr>
      <vt:lpstr>PowerPoint Presentation</vt:lpstr>
      <vt:lpstr>PowerPoint Presentation</vt:lpstr>
      <vt:lpstr>Types of Investment</vt:lpstr>
      <vt:lpstr>PowerPoint Presentation</vt:lpstr>
      <vt:lpstr>Derivation of MEC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IIT Kharagpur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Nirupam Mukhopadhyay</dc:creator>
  <cp:lastModifiedBy>Prof.N.C.Nayak</cp:lastModifiedBy>
  <cp:revision>41</cp:revision>
  <dcterms:created xsi:type="dcterms:W3CDTF">2020-08-19T14:30:52Z</dcterms:created>
  <dcterms:modified xsi:type="dcterms:W3CDTF">2020-10-04T11:07:40Z</dcterms:modified>
</cp:coreProperties>
</file>