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67" r:id="rId6"/>
    <p:sldId id="262" r:id="rId7"/>
    <p:sldId id="258" r:id="rId8"/>
    <p:sldId id="266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6CAE-F49F-4FC5-9775-4B130DAD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8CC91-8B29-4545-A53B-BCCBDF5DA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1BC1-2894-4856-8DA2-F701A56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1510-EA3D-43CB-8E0A-42F9E084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7E10-0471-4A0A-81C4-27CFB8D9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1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DAF-8949-4232-AD6B-6191DF59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81865-F928-44E2-9D88-F5DBC22C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22CF-553F-4E71-8E45-9851E322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10CE-4B7D-427E-A94B-BD51636D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0C41-89D8-4820-B4F9-14A262AC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6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5FB53-58D7-4482-9E70-1AEB34978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312B-3E87-4C45-A7BE-F179E2D8B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E509-A06B-41C2-8016-01108962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E200-496C-48C3-BF31-456640CC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76A8-AC8D-4901-AD73-8342140E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7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8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3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81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0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58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70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1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5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5653-C78B-4BC7-A3D9-E8E65582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645B-9F59-4A24-AA00-23F9472B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B720-31F1-4332-A30D-9D19C3D9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2FECE-78D6-4D36-867B-65D48BF6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EB10-89F5-4F6B-9B6F-BF0E9298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01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7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6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0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681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115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393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721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982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646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93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0406-A118-41ED-8A59-D9B73A18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8F73D-D1B2-46D1-8EBA-603301E69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6DEF-7C74-4548-A521-1533D5F4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F0E2-22C1-4E06-AD07-5FF282D2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3E12-7F71-464A-BCE3-BA401B45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68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440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471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712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67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CEF5-5DCD-45C3-BA46-29A302EC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E8B2-C9AD-4B0F-93C3-0CD868970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1EDE0-8BB4-4ADF-95F6-22A252D23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97B4-A158-4859-A4AF-301B2E3D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8FAC8-2B12-40D5-9299-A6894252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9F82-C87D-48DD-BCDA-FA7E9C00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5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8660-60C0-43D2-8353-32279DDB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1D0A8-2487-447E-A602-45339CDB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BE7D-57A7-4716-8269-27EA9E876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E0383-24B8-4D3F-99F7-AE147F708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EE15B-DA5A-4319-AC64-4CDC2C64D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69F8D-1D2D-401A-B97D-019BC990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A837-37C1-4BC6-9B34-68F2BC6B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7934B-9543-4A5B-BE0C-6A6A3D3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97D0-8F4A-4E56-AF62-73D4A396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22FF5-0C3B-4BD6-A9D6-991C600E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8B128-3561-4B0A-9236-E3782752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6D202-9E98-486F-AC71-E53932EF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2F282-93B4-4E22-9A40-7F72D957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B5197-D6B5-4088-803D-D70B2AAB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9FAA-99B4-4172-BEC3-16A15808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9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6940-37FA-4202-AE7C-9364180A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040B-742B-4121-BA29-D1FC1896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A4DA3-A550-4F61-BCE0-44CB9EB5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409A-CFDE-48B4-8776-9C76D86E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72950-DEC6-40D0-B1F3-42D1F952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6EE15-BCA2-4638-A7CC-FBE75E61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B828-72EF-4A51-A896-081BE5BE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B5370-74C7-440C-8961-3543994A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46D4-1570-42BB-B0F0-E331D29E2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A67B0-5DE8-44A9-AAD6-E458565C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9B73D-4C56-41ED-8A09-3402FBC7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E841E-532A-4994-93DC-87D4A425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BC613-8C61-4FA6-B907-FF65AE77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A701A-3E3E-4070-8856-AF1C1356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C9E6-A494-4696-8A46-B8240B2F7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FA70-21B1-447F-A93F-AAF4A2C0575A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F66C-B4C5-422B-B110-E76E12214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2988-52B5-432B-A1D8-52735AD98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E8BB8-D391-4890-8139-24F9D2EDF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BE0F-E22B-45CE-BF85-A48F503E1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289B-9B81-4714-8821-6B96C87B34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4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2CECF-8490-4FBE-8D4C-FD3064AA6FA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4804A-FF5D-4779-9DC2-58737251D6E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5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5DF662-29B1-47EE-89C3-F868DAE3A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268787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MULTIPLER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 </a:t>
            </a:r>
          </a:p>
        </p:txBody>
      </p:sp>
      <p:pic>
        <p:nvPicPr>
          <p:cNvPr id="6" name="Picture 5" descr="http://iitkgp.ac.in/new/gif_jpg/top_img_banner.gif">
            <a:extLst>
              <a:ext uri="{FF2B5EF4-FFF2-40B4-BE49-F238E27FC236}">
                <a16:creationId xmlns:a16="http://schemas.microsoft.com/office/drawing/2014/main" id="{ADD3961A-C6FC-4785-AD79-C01745E5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82381" r="-1903" b="9999"/>
          <a:stretch>
            <a:fillRect/>
          </a:stretch>
        </p:blipFill>
        <p:spPr bwMode="auto">
          <a:xfrm>
            <a:off x="5317081" y="4268787"/>
            <a:ext cx="1557837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54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78F9-E5AB-4EA0-A9F0-93EB20D5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629264"/>
            <a:ext cx="11450320" cy="53785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2000" dirty="0" smtClean="0">
                <a:latin typeface="TimesNewRomanPS-BoldItalic"/>
              </a:rPr>
              <a:t>Following the simple Keynesian model, we take the following assumptions:</a:t>
            </a:r>
          </a:p>
          <a:p>
            <a:pPr marL="0" indent="0">
              <a:buNone/>
            </a:pPr>
            <a:endParaRPr lang="en-IN" sz="2000" dirty="0" smtClean="0">
              <a:latin typeface="TimesNewRomanPS-BoldItali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TimesNewRomanPS-BoldItalic"/>
              </a:rPr>
              <a:t> The volume of investment expenditure is autonomous.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TimesNewRomanPS-BoldItalic"/>
              </a:rPr>
              <a:t>Consumption is a function of Income and consumption function is linear.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TimesNewRomanPS-BoldItalic"/>
              </a:rPr>
              <a:t>MPC is positive but less than unity.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>
                <a:latin typeface="TimesNewRomanPS-BoldItalic"/>
              </a:rPr>
              <a:t>The economy is a closed one. </a:t>
            </a:r>
          </a:p>
          <a:p>
            <a:pPr marL="0" indent="0">
              <a:buNone/>
            </a:pPr>
            <a:endParaRPr lang="en-IN" sz="2000" dirty="0" smtClean="0">
              <a:latin typeface="TimesNewRomanPS-BoldItalic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69B3DC-F81E-423E-8A52-A6213D45B4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35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Autonomous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nvestment and Equilibrium Income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1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Investment Multiplier?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r>
                  <a:rPr lang="en-IN" sz="4300" dirty="0" smtClean="0"/>
                  <a:t>If there is increase in autonomous investment, the rise in income is multiplier times the original change in autonomous investment.</a:t>
                </a:r>
              </a:p>
              <a:p>
                <a:r>
                  <a:rPr lang="en-IN" sz="4300" dirty="0" smtClean="0"/>
                  <a:t> Deriving the value of the 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3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4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3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4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4300" b="0" i="1" smtClean="0">
                          <a:latin typeface="Cambria Math" panose="02040503050406030204" pitchFamily="18" charset="0"/>
                        </a:rPr>
                        <m:t>𝑏𝑌</m:t>
                      </m:r>
                    </m:oMath>
                  </m:oMathPara>
                </a14:m>
                <a:endParaRPr lang="en-IN" sz="43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3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4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4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3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4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4300" b="0" dirty="0" smtClean="0"/>
              </a:p>
              <a:p>
                <a:pPr marL="0" indent="0">
                  <a:buNone/>
                </a:pPr>
                <a:r>
                  <a:rPr lang="en-IN" sz="4300" dirty="0" smtClean="0"/>
                  <a:t>At equilibrium		         </a:t>
                </a:r>
                <a14:m>
                  <m:oMath xmlns:m="http://schemas.openxmlformats.org/officeDocument/2006/math"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𝑏𝑌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4300" dirty="0" smtClean="0"/>
              </a:p>
              <a:p>
                <a:pPr marL="0" indent="0">
                  <a:buNone/>
                </a:pPr>
                <a:r>
                  <a:rPr lang="en-IN" sz="4300" b="0" dirty="0" smtClean="0"/>
                  <a:t>				         </a:t>
                </a:r>
                <a14:m>
                  <m:oMath xmlns:m="http://schemas.openxmlformats.org/officeDocument/2006/math"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𝑏𝑌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4300" b="0" dirty="0" smtClean="0"/>
              </a:p>
              <a:p>
                <a:pPr marL="0" indent="0">
                  <a:buNone/>
                </a:pPr>
                <a:r>
                  <a:rPr lang="en-IN" sz="4300" dirty="0"/>
                  <a:t>	</a:t>
                </a:r>
                <a:r>
                  <a:rPr lang="en-IN" sz="4300" dirty="0" smtClean="0"/>
                  <a:t>			          </a:t>
                </a:r>
                <a14:m>
                  <m:oMath xmlns:m="http://schemas.openxmlformats.org/officeDocument/2006/math"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4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3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4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sz="4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4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IN" sz="4300" b="0" dirty="0" smtClean="0"/>
              </a:p>
              <a:p>
                <a:pPr marL="0" indent="0">
                  <a:buNone/>
                </a:pPr>
                <a:r>
                  <a:rPr lang="en-IN" sz="4300" b="0" dirty="0" smtClean="0"/>
                  <a:t>Suppose now investment changes </a:t>
                </a:r>
                <a14:m>
                  <m:oMath xmlns:m="http://schemas.openxmlformats.org/officeDocument/2006/math"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43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4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43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4300" dirty="0" smtClean="0">
                    <a:ea typeface="Cambria Math" panose="02040503050406030204" pitchFamily="18" charset="0"/>
                  </a:rPr>
                  <a:t>New Equilibrium Income becomes</a:t>
                </a:r>
                <a14:m>
                  <m:oMath xmlns:m="http://schemas.openxmlformats.org/officeDocument/2006/math">
                    <m:r>
                      <a:rPr lang="en-IN" sz="43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4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3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4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4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43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4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300" i="1">
                        <a:latin typeface="Cambria Math" panose="02040503050406030204" pitchFamily="18" charset="0"/>
                      </a:rPr>
                      <m:t>𝑏𝑌</m:t>
                    </m:r>
                    <m:r>
                      <a:rPr lang="en-IN" sz="4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43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43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4300" dirty="0" smtClean="0">
                    <a:ea typeface="Cambria Math" panose="02040503050406030204" pitchFamily="18" charset="0"/>
                  </a:rPr>
                  <a:t>Solving it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4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4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3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4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43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IN" sz="43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4300" dirty="0" smtClean="0">
                    <a:ea typeface="Cambria Math" panose="02040503050406030204" pitchFamily="18" charset="0"/>
                  </a:rPr>
                  <a:t>Hence, the change in equilibrium income </a:t>
                </a:r>
                <a14:m>
                  <m:oMath xmlns:m="http://schemas.openxmlformats.org/officeDocument/2006/math">
                    <m:r>
                      <a:rPr lang="en-IN" sz="4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4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sz="4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43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43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43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4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3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4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43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IN" sz="4300" b="0" i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4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3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4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IN" sz="43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IN" sz="43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4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4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IN" sz="43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4300" dirty="0" smtClean="0">
                    <a:ea typeface="Cambria Math" panose="02040503050406030204" pitchFamily="18" charset="0"/>
                  </a:rPr>
                  <a:t>Hence,  </a:t>
                </a:r>
                <a14:m>
                  <m:oMath xmlns:m="http://schemas.openxmlformats.org/officeDocument/2006/math"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sz="4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43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IN" sz="43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3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4300" dirty="0" smtClean="0">
                    <a:ea typeface="Cambria Math" panose="02040503050406030204" pitchFamily="18" charset="0"/>
                  </a:rPr>
                  <a:t>  or </a:t>
                </a:r>
                <a14:m>
                  <m:oMath xmlns:m="http://schemas.openxmlformats.org/officeDocument/2006/math"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sz="4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4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4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4300" dirty="0">
                    <a:ea typeface="Cambria Math" panose="02040503050406030204" pitchFamily="18" charset="0"/>
                  </a:rPr>
                  <a:t> </a:t>
                </a:r>
                <a:r>
                  <a:rPr lang="en-IN" sz="4300" dirty="0" smtClean="0">
                    <a:ea typeface="Cambria Math" panose="02040503050406030204" pitchFamily="18" charset="0"/>
                  </a:rPr>
                  <a:t> where K is the value of the multiplier. </a:t>
                </a:r>
                <a:endParaRPr lang="en-IN" sz="43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300" b="1" dirty="0">
                    <a:solidFill>
                      <a:srgbClr val="0070C0"/>
                    </a:solidFill>
                    <a:latin typeface="TimesNewRomanPS"/>
                  </a:rPr>
                  <a:t>The multiplier is the amount by which equilibrium output changes when autonomous </a:t>
                </a:r>
                <a:r>
                  <a:rPr lang="en-US" sz="4300" b="1" dirty="0" smtClean="0">
                    <a:solidFill>
                      <a:srgbClr val="0070C0"/>
                    </a:solidFill>
                    <a:latin typeface="TimesNewRomanPS"/>
                  </a:rPr>
                  <a:t>investment increases </a:t>
                </a:r>
                <a:r>
                  <a:rPr lang="en-US" sz="4300" b="1" dirty="0">
                    <a:solidFill>
                      <a:srgbClr val="0070C0"/>
                    </a:solidFill>
                    <a:latin typeface="TimesNewRomanPS"/>
                  </a:rPr>
                  <a:t>by 1 unit.</a:t>
                </a:r>
              </a:p>
              <a:p>
                <a:r>
                  <a:rPr lang="en-IN" sz="4300" dirty="0">
                    <a:latin typeface="TimesNewRomanPS"/>
                  </a:rPr>
                  <a:t>Larger the </a:t>
                </a:r>
                <a:r>
                  <a:rPr lang="en-IN" sz="4300" dirty="0" smtClean="0">
                    <a:latin typeface="TimesNewRomanPS"/>
                  </a:rPr>
                  <a:t>MPC</a:t>
                </a:r>
                <a:r>
                  <a:rPr lang="en-US" sz="4300" dirty="0" smtClean="0">
                    <a:latin typeface="TimesNewRomanPS"/>
                  </a:rPr>
                  <a:t>, </a:t>
                </a:r>
                <a:r>
                  <a:rPr lang="en-US" sz="4300" dirty="0">
                    <a:latin typeface="TimesNewRomanPS"/>
                  </a:rPr>
                  <a:t>the larger </a:t>
                </a:r>
                <a:r>
                  <a:rPr lang="en-US" sz="4300" dirty="0" smtClean="0">
                    <a:latin typeface="TimesNewRomanPS"/>
                  </a:rPr>
                  <a:t>is the </a:t>
                </a:r>
                <a:r>
                  <a:rPr lang="en-US" sz="4300" dirty="0">
                    <a:latin typeface="TimesNewRomanPS"/>
                  </a:rPr>
                  <a:t>multiplier</a:t>
                </a:r>
              </a:p>
              <a:p>
                <a:endParaRPr lang="en-IN" dirty="0">
                  <a:latin typeface="TimesNewRomanPS"/>
                </a:endParaRPr>
              </a:p>
              <a:p>
                <a:pPr marL="0" indent="0">
                  <a:buNone/>
                </a:pPr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dirty="0" smtClean="0"/>
              </a:p>
              <a:p>
                <a:pPr marL="0" indent="0">
                  <a:buNone/>
                </a:pPr>
                <a:endParaRPr lang="en-IN" b="0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85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0DA9-6084-48E8-8409-79F82C44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02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NewRomanPS"/>
              </a:rPr>
              <a:t>Operation of</a:t>
            </a:r>
            <a:r>
              <a:rPr lang="en-IN" dirty="0" smtClean="0">
                <a:latin typeface="TimesNewRomanPS"/>
              </a:rPr>
              <a:t> </a:t>
            </a:r>
            <a:r>
              <a:rPr lang="en-IN" dirty="0">
                <a:latin typeface="TimesNewRomanPS"/>
              </a:rPr>
              <a:t>Multiplier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43A7D-49EF-42FF-A068-B9E80CB14209}"/>
                  </a:ext>
                </a:extLst>
              </p:cNvPr>
              <p:cNvSpPr txBox="1"/>
              <p:nvPr/>
            </p:nvSpPr>
            <p:spPr>
              <a:xfrm>
                <a:off x="233680" y="889843"/>
                <a:ext cx="6096000" cy="5937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NewRomanPS"/>
                  </a:rPr>
                  <a:t>By how much does a $1 increase in autonomous investment raise the equilibrium level of income?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0" i="0" u="none" strike="noStrike" baseline="0" dirty="0">
                    <a:latin typeface="TimesNewRomanPS"/>
                  </a:rPr>
                  <a:t>The first round starts </a:t>
                </a:r>
                <a:r>
                  <a:rPr lang="en-US" b="0" i="0" u="none" strike="noStrike" baseline="0" dirty="0">
                    <a:latin typeface="TimesNewRomanPS"/>
                  </a:rPr>
                  <a:t>with an increase in autonomous spending,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b="0" i="0" u="none" strike="noStrike" baseline="0" dirty="0">
                  <a:latin typeface="TimesNewRomanP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0" u="none" strike="noStrike" baseline="0" dirty="0">
                  <a:latin typeface="TimesNewRomanP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NewRomanPS"/>
                  </a:rPr>
                  <a:t>Next, we allow an expansion in production to meet exactly that increase in demand</a:t>
                </a:r>
                <a:r>
                  <a:rPr lang="en-US" dirty="0">
                    <a:latin typeface="TimesNewRomanPS"/>
                  </a:rPr>
                  <a:t> --- </a:t>
                </a:r>
                <a:r>
                  <a:rPr lang="en-US" b="0" i="0" u="none" strike="noStrike" baseline="0" dirty="0">
                    <a:latin typeface="TimesNewRomanPS"/>
                  </a:rPr>
                  <a:t>Production expands by</a:t>
                </a:r>
                <a:r>
                  <a:rPr lang="en-US" b="0" i="0" u="none" strike="noStrike" baseline="0" dirty="0" smtClean="0">
                    <a:latin typeface="TimesNewRomanPS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i="0" u="none" strike="noStrike" baseline="0" dirty="0">
                    <a:latin typeface="TimesNewRomanPS"/>
                  </a:rPr>
                  <a:t>--- </a:t>
                </a:r>
                <a:r>
                  <a:rPr lang="en-US" b="0" i="0" u="none" strike="noStrike" baseline="0" dirty="0" smtClean="0">
                    <a:latin typeface="TimesNewRomanPS"/>
                  </a:rPr>
                  <a:t>increase in </a:t>
                </a:r>
                <a:r>
                  <a:rPr lang="en-US" b="0" i="0" u="none" strike="noStrike" baseline="0" dirty="0">
                    <a:latin typeface="TimesNewRomanPS"/>
                  </a:rPr>
                  <a:t>production gives rise to an equal increase in income.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0" u="none" strike="noStrike" baseline="0" dirty="0">
                  <a:latin typeface="TimesNewRomanP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NewRomanPS"/>
                  </a:rPr>
                  <a:t>V</a:t>
                </a:r>
                <a:r>
                  <a:rPr lang="en-US" b="0" i="0" u="none" strike="noStrike" baseline="0" dirty="0" smtClean="0">
                    <a:latin typeface="TimesNewRomanPS"/>
                  </a:rPr>
                  <a:t>ia</a:t>
                </a:r>
                <a:r>
                  <a:rPr lang="en-US" b="0" i="0" u="none" strike="noStrike" dirty="0" smtClean="0">
                    <a:latin typeface="TimesNewRomanPS"/>
                  </a:rPr>
                  <a:t> MPC</a:t>
                </a:r>
                <a:r>
                  <a:rPr lang="en-US" b="0" i="0" u="none" strike="noStrike" baseline="0" dirty="0" smtClean="0">
                    <a:latin typeface="TimesNewRomanPS"/>
                  </a:rPr>
                  <a:t> (=</a:t>
                </a:r>
                <a:r>
                  <a:rPr lang="en-US" b="0" i="1" u="none" strike="noStrike" baseline="0" dirty="0" smtClean="0">
                    <a:latin typeface="TimesNewRomanPS-Italic"/>
                  </a:rPr>
                  <a:t>c)</a:t>
                </a:r>
                <a:r>
                  <a:rPr lang="en-US" b="0" i="0" u="none" strike="noStrike" baseline="0" dirty="0" smtClean="0">
                    <a:latin typeface="TimesNewRomanPS"/>
                  </a:rPr>
                  <a:t>, </a:t>
                </a:r>
                <a:r>
                  <a:rPr lang="en-US" b="0" i="0" u="none" strike="noStrike" baseline="0" dirty="0">
                    <a:latin typeface="TimesNewRomanPS"/>
                  </a:rPr>
                  <a:t>gives rise in the second round to increased</a:t>
                </a:r>
                <a:r>
                  <a:rPr lang="en-US" b="0" i="0" u="none" strike="noStrike" dirty="0">
                    <a:latin typeface="TimesNewRomanPS"/>
                  </a:rPr>
                  <a:t> </a:t>
                </a:r>
                <a:r>
                  <a:rPr lang="en-IN" b="0" i="0" u="none" strike="noStrike" baseline="0" dirty="0">
                    <a:latin typeface="TimesNewRomanPS"/>
                  </a:rPr>
                  <a:t>expenditures of size --- </a:t>
                </a:r>
                <a:r>
                  <a:rPr lang="en-IN" i="1" dirty="0">
                    <a:latin typeface="TimesNewRomanPS-Italic"/>
                  </a:rPr>
                  <a:t>b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IN" b="0" i="0" u="none" strike="noStrike" baseline="0" dirty="0" smtClean="0">
                    <a:latin typeface="TimesNewRomanPS"/>
                  </a:rPr>
                  <a:t>.</a:t>
                </a:r>
              </a:p>
              <a:p>
                <a:r>
                  <a:rPr lang="en-US" dirty="0">
                    <a:latin typeface="TimesNewRomanPS"/>
                  </a:rPr>
                  <a:t>For a value of </a:t>
                </a:r>
                <a:r>
                  <a:rPr lang="en-US" dirty="0">
                    <a:latin typeface="TimesNewRomanPS"/>
                  </a:rPr>
                  <a:t>b</a:t>
                </a:r>
                <a:r>
                  <a:rPr lang="en-US" dirty="0">
                    <a:latin typeface="TimesNewRomanPS"/>
                  </a:rPr>
                  <a:t> </a:t>
                </a:r>
                <a:r>
                  <a:rPr lang="en-US" dirty="0">
                    <a:latin typeface="TimesNewRomanPS"/>
                  </a:rPr>
                  <a:t>&lt;1, the successive terms in the series become progressively smaller. We are dealing with a geometric series, so the equation simplifies to</a:t>
                </a:r>
              </a:p>
              <a:p>
                <a:endParaRPr lang="en-US" dirty="0">
                  <a:latin typeface="TimesNewRomanPS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TimesNewRomanPS"/>
                </a:endParaRPr>
              </a:p>
              <a:p>
                <a:endParaRPr lang="en-US" sz="2000" dirty="0">
                  <a:solidFill>
                    <a:srgbClr val="000000"/>
                  </a:solidFill>
                  <a:latin typeface="TimesNewRomanP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b="0" i="0" u="none" strike="noStrike" baseline="0" dirty="0">
                  <a:latin typeface="TimesNewRomanP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43A7D-49EF-42FF-A068-B9E80CB1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889843"/>
                <a:ext cx="6096000" cy="5937331"/>
              </a:xfrm>
              <a:prstGeom prst="rect">
                <a:avLst/>
              </a:prstGeom>
              <a:blipFill>
                <a:blip r:embed="rId2"/>
                <a:stretch>
                  <a:fillRect l="-800" t="-616" r="-1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7383123"/>
                  </p:ext>
                </p:extLst>
              </p:nvPr>
            </p:nvGraphicFramePr>
            <p:xfrm>
              <a:off x="6329680" y="1210045"/>
              <a:ext cx="5557520" cy="43227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197">
                      <a:extLst>
                        <a:ext uri="{9D8B030D-6E8A-4147-A177-3AD203B41FA5}">
                          <a16:colId xmlns:a16="http://schemas.microsoft.com/office/drawing/2014/main" val="414503128"/>
                        </a:ext>
                      </a:extLst>
                    </a:gridCol>
                    <a:gridCol w="1253776">
                      <a:extLst>
                        <a:ext uri="{9D8B030D-6E8A-4147-A177-3AD203B41FA5}">
                          <a16:colId xmlns:a16="http://schemas.microsoft.com/office/drawing/2014/main" val="2053263814"/>
                        </a:ext>
                      </a:extLst>
                    </a:gridCol>
                    <a:gridCol w="929217">
                      <a:extLst>
                        <a:ext uri="{9D8B030D-6E8A-4147-A177-3AD203B41FA5}">
                          <a16:colId xmlns:a16="http://schemas.microsoft.com/office/drawing/2014/main" val="2771607184"/>
                        </a:ext>
                      </a:extLst>
                    </a:gridCol>
                    <a:gridCol w="2505330">
                      <a:extLst>
                        <a:ext uri="{9D8B030D-6E8A-4147-A177-3AD203B41FA5}">
                          <a16:colId xmlns:a16="http://schemas.microsoft.com/office/drawing/2014/main" val="3605387290"/>
                        </a:ext>
                      </a:extLst>
                    </a:gridCol>
                  </a:tblGrid>
                  <a:tr h="10347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Round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Increase in Demand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100">
                                    <a:effectLst/>
                                  </a:rPr>
                                  <m:t>∆</m:t>
                                </m:r>
                                <m:r>
                                  <a:rPr lang="en-IN" sz="1100">
                                    <a:effectLst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sz="1100">
                                        <a:effectLst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sz="1100">
                                        <a:effectLst/>
                                      </a:rPr>
                                      <m:t>∆</m:t>
                                    </m:r>
                                    <m:r>
                                      <a:rPr lang="en-IN" sz="1100">
                                        <a:effectLst/>
                                      </a:rPr>
                                      <m:t>𝒀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170738"/>
                      </a:ext>
                    </a:extLst>
                  </a:tr>
                  <a:tr h="61416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100">
                                    <a:effectLst/>
                                  </a:rPr>
                                  <m:t>∆</m:t>
                                </m:r>
                                <m:r>
                                  <a:rPr lang="en-IN" sz="1100">
                                    <a:effectLst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 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 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091439"/>
                      </a:ext>
                    </a:extLst>
                  </a:tr>
                  <a:tr h="4466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2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𝑏</m:t>
                              </m:r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 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𝑏</m:t>
                              </m:r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 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  <m:r>
                                <a:rPr lang="en-IN" sz="1100">
                                  <a:effectLst/>
                                </a:rPr>
                                <m:t>+</m:t>
                              </m:r>
                              <m:r>
                                <a:rPr lang="en-IN" sz="1100">
                                  <a:effectLst/>
                                </a:rPr>
                                <m:t>𝑏</m:t>
                              </m:r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  <m:r>
                                <a:rPr lang="en-IN" sz="1100">
                                  <a:effectLst/>
                                </a:rPr>
                                <m:t> = (1+</m:t>
                              </m:r>
                              <m:r>
                                <m:rPr>
                                  <m:sty m:val="p"/>
                                </m:rPr>
                                <a:rPr lang="en-IN" sz="1100">
                                  <a:effectLst/>
                                </a:rPr>
                                <m:t>b</m:t>
                              </m:r>
                              <m:r>
                                <a:rPr lang="en-IN" sz="11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 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986809"/>
                      </a:ext>
                    </a:extLst>
                  </a:tr>
                  <a:tr h="453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3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IN" sz="1100">
                                      <a:effectLst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11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 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IN" sz="1100">
                                      <a:effectLst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11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 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IN" sz="1100">
                                  <a:effectLst/>
                                </a:rPr>
                                <m:t>b</m:t>
                              </m:r>
                              <m:r>
                                <a:rPr lang="en-IN" sz="1100">
                                  <a:effectLst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IN" sz="1100">
                                      <a:effectLst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11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1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 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896281"/>
                      </a:ext>
                    </a:extLst>
                  </a:tr>
                  <a:tr h="453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4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IN" sz="1100">
                                      <a:effectLst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1100">
                                      <a:effectLst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 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IN" sz="1100">
                                      <a:effectLst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1100">
                                      <a:effectLst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 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IN" sz="1100">
                                  <a:effectLst/>
                                </a:rPr>
                                <m:t>b</m:t>
                              </m:r>
                              <m:r>
                                <a:rPr lang="en-IN" sz="1100">
                                  <a:effectLst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IN" sz="1100">
                                      <a:effectLst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11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100">
                                  <a:effectLst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IN" sz="1100">
                                      <a:effectLst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1100">
                                      <a:effectLst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IN" sz="11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100">
                                  <a:effectLst/>
                                </a:rPr>
                                <m:t>∆</m:t>
                              </m:r>
                              <m:r>
                                <a:rPr lang="en-IN" sz="1100">
                                  <a:effectLst/>
                                </a:rPr>
                                <m:t>𝐼</m:t>
                              </m:r>
                            </m:oMath>
                          </a14:m>
                          <a:r>
                            <a:rPr lang="en-IN" sz="1100">
                              <a:effectLst/>
                            </a:rPr>
                            <a:t> 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3592036"/>
                      </a:ext>
                    </a:extLst>
                  </a:tr>
                  <a:tr h="4466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….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…..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....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…..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789818"/>
                      </a:ext>
                    </a:extLst>
                  </a:tr>
                  <a:tr h="8739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t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100">
                                        <a:effectLst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IN" sz="1100">
                                        <a:effectLst/>
                                      </a:rPr>
                                      <m:t>𝑡</m:t>
                                    </m:r>
                                    <m:r>
                                      <a:rPr lang="en-IN" sz="1100">
                                        <a:effectLst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100">
                                    <a:effectLst/>
                                  </a:rPr>
                                  <m:t>∆</m:t>
                                </m:r>
                                <m:r>
                                  <a:rPr lang="en-IN" sz="1100">
                                    <a:effectLst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100">
                                        <a:effectLst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IN" sz="1100">
                                        <a:effectLst/>
                                      </a:rPr>
                                      <m:t>𝑡</m:t>
                                    </m:r>
                                    <m:r>
                                      <a:rPr lang="en-IN" sz="1100">
                                        <a:effectLst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100">
                                    <a:effectLst/>
                                  </a:rPr>
                                  <m:t>∆</m:t>
                                </m:r>
                                <m:r>
                                  <a:rPr lang="en-IN" sz="1100">
                                    <a:effectLst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100">
                                        <a:effectLst/>
                                      </a:rPr>
                                      <m:t>1−</m:t>
                                    </m:r>
                                    <m:r>
                                      <a:rPr lang="en-IN" sz="1100">
                                        <a:effectLst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IN" sz="1100">
                                    <a:effectLst/>
                                  </a:rPr>
                                  <m:t>∆</m:t>
                                </m:r>
                                <m:r>
                                  <a:rPr lang="en-IN" sz="1100">
                                    <a:effectLst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IN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2493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7383123"/>
                  </p:ext>
                </p:extLst>
              </p:nvPr>
            </p:nvGraphicFramePr>
            <p:xfrm>
              <a:off x="6329680" y="1210045"/>
              <a:ext cx="5557520" cy="43227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197">
                      <a:extLst>
                        <a:ext uri="{9D8B030D-6E8A-4147-A177-3AD203B41FA5}">
                          <a16:colId xmlns:a16="http://schemas.microsoft.com/office/drawing/2014/main" val="414503128"/>
                        </a:ext>
                      </a:extLst>
                    </a:gridCol>
                    <a:gridCol w="1253776">
                      <a:extLst>
                        <a:ext uri="{9D8B030D-6E8A-4147-A177-3AD203B41FA5}">
                          <a16:colId xmlns:a16="http://schemas.microsoft.com/office/drawing/2014/main" val="2053263814"/>
                        </a:ext>
                      </a:extLst>
                    </a:gridCol>
                    <a:gridCol w="929217">
                      <a:extLst>
                        <a:ext uri="{9D8B030D-6E8A-4147-A177-3AD203B41FA5}">
                          <a16:colId xmlns:a16="http://schemas.microsoft.com/office/drawing/2014/main" val="2771607184"/>
                        </a:ext>
                      </a:extLst>
                    </a:gridCol>
                    <a:gridCol w="2505330">
                      <a:extLst>
                        <a:ext uri="{9D8B030D-6E8A-4147-A177-3AD203B41FA5}">
                          <a16:colId xmlns:a16="http://schemas.microsoft.com/office/drawing/2014/main" val="3605387290"/>
                        </a:ext>
                      </a:extLst>
                    </a:gridCol>
                  </a:tblGrid>
                  <a:tr h="10347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Round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Increase in Demand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105" t="-588" r="-271895" b="-31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41" t="-588" r="-1217" b="-31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170738"/>
                      </a:ext>
                    </a:extLst>
                  </a:tr>
                  <a:tr h="61416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1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44" t="-169307" r="-277561" b="-436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105" t="-169307" r="-271895" b="-436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41" t="-169307" r="-1217" b="-436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091439"/>
                      </a:ext>
                    </a:extLst>
                  </a:tr>
                  <a:tr h="4466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2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44" t="-372603" r="-277561" b="-5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105" t="-372603" r="-271895" b="-5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41" t="-372603" r="-1217" b="-5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86809"/>
                      </a:ext>
                    </a:extLst>
                  </a:tr>
                  <a:tr h="453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3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44" t="-460000" r="-277561" b="-3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105" t="-460000" r="-271895" b="-3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41" t="-460000" r="-1217" b="-39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9896281"/>
                      </a:ext>
                    </a:extLst>
                  </a:tr>
                  <a:tr h="453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4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44" t="-567568" r="-277561" b="-2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105" t="-567568" r="-271895" b="-2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41" t="-567568" r="-1217" b="-2959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592036"/>
                      </a:ext>
                    </a:extLst>
                  </a:tr>
                  <a:tr h="4466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….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…..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....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…..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789818"/>
                      </a:ext>
                    </a:extLst>
                  </a:tr>
                  <a:tr h="8739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100">
                              <a:effectLst/>
                            </a:rPr>
                            <a:t>t</a:t>
                          </a:r>
                          <a:endParaRPr lang="en-IN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44" t="-393750" r="-277561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105" t="-393750" r="-271895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141" t="-393750" r="-1217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49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85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C45536-4060-4DF5-A054-92F7C03C7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t="3395"/>
          <a:stretch/>
        </p:blipFill>
        <p:spPr>
          <a:xfrm>
            <a:off x="81279" y="711528"/>
            <a:ext cx="6712599" cy="52273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39402E-2C87-47EF-8F25-21742084AD3F}"/>
                  </a:ext>
                </a:extLst>
              </p:cNvPr>
              <p:cNvSpPr txBox="1"/>
              <p:nvPr/>
            </p:nvSpPr>
            <p:spPr>
              <a:xfrm>
                <a:off x="7101841" y="396240"/>
                <a:ext cx="5008880" cy="6217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NewRomanPS"/>
                  </a:rPr>
                  <a:t>Figure 2: </a:t>
                </a:r>
                <a:r>
                  <a:rPr lang="en-IN" sz="2000" b="1" i="1" dirty="0">
                    <a:latin typeface="TimesNewRomanPS"/>
                  </a:rPr>
                  <a:t>Derivation of the Multiplier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TimesNewRomanP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NewRomanPS"/>
                  </a:rPr>
                  <a:t>Initial equilibrium  is at point E, and income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latin typeface="TimesNewRomanPS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sz="2000" dirty="0">
                    <a:latin typeface="TimesNewRomanPS"/>
                  </a:rPr>
                  <a:t>increases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IN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IN" sz="2000" dirty="0">
                  <a:latin typeface="TimesNewRomanP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latin typeface="TimesNewRomanPS"/>
                  </a:rPr>
                  <a:t>Aggregate demand now exceeds the initial level of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NewRomanPS"/>
                  </a:rPr>
                  <a:t>Firms </a:t>
                </a:r>
                <a:r>
                  <a:rPr lang="en-IN" sz="2000" dirty="0">
                    <a:latin typeface="TimesNewRomanPS"/>
                  </a:rPr>
                  <a:t>expand production and this gives rise to induced expenditure to </a:t>
                </a:r>
                <a:r>
                  <a:rPr lang="en-IN" sz="2000" i="1" dirty="0">
                    <a:latin typeface="TimesNewRomanPS"/>
                  </a:rPr>
                  <a:t>Y’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NewRomanPS"/>
                  </a:rPr>
                  <a:t>The gap between demand and output is reduced because the marginal propensity to consume is less than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latin typeface="TimesNewRomanPS"/>
                  </a:rPr>
                  <a:t>New equilibrium is at E’, with corresponding level of income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latin typeface="TimesNewRomanPS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NewRomanP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i="1" dirty="0">
                    <a:latin typeface="TimesNewRomanPS"/>
                  </a:rPr>
                  <a:t>Larger the increase in autonomous spending - the larger the income change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i="1" dirty="0">
                    <a:latin typeface="TimesNewRomanPS"/>
                  </a:rPr>
                  <a:t>The larger the marginal propensity to consume – the steeper the AD – the larger the income change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39402E-2C87-47EF-8F25-21742084A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41" y="396240"/>
                <a:ext cx="5008880" cy="6217792"/>
              </a:xfrm>
              <a:prstGeom prst="rect">
                <a:avLst/>
              </a:prstGeom>
              <a:blipFill>
                <a:blip r:embed="rId3"/>
                <a:stretch>
                  <a:fillRect l="-1217" t="-490" r="-2190" b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71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prstClr val="black"/>
                </a:solidFill>
                <a:latin typeface="Calibri" panose="020F0502020204030204"/>
              </a:rPr>
              <a:t>Change in Autonomous Investment and Change in Equilibrium Income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7" y="738909"/>
            <a:ext cx="536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in The Investment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9" y="1425570"/>
            <a:ext cx="5053018" cy="4622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83213" y="4282209"/>
                <a:ext cx="747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𝒊𝒏𝒗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213" y="4282209"/>
                <a:ext cx="7473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12" y="1425570"/>
            <a:ext cx="4724945" cy="4970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76578" y="4434609"/>
                <a:ext cx="747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𝒊𝒏𝒗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78" y="4434609"/>
                <a:ext cx="747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304802"/>
            <a:ext cx="7772400" cy="53339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If the change in investment is temporary?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4039" y="1071564"/>
          <a:ext cx="8478837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8105843" imgH="3438435" progId="Excel.Sheet.8">
                  <p:embed/>
                </p:oleObj>
              </mc:Choice>
              <mc:Fallback>
                <p:oleObj name="Worksheet" r:id="rId3" imgW="8105843" imgH="3438435" progId="Excel.Shee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9" y="1071564"/>
                        <a:ext cx="8478837" cy="403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33600" y="5105401"/>
                <a:ext cx="3124200" cy="1784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</m:t>
                      </m:r>
                      <m:r>
                        <a:rPr lang="en-I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=90+</m:t>
                      </m:r>
                      <m:f>
                        <m:fPr>
                          <m:ctrlP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</m:oMath>
                  </m:oMathPara>
                </a14:m>
                <a:endParaRPr lang="en-IN" sz="1600" b="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r>
                        <a:rPr lang="en-I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=60</m:t>
                      </m:r>
                    </m:oMath>
                  </m:oMathPara>
                </a14:m>
                <a:endParaRPr lang="en-IN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l-GR" sz="1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sz="1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C=b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∆</m:t>
                    </m:r>
                    <m:r>
                      <a:rPr lang="en-I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IN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3/4 </a:t>
                </a:r>
                <a:r>
                  <a:rPr lang="el-GR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  <a:p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Aggregate spending= C+I+</a:t>
                </a:r>
                <a:r>
                  <a:rPr lang="el-GR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C+</a:t>
                </a:r>
                <a:r>
                  <a:rPr lang="el-GR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</a:p>
              <a:p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Aggregate output= Y+</a:t>
                </a:r>
                <a:r>
                  <a:rPr lang="el-GR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  <a:p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Savings=(Y+</a:t>
                </a:r>
                <a:r>
                  <a:rPr lang="el-GR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Δ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Y)-(C+</a:t>
                </a:r>
                <a:r>
                  <a:rPr lang="el-GR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C)</a:t>
                </a:r>
                <a:endParaRPr lang="en-US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105401"/>
                <a:ext cx="3124200" cy="1784463"/>
              </a:xfrm>
              <a:prstGeom prst="rect">
                <a:avLst/>
              </a:prstGeom>
              <a:blipFill>
                <a:blip r:embed="rId5"/>
                <a:stretch>
                  <a:fillRect l="-975" b="-3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24600" y="54864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Equilibrium at 600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If the change in investment is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permanent?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828801" y="914400"/>
          <a:ext cx="865874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8010457" imgH="3248115" progId="Excel.Sheet.8">
                  <p:embed/>
                </p:oleObj>
              </mc:Choice>
              <mc:Fallback>
                <p:oleObj name="Worksheet" r:id="rId3" imgW="8010457" imgH="3248115" progId="Excel.Sheet.8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914400"/>
                        <a:ext cx="8658745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5000" y="5257801"/>
            <a:ext cx="54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New higher equilibrium level of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output/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income at 720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6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William H Branson, Macroeconomic Theory and Policy, Second Edition</a:t>
            </a:r>
            <a:r>
              <a:rPr lang="en-IN"/>
              <a:t>, </a:t>
            </a:r>
            <a:r>
              <a:rPr lang="en-IN" smtClean="0"/>
              <a:t>Universal </a:t>
            </a:r>
            <a:r>
              <a:rPr lang="en-IN" dirty="0"/>
              <a:t>Book Stall, New Delhi</a:t>
            </a:r>
          </a:p>
          <a:p>
            <a:r>
              <a:rPr lang="en-IN" dirty="0"/>
              <a:t>E Shapiro, Macroeconomic Analysis, 5</a:t>
            </a:r>
            <a:r>
              <a:rPr lang="en-IN" baseline="30000" dirty="0"/>
              <a:t>th</a:t>
            </a:r>
            <a:r>
              <a:rPr lang="en-IN" dirty="0"/>
              <a:t> Edition, </a:t>
            </a:r>
            <a:r>
              <a:rPr lang="en-IN" dirty="0" err="1"/>
              <a:t>Galgotia</a:t>
            </a:r>
            <a:r>
              <a:rPr lang="en-IN" dirty="0"/>
              <a:t> Publication Pvt Ltd., New Delhi.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60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380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TimesNewRomanPS</vt:lpstr>
      <vt:lpstr>TimesNewRomanPS-BoldItalic</vt:lpstr>
      <vt:lpstr>TimesNewRomanPS-Italic</vt:lpstr>
      <vt:lpstr>Vrinda</vt:lpstr>
      <vt:lpstr>Wingdings</vt:lpstr>
      <vt:lpstr>Office Theme</vt:lpstr>
      <vt:lpstr>1_Office Theme</vt:lpstr>
      <vt:lpstr>2_Office Theme</vt:lpstr>
      <vt:lpstr>Worksheet</vt:lpstr>
      <vt:lpstr>EXPENDITURE MULTIPLER     Macroeconomics </vt:lpstr>
      <vt:lpstr>Change in Autonomous Investment and Equilibrium Income</vt:lpstr>
      <vt:lpstr>What is Investment Multiplier?</vt:lpstr>
      <vt:lpstr>Operation of Multiplier</vt:lpstr>
      <vt:lpstr>PowerPoint Presentation</vt:lpstr>
      <vt:lpstr>PowerPoint Presentation</vt:lpstr>
      <vt:lpstr>If the change in investment is temporary?</vt:lpstr>
      <vt:lpstr>If the change in investment is permanent?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Aggregate Supply Function - Classical and Keynesian  Chapter 1  Macroeconomics</dc:title>
  <dc:creator>SWETA SEN</dc:creator>
  <cp:lastModifiedBy>Prof.N.C.Nayak</cp:lastModifiedBy>
  <cp:revision>78</cp:revision>
  <dcterms:created xsi:type="dcterms:W3CDTF">2020-08-17T08:10:24Z</dcterms:created>
  <dcterms:modified xsi:type="dcterms:W3CDTF">2020-10-04T14:28:18Z</dcterms:modified>
</cp:coreProperties>
</file>