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72" r:id="rId6"/>
    <p:sldId id="264" r:id="rId7"/>
    <p:sldId id="273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9CD7-D90F-4C8F-BA5D-2EC663C60538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B42F7-B1E6-47FD-8FB6-6CF0FD6C5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B42F7-B1E6-47FD-8FB6-6CF0FD6C5FB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9E0277-3DF8-4E70-BF25-9B68223A7C63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2371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563EE-A98C-46DB-BF17-7650A807B868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3514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0AA031-FFA3-4623-B8C5-031CA64D1CA5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160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40E1-E194-43D2-AC3B-6A2180B46C7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5D0-F416-4926-9915-010E3BD0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648"/>
            <a:ext cx="12192000" cy="3657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7080" y="504967"/>
            <a:ext cx="829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KEYNESIAN CONSUMPTION FUNCTION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dian Institute of Technology Kharagpu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63" y="4086575"/>
            <a:ext cx="1947080" cy="217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9802" y="1678675"/>
            <a:ext cx="573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2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2" y="-5"/>
            <a:ext cx="1217835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206" y="887100"/>
            <a:ext cx="108636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Keynesian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during and after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 Depression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ideas presented by J. M. Keynes in his 1936 book,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Theory of Employment, Interest and Money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Keynesian Economics came up as a repudiation to the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supply-focused Classical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conomics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preceded his works.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Keynesian Economics apples to short run.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argues that output is strongly influenced by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demand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Keynesian view,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demand does not necessarily equal the productive capacity of the economy; instead, it is influenced by a host of factors and sometimes behaves erratically, affecting production, employment, and inflation.</a:t>
            </a:r>
          </a:p>
          <a:p>
            <a:pPr algn="just">
              <a:lnSpc>
                <a:spcPct val="150000"/>
              </a:lnSpc>
            </a:pP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5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4"/>
            <a:ext cx="12192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Law Of Consumption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316" y="594603"/>
            <a:ext cx="10563367" cy="581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 are disposed, as a rule, and on the average, to increase their consumption as their income increases but not by as much as the increase in their income.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other words,“ as income increases consumption increases but not by as much as the increase in income.”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Keynes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recognized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role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subjective and objective factors including interest rate and wealth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level of consumption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expenditure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he argued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current level of income on which the consumption spending of an individual and the society depends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en-US" sz="2400" baseline="-25000" dirty="0"/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"/>
            <a:ext cx="12192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Function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5471" y="584772"/>
                <a:ext cx="11000095" cy="622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Keynesian consumption function is expressed as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Y = C + 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Consumption is a stable function of current disposable income.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C =  a  +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              b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, 0 &lt;  b &lt; 1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C = Consumption, Y = Disposable Income , a  =  Autonomous consumption and b = MPC.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Conjectures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 propensity to consume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𝑀𝑃𝐶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varies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and one and is constant.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0&lt;MPC&lt;1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propensity (APC) to consume falls as income rises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E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APC </a:t>
                </a:r>
                <a:r>
                  <a:rPr lang="es-E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s-E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s-E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es-E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APC&gt;MPC</a:t>
                </a:r>
                <a:endParaRPr lang="es-E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Income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primary determinant of consumption and the interest rate does not have an important role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</a:t>
                </a:r>
              </a:p>
              <a:p>
                <a:pPr algn="just">
                  <a:lnSpc>
                    <a:spcPct val="150000"/>
                  </a:lnSpc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1" y="584772"/>
                <a:ext cx="11000095" cy="6221062"/>
              </a:xfrm>
              <a:prstGeom prst="rect">
                <a:avLst/>
              </a:prstGeom>
              <a:blipFill>
                <a:blip r:embed="rId3"/>
                <a:stretch>
                  <a:fillRect l="-499" r="-5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5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98323"/>
            <a:ext cx="8672052" cy="66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Saving </a:t>
            </a:r>
            <a:r>
              <a:rPr lang="en-US" altLang="en-US" sz="2400"/>
              <a:t>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 =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C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=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–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US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S =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a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(1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b)Y 		0&lt;1 – b&lt;1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Thus MPS = 1-b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APS = –a/Y + (1– b) 		where 1 – b = MPS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Hence MPS&gt;APS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MPC + MPS =1</a:t>
            </a:r>
          </a:p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APC + APS = 1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MPS&gt;APS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943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Saving Function</a:t>
            </a:r>
            <a:endParaRPr lang="en-IN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533525" y="1444625"/>
            <a:ext cx="7732395" cy="5172075"/>
            <a:chOff x="966" y="910"/>
            <a:chExt cx="5153" cy="3258"/>
          </a:xfrm>
          <a:effectLst/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6" y="910"/>
              <a:ext cx="5153" cy="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910"/>
              <a:ext cx="5162" cy="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428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Implications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As an economy prospers, income goes up and so does the savings rate (APS).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Thus, prosperity leads to stagnation</a:t>
            </a:r>
          </a:p>
          <a:p>
            <a:pPr marL="365760" indent="-283464">
              <a:buNone/>
              <a:defRPr/>
            </a:pPr>
            <a:r>
              <a:rPr lang="en-US" dirty="0"/>
              <a:t>Reasons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As Y goes up, APC goes down and  APS goes up. Thus, consumption expenditure falls leading to fall in AD.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Savings do not lead to investment as the opportunities for investment may not be favorable.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This leads to increase in inventory, fall in production and then to stagnation (Secular Stagnation Hypothesis)</a:t>
            </a:r>
          </a:p>
        </p:txBody>
      </p:sp>
    </p:spTree>
    <p:extLst>
      <p:ext uri="{BB962C8B-B14F-4D97-AF65-F5344CB8AC3E}">
        <p14:creationId xmlns:p14="http://schemas.microsoft.com/office/powerpoint/2010/main" val="349313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</a:rPr>
              <a:t>Early Empirical Successes:  </a:t>
            </a:r>
            <a:br>
              <a:rPr lang="en-US" i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Results from Early Studies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700" dirty="0"/>
              <a:t>Households with higher incomes:</a:t>
            </a:r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 </a:t>
            </a:r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None/>
              <a:defRPr/>
            </a:pPr>
            <a:r>
              <a:rPr lang="en-US" dirty="0" smtClean="0"/>
              <a:t>		</a:t>
            </a:r>
            <a:r>
              <a:rPr lang="en-US" b="1" dirty="0" smtClean="0">
                <a:sym typeface="Symbol" pitchFamily="18" charset="2"/>
              </a:rPr>
              <a:t> </a:t>
            </a:r>
            <a:r>
              <a:rPr lang="en-US" i="1" dirty="0" smtClean="0">
                <a:sym typeface="Symbol" pitchFamily="18" charset="2"/>
              </a:rPr>
              <a:t>MPC</a:t>
            </a:r>
            <a:r>
              <a:rPr lang="en-US" dirty="0" smtClean="0">
                <a:sym typeface="Symbol" pitchFamily="18" charset="2"/>
              </a:rPr>
              <a:t> &gt; 0</a:t>
            </a:r>
            <a:endParaRPr lang="en-US" dirty="0" smtClean="0"/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 </a:t>
            </a:r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None/>
              <a:defRPr/>
            </a:pPr>
            <a:r>
              <a:rPr lang="en-US" dirty="0" smtClean="0"/>
              <a:t>		</a:t>
            </a:r>
            <a:r>
              <a:rPr lang="en-US" b="1" dirty="0" smtClean="0">
                <a:sym typeface="Symbol" pitchFamily="18" charset="2"/>
              </a:rPr>
              <a:t> </a:t>
            </a:r>
            <a:r>
              <a:rPr lang="en-US" i="1" dirty="0" smtClean="0">
                <a:sym typeface="Symbol" pitchFamily="18" charset="2"/>
              </a:rPr>
              <a:t>MPC</a:t>
            </a:r>
            <a:r>
              <a:rPr lang="en-US" dirty="0" smtClean="0">
                <a:sym typeface="Symbol" pitchFamily="18" charset="2"/>
              </a:rPr>
              <a:t> &lt; 1</a:t>
            </a:r>
            <a:endParaRPr lang="en-US" dirty="0" smtClean="0"/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 </a:t>
            </a:r>
          </a:p>
          <a:p>
            <a:pPr marL="640080" lvl="1" indent="-237744">
              <a:spcBef>
                <a:spcPct val="15000"/>
              </a:spcBef>
              <a:buClr>
                <a:srgbClr val="FF9900"/>
              </a:buClr>
              <a:buNone/>
              <a:defRPr/>
            </a:pPr>
            <a:r>
              <a:rPr lang="en-US" dirty="0" smtClean="0"/>
              <a:t>		</a:t>
            </a:r>
            <a:r>
              <a:rPr lang="en-US" b="1" dirty="0" smtClean="0">
                <a:sym typeface="Symbol" pitchFamily="18" charset="2"/>
              </a:rPr>
              <a:t> </a:t>
            </a:r>
            <a:r>
              <a:rPr lang="en-US" i="1" dirty="0" smtClean="0">
                <a:sym typeface="Symbol" pitchFamily="18" charset="2"/>
              </a:rPr>
              <a:t>APC</a:t>
            </a:r>
            <a:r>
              <a:rPr lang="en-US" dirty="0" smtClean="0">
                <a:sym typeface="Symbol" pitchFamily="18" charset="2"/>
              </a:rPr>
              <a:t>   as </a:t>
            </a:r>
            <a:r>
              <a:rPr lang="en-US" b="1" i="1" dirty="0" smtClean="0"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 </a:t>
            </a:r>
            <a:endParaRPr lang="en-US" dirty="0" smtClean="0"/>
          </a:p>
          <a:p>
            <a:pPr marL="365760" indent="-283464">
              <a:spcBef>
                <a:spcPct val="30000"/>
              </a:spcBef>
              <a:buFont typeface="Wingdings 2"/>
              <a:buChar char=""/>
              <a:defRPr/>
            </a:pPr>
            <a:r>
              <a:rPr lang="en-US" sz="2700" dirty="0"/>
              <a:t>Very strong correlation between income and consumption </a:t>
            </a:r>
          </a:p>
          <a:p>
            <a:pPr marL="640080" lvl="1" indent="-237744">
              <a:spcBef>
                <a:spcPct val="15000"/>
              </a:spcBef>
              <a:buNone/>
              <a:defRPr/>
            </a:pPr>
            <a:r>
              <a:rPr lang="en-US" b="1" dirty="0" smtClean="0">
                <a:sym typeface="Symbol" pitchFamily="18" charset="2"/>
              </a:rPr>
              <a:t>	   </a:t>
            </a:r>
            <a:r>
              <a:rPr lang="en-US" dirty="0" smtClean="0"/>
              <a:t>income seemed to be the main </a:t>
            </a:r>
            <a:br>
              <a:rPr lang="en-US" dirty="0" smtClean="0"/>
            </a:br>
            <a:r>
              <a:rPr lang="en-US" dirty="0" smtClean="0"/>
              <a:t>	    determinant of consumption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1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221</Words>
  <Application>Microsoft Office PowerPoint</Application>
  <PresentationFormat>Widescreen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Function</vt:lpstr>
      <vt:lpstr>Saving Function</vt:lpstr>
      <vt:lpstr>Implications</vt:lpstr>
      <vt:lpstr>Early Empirical Successes:    Results from Early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Prof.N.C.Nayak</cp:lastModifiedBy>
  <cp:revision>35</cp:revision>
  <dcterms:created xsi:type="dcterms:W3CDTF">2020-08-19T03:22:48Z</dcterms:created>
  <dcterms:modified xsi:type="dcterms:W3CDTF">2020-09-14T06:24:14Z</dcterms:modified>
</cp:coreProperties>
</file>