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28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3.xml" ContentType="application/vnd.openxmlformats-officedocument.presentationml.slide+xml"/>
  <Override PartName="/ppt/slides/slide34.xml" ContentType="application/vnd.openxmlformats-officedocument.presentationml.slide+xml"/>
  <Override PartName="/ppt/slides/slide41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2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309" r:id="rId4"/>
    <p:sldId id="305" r:id="rId5"/>
    <p:sldId id="306" r:id="rId6"/>
    <p:sldId id="307" r:id="rId7"/>
    <p:sldId id="308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61" r:id="rId35"/>
    <p:sldId id="360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73" r:id="rId47"/>
    <p:sldId id="372" r:id="rId48"/>
    <p:sldId id="37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13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44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31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36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25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66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3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74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38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69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ADE7-55C2-4AFF-922D-94D740FAB008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36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BADE7-55C2-4AFF-922D-94D740FAB008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94105-2274-496C-BDDE-9EA6AA6CB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94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1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4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7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28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29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2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3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Cantilever with point load at free end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is the easiest problem to solve. The BMD is simple and so are the equations obtained from boundary conditions.</a:t>
            </a:r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1907704" y="3429000"/>
            <a:ext cx="5976664" cy="1584176"/>
            <a:chOff x="1907704" y="3429000"/>
            <a:chExt cx="5976664" cy="1584176"/>
          </a:xfrm>
        </p:grpSpPr>
        <p:sp>
          <p:nvSpPr>
            <p:cNvPr id="4" name="Rectangle 3"/>
            <p:cNvSpPr/>
            <p:nvPr/>
          </p:nvSpPr>
          <p:spPr>
            <a:xfrm>
              <a:off x="2411760" y="4077072"/>
              <a:ext cx="5040560" cy="3960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07704" y="3429000"/>
              <a:ext cx="504056" cy="1584176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83768" y="447311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A</a:t>
              </a:r>
              <a:endParaRPr lang="en-IN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92280" y="450912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B</a:t>
              </a:r>
              <a:endParaRPr lang="en-IN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52320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524328" y="3429000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P</a:t>
              </a:r>
              <a:endParaRPr lang="en-IN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496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Cantilever with point load at free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075240" cy="4525963"/>
          </a:xfrm>
        </p:spPr>
        <p:txBody>
          <a:bodyPr/>
          <a:lstStyle/>
          <a:p>
            <a:r>
              <a:rPr lang="en-IN" dirty="0" smtClean="0"/>
              <a:t>The boundary conditions are both slope and deflection at the fixed end, i.e. origin are zero</a:t>
            </a:r>
            <a:endParaRPr lang="en-IN" dirty="0"/>
          </a:p>
        </p:txBody>
      </p:sp>
      <p:grpSp>
        <p:nvGrpSpPr>
          <p:cNvPr id="24" name="Group 23"/>
          <p:cNvGrpSpPr/>
          <p:nvPr/>
        </p:nvGrpSpPr>
        <p:grpSpPr>
          <a:xfrm>
            <a:off x="1835696" y="3501008"/>
            <a:ext cx="6480720" cy="2736304"/>
            <a:chOff x="1835696" y="3501008"/>
            <a:chExt cx="6480720" cy="2736304"/>
          </a:xfrm>
        </p:grpSpPr>
        <p:grpSp>
          <p:nvGrpSpPr>
            <p:cNvPr id="15" name="Group 14"/>
            <p:cNvGrpSpPr/>
            <p:nvPr/>
          </p:nvGrpSpPr>
          <p:grpSpPr>
            <a:xfrm>
              <a:off x="1835696" y="4005112"/>
              <a:ext cx="6048672" cy="2232200"/>
              <a:chOff x="1835696" y="4005112"/>
              <a:chExt cx="6048672" cy="22322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411760" y="4149080"/>
                <a:ext cx="5472608" cy="1449452"/>
                <a:chOff x="2411760" y="3429000"/>
                <a:chExt cx="5472608" cy="1449452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411760" y="4077072"/>
                  <a:ext cx="5040560" cy="39604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483768" y="4473116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7092280" y="4509120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745232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7524328" y="3429000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P</a:t>
                  </a:r>
                  <a:endParaRPr lang="en-IN" sz="2400" b="1" dirty="0"/>
                </a:p>
              </p:txBody>
            </p:sp>
          </p:grpSp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 flipV="1">
                <a:off x="2416522" y="5246712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Arc 6"/>
              <p:cNvSpPr>
                <a:spLocks/>
              </p:cNvSpPr>
              <p:nvPr/>
            </p:nvSpPr>
            <p:spPr bwMode="auto">
              <a:xfrm>
                <a:off x="2411760" y="4209256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07704" y="5559623"/>
                <a:ext cx="54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5696" y="4005112"/>
                <a:ext cx="576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</p:grpSp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V="1">
              <a:off x="2425408" y="3501008"/>
              <a:ext cx="0" cy="14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rot="5400000" flipV="1">
              <a:off x="5111760" y="2313176"/>
              <a:ext cx="0" cy="540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11760" y="3573016"/>
              <a:ext cx="72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12360" y="47971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2000" y="3818705"/>
              <a:ext cx="3744416" cy="1779827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V="1">
              <a:off x="4570338" y="5174656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Arc 6"/>
            <p:cNvSpPr>
              <a:spLocks/>
            </p:cNvSpPr>
            <p:nvPr/>
          </p:nvSpPr>
          <p:spPr bwMode="auto">
            <a:xfrm>
              <a:off x="4565576" y="413720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61520" y="5487567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89512" y="3933056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</p:grp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665269"/>
              </p:ext>
            </p:extLst>
          </p:nvPr>
        </p:nvGraphicFramePr>
        <p:xfrm>
          <a:off x="4092575" y="2564904"/>
          <a:ext cx="3467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quation" r:id="rId3" imgW="1155600" imgH="253800" progId="Equation.DSMT4">
                  <p:embed/>
                </p:oleObj>
              </mc:Choice>
              <mc:Fallback>
                <p:oleObj name="Equation" r:id="rId3" imgW="1155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2564904"/>
                        <a:ext cx="34671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44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Cantilever with point load at free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08" y="1196752"/>
            <a:ext cx="8075240" cy="4525963"/>
          </a:xfrm>
        </p:spPr>
        <p:txBody>
          <a:bodyPr/>
          <a:lstStyle/>
          <a:p>
            <a:r>
              <a:rPr lang="en-IN" dirty="0" smtClean="0"/>
              <a:t>Applying boundary conditions (BCs) we get</a:t>
            </a:r>
            <a:endParaRPr lang="en-IN" dirty="0"/>
          </a:p>
        </p:txBody>
      </p:sp>
      <p:grpSp>
        <p:nvGrpSpPr>
          <p:cNvPr id="24" name="Group 23"/>
          <p:cNvGrpSpPr/>
          <p:nvPr/>
        </p:nvGrpSpPr>
        <p:grpSpPr>
          <a:xfrm>
            <a:off x="1331640" y="4005064"/>
            <a:ext cx="6480720" cy="2736304"/>
            <a:chOff x="1835696" y="3501008"/>
            <a:chExt cx="6480720" cy="2736304"/>
          </a:xfrm>
        </p:grpSpPr>
        <p:grpSp>
          <p:nvGrpSpPr>
            <p:cNvPr id="15" name="Group 14"/>
            <p:cNvGrpSpPr/>
            <p:nvPr/>
          </p:nvGrpSpPr>
          <p:grpSpPr>
            <a:xfrm>
              <a:off x="1835696" y="4005112"/>
              <a:ext cx="6048672" cy="2232200"/>
              <a:chOff x="1835696" y="4005112"/>
              <a:chExt cx="6048672" cy="22322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411760" y="4149080"/>
                <a:ext cx="5472608" cy="1449452"/>
                <a:chOff x="2411760" y="3429000"/>
                <a:chExt cx="5472608" cy="1449452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411760" y="4077072"/>
                  <a:ext cx="5040560" cy="39604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483768" y="4473116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7092280" y="4509120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745232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7524328" y="3429000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P</a:t>
                  </a:r>
                  <a:endParaRPr lang="en-IN" sz="2400" b="1" dirty="0"/>
                </a:p>
              </p:txBody>
            </p:sp>
          </p:grpSp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 flipV="1">
                <a:off x="2416522" y="5246712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Arc 6"/>
              <p:cNvSpPr>
                <a:spLocks/>
              </p:cNvSpPr>
              <p:nvPr/>
            </p:nvSpPr>
            <p:spPr bwMode="auto">
              <a:xfrm>
                <a:off x="2411760" y="4209256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07704" y="5559623"/>
                <a:ext cx="54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5696" y="4005112"/>
                <a:ext cx="576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</p:grpSp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V="1">
              <a:off x="2425408" y="3501008"/>
              <a:ext cx="0" cy="14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rot="5400000" flipV="1">
              <a:off x="5111760" y="2313176"/>
              <a:ext cx="0" cy="540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11760" y="3573016"/>
              <a:ext cx="72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12360" y="47971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2000" y="3818705"/>
              <a:ext cx="3744416" cy="1779827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V="1">
              <a:off x="4570338" y="5174656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Arc 6"/>
            <p:cNvSpPr>
              <a:spLocks/>
            </p:cNvSpPr>
            <p:nvPr/>
          </p:nvSpPr>
          <p:spPr bwMode="auto">
            <a:xfrm>
              <a:off x="4565576" y="413720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61520" y="5487567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89512" y="3933056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</p:grp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711485"/>
              </p:ext>
            </p:extLst>
          </p:nvPr>
        </p:nvGraphicFramePr>
        <p:xfrm>
          <a:off x="1331640" y="1765848"/>
          <a:ext cx="6858000" cy="209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Equation" r:id="rId3" imgW="2743200" imgH="838080" progId="Equation.DSMT4">
                  <p:embed/>
                </p:oleObj>
              </mc:Choice>
              <mc:Fallback>
                <p:oleObj name="Equation" r:id="rId3" imgW="2743200" imgH="8380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765848"/>
                        <a:ext cx="6858000" cy="209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54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Cantilever with point load at free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08" y="1196752"/>
            <a:ext cx="8075240" cy="4525963"/>
          </a:xfrm>
        </p:spPr>
        <p:txBody>
          <a:bodyPr/>
          <a:lstStyle/>
          <a:p>
            <a:r>
              <a:rPr lang="en-IN" dirty="0" smtClean="0"/>
              <a:t>Thus the deflection curve is</a:t>
            </a:r>
            <a:endParaRPr lang="en-IN" dirty="0"/>
          </a:p>
        </p:txBody>
      </p:sp>
      <p:grpSp>
        <p:nvGrpSpPr>
          <p:cNvPr id="24" name="Group 23"/>
          <p:cNvGrpSpPr/>
          <p:nvPr/>
        </p:nvGrpSpPr>
        <p:grpSpPr>
          <a:xfrm>
            <a:off x="1331640" y="4005064"/>
            <a:ext cx="6480720" cy="2736304"/>
            <a:chOff x="1835696" y="3501008"/>
            <a:chExt cx="6480720" cy="2736304"/>
          </a:xfrm>
        </p:grpSpPr>
        <p:grpSp>
          <p:nvGrpSpPr>
            <p:cNvPr id="15" name="Group 14"/>
            <p:cNvGrpSpPr/>
            <p:nvPr/>
          </p:nvGrpSpPr>
          <p:grpSpPr>
            <a:xfrm>
              <a:off x="1835696" y="4005112"/>
              <a:ext cx="6048672" cy="2232200"/>
              <a:chOff x="1835696" y="4005112"/>
              <a:chExt cx="6048672" cy="22322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411760" y="4149080"/>
                <a:ext cx="5472608" cy="1449452"/>
                <a:chOff x="2411760" y="3429000"/>
                <a:chExt cx="5472608" cy="1449452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411760" y="4077072"/>
                  <a:ext cx="5040560" cy="39604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483768" y="4473116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7092280" y="4509120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745232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7524328" y="3429000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P</a:t>
                  </a:r>
                  <a:endParaRPr lang="en-IN" sz="2400" b="1" dirty="0"/>
                </a:p>
              </p:txBody>
            </p:sp>
          </p:grpSp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 flipV="1">
                <a:off x="2416522" y="5246712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Arc 6"/>
              <p:cNvSpPr>
                <a:spLocks/>
              </p:cNvSpPr>
              <p:nvPr/>
            </p:nvSpPr>
            <p:spPr bwMode="auto">
              <a:xfrm>
                <a:off x="2411760" y="4209256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07704" y="5559623"/>
                <a:ext cx="54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5696" y="4005112"/>
                <a:ext cx="576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</p:grpSp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V="1">
              <a:off x="2425408" y="3501008"/>
              <a:ext cx="0" cy="14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rot="5400000" flipV="1">
              <a:off x="5111760" y="2313176"/>
              <a:ext cx="0" cy="540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11760" y="3573016"/>
              <a:ext cx="72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12360" y="47971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2000" y="3818705"/>
              <a:ext cx="3744416" cy="1779827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V="1">
              <a:off x="4570338" y="5174656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Arc 6"/>
            <p:cNvSpPr>
              <a:spLocks/>
            </p:cNvSpPr>
            <p:nvPr/>
          </p:nvSpPr>
          <p:spPr bwMode="auto">
            <a:xfrm>
              <a:off x="4565576" y="413720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61520" y="5487567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89512" y="3933056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</p:grp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389694"/>
              </p:ext>
            </p:extLst>
          </p:nvPr>
        </p:nvGraphicFramePr>
        <p:xfrm>
          <a:off x="3132138" y="2289175"/>
          <a:ext cx="40005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Equation" r:id="rId3" imgW="1333440" imgH="419040" progId="Equation.DSMT4">
                  <p:embed/>
                </p:oleObj>
              </mc:Choice>
              <mc:Fallback>
                <p:oleObj name="Equation" r:id="rId3" imgW="1333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289175"/>
                        <a:ext cx="40005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14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Cantilever with point load at free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08" y="1196752"/>
            <a:ext cx="8075240" cy="4525963"/>
          </a:xfrm>
        </p:spPr>
        <p:txBody>
          <a:bodyPr/>
          <a:lstStyle/>
          <a:p>
            <a:r>
              <a:rPr lang="en-IN" dirty="0" smtClean="0"/>
              <a:t>Some useful information</a:t>
            </a:r>
            <a:endParaRPr lang="en-IN" dirty="0"/>
          </a:p>
        </p:txBody>
      </p:sp>
      <p:grpSp>
        <p:nvGrpSpPr>
          <p:cNvPr id="24" name="Group 23"/>
          <p:cNvGrpSpPr/>
          <p:nvPr/>
        </p:nvGrpSpPr>
        <p:grpSpPr>
          <a:xfrm>
            <a:off x="1331640" y="4005064"/>
            <a:ext cx="6480720" cy="2736304"/>
            <a:chOff x="1835696" y="3501008"/>
            <a:chExt cx="6480720" cy="2736304"/>
          </a:xfrm>
        </p:grpSpPr>
        <p:grpSp>
          <p:nvGrpSpPr>
            <p:cNvPr id="15" name="Group 14"/>
            <p:cNvGrpSpPr/>
            <p:nvPr/>
          </p:nvGrpSpPr>
          <p:grpSpPr>
            <a:xfrm>
              <a:off x="1835696" y="4005112"/>
              <a:ext cx="6048672" cy="2232200"/>
              <a:chOff x="1835696" y="4005112"/>
              <a:chExt cx="6048672" cy="22322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411760" y="4149080"/>
                <a:ext cx="5472608" cy="1449452"/>
                <a:chOff x="2411760" y="3429000"/>
                <a:chExt cx="5472608" cy="1449452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411760" y="4077072"/>
                  <a:ext cx="5040560" cy="39604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483768" y="4473116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7092280" y="4509120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745232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7524328" y="3429000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P</a:t>
                  </a:r>
                  <a:endParaRPr lang="en-IN" sz="2400" b="1" dirty="0"/>
                </a:p>
              </p:txBody>
            </p:sp>
          </p:grpSp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 flipV="1">
                <a:off x="2416522" y="5246712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Arc 6"/>
              <p:cNvSpPr>
                <a:spLocks/>
              </p:cNvSpPr>
              <p:nvPr/>
            </p:nvSpPr>
            <p:spPr bwMode="auto">
              <a:xfrm>
                <a:off x="2411760" y="4209256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07704" y="5559623"/>
                <a:ext cx="54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5696" y="4005112"/>
                <a:ext cx="576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</p:grpSp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V="1">
              <a:off x="2425408" y="3501008"/>
              <a:ext cx="0" cy="14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rot="5400000" flipV="1">
              <a:off x="5111760" y="2313176"/>
              <a:ext cx="0" cy="540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11760" y="3573016"/>
              <a:ext cx="72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12360" y="47971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2000" y="3818705"/>
              <a:ext cx="3744416" cy="1779827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V="1">
              <a:off x="4570338" y="5174656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Arc 6"/>
            <p:cNvSpPr>
              <a:spLocks/>
            </p:cNvSpPr>
            <p:nvPr/>
          </p:nvSpPr>
          <p:spPr bwMode="auto">
            <a:xfrm>
              <a:off x="4565576" y="413720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61520" y="5487567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89512" y="3933056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</p:grp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288841"/>
              </p:ext>
            </p:extLst>
          </p:nvPr>
        </p:nvGraphicFramePr>
        <p:xfrm>
          <a:off x="1979712" y="2060848"/>
          <a:ext cx="50673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Equation" r:id="rId3" imgW="1688760" imgH="419040" progId="Equation.DSMT4">
                  <p:embed/>
                </p:oleObj>
              </mc:Choice>
              <mc:Fallback>
                <p:oleObj name="Equation" r:id="rId3" imgW="1688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060848"/>
                        <a:ext cx="50673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43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Cantilever with point load at free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08" y="1196752"/>
            <a:ext cx="8075240" cy="4525963"/>
          </a:xfrm>
        </p:spPr>
        <p:txBody>
          <a:bodyPr/>
          <a:lstStyle/>
          <a:p>
            <a:r>
              <a:rPr lang="en-IN" dirty="0" smtClean="0"/>
              <a:t>Some useful information</a:t>
            </a:r>
            <a:endParaRPr lang="en-IN" dirty="0"/>
          </a:p>
        </p:txBody>
      </p:sp>
      <p:grpSp>
        <p:nvGrpSpPr>
          <p:cNvPr id="24" name="Group 23"/>
          <p:cNvGrpSpPr/>
          <p:nvPr/>
        </p:nvGrpSpPr>
        <p:grpSpPr>
          <a:xfrm>
            <a:off x="1331640" y="4005064"/>
            <a:ext cx="6480720" cy="2736304"/>
            <a:chOff x="1835696" y="3501008"/>
            <a:chExt cx="6480720" cy="2736304"/>
          </a:xfrm>
        </p:grpSpPr>
        <p:grpSp>
          <p:nvGrpSpPr>
            <p:cNvPr id="15" name="Group 14"/>
            <p:cNvGrpSpPr/>
            <p:nvPr/>
          </p:nvGrpSpPr>
          <p:grpSpPr>
            <a:xfrm>
              <a:off x="1835696" y="4005112"/>
              <a:ext cx="6048672" cy="2232200"/>
              <a:chOff x="1835696" y="4005112"/>
              <a:chExt cx="6048672" cy="22322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411760" y="4149080"/>
                <a:ext cx="5472608" cy="1449452"/>
                <a:chOff x="2411760" y="3429000"/>
                <a:chExt cx="5472608" cy="1449452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411760" y="4077072"/>
                  <a:ext cx="5040560" cy="39604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483768" y="4473116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7092280" y="4509120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745232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7524328" y="3429000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P</a:t>
                  </a:r>
                  <a:endParaRPr lang="en-IN" sz="2400" b="1" dirty="0"/>
                </a:p>
              </p:txBody>
            </p:sp>
          </p:grpSp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 flipV="1">
                <a:off x="2416522" y="5246712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Arc 6"/>
              <p:cNvSpPr>
                <a:spLocks/>
              </p:cNvSpPr>
              <p:nvPr/>
            </p:nvSpPr>
            <p:spPr bwMode="auto">
              <a:xfrm>
                <a:off x="2411760" y="4209256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07704" y="5559623"/>
                <a:ext cx="54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5696" y="4005112"/>
                <a:ext cx="576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</p:grpSp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V="1">
              <a:off x="2425408" y="3501008"/>
              <a:ext cx="0" cy="14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rot="5400000" flipV="1">
              <a:off x="5111760" y="2313176"/>
              <a:ext cx="0" cy="540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11760" y="3573016"/>
              <a:ext cx="72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12360" y="47971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2000" y="3818705"/>
              <a:ext cx="3744416" cy="1779827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V="1">
              <a:off x="4570338" y="5174656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Arc 6"/>
            <p:cNvSpPr>
              <a:spLocks/>
            </p:cNvSpPr>
            <p:nvPr/>
          </p:nvSpPr>
          <p:spPr bwMode="auto">
            <a:xfrm>
              <a:off x="4565576" y="413720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61520" y="5487567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89512" y="3933056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</p:grp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165281"/>
              </p:ext>
            </p:extLst>
          </p:nvPr>
        </p:nvGraphicFramePr>
        <p:xfrm>
          <a:off x="1751013" y="2060575"/>
          <a:ext cx="55245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Equation" r:id="rId3" imgW="1841400" imgH="419040" progId="Equation.DSMT4">
                  <p:embed/>
                </p:oleObj>
              </mc:Choice>
              <mc:Fallback>
                <p:oleObj name="Equation" r:id="rId3" imgW="18414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2060575"/>
                        <a:ext cx="55245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331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Cantilever with point load at free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4906888" cy="452596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The extrema for v is at x=0,2L</a:t>
            </a:r>
          </a:p>
          <a:p>
            <a:r>
              <a:rPr lang="en-IN" sz="2800" dirty="0" smtClean="0"/>
              <a:t>The minimum is at x=0</a:t>
            </a:r>
          </a:p>
          <a:p>
            <a:r>
              <a:rPr lang="en-IN" sz="2800" dirty="0" smtClean="0"/>
              <a:t>Since v”&lt;0 within AB, maximum deflection is at x=L</a:t>
            </a:r>
          </a:p>
          <a:p>
            <a:r>
              <a:rPr lang="en-IN" sz="2800" dirty="0" smtClean="0"/>
              <a:t>Maximum slope is also at x=L </a:t>
            </a:r>
            <a:endParaRPr lang="en-IN" sz="28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331640" y="4005064"/>
            <a:ext cx="6480720" cy="2736304"/>
            <a:chOff x="1835696" y="3501008"/>
            <a:chExt cx="6480720" cy="2736304"/>
          </a:xfrm>
        </p:grpSpPr>
        <p:grpSp>
          <p:nvGrpSpPr>
            <p:cNvPr id="15" name="Group 14"/>
            <p:cNvGrpSpPr/>
            <p:nvPr/>
          </p:nvGrpSpPr>
          <p:grpSpPr>
            <a:xfrm>
              <a:off x="1835696" y="4005112"/>
              <a:ext cx="6048672" cy="2232200"/>
              <a:chOff x="1835696" y="4005112"/>
              <a:chExt cx="6048672" cy="22322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411760" y="4149080"/>
                <a:ext cx="5472608" cy="1449452"/>
                <a:chOff x="2411760" y="3429000"/>
                <a:chExt cx="5472608" cy="1449452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411760" y="4077072"/>
                  <a:ext cx="5040560" cy="39604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483768" y="4473116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7092280" y="4509120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745232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7524328" y="3429000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P</a:t>
                  </a:r>
                  <a:endParaRPr lang="en-IN" sz="2400" b="1" dirty="0"/>
                </a:p>
              </p:txBody>
            </p:sp>
          </p:grpSp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 flipV="1">
                <a:off x="2416522" y="5246712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Arc 6"/>
              <p:cNvSpPr>
                <a:spLocks/>
              </p:cNvSpPr>
              <p:nvPr/>
            </p:nvSpPr>
            <p:spPr bwMode="auto">
              <a:xfrm>
                <a:off x="2411760" y="4209256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07704" y="5559623"/>
                <a:ext cx="54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5696" y="4005112"/>
                <a:ext cx="576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</p:grpSp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V="1">
              <a:off x="2425408" y="3501008"/>
              <a:ext cx="0" cy="14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rot="5400000" flipV="1">
              <a:off x="5111760" y="2313176"/>
              <a:ext cx="0" cy="540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11760" y="3573016"/>
              <a:ext cx="72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12360" y="47971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2000" y="3818705"/>
              <a:ext cx="3744416" cy="1779827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V="1">
              <a:off x="4570338" y="5174656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Arc 6"/>
            <p:cNvSpPr>
              <a:spLocks/>
            </p:cNvSpPr>
            <p:nvPr/>
          </p:nvSpPr>
          <p:spPr bwMode="auto">
            <a:xfrm>
              <a:off x="4565576" y="413720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61520" y="5487567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89512" y="3933056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</p:grp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179385"/>
              </p:ext>
            </p:extLst>
          </p:nvPr>
        </p:nvGraphicFramePr>
        <p:xfrm>
          <a:off x="5281613" y="1168648"/>
          <a:ext cx="36830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3" imgW="1841400" imgH="1346040" progId="Equation.DSMT4">
                  <p:embed/>
                </p:oleObj>
              </mc:Choice>
              <mc:Fallback>
                <p:oleObj name="Equation" r:id="rId3" imgW="184140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3" y="1168648"/>
                        <a:ext cx="3683000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041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smtClean="0"/>
              <a:t>Simply supported beam with uniformly distributed load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IN" dirty="0" smtClean="0"/>
              <a:t>This is another easy problem to solve. The BMD is simple and so are the equations obtained from boundary conditions.</a:t>
            </a: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2645200" y="3429000"/>
            <a:ext cx="3600000" cy="1440160"/>
            <a:chOff x="2645200" y="3429000"/>
            <a:chExt cx="3600000" cy="1440160"/>
          </a:xfrm>
        </p:grpSpPr>
        <p:sp>
          <p:nvSpPr>
            <p:cNvPr id="4" name="Rectangle 3"/>
            <p:cNvSpPr/>
            <p:nvPr/>
          </p:nvSpPr>
          <p:spPr>
            <a:xfrm>
              <a:off x="2645200" y="4077072"/>
              <a:ext cx="360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71800" y="447311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A</a:t>
              </a:r>
              <a:endParaRPr lang="en-IN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24128" y="449982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B</a:t>
              </a:r>
              <a:endParaRPr lang="en-IN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218304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724128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974984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223840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470928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729664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980520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252904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499992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758728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09584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279624" y="3442648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526712" y="3442648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785448" y="3442648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036304" y="3442648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342328" y="3487408"/>
              <a:ext cx="324000" cy="324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Isosceles Triangle 10"/>
          <p:cNvSpPr/>
          <p:nvPr/>
        </p:nvSpPr>
        <p:spPr>
          <a:xfrm>
            <a:off x="2483768" y="4437152"/>
            <a:ext cx="360040" cy="360000"/>
          </a:xfrm>
          <a:prstGeom prst="triangl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6056872" y="4437152"/>
            <a:ext cx="360040" cy="36000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5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smtClean="0"/>
              <a:t>Simply supported beam with uniformly distributed load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IN" dirty="0"/>
              <a:t>Draw the FBD</a:t>
            </a:r>
          </a:p>
          <a:p>
            <a:r>
              <a:rPr lang="en-IN" dirty="0"/>
              <a:t>At </a:t>
            </a:r>
            <a:r>
              <a:rPr lang="en-IN" dirty="0" smtClean="0"/>
              <a:t>both ends, </a:t>
            </a:r>
            <a:r>
              <a:rPr lang="en-IN" dirty="0"/>
              <a:t>since </a:t>
            </a:r>
            <a:r>
              <a:rPr lang="en-IN" dirty="0" smtClean="0"/>
              <a:t>pin (or roller) permits rotation but no (vertical) translation there will </a:t>
            </a:r>
            <a:r>
              <a:rPr lang="en-IN" dirty="0"/>
              <a:t>be </a:t>
            </a:r>
            <a:r>
              <a:rPr lang="en-IN" dirty="0" smtClean="0"/>
              <a:t>only </a:t>
            </a:r>
            <a:r>
              <a:rPr lang="en-IN" dirty="0"/>
              <a:t>a force </a:t>
            </a:r>
            <a:r>
              <a:rPr lang="en-IN" dirty="0" smtClean="0"/>
              <a:t>as reaction at each end</a:t>
            </a: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2645200" y="3429000"/>
            <a:ext cx="3600000" cy="1377444"/>
            <a:chOff x="2645200" y="3429000"/>
            <a:chExt cx="3600000" cy="1377444"/>
          </a:xfrm>
        </p:grpSpPr>
        <p:sp>
          <p:nvSpPr>
            <p:cNvPr id="4" name="Rectangle 3"/>
            <p:cNvSpPr/>
            <p:nvPr/>
          </p:nvSpPr>
          <p:spPr>
            <a:xfrm>
              <a:off x="2645200" y="4077072"/>
              <a:ext cx="360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99792" y="443711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A</a:t>
              </a:r>
              <a:endParaRPr lang="en-IN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8144" y="442782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B</a:t>
              </a:r>
              <a:endParaRPr lang="en-IN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218304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724128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974984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223840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470928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729664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980520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252904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499992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758728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09584" y="3429000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279624" y="3442648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526712" y="3442648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785448" y="3442648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036304" y="3442648"/>
              <a:ext cx="0" cy="6480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342328" y="3487408"/>
              <a:ext cx="324000" cy="324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</a:t>
              </a:r>
              <a:endPara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Line 5"/>
          <p:cNvSpPr>
            <a:spLocks noChangeShapeType="1"/>
          </p:cNvSpPr>
          <p:nvPr/>
        </p:nvSpPr>
        <p:spPr bwMode="auto">
          <a:xfrm flipV="1">
            <a:off x="2653418" y="4454576"/>
            <a:ext cx="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2144600" y="4767487"/>
            <a:ext cx="5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R</a:t>
            </a:r>
            <a:r>
              <a:rPr lang="en-IN" sz="2400" b="1" baseline="-25000" dirty="0" smtClean="0"/>
              <a:t>A</a:t>
            </a:r>
            <a:endParaRPr lang="en-IN" sz="2400" b="1" baseline="-25000" dirty="0"/>
          </a:p>
        </p:txBody>
      </p:sp>
      <p:sp>
        <p:nvSpPr>
          <p:cNvPr id="38" name="Line 5"/>
          <p:cNvSpPr>
            <a:spLocks noChangeShapeType="1"/>
          </p:cNvSpPr>
          <p:nvPr/>
        </p:nvSpPr>
        <p:spPr bwMode="auto">
          <a:xfrm flipV="1">
            <a:off x="6228184" y="4454576"/>
            <a:ext cx="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" name="TextBox 39"/>
          <p:cNvSpPr txBox="1"/>
          <p:nvPr/>
        </p:nvSpPr>
        <p:spPr>
          <a:xfrm>
            <a:off x="5717704" y="4767487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R</a:t>
            </a:r>
            <a:r>
              <a:rPr lang="en-IN" sz="2400" b="1" baseline="-25000" dirty="0" smtClean="0"/>
              <a:t>B</a:t>
            </a:r>
            <a:endParaRPr lang="en-IN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73985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smtClean="0"/>
              <a:t>Simply supported beam with uniformly distributed load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IN" dirty="0"/>
              <a:t>Write the equilibrium equations. Here moments are being taken about </a:t>
            </a:r>
            <a:r>
              <a:rPr lang="en-IN" dirty="0" smtClean="0"/>
              <a:t>A.</a:t>
            </a:r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4635360" y="3573016"/>
            <a:ext cx="4113104" cy="2016176"/>
            <a:chOff x="2144600" y="3429000"/>
            <a:chExt cx="4113104" cy="2016176"/>
          </a:xfrm>
        </p:grpSpPr>
        <p:grpSp>
          <p:nvGrpSpPr>
            <p:cNvPr id="8" name="Group 7"/>
            <p:cNvGrpSpPr/>
            <p:nvPr/>
          </p:nvGrpSpPr>
          <p:grpSpPr>
            <a:xfrm>
              <a:off x="2645200" y="3429000"/>
              <a:ext cx="3600000" cy="1377444"/>
              <a:chOff x="2645200" y="3429000"/>
              <a:chExt cx="3600000" cy="137744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645200" y="4077072"/>
                <a:ext cx="3600000" cy="36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699792" y="44371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IN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868144" y="442782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IN" dirty="0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62183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57241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59749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522384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54709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472966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498052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425290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4499992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375872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009584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327962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3526712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785448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3036304" y="3442648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342328" y="3487408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" name="Line 5"/>
            <p:cNvSpPr>
              <a:spLocks noChangeShapeType="1"/>
            </p:cNvSpPr>
            <p:nvPr/>
          </p:nvSpPr>
          <p:spPr bwMode="auto">
            <a:xfrm flipV="1">
              <a:off x="2653418" y="4454576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44600" y="4767487"/>
              <a:ext cx="54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38" name="Line 5"/>
            <p:cNvSpPr>
              <a:spLocks noChangeShapeType="1"/>
            </p:cNvSpPr>
            <p:nvPr/>
          </p:nvSpPr>
          <p:spPr bwMode="auto">
            <a:xfrm flipV="1">
              <a:off x="6228184" y="4454576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17704" y="4767487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149468"/>
              </p:ext>
            </p:extLst>
          </p:nvPr>
        </p:nvGraphicFramePr>
        <p:xfrm>
          <a:off x="280988" y="1988840"/>
          <a:ext cx="85344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6" name="Equation" r:id="rId3" imgW="2844720" imgH="812520" progId="Equation.DSMT4">
                  <p:embed/>
                </p:oleObj>
              </mc:Choice>
              <mc:Fallback>
                <p:oleObj name="Equation" r:id="rId3" imgW="2844720" imgH="812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1988840"/>
                        <a:ext cx="85344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11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smtClean="0"/>
              <a:t>Simply supported beam with uniformly distributed load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/>
              <a:t>Set up a coordinate system</a:t>
            </a:r>
          </a:p>
          <a:p>
            <a:r>
              <a:rPr lang="en-IN" sz="2800" dirty="0"/>
              <a:t>We choose A to be the origin, x as positive from A to B and </a:t>
            </a:r>
            <a:r>
              <a:rPr lang="en-IN" sz="2800" dirty="0" err="1"/>
              <a:t>y,v</a:t>
            </a:r>
            <a:r>
              <a:rPr lang="en-IN" sz="2800" dirty="0"/>
              <a:t> as positive </a:t>
            </a:r>
            <a:r>
              <a:rPr lang="en-IN" sz="2800" dirty="0" smtClean="0"/>
              <a:t>upwards</a:t>
            </a:r>
          </a:p>
          <a:p>
            <a:r>
              <a:rPr lang="en-IN" sz="2800" dirty="0"/>
              <a:t>There is only one domain to be considered here – AB</a:t>
            </a:r>
          </a:p>
          <a:p>
            <a:r>
              <a:rPr lang="en-IN" sz="2800" dirty="0"/>
              <a:t>We need to take one section </a:t>
            </a:r>
            <a:r>
              <a:rPr lang="en-IN" sz="2800" dirty="0" smtClean="0"/>
              <a:t>only between A and B</a:t>
            </a:r>
            <a:endParaRPr lang="en-IN" sz="2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483768" y="4006511"/>
            <a:ext cx="4824536" cy="2662849"/>
            <a:chOff x="2483768" y="4006511"/>
            <a:chExt cx="4824536" cy="2662849"/>
          </a:xfrm>
        </p:grpSpPr>
        <p:grpSp>
          <p:nvGrpSpPr>
            <p:cNvPr id="9" name="Group 8"/>
            <p:cNvGrpSpPr/>
            <p:nvPr/>
          </p:nvGrpSpPr>
          <p:grpSpPr>
            <a:xfrm>
              <a:off x="2483768" y="4653184"/>
              <a:ext cx="4113104" cy="2016176"/>
              <a:chOff x="2144600" y="3429000"/>
              <a:chExt cx="4113104" cy="201617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645200" y="3429000"/>
                <a:ext cx="3600000" cy="1377444"/>
                <a:chOff x="2645200" y="3429000"/>
                <a:chExt cx="3600000" cy="1377444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645200" y="4077072"/>
                  <a:ext cx="3600000" cy="36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2699792" y="4437112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868144" y="4427820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621830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57241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597498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522384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54709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472966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498052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425290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4499992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375872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4009584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327962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3526712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2785448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3036304" y="3442648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4342328" y="3487408"/>
                  <a:ext cx="324000" cy="3240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24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w</a:t>
                  </a:r>
                  <a:endPara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4" name="Line 5"/>
              <p:cNvSpPr>
                <a:spLocks noChangeShapeType="1"/>
              </p:cNvSpPr>
              <p:nvPr/>
            </p:nvSpPr>
            <p:spPr bwMode="auto">
              <a:xfrm flipV="1">
                <a:off x="2653418" y="4454576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44600" y="4767487"/>
                <a:ext cx="54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38" name="Line 5"/>
              <p:cNvSpPr>
                <a:spLocks noChangeShapeType="1"/>
              </p:cNvSpPr>
              <p:nvPr/>
            </p:nvSpPr>
            <p:spPr bwMode="auto">
              <a:xfrm flipV="1">
                <a:off x="6228184" y="4454576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717704" y="4767487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B</a:t>
                </a:r>
                <a:endParaRPr lang="en-IN" sz="2400" b="1" baseline="-250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987824" y="4006511"/>
              <a:ext cx="4320480" cy="1757809"/>
              <a:chOff x="2987824" y="4006511"/>
              <a:chExt cx="4320480" cy="1757809"/>
            </a:xfrm>
          </p:grpSpPr>
          <p:sp>
            <p:nvSpPr>
              <p:cNvPr id="35" name="Line 5"/>
              <p:cNvSpPr>
                <a:spLocks noChangeShapeType="1"/>
              </p:cNvSpPr>
              <p:nvPr/>
            </p:nvSpPr>
            <p:spPr bwMode="auto">
              <a:xfrm flipV="1">
                <a:off x="3001472" y="4006511"/>
                <a:ext cx="0" cy="144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" name="Line 5"/>
              <p:cNvSpPr>
                <a:spLocks noChangeShapeType="1"/>
              </p:cNvSpPr>
              <p:nvPr/>
            </p:nvSpPr>
            <p:spPr bwMode="auto">
              <a:xfrm rot="5400000" flipV="1">
                <a:off x="4967824" y="3538679"/>
                <a:ext cx="0" cy="396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987824" y="4078519"/>
                <a:ext cx="72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948264" y="5302655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55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Cantilever with point load at free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Draw the FBD</a:t>
            </a:r>
          </a:p>
          <a:p>
            <a:r>
              <a:rPr lang="en-IN" dirty="0" smtClean="0"/>
              <a:t>At the fixed end, since neither rotation or translation is permitted there will be both a force and a moment as reactions </a:t>
            </a:r>
            <a:endParaRPr lang="en-IN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35696" y="4005112"/>
            <a:ext cx="6048672" cy="2232200"/>
            <a:chOff x="1835696" y="4005112"/>
            <a:chExt cx="6048672" cy="2232200"/>
          </a:xfrm>
        </p:grpSpPr>
        <p:grpSp>
          <p:nvGrpSpPr>
            <p:cNvPr id="4" name="Group 3"/>
            <p:cNvGrpSpPr/>
            <p:nvPr/>
          </p:nvGrpSpPr>
          <p:grpSpPr>
            <a:xfrm>
              <a:off x="2411760" y="4149080"/>
              <a:ext cx="5472608" cy="1449452"/>
              <a:chOff x="2411760" y="3429000"/>
              <a:chExt cx="5472608" cy="144945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411760" y="4077072"/>
                <a:ext cx="5040560" cy="39604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483768" y="447311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IN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092280" y="450912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IN" dirty="0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745232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7524328" y="3429000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P</a:t>
                </a:r>
                <a:endParaRPr lang="en-IN" sz="2400" b="1" dirty="0"/>
              </a:p>
            </p:txBody>
          </p:sp>
        </p:grpSp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V="1">
              <a:off x="2416522" y="5246712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Arc 6"/>
            <p:cNvSpPr>
              <a:spLocks/>
            </p:cNvSpPr>
            <p:nvPr/>
          </p:nvSpPr>
          <p:spPr bwMode="auto">
            <a:xfrm>
              <a:off x="2411760" y="4209256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07704" y="5559623"/>
              <a:ext cx="54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35696" y="4005112"/>
              <a:ext cx="576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873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smtClean="0"/>
              <a:t>Simply supported beam with uniformly distributed load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/>
              <a:t>Section is taken at distance x from </a:t>
            </a:r>
            <a:r>
              <a:rPr lang="en-IN" sz="2800" dirty="0" smtClean="0"/>
              <a:t>A. For this section, while integrating for forces and moments, since the integral will be from 0 to x. Since the limit involves x we will be using a different variable </a:t>
            </a:r>
            <a:r>
              <a:rPr lang="en-IN" sz="2800" dirty="0" smtClean="0">
                <a:latin typeface="Symbol" panose="05050102010706020507" pitchFamily="18" charset="2"/>
              </a:rPr>
              <a:t>x</a:t>
            </a:r>
            <a:r>
              <a:rPr lang="en-IN" sz="2800" dirty="0" smtClean="0"/>
              <a:t> under the integral sign</a:t>
            </a: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051720" y="3214423"/>
            <a:ext cx="5832648" cy="2662849"/>
            <a:chOff x="2483768" y="2060848"/>
            <a:chExt cx="5832648" cy="2662849"/>
          </a:xfrm>
        </p:grpSpPr>
        <p:grpSp>
          <p:nvGrpSpPr>
            <p:cNvPr id="12" name="Group 11"/>
            <p:cNvGrpSpPr/>
            <p:nvPr/>
          </p:nvGrpSpPr>
          <p:grpSpPr>
            <a:xfrm>
              <a:off x="2483768" y="2060848"/>
              <a:ext cx="4824536" cy="2662849"/>
              <a:chOff x="2483768" y="4006511"/>
              <a:chExt cx="4824536" cy="266284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483768" y="4653184"/>
                <a:ext cx="4113104" cy="2016176"/>
                <a:chOff x="2144600" y="3429000"/>
                <a:chExt cx="4113104" cy="2016176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2645200" y="3429000"/>
                  <a:ext cx="3600000" cy="1377444"/>
                  <a:chOff x="2645200" y="3429000"/>
                  <a:chExt cx="3600000" cy="1377444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2645200" y="4077072"/>
                    <a:ext cx="360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69979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A</a:t>
                    </a:r>
                    <a:endParaRPr lang="en-IN" dirty="0"/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868144" y="4427820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B</a:t>
                    </a:r>
                    <a:endParaRPr lang="en-IN" dirty="0"/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621830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57241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>
                    <a:off x="597498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5223840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54709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472966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4980520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25290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4499992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37587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400958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3279624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526712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2785448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3036304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342328" y="3487408"/>
                    <a:ext cx="324000" cy="324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IN" sz="24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w</a:t>
                    </a:r>
                    <a:endParaRPr lang="en-IN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4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38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228184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5717704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987824" y="4006511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3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2" name="Rectangle 41"/>
            <p:cNvSpPr/>
            <p:nvPr/>
          </p:nvSpPr>
          <p:spPr>
            <a:xfrm>
              <a:off x="4572000" y="2305138"/>
              <a:ext cx="3744416" cy="1779827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 flipV="1">
              <a:off x="4570338" y="3661089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Arc 6"/>
            <p:cNvSpPr>
              <a:spLocks/>
            </p:cNvSpPr>
            <p:nvPr/>
          </p:nvSpPr>
          <p:spPr bwMode="auto">
            <a:xfrm>
              <a:off x="4565576" y="2623633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6016" y="3974000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40016" y="2275425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 rot="5400000" flipV="1">
              <a:off x="3780000" y="3715673"/>
              <a:ext cx="0" cy="158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91880" y="4075625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56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smtClean="0"/>
              <a:t>Simply supported beam with uniformly distributed load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/>
              <a:t>Solve equilibrium equations </a:t>
            </a:r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483768" y="3934503"/>
            <a:ext cx="5832648" cy="2662849"/>
            <a:chOff x="2483768" y="2060848"/>
            <a:chExt cx="5832648" cy="2662849"/>
          </a:xfrm>
        </p:grpSpPr>
        <p:grpSp>
          <p:nvGrpSpPr>
            <p:cNvPr id="12" name="Group 11"/>
            <p:cNvGrpSpPr/>
            <p:nvPr/>
          </p:nvGrpSpPr>
          <p:grpSpPr>
            <a:xfrm>
              <a:off x="2483768" y="2060848"/>
              <a:ext cx="4824536" cy="2662849"/>
              <a:chOff x="2483768" y="4006511"/>
              <a:chExt cx="4824536" cy="266284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483768" y="4653184"/>
                <a:ext cx="4113104" cy="2016176"/>
                <a:chOff x="2144600" y="3429000"/>
                <a:chExt cx="4113104" cy="2016176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2645200" y="3429000"/>
                  <a:ext cx="3600000" cy="1377444"/>
                  <a:chOff x="2645200" y="3429000"/>
                  <a:chExt cx="3600000" cy="1377444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2645200" y="4077072"/>
                    <a:ext cx="360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69979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A</a:t>
                    </a:r>
                    <a:endParaRPr lang="en-IN" dirty="0"/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868144" y="4427820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B</a:t>
                    </a:r>
                    <a:endParaRPr lang="en-IN" dirty="0"/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621830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57241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>
                    <a:off x="597498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5223840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54709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472966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4980520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25290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4499992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37587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400958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3279624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526712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2785448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3036304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342328" y="3487408"/>
                    <a:ext cx="324000" cy="324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IN" sz="24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w</a:t>
                    </a:r>
                    <a:endParaRPr lang="en-IN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4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38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228184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5717704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987824" y="4006511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3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2" name="Rectangle 41"/>
            <p:cNvSpPr/>
            <p:nvPr/>
          </p:nvSpPr>
          <p:spPr>
            <a:xfrm>
              <a:off x="4572000" y="2305138"/>
              <a:ext cx="3744416" cy="1779827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 flipV="1">
              <a:off x="4570338" y="3661089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Arc 6"/>
            <p:cNvSpPr>
              <a:spLocks/>
            </p:cNvSpPr>
            <p:nvPr/>
          </p:nvSpPr>
          <p:spPr bwMode="auto">
            <a:xfrm>
              <a:off x="4565576" y="2623633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6016" y="3974000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40016" y="2275425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 rot="5400000" flipV="1">
              <a:off x="3780000" y="3715673"/>
              <a:ext cx="0" cy="158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91880" y="4075625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402851"/>
              </p:ext>
            </p:extLst>
          </p:nvPr>
        </p:nvGraphicFramePr>
        <p:xfrm>
          <a:off x="282575" y="1409700"/>
          <a:ext cx="86106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name="Equation" r:id="rId3" imgW="2869920" imgH="838080" progId="Equation.DSMT4">
                  <p:embed/>
                </p:oleObj>
              </mc:Choice>
              <mc:Fallback>
                <p:oleObj name="Equation" r:id="rId3" imgW="2869920" imgH="8380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1409700"/>
                        <a:ext cx="86106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170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smtClean="0"/>
              <a:t>Simply supported beam with uniformly distributed load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Solve the </a:t>
            </a:r>
            <a:r>
              <a:rPr lang="en-IN" sz="2800" dirty="0"/>
              <a:t>flexure equation </a:t>
            </a:r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483768" y="3934503"/>
            <a:ext cx="5832648" cy="2662849"/>
            <a:chOff x="2483768" y="2060848"/>
            <a:chExt cx="5832648" cy="2662849"/>
          </a:xfrm>
        </p:grpSpPr>
        <p:grpSp>
          <p:nvGrpSpPr>
            <p:cNvPr id="12" name="Group 11"/>
            <p:cNvGrpSpPr/>
            <p:nvPr/>
          </p:nvGrpSpPr>
          <p:grpSpPr>
            <a:xfrm>
              <a:off x="2483768" y="2060848"/>
              <a:ext cx="4824536" cy="2662849"/>
              <a:chOff x="2483768" y="4006511"/>
              <a:chExt cx="4824536" cy="266284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483768" y="4653184"/>
                <a:ext cx="4113104" cy="2016176"/>
                <a:chOff x="2144600" y="3429000"/>
                <a:chExt cx="4113104" cy="2016176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2645200" y="3429000"/>
                  <a:ext cx="3600000" cy="1377444"/>
                  <a:chOff x="2645200" y="3429000"/>
                  <a:chExt cx="3600000" cy="1377444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2645200" y="4077072"/>
                    <a:ext cx="360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69979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A</a:t>
                    </a:r>
                    <a:endParaRPr lang="en-IN" dirty="0"/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868144" y="4427820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B</a:t>
                    </a:r>
                    <a:endParaRPr lang="en-IN" dirty="0"/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621830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57241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>
                    <a:off x="597498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5223840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54709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472966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4980520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25290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4499992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37587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400958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3279624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526712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2785448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3036304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342328" y="3487408"/>
                    <a:ext cx="324000" cy="324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IN" sz="24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w</a:t>
                    </a:r>
                    <a:endParaRPr lang="en-IN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4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38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228184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5717704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987824" y="4006511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3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2" name="Rectangle 41"/>
            <p:cNvSpPr/>
            <p:nvPr/>
          </p:nvSpPr>
          <p:spPr>
            <a:xfrm>
              <a:off x="4572000" y="2305138"/>
              <a:ext cx="3744416" cy="1779827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 flipV="1">
              <a:off x="4570338" y="3661089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Arc 6"/>
            <p:cNvSpPr>
              <a:spLocks/>
            </p:cNvSpPr>
            <p:nvPr/>
          </p:nvSpPr>
          <p:spPr bwMode="auto">
            <a:xfrm>
              <a:off x="4565576" y="2623633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6016" y="3974000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40016" y="2275425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 rot="5400000" flipV="1">
              <a:off x="3780000" y="3715673"/>
              <a:ext cx="0" cy="158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91880" y="4075625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256953"/>
              </p:ext>
            </p:extLst>
          </p:nvPr>
        </p:nvGraphicFramePr>
        <p:xfrm>
          <a:off x="415925" y="1340768"/>
          <a:ext cx="83439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Equation" r:id="rId3" imgW="2781000" imgH="838080" progId="Equation.DSMT4">
                  <p:embed/>
                </p:oleObj>
              </mc:Choice>
              <mc:Fallback>
                <p:oleObj name="Equation" r:id="rId3" imgW="27810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1340768"/>
                        <a:ext cx="83439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65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smtClean="0"/>
              <a:t>Simply supported beam with uniformly distributed load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/>
              <a:t>The boundary conditions are </a:t>
            </a:r>
            <a:r>
              <a:rPr lang="en-IN" sz="2800" dirty="0" smtClean="0"/>
              <a:t>deflection </a:t>
            </a:r>
            <a:r>
              <a:rPr lang="en-IN" sz="2800" dirty="0"/>
              <a:t>at the </a:t>
            </a:r>
            <a:r>
              <a:rPr lang="en-IN" sz="2800" dirty="0" smtClean="0"/>
              <a:t>two ends are zero</a:t>
            </a:r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483768" y="3934503"/>
            <a:ext cx="5832648" cy="2662849"/>
            <a:chOff x="2483768" y="2060848"/>
            <a:chExt cx="5832648" cy="2662849"/>
          </a:xfrm>
        </p:grpSpPr>
        <p:grpSp>
          <p:nvGrpSpPr>
            <p:cNvPr id="12" name="Group 11"/>
            <p:cNvGrpSpPr/>
            <p:nvPr/>
          </p:nvGrpSpPr>
          <p:grpSpPr>
            <a:xfrm>
              <a:off x="2483768" y="2060848"/>
              <a:ext cx="4824536" cy="2662849"/>
              <a:chOff x="2483768" y="4006511"/>
              <a:chExt cx="4824536" cy="266284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483768" y="4653184"/>
                <a:ext cx="4113104" cy="2016176"/>
                <a:chOff x="2144600" y="3429000"/>
                <a:chExt cx="4113104" cy="2016176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2645200" y="3429000"/>
                  <a:ext cx="3600000" cy="1377444"/>
                  <a:chOff x="2645200" y="3429000"/>
                  <a:chExt cx="3600000" cy="1377444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2645200" y="4077072"/>
                    <a:ext cx="360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69979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A</a:t>
                    </a:r>
                    <a:endParaRPr lang="en-IN" dirty="0"/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868144" y="4427820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B</a:t>
                    </a:r>
                    <a:endParaRPr lang="en-IN" dirty="0"/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621830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57241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>
                    <a:off x="597498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5223840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54709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472966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4980520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25290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4499992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37587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400958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3279624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526712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2785448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3036304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342328" y="3487408"/>
                    <a:ext cx="324000" cy="324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IN" sz="24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w</a:t>
                    </a:r>
                    <a:endParaRPr lang="en-IN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4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38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228184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5717704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987824" y="4006511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3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2" name="Rectangle 41"/>
            <p:cNvSpPr/>
            <p:nvPr/>
          </p:nvSpPr>
          <p:spPr>
            <a:xfrm>
              <a:off x="4572000" y="2305138"/>
              <a:ext cx="3744416" cy="1779827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 flipV="1">
              <a:off x="4570338" y="3661089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Arc 6"/>
            <p:cNvSpPr>
              <a:spLocks/>
            </p:cNvSpPr>
            <p:nvPr/>
          </p:nvSpPr>
          <p:spPr bwMode="auto">
            <a:xfrm>
              <a:off x="4565576" y="2623633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6016" y="3974000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40016" y="2275425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 rot="5400000" flipV="1">
              <a:off x="3780000" y="3715673"/>
              <a:ext cx="0" cy="158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91880" y="4075625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491198"/>
              </p:ext>
            </p:extLst>
          </p:nvPr>
        </p:nvGraphicFramePr>
        <p:xfrm>
          <a:off x="2892425" y="2217738"/>
          <a:ext cx="3390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name="Equation" r:id="rId3" imgW="1130040" imgH="253800" progId="Equation.DSMT4">
                  <p:embed/>
                </p:oleObj>
              </mc:Choice>
              <mc:Fallback>
                <p:oleObj name="Equation" r:id="rId3" imgW="1130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2217738"/>
                        <a:ext cx="33909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82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smtClean="0"/>
              <a:t>Simply supported beam with uniformly distributed load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/>
              <a:t>Applying boundary conditions (BCs) we get</a:t>
            </a:r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483768" y="3934503"/>
            <a:ext cx="5832648" cy="2662849"/>
            <a:chOff x="2483768" y="2060848"/>
            <a:chExt cx="5832648" cy="2662849"/>
          </a:xfrm>
        </p:grpSpPr>
        <p:grpSp>
          <p:nvGrpSpPr>
            <p:cNvPr id="12" name="Group 11"/>
            <p:cNvGrpSpPr/>
            <p:nvPr/>
          </p:nvGrpSpPr>
          <p:grpSpPr>
            <a:xfrm>
              <a:off x="2483768" y="2060848"/>
              <a:ext cx="4824536" cy="2662849"/>
              <a:chOff x="2483768" y="4006511"/>
              <a:chExt cx="4824536" cy="266284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483768" y="4653184"/>
                <a:ext cx="4113104" cy="2016176"/>
                <a:chOff x="2144600" y="3429000"/>
                <a:chExt cx="4113104" cy="2016176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2645200" y="3429000"/>
                  <a:ext cx="3600000" cy="1377444"/>
                  <a:chOff x="2645200" y="3429000"/>
                  <a:chExt cx="3600000" cy="1377444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2645200" y="4077072"/>
                    <a:ext cx="360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69979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A</a:t>
                    </a:r>
                    <a:endParaRPr lang="en-IN" dirty="0"/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868144" y="4427820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B</a:t>
                    </a:r>
                    <a:endParaRPr lang="en-IN" dirty="0"/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621830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57241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>
                    <a:off x="597498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5223840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54709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472966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4980520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25290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4499992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37587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400958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3279624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526712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2785448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3036304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342328" y="3487408"/>
                    <a:ext cx="324000" cy="324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IN" sz="24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w</a:t>
                    </a:r>
                    <a:endParaRPr lang="en-IN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4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38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228184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5717704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987824" y="4006511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3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2" name="Rectangle 41"/>
            <p:cNvSpPr/>
            <p:nvPr/>
          </p:nvSpPr>
          <p:spPr>
            <a:xfrm>
              <a:off x="4572000" y="2305138"/>
              <a:ext cx="3744416" cy="1779827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 flipV="1">
              <a:off x="4570338" y="3661089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Arc 6"/>
            <p:cNvSpPr>
              <a:spLocks/>
            </p:cNvSpPr>
            <p:nvPr/>
          </p:nvSpPr>
          <p:spPr bwMode="auto">
            <a:xfrm>
              <a:off x="4565576" y="2623633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6016" y="3974000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40016" y="2275425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 rot="5400000" flipV="1">
              <a:off x="3780000" y="3715673"/>
              <a:ext cx="0" cy="158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91880" y="4075625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657877"/>
              </p:ext>
            </p:extLst>
          </p:nvPr>
        </p:nvGraphicFramePr>
        <p:xfrm>
          <a:off x="225425" y="1570038"/>
          <a:ext cx="87249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2" name="Equation" r:id="rId3" imgW="2908080" imgH="685800" progId="Equation.DSMT4">
                  <p:embed/>
                </p:oleObj>
              </mc:Choice>
              <mc:Fallback>
                <p:oleObj name="Equation" r:id="rId3" imgW="29080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1570038"/>
                        <a:ext cx="87249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15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smtClean="0"/>
              <a:t>Simply supported beam with uniformly distributed load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/>
              <a:t>Thus </a:t>
            </a:r>
            <a:r>
              <a:rPr lang="en-IN" sz="2800" dirty="0" smtClean="0"/>
              <a:t>the equation of the </a:t>
            </a:r>
            <a:r>
              <a:rPr lang="en-IN" sz="2800" dirty="0"/>
              <a:t>deflection curve </a:t>
            </a:r>
            <a:r>
              <a:rPr lang="en-IN" sz="2800" dirty="0" smtClean="0"/>
              <a:t>and its gradient are</a:t>
            </a:r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483768" y="3934503"/>
            <a:ext cx="5832648" cy="2662849"/>
            <a:chOff x="2483768" y="2060848"/>
            <a:chExt cx="5832648" cy="2662849"/>
          </a:xfrm>
        </p:grpSpPr>
        <p:grpSp>
          <p:nvGrpSpPr>
            <p:cNvPr id="12" name="Group 11"/>
            <p:cNvGrpSpPr/>
            <p:nvPr/>
          </p:nvGrpSpPr>
          <p:grpSpPr>
            <a:xfrm>
              <a:off x="2483768" y="2060848"/>
              <a:ext cx="4824536" cy="2662849"/>
              <a:chOff x="2483768" y="4006511"/>
              <a:chExt cx="4824536" cy="266284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483768" y="4653184"/>
                <a:ext cx="4113104" cy="2016176"/>
                <a:chOff x="2144600" y="3429000"/>
                <a:chExt cx="4113104" cy="2016176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2645200" y="3429000"/>
                  <a:ext cx="3600000" cy="1377444"/>
                  <a:chOff x="2645200" y="3429000"/>
                  <a:chExt cx="3600000" cy="1377444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2645200" y="4077072"/>
                    <a:ext cx="360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69979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A</a:t>
                    </a:r>
                    <a:endParaRPr lang="en-IN" dirty="0"/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868144" y="4427820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B</a:t>
                    </a:r>
                    <a:endParaRPr lang="en-IN" dirty="0"/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621830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57241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>
                    <a:off x="597498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5223840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54709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472966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4980520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25290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4499992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37587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400958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3279624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526712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2785448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3036304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342328" y="3487408"/>
                    <a:ext cx="324000" cy="324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IN" sz="24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w</a:t>
                    </a:r>
                    <a:endParaRPr lang="en-IN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4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38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228184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5717704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987824" y="4006511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3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2" name="Rectangle 41"/>
            <p:cNvSpPr/>
            <p:nvPr/>
          </p:nvSpPr>
          <p:spPr>
            <a:xfrm>
              <a:off x="4572000" y="2305138"/>
              <a:ext cx="3744416" cy="1779827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 flipV="1">
              <a:off x="4570338" y="3661089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Arc 6"/>
            <p:cNvSpPr>
              <a:spLocks/>
            </p:cNvSpPr>
            <p:nvPr/>
          </p:nvSpPr>
          <p:spPr bwMode="auto">
            <a:xfrm>
              <a:off x="4565576" y="2623633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6016" y="3974000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40016" y="2275425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 rot="5400000" flipV="1">
              <a:off x="3780000" y="3715673"/>
              <a:ext cx="0" cy="158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91880" y="4075625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991720"/>
              </p:ext>
            </p:extLst>
          </p:nvPr>
        </p:nvGraphicFramePr>
        <p:xfrm>
          <a:off x="3143572" y="1484784"/>
          <a:ext cx="56769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6" name="Equation" r:id="rId3" imgW="1892160" imgH="838080" progId="Equation.DSMT4">
                  <p:embed/>
                </p:oleObj>
              </mc:Choice>
              <mc:Fallback>
                <p:oleObj name="Equation" r:id="rId3" imgW="18921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572" y="1484784"/>
                        <a:ext cx="56769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76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smtClean="0"/>
              <a:t>Simply supported beam with uniformly distributed load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Slope is zero at ?</a:t>
            </a:r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483768" y="3934503"/>
            <a:ext cx="5832648" cy="2662849"/>
            <a:chOff x="2483768" y="2060848"/>
            <a:chExt cx="5832648" cy="2662849"/>
          </a:xfrm>
        </p:grpSpPr>
        <p:grpSp>
          <p:nvGrpSpPr>
            <p:cNvPr id="12" name="Group 11"/>
            <p:cNvGrpSpPr/>
            <p:nvPr/>
          </p:nvGrpSpPr>
          <p:grpSpPr>
            <a:xfrm>
              <a:off x="2483768" y="2060848"/>
              <a:ext cx="4824536" cy="2662849"/>
              <a:chOff x="2483768" y="4006511"/>
              <a:chExt cx="4824536" cy="266284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483768" y="4653184"/>
                <a:ext cx="4113104" cy="2016176"/>
                <a:chOff x="2144600" y="3429000"/>
                <a:chExt cx="4113104" cy="2016176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2645200" y="3429000"/>
                  <a:ext cx="3600000" cy="1377444"/>
                  <a:chOff x="2645200" y="3429000"/>
                  <a:chExt cx="3600000" cy="1377444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2645200" y="4077072"/>
                    <a:ext cx="360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69979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A</a:t>
                    </a:r>
                    <a:endParaRPr lang="en-IN" dirty="0"/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868144" y="4427820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B</a:t>
                    </a:r>
                    <a:endParaRPr lang="en-IN" dirty="0"/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621830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57241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>
                    <a:off x="597498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5223840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54709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472966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4980520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25290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4499992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37587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400958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3279624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526712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2785448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3036304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342328" y="3487408"/>
                    <a:ext cx="324000" cy="324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IN" sz="24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w</a:t>
                    </a:r>
                    <a:endParaRPr lang="en-IN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4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38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228184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5717704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987824" y="4006511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3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2" name="Rectangle 41"/>
            <p:cNvSpPr/>
            <p:nvPr/>
          </p:nvSpPr>
          <p:spPr>
            <a:xfrm>
              <a:off x="4572000" y="2305138"/>
              <a:ext cx="3744416" cy="1779827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 flipV="1">
              <a:off x="4570338" y="3661089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Arc 6"/>
            <p:cNvSpPr>
              <a:spLocks/>
            </p:cNvSpPr>
            <p:nvPr/>
          </p:nvSpPr>
          <p:spPr bwMode="auto">
            <a:xfrm>
              <a:off x="4565576" y="2623633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6016" y="3974000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40016" y="2275425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 rot="5400000" flipV="1">
              <a:off x="3780000" y="3715673"/>
              <a:ext cx="0" cy="158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91880" y="4075625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534683"/>
              </p:ext>
            </p:extLst>
          </p:nvPr>
        </p:nvGraphicFramePr>
        <p:xfrm>
          <a:off x="1006475" y="1412776"/>
          <a:ext cx="71628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name="Equation" r:id="rId3" imgW="2387520" imgH="634680" progId="Equation.DSMT4">
                  <p:embed/>
                </p:oleObj>
              </mc:Choice>
              <mc:Fallback>
                <p:oleObj name="Equation" r:id="rId3" imgW="238752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1412776"/>
                        <a:ext cx="71628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70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smtClean="0"/>
              <a:t>Simply supported beam with uniformly distributed load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Solving this equation is not easy</a:t>
            </a:r>
          </a:p>
          <a:p>
            <a:r>
              <a:rPr lang="en-IN" sz="2800" dirty="0" smtClean="0"/>
              <a:t>We can say from symmetry considerations that deflection must be maximum at midpoint and verify by checking the slope at midpoint</a:t>
            </a:r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483768" y="3934503"/>
            <a:ext cx="5832648" cy="2662849"/>
            <a:chOff x="2483768" y="2060848"/>
            <a:chExt cx="5832648" cy="2662849"/>
          </a:xfrm>
        </p:grpSpPr>
        <p:grpSp>
          <p:nvGrpSpPr>
            <p:cNvPr id="12" name="Group 11"/>
            <p:cNvGrpSpPr/>
            <p:nvPr/>
          </p:nvGrpSpPr>
          <p:grpSpPr>
            <a:xfrm>
              <a:off x="2483768" y="2060848"/>
              <a:ext cx="4824536" cy="2662849"/>
              <a:chOff x="2483768" y="4006511"/>
              <a:chExt cx="4824536" cy="266284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483768" y="4653184"/>
                <a:ext cx="4113104" cy="2016176"/>
                <a:chOff x="2144600" y="3429000"/>
                <a:chExt cx="4113104" cy="2016176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2645200" y="3429000"/>
                  <a:ext cx="3600000" cy="1377444"/>
                  <a:chOff x="2645200" y="3429000"/>
                  <a:chExt cx="3600000" cy="1377444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2645200" y="4077072"/>
                    <a:ext cx="360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69979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A</a:t>
                    </a:r>
                    <a:endParaRPr lang="en-IN" dirty="0"/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868144" y="4427820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B</a:t>
                    </a:r>
                    <a:endParaRPr lang="en-IN" dirty="0"/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621830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57241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>
                    <a:off x="597498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5223840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54709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472966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4980520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25290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4499992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37587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400958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3279624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526712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2785448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3036304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342328" y="3487408"/>
                    <a:ext cx="324000" cy="324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IN" sz="24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w</a:t>
                    </a:r>
                    <a:endParaRPr lang="en-IN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4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38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228184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5717704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987824" y="4006511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3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2" name="Rectangle 41"/>
            <p:cNvSpPr/>
            <p:nvPr/>
          </p:nvSpPr>
          <p:spPr>
            <a:xfrm>
              <a:off x="4572000" y="2305138"/>
              <a:ext cx="3744416" cy="1779827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 flipV="1">
              <a:off x="4570338" y="3661089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Arc 6"/>
            <p:cNvSpPr>
              <a:spLocks/>
            </p:cNvSpPr>
            <p:nvPr/>
          </p:nvSpPr>
          <p:spPr bwMode="auto">
            <a:xfrm>
              <a:off x="4565576" y="2623633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6016" y="3974000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40016" y="2275425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 rot="5400000" flipV="1">
              <a:off x="3780000" y="3715673"/>
              <a:ext cx="0" cy="158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91880" y="4075625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000550"/>
              </p:ext>
            </p:extLst>
          </p:nvPr>
        </p:nvGraphicFramePr>
        <p:xfrm>
          <a:off x="1406525" y="2746375"/>
          <a:ext cx="63627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name="Equation" r:id="rId3" imgW="2120760" imgH="444240" progId="Equation.DSMT4">
                  <p:embed/>
                </p:oleObj>
              </mc:Choice>
              <mc:Fallback>
                <p:oleObj name="Equation" r:id="rId3" imgW="2120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2746375"/>
                        <a:ext cx="63627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933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smtClean="0"/>
              <a:t>Simply supported beam with uniformly distributed load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Maximum deflection (at midpoint) is</a:t>
            </a:r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483768" y="3934503"/>
            <a:ext cx="5832648" cy="2662849"/>
            <a:chOff x="2483768" y="2060848"/>
            <a:chExt cx="5832648" cy="2662849"/>
          </a:xfrm>
        </p:grpSpPr>
        <p:grpSp>
          <p:nvGrpSpPr>
            <p:cNvPr id="12" name="Group 11"/>
            <p:cNvGrpSpPr/>
            <p:nvPr/>
          </p:nvGrpSpPr>
          <p:grpSpPr>
            <a:xfrm>
              <a:off x="2483768" y="2060848"/>
              <a:ext cx="4824536" cy="2662849"/>
              <a:chOff x="2483768" y="4006511"/>
              <a:chExt cx="4824536" cy="266284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483768" y="4653184"/>
                <a:ext cx="4113104" cy="2016176"/>
                <a:chOff x="2144600" y="3429000"/>
                <a:chExt cx="4113104" cy="2016176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2645200" y="3429000"/>
                  <a:ext cx="3600000" cy="1377444"/>
                  <a:chOff x="2645200" y="3429000"/>
                  <a:chExt cx="3600000" cy="1377444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2645200" y="4077072"/>
                    <a:ext cx="360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69979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A</a:t>
                    </a:r>
                    <a:endParaRPr lang="en-IN" dirty="0"/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868144" y="4427820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B</a:t>
                    </a:r>
                    <a:endParaRPr lang="en-IN" dirty="0"/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621830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57241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>
                    <a:off x="597498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5223840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54709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472966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4980520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25290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4499992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37587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400958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3279624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526712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2785448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3036304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342328" y="3487408"/>
                    <a:ext cx="324000" cy="324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IN" sz="24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w</a:t>
                    </a:r>
                    <a:endParaRPr lang="en-IN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4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38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228184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5717704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987824" y="4006511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3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2" name="Rectangle 41"/>
            <p:cNvSpPr/>
            <p:nvPr/>
          </p:nvSpPr>
          <p:spPr>
            <a:xfrm>
              <a:off x="4572000" y="2305138"/>
              <a:ext cx="3744416" cy="1779827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 flipV="1">
              <a:off x="4570338" y="3661089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Arc 6"/>
            <p:cNvSpPr>
              <a:spLocks/>
            </p:cNvSpPr>
            <p:nvPr/>
          </p:nvSpPr>
          <p:spPr bwMode="auto">
            <a:xfrm>
              <a:off x="4565576" y="2623633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6016" y="3974000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40016" y="2275425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 rot="5400000" flipV="1">
              <a:off x="3780000" y="3715673"/>
              <a:ext cx="0" cy="158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91880" y="4075625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608638"/>
              </p:ext>
            </p:extLst>
          </p:nvPr>
        </p:nvGraphicFramePr>
        <p:xfrm>
          <a:off x="705172" y="2074863"/>
          <a:ext cx="81153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4" name="Equation" r:id="rId3" imgW="2705040" imgH="444240" progId="Equation.DSMT4">
                  <p:embed/>
                </p:oleObj>
              </mc:Choice>
              <mc:Fallback>
                <p:oleObj name="Equation" r:id="rId3" imgW="2705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172" y="2074863"/>
                        <a:ext cx="81153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69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smtClean="0"/>
              <a:t>Simply supported beam with uniformly distributed load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Slopes (gradients) at the supports are equal in magnitude but opposite in sign and are </a:t>
            </a:r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483768" y="3934503"/>
            <a:ext cx="5832648" cy="2662849"/>
            <a:chOff x="2483768" y="2060848"/>
            <a:chExt cx="5832648" cy="2662849"/>
          </a:xfrm>
        </p:grpSpPr>
        <p:grpSp>
          <p:nvGrpSpPr>
            <p:cNvPr id="12" name="Group 11"/>
            <p:cNvGrpSpPr/>
            <p:nvPr/>
          </p:nvGrpSpPr>
          <p:grpSpPr>
            <a:xfrm>
              <a:off x="2483768" y="2060848"/>
              <a:ext cx="4824536" cy="2662849"/>
              <a:chOff x="2483768" y="4006511"/>
              <a:chExt cx="4824536" cy="266284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483768" y="4653184"/>
                <a:ext cx="4113104" cy="2016176"/>
                <a:chOff x="2144600" y="3429000"/>
                <a:chExt cx="4113104" cy="2016176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2645200" y="3429000"/>
                  <a:ext cx="3600000" cy="1377444"/>
                  <a:chOff x="2645200" y="3429000"/>
                  <a:chExt cx="3600000" cy="1377444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2645200" y="4077072"/>
                    <a:ext cx="360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699792" y="443711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A</a:t>
                    </a:r>
                    <a:endParaRPr lang="en-IN" dirty="0"/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868144" y="4427820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B</a:t>
                    </a:r>
                    <a:endParaRPr lang="en-IN" dirty="0"/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621830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57241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>
                    <a:off x="597498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5223840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54709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472966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4980520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25290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4499992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375872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4009584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3279624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526712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2785448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3036304" y="3442648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342328" y="3487408"/>
                    <a:ext cx="324000" cy="324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IN" sz="24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w</a:t>
                    </a:r>
                    <a:endParaRPr lang="en-IN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4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53418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144600" y="4767487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38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228184" y="4454576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5717704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987824" y="4006511"/>
                <a:ext cx="4320480" cy="1757809"/>
                <a:chOff x="2987824" y="4006511"/>
                <a:chExt cx="4320480" cy="1757809"/>
              </a:xfrm>
            </p:grpSpPr>
            <p:sp>
              <p:nvSpPr>
                <p:cNvPr id="3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001472" y="4006511"/>
                  <a:ext cx="0" cy="144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" name="Line 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67824" y="3538679"/>
                  <a:ext cx="0" cy="3960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987824" y="4078519"/>
                  <a:ext cx="72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v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6948264" y="5302655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2" name="Rectangle 41"/>
            <p:cNvSpPr/>
            <p:nvPr/>
          </p:nvSpPr>
          <p:spPr>
            <a:xfrm>
              <a:off x="4572000" y="2305138"/>
              <a:ext cx="3744416" cy="1779827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 flipV="1">
              <a:off x="4570338" y="3661089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Arc 6"/>
            <p:cNvSpPr>
              <a:spLocks/>
            </p:cNvSpPr>
            <p:nvPr/>
          </p:nvSpPr>
          <p:spPr bwMode="auto">
            <a:xfrm>
              <a:off x="4565576" y="2623633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6016" y="3974000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40016" y="2275425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 rot="5400000" flipV="1">
              <a:off x="3780000" y="3715673"/>
              <a:ext cx="0" cy="158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91880" y="4075625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635882"/>
              </p:ext>
            </p:extLst>
          </p:nvPr>
        </p:nvGraphicFramePr>
        <p:xfrm>
          <a:off x="2206625" y="2112963"/>
          <a:ext cx="46863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" name="Equation" r:id="rId3" imgW="1562040" imgH="419040" progId="Equation.DSMT4">
                  <p:embed/>
                </p:oleObj>
              </mc:Choice>
              <mc:Fallback>
                <p:oleObj name="Equation" r:id="rId3" imgW="1562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2112963"/>
                        <a:ext cx="46863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274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Cantilever with point load at free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the equilibrium equations. Here moments are being taken about A.</a:t>
            </a:r>
            <a:endParaRPr lang="en-IN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35696" y="4005112"/>
            <a:ext cx="6048672" cy="2232200"/>
            <a:chOff x="1835696" y="4005112"/>
            <a:chExt cx="6048672" cy="2232200"/>
          </a:xfrm>
        </p:grpSpPr>
        <p:grpSp>
          <p:nvGrpSpPr>
            <p:cNvPr id="4" name="Group 3"/>
            <p:cNvGrpSpPr/>
            <p:nvPr/>
          </p:nvGrpSpPr>
          <p:grpSpPr>
            <a:xfrm>
              <a:off x="2411760" y="4149080"/>
              <a:ext cx="5472608" cy="1449452"/>
              <a:chOff x="2411760" y="3429000"/>
              <a:chExt cx="5472608" cy="144945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411760" y="4077072"/>
                <a:ext cx="5040560" cy="39604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483768" y="447311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IN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092280" y="450912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IN" dirty="0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745232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7524328" y="3429000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P</a:t>
                </a:r>
                <a:endParaRPr lang="en-IN" sz="2400" b="1" dirty="0"/>
              </a:p>
            </p:txBody>
          </p:sp>
        </p:grpSp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V="1">
              <a:off x="2416522" y="5246712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Arc 6"/>
            <p:cNvSpPr>
              <a:spLocks/>
            </p:cNvSpPr>
            <p:nvPr/>
          </p:nvSpPr>
          <p:spPr bwMode="auto">
            <a:xfrm>
              <a:off x="2411760" y="4209256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07704" y="5559623"/>
              <a:ext cx="54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35696" y="4005112"/>
              <a:ext cx="576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624290"/>
              </p:ext>
            </p:extLst>
          </p:nvPr>
        </p:nvGraphicFramePr>
        <p:xfrm>
          <a:off x="2928938" y="2887216"/>
          <a:ext cx="3238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Equation" r:id="rId3" imgW="1079280" imgH="228600" progId="Equation.DSMT4">
                  <p:embed/>
                </p:oleObj>
              </mc:Choice>
              <mc:Fallback>
                <p:oleObj name="Equation" r:id="rId3" imgW="1079280" imgH="228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887216"/>
                        <a:ext cx="3238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017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Simply supported beam with point load in the middle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IN" dirty="0" smtClean="0"/>
              <a:t>This is a slightly complicated problem although it does not look that way. The BMD is has a discontinuity at the midpoint C. </a:t>
            </a:r>
          </a:p>
          <a:p>
            <a:r>
              <a:rPr lang="en-IN" dirty="0" smtClean="0"/>
              <a:t>Hence two domains are required for analysis and  additional boundary conditions at the midpoint also need to be considered.</a:t>
            </a:r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2569424" y="4581128"/>
            <a:ext cx="3977856" cy="1440160"/>
            <a:chOff x="2583072" y="5157192"/>
            <a:chExt cx="3977856" cy="1440160"/>
          </a:xfrm>
        </p:grpSpPr>
        <p:grpSp>
          <p:nvGrpSpPr>
            <p:cNvPr id="8" name="Group 7"/>
            <p:cNvGrpSpPr/>
            <p:nvPr/>
          </p:nvGrpSpPr>
          <p:grpSpPr>
            <a:xfrm>
              <a:off x="2772200" y="5157192"/>
              <a:ext cx="3600000" cy="1440160"/>
              <a:chOff x="2645200" y="3429000"/>
              <a:chExt cx="3600000" cy="144016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645200" y="4077072"/>
                <a:ext cx="3600000" cy="36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799096" y="447311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IN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813152" y="449982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IN" dirty="0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4459048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67944" y="3487408"/>
                <a:ext cx="324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Isosceles Triangle 10"/>
            <p:cNvSpPr/>
            <p:nvPr/>
          </p:nvSpPr>
          <p:spPr>
            <a:xfrm>
              <a:off x="2583072" y="6165344"/>
              <a:ext cx="360040" cy="360000"/>
            </a:xfrm>
            <a:prstGeom prst="triangl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6200888" y="6165344"/>
              <a:ext cx="360040" cy="360000"/>
            </a:xfrm>
            <a:prstGeom prst="ellips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4008" y="544522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C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50763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Simply supported beam with point load in the middle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IN" dirty="0"/>
              <a:t>Draw the FBD</a:t>
            </a:r>
          </a:p>
          <a:p>
            <a:r>
              <a:rPr lang="en-IN" dirty="0"/>
              <a:t>At </a:t>
            </a:r>
            <a:r>
              <a:rPr lang="en-IN" dirty="0" smtClean="0"/>
              <a:t>both ends, </a:t>
            </a:r>
            <a:r>
              <a:rPr lang="en-IN" dirty="0"/>
              <a:t>since </a:t>
            </a:r>
            <a:r>
              <a:rPr lang="en-IN" dirty="0" smtClean="0"/>
              <a:t>pin (or roller) permits rotation but no (vertical) translation there will </a:t>
            </a:r>
            <a:r>
              <a:rPr lang="en-IN" dirty="0"/>
              <a:t>be </a:t>
            </a:r>
            <a:r>
              <a:rPr lang="en-IN" dirty="0" smtClean="0"/>
              <a:t>only </a:t>
            </a:r>
            <a:r>
              <a:rPr lang="en-IN" dirty="0"/>
              <a:t>a force </a:t>
            </a:r>
            <a:r>
              <a:rPr lang="en-IN" dirty="0" smtClean="0"/>
              <a:t>as reaction at each end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2276512" y="3429000"/>
            <a:ext cx="4586096" cy="1975232"/>
            <a:chOff x="2290160" y="3429000"/>
            <a:chExt cx="4586096" cy="1975232"/>
          </a:xfrm>
        </p:grpSpPr>
        <p:sp>
          <p:nvSpPr>
            <p:cNvPr id="34" name="Line 5"/>
            <p:cNvSpPr>
              <a:spLocks noChangeShapeType="1"/>
            </p:cNvSpPr>
            <p:nvPr/>
          </p:nvSpPr>
          <p:spPr bwMode="auto">
            <a:xfrm flipV="1">
              <a:off x="2798978" y="4392400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290160" y="4705311"/>
              <a:ext cx="54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38" name="Line 5"/>
            <p:cNvSpPr>
              <a:spLocks noChangeShapeType="1"/>
            </p:cNvSpPr>
            <p:nvPr/>
          </p:nvSpPr>
          <p:spPr bwMode="auto">
            <a:xfrm flipV="1">
              <a:off x="6342680" y="4413632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36256" y="4767487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772200" y="3429000"/>
              <a:ext cx="3600000" cy="1440160"/>
              <a:chOff x="2772200" y="5157192"/>
              <a:chExt cx="3600000" cy="144016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2772200" y="5157192"/>
                <a:ext cx="3600000" cy="1440160"/>
                <a:chOff x="2645200" y="3429000"/>
                <a:chExt cx="3600000" cy="144016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2645200" y="4077072"/>
                  <a:ext cx="3600000" cy="36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799096" y="4473116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813152" y="4499828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445904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4067944" y="3487408"/>
                  <a:ext cx="32400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24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P</a:t>
                  </a:r>
                  <a:endPara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4644008" y="544522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C</a:t>
                </a:r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69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Simply supported beam with point load in the middle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IN" dirty="0"/>
              <a:t>Write the equilibrium equations. Here moments are being taken about </a:t>
            </a:r>
            <a:r>
              <a:rPr lang="en-IN" dirty="0" smtClean="0"/>
              <a:t>A.</a:t>
            </a: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449672"/>
              </p:ext>
            </p:extLst>
          </p:nvPr>
        </p:nvGraphicFramePr>
        <p:xfrm>
          <a:off x="2624138" y="1989138"/>
          <a:ext cx="38481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3" name="Equation" r:id="rId3" imgW="1282680" imgH="812520" progId="Equation.DSMT4">
                  <p:embed/>
                </p:oleObj>
              </mc:Choice>
              <mc:Fallback>
                <p:oleObj name="Equation" r:id="rId3" imgW="128268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989138"/>
                        <a:ext cx="38481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276512" y="4622120"/>
            <a:ext cx="4586096" cy="1975232"/>
            <a:chOff x="2290160" y="3429000"/>
            <a:chExt cx="4586096" cy="1975232"/>
          </a:xfrm>
        </p:grpSpPr>
        <p:sp>
          <p:nvSpPr>
            <p:cNvPr id="17" name="Line 5"/>
            <p:cNvSpPr>
              <a:spLocks noChangeShapeType="1"/>
            </p:cNvSpPr>
            <p:nvPr/>
          </p:nvSpPr>
          <p:spPr bwMode="auto">
            <a:xfrm flipV="1">
              <a:off x="2798978" y="4392400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90160" y="4705311"/>
              <a:ext cx="54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 flipV="1">
              <a:off x="6342680" y="4413632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36256" y="4767487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B</a:t>
              </a:r>
              <a:endParaRPr lang="en-IN" sz="2400" b="1" baseline="-250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772200" y="3429000"/>
              <a:ext cx="3600000" cy="1440160"/>
              <a:chOff x="2772200" y="5157192"/>
              <a:chExt cx="3600000" cy="144016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772200" y="5157192"/>
                <a:ext cx="3600000" cy="1440160"/>
                <a:chOff x="2645200" y="3429000"/>
                <a:chExt cx="3600000" cy="144016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645200" y="4077072"/>
                  <a:ext cx="3600000" cy="36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2799096" y="4473116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813152" y="4499828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4459048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4067944" y="3487408"/>
                  <a:ext cx="32400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24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P</a:t>
                  </a:r>
                  <a:endPara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4644008" y="544522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C</a:t>
                </a:r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83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Simply supported beam with point load in the middle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/>
              <a:t>Set up a coordinate system</a:t>
            </a:r>
          </a:p>
          <a:p>
            <a:r>
              <a:rPr lang="en-IN" sz="2800" dirty="0"/>
              <a:t>We choose A to be the origin, x as positive from A to B and </a:t>
            </a:r>
            <a:r>
              <a:rPr lang="en-IN" sz="2800" dirty="0" err="1"/>
              <a:t>y,v</a:t>
            </a:r>
            <a:r>
              <a:rPr lang="en-IN" sz="2800" dirty="0"/>
              <a:t> as positive </a:t>
            </a:r>
            <a:r>
              <a:rPr lang="en-IN" sz="2800" dirty="0" smtClean="0"/>
              <a:t>upwards</a:t>
            </a:r>
          </a:p>
          <a:p>
            <a:r>
              <a:rPr lang="en-IN" sz="2800" dirty="0"/>
              <a:t>There </a:t>
            </a:r>
            <a:r>
              <a:rPr lang="en-IN" sz="2800" dirty="0" smtClean="0"/>
              <a:t>are 2 domains </a:t>
            </a:r>
            <a:r>
              <a:rPr lang="en-IN" sz="2800" dirty="0"/>
              <a:t>to be considered here – </a:t>
            </a:r>
            <a:r>
              <a:rPr lang="en-IN" sz="2800" dirty="0" smtClean="0"/>
              <a:t>AC and CB</a:t>
            </a:r>
            <a:endParaRPr lang="en-IN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276512" y="3889791"/>
            <a:ext cx="4802120" cy="2584729"/>
            <a:chOff x="2276512" y="3889791"/>
            <a:chExt cx="4802120" cy="2584729"/>
          </a:xfrm>
        </p:grpSpPr>
        <p:sp>
          <p:nvSpPr>
            <p:cNvPr id="55" name="TextBox 54"/>
            <p:cNvSpPr txBox="1"/>
            <p:nvPr/>
          </p:nvSpPr>
          <p:spPr>
            <a:xfrm>
              <a:off x="2758152" y="3889791"/>
              <a:ext cx="72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18592" y="5113927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276512" y="4499288"/>
              <a:ext cx="4586096" cy="1975232"/>
              <a:chOff x="2290160" y="3429000"/>
              <a:chExt cx="4586096" cy="1975232"/>
            </a:xfrm>
          </p:grpSpPr>
          <p:sp>
            <p:nvSpPr>
              <p:cNvPr id="21" name="Line 5"/>
              <p:cNvSpPr>
                <a:spLocks noChangeShapeType="1"/>
              </p:cNvSpPr>
              <p:nvPr/>
            </p:nvSpPr>
            <p:spPr bwMode="auto">
              <a:xfrm flipV="1">
                <a:off x="2798978" y="4392400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90160" y="4705311"/>
                <a:ext cx="54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23" name="Line 5"/>
              <p:cNvSpPr>
                <a:spLocks noChangeShapeType="1"/>
              </p:cNvSpPr>
              <p:nvPr/>
            </p:nvSpPr>
            <p:spPr bwMode="auto">
              <a:xfrm flipV="1">
                <a:off x="6342680" y="4413632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336256" y="4767487"/>
                <a:ext cx="5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B</a:t>
                </a:r>
                <a:endParaRPr lang="en-IN" sz="2400" b="1" baseline="-25000" dirty="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2772200" y="3429000"/>
                <a:ext cx="3600000" cy="1440160"/>
                <a:chOff x="2772200" y="5157192"/>
                <a:chExt cx="3600000" cy="1440160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2772200" y="5157192"/>
                  <a:ext cx="3600000" cy="1440160"/>
                  <a:chOff x="2645200" y="3429000"/>
                  <a:chExt cx="3600000" cy="1440160"/>
                </a:xfrm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2645200" y="4077072"/>
                    <a:ext cx="3600000" cy="360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2799096" y="4473116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A</a:t>
                    </a:r>
                    <a:endParaRPr lang="en-IN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813152" y="4499828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B</a:t>
                    </a:r>
                    <a:endParaRPr lang="en-IN" dirty="0"/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4459048" y="3429000"/>
                    <a:ext cx="0" cy="648072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067944" y="3487408"/>
                    <a:ext cx="3240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IN" sz="24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P</a:t>
                    </a:r>
                    <a:endParaRPr lang="en-IN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" name="TextBox 26"/>
                <p:cNvSpPr txBox="1"/>
                <p:nvPr/>
              </p:nvSpPr>
              <p:spPr>
                <a:xfrm>
                  <a:off x="4644008" y="5445224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C</a:t>
                  </a:r>
                  <a:endParaRPr lang="en-IN" dirty="0"/>
                </a:p>
              </p:txBody>
            </p:sp>
          </p:grpSp>
        </p:grpSp>
        <p:sp>
          <p:nvSpPr>
            <p:cNvPr id="53" name="Line 5"/>
            <p:cNvSpPr>
              <a:spLocks noChangeShapeType="1"/>
            </p:cNvSpPr>
            <p:nvPr/>
          </p:nvSpPr>
          <p:spPr bwMode="auto">
            <a:xfrm flipV="1">
              <a:off x="2771800" y="3905920"/>
              <a:ext cx="0" cy="14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Line 5"/>
            <p:cNvSpPr>
              <a:spLocks noChangeShapeType="1"/>
            </p:cNvSpPr>
            <p:nvPr/>
          </p:nvSpPr>
          <p:spPr bwMode="auto">
            <a:xfrm rot="5400000" flipV="1">
              <a:off x="4738152" y="3349951"/>
              <a:ext cx="0" cy="396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107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Simply supported beam with point load in the middle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Domain AC. Section </a:t>
            </a:r>
            <a:r>
              <a:rPr lang="en-IN" sz="2800" dirty="0"/>
              <a:t>is taken at distance x from A</a:t>
            </a:r>
          </a:p>
          <a:p>
            <a:endParaRPr lang="en-IN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650200" y="2204864"/>
            <a:ext cx="4802120" cy="2664296"/>
            <a:chOff x="2650200" y="2204864"/>
            <a:chExt cx="4802120" cy="2664296"/>
          </a:xfrm>
        </p:grpSpPr>
        <p:grpSp>
          <p:nvGrpSpPr>
            <p:cNvPr id="4" name="Group 3"/>
            <p:cNvGrpSpPr/>
            <p:nvPr/>
          </p:nvGrpSpPr>
          <p:grpSpPr>
            <a:xfrm>
              <a:off x="2650200" y="2204864"/>
              <a:ext cx="4802120" cy="2584729"/>
              <a:chOff x="2276512" y="3889791"/>
              <a:chExt cx="4802120" cy="258472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2758152" y="3889791"/>
                <a:ext cx="72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718592" y="5113927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2276512" y="4499288"/>
                <a:ext cx="4586096" cy="1975232"/>
                <a:chOff x="2290160" y="3429000"/>
                <a:chExt cx="4586096" cy="1975232"/>
              </a:xfrm>
            </p:grpSpPr>
            <p:sp>
              <p:nvSpPr>
                <p:cNvPr id="2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798978" y="4392400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290160" y="4705311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23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342680" y="4413632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633625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772200" y="3429000"/>
                  <a:ext cx="3600000" cy="1440160"/>
                  <a:chOff x="2772200" y="5157192"/>
                  <a:chExt cx="3600000" cy="1440160"/>
                </a:xfrm>
              </p:grpSpPr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2772200" y="5157192"/>
                    <a:ext cx="3600000" cy="1440160"/>
                    <a:chOff x="2645200" y="3429000"/>
                    <a:chExt cx="3600000" cy="1440160"/>
                  </a:xfrm>
                </p:grpSpPr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2799096" y="447311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5813152" y="4499828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31" name="Straight Arrow Connector 30"/>
                    <p:cNvCxnSpPr/>
                    <p:nvPr/>
                  </p:nvCxnSpPr>
                  <p:spPr>
                    <a:xfrm>
                      <a:off x="4459048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4067944" y="3487408"/>
                      <a:ext cx="32400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644008" y="5445224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</p:grpSp>
          </p:grpSp>
          <p:sp>
            <p:nvSpPr>
              <p:cNvPr id="53" name="Line 5"/>
              <p:cNvSpPr>
                <a:spLocks noChangeShapeType="1"/>
              </p:cNvSpPr>
              <p:nvPr/>
            </p:nvSpPr>
            <p:spPr bwMode="auto">
              <a:xfrm flipV="1">
                <a:off x="2771800" y="3905920"/>
                <a:ext cx="0" cy="144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Line 5"/>
              <p:cNvSpPr>
                <a:spLocks noChangeShapeType="1"/>
              </p:cNvSpPr>
              <p:nvPr/>
            </p:nvSpPr>
            <p:spPr bwMode="auto">
              <a:xfrm rot="5400000" flipV="1">
                <a:off x="4738152" y="3349951"/>
                <a:ext cx="0" cy="396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4572000" y="2405937"/>
              <a:ext cx="2880320" cy="2463223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 flipV="1">
              <a:off x="4570338" y="3661089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Arc 6"/>
            <p:cNvSpPr>
              <a:spLocks/>
            </p:cNvSpPr>
            <p:nvPr/>
          </p:nvSpPr>
          <p:spPr bwMode="auto">
            <a:xfrm>
              <a:off x="4565576" y="2623633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76016" y="3974000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40016" y="2275425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38" name="Line 5"/>
            <p:cNvSpPr>
              <a:spLocks noChangeShapeType="1"/>
            </p:cNvSpPr>
            <p:nvPr/>
          </p:nvSpPr>
          <p:spPr bwMode="auto">
            <a:xfrm rot="5400000" flipV="1">
              <a:off x="3865648" y="3787673"/>
              <a:ext cx="0" cy="14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91880" y="4075625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06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Simply supported beam with point load in the middle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/>
              <a:t>Solve equilibrium equations </a:t>
            </a:r>
          </a:p>
          <a:p>
            <a:endParaRPr lang="en-IN" sz="28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2650200" y="4077072"/>
            <a:ext cx="4802120" cy="2664296"/>
            <a:chOff x="2650200" y="2204864"/>
            <a:chExt cx="4802120" cy="2664296"/>
          </a:xfrm>
        </p:grpSpPr>
        <p:grpSp>
          <p:nvGrpSpPr>
            <p:cNvPr id="41" name="Group 40"/>
            <p:cNvGrpSpPr/>
            <p:nvPr/>
          </p:nvGrpSpPr>
          <p:grpSpPr>
            <a:xfrm>
              <a:off x="2650200" y="2204864"/>
              <a:ext cx="4802120" cy="2584729"/>
              <a:chOff x="2276512" y="3889791"/>
              <a:chExt cx="4802120" cy="2584729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2758152" y="3889791"/>
                <a:ext cx="72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718592" y="5113927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2276512" y="4499288"/>
                <a:ext cx="4586096" cy="1975232"/>
                <a:chOff x="2290160" y="3429000"/>
                <a:chExt cx="4586096" cy="1975232"/>
              </a:xfrm>
            </p:grpSpPr>
            <p:sp>
              <p:nvSpPr>
                <p:cNvPr id="58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798978" y="4392400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290160" y="4705311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60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342680" y="4413632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633625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62" name="Group 61"/>
                <p:cNvGrpSpPr/>
                <p:nvPr/>
              </p:nvGrpSpPr>
              <p:grpSpPr>
                <a:xfrm>
                  <a:off x="2772200" y="3429000"/>
                  <a:ext cx="3600000" cy="1440160"/>
                  <a:chOff x="2772200" y="5157192"/>
                  <a:chExt cx="3600000" cy="1440160"/>
                </a:xfrm>
              </p:grpSpPr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2772200" y="5157192"/>
                    <a:ext cx="3600000" cy="1440160"/>
                    <a:chOff x="2645200" y="3429000"/>
                    <a:chExt cx="3600000" cy="1440160"/>
                  </a:xfrm>
                </p:grpSpPr>
                <p:sp>
                  <p:nvSpPr>
                    <p:cNvPr id="65" name="Rectangle 64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2799096" y="447311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5813152" y="4499828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68" name="Straight Arrow Connector 67"/>
                    <p:cNvCxnSpPr/>
                    <p:nvPr/>
                  </p:nvCxnSpPr>
                  <p:spPr>
                    <a:xfrm>
                      <a:off x="4459048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067944" y="3487408"/>
                      <a:ext cx="32400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4644008" y="5445224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</p:grpSp>
          </p:grpSp>
          <p:sp>
            <p:nvSpPr>
              <p:cNvPr id="52" name="Line 5"/>
              <p:cNvSpPr>
                <a:spLocks noChangeShapeType="1"/>
              </p:cNvSpPr>
              <p:nvPr/>
            </p:nvSpPr>
            <p:spPr bwMode="auto">
              <a:xfrm flipV="1">
                <a:off x="2771800" y="3905920"/>
                <a:ext cx="0" cy="144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" name="Line 5"/>
              <p:cNvSpPr>
                <a:spLocks noChangeShapeType="1"/>
              </p:cNvSpPr>
              <p:nvPr/>
            </p:nvSpPr>
            <p:spPr bwMode="auto">
              <a:xfrm rot="5400000" flipV="1">
                <a:off x="4738152" y="3349951"/>
                <a:ext cx="0" cy="396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4572000" y="2405937"/>
              <a:ext cx="2880320" cy="2463223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 flipV="1">
              <a:off x="4570338" y="3661089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Arc 6"/>
            <p:cNvSpPr>
              <a:spLocks/>
            </p:cNvSpPr>
            <p:nvPr/>
          </p:nvSpPr>
          <p:spPr bwMode="auto">
            <a:xfrm>
              <a:off x="4565576" y="2623633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6016" y="3974000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40016" y="2275425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 rot="5400000" flipV="1">
              <a:off x="3865648" y="3787673"/>
              <a:ext cx="0" cy="14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91880" y="4075625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185191"/>
              </p:ext>
            </p:extLst>
          </p:nvPr>
        </p:nvGraphicFramePr>
        <p:xfrm>
          <a:off x="1539875" y="1447800"/>
          <a:ext cx="60960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0" name="Equation" r:id="rId3" imgW="2031840" imgH="812520" progId="Equation.DSMT4">
                  <p:embed/>
                </p:oleObj>
              </mc:Choice>
              <mc:Fallback>
                <p:oleObj name="Equation" r:id="rId3" imgW="2031840" imgH="8125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1447800"/>
                        <a:ext cx="60960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281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Simply supported beam with point load in the middle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/>
              <a:t>Solve the flexure equation </a:t>
            </a:r>
          </a:p>
          <a:p>
            <a:endParaRPr lang="en-IN" sz="28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2650200" y="4077072"/>
            <a:ext cx="4802120" cy="2664296"/>
            <a:chOff x="2650200" y="2204864"/>
            <a:chExt cx="4802120" cy="2664296"/>
          </a:xfrm>
        </p:grpSpPr>
        <p:grpSp>
          <p:nvGrpSpPr>
            <p:cNvPr id="41" name="Group 40"/>
            <p:cNvGrpSpPr/>
            <p:nvPr/>
          </p:nvGrpSpPr>
          <p:grpSpPr>
            <a:xfrm>
              <a:off x="2650200" y="2204864"/>
              <a:ext cx="4802120" cy="2584729"/>
              <a:chOff x="2276512" y="3889791"/>
              <a:chExt cx="4802120" cy="2584729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2758152" y="3889791"/>
                <a:ext cx="72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718592" y="5113927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2276512" y="4499288"/>
                <a:ext cx="4586096" cy="1975232"/>
                <a:chOff x="2290160" y="3429000"/>
                <a:chExt cx="4586096" cy="1975232"/>
              </a:xfrm>
            </p:grpSpPr>
            <p:sp>
              <p:nvSpPr>
                <p:cNvPr id="58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798978" y="4392400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290160" y="4705311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60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342680" y="4413632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633625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62" name="Group 61"/>
                <p:cNvGrpSpPr/>
                <p:nvPr/>
              </p:nvGrpSpPr>
              <p:grpSpPr>
                <a:xfrm>
                  <a:off x="2772200" y="3429000"/>
                  <a:ext cx="3600000" cy="1440160"/>
                  <a:chOff x="2772200" y="5157192"/>
                  <a:chExt cx="3600000" cy="1440160"/>
                </a:xfrm>
              </p:grpSpPr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2772200" y="5157192"/>
                    <a:ext cx="3600000" cy="1440160"/>
                    <a:chOff x="2645200" y="3429000"/>
                    <a:chExt cx="3600000" cy="1440160"/>
                  </a:xfrm>
                </p:grpSpPr>
                <p:sp>
                  <p:nvSpPr>
                    <p:cNvPr id="65" name="Rectangle 64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2799096" y="447311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5813152" y="4499828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68" name="Straight Arrow Connector 67"/>
                    <p:cNvCxnSpPr/>
                    <p:nvPr/>
                  </p:nvCxnSpPr>
                  <p:spPr>
                    <a:xfrm>
                      <a:off x="4459048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067944" y="3487408"/>
                      <a:ext cx="32400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4644008" y="5445224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</p:grpSp>
          </p:grpSp>
          <p:sp>
            <p:nvSpPr>
              <p:cNvPr id="52" name="Line 5"/>
              <p:cNvSpPr>
                <a:spLocks noChangeShapeType="1"/>
              </p:cNvSpPr>
              <p:nvPr/>
            </p:nvSpPr>
            <p:spPr bwMode="auto">
              <a:xfrm flipV="1">
                <a:off x="2771800" y="3905920"/>
                <a:ext cx="0" cy="144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" name="Line 5"/>
              <p:cNvSpPr>
                <a:spLocks noChangeShapeType="1"/>
              </p:cNvSpPr>
              <p:nvPr/>
            </p:nvSpPr>
            <p:spPr bwMode="auto">
              <a:xfrm rot="5400000" flipV="1">
                <a:off x="4738152" y="3349951"/>
                <a:ext cx="0" cy="396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4572000" y="2405937"/>
              <a:ext cx="2880320" cy="2463223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 flipV="1">
              <a:off x="4570338" y="3661089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Arc 6"/>
            <p:cNvSpPr>
              <a:spLocks/>
            </p:cNvSpPr>
            <p:nvPr/>
          </p:nvSpPr>
          <p:spPr bwMode="auto">
            <a:xfrm>
              <a:off x="4565576" y="2623633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6016" y="3974000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40016" y="2275425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 rot="5400000" flipV="1">
              <a:off x="3865648" y="3787673"/>
              <a:ext cx="0" cy="14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91880" y="4075625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021286"/>
              </p:ext>
            </p:extLst>
          </p:nvPr>
        </p:nvGraphicFramePr>
        <p:xfrm>
          <a:off x="1501775" y="1409700"/>
          <a:ext cx="61722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5" name="Equation" r:id="rId3" imgW="2057400" imgH="838080" progId="Equation.DSMT4">
                  <p:embed/>
                </p:oleObj>
              </mc:Choice>
              <mc:Fallback>
                <p:oleObj name="Equation" r:id="rId3" imgW="20574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1409700"/>
                        <a:ext cx="61722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905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Simply supported beam with point load in the middle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Try applying boundary conditions. Only boundary A is in this domain. Hence the only BC applicable is</a:t>
            </a:r>
          </a:p>
          <a:p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We cannot find C</a:t>
            </a:r>
            <a:r>
              <a:rPr lang="en-IN" sz="2800" baseline="-25000" dirty="0" smtClean="0"/>
              <a:t>1</a:t>
            </a:r>
            <a:r>
              <a:rPr lang="en-IN" sz="2800" dirty="0" smtClean="0"/>
              <a:t> </a:t>
            </a:r>
            <a:endParaRPr lang="en-IN" sz="28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2650200" y="4077072"/>
            <a:ext cx="4802120" cy="2664296"/>
            <a:chOff x="2650200" y="2204864"/>
            <a:chExt cx="4802120" cy="2664296"/>
          </a:xfrm>
        </p:grpSpPr>
        <p:grpSp>
          <p:nvGrpSpPr>
            <p:cNvPr id="41" name="Group 40"/>
            <p:cNvGrpSpPr/>
            <p:nvPr/>
          </p:nvGrpSpPr>
          <p:grpSpPr>
            <a:xfrm>
              <a:off x="2650200" y="2204864"/>
              <a:ext cx="4802120" cy="2584729"/>
              <a:chOff x="2276512" y="3889791"/>
              <a:chExt cx="4802120" cy="2584729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2758152" y="3889791"/>
                <a:ext cx="72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718592" y="5113927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2276512" y="4499288"/>
                <a:ext cx="4586096" cy="1975232"/>
                <a:chOff x="2290160" y="3429000"/>
                <a:chExt cx="4586096" cy="1975232"/>
              </a:xfrm>
            </p:grpSpPr>
            <p:sp>
              <p:nvSpPr>
                <p:cNvPr id="58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798978" y="4392400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290160" y="4705311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60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342680" y="4413632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633625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62" name="Group 61"/>
                <p:cNvGrpSpPr/>
                <p:nvPr/>
              </p:nvGrpSpPr>
              <p:grpSpPr>
                <a:xfrm>
                  <a:off x="2772200" y="3429000"/>
                  <a:ext cx="3600000" cy="1440160"/>
                  <a:chOff x="2772200" y="5157192"/>
                  <a:chExt cx="3600000" cy="1440160"/>
                </a:xfrm>
              </p:grpSpPr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2772200" y="5157192"/>
                    <a:ext cx="3600000" cy="1440160"/>
                    <a:chOff x="2645200" y="3429000"/>
                    <a:chExt cx="3600000" cy="1440160"/>
                  </a:xfrm>
                </p:grpSpPr>
                <p:sp>
                  <p:nvSpPr>
                    <p:cNvPr id="65" name="Rectangle 64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2799096" y="447311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5813152" y="4499828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68" name="Straight Arrow Connector 67"/>
                    <p:cNvCxnSpPr/>
                    <p:nvPr/>
                  </p:nvCxnSpPr>
                  <p:spPr>
                    <a:xfrm>
                      <a:off x="4459048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067944" y="3487408"/>
                      <a:ext cx="32400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4644008" y="5445224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</p:grpSp>
          </p:grpSp>
          <p:sp>
            <p:nvSpPr>
              <p:cNvPr id="52" name="Line 5"/>
              <p:cNvSpPr>
                <a:spLocks noChangeShapeType="1"/>
              </p:cNvSpPr>
              <p:nvPr/>
            </p:nvSpPr>
            <p:spPr bwMode="auto">
              <a:xfrm flipV="1">
                <a:off x="2771800" y="3905920"/>
                <a:ext cx="0" cy="144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" name="Line 5"/>
              <p:cNvSpPr>
                <a:spLocks noChangeShapeType="1"/>
              </p:cNvSpPr>
              <p:nvPr/>
            </p:nvSpPr>
            <p:spPr bwMode="auto">
              <a:xfrm rot="5400000" flipV="1">
                <a:off x="4738152" y="3349951"/>
                <a:ext cx="0" cy="396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4572000" y="2405937"/>
              <a:ext cx="2880320" cy="2463223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 flipV="1">
              <a:off x="4570338" y="3661089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Arc 6"/>
            <p:cNvSpPr>
              <a:spLocks/>
            </p:cNvSpPr>
            <p:nvPr/>
          </p:nvSpPr>
          <p:spPr bwMode="auto">
            <a:xfrm>
              <a:off x="4565576" y="2623633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6016" y="3974000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40016" y="2275425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 rot="5400000" flipV="1">
              <a:off x="3865648" y="3787673"/>
              <a:ext cx="0" cy="14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91880" y="4075625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827152"/>
              </p:ext>
            </p:extLst>
          </p:nvPr>
        </p:nvGraphicFramePr>
        <p:xfrm>
          <a:off x="2821434" y="1916832"/>
          <a:ext cx="3467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7" name="Equation" r:id="rId3" imgW="1155600" imgH="253800" progId="Equation.DSMT4">
                  <p:embed/>
                </p:oleObj>
              </mc:Choice>
              <mc:Fallback>
                <p:oleObj name="Equation" r:id="rId3" imgW="1155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1434" y="1916832"/>
                        <a:ext cx="34671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770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Simply supported beam with point load in the middle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Domain CB. Section </a:t>
            </a:r>
            <a:r>
              <a:rPr lang="en-IN" sz="2800" dirty="0"/>
              <a:t>is taken at distance x from A</a:t>
            </a:r>
          </a:p>
          <a:p>
            <a:endParaRPr lang="en-IN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650200" y="2204864"/>
            <a:ext cx="4802120" cy="2664296"/>
            <a:chOff x="2650200" y="2204864"/>
            <a:chExt cx="4802120" cy="2664296"/>
          </a:xfrm>
        </p:grpSpPr>
        <p:grpSp>
          <p:nvGrpSpPr>
            <p:cNvPr id="4" name="Group 3"/>
            <p:cNvGrpSpPr/>
            <p:nvPr/>
          </p:nvGrpSpPr>
          <p:grpSpPr>
            <a:xfrm>
              <a:off x="2650200" y="2204864"/>
              <a:ext cx="4802120" cy="2584729"/>
              <a:chOff x="2276512" y="3889791"/>
              <a:chExt cx="4802120" cy="258472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2758152" y="3889791"/>
                <a:ext cx="72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718592" y="5113927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2276512" y="4499288"/>
                <a:ext cx="4586096" cy="1975232"/>
                <a:chOff x="2290160" y="3429000"/>
                <a:chExt cx="4586096" cy="1975232"/>
              </a:xfrm>
            </p:grpSpPr>
            <p:sp>
              <p:nvSpPr>
                <p:cNvPr id="2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798978" y="4392400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290160" y="4705311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23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342680" y="4413632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633625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772200" y="3429000"/>
                  <a:ext cx="3600000" cy="1440160"/>
                  <a:chOff x="2772200" y="5157192"/>
                  <a:chExt cx="3600000" cy="1440160"/>
                </a:xfrm>
              </p:grpSpPr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2772200" y="5157192"/>
                    <a:ext cx="3600000" cy="1440160"/>
                    <a:chOff x="2645200" y="3429000"/>
                    <a:chExt cx="3600000" cy="1440160"/>
                  </a:xfrm>
                </p:grpSpPr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2799096" y="447311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5813152" y="4499828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31" name="Straight Arrow Connector 30"/>
                    <p:cNvCxnSpPr/>
                    <p:nvPr/>
                  </p:nvCxnSpPr>
                  <p:spPr>
                    <a:xfrm>
                      <a:off x="4459048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4067944" y="3487408"/>
                      <a:ext cx="32400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644008" y="5445224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</p:grpSp>
          </p:grpSp>
          <p:sp>
            <p:nvSpPr>
              <p:cNvPr id="53" name="Line 5"/>
              <p:cNvSpPr>
                <a:spLocks noChangeShapeType="1"/>
              </p:cNvSpPr>
              <p:nvPr/>
            </p:nvSpPr>
            <p:spPr bwMode="auto">
              <a:xfrm flipV="1">
                <a:off x="2771800" y="3905920"/>
                <a:ext cx="0" cy="144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Line 5"/>
              <p:cNvSpPr>
                <a:spLocks noChangeShapeType="1"/>
              </p:cNvSpPr>
              <p:nvPr/>
            </p:nvSpPr>
            <p:spPr bwMode="auto">
              <a:xfrm rot="5400000" flipV="1">
                <a:off x="4738152" y="3349951"/>
                <a:ext cx="0" cy="396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5724128" y="2405937"/>
              <a:ext cx="1728192" cy="2463223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 flipV="1">
              <a:off x="5722466" y="3661089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Arc 6"/>
            <p:cNvSpPr>
              <a:spLocks/>
            </p:cNvSpPr>
            <p:nvPr/>
          </p:nvSpPr>
          <p:spPr bwMode="auto">
            <a:xfrm>
              <a:off x="5717704" y="2623633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28144" y="3974000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92144" y="2275425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38" name="Line 5"/>
            <p:cNvSpPr>
              <a:spLocks noChangeShapeType="1"/>
            </p:cNvSpPr>
            <p:nvPr/>
          </p:nvSpPr>
          <p:spPr bwMode="auto">
            <a:xfrm rot="5400000" flipV="1">
              <a:off x="4432784" y="3247673"/>
              <a:ext cx="0" cy="25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91880" y="4075625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06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Simply supported beam with point load in the middle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/>
              <a:t>Solve equilibrium equations </a:t>
            </a:r>
          </a:p>
          <a:p>
            <a:endParaRPr lang="en-IN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574070"/>
              </p:ext>
            </p:extLst>
          </p:nvPr>
        </p:nvGraphicFramePr>
        <p:xfrm>
          <a:off x="377825" y="1409700"/>
          <a:ext cx="84201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2" name="Equation" r:id="rId3" imgW="2806560" imgH="838080" progId="Equation.DSMT4">
                  <p:embed/>
                </p:oleObj>
              </mc:Choice>
              <mc:Fallback>
                <p:oleObj name="Equation" r:id="rId3" imgW="28065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1409700"/>
                        <a:ext cx="84201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2164672" y="4077072"/>
            <a:ext cx="4802120" cy="2664296"/>
            <a:chOff x="2650200" y="2204864"/>
            <a:chExt cx="4802120" cy="2664296"/>
          </a:xfrm>
        </p:grpSpPr>
        <p:grpSp>
          <p:nvGrpSpPr>
            <p:cNvPr id="32" name="Group 31"/>
            <p:cNvGrpSpPr/>
            <p:nvPr/>
          </p:nvGrpSpPr>
          <p:grpSpPr>
            <a:xfrm>
              <a:off x="2650200" y="2204864"/>
              <a:ext cx="4802120" cy="2584729"/>
              <a:chOff x="2276512" y="3889791"/>
              <a:chExt cx="4802120" cy="258472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758152" y="3889791"/>
                <a:ext cx="72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718592" y="5113927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2276512" y="4499288"/>
                <a:ext cx="4586096" cy="1975232"/>
                <a:chOff x="2290160" y="3429000"/>
                <a:chExt cx="4586096" cy="1975232"/>
              </a:xfrm>
            </p:grpSpPr>
            <p:sp>
              <p:nvSpPr>
                <p:cNvPr id="7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798978" y="4392400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2290160" y="4705311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73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342680" y="4413632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633625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75" name="Group 74"/>
                <p:cNvGrpSpPr/>
                <p:nvPr/>
              </p:nvGrpSpPr>
              <p:grpSpPr>
                <a:xfrm>
                  <a:off x="2772200" y="3429000"/>
                  <a:ext cx="3600000" cy="1440160"/>
                  <a:chOff x="2772200" y="5157192"/>
                  <a:chExt cx="3600000" cy="1440160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772200" y="5157192"/>
                    <a:ext cx="3600000" cy="1440160"/>
                    <a:chOff x="2645200" y="3429000"/>
                    <a:chExt cx="3600000" cy="1440160"/>
                  </a:xfrm>
                </p:grpSpPr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2799096" y="447311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5813152" y="4499828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81" name="Straight Arrow Connector 80"/>
                    <p:cNvCxnSpPr/>
                    <p:nvPr/>
                  </p:nvCxnSpPr>
                  <p:spPr>
                    <a:xfrm>
                      <a:off x="4459048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4067944" y="3487408"/>
                      <a:ext cx="32400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4644008" y="5445224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</p:grpSp>
          </p:grpSp>
          <p:sp>
            <p:nvSpPr>
              <p:cNvPr id="56" name="Line 5"/>
              <p:cNvSpPr>
                <a:spLocks noChangeShapeType="1"/>
              </p:cNvSpPr>
              <p:nvPr/>
            </p:nvSpPr>
            <p:spPr bwMode="auto">
              <a:xfrm flipV="1">
                <a:off x="2771800" y="3905920"/>
                <a:ext cx="0" cy="144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0" name="Line 5"/>
              <p:cNvSpPr>
                <a:spLocks noChangeShapeType="1"/>
              </p:cNvSpPr>
              <p:nvPr/>
            </p:nvSpPr>
            <p:spPr bwMode="auto">
              <a:xfrm rot="5400000" flipV="1">
                <a:off x="4738152" y="3349951"/>
                <a:ext cx="0" cy="396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5724128" y="2405937"/>
              <a:ext cx="1728192" cy="2463223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 flipV="1">
              <a:off x="5722466" y="3661089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Arc 6"/>
            <p:cNvSpPr>
              <a:spLocks/>
            </p:cNvSpPr>
            <p:nvPr/>
          </p:nvSpPr>
          <p:spPr bwMode="auto">
            <a:xfrm>
              <a:off x="5717704" y="2623633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28144" y="3974000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92144" y="2275425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38" name="Line 5"/>
            <p:cNvSpPr>
              <a:spLocks noChangeShapeType="1"/>
            </p:cNvSpPr>
            <p:nvPr/>
          </p:nvSpPr>
          <p:spPr bwMode="auto">
            <a:xfrm rot="5400000" flipV="1">
              <a:off x="4432784" y="3247673"/>
              <a:ext cx="0" cy="25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91880" y="4075625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0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Cantilever with point load at free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Set up a coordinate system</a:t>
            </a:r>
          </a:p>
          <a:p>
            <a:r>
              <a:rPr lang="en-IN" dirty="0" smtClean="0"/>
              <a:t>We choose A to be the origin, x as positive from A to B and </a:t>
            </a:r>
            <a:r>
              <a:rPr lang="en-IN" dirty="0" err="1" smtClean="0"/>
              <a:t>y,v</a:t>
            </a:r>
            <a:r>
              <a:rPr lang="en-IN" dirty="0" smtClean="0"/>
              <a:t> as positive upwards </a:t>
            </a:r>
            <a:endParaRPr lang="en-IN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35696" y="4005112"/>
            <a:ext cx="6048672" cy="2232200"/>
            <a:chOff x="1835696" y="4005112"/>
            <a:chExt cx="6048672" cy="2232200"/>
          </a:xfrm>
        </p:grpSpPr>
        <p:grpSp>
          <p:nvGrpSpPr>
            <p:cNvPr id="4" name="Group 3"/>
            <p:cNvGrpSpPr/>
            <p:nvPr/>
          </p:nvGrpSpPr>
          <p:grpSpPr>
            <a:xfrm>
              <a:off x="2411760" y="4149080"/>
              <a:ext cx="5472608" cy="1449452"/>
              <a:chOff x="2411760" y="3429000"/>
              <a:chExt cx="5472608" cy="144945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411760" y="4077072"/>
                <a:ext cx="5040560" cy="39604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483768" y="447311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IN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092280" y="450912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IN" dirty="0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745232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7524328" y="3429000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P</a:t>
                </a:r>
                <a:endParaRPr lang="en-IN" sz="2400" b="1" dirty="0"/>
              </a:p>
            </p:txBody>
          </p:sp>
        </p:grpSp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V="1">
              <a:off x="2416522" y="5246712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Arc 6"/>
            <p:cNvSpPr>
              <a:spLocks/>
            </p:cNvSpPr>
            <p:nvPr/>
          </p:nvSpPr>
          <p:spPr bwMode="auto">
            <a:xfrm>
              <a:off x="2411760" y="4209256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07704" y="5559623"/>
              <a:ext cx="54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35696" y="4005112"/>
              <a:ext cx="576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</p:grpSp>
      <p:sp>
        <p:nvSpPr>
          <p:cNvPr id="16" name="Line 5"/>
          <p:cNvSpPr>
            <a:spLocks noChangeShapeType="1"/>
          </p:cNvSpPr>
          <p:nvPr/>
        </p:nvSpPr>
        <p:spPr bwMode="auto">
          <a:xfrm flipV="1">
            <a:off x="2425408" y="3501008"/>
            <a:ext cx="0" cy="144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 rot="5400000" flipV="1">
            <a:off x="5111760" y="2313176"/>
            <a:ext cx="0" cy="540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2411760" y="3573016"/>
            <a:ext cx="72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12360" y="479715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Simply supported beam with point load in the middle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/>
              <a:t>Solve the flexure equation </a:t>
            </a:r>
          </a:p>
          <a:p>
            <a:endParaRPr lang="en-IN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298532"/>
              </p:ext>
            </p:extLst>
          </p:nvPr>
        </p:nvGraphicFramePr>
        <p:xfrm>
          <a:off x="301625" y="1390650"/>
          <a:ext cx="85725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8" name="Equation" r:id="rId3" imgW="2857320" imgH="850680" progId="Equation.DSMT4">
                  <p:embed/>
                </p:oleObj>
              </mc:Choice>
              <mc:Fallback>
                <p:oleObj name="Equation" r:id="rId3" imgW="285732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1390650"/>
                        <a:ext cx="8572500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2164672" y="4077072"/>
            <a:ext cx="4802120" cy="2664296"/>
            <a:chOff x="2650200" y="2204864"/>
            <a:chExt cx="4802120" cy="2664296"/>
          </a:xfrm>
        </p:grpSpPr>
        <p:grpSp>
          <p:nvGrpSpPr>
            <p:cNvPr id="32" name="Group 31"/>
            <p:cNvGrpSpPr/>
            <p:nvPr/>
          </p:nvGrpSpPr>
          <p:grpSpPr>
            <a:xfrm>
              <a:off x="2650200" y="2204864"/>
              <a:ext cx="4802120" cy="2584729"/>
              <a:chOff x="2276512" y="3889791"/>
              <a:chExt cx="4802120" cy="258472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758152" y="3889791"/>
                <a:ext cx="72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718592" y="5113927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2276512" y="4499288"/>
                <a:ext cx="4586096" cy="1975232"/>
                <a:chOff x="2290160" y="3429000"/>
                <a:chExt cx="4586096" cy="1975232"/>
              </a:xfrm>
            </p:grpSpPr>
            <p:sp>
              <p:nvSpPr>
                <p:cNvPr id="7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798978" y="4392400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2290160" y="4705311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73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342680" y="4413632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633625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75" name="Group 74"/>
                <p:cNvGrpSpPr/>
                <p:nvPr/>
              </p:nvGrpSpPr>
              <p:grpSpPr>
                <a:xfrm>
                  <a:off x="2772200" y="3429000"/>
                  <a:ext cx="3600000" cy="1440160"/>
                  <a:chOff x="2772200" y="5157192"/>
                  <a:chExt cx="3600000" cy="1440160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772200" y="5157192"/>
                    <a:ext cx="3600000" cy="1440160"/>
                    <a:chOff x="2645200" y="3429000"/>
                    <a:chExt cx="3600000" cy="1440160"/>
                  </a:xfrm>
                </p:grpSpPr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2799096" y="447311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5813152" y="4499828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81" name="Straight Arrow Connector 80"/>
                    <p:cNvCxnSpPr/>
                    <p:nvPr/>
                  </p:nvCxnSpPr>
                  <p:spPr>
                    <a:xfrm>
                      <a:off x="4459048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4067944" y="3487408"/>
                      <a:ext cx="32400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4644008" y="5445224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</p:grpSp>
          </p:grpSp>
          <p:sp>
            <p:nvSpPr>
              <p:cNvPr id="56" name="Line 5"/>
              <p:cNvSpPr>
                <a:spLocks noChangeShapeType="1"/>
              </p:cNvSpPr>
              <p:nvPr/>
            </p:nvSpPr>
            <p:spPr bwMode="auto">
              <a:xfrm flipV="1">
                <a:off x="2771800" y="3905920"/>
                <a:ext cx="0" cy="144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0" name="Line 5"/>
              <p:cNvSpPr>
                <a:spLocks noChangeShapeType="1"/>
              </p:cNvSpPr>
              <p:nvPr/>
            </p:nvSpPr>
            <p:spPr bwMode="auto">
              <a:xfrm rot="5400000" flipV="1">
                <a:off x="4738152" y="3349951"/>
                <a:ext cx="0" cy="396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5724128" y="2405937"/>
              <a:ext cx="1728192" cy="2463223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 flipV="1">
              <a:off x="5722466" y="3661089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Arc 6"/>
            <p:cNvSpPr>
              <a:spLocks/>
            </p:cNvSpPr>
            <p:nvPr/>
          </p:nvSpPr>
          <p:spPr bwMode="auto">
            <a:xfrm>
              <a:off x="5717704" y="2623633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28144" y="3974000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92144" y="2275425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38" name="Line 5"/>
            <p:cNvSpPr>
              <a:spLocks noChangeShapeType="1"/>
            </p:cNvSpPr>
            <p:nvPr/>
          </p:nvSpPr>
          <p:spPr bwMode="auto">
            <a:xfrm rot="5400000" flipV="1">
              <a:off x="4432784" y="3247673"/>
              <a:ext cx="0" cy="25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91880" y="4075625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6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Simply supported beam with point load in the middle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Try applying boundary conditions. Only boundary B is in this domain. Hence the only BC applicable is</a:t>
            </a:r>
          </a:p>
          <a:p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We cannot find D</a:t>
            </a:r>
            <a:r>
              <a:rPr lang="en-IN" sz="2800" baseline="-25000" dirty="0" smtClean="0"/>
              <a:t>1</a:t>
            </a:r>
            <a:r>
              <a:rPr lang="en-IN" sz="2800" dirty="0" smtClean="0"/>
              <a:t>and/or D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 and only get a relation.</a:t>
            </a:r>
            <a:endParaRPr lang="en-IN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146453"/>
              </p:ext>
            </p:extLst>
          </p:nvPr>
        </p:nvGraphicFramePr>
        <p:xfrm>
          <a:off x="1639888" y="1739900"/>
          <a:ext cx="58293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3" name="Equation" r:id="rId3" imgW="1942920" imgH="419040" progId="Equation.DSMT4">
                  <p:embed/>
                </p:oleObj>
              </mc:Choice>
              <mc:Fallback>
                <p:oleObj name="Equation" r:id="rId3" imgW="1942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1739900"/>
                        <a:ext cx="58293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2164672" y="4077072"/>
            <a:ext cx="4802120" cy="2664296"/>
            <a:chOff x="2650200" y="2204864"/>
            <a:chExt cx="4802120" cy="2664296"/>
          </a:xfrm>
        </p:grpSpPr>
        <p:grpSp>
          <p:nvGrpSpPr>
            <p:cNvPr id="32" name="Group 31"/>
            <p:cNvGrpSpPr/>
            <p:nvPr/>
          </p:nvGrpSpPr>
          <p:grpSpPr>
            <a:xfrm>
              <a:off x="2650200" y="2204864"/>
              <a:ext cx="4802120" cy="2584729"/>
              <a:chOff x="2276512" y="3889791"/>
              <a:chExt cx="4802120" cy="258472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758152" y="3889791"/>
                <a:ext cx="72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718592" y="5113927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2276512" y="4499288"/>
                <a:ext cx="4586096" cy="1975232"/>
                <a:chOff x="2290160" y="3429000"/>
                <a:chExt cx="4586096" cy="1975232"/>
              </a:xfrm>
            </p:grpSpPr>
            <p:sp>
              <p:nvSpPr>
                <p:cNvPr id="7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798978" y="4392400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2290160" y="4705311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73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342680" y="4413632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633625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75" name="Group 74"/>
                <p:cNvGrpSpPr/>
                <p:nvPr/>
              </p:nvGrpSpPr>
              <p:grpSpPr>
                <a:xfrm>
                  <a:off x="2772200" y="3429000"/>
                  <a:ext cx="3600000" cy="1440160"/>
                  <a:chOff x="2772200" y="5157192"/>
                  <a:chExt cx="3600000" cy="1440160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772200" y="5157192"/>
                    <a:ext cx="3600000" cy="1440160"/>
                    <a:chOff x="2645200" y="3429000"/>
                    <a:chExt cx="3600000" cy="1440160"/>
                  </a:xfrm>
                </p:grpSpPr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2799096" y="447311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5813152" y="4499828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81" name="Straight Arrow Connector 80"/>
                    <p:cNvCxnSpPr/>
                    <p:nvPr/>
                  </p:nvCxnSpPr>
                  <p:spPr>
                    <a:xfrm>
                      <a:off x="4459048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4067944" y="3487408"/>
                      <a:ext cx="32400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4644008" y="5445224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</p:grpSp>
          </p:grpSp>
          <p:sp>
            <p:nvSpPr>
              <p:cNvPr id="56" name="Line 5"/>
              <p:cNvSpPr>
                <a:spLocks noChangeShapeType="1"/>
              </p:cNvSpPr>
              <p:nvPr/>
            </p:nvSpPr>
            <p:spPr bwMode="auto">
              <a:xfrm flipV="1">
                <a:off x="2771800" y="3905920"/>
                <a:ext cx="0" cy="144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0" name="Line 5"/>
              <p:cNvSpPr>
                <a:spLocks noChangeShapeType="1"/>
              </p:cNvSpPr>
              <p:nvPr/>
            </p:nvSpPr>
            <p:spPr bwMode="auto">
              <a:xfrm rot="5400000" flipV="1">
                <a:off x="4738152" y="3349951"/>
                <a:ext cx="0" cy="396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5724128" y="2405937"/>
              <a:ext cx="1728192" cy="2463223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 flipV="1">
              <a:off x="5722466" y="3661089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Arc 6"/>
            <p:cNvSpPr>
              <a:spLocks/>
            </p:cNvSpPr>
            <p:nvPr/>
          </p:nvSpPr>
          <p:spPr bwMode="auto">
            <a:xfrm>
              <a:off x="5717704" y="2623633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28144" y="3974000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92144" y="2275425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38" name="Line 5"/>
            <p:cNvSpPr>
              <a:spLocks noChangeShapeType="1"/>
            </p:cNvSpPr>
            <p:nvPr/>
          </p:nvSpPr>
          <p:spPr bwMode="auto">
            <a:xfrm rot="5400000" flipV="1">
              <a:off x="4432784" y="3247673"/>
              <a:ext cx="0" cy="25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91880" y="4075625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058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Simply supported beam with point load in the middle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We need to consider that the beam cannot break or have a kink at C. Hence slope and deflection obtained at C from expressions obtained by </a:t>
            </a:r>
            <a:r>
              <a:rPr lang="en-IN" sz="2800" dirty="0" err="1" smtClean="0"/>
              <a:t>analyzing</a:t>
            </a:r>
            <a:r>
              <a:rPr lang="en-IN" sz="2800" dirty="0" smtClean="0"/>
              <a:t> domains AC and BC must match.</a:t>
            </a:r>
          </a:p>
          <a:p>
            <a:r>
              <a:rPr lang="en-IN" sz="2800" dirty="0" smtClean="0"/>
              <a:t>We must therefore match BCs at domain boundaries as well whenever there is a change in the nature of external load, i.e. wherever a new load appears.</a:t>
            </a:r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2164672" y="4077072"/>
            <a:ext cx="4802120" cy="2664296"/>
            <a:chOff x="2650200" y="2204864"/>
            <a:chExt cx="4802120" cy="2664296"/>
          </a:xfrm>
        </p:grpSpPr>
        <p:grpSp>
          <p:nvGrpSpPr>
            <p:cNvPr id="32" name="Group 31"/>
            <p:cNvGrpSpPr/>
            <p:nvPr/>
          </p:nvGrpSpPr>
          <p:grpSpPr>
            <a:xfrm>
              <a:off x="2650200" y="2204864"/>
              <a:ext cx="4802120" cy="2584729"/>
              <a:chOff x="2276512" y="3889791"/>
              <a:chExt cx="4802120" cy="258472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758152" y="3889791"/>
                <a:ext cx="72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718592" y="5113927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2276512" y="4499288"/>
                <a:ext cx="4586096" cy="1975232"/>
                <a:chOff x="2290160" y="3429000"/>
                <a:chExt cx="4586096" cy="1975232"/>
              </a:xfrm>
            </p:grpSpPr>
            <p:sp>
              <p:nvSpPr>
                <p:cNvPr id="7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798978" y="4392400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2290160" y="4705311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73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342680" y="4413632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633625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75" name="Group 74"/>
                <p:cNvGrpSpPr/>
                <p:nvPr/>
              </p:nvGrpSpPr>
              <p:grpSpPr>
                <a:xfrm>
                  <a:off x="2772200" y="3429000"/>
                  <a:ext cx="3600000" cy="1440160"/>
                  <a:chOff x="2772200" y="5157192"/>
                  <a:chExt cx="3600000" cy="1440160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772200" y="5157192"/>
                    <a:ext cx="3600000" cy="1440160"/>
                    <a:chOff x="2645200" y="3429000"/>
                    <a:chExt cx="3600000" cy="1440160"/>
                  </a:xfrm>
                </p:grpSpPr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2799096" y="447311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5813152" y="4499828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81" name="Straight Arrow Connector 80"/>
                    <p:cNvCxnSpPr/>
                    <p:nvPr/>
                  </p:nvCxnSpPr>
                  <p:spPr>
                    <a:xfrm>
                      <a:off x="4459048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4067944" y="3487408"/>
                      <a:ext cx="32400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4644008" y="5445224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</p:grpSp>
          </p:grpSp>
          <p:sp>
            <p:nvSpPr>
              <p:cNvPr id="56" name="Line 5"/>
              <p:cNvSpPr>
                <a:spLocks noChangeShapeType="1"/>
              </p:cNvSpPr>
              <p:nvPr/>
            </p:nvSpPr>
            <p:spPr bwMode="auto">
              <a:xfrm flipV="1">
                <a:off x="2771800" y="3905920"/>
                <a:ext cx="0" cy="144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0" name="Line 5"/>
              <p:cNvSpPr>
                <a:spLocks noChangeShapeType="1"/>
              </p:cNvSpPr>
              <p:nvPr/>
            </p:nvSpPr>
            <p:spPr bwMode="auto">
              <a:xfrm rot="5400000" flipV="1">
                <a:off x="4738152" y="3349951"/>
                <a:ext cx="0" cy="396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5724128" y="2405937"/>
              <a:ext cx="1728192" cy="2463223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 flipV="1">
              <a:off x="5722466" y="3661089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Arc 6"/>
            <p:cNvSpPr>
              <a:spLocks/>
            </p:cNvSpPr>
            <p:nvPr/>
          </p:nvSpPr>
          <p:spPr bwMode="auto">
            <a:xfrm>
              <a:off x="5717704" y="2623633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28144" y="3974000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92144" y="2275425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38" name="Line 5"/>
            <p:cNvSpPr>
              <a:spLocks noChangeShapeType="1"/>
            </p:cNvSpPr>
            <p:nvPr/>
          </p:nvSpPr>
          <p:spPr bwMode="auto">
            <a:xfrm rot="5400000" flipV="1">
              <a:off x="4432784" y="3247673"/>
              <a:ext cx="0" cy="25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91880" y="4075625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57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Simply supported beam with point load in the middle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3705168" cy="521744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Slope and deflection at L/2 in domain AC. Remember that C2 has already been found to be 0. </a:t>
            </a:r>
            <a:endParaRPr lang="en-IN" sz="2800" dirty="0"/>
          </a:p>
          <a:p>
            <a:endParaRPr lang="en-IN" sz="28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4162368" y="980728"/>
            <a:ext cx="4802120" cy="2664296"/>
            <a:chOff x="2650200" y="2204864"/>
            <a:chExt cx="4802120" cy="2664296"/>
          </a:xfrm>
        </p:grpSpPr>
        <p:grpSp>
          <p:nvGrpSpPr>
            <p:cNvPr id="41" name="Group 40"/>
            <p:cNvGrpSpPr/>
            <p:nvPr/>
          </p:nvGrpSpPr>
          <p:grpSpPr>
            <a:xfrm>
              <a:off x="2650200" y="2204864"/>
              <a:ext cx="4802120" cy="2584729"/>
              <a:chOff x="2276512" y="3889791"/>
              <a:chExt cx="4802120" cy="2584729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2758152" y="3889791"/>
                <a:ext cx="72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718592" y="5113927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2276512" y="4499288"/>
                <a:ext cx="4586096" cy="1975232"/>
                <a:chOff x="2290160" y="3429000"/>
                <a:chExt cx="4586096" cy="1975232"/>
              </a:xfrm>
            </p:grpSpPr>
            <p:sp>
              <p:nvSpPr>
                <p:cNvPr id="58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798978" y="4392400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290160" y="4705311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60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342680" y="4413632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633625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62" name="Group 61"/>
                <p:cNvGrpSpPr/>
                <p:nvPr/>
              </p:nvGrpSpPr>
              <p:grpSpPr>
                <a:xfrm>
                  <a:off x="2772200" y="3429000"/>
                  <a:ext cx="3600000" cy="1440160"/>
                  <a:chOff x="2772200" y="5157192"/>
                  <a:chExt cx="3600000" cy="1440160"/>
                </a:xfrm>
              </p:grpSpPr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2772200" y="5157192"/>
                    <a:ext cx="3600000" cy="1440160"/>
                    <a:chOff x="2645200" y="3429000"/>
                    <a:chExt cx="3600000" cy="1440160"/>
                  </a:xfrm>
                </p:grpSpPr>
                <p:sp>
                  <p:nvSpPr>
                    <p:cNvPr id="65" name="Rectangle 64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2799096" y="447311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5813152" y="4499828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68" name="Straight Arrow Connector 67"/>
                    <p:cNvCxnSpPr/>
                    <p:nvPr/>
                  </p:nvCxnSpPr>
                  <p:spPr>
                    <a:xfrm>
                      <a:off x="4459048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067944" y="3487408"/>
                      <a:ext cx="32400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4644008" y="5445224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</p:grpSp>
          </p:grpSp>
          <p:sp>
            <p:nvSpPr>
              <p:cNvPr id="52" name="Line 5"/>
              <p:cNvSpPr>
                <a:spLocks noChangeShapeType="1"/>
              </p:cNvSpPr>
              <p:nvPr/>
            </p:nvSpPr>
            <p:spPr bwMode="auto">
              <a:xfrm flipV="1">
                <a:off x="2771800" y="3905920"/>
                <a:ext cx="0" cy="144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" name="Line 5"/>
              <p:cNvSpPr>
                <a:spLocks noChangeShapeType="1"/>
              </p:cNvSpPr>
              <p:nvPr/>
            </p:nvSpPr>
            <p:spPr bwMode="auto">
              <a:xfrm rot="5400000" flipV="1">
                <a:off x="4738152" y="3349951"/>
                <a:ext cx="0" cy="396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4572000" y="2405937"/>
              <a:ext cx="2880320" cy="2463223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 flipV="1">
              <a:off x="4570338" y="3661089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Arc 6"/>
            <p:cNvSpPr>
              <a:spLocks/>
            </p:cNvSpPr>
            <p:nvPr/>
          </p:nvSpPr>
          <p:spPr bwMode="auto">
            <a:xfrm>
              <a:off x="4565576" y="2623633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6016" y="3974000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40016" y="2275425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 rot="5400000" flipV="1">
              <a:off x="3865648" y="3787673"/>
              <a:ext cx="0" cy="14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91880" y="4075625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844590"/>
              </p:ext>
            </p:extLst>
          </p:nvPr>
        </p:nvGraphicFramePr>
        <p:xfrm>
          <a:off x="787896" y="3717032"/>
          <a:ext cx="4648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7" name="Equation" r:id="rId3" imgW="1549080" imgH="914400" progId="Equation.DSMT4">
                  <p:embed/>
                </p:oleObj>
              </mc:Choice>
              <mc:Fallback>
                <p:oleObj name="Equation" r:id="rId3" imgW="15490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896" y="3717032"/>
                        <a:ext cx="46482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12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Simply supported beam with point load in the middle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3705168" cy="521744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Slope and deflection at L/2 in domain CB. </a:t>
            </a:r>
            <a:endParaRPr lang="en-IN" sz="2800" dirty="0"/>
          </a:p>
          <a:p>
            <a:endParaRPr lang="en-IN" sz="2800" dirty="0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318061"/>
              </p:ext>
            </p:extLst>
          </p:nvPr>
        </p:nvGraphicFramePr>
        <p:xfrm>
          <a:off x="1692275" y="3782144"/>
          <a:ext cx="5791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0" name="Equation" r:id="rId3" imgW="1930320" imgH="914400" progId="Equation.DSMT4">
                  <p:embed/>
                </p:oleObj>
              </mc:Choice>
              <mc:Fallback>
                <p:oleObj name="Equation" r:id="rId3" imgW="19303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2144"/>
                        <a:ext cx="57912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4090360" y="908720"/>
            <a:ext cx="4802120" cy="2664296"/>
            <a:chOff x="2650200" y="2204864"/>
            <a:chExt cx="4802120" cy="2664296"/>
          </a:xfrm>
        </p:grpSpPr>
        <p:grpSp>
          <p:nvGrpSpPr>
            <p:cNvPr id="33" name="Group 32"/>
            <p:cNvGrpSpPr/>
            <p:nvPr/>
          </p:nvGrpSpPr>
          <p:grpSpPr>
            <a:xfrm>
              <a:off x="2650200" y="2204864"/>
              <a:ext cx="4802120" cy="2584729"/>
              <a:chOff x="2276512" y="3889791"/>
              <a:chExt cx="4802120" cy="2584729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2758152" y="3889791"/>
                <a:ext cx="72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718592" y="5113927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2276512" y="4499288"/>
                <a:ext cx="4586096" cy="1975232"/>
                <a:chOff x="2290160" y="3429000"/>
                <a:chExt cx="4586096" cy="1975232"/>
              </a:xfrm>
            </p:grpSpPr>
            <p:sp>
              <p:nvSpPr>
                <p:cNvPr id="72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798978" y="4392400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2290160" y="4705311"/>
                  <a:ext cx="540000" cy="432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A</a:t>
                  </a:r>
                  <a:endParaRPr lang="en-IN" sz="2400" b="1" baseline="-25000" dirty="0"/>
                </a:p>
              </p:txBody>
            </p:sp>
            <p:sp>
              <p:nvSpPr>
                <p:cNvPr id="74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342680" y="4413632"/>
                  <a:ext cx="0" cy="99060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6336256" y="4767487"/>
                  <a:ext cx="54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R</a:t>
                  </a:r>
                  <a:r>
                    <a:rPr lang="en-IN" sz="2400" b="1" baseline="-25000" dirty="0" smtClean="0"/>
                    <a:t>B</a:t>
                  </a:r>
                  <a:endParaRPr lang="en-IN" sz="2400" b="1" baseline="-25000" dirty="0"/>
                </a:p>
              </p:txBody>
            </p:sp>
            <p:grpSp>
              <p:nvGrpSpPr>
                <p:cNvPr id="76" name="Group 75"/>
                <p:cNvGrpSpPr/>
                <p:nvPr/>
              </p:nvGrpSpPr>
              <p:grpSpPr>
                <a:xfrm>
                  <a:off x="2772200" y="3429000"/>
                  <a:ext cx="3600000" cy="1440160"/>
                  <a:chOff x="2772200" y="5157192"/>
                  <a:chExt cx="3600000" cy="1440160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2772200" y="5157192"/>
                    <a:ext cx="3600000" cy="1440160"/>
                    <a:chOff x="2645200" y="3429000"/>
                    <a:chExt cx="3600000" cy="1440160"/>
                  </a:xfrm>
                </p:grpSpPr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2645200" y="4077072"/>
                      <a:ext cx="3600000" cy="36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2799096" y="4473116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p:txBody>
                </p:sp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5813152" y="4499828"/>
                      <a:ext cx="3600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p:txBody>
                </p:sp>
                <p:cxnSp>
                  <p:nvCxnSpPr>
                    <p:cNvPr id="82" name="Straight Arrow Connector 81"/>
                    <p:cNvCxnSpPr/>
                    <p:nvPr/>
                  </p:nvCxnSpPr>
                  <p:spPr>
                    <a:xfrm>
                      <a:off x="4459048" y="3429000"/>
                      <a:ext cx="0" cy="648072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4067944" y="3487408"/>
                      <a:ext cx="32400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I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IN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4644008" y="5445224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C</a:t>
                    </a:r>
                    <a:endParaRPr lang="en-IN" dirty="0"/>
                  </a:p>
                </p:txBody>
              </p:sp>
            </p:grpSp>
          </p:grpSp>
          <p:sp>
            <p:nvSpPr>
              <p:cNvPr id="70" name="Line 5"/>
              <p:cNvSpPr>
                <a:spLocks noChangeShapeType="1"/>
              </p:cNvSpPr>
              <p:nvPr/>
            </p:nvSpPr>
            <p:spPr bwMode="auto">
              <a:xfrm flipV="1">
                <a:off x="2771800" y="3905920"/>
                <a:ext cx="0" cy="144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1" name="Line 5"/>
              <p:cNvSpPr>
                <a:spLocks noChangeShapeType="1"/>
              </p:cNvSpPr>
              <p:nvPr/>
            </p:nvSpPr>
            <p:spPr bwMode="auto">
              <a:xfrm rot="5400000" flipV="1">
                <a:off x="4738152" y="3349951"/>
                <a:ext cx="0" cy="396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5724128" y="2405937"/>
              <a:ext cx="1728192" cy="2463223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 flipV="1">
              <a:off x="5722466" y="3661089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Arc 6"/>
            <p:cNvSpPr>
              <a:spLocks/>
            </p:cNvSpPr>
            <p:nvPr/>
          </p:nvSpPr>
          <p:spPr bwMode="auto">
            <a:xfrm>
              <a:off x="5717704" y="2623633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28144" y="3974000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92144" y="2275425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  <p:sp>
          <p:nvSpPr>
            <p:cNvPr id="39" name="Line 5"/>
            <p:cNvSpPr>
              <a:spLocks noChangeShapeType="1"/>
            </p:cNvSpPr>
            <p:nvPr/>
          </p:nvSpPr>
          <p:spPr bwMode="auto">
            <a:xfrm rot="5400000" flipV="1">
              <a:off x="4432784" y="3247673"/>
              <a:ext cx="0" cy="25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91880" y="4075625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810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r>
              <a:rPr lang="en-IN" dirty="0" smtClean="0"/>
              <a:t>Matching slopes and deflections at C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600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Simply supported beam with point load in the middle</a:t>
            </a:r>
            <a:endParaRPr lang="en-IN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386316"/>
              </p:ext>
            </p:extLst>
          </p:nvPr>
        </p:nvGraphicFramePr>
        <p:xfrm>
          <a:off x="1663700" y="3500438"/>
          <a:ext cx="57150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4" name="Equation" r:id="rId3" imgW="1904760" imgH="838080" progId="Equation.DSMT4">
                  <p:embed/>
                </p:oleObj>
              </mc:Choice>
              <mc:Fallback>
                <p:oleObj name="Equation" r:id="rId3" imgW="1904760" imgH="838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3500438"/>
                        <a:ext cx="57150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691238"/>
              </p:ext>
            </p:extLst>
          </p:nvPr>
        </p:nvGraphicFramePr>
        <p:xfrm>
          <a:off x="82996" y="1844824"/>
          <a:ext cx="89535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5" name="Equation" r:id="rId5" imgW="2984400" imgH="431640" progId="Equation.DSMT4">
                  <p:embed/>
                </p:oleObj>
              </mc:Choice>
              <mc:Fallback>
                <p:oleObj name="Equation" r:id="rId5" imgW="2984400" imgH="43164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96" y="1844824"/>
                        <a:ext cx="89535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5287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r>
              <a:rPr lang="en-IN" dirty="0" smtClean="0"/>
              <a:t>We now have 3 equations (one from v(L) =0) for the 3 unknowns left and can hence solve for all the unknowns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600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Simply supported beam with point load in the middle</a:t>
            </a:r>
            <a:endParaRPr lang="en-IN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510342"/>
              </p:ext>
            </p:extLst>
          </p:nvPr>
        </p:nvGraphicFramePr>
        <p:xfrm>
          <a:off x="1663700" y="2695575"/>
          <a:ext cx="57150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8" name="Equation" r:id="rId3" imgW="1904760" imgH="1282680" progId="Equation.DSMT4">
                  <p:embed/>
                </p:oleObj>
              </mc:Choice>
              <mc:Fallback>
                <p:oleObj name="Equation" r:id="rId3" imgW="1904760" imgH="1282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2695575"/>
                        <a:ext cx="5715000" cy="384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79216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r>
              <a:rPr lang="en-IN" dirty="0" smtClean="0"/>
              <a:t>We now have 3 equations for the 3 unknowns left and can hence solve for all the unknowns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600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Simply supported beam with point load in the middle</a:t>
            </a:r>
            <a:endParaRPr lang="en-IN" sz="24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319250"/>
              </p:ext>
            </p:extLst>
          </p:nvPr>
        </p:nvGraphicFramePr>
        <p:xfrm>
          <a:off x="1352550" y="2800350"/>
          <a:ext cx="64389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4" name="Equation" r:id="rId3" imgW="2145960" imgH="419040" progId="Equation.DSMT4">
                  <p:embed/>
                </p:oleObj>
              </mc:Choice>
              <mc:Fallback>
                <p:oleObj name="Equation" r:id="rId3" imgW="214596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2800350"/>
                        <a:ext cx="64389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78284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r>
              <a:rPr lang="en-IN" dirty="0" smtClean="0"/>
              <a:t>Useful information</a:t>
            </a:r>
          </a:p>
          <a:p>
            <a:r>
              <a:rPr lang="en-IN" dirty="0" smtClean="0"/>
              <a:t>Maximum deflection (at C) is</a:t>
            </a:r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Slope at the endpoints are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600"/>
          </a:xfrm>
        </p:spPr>
        <p:txBody>
          <a:bodyPr>
            <a:normAutofit/>
          </a:bodyPr>
          <a:lstStyle/>
          <a:p>
            <a:r>
              <a:rPr lang="en-IN" sz="2400" b="1" dirty="0"/>
              <a:t>Simply supported beam with point load in the middle</a:t>
            </a:r>
            <a:endParaRPr lang="en-IN" sz="24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837989"/>
              </p:ext>
            </p:extLst>
          </p:nvPr>
        </p:nvGraphicFramePr>
        <p:xfrm>
          <a:off x="3067050" y="2420938"/>
          <a:ext cx="30099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5" name="Equation" r:id="rId3" imgW="1002960" imgH="444240" progId="Equation.DSMT4">
                  <p:embed/>
                </p:oleObj>
              </mc:Choice>
              <mc:Fallback>
                <p:oleObj name="Equation" r:id="rId3" imgW="1002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2420938"/>
                        <a:ext cx="30099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900651"/>
              </p:ext>
            </p:extLst>
          </p:nvPr>
        </p:nvGraphicFramePr>
        <p:xfrm>
          <a:off x="2247900" y="4908550"/>
          <a:ext cx="46482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6" name="Equation" r:id="rId5" imgW="1549080" imgH="419040" progId="Equation.DSMT4">
                  <p:embed/>
                </p:oleObj>
              </mc:Choice>
              <mc:Fallback>
                <p:oleObj name="Equation" r:id="rId5" imgW="1549080" imgH="419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4908550"/>
                        <a:ext cx="46482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481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Cantilever with point load at free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is only one domain to be considered here – AB</a:t>
            </a:r>
          </a:p>
          <a:p>
            <a:r>
              <a:rPr lang="en-IN" dirty="0" smtClean="0"/>
              <a:t>We need to take one section only</a:t>
            </a:r>
            <a:endParaRPr lang="en-IN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35696" y="4005112"/>
            <a:ext cx="6048672" cy="2232200"/>
            <a:chOff x="1835696" y="4005112"/>
            <a:chExt cx="6048672" cy="2232200"/>
          </a:xfrm>
        </p:grpSpPr>
        <p:grpSp>
          <p:nvGrpSpPr>
            <p:cNvPr id="4" name="Group 3"/>
            <p:cNvGrpSpPr/>
            <p:nvPr/>
          </p:nvGrpSpPr>
          <p:grpSpPr>
            <a:xfrm>
              <a:off x="2411760" y="4149080"/>
              <a:ext cx="5472608" cy="1449452"/>
              <a:chOff x="2411760" y="3429000"/>
              <a:chExt cx="5472608" cy="144945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411760" y="4077072"/>
                <a:ext cx="5040560" cy="39604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483768" y="447311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IN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092280" y="450912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IN" dirty="0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745232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7524328" y="3429000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P</a:t>
                </a:r>
                <a:endParaRPr lang="en-IN" sz="2400" b="1" dirty="0"/>
              </a:p>
            </p:txBody>
          </p:sp>
        </p:grpSp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V="1">
              <a:off x="2416522" y="5246712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Arc 6"/>
            <p:cNvSpPr>
              <a:spLocks/>
            </p:cNvSpPr>
            <p:nvPr/>
          </p:nvSpPr>
          <p:spPr bwMode="auto">
            <a:xfrm>
              <a:off x="2411760" y="4209256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07704" y="5559623"/>
              <a:ext cx="54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35696" y="4005112"/>
              <a:ext cx="576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</p:grpSp>
      <p:sp>
        <p:nvSpPr>
          <p:cNvPr id="16" name="Line 5"/>
          <p:cNvSpPr>
            <a:spLocks noChangeShapeType="1"/>
          </p:cNvSpPr>
          <p:nvPr/>
        </p:nvSpPr>
        <p:spPr bwMode="auto">
          <a:xfrm flipV="1">
            <a:off x="2425408" y="3501008"/>
            <a:ext cx="0" cy="144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 rot="5400000" flipV="1">
            <a:off x="5111760" y="2313176"/>
            <a:ext cx="0" cy="540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2411760" y="3573016"/>
            <a:ext cx="72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12360" y="479715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14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Cantilever with point load at free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IN" dirty="0" smtClean="0"/>
              <a:t>Section is taken at distance x from A</a:t>
            </a:r>
          </a:p>
          <a:p>
            <a:r>
              <a:rPr lang="en-IN" dirty="0" smtClean="0"/>
              <a:t>In case of a beam, which can bend,  a vertical shear force and a bending moment will show up at the cut as internal (generalized) forces.</a:t>
            </a:r>
            <a:endParaRPr lang="en-IN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35696" y="4005112"/>
            <a:ext cx="6048672" cy="2232200"/>
            <a:chOff x="1835696" y="4005112"/>
            <a:chExt cx="6048672" cy="2232200"/>
          </a:xfrm>
        </p:grpSpPr>
        <p:grpSp>
          <p:nvGrpSpPr>
            <p:cNvPr id="4" name="Group 3"/>
            <p:cNvGrpSpPr/>
            <p:nvPr/>
          </p:nvGrpSpPr>
          <p:grpSpPr>
            <a:xfrm>
              <a:off x="2411760" y="4149080"/>
              <a:ext cx="5472608" cy="1449452"/>
              <a:chOff x="2411760" y="3429000"/>
              <a:chExt cx="5472608" cy="144945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411760" y="4077072"/>
                <a:ext cx="5040560" cy="39604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483768" y="447311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IN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092280" y="450912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IN" dirty="0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7452320" y="3429000"/>
                <a:ext cx="0" cy="6480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7524328" y="3429000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P</a:t>
                </a:r>
                <a:endParaRPr lang="en-IN" sz="2400" b="1" dirty="0"/>
              </a:p>
            </p:txBody>
          </p:sp>
        </p:grpSp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V="1">
              <a:off x="2416522" y="5246712"/>
              <a:ext cx="0" cy="990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Arc 6"/>
            <p:cNvSpPr>
              <a:spLocks/>
            </p:cNvSpPr>
            <p:nvPr/>
          </p:nvSpPr>
          <p:spPr bwMode="auto">
            <a:xfrm>
              <a:off x="2411760" y="4209256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07704" y="5559623"/>
              <a:ext cx="54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R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35696" y="4005112"/>
              <a:ext cx="576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r>
                <a:rPr lang="en-IN" sz="2400" b="1" baseline="-25000" dirty="0" smtClean="0"/>
                <a:t>A</a:t>
              </a:r>
              <a:endParaRPr lang="en-IN" sz="2400" b="1" baseline="-25000" dirty="0"/>
            </a:p>
          </p:txBody>
        </p:sp>
      </p:grpSp>
      <p:sp>
        <p:nvSpPr>
          <p:cNvPr id="16" name="Line 5"/>
          <p:cNvSpPr>
            <a:spLocks noChangeShapeType="1"/>
          </p:cNvSpPr>
          <p:nvPr/>
        </p:nvSpPr>
        <p:spPr bwMode="auto">
          <a:xfrm flipV="1">
            <a:off x="2425408" y="3501008"/>
            <a:ext cx="0" cy="144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 rot="5400000" flipV="1">
            <a:off x="5111760" y="2313176"/>
            <a:ext cx="0" cy="540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2411760" y="3573016"/>
            <a:ext cx="72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12360" y="479715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3818705"/>
            <a:ext cx="3744416" cy="177982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V="1">
            <a:off x="4570338" y="5174656"/>
            <a:ext cx="0" cy="990600"/>
          </a:xfrm>
          <a:prstGeom prst="line">
            <a:avLst/>
          </a:prstGeom>
          <a:noFill/>
          <a:ln w="762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Arc 6"/>
          <p:cNvSpPr>
            <a:spLocks/>
          </p:cNvSpPr>
          <p:nvPr/>
        </p:nvSpPr>
        <p:spPr bwMode="auto">
          <a:xfrm>
            <a:off x="4565576" y="4137200"/>
            <a:ext cx="798512" cy="1524000"/>
          </a:xfrm>
          <a:custGeom>
            <a:avLst/>
            <a:gdLst>
              <a:gd name="G0" fmla="+- 1034 0 0"/>
              <a:gd name="G1" fmla="+- 21600 0 0"/>
              <a:gd name="G2" fmla="+- 21600 0 0"/>
              <a:gd name="T0" fmla="*/ 0 w 22634"/>
              <a:gd name="T1" fmla="*/ 25 h 43200"/>
              <a:gd name="T2" fmla="*/ 629 w 22634"/>
              <a:gd name="T3" fmla="*/ 43196 h 43200"/>
              <a:gd name="T4" fmla="*/ 1034 w 22634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34" h="43200" fill="none" extrusionOk="0">
                <a:moveTo>
                  <a:pt x="-1" y="24"/>
                </a:moveTo>
                <a:cubicBezTo>
                  <a:pt x="344" y="8"/>
                  <a:pt x="689" y="-1"/>
                  <a:pt x="1034" y="0"/>
                </a:cubicBezTo>
                <a:cubicBezTo>
                  <a:pt x="12963" y="0"/>
                  <a:pt x="22634" y="9670"/>
                  <a:pt x="22634" y="21600"/>
                </a:cubicBezTo>
                <a:cubicBezTo>
                  <a:pt x="22634" y="33529"/>
                  <a:pt x="12963" y="43200"/>
                  <a:pt x="1034" y="43200"/>
                </a:cubicBezTo>
                <a:cubicBezTo>
                  <a:pt x="898" y="43200"/>
                  <a:pt x="763" y="43198"/>
                  <a:pt x="628" y="43196"/>
                </a:cubicBezTo>
              </a:path>
              <a:path w="22634" h="43200" stroke="0" extrusionOk="0">
                <a:moveTo>
                  <a:pt x="-1" y="24"/>
                </a:moveTo>
                <a:cubicBezTo>
                  <a:pt x="344" y="8"/>
                  <a:pt x="689" y="-1"/>
                  <a:pt x="1034" y="0"/>
                </a:cubicBezTo>
                <a:cubicBezTo>
                  <a:pt x="12963" y="0"/>
                  <a:pt x="22634" y="9670"/>
                  <a:pt x="22634" y="21600"/>
                </a:cubicBezTo>
                <a:cubicBezTo>
                  <a:pt x="22634" y="33529"/>
                  <a:pt x="12963" y="43200"/>
                  <a:pt x="1034" y="43200"/>
                </a:cubicBezTo>
                <a:cubicBezTo>
                  <a:pt x="898" y="43200"/>
                  <a:pt x="763" y="43198"/>
                  <a:pt x="628" y="43196"/>
                </a:cubicBezTo>
                <a:lnTo>
                  <a:pt x="1034" y="21600"/>
                </a:lnTo>
                <a:close/>
              </a:path>
            </a:pathLst>
          </a:custGeom>
          <a:noFill/>
          <a:ln w="76200">
            <a:solidFill>
              <a:srgbClr val="0070C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4061520" y="5487567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V</a:t>
            </a:r>
            <a:endParaRPr lang="en-IN" sz="2400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989512" y="3933056"/>
            <a:ext cx="57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M</a:t>
            </a:r>
            <a:endParaRPr lang="en-IN" sz="2400" b="1" baseline="-25000" dirty="0"/>
          </a:p>
        </p:txBody>
      </p:sp>
      <p:sp>
        <p:nvSpPr>
          <p:cNvPr id="24" name="Line 5"/>
          <p:cNvSpPr>
            <a:spLocks noChangeShapeType="1"/>
          </p:cNvSpPr>
          <p:nvPr/>
        </p:nvSpPr>
        <p:spPr bwMode="auto">
          <a:xfrm rot="5400000" flipV="1">
            <a:off x="3492000" y="3573136"/>
            <a:ext cx="0" cy="216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3419872" y="4221136"/>
            <a:ext cx="3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52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Cantilever with point load at free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IN" dirty="0" smtClean="0"/>
              <a:t>Solve equilibrium equations </a:t>
            </a:r>
            <a:endParaRPr lang="en-IN" dirty="0"/>
          </a:p>
        </p:txBody>
      </p:sp>
      <p:grpSp>
        <p:nvGrpSpPr>
          <p:cNvPr id="24" name="Group 23"/>
          <p:cNvGrpSpPr/>
          <p:nvPr/>
        </p:nvGrpSpPr>
        <p:grpSpPr>
          <a:xfrm>
            <a:off x="1835696" y="3501008"/>
            <a:ext cx="6480720" cy="2736304"/>
            <a:chOff x="1835696" y="3501008"/>
            <a:chExt cx="6480720" cy="2736304"/>
          </a:xfrm>
        </p:grpSpPr>
        <p:grpSp>
          <p:nvGrpSpPr>
            <p:cNvPr id="15" name="Group 14"/>
            <p:cNvGrpSpPr/>
            <p:nvPr/>
          </p:nvGrpSpPr>
          <p:grpSpPr>
            <a:xfrm>
              <a:off x="1835696" y="4005112"/>
              <a:ext cx="6048672" cy="2232200"/>
              <a:chOff x="1835696" y="4005112"/>
              <a:chExt cx="6048672" cy="22322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411760" y="4149080"/>
                <a:ext cx="5472608" cy="1449452"/>
                <a:chOff x="2411760" y="3429000"/>
                <a:chExt cx="5472608" cy="1449452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411760" y="4077072"/>
                  <a:ext cx="5040560" cy="39604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483768" y="4473116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7092280" y="4509120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745232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7524328" y="3429000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P</a:t>
                  </a:r>
                  <a:endParaRPr lang="en-IN" sz="2400" b="1" dirty="0"/>
                </a:p>
              </p:txBody>
            </p:sp>
          </p:grpSp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 flipV="1">
                <a:off x="2416522" y="5246712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Arc 6"/>
              <p:cNvSpPr>
                <a:spLocks/>
              </p:cNvSpPr>
              <p:nvPr/>
            </p:nvSpPr>
            <p:spPr bwMode="auto">
              <a:xfrm>
                <a:off x="2411760" y="4209256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07704" y="5559623"/>
                <a:ext cx="54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5696" y="4005112"/>
                <a:ext cx="576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</p:grpSp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V="1">
              <a:off x="2425408" y="3501008"/>
              <a:ext cx="0" cy="14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rot="5400000" flipV="1">
              <a:off x="5111760" y="2313176"/>
              <a:ext cx="0" cy="540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11760" y="3573016"/>
              <a:ext cx="72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12360" y="47971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2000" y="3818705"/>
              <a:ext cx="3744416" cy="1779827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V="1">
              <a:off x="4570338" y="5174656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Arc 6"/>
            <p:cNvSpPr>
              <a:spLocks/>
            </p:cNvSpPr>
            <p:nvPr/>
          </p:nvSpPr>
          <p:spPr bwMode="auto">
            <a:xfrm>
              <a:off x="4565576" y="413720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61520" y="5487567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89512" y="3933056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</p:grp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746644"/>
              </p:ext>
            </p:extLst>
          </p:nvPr>
        </p:nvGraphicFramePr>
        <p:xfrm>
          <a:off x="1081608" y="1905000"/>
          <a:ext cx="7162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3" imgW="2387520" imgH="507960" progId="Equation.DSMT4">
                  <p:embed/>
                </p:oleObj>
              </mc:Choice>
              <mc:Fallback>
                <p:oleObj name="Equation" r:id="rId3" imgW="2387520" imgH="50796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608" y="1905000"/>
                        <a:ext cx="71628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0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Cantilever with point load at free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IN" dirty="0" smtClean="0"/>
              <a:t>Use flexure equation </a:t>
            </a:r>
            <a:endParaRPr lang="en-IN" dirty="0"/>
          </a:p>
        </p:txBody>
      </p:sp>
      <p:grpSp>
        <p:nvGrpSpPr>
          <p:cNvPr id="24" name="Group 23"/>
          <p:cNvGrpSpPr/>
          <p:nvPr/>
        </p:nvGrpSpPr>
        <p:grpSpPr>
          <a:xfrm>
            <a:off x="1835696" y="3501008"/>
            <a:ext cx="6480720" cy="2736304"/>
            <a:chOff x="1835696" y="3501008"/>
            <a:chExt cx="6480720" cy="2736304"/>
          </a:xfrm>
        </p:grpSpPr>
        <p:grpSp>
          <p:nvGrpSpPr>
            <p:cNvPr id="15" name="Group 14"/>
            <p:cNvGrpSpPr/>
            <p:nvPr/>
          </p:nvGrpSpPr>
          <p:grpSpPr>
            <a:xfrm>
              <a:off x="1835696" y="4005112"/>
              <a:ext cx="6048672" cy="2232200"/>
              <a:chOff x="1835696" y="4005112"/>
              <a:chExt cx="6048672" cy="22322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411760" y="4149080"/>
                <a:ext cx="5472608" cy="1449452"/>
                <a:chOff x="2411760" y="3429000"/>
                <a:chExt cx="5472608" cy="1449452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411760" y="4077072"/>
                  <a:ext cx="5040560" cy="39604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483768" y="4473116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7092280" y="4509120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745232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7524328" y="3429000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P</a:t>
                  </a:r>
                  <a:endParaRPr lang="en-IN" sz="2400" b="1" dirty="0"/>
                </a:p>
              </p:txBody>
            </p:sp>
          </p:grpSp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 flipV="1">
                <a:off x="2416522" y="5246712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Arc 6"/>
              <p:cNvSpPr>
                <a:spLocks/>
              </p:cNvSpPr>
              <p:nvPr/>
            </p:nvSpPr>
            <p:spPr bwMode="auto">
              <a:xfrm>
                <a:off x="2411760" y="4209256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07704" y="5559623"/>
                <a:ext cx="54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5696" y="4005112"/>
                <a:ext cx="576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</p:grpSp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V="1">
              <a:off x="2425408" y="3501008"/>
              <a:ext cx="0" cy="14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rot="5400000" flipV="1">
              <a:off x="5111760" y="2313176"/>
              <a:ext cx="0" cy="540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11760" y="3573016"/>
              <a:ext cx="72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12360" y="47971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2000" y="3818705"/>
              <a:ext cx="3744416" cy="1779827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V="1">
              <a:off x="4570338" y="5174656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Arc 6"/>
            <p:cNvSpPr>
              <a:spLocks/>
            </p:cNvSpPr>
            <p:nvPr/>
          </p:nvSpPr>
          <p:spPr bwMode="auto">
            <a:xfrm>
              <a:off x="4565576" y="413720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61520" y="5487567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89512" y="3933056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</p:grp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710302"/>
              </p:ext>
            </p:extLst>
          </p:nvPr>
        </p:nvGraphicFramePr>
        <p:xfrm>
          <a:off x="2773660" y="2400300"/>
          <a:ext cx="3238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Equation" r:id="rId3" imgW="1079280" imgH="177480" progId="Equation.DSMT4">
                  <p:embed/>
                </p:oleObj>
              </mc:Choice>
              <mc:Fallback>
                <p:oleObj name="Equation" r:id="rId3" imgW="1079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660" y="2400300"/>
                        <a:ext cx="3238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400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Cantilever with point load at free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2530624" cy="4525963"/>
          </a:xfrm>
        </p:spPr>
        <p:txBody>
          <a:bodyPr/>
          <a:lstStyle/>
          <a:p>
            <a:r>
              <a:rPr lang="en-IN" dirty="0" smtClean="0"/>
              <a:t>Integrate twice to get </a:t>
            </a:r>
            <a:endParaRPr lang="en-IN" dirty="0"/>
          </a:p>
        </p:txBody>
      </p:sp>
      <p:grpSp>
        <p:nvGrpSpPr>
          <p:cNvPr id="24" name="Group 23"/>
          <p:cNvGrpSpPr/>
          <p:nvPr/>
        </p:nvGrpSpPr>
        <p:grpSpPr>
          <a:xfrm>
            <a:off x="1835696" y="3501008"/>
            <a:ext cx="6480720" cy="2736304"/>
            <a:chOff x="1835696" y="3501008"/>
            <a:chExt cx="6480720" cy="2736304"/>
          </a:xfrm>
        </p:grpSpPr>
        <p:grpSp>
          <p:nvGrpSpPr>
            <p:cNvPr id="15" name="Group 14"/>
            <p:cNvGrpSpPr/>
            <p:nvPr/>
          </p:nvGrpSpPr>
          <p:grpSpPr>
            <a:xfrm>
              <a:off x="1835696" y="4005112"/>
              <a:ext cx="6048672" cy="2232200"/>
              <a:chOff x="1835696" y="4005112"/>
              <a:chExt cx="6048672" cy="22322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411760" y="4149080"/>
                <a:ext cx="5472608" cy="1449452"/>
                <a:chOff x="2411760" y="3429000"/>
                <a:chExt cx="5472608" cy="1449452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411760" y="4077072"/>
                  <a:ext cx="5040560" cy="39604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483768" y="4473116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IN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7092280" y="4509120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IN" dirty="0"/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7452320" y="3429000"/>
                  <a:ext cx="0" cy="648072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7524328" y="3429000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 smtClean="0"/>
                    <a:t>P</a:t>
                  </a:r>
                  <a:endParaRPr lang="en-IN" sz="2400" b="1" dirty="0"/>
                </a:p>
              </p:txBody>
            </p:sp>
          </p:grpSp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 flipV="1">
                <a:off x="2416522" y="5246712"/>
                <a:ext cx="0" cy="9906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Arc 6"/>
              <p:cNvSpPr>
                <a:spLocks/>
              </p:cNvSpPr>
              <p:nvPr/>
            </p:nvSpPr>
            <p:spPr bwMode="auto">
              <a:xfrm>
                <a:off x="2411760" y="4209256"/>
                <a:ext cx="798512" cy="1524000"/>
              </a:xfrm>
              <a:custGeom>
                <a:avLst/>
                <a:gdLst>
                  <a:gd name="G0" fmla="+- 1034 0 0"/>
                  <a:gd name="G1" fmla="+- 21600 0 0"/>
                  <a:gd name="G2" fmla="+- 21600 0 0"/>
                  <a:gd name="T0" fmla="*/ 0 w 22634"/>
                  <a:gd name="T1" fmla="*/ 25 h 43200"/>
                  <a:gd name="T2" fmla="*/ 629 w 22634"/>
                  <a:gd name="T3" fmla="*/ 43196 h 43200"/>
                  <a:gd name="T4" fmla="*/ 1034 w 2263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34" h="43200" fill="none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</a:path>
                  <a:path w="22634" h="43200" stroke="0" extrusionOk="0">
                    <a:moveTo>
                      <a:pt x="-1" y="24"/>
                    </a:moveTo>
                    <a:cubicBezTo>
                      <a:pt x="344" y="8"/>
                      <a:pt x="689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898" y="43200"/>
                      <a:pt x="763" y="43198"/>
                      <a:pt x="628" y="43196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07704" y="5559623"/>
                <a:ext cx="540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R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5696" y="4005112"/>
                <a:ext cx="576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/>
                  <a:t>M</a:t>
                </a:r>
                <a:r>
                  <a:rPr lang="en-IN" sz="2400" b="1" baseline="-25000" dirty="0" smtClean="0"/>
                  <a:t>A</a:t>
                </a:r>
                <a:endParaRPr lang="en-IN" sz="2400" b="1" baseline="-25000" dirty="0"/>
              </a:p>
            </p:txBody>
          </p:sp>
        </p:grpSp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V="1">
              <a:off x="2425408" y="3501008"/>
              <a:ext cx="0" cy="14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rot="5400000" flipV="1">
              <a:off x="5111760" y="2313176"/>
              <a:ext cx="0" cy="540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11760" y="3573016"/>
              <a:ext cx="72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12360" y="47971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2000" y="3818705"/>
              <a:ext cx="3744416" cy="1779827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V="1">
              <a:off x="4570338" y="5174656"/>
              <a:ext cx="0" cy="99060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Arc 6"/>
            <p:cNvSpPr>
              <a:spLocks/>
            </p:cNvSpPr>
            <p:nvPr/>
          </p:nvSpPr>
          <p:spPr bwMode="auto">
            <a:xfrm>
              <a:off x="4565576" y="4137200"/>
              <a:ext cx="798512" cy="1524000"/>
            </a:xfrm>
            <a:custGeom>
              <a:avLst/>
              <a:gdLst>
                <a:gd name="G0" fmla="+- 1034 0 0"/>
                <a:gd name="G1" fmla="+- 21600 0 0"/>
                <a:gd name="G2" fmla="+- 21600 0 0"/>
                <a:gd name="T0" fmla="*/ 0 w 22634"/>
                <a:gd name="T1" fmla="*/ 25 h 43200"/>
                <a:gd name="T2" fmla="*/ 629 w 22634"/>
                <a:gd name="T3" fmla="*/ 43196 h 43200"/>
                <a:gd name="T4" fmla="*/ 1034 w 226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34" h="43200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</a:path>
                <a:path w="22634" h="43200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33529"/>
                    <a:pt x="12963" y="43200"/>
                    <a:pt x="1034" y="43200"/>
                  </a:cubicBezTo>
                  <a:cubicBezTo>
                    <a:pt x="898" y="43200"/>
                    <a:pt x="763" y="43198"/>
                    <a:pt x="628" y="43196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61520" y="5487567"/>
              <a:ext cx="5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V</a:t>
              </a:r>
              <a:endParaRPr lang="en-IN" sz="2400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89512" y="3933056"/>
              <a:ext cx="5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/>
                <a:t>M</a:t>
              </a:r>
              <a:endParaRPr lang="en-IN" sz="2400" b="1" baseline="-25000" dirty="0"/>
            </a:p>
          </p:txBody>
        </p:sp>
      </p:grp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023259"/>
              </p:ext>
            </p:extLst>
          </p:nvPr>
        </p:nvGraphicFramePr>
        <p:xfrm>
          <a:off x="2987824" y="1124744"/>
          <a:ext cx="56769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Equation" r:id="rId3" imgW="1892160" imgH="838080" progId="Equation.DSMT4">
                  <p:embed/>
                </p:oleObj>
              </mc:Choice>
              <mc:Fallback>
                <p:oleObj name="Equation" r:id="rId3" imgW="18921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124744"/>
                        <a:ext cx="56769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459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46861E66B55641AE6575F44CB71A27" ma:contentTypeVersion="2" ma:contentTypeDescription="Create a new document." ma:contentTypeScope="" ma:versionID="4b35607b4ed4efdf9b624cbff1e22375">
  <xsd:schema xmlns:xsd="http://www.w3.org/2001/XMLSchema" xmlns:xs="http://www.w3.org/2001/XMLSchema" xmlns:p="http://schemas.microsoft.com/office/2006/metadata/properties" xmlns:ns2="8ea5e6b7-b3de-443a-b1f0-55105e463460" targetNamespace="http://schemas.microsoft.com/office/2006/metadata/properties" ma:root="true" ma:fieldsID="69e72cdc59b480a047fb28f085ec0421" ns2:_="">
    <xsd:import namespace="8ea5e6b7-b3de-443a-b1f0-55105e4634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5e6b7-b3de-443a-b1f0-55105e463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3AE3F8-5AA5-4281-81DB-7DE89DD97B24}"/>
</file>

<file path=customXml/itemProps2.xml><?xml version="1.0" encoding="utf-8"?>
<ds:datastoreItem xmlns:ds="http://schemas.openxmlformats.org/officeDocument/2006/customXml" ds:itemID="{54FED733-7007-4682-9EC1-7C614D2CD31E}"/>
</file>

<file path=customXml/itemProps3.xml><?xml version="1.0" encoding="utf-8"?>
<ds:datastoreItem xmlns:ds="http://schemas.openxmlformats.org/officeDocument/2006/customXml" ds:itemID="{772BF065-424E-492A-B7DE-F503593E004D}"/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1705</Words>
  <Application>Microsoft Office PowerPoint</Application>
  <PresentationFormat>On-screen Show (4:3)</PresentationFormat>
  <Paragraphs>507</Paragraphs>
  <Slides>48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Office Theme</vt:lpstr>
      <vt:lpstr>Equation</vt:lpstr>
      <vt:lpstr>Cantilever with point load at free end</vt:lpstr>
      <vt:lpstr>Cantilever with point load at free end</vt:lpstr>
      <vt:lpstr>Cantilever with point load at free end</vt:lpstr>
      <vt:lpstr>Cantilever with point load at free end</vt:lpstr>
      <vt:lpstr>Cantilever with point load at free end</vt:lpstr>
      <vt:lpstr>Cantilever with point load at free end</vt:lpstr>
      <vt:lpstr>Cantilever with point load at free end</vt:lpstr>
      <vt:lpstr>Cantilever with point load at free end</vt:lpstr>
      <vt:lpstr>Cantilever with point load at free end</vt:lpstr>
      <vt:lpstr>Cantilever with point load at free end</vt:lpstr>
      <vt:lpstr>Cantilever with point load at free end</vt:lpstr>
      <vt:lpstr>Cantilever with point load at free end</vt:lpstr>
      <vt:lpstr>Cantilever with point load at free end</vt:lpstr>
      <vt:lpstr>Cantilever with point load at free end</vt:lpstr>
      <vt:lpstr>Cantilever with point load at free end</vt:lpstr>
      <vt:lpstr>Simply supported beam with uniformly distributed load</vt:lpstr>
      <vt:lpstr>Simply supported beam with uniformly distributed load</vt:lpstr>
      <vt:lpstr>Simply supported beam with uniformly distributed load</vt:lpstr>
      <vt:lpstr>Simply supported beam with uniformly distributed load</vt:lpstr>
      <vt:lpstr>Simply supported beam with uniformly distributed load</vt:lpstr>
      <vt:lpstr>Simply supported beam with uniformly distributed load</vt:lpstr>
      <vt:lpstr>Simply supported beam with uniformly distributed load</vt:lpstr>
      <vt:lpstr>Simply supported beam with uniformly distributed load</vt:lpstr>
      <vt:lpstr>Simply supported beam with uniformly distributed load</vt:lpstr>
      <vt:lpstr>Simply supported beam with uniformly distributed load</vt:lpstr>
      <vt:lpstr>Simply supported beam with uniformly distributed load</vt:lpstr>
      <vt:lpstr>Simply supported beam with uniformly distributed load</vt:lpstr>
      <vt:lpstr>Simply supported beam with uniformly distributed load</vt:lpstr>
      <vt:lpstr>Simply supported beam with uniformly distributed load</vt:lpstr>
      <vt:lpstr>Simply supported beam with point load in the middle</vt:lpstr>
      <vt:lpstr>Simply supported beam with point load in the middle</vt:lpstr>
      <vt:lpstr>Simply supported beam with point load in the middle</vt:lpstr>
      <vt:lpstr>Simply supported beam with point load in the middle</vt:lpstr>
      <vt:lpstr>Simply supported beam with point load in the middle</vt:lpstr>
      <vt:lpstr>Simply supported beam with point load in the middle</vt:lpstr>
      <vt:lpstr>Simply supported beam with point load in the middle</vt:lpstr>
      <vt:lpstr>Simply supported beam with point load in the middle</vt:lpstr>
      <vt:lpstr>Simply supported beam with point load in the middle</vt:lpstr>
      <vt:lpstr>Simply supported beam with point load in the middle</vt:lpstr>
      <vt:lpstr>Simply supported beam with point load in the middle</vt:lpstr>
      <vt:lpstr>Simply supported beam with point load in the middle</vt:lpstr>
      <vt:lpstr>Simply supported beam with point load in the middle</vt:lpstr>
      <vt:lpstr>Simply supported beam with point load in the middle</vt:lpstr>
      <vt:lpstr>Simply supported beam with point load in the middle</vt:lpstr>
      <vt:lpstr>Simply supported beam with point load in the middle</vt:lpstr>
      <vt:lpstr>Simply supported beam with point load in the middle</vt:lpstr>
      <vt:lpstr>Simply supported beam with point load in the middle</vt:lpstr>
      <vt:lpstr>Simply supported beam with point load in the middle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Deflection of Beams</dc:title>
  <dc:creator>Windows User</dc:creator>
  <cp:lastModifiedBy>Windows User</cp:lastModifiedBy>
  <cp:revision>73</cp:revision>
  <dcterms:created xsi:type="dcterms:W3CDTF">2020-09-11T10:43:33Z</dcterms:created>
  <dcterms:modified xsi:type="dcterms:W3CDTF">2020-09-13T22:36:51Z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0x0101001446861E66B55641AE6575F44CB71A27</vt:lpwstr>
  </property>
</Properties>
</file>