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40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41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7.xml" ContentType="application/vnd.openxmlformats-officedocument.presentationml.slide+xml"/>
  <Override PartName="/ppt/slides/slide52.xml" ContentType="application/vnd.openxmlformats-officedocument.presentationml.slide+xml"/>
  <Override PartName="/ppt/slides/slide59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58.xml" ContentType="application/vnd.openxmlformats-officedocument.presentationml.slide+xml"/>
  <Override PartName="/ppt/slides/slide80.xml" ContentType="application/vnd.openxmlformats-officedocument.presentationml.slide+xml"/>
  <Override PartName="/ppt/slides/slide79.xml" ContentType="application/vnd.openxmlformats-officedocument.presentationml.slide+xml"/>
  <Override PartName="/ppt/slides/slide78.xml" ContentType="application/vnd.openxmlformats-officedocument.presentationml.slide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3.xml" ContentType="application/vnd.openxmlformats-officedocument.presentationml.slide+xml"/>
  <Override PartName="/ppt/slides/slide92.xml" ContentType="application/vnd.openxmlformats-officedocument.presentationml.slide+xml"/>
  <Override PartName="/ppt/slides/slide91.xml" ContentType="application/vnd.openxmlformats-officedocument.presentationml.slide+xml"/>
  <Override PartName="/ppt/slides/slide90.xml" ContentType="application/vnd.openxmlformats-officedocument.presentationml.slide+xml"/>
  <Override PartName="/ppt/slides/slide89.xml" ContentType="application/vnd.openxmlformats-officedocument.presentationml.slide+xml"/>
  <Override PartName="/ppt/slides/slide88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1.xml" ContentType="application/vnd.openxmlformats-officedocument.presentationml.slide+xml"/>
  <Override PartName="/ppt/slides/slide68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7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2" r:id="rId2"/>
    <p:sldId id="463" r:id="rId3"/>
    <p:sldId id="464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82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396" r:id="rId40"/>
    <p:sldId id="397" r:id="rId41"/>
    <p:sldId id="398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06" r:id="rId50"/>
    <p:sldId id="407" r:id="rId51"/>
    <p:sldId id="408" r:id="rId52"/>
    <p:sldId id="409" r:id="rId53"/>
    <p:sldId id="410" r:id="rId54"/>
    <p:sldId id="411" r:id="rId55"/>
    <p:sldId id="416" r:id="rId56"/>
    <p:sldId id="415" r:id="rId57"/>
    <p:sldId id="417" r:id="rId58"/>
    <p:sldId id="418" r:id="rId59"/>
    <p:sldId id="419" r:id="rId60"/>
    <p:sldId id="420" r:id="rId61"/>
    <p:sldId id="421" r:id="rId62"/>
    <p:sldId id="422" r:id="rId63"/>
    <p:sldId id="423" r:id="rId64"/>
    <p:sldId id="424" r:id="rId65"/>
    <p:sldId id="447" r:id="rId66"/>
    <p:sldId id="448" r:id="rId67"/>
    <p:sldId id="449" r:id="rId68"/>
    <p:sldId id="450" r:id="rId69"/>
    <p:sldId id="451" r:id="rId70"/>
    <p:sldId id="452" r:id="rId71"/>
    <p:sldId id="455" r:id="rId72"/>
    <p:sldId id="454" r:id="rId73"/>
    <p:sldId id="456" r:id="rId74"/>
    <p:sldId id="457" r:id="rId75"/>
    <p:sldId id="458" r:id="rId76"/>
    <p:sldId id="459" r:id="rId77"/>
    <p:sldId id="460" r:id="rId78"/>
    <p:sldId id="461" r:id="rId79"/>
    <p:sldId id="483" r:id="rId80"/>
    <p:sldId id="484" r:id="rId81"/>
    <p:sldId id="485" r:id="rId82"/>
    <p:sldId id="486" r:id="rId83"/>
    <p:sldId id="487" r:id="rId84"/>
    <p:sldId id="488" r:id="rId85"/>
    <p:sldId id="489" r:id="rId86"/>
    <p:sldId id="490" r:id="rId87"/>
    <p:sldId id="491" r:id="rId88"/>
    <p:sldId id="492" r:id="rId89"/>
    <p:sldId id="493" r:id="rId90"/>
    <p:sldId id="494" r:id="rId91"/>
    <p:sldId id="495" r:id="rId92"/>
    <p:sldId id="496" r:id="rId93"/>
    <p:sldId id="497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customXml" Target="../customXml/item1.xml"/><Relationship Id="rId10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13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44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31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36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25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66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3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74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38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69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36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BADE7-55C2-4AFF-922D-94D740FAB008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94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.png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.png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.png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png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1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2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3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4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23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5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6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7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8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28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39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0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1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3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5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6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47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48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49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0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1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2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3.w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45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54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55.w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47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48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4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56.w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57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58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5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Hinged beam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beam BCD is joined to two cantilever beams AB and DE by hinges as shown. Derive expressions for the net deflection at C</a:t>
            </a:r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2915816" y="3939249"/>
            <a:ext cx="3240753" cy="1577983"/>
            <a:chOff x="2627784" y="2828528"/>
            <a:chExt cx="3240753" cy="1577983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20" b="13759"/>
            <a:stretch/>
          </p:blipFill>
          <p:spPr bwMode="auto">
            <a:xfrm>
              <a:off x="2627784" y="2828528"/>
              <a:ext cx="3240753" cy="1511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032536" y="4000246"/>
              <a:ext cx="36004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8968" y="3989903"/>
              <a:ext cx="36004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1752" y="3991416"/>
              <a:ext cx="36004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20768" y="3993688"/>
              <a:ext cx="36004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73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Hinged beam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68760"/>
            <a:ext cx="6605464" cy="452596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Solving we get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We can now solve for the deflections of the beams AB and BCD individually</a:t>
            </a:r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7062663" y="5049093"/>
            <a:ext cx="1973833" cy="1692275"/>
            <a:chOff x="5190455" y="4254624"/>
            <a:chExt cx="1973833" cy="1692275"/>
          </a:xfrm>
        </p:grpSpPr>
        <p:pic>
          <p:nvPicPr>
            <p:cNvPr id="13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3155" y="4254624"/>
              <a:ext cx="1417638" cy="93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5190455" y="4873749"/>
              <a:ext cx="0" cy="99060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5198963" y="5489699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endParaRPr lang="en-US" altLang="en-US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 flipH="1">
              <a:off x="6622380" y="4864224"/>
              <a:ext cx="0" cy="99060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 Box 25"/>
            <p:cNvSpPr txBox="1">
              <a:spLocks noChangeArrowheads="1"/>
            </p:cNvSpPr>
            <p:nvPr/>
          </p:nvSpPr>
          <p:spPr bwMode="auto">
            <a:xfrm>
              <a:off x="6630888" y="548017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endParaRPr lang="en-US" altLang="en-US" sz="2400" b="1" i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48264" y="2420888"/>
            <a:ext cx="2036986" cy="2362200"/>
            <a:chOff x="2679030" y="3645024"/>
            <a:chExt cx="2036986" cy="2362200"/>
          </a:xfrm>
        </p:grpSpPr>
        <p:pic>
          <p:nvPicPr>
            <p:cNvPr id="18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255" y="4330824"/>
              <a:ext cx="981075" cy="895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 flipV="1">
              <a:off x="3456905" y="4864224"/>
              <a:ext cx="0" cy="99060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Arc 16"/>
            <p:cNvSpPr>
              <a:spLocks/>
            </p:cNvSpPr>
            <p:nvPr/>
          </p:nvSpPr>
          <p:spPr bwMode="auto">
            <a:xfrm flipH="1">
              <a:off x="2679030" y="4102224"/>
              <a:ext cx="798513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907630" y="555002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en-US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3136230" y="3645024"/>
              <a:ext cx="609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</a:t>
              </a:r>
              <a:r>
                <a:rPr lang="en-US" altLang="en-US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H="1" flipV="1">
              <a:off x="4199855" y="4908674"/>
              <a:ext cx="0" cy="99060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4182616" y="552462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endParaRPr lang="en-US" altLang="en-US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003939"/>
              </p:ext>
            </p:extLst>
          </p:nvPr>
        </p:nvGraphicFramePr>
        <p:xfrm>
          <a:off x="3239424" y="1916832"/>
          <a:ext cx="2628720" cy="258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4" name="Equation" r:id="rId5" imgW="876240" imgH="863280" progId="Equation.DSMT4">
                  <p:embed/>
                </p:oleObj>
              </mc:Choice>
              <mc:Fallback>
                <p:oleObj name="Equation" r:id="rId5" imgW="87624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9424" y="1916832"/>
                        <a:ext cx="2628720" cy="2589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598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Hinged beam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Beam AB</a:t>
            </a:r>
          </a:p>
          <a:p>
            <a:r>
              <a:rPr lang="en-IN" dirty="0" smtClean="0"/>
              <a:t>Equilibrium equations at section</a:t>
            </a:r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44208" y="1223392"/>
            <a:ext cx="2036986" cy="2362200"/>
            <a:chOff x="2679030" y="3645024"/>
            <a:chExt cx="2036986" cy="2362200"/>
          </a:xfrm>
        </p:grpSpPr>
        <p:pic>
          <p:nvPicPr>
            <p:cNvPr id="18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255" y="4330824"/>
              <a:ext cx="981075" cy="895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 flipV="1">
              <a:off x="3456905" y="4864224"/>
              <a:ext cx="0" cy="99060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Arc 16"/>
            <p:cNvSpPr>
              <a:spLocks/>
            </p:cNvSpPr>
            <p:nvPr/>
          </p:nvSpPr>
          <p:spPr bwMode="auto">
            <a:xfrm flipH="1">
              <a:off x="2679030" y="4102224"/>
              <a:ext cx="798513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907630" y="555002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en-US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3136230" y="3645024"/>
              <a:ext cx="609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</a:t>
              </a:r>
              <a:r>
                <a:rPr lang="en-US" altLang="en-US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H="1" flipV="1">
              <a:off x="4199855" y="4908674"/>
              <a:ext cx="0" cy="99060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4182616" y="552462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endParaRPr lang="en-US" altLang="en-US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242720" y="980728"/>
            <a:ext cx="1505384" cy="2477889"/>
            <a:chOff x="5401936" y="4176424"/>
            <a:chExt cx="1505384" cy="2477889"/>
          </a:xfrm>
        </p:grpSpPr>
        <p:sp>
          <p:nvSpPr>
            <p:cNvPr id="44" name="Rectangle 43"/>
            <p:cNvSpPr/>
            <p:nvPr/>
          </p:nvSpPr>
          <p:spPr>
            <a:xfrm>
              <a:off x="5878336" y="4514446"/>
              <a:ext cx="1028984" cy="2098923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Line 5"/>
            <p:cNvSpPr>
              <a:spLocks noChangeShapeType="1"/>
            </p:cNvSpPr>
            <p:nvPr/>
          </p:nvSpPr>
          <p:spPr bwMode="auto">
            <a:xfrm flipV="1">
              <a:off x="5897546" y="5663713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Arc 6"/>
            <p:cNvSpPr>
              <a:spLocks/>
            </p:cNvSpPr>
            <p:nvPr/>
          </p:nvSpPr>
          <p:spPr bwMode="auto">
            <a:xfrm>
              <a:off x="5834424" y="4626257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03224" y="5976624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67224" y="4176424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49" name="Line 5"/>
            <p:cNvSpPr>
              <a:spLocks noChangeShapeType="1"/>
            </p:cNvSpPr>
            <p:nvPr/>
          </p:nvSpPr>
          <p:spPr bwMode="auto">
            <a:xfrm rot="5400000" flipV="1">
              <a:off x="5650572" y="6261661"/>
              <a:ext cx="0" cy="4972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308344" y="3356992"/>
            <a:ext cx="3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32969"/>
              </p:ext>
            </p:extLst>
          </p:nvPr>
        </p:nvGraphicFramePr>
        <p:xfrm>
          <a:off x="899592" y="2924944"/>
          <a:ext cx="5080000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8" name="Equation" r:id="rId4" imgW="2031840" imgH="1295280" progId="Equation.DSMT4">
                  <p:embed/>
                </p:oleObj>
              </mc:Choice>
              <mc:Fallback>
                <p:oleObj name="Equation" r:id="rId4" imgW="203184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924944"/>
                        <a:ext cx="5080000" cy="323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873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Hinged beam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Beam AB</a:t>
            </a:r>
          </a:p>
          <a:p>
            <a:r>
              <a:rPr lang="en-IN" dirty="0" smtClean="0"/>
              <a:t>Deflection curve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44208" y="1223392"/>
            <a:ext cx="2036986" cy="2362200"/>
            <a:chOff x="2679030" y="3645024"/>
            <a:chExt cx="2036986" cy="2362200"/>
          </a:xfrm>
        </p:grpSpPr>
        <p:pic>
          <p:nvPicPr>
            <p:cNvPr id="18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255" y="4330824"/>
              <a:ext cx="981075" cy="895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 flipV="1">
              <a:off x="3456905" y="4864224"/>
              <a:ext cx="0" cy="99060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Arc 16"/>
            <p:cNvSpPr>
              <a:spLocks/>
            </p:cNvSpPr>
            <p:nvPr/>
          </p:nvSpPr>
          <p:spPr bwMode="auto">
            <a:xfrm flipH="1">
              <a:off x="2679030" y="4102224"/>
              <a:ext cx="798513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907630" y="555002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en-US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3136230" y="3645024"/>
              <a:ext cx="609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</a:t>
              </a:r>
              <a:r>
                <a:rPr lang="en-US" altLang="en-US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H="1" flipV="1">
              <a:off x="4199855" y="4908674"/>
              <a:ext cx="0" cy="99060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4182616" y="552462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endParaRPr lang="en-US" altLang="en-US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242720" y="980728"/>
            <a:ext cx="1505384" cy="2477889"/>
            <a:chOff x="5401936" y="4176424"/>
            <a:chExt cx="1505384" cy="2477889"/>
          </a:xfrm>
        </p:grpSpPr>
        <p:sp>
          <p:nvSpPr>
            <p:cNvPr id="44" name="Rectangle 43"/>
            <p:cNvSpPr/>
            <p:nvPr/>
          </p:nvSpPr>
          <p:spPr>
            <a:xfrm>
              <a:off x="5878336" y="4514446"/>
              <a:ext cx="1028984" cy="2098923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Line 5"/>
            <p:cNvSpPr>
              <a:spLocks noChangeShapeType="1"/>
            </p:cNvSpPr>
            <p:nvPr/>
          </p:nvSpPr>
          <p:spPr bwMode="auto">
            <a:xfrm flipV="1">
              <a:off x="5897546" y="5663713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Arc 6"/>
            <p:cNvSpPr>
              <a:spLocks/>
            </p:cNvSpPr>
            <p:nvPr/>
          </p:nvSpPr>
          <p:spPr bwMode="auto">
            <a:xfrm>
              <a:off x="5834424" y="4626257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03224" y="5976624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67224" y="4176424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49" name="Line 5"/>
            <p:cNvSpPr>
              <a:spLocks noChangeShapeType="1"/>
            </p:cNvSpPr>
            <p:nvPr/>
          </p:nvSpPr>
          <p:spPr bwMode="auto">
            <a:xfrm rot="5400000" flipV="1">
              <a:off x="5650572" y="6261661"/>
              <a:ext cx="0" cy="4972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308344" y="3356992"/>
            <a:ext cx="3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808119"/>
              </p:ext>
            </p:extLst>
          </p:nvPr>
        </p:nvGraphicFramePr>
        <p:xfrm>
          <a:off x="509588" y="2636838"/>
          <a:ext cx="6697662" cy="374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2" name="Equation" r:id="rId4" imgW="2679480" imgH="1498320" progId="Equation.DSMT4">
                  <p:embed/>
                </p:oleObj>
              </mc:Choice>
              <mc:Fallback>
                <p:oleObj name="Equation" r:id="rId4" imgW="2679480" imgH="1498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2636838"/>
                        <a:ext cx="6697662" cy="374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313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Hinged beam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5987008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Beam AB</a:t>
            </a:r>
          </a:p>
          <a:p>
            <a:r>
              <a:rPr lang="en-IN" dirty="0" smtClean="0"/>
              <a:t>Apply boundary conditions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44208" y="1223392"/>
            <a:ext cx="2036986" cy="2362200"/>
            <a:chOff x="2679030" y="3645024"/>
            <a:chExt cx="2036986" cy="2362200"/>
          </a:xfrm>
        </p:grpSpPr>
        <p:pic>
          <p:nvPicPr>
            <p:cNvPr id="18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255" y="4330824"/>
              <a:ext cx="981075" cy="895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 flipV="1">
              <a:off x="3456905" y="4864224"/>
              <a:ext cx="0" cy="99060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Arc 16"/>
            <p:cNvSpPr>
              <a:spLocks/>
            </p:cNvSpPr>
            <p:nvPr/>
          </p:nvSpPr>
          <p:spPr bwMode="auto">
            <a:xfrm flipH="1">
              <a:off x="2679030" y="4102224"/>
              <a:ext cx="798513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907630" y="555002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en-US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3136230" y="3645024"/>
              <a:ext cx="609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</a:t>
              </a:r>
              <a:r>
                <a:rPr lang="en-US" altLang="en-US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H="1" flipV="1">
              <a:off x="4199855" y="4908674"/>
              <a:ext cx="0" cy="99060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4182616" y="552462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endParaRPr lang="en-US" altLang="en-US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242720" y="980728"/>
            <a:ext cx="1505384" cy="2477889"/>
            <a:chOff x="5401936" y="4176424"/>
            <a:chExt cx="1505384" cy="2477889"/>
          </a:xfrm>
        </p:grpSpPr>
        <p:sp>
          <p:nvSpPr>
            <p:cNvPr id="44" name="Rectangle 43"/>
            <p:cNvSpPr/>
            <p:nvPr/>
          </p:nvSpPr>
          <p:spPr>
            <a:xfrm>
              <a:off x="5878336" y="4514446"/>
              <a:ext cx="1028984" cy="2098923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Line 5"/>
            <p:cNvSpPr>
              <a:spLocks noChangeShapeType="1"/>
            </p:cNvSpPr>
            <p:nvPr/>
          </p:nvSpPr>
          <p:spPr bwMode="auto">
            <a:xfrm flipV="1">
              <a:off x="5897546" y="5663713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Arc 6"/>
            <p:cNvSpPr>
              <a:spLocks/>
            </p:cNvSpPr>
            <p:nvPr/>
          </p:nvSpPr>
          <p:spPr bwMode="auto">
            <a:xfrm>
              <a:off x="5834424" y="4626257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03224" y="5976624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67224" y="4176424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49" name="Line 5"/>
            <p:cNvSpPr>
              <a:spLocks noChangeShapeType="1"/>
            </p:cNvSpPr>
            <p:nvPr/>
          </p:nvSpPr>
          <p:spPr bwMode="auto">
            <a:xfrm rot="5400000" flipV="1">
              <a:off x="5650572" y="6261661"/>
              <a:ext cx="0" cy="4972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308344" y="3356992"/>
            <a:ext cx="3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323439"/>
              </p:ext>
            </p:extLst>
          </p:nvPr>
        </p:nvGraphicFramePr>
        <p:xfrm>
          <a:off x="827584" y="2795280"/>
          <a:ext cx="4000320" cy="152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6" name="Equation" r:id="rId4" imgW="1333440" imgH="507960" progId="Equation.DSMT4">
                  <p:embed/>
                </p:oleObj>
              </mc:Choice>
              <mc:Fallback>
                <p:oleObj name="Equation" r:id="rId4" imgW="13334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95280"/>
                        <a:ext cx="4000320" cy="1523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0350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Hinged beam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Beam AB</a:t>
            </a:r>
          </a:p>
          <a:p>
            <a:r>
              <a:rPr lang="en-IN" dirty="0" smtClean="0"/>
              <a:t>Solution for slope and deflection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6444208" y="2535287"/>
            <a:ext cx="2303896" cy="2837929"/>
            <a:chOff x="6444208" y="980728"/>
            <a:chExt cx="2303896" cy="2837929"/>
          </a:xfrm>
        </p:grpSpPr>
        <p:grpSp>
          <p:nvGrpSpPr>
            <p:cNvPr id="11" name="Group 10"/>
            <p:cNvGrpSpPr/>
            <p:nvPr/>
          </p:nvGrpSpPr>
          <p:grpSpPr>
            <a:xfrm>
              <a:off x="6444208" y="1223392"/>
              <a:ext cx="2036986" cy="2362200"/>
              <a:chOff x="2679030" y="3645024"/>
              <a:chExt cx="2036986" cy="2362200"/>
            </a:xfrm>
          </p:grpSpPr>
          <p:pic>
            <p:nvPicPr>
              <p:cNvPr id="18" name="Picture 1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9255" y="4330824"/>
                <a:ext cx="981075" cy="895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H="1" flipV="1">
                <a:off x="3456905" y="4864224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Arc 16"/>
              <p:cNvSpPr>
                <a:spLocks/>
              </p:cNvSpPr>
              <p:nvPr/>
            </p:nvSpPr>
            <p:spPr bwMode="auto">
              <a:xfrm flipH="1">
                <a:off x="2679030" y="4102224"/>
                <a:ext cx="798513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FF33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2907630" y="5550024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</a:t>
                </a:r>
                <a:r>
                  <a:rPr lang="en-US" altLang="en-US" sz="2400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3136230" y="3645024"/>
                <a:ext cx="6096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</a:t>
                </a:r>
                <a:r>
                  <a:rPr lang="en-US" altLang="en-US" sz="2400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 flipH="1" flipV="1">
                <a:off x="4199855" y="4908674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4182616" y="5524624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</a:t>
                </a:r>
                <a:endParaRPr lang="en-US" altLang="en-US" sz="2400" b="1" i="1" baseline="-250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7242720" y="980728"/>
              <a:ext cx="1505384" cy="2477889"/>
              <a:chOff x="5401936" y="4176424"/>
              <a:chExt cx="1505384" cy="247788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878336" y="4514446"/>
                <a:ext cx="1028984" cy="2098923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Line 5"/>
              <p:cNvSpPr>
                <a:spLocks noChangeShapeType="1"/>
              </p:cNvSpPr>
              <p:nvPr/>
            </p:nvSpPr>
            <p:spPr bwMode="auto">
              <a:xfrm flipV="1">
                <a:off x="5897546" y="5663713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" name="Arc 6"/>
              <p:cNvSpPr>
                <a:spLocks/>
              </p:cNvSpPr>
              <p:nvPr/>
            </p:nvSpPr>
            <p:spPr bwMode="auto">
              <a:xfrm>
                <a:off x="5834424" y="4626257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70C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503224" y="5976624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V</a:t>
                </a:r>
                <a:endParaRPr lang="en-IN" sz="2400" b="1" baseline="-25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467224" y="4176424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endParaRPr lang="en-IN" sz="2400" b="1" baseline="-25000" dirty="0"/>
              </a:p>
            </p:txBody>
          </p:sp>
          <p:sp>
            <p:nvSpPr>
              <p:cNvPr id="49" name="Line 5"/>
              <p:cNvSpPr>
                <a:spLocks noChangeShapeType="1"/>
              </p:cNvSpPr>
              <p:nvPr/>
            </p:nvSpPr>
            <p:spPr bwMode="auto">
              <a:xfrm rot="5400000" flipV="1">
                <a:off x="5650572" y="6261661"/>
                <a:ext cx="0" cy="497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7308344" y="335699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097258"/>
              </p:ext>
            </p:extLst>
          </p:nvPr>
        </p:nvGraphicFramePr>
        <p:xfrm>
          <a:off x="755576" y="3176588"/>
          <a:ext cx="476091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0" name="Equation" r:id="rId4" imgW="1904760" imgH="1066680" progId="Equation.DSMT4">
                  <p:embed/>
                </p:oleObj>
              </mc:Choice>
              <mc:Fallback>
                <p:oleObj name="Equation" r:id="rId4" imgW="190476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176588"/>
                        <a:ext cx="476091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4664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Hinged beam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Beam BCD. </a:t>
            </a:r>
          </a:p>
          <a:p>
            <a:r>
              <a:rPr lang="en-IN" dirty="0" smtClean="0"/>
              <a:t>We still consider the origin to be at A</a:t>
            </a:r>
          </a:p>
          <a:p>
            <a:r>
              <a:rPr lang="en-IN" dirty="0" smtClean="0"/>
              <a:t>Equilibrium equations at section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6709407" y="2607295"/>
            <a:ext cx="1973833" cy="1692275"/>
            <a:chOff x="5190455" y="4254624"/>
            <a:chExt cx="1973833" cy="1692275"/>
          </a:xfrm>
        </p:grpSpPr>
        <p:pic>
          <p:nvPicPr>
            <p:cNvPr id="13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3155" y="4254624"/>
              <a:ext cx="1417638" cy="93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5190455" y="4873749"/>
              <a:ext cx="0" cy="99060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5198963" y="5489699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endParaRPr lang="en-US" altLang="en-US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 flipH="1">
              <a:off x="6622380" y="4864224"/>
              <a:ext cx="0" cy="99060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 Box 25"/>
            <p:cNvSpPr txBox="1">
              <a:spLocks noChangeArrowheads="1"/>
            </p:cNvSpPr>
            <p:nvPr/>
          </p:nvSpPr>
          <p:spPr bwMode="auto">
            <a:xfrm>
              <a:off x="6630888" y="548017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endParaRPr lang="en-US" altLang="en-US" sz="2400" b="1" i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976352" y="1671191"/>
            <a:ext cx="2772112" cy="2477889"/>
            <a:chOff x="4135208" y="4176424"/>
            <a:chExt cx="2772112" cy="2477889"/>
          </a:xfrm>
        </p:grpSpPr>
        <p:sp>
          <p:nvSpPr>
            <p:cNvPr id="27" name="Rectangle 26"/>
            <p:cNvSpPr/>
            <p:nvPr/>
          </p:nvSpPr>
          <p:spPr>
            <a:xfrm>
              <a:off x="5878336" y="4514446"/>
              <a:ext cx="1028984" cy="2098923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Line 5"/>
            <p:cNvSpPr>
              <a:spLocks noChangeShapeType="1"/>
            </p:cNvSpPr>
            <p:nvPr/>
          </p:nvSpPr>
          <p:spPr bwMode="auto">
            <a:xfrm flipV="1">
              <a:off x="5897546" y="5663713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Arc 6"/>
            <p:cNvSpPr>
              <a:spLocks/>
            </p:cNvSpPr>
            <p:nvPr/>
          </p:nvSpPr>
          <p:spPr bwMode="auto">
            <a:xfrm>
              <a:off x="5834424" y="4626257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03224" y="5976624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67224" y="4176424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32" name="Line 5"/>
            <p:cNvSpPr>
              <a:spLocks noChangeShapeType="1"/>
            </p:cNvSpPr>
            <p:nvPr/>
          </p:nvSpPr>
          <p:spPr bwMode="auto">
            <a:xfrm rot="5400000" flipV="1">
              <a:off x="5017208" y="5526672"/>
              <a:ext cx="0" cy="176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099064" y="3903439"/>
            <a:ext cx="3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2200" y="3212976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5"/>
          <p:cNvSpPr>
            <a:spLocks noChangeShapeType="1"/>
          </p:cNvSpPr>
          <p:nvPr/>
        </p:nvSpPr>
        <p:spPr bwMode="auto">
          <a:xfrm rot="5400000" flipV="1">
            <a:off x="6858352" y="2330976"/>
            <a:ext cx="0" cy="176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731208"/>
              </p:ext>
            </p:extLst>
          </p:nvPr>
        </p:nvGraphicFramePr>
        <p:xfrm>
          <a:off x="499690" y="2636912"/>
          <a:ext cx="8032750" cy="412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4" name="Equation" r:id="rId4" imgW="3213000" imgH="1650960" progId="Equation.DSMT4">
                  <p:embed/>
                </p:oleObj>
              </mc:Choice>
              <mc:Fallback>
                <p:oleObj name="Equation" r:id="rId4" imgW="321300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690" y="2636912"/>
                        <a:ext cx="8032750" cy="412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7826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Hinged beam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Beam BCD. </a:t>
            </a:r>
          </a:p>
          <a:p>
            <a:r>
              <a:rPr lang="en-IN" dirty="0"/>
              <a:t>Deflection curve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6709407" y="2607295"/>
            <a:ext cx="1973833" cy="1692275"/>
            <a:chOff x="5190455" y="4254624"/>
            <a:chExt cx="1973833" cy="1692275"/>
          </a:xfrm>
        </p:grpSpPr>
        <p:pic>
          <p:nvPicPr>
            <p:cNvPr id="13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3155" y="4254624"/>
              <a:ext cx="1417638" cy="93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5190455" y="4873749"/>
              <a:ext cx="0" cy="99060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5198963" y="5489699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endParaRPr lang="en-US" altLang="en-US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 flipH="1">
              <a:off x="6622380" y="4864224"/>
              <a:ext cx="0" cy="99060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 Box 25"/>
            <p:cNvSpPr txBox="1">
              <a:spLocks noChangeArrowheads="1"/>
            </p:cNvSpPr>
            <p:nvPr/>
          </p:nvSpPr>
          <p:spPr bwMode="auto">
            <a:xfrm>
              <a:off x="6630888" y="548017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endParaRPr lang="en-US" altLang="en-US" sz="2400" b="1" i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976352" y="1671191"/>
            <a:ext cx="2772112" cy="2477889"/>
            <a:chOff x="4135208" y="4176424"/>
            <a:chExt cx="2772112" cy="2477889"/>
          </a:xfrm>
        </p:grpSpPr>
        <p:sp>
          <p:nvSpPr>
            <p:cNvPr id="27" name="Rectangle 26"/>
            <p:cNvSpPr/>
            <p:nvPr/>
          </p:nvSpPr>
          <p:spPr>
            <a:xfrm>
              <a:off x="5878336" y="4514446"/>
              <a:ext cx="1028984" cy="2098923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Line 5"/>
            <p:cNvSpPr>
              <a:spLocks noChangeShapeType="1"/>
            </p:cNvSpPr>
            <p:nvPr/>
          </p:nvSpPr>
          <p:spPr bwMode="auto">
            <a:xfrm flipV="1">
              <a:off x="5897546" y="5663713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Arc 6"/>
            <p:cNvSpPr>
              <a:spLocks/>
            </p:cNvSpPr>
            <p:nvPr/>
          </p:nvSpPr>
          <p:spPr bwMode="auto">
            <a:xfrm>
              <a:off x="5834424" y="4626257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03224" y="5976624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67224" y="4176424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32" name="Line 5"/>
            <p:cNvSpPr>
              <a:spLocks noChangeShapeType="1"/>
            </p:cNvSpPr>
            <p:nvPr/>
          </p:nvSpPr>
          <p:spPr bwMode="auto">
            <a:xfrm rot="5400000" flipV="1">
              <a:off x="5017208" y="5526672"/>
              <a:ext cx="0" cy="176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099064" y="3903439"/>
            <a:ext cx="3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2200" y="3212976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5"/>
          <p:cNvSpPr>
            <a:spLocks noChangeShapeType="1"/>
          </p:cNvSpPr>
          <p:nvPr/>
        </p:nvSpPr>
        <p:spPr bwMode="auto">
          <a:xfrm rot="5400000" flipV="1">
            <a:off x="6858352" y="2330976"/>
            <a:ext cx="0" cy="176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24669"/>
              </p:ext>
            </p:extLst>
          </p:nvPr>
        </p:nvGraphicFramePr>
        <p:xfrm>
          <a:off x="482674" y="2636912"/>
          <a:ext cx="7905750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08" name="Equation" r:id="rId4" imgW="3162240" imgH="1600200" progId="Equation.DSMT4">
                  <p:embed/>
                </p:oleObj>
              </mc:Choice>
              <mc:Fallback>
                <p:oleObj name="Equation" r:id="rId4" imgW="316224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74" y="2636912"/>
                        <a:ext cx="7905750" cy="400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2843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Hinged beam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56450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Beam BCD. </a:t>
            </a:r>
          </a:p>
          <a:p>
            <a:r>
              <a:rPr lang="en-IN" dirty="0" smtClean="0"/>
              <a:t>Apply boundary conditions</a:t>
            </a:r>
          </a:p>
          <a:p>
            <a:r>
              <a:rPr lang="en-IN" dirty="0" smtClean="0"/>
              <a:t>At hinge deflections must be the same</a:t>
            </a:r>
          </a:p>
          <a:p>
            <a:r>
              <a:rPr lang="en-IN" dirty="0" smtClean="0"/>
              <a:t>Slopes need not be equal</a:t>
            </a:r>
          </a:p>
          <a:p>
            <a:r>
              <a:rPr lang="en-IN" dirty="0" smtClean="0"/>
              <a:t>Because of symmetry deflection must be maximum and hence slope minimum at C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5832200" y="1671191"/>
            <a:ext cx="2916264" cy="2693913"/>
            <a:chOff x="5832200" y="1671191"/>
            <a:chExt cx="2916264" cy="2693913"/>
          </a:xfrm>
        </p:grpSpPr>
        <p:grpSp>
          <p:nvGrpSpPr>
            <p:cNvPr id="12" name="Group 11"/>
            <p:cNvGrpSpPr/>
            <p:nvPr/>
          </p:nvGrpSpPr>
          <p:grpSpPr>
            <a:xfrm>
              <a:off x="6709407" y="2607295"/>
              <a:ext cx="1973833" cy="1692275"/>
              <a:chOff x="5190455" y="4254624"/>
              <a:chExt cx="1973833" cy="1692275"/>
            </a:xfrm>
          </p:grpSpPr>
          <p:pic>
            <p:nvPicPr>
              <p:cNvPr id="13" name="Picture 2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3155" y="4254624"/>
                <a:ext cx="1417638" cy="933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" name="Line 22"/>
              <p:cNvSpPr>
                <a:spLocks noChangeShapeType="1"/>
              </p:cNvSpPr>
              <p:nvPr/>
            </p:nvSpPr>
            <p:spPr bwMode="auto">
              <a:xfrm flipH="1">
                <a:off x="5190455" y="4873749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Text Box 23"/>
              <p:cNvSpPr txBox="1">
                <a:spLocks noChangeArrowheads="1"/>
              </p:cNvSpPr>
              <p:nvPr/>
            </p:nvSpPr>
            <p:spPr bwMode="auto">
              <a:xfrm>
                <a:off x="5198963" y="5489699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</a:t>
                </a:r>
                <a:endParaRPr lang="en-US" altLang="en-US" sz="2400" b="1" i="1" baseline="-250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 flipH="1">
                <a:off x="6622380" y="4864224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Text Box 25"/>
              <p:cNvSpPr txBox="1">
                <a:spLocks noChangeArrowheads="1"/>
              </p:cNvSpPr>
              <p:nvPr/>
            </p:nvSpPr>
            <p:spPr bwMode="auto">
              <a:xfrm>
                <a:off x="6630888" y="5480174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</a:t>
                </a:r>
                <a:endParaRPr lang="en-US" altLang="en-US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976352" y="1671191"/>
              <a:ext cx="2772112" cy="2477889"/>
              <a:chOff x="4135208" y="4176424"/>
              <a:chExt cx="2772112" cy="2477889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5878336" y="4514446"/>
                <a:ext cx="1028984" cy="2098923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Line 5"/>
              <p:cNvSpPr>
                <a:spLocks noChangeShapeType="1"/>
              </p:cNvSpPr>
              <p:nvPr/>
            </p:nvSpPr>
            <p:spPr bwMode="auto">
              <a:xfrm flipV="1">
                <a:off x="5897546" y="5663713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Arc 6"/>
              <p:cNvSpPr>
                <a:spLocks/>
              </p:cNvSpPr>
              <p:nvPr/>
            </p:nvSpPr>
            <p:spPr bwMode="auto">
              <a:xfrm>
                <a:off x="5834424" y="4626257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70C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503224" y="5976624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V</a:t>
                </a:r>
                <a:endParaRPr lang="en-IN" sz="2400" b="1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467224" y="4176424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endParaRPr lang="en-IN" sz="2400" b="1" baseline="-25000" dirty="0"/>
              </a:p>
            </p:txBody>
          </p:sp>
          <p:sp>
            <p:nvSpPr>
              <p:cNvPr id="32" name="Line 5"/>
              <p:cNvSpPr>
                <a:spLocks noChangeShapeType="1"/>
              </p:cNvSpPr>
              <p:nvPr/>
            </p:nvSpPr>
            <p:spPr bwMode="auto">
              <a:xfrm rot="5400000" flipV="1">
                <a:off x="5017208" y="5526672"/>
                <a:ext cx="0" cy="176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7099064" y="3903439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32200" y="3212976"/>
              <a:ext cx="54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 rot="5400000" flipV="1">
              <a:off x="6858352" y="2330976"/>
              <a:ext cx="0" cy="176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343393"/>
              </p:ext>
            </p:extLst>
          </p:nvPr>
        </p:nvGraphicFramePr>
        <p:xfrm>
          <a:off x="1752600" y="5530304"/>
          <a:ext cx="6437880" cy="76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2" name="Equation" r:id="rId4" imgW="2145960" imgH="253800" progId="Equation.DSMT4">
                  <p:embed/>
                </p:oleObj>
              </mc:Choice>
              <mc:Fallback>
                <p:oleObj name="Equation" r:id="rId4" imgW="2145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530304"/>
                        <a:ext cx="6437880" cy="76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8545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Hinged beam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285"/>
            <a:ext cx="483488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Beam BCD. </a:t>
            </a:r>
          </a:p>
          <a:p>
            <a:r>
              <a:rPr lang="en-IN" dirty="0" smtClean="0"/>
              <a:t>Apply deflection boundary condition at B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847122"/>
              </p:ext>
            </p:extLst>
          </p:nvPr>
        </p:nvGraphicFramePr>
        <p:xfrm>
          <a:off x="747886" y="2996952"/>
          <a:ext cx="5048250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6" name="Equation" r:id="rId3" imgW="2019240" imgH="1320480" progId="Equation.DSMT4">
                  <p:embed/>
                </p:oleObj>
              </mc:Choice>
              <mc:Fallback>
                <p:oleObj name="Equation" r:id="rId3" imgW="2019240" imgH="1320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886" y="2996952"/>
                        <a:ext cx="5048250" cy="330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5832200" y="1124744"/>
            <a:ext cx="2916264" cy="2693913"/>
            <a:chOff x="5832200" y="1671191"/>
            <a:chExt cx="2916264" cy="2693913"/>
          </a:xfrm>
        </p:grpSpPr>
        <p:grpSp>
          <p:nvGrpSpPr>
            <p:cNvPr id="50" name="Group 49"/>
            <p:cNvGrpSpPr/>
            <p:nvPr/>
          </p:nvGrpSpPr>
          <p:grpSpPr>
            <a:xfrm>
              <a:off x="6709407" y="2607295"/>
              <a:ext cx="1973833" cy="1692275"/>
              <a:chOff x="5190455" y="4254624"/>
              <a:chExt cx="1973833" cy="1692275"/>
            </a:xfrm>
          </p:grpSpPr>
          <p:pic>
            <p:nvPicPr>
              <p:cNvPr id="61" name="Picture 2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3155" y="4254624"/>
                <a:ext cx="1417638" cy="933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2" name="Line 22"/>
              <p:cNvSpPr>
                <a:spLocks noChangeShapeType="1"/>
              </p:cNvSpPr>
              <p:nvPr/>
            </p:nvSpPr>
            <p:spPr bwMode="auto">
              <a:xfrm flipH="1">
                <a:off x="5190455" y="4873749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3" name="Text Box 23"/>
              <p:cNvSpPr txBox="1">
                <a:spLocks noChangeArrowheads="1"/>
              </p:cNvSpPr>
              <p:nvPr/>
            </p:nvSpPr>
            <p:spPr bwMode="auto">
              <a:xfrm>
                <a:off x="5198963" y="5489699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</a:t>
                </a:r>
                <a:endParaRPr lang="en-US" altLang="en-US" sz="2400" b="1" i="1" baseline="-250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4" name="Line 24"/>
              <p:cNvSpPr>
                <a:spLocks noChangeShapeType="1"/>
              </p:cNvSpPr>
              <p:nvPr/>
            </p:nvSpPr>
            <p:spPr bwMode="auto">
              <a:xfrm flipH="1">
                <a:off x="6622380" y="4864224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5" name="Text Box 25"/>
              <p:cNvSpPr txBox="1">
                <a:spLocks noChangeArrowheads="1"/>
              </p:cNvSpPr>
              <p:nvPr/>
            </p:nvSpPr>
            <p:spPr bwMode="auto">
              <a:xfrm>
                <a:off x="6630888" y="5480174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</a:t>
                </a:r>
                <a:endParaRPr lang="en-US" altLang="en-US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5976352" y="1671191"/>
              <a:ext cx="2772112" cy="2477889"/>
              <a:chOff x="4135208" y="4176424"/>
              <a:chExt cx="2772112" cy="2477889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878336" y="4514446"/>
                <a:ext cx="1028984" cy="2098923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Line 5"/>
              <p:cNvSpPr>
                <a:spLocks noChangeShapeType="1"/>
              </p:cNvSpPr>
              <p:nvPr/>
            </p:nvSpPr>
            <p:spPr bwMode="auto">
              <a:xfrm flipV="1">
                <a:off x="5897546" y="5663713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" name="Arc 6"/>
              <p:cNvSpPr>
                <a:spLocks/>
              </p:cNvSpPr>
              <p:nvPr/>
            </p:nvSpPr>
            <p:spPr bwMode="auto">
              <a:xfrm>
                <a:off x="5834424" y="4626257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70C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503224" y="5976624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V</a:t>
                </a:r>
                <a:endParaRPr lang="en-IN" sz="2400" b="1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67224" y="4176424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endParaRPr lang="en-IN" sz="2400" b="1" baseline="-25000" dirty="0"/>
              </a:p>
            </p:txBody>
          </p:sp>
          <p:sp>
            <p:nvSpPr>
              <p:cNvPr id="60" name="Line 5"/>
              <p:cNvSpPr>
                <a:spLocks noChangeShapeType="1"/>
              </p:cNvSpPr>
              <p:nvPr/>
            </p:nvSpPr>
            <p:spPr bwMode="auto">
              <a:xfrm rot="5400000" flipV="1">
                <a:off x="5017208" y="5526672"/>
                <a:ext cx="0" cy="176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099064" y="3903439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32200" y="3212976"/>
              <a:ext cx="54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Line 5"/>
            <p:cNvSpPr>
              <a:spLocks noChangeShapeType="1"/>
            </p:cNvSpPr>
            <p:nvPr/>
          </p:nvSpPr>
          <p:spPr bwMode="auto">
            <a:xfrm rot="5400000" flipV="1">
              <a:off x="6858352" y="2330976"/>
              <a:ext cx="0" cy="176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10475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Hinged beam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285"/>
            <a:ext cx="5050904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Beam BCD. </a:t>
            </a:r>
          </a:p>
          <a:p>
            <a:r>
              <a:rPr lang="en-IN" dirty="0" smtClean="0"/>
              <a:t>Apply slope boundary condition at C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894769"/>
              </p:ext>
            </p:extLst>
          </p:nvPr>
        </p:nvGraphicFramePr>
        <p:xfrm>
          <a:off x="693514" y="2996952"/>
          <a:ext cx="625475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0" name="Equation" r:id="rId3" imgW="2501640" imgH="1371600" progId="Equation.DSMT4">
                  <p:embed/>
                </p:oleObj>
              </mc:Choice>
              <mc:Fallback>
                <p:oleObj name="Equation" r:id="rId3" imgW="250164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514" y="2996952"/>
                        <a:ext cx="625475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5832200" y="1124744"/>
            <a:ext cx="2916264" cy="2693913"/>
            <a:chOff x="5832200" y="1671191"/>
            <a:chExt cx="2916264" cy="2693913"/>
          </a:xfrm>
        </p:grpSpPr>
        <p:grpSp>
          <p:nvGrpSpPr>
            <p:cNvPr id="22" name="Group 21"/>
            <p:cNvGrpSpPr/>
            <p:nvPr/>
          </p:nvGrpSpPr>
          <p:grpSpPr>
            <a:xfrm>
              <a:off x="6709407" y="2607295"/>
              <a:ext cx="1973833" cy="1692275"/>
              <a:chOff x="5190455" y="4254624"/>
              <a:chExt cx="1973833" cy="1692275"/>
            </a:xfrm>
          </p:grpSpPr>
          <p:pic>
            <p:nvPicPr>
              <p:cNvPr id="43" name="Picture 2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3155" y="4254624"/>
                <a:ext cx="1417638" cy="933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4" name="Line 22"/>
              <p:cNvSpPr>
                <a:spLocks noChangeShapeType="1"/>
              </p:cNvSpPr>
              <p:nvPr/>
            </p:nvSpPr>
            <p:spPr bwMode="auto">
              <a:xfrm flipH="1">
                <a:off x="5190455" y="4873749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" name="Text Box 23"/>
              <p:cNvSpPr txBox="1">
                <a:spLocks noChangeArrowheads="1"/>
              </p:cNvSpPr>
              <p:nvPr/>
            </p:nvSpPr>
            <p:spPr bwMode="auto">
              <a:xfrm>
                <a:off x="5198963" y="5489699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</a:t>
                </a:r>
                <a:endParaRPr lang="en-US" altLang="en-US" sz="2400" b="1" i="1" baseline="-250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6" name="Line 24"/>
              <p:cNvSpPr>
                <a:spLocks noChangeShapeType="1"/>
              </p:cNvSpPr>
              <p:nvPr/>
            </p:nvSpPr>
            <p:spPr bwMode="auto">
              <a:xfrm flipH="1">
                <a:off x="6622380" y="4864224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" name="Text Box 25"/>
              <p:cNvSpPr txBox="1">
                <a:spLocks noChangeArrowheads="1"/>
              </p:cNvSpPr>
              <p:nvPr/>
            </p:nvSpPr>
            <p:spPr bwMode="auto">
              <a:xfrm>
                <a:off x="6630888" y="5480174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</a:t>
                </a:r>
                <a:endParaRPr lang="en-US" altLang="en-US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976352" y="1671191"/>
              <a:ext cx="2772112" cy="2477889"/>
              <a:chOff x="4135208" y="4176424"/>
              <a:chExt cx="2772112" cy="247788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5878336" y="4514446"/>
                <a:ext cx="1028984" cy="2098923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Line 5"/>
              <p:cNvSpPr>
                <a:spLocks noChangeShapeType="1"/>
              </p:cNvSpPr>
              <p:nvPr/>
            </p:nvSpPr>
            <p:spPr bwMode="auto">
              <a:xfrm flipV="1">
                <a:off x="5897546" y="5663713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" name="Arc 6"/>
              <p:cNvSpPr>
                <a:spLocks/>
              </p:cNvSpPr>
              <p:nvPr/>
            </p:nvSpPr>
            <p:spPr bwMode="auto">
              <a:xfrm>
                <a:off x="5834424" y="4626257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70C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503224" y="5976624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V</a:t>
                </a:r>
                <a:endParaRPr lang="en-IN" sz="2400" b="1" baseline="-250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467224" y="4176424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endParaRPr lang="en-IN" sz="2400" b="1" baseline="-25000" dirty="0"/>
              </a:p>
            </p:txBody>
          </p:sp>
          <p:sp>
            <p:nvSpPr>
              <p:cNvPr id="42" name="Line 5"/>
              <p:cNvSpPr>
                <a:spLocks noChangeShapeType="1"/>
              </p:cNvSpPr>
              <p:nvPr/>
            </p:nvSpPr>
            <p:spPr bwMode="auto">
              <a:xfrm rot="5400000" flipV="1">
                <a:off x="5017208" y="5526672"/>
                <a:ext cx="0" cy="176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099064" y="3903439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32200" y="3212976"/>
              <a:ext cx="54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5"/>
            <p:cNvSpPr>
              <a:spLocks noChangeShapeType="1"/>
            </p:cNvSpPr>
            <p:nvPr/>
          </p:nvSpPr>
          <p:spPr bwMode="auto">
            <a:xfrm rot="5400000" flipV="1">
              <a:off x="6858352" y="2330976"/>
              <a:ext cx="0" cy="176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5407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Hinged beam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Draw the Free Body Diagram of the entire structure. There are 4 unknown reactions and 2 equations of equilibrium. </a:t>
            </a:r>
            <a:endParaRPr lang="en-IN" dirty="0"/>
          </a:p>
        </p:txBody>
      </p:sp>
      <p:grpSp>
        <p:nvGrpSpPr>
          <p:cNvPr id="21" name="Group 20"/>
          <p:cNvGrpSpPr/>
          <p:nvPr/>
        </p:nvGrpSpPr>
        <p:grpSpPr>
          <a:xfrm>
            <a:off x="2411760" y="3940447"/>
            <a:ext cx="4343400" cy="2590800"/>
            <a:chOff x="2398112" y="3422743"/>
            <a:chExt cx="4343400" cy="2590800"/>
          </a:xfrm>
        </p:grpSpPr>
        <p:grpSp>
          <p:nvGrpSpPr>
            <p:cNvPr id="9" name="Group 8"/>
            <p:cNvGrpSpPr/>
            <p:nvPr/>
          </p:nvGrpSpPr>
          <p:grpSpPr>
            <a:xfrm>
              <a:off x="3160113" y="3939249"/>
              <a:ext cx="2810184" cy="1577983"/>
              <a:chOff x="2844785" y="2828528"/>
              <a:chExt cx="2810184" cy="1577983"/>
            </a:xfrm>
          </p:grpSpPr>
          <p:pic>
            <p:nvPicPr>
              <p:cNvPr id="4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64" r="39117" b="13759"/>
              <a:stretch/>
            </p:blipFill>
            <p:spPr bwMode="auto">
              <a:xfrm>
                <a:off x="2844785" y="2828528"/>
                <a:ext cx="2810184" cy="1511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3032536" y="4000246"/>
                <a:ext cx="360040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738968" y="3989903"/>
                <a:ext cx="360040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431752" y="3991416"/>
                <a:ext cx="360040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120768" y="3993688"/>
                <a:ext cx="360040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398112" y="3422743"/>
              <a:ext cx="4343400" cy="2590800"/>
              <a:chOff x="2627784" y="3422743"/>
              <a:chExt cx="4343400" cy="2590800"/>
            </a:xfrm>
          </p:grpSpPr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 flipV="1">
                <a:off x="6172672" y="4641943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Text Box 7"/>
              <p:cNvSpPr txBox="1">
                <a:spLocks noChangeArrowheads="1"/>
              </p:cNvSpPr>
              <p:nvPr/>
            </p:nvSpPr>
            <p:spPr bwMode="auto">
              <a:xfrm>
                <a:off x="6132984" y="5556343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</a:t>
                </a:r>
                <a:r>
                  <a:rPr lang="en-US" altLang="en-US" sz="2400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13" name="Arc 8"/>
              <p:cNvSpPr>
                <a:spLocks/>
              </p:cNvSpPr>
              <p:nvPr/>
            </p:nvSpPr>
            <p:spPr bwMode="auto">
              <a:xfrm>
                <a:off x="6172672" y="3879943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FF33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" name="Text Box 9"/>
              <p:cNvSpPr txBox="1">
                <a:spLocks noChangeArrowheads="1"/>
              </p:cNvSpPr>
              <p:nvPr/>
            </p:nvSpPr>
            <p:spPr bwMode="auto">
              <a:xfrm>
                <a:off x="6325072" y="3422743"/>
                <a:ext cx="6096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</a:t>
                </a:r>
                <a:r>
                  <a:rPr lang="en-US" altLang="en-US" sz="2400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 flipH="1" flipV="1">
                <a:off x="3405659" y="4718143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Arc 11"/>
              <p:cNvSpPr>
                <a:spLocks/>
              </p:cNvSpPr>
              <p:nvPr/>
            </p:nvSpPr>
            <p:spPr bwMode="auto">
              <a:xfrm flipH="1">
                <a:off x="2627784" y="3956143"/>
                <a:ext cx="798513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FF33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2856384" y="5403943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</a:t>
                </a:r>
                <a:r>
                  <a:rPr lang="en-US" altLang="en-US" sz="2400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3084984" y="3498943"/>
                <a:ext cx="6096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</a:t>
                </a:r>
                <a:r>
                  <a:rPr lang="en-US" altLang="en-US" sz="2400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1489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Hinged beam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7293"/>
            <a:ext cx="3466728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Beam BCD. </a:t>
            </a:r>
          </a:p>
          <a:p>
            <a:r>
              <a:rPr lang="en-IN" dirty="0" smtClean="0"/>
              <a:t>Solution for slope and deflection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006716"/>
              </p:ext>
            </p:extLst>
          </p:nvPr>
        </p:nvGraphicFramePr>
        <p:xfrm>
          <a:off x="488950" y="3429000"/>
          <a:ext cx="835025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4" name="Equation" r:id="rId3" imgW="3340080" imgH="1143000" progId="Equation.DSMT4">
                  <p:embed/>
                </p:oleObj>
              </mc:Choice>
              <mc:Fallback>
                <p:oleObj name="Equation" r:id="rId3" imgW="334008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3429000"/>
                        <a:ext cx="8350250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5832200" y="1124744"/>
            <a:ext cx="2916264" cy="2693913"/>
            <a:chOff x="5832200" y="1671191"/>
            <a:chExt cx="2916264" cy="2693913"/>
          </a:xfrm>
        </p:grpSpPr>
        <p:grpSp>
          <p:nvGrpSpPr>
            <p:cNvPr id="22" name="Group 21"/>
            <p:cNvGrpSpPr/>
            <p:nvPr/>
          </p:nvGrpSpPr>
          <p:grpSpPr>
            <a:xfrm>
              <a:off x="6709407" y="2607295"/>
              <a:ext cx="1973833" cy="1692275"/>
              <a:chOff x="5190455" y="4254624"/>
              <a:chExt cx="1973833" cy="1692275"/>
            </a:xfrm>
          </p:grpSpPr>
          <p:pic>
            <p:nvPicPr>
              <p:cNvPr id="43" name="Picture 2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3155" y="4254624"/>
                <a:ext cx="1417638" cy="933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4" name="Line 22"/>
              <p:cNvSpPr>
                <a:spLocks noChangeShapeType="1"/>
              </p:cNvSpPr>
              <p:nvPr/>
            </p:nvSpPr>
            <p:spPr bwMode="auto">
              <a:xfrm flipH="1">
                <a:off x="5190455" y="4873749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" name="Text Box 23"/>
              <p:cNvSpPr txBox="1">
                <a:spLocks noChangeArrowheads="1"/>
              </p:cNvSpPr>
              <p:nvPr/>
            </p:nvSpPr>
            <p:spPr bwMode="auto">
              <a:xfrm>
                <a:off x="5198963" y="5489699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</a:t>
                </a:r>
                <a:endParaRPr lang="en-US" altLang="en-US" sz="2400" b="1" i="1" baseline="-250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6" name="Line 24"/>
              <p:cNvSpPr>
                <a:spLocks noChangeShapeType="1"/>
              </p:cNvSpPr>
              <p:nvPr/>
            </p:nvSpPr>
            <p:spPr bwMode="auto">
              <a:xfrm flipH="1">
                <a:off x="6622380" y="4864224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" name="Text Box 25"/>
              <p:cNvSpPr txBox="1">
                <a:spLocks noChangeArrowheads="1"/>
              </p:cNvSpPr>
              <p:nvPr/>
            </p:nvSpPr>
            <p:spPr bwMode="auto">
              <a:xfrm>
                <a:off x="6630888" y="5480174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</a:t>
                </a:r>
                <a:endParaRPr lang="en-US" altLang="en-US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976352" y="1671191"/>
              <a:ext cx="2772112" cy="2477889"/>
              <a:chOff x="4135208" y="4176424"/>
              <a:chExt cx="2772112" cy="247788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5878336" y="4514446"/>
                <a:ext cx="1028984" cy="2098923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Line 5"/>
              <p:cNvSpPr>
                <a:spLocks noChangeShapeType="1"/>
              </p:cNvSpPr>
              <p:nvPr/>
            </p:nvSpPr>
            <p:spPr bwMode="auto">
              <a:xfrm flipV="1">
                <a:off x="5897546" y="5663713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" name="Arc 6"/>
              <p:cNvSpPr>
                <a:spLocks/>
              </p:cNvSpPr>
              <p:nvPr/>
            </p:nvSpPr>
            <p:spPr bwMode="auto">
              <a:xfrm>
                <a:off x="5834424" y="4626257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70C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503224" y="5976624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V</a:t>
                </a:r>
                <a:endParaRPr lang="en-IN" sz="2400" b="1" baseline="-250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467224" y="4176424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endParaRPr lang="en-IN" sz="2400" b="1" baseline="-25000" dirty="0"/>
              </a:p>
            </p:txBody>
          </p:sp>
          <p:sp>
            <p:nvSpPr>
              <p:cNvPr id="42" name="Line 5"/>
              <p:cNvSpPr>
                <a:spLocks noChangeShapeType="1"/>
              </p:cNvSpPr>
              <p:nvPr/>
            </p:nvSpPr>
            <p:spPr bwMode="auto">
              <a:xfrm rot="5400000" flipV="1">
                <a:off x="5017208" y="5526672"/>
                <a:ext cx="0" cy="176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099064" y="3903439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32200" y="3212976"/>
              <a:ext cx="54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5"/>
            <p:cNvSpPr>
              <a:spLocks noChangeShapeType="1"/>
            </p:cNvSpPr>
            <p:nvPr/>
          </p:nvSpPr>
          <p:spPr bwMode="auto">
            <a:xfrm rot="5400000" flipV="1">
              <a:off x="6858352" y="2330976"/>
              <a:ext cx="0" cy="176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67748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Hinged beam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7293"/>
            <a:ext cx="3466728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Deflection at C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800706"/>
              </p:ext>
            </p:extLst>
          </p:nvPr>
        </p:nvGraphicFramePr>
        <p:xfrm>
          <a:off x="901700" y="3746500"/>
          <a:ext cx="7524750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8" name="Equation" r:id="rId3" imgW="3009600" imgH="888840" progId="Equation.DSMT4">
                  <p:embed/>
                </p:oleObj>
              </mc:Choice>
              <mc:Fallback>
                <p:oleObj name="Equation" r:id="rId3" imgW="300960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746500"/>
                        <a:ext cx="7524750" cy="222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2915816" y="1988840"/>
            <a:ext cx="3240753" cy="1577983"/>
            <a:chOff x="2627784" y="2828528"/>
            <a:chExt cx="3240753" cy="1577983"/>
          </a:xfrm>
        </p:grpSpPr>
        <p:pic>
          <p:nvPicPr>
            <p:cNvPr id="27" name="Picture 26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20" b="13759"/>
            <a:stretch/>
          </p:blipFill>
          <p:spPr bwMode="auto">
            <a:xfrm>
              <a:off x="2627784" y="2828528"/>
              <a:ext cx="3240753" cy="1511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032536" y="4000246"/>
              <a:ext cx="36004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38968" y="3989903"/>
              <a:ext cx="36004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31752" y="3991416"/>
              <a:ext cx="36004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20768" y="3993688"/>
              <a:ext cx="36004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7253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832" y="274638"/>
            <a:ext cx="8280000" cy="634082"/>
          </a:xfrm>
        </p:spPr>
        <p:txBody>
          <a:bodyPr>
            <a:normAutofit fontScale="90000"/>
          </a:bodyPr>
          <a:lstStyle/>
          <a:p>
            <a:r>
              <a:rPr lang="en-IN" sz="2400" b="1" dirty="0" smtClean="0"/>
              <a:t>Simply supported beam with uniformly distributed load and overhang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IN" dirty="0" smtClean="0"/>
              <a:t>A problem with a twist. When drawing BMD only we ignore the overhang if any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2483768" y="3429000"/>
            <a:ext cx="3960440" cy="1440160"/>
            <a:chOff x="2483768" y="3429000"/>
            <a:chExt cx="3960440" cy="1440160"/>
          </a:xfrm>
        </p:grpSpPr>
        <p:grpSp>
          <p:nvGrpSpPr>
            <p:cNvPr id="8" name="Group 7"/>
            <p:cNvGrpSpPr/>
            <p:nvPr/>
          </p:nvGrpSpPr>
          <p:grpSpPr>
            <a:xfrm>
              <a:off x="2645200" y="3429000"/>
              <a:ext cx="3600000" cy="1386152"/>
              <a:chOff x="2645200" y="3429000"/>
              <a:chExt cx="3600000" cy="138615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645200" y="4077072"/>
                <a:ext cx="3600000" cy="36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771800" y="444582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IN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788024" y="444523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IN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522384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472966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498052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42529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4499992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37587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0095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327962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3526712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785448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303630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829600" y="3487408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Isosceles Triangle 10"/>
            <p:cNvSpPr/>
            <p:nvPr/>
          </p:nvSpPr>
          <p:spPr>
            <a:xfrm>
              <a:off x="2483768" y="4437152"/>
              <a:ext cx="360040" cy="360000"/>
            </a:xfrm>
            <a:prstGeom prst="triangl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5062408" y="4437152"/>
              <a:ext cx="360040" cy="360000"/>
            </a:xfrm>
            <a:prstGeom prst="ellips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84168" y="449982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C</a:t>
              </a:r>
              <a:endParaRPr lang="en-IN" dirty="0"/>
            </a:p>
          </p:txBody>
        </p:sp>
        <p:sp>
          <p:nvSpPr>
            <p:cNvPr id="36" name="Line 5"/>
            <p:cNvSpPr>
              <a:spLocks noChangeShapeType="1"/>
            </p:cNvSpPr>
            <p:nvPr/>
          </p:nvSpPr>
          <p:spPr bwMode="auto">
            <a:xfrm rot="5400000" flipV="1">
              <a:off x="3887792" y="3321120"/>
              <a:ext cx="0" cy="2376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79912" y="443711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IN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5"/>
            <p:cNvSpPr>
              <a:spLocks noChangeShapeType="1"/>
            </p:cNvSpPr>
            <p:nvPr/>
          </p:nvSpPr>
          <p:spPr bwMode="auto">
            <a:xfrm rot="5400000" flipV="1">
              <a:off x="5814088" y="4059120"/>
              <a:ext cx="0" cy="90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80112" y="443711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5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IN" dirty="0"/>
              <a:t>Draw the FBD</a:t>
            </a:r>
          </a:p>
          <a:p>
            <a:r>
              <a:rPr lang="en-IN" dirty="0"/>
              <a:t>At </a:t>
            </a:r>
            <a:r>
              <a:rPr lang="en-IN" dirty="0" smtClean="0"/>
              <a:t>both A and B, </a:t>
            </a:r>
            <a:r>
              <a:rPr lang="en-IN" dirty="0"/>
              <a:t>since </a:t>
            </a:r>
            <a:r>
              <a:rPr lang="en-IN" dirty="0" smtClean="0"/>
              <a:t>pin (or roller) permits rotation but no (vertical) translation there will </a:t>
            </a:r>
            <a:r>
              <a:rPr lang="en-IN" dirty="0"/>
              <a:t>be </a:t>
            </a:r>
            <a:r>
              <a:rPr lang="en-IN" dirty="0" smtClean="0"/>
              <a:t>only </a:t>
            </a:r>
            <a:r>
              <a:rPr lang="en-IN" dirty="0"/>
              <a:t>a force </a:t>
            </a:r>
            <a:r>
              <a:rPr lang="en-IN" dirty="0" smtClean="0"/>
              <a:t>as reaction at A and B.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2144600" y="3429000"/>
            <a:ext cx="4299608" cy="2016176"/>
            <a:chOff x="2144600" y="3429000"/>
            <a:chExt cx="4299608" cy="2016176"/>
          </a:xfrm>
        </p:grpSpPr>
        <p:sp>
          <p:nvSpPr>
            <p:cNvPr id="34" name="Line 5"/>
            <p:cNvSpPr>
              <a:spLocks noChangeShapeType="1"/>
            </p:cNvSpPr>
            <p:nvPr/>
          </p:nvSpPr>
          <p:spPr bwMode="auto">
            <a:xfrm flipV="1">
              <a:off x="2653418" y="4454576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44600" y="4767487"/>
              <a:ext cx="54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38" name="Line 5"/>
            <p:cNvSpPr>
              <a:spLocks noChangeShapeType="1"/>
            </p:cNvSpPr>
            <p:nvPr/>
          </p:nvSpPr>
          <p:spPr bwMode="auto">
            <a:xfrm flipV="1">
              <a:off x="5226496" y="4454576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16016" y="4767487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645200" y="3429000"/>
              <a:ext cx="3799008" cy="1440160"/>
              <a:chOff x="2645200" y="3429000"/>
              <a:chExt cx="3799008" cy="144016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2645200" y="3429000"/>
                <a:ext cx="3600000" cy="1386152"/>
                <a:chOff x="2645200" y="3429000"/>
                <a:chExt cx="3600000" cy="1386152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2645200" y="4077072"/>
                  <a:ext cx="3600000" cy="36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2771800" y="4445820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4788024" y="4445236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522384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472966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498052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425290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4499992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37587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400958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327962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3526712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/>
                <p:nvPr/>
              </p:nvCxnSpPr>
              <p:spPr>
                <a:xfrm>
                  <a:off x="2785448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303630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/>
                <p:cNvSpPr txBox="1"/>
                <p:nvPr/>
              </p:nvSpPr>
              <p:spPr>
                <a:xfrm>
                  <a:off x="3829600" y="3487408"/>
                  <a:ext cx="324000" cy="3240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24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w</a:t>
                  </a:r>
                  <a:endPara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6084168" y="449982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C</a:t>
                </a:r>
                <a:endParaRPr lang="en-IN" dirty="0"/>
              </a:p>
            </p:txBody>
          </p:sp>
          <p:sp>
            <p:nvSpPr>
              <p:cNvPr id="44" name="Line 5"/>
              <p:cNvSpPr>
                <a:spLocks noChangeShapeType="1"/>
              </p:cNvSpPr>
              <p:nvPr/>
            </p:nvSpPr>
            <p:spPr bwMode="auto">
              <a:xfrm rot="5400000" flipV="1">
                <a:off x="3924064" y="3285120"/>
                <a:ext cx="0" cy="2448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779912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Line 5"/>
              <p:cNvSpPr>
                <a:spLocks noChangeShapeType="1"/>
              </p:cNvSpPr>
              <p:nvPr/>
            </p:nvSpPr>
            <p:spPr bwMode="auto">
              <a:xfrm rot="5400000" flipV="1">
                <a:off x="5768792" y="4041120"/>
                <a:ext cx="0" cy="936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580112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</p:grp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422832" y="274638"/>
            <a:ext cx="8280000" cy="634082"/>
          </a:xfrm>
        </p:spPr>
        <p:txBody>
          <a:bodyPr>
            <a:normAutofit fontScale="90000"/>
          </a:bodyPr>
          <a:lstStyle/>
          <a:p>
            <a:r>
              <a:rPr lang="en-IN" sz="2400" b="1" dirty="0" smtClean="0"/>
              <a:t>Simply supported beam with uniformly distributed load and overhang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74551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IN" dirty="0"/>
              <a:t>Write the equilibrium equations. Here moments are being taken about </a:t>
            </a:r>
            <a:r>
              <a:rPr lang="en-IN" dirty="0" smtClean="0"/>
              <a:t>A.</a:t>
            </a: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960577"/>
              </p:ext>
            </p:extLst>
          </p:nvPr>
        </p:nvGraphicFramePr>
        <p:xfrm>
          <a:off x="280988" y="1988840"/>
          <a:ext cx="85344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5" name="Equation" r:id="rId3" imgW="2844720" imgH="812520" progId="Equation.DSMT4">
                  <p:embed/>
                </p:oleObj>
              </mc:Choice>
              <mc:Fallback>
                <p:oleObj name="Equation" r:id="rId3" imgW="284472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1988840"/>
                        <a:ext cx="85344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4211960" y="3501008"/>
            <a:ext cx="4824536" cy="2662849"/>
            <a:chOff x="4211960" y="3501008"/>
            <a:chExt cx="4824536" cy="2662849"/>
          </a:xfrm>
        </p:grpSpPr>
        <p:grpSp>
          <p:nvGrpSpPr>
            <p:cNvPr id="65" name="Group 64"/>
            <p:cNvGrpSpPr/>
            <p:nvPr/>
          </p:nvGrpSpPr>
          <p:grpSpPr>
            <a:xfrm>
              <a:off x="4716016" y="3501008"/>
              <a:ext cx="4320480" cy="1757809"/>
              <a:chOff x="2987824" y="4006511"/>
              <a:chExt cx="4320480" cy="1757809"/>
            </a:xfrm>
          </p:grpSpPr>
          <p:sp>
            <p:nvSpPr>
              <p:cNvPr id="66" name="Line 5"/>
              <p:cNvSpPr>
                <a:spLocks noChangeShapeType="1"/>
              </p:cNvSpPr>
              <p:nvPr/>
            </p:nvSpPr>
            <p:spPr bwMode="auto">
              <a:xfrm flipV="1">
                <a:off x="3001472" y="4006511"/>
                <a:ext cx="0" cy="144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7" name="Line 5"/>
              <p:cNvSpPr>
                <a:spLocks noChangeShapeType="1"/>
              </p:cNvSpPr>
              <p:nvPr/>
            </p:nvSpPr>
            <p:spPr bwMode="auto">
              <a:xfrm rot="5400000" flipV="1">
                <a:off x="4967824" y="3538679"/>
                <a:ext cx="0" cy="396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987824" y="4078519"/>
                <a:ext cx="72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48264" y="5302655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211960" y="4147681"/>
              <a:ext cx="4299608" cy="2016176"/>
              <a:chOff x="2144600" y="3429000"/>
              <a:chExt cx="4299608" cy="2016176"/>
            </a:xfrm>
          </p:grpSpPr>
          <p:sp>
            <p:nvSpPr>
              <p:cNvPr id="71" name="Line 5"/>
              <p:cNvSpPr>
                <a:spLocks noChangeShapeType="1"/>
              </p:cNvSpPr>
              <p:nvPr/>
            </p:nvSpPr>
            <p:spPr bwMode="auto">
              <a:xfrm flipV="1">
                <a:off x="2653418" y="4454576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144600" y="4767487"/>
                <a:ext cx="54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73" name="Line 5"/>
              <p:cNvSpPr>
                <a:spLocks noChangeShapeType="1"/>
              </p:cNvSpPr>
              <p:nvPr/>
            </p:nvSpPr>
            <p:spPr bwMode="auto">
              <a:xfrm flipV="1">
                <a:off x="5226496" y="4454576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716016" y="4767487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B</a:t>
                </a:r>
                <a:endParaRPr lang="en-IN" sz="2400" b="1" baseline="-25000" dirty="0"/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2645200" y="3429000"/>
                <a:ext cx="3799008" cy="1440160"/>
                <a:chOff x="2645200" y="3429000"/>
                <a:chExt cx="3799008" cy="1440160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645200" y="3429000"/>
                  <a:ext cx="3600000" cy="1386152"/>
                  <a:chOff x="2645200" y="3429000"/>
                  <a:chExt cx="3600000" cy="1386152"/>
                </a:xfrm>
              </p:grpSpPr>
              <p:sp>
                <p:nvSpPr>
                  <p:cNvPr id="82" name="Rectangle 81"/>
                  <p:cNvSpPr/>
                  <p:nvPr/>
                </p:nvSpPr>
                <p:spPr>
                  <a:xfrm>
                    <a:off x="2645200" y="4077072"/>
                    <a:ext cx="360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2771800" y="4445820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A</a:t>
                    </a:r>
                    <a:endParaRPr lang="en-IN" dirty="0"/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4788024" y="4445236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B</a:t>
                    </a:r>
                    <a:endParaRPr lang="en-IN" dirty="0"/>
                  </a:p>
                </p:txBody>
              </p:sp>
              <p:cxnSp>
                <p:nvCxnSpPr>
                  <p:cNvPr id="85" name="Straight Arrow Connector 84"/>
                  <p:cNvCxnSpPr/>
                  <p:nvPr/>
                </p:nvCxnSpPr>
                <p:spPr>
                  <a:xfrm>
                    <a:off x="5223840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>
                    <a:off x="472966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Arrow Connector 86"/>
                  <p:cNvCxnSpPr/>
                  <p:nvPr/>
                </p:nvCxnSpPr>
                <p:spPr>
                  <a:xfrm>
                    <a:off x="4980520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425290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Arrow Connector 88"/>
                  <p:cNvCxnSpPr/>
                  <p:nvPr/>
                </p:nvCxnSpPr>
                <p:spPr>
                  <a:xfrm>
                    <a:off x="4499992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Arrow Connector 89"/>
                  <p:cNvCxnSpPr/>
                  <p:nvPr/>
                </p:nvCxnSpPr>
                <p:spPr>
                  <a:xfrm>
                    <a:off x="37587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Arrow Connector 90"/>
                  <p:cNvCxnSpPr/>
                  <p:nvPr/>
                </p:nvCxnSpPr>
                <p:spPr>
                  <a:xfrm>
                    <a:off x="400958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Arrow Connector 91"/>
                  <p:cNvCxnSpPr/>
                  <p:nvPr/>
                </p:nvCxnSpPr>
                <p:spPr>
                  <a:xfrm>
                    <a:off x="3279624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Arrow Connector 92"/>
                  <p:cNvCxnSpPr/>
                  <p:nvPr/>
                </p:nvCxnSpPr>
                <p:spPr>
                  <a:xfrm>
                    <a:off x="3526712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Arrow Connector 93"/>
                  <p:cNvCxnSpPr/>
                  <p:nvPr/>
                </p:nvCxnSpPr>
                <p:spPr>
                  <a:xfrm>
                    <a:off x="2785448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Arrow Connector 94"/>
                  <p:cNvCxnSpPr/>
                  <p:nvPr/>
                </p:nvCxnSpPr>
                <p:spPr>
                  <a:xfrm>
                    <a:off x="3036304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3829600" y="3487408"/>
                    <a:ext cx="324000" cy="324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IN" sz="24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w</a:t>
                    </a:r>
                    <a:endParaRPr lang="en-IN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7" name="TextBox 76"/>
                <p:cNvSpPr txBox="1"/>
                <p:nvPr/>
              </p:nvSpPr>
              <p:spPr>
                <a:xfrm>
                  <a:off x="6084168" y="4499828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C</a:t>
                  </a:r>
                  <a:endParaRPr lang="en-IN" dirty="0"/>
                </a:p>
              </p:txBody>
            </p:sp>
            <p:sp>
              <p:nvSpPr>
                <p:cNvPr id="78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3924064" y="3285120"/>
                  <a:ext cx="0" cy="2448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3779912" y="4437112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  <a:endPara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5768792" y="4041120"/>
                  <a:ext cx="0" cy="936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5580112" y="4437112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</p:grpSp>
        </p:grpSp>
      </p:grpSp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422832" y="274638"/>
            <a:ext cx="8280000" cy="634082"/>
          </a:xfrm>
        </p:spPr>
        <p:txBody>
          <a:bodyPr>
            <a:normAutofit fontScale="90000"/>
          </a:bodyPr>
          <a:lstStyle/>
          <a:p>
            <a:r>
              <a:rPr lang="en-IN" sz="2400" b="1" dirty="0" smtClean="0"/>
              <a:t>Simply supported beam with uniformly distributed load and overhang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034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/>
              <a:t>Set up a coordinate system</a:t>
            </a:r>
          </a:p>
          <a:p>
            <a:r>
              <a:rPr lang="en-IN" sz="2800" dirty="0"/>
              <a:t>We choose A to be the origin, x as positive from A to B and </a:t>
            </a:r>
            <a:r>
              <a:rPr lang="en-IN" sz="2800" dirty="0" err="1"/>
              <a:t>y,v</a:t>
            </a:r>
            <a:r>
              <a:rPr lang="en-IN" sz="2800" dirty="0"/>
              <a:t> as positive </a:t>
            </a:r>
            <a:r>
              <a:rPr lang="en-IN" sz="2800" dirty="0" smtClean="0"/>
              <a:t>upwards</a:t>
            </a:r>
          </a:p>
          <a:p>
            <a:r>
              <a:rPr lang="en-IN" sz="2800" dirty="0"/>
              <a:t>There </a:t>
            </a:r>
            <a:r>
              <a:rPr lang="en-IN" sz="2800" dirty="0" smtClean="0"/>
              <a:t>will be two domains </a:t>
            </a:r>
            <a:r>
              <a:rPr lang="en-IN" sz="2800" dirty="0"/>
              <a:t>– </a:t>
            </a:r>
            <a:r>
              <a:rPr lang="en-IN" sz="2800" dirty="0" smtClean="0"/>
              <a:t>AB and BC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2164672" y="3528304"/>
            <a:ext cx="4824536" cy="2662849"/>
            <a:chOff x="4211960" y="3501008"/>
            <a:chExt cx="4824536" cy="2662849"/>
          </a:xfrm>
        </p:grpSpPr>
        <p:grpSp>
          <p:nvGrpSpPr>
            <p:cNvPr id="97" name="Group 96"/>
            <p:cNvGrpSpPr/>
            <p:nvPr/>
          </p:nvGrpSpPr>
          <p:grpSpPr>
            <a:xfrm>
              <a:off x="4716016" y="3501008"/>
              <a:ext cx="4320480" cy="1757809"/>
              <a:chOff x="2987824" y="4006511"/>
              <a:chExt cx="4320480" cy="1757809"/>
            </a:xfrm>
          </p:grpSpPr>
          <p:sp>
            <p:nvSpPr>
              <p:cNvPr id="125" name="Line 5"/>
              <p:cNvSpPr>
                <a:spLocks noChangeShapeType="1"/>
              </p:cNvSpPr>
              <p:nvPr/>
            </p:nvSpPr>
            <p:spPr bwMode="auto">
              <a:xfrm flipV="1">
                <a:off x="3001472" y="4006511"/>
                <a:ext cx="0" cy="144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6" name="Line 5"/>
              <p:cNvSpPr>
                <a:spLocks noChangeShapeType="1"/>
              </p:cNvSpPr>
              <p:nvPr/>
            </p:nvSpPr>
            <p:spPr bwMode="auto">
              <a:xfrm rot="5400000" flipV="1">
                <a:off x="4967824" y="3538679"/>
                <a:ext cx="0" cy="396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987824" y="4078519"/>
                <a:ext cx="72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948264" y="5302655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11960" y="4147681"/>
              <a:ext cx="4299608" cy="2016176"/>
              <a:chOff x="2144600" y="3429000"/>
              <a:chExt cx="4299608" cy="2016176"/>
            </a:xfrm>
          </p:grpSpPr>
          <p:sp>
            <p:nvSpPr>
              <p:cNvPr id="99" name="Line 5"/>
              <p:cNvSpPr>
                <a:spLocks noChangeShapeType="1"/>
              </p:cNvSpPr>
              <p:nvPr/>
            </p:nvSpPr>
            <p:spPr bwMode="auto">
              <a:xfrm flipV="1">
                <a:off x="2653418" y="4454576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144600" y="4767487"/>
                <a:ext cx="54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101" name="Line 5"/>
              <p:cNvSpPr>
                <a:spLocks noChangeShapeType="1"/>
              </p:cNvSpPr>
              <p:nvPr/>
            </p:nvSpPr>
            <p:spPr bwMode="auto">
              <a:xfrm flipV="1">
                <a:off x="5226496" y="4454576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4716016" y="4767487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B</a:t>
                </a:r>
                <a:endParaRPr lang="en-IN" sz="2400" b="1" baseline="-25000" dirty="0"/>
              </a:p>
            </p:txBody>
          </p:sp>
          <p:grpSp>
            <p:nvGrpSpPr>
              <p:cNvPr id="103" name="Group 102"/>
              <p:cNvGrpSpPr/>
              <p:nvPr/>
            </p:nvGrpSpPr>
            <p:grpSpPr>
              <a:xfrm>
                <a:off x="2645200" y="3429000"/>
                <a:ext cx="3799008" cy="1440160"/>
                <a:chOff x="2645200" y="3429000"/>
                <a:chExt cx="3799008" cy="144016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2645200" y="3429000"/>
                  <a:ext cx="3600000" cy="1386152"/>
                  <a:chOff x="2645200" y="3429000"/>
                  <a:chExt cx="3600000" cy="1386152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2645200" y="4077072"/>
                    <a:ext cx="360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2771800" y="4445820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A</a:t>
                    </a:r>
                    <a:endParaRPr lang="en-IN" dirty="0"/>
                  </a:p>
                </p:txBody>
              </p: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4788024" y="4445236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B</a:t>
                    </a:r>
                    <a:endParaRPr lang="en-IN" dirty="0"/>
                  </a:p>
                </p:txBody>
              </p:sp>
              <p:cxnSp>
                <p:nvCxnSpPr>
                  <p:cNvPr id="113" name="Straight Arrow Connector 112"/>
                  <p:cNvCxnSpPr/>
                  <p:nvPr/>
                </p:nvCxnSpPr>
                <p:spPr>
                  <a:xfrm>
                    <a:off x="5223840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/>
                  <p:cNvCxnSpPr/>
                  <p:nvPr/>
                </p:nvCxnSpPr>
                <p:spPr>
                  <a:xfrm>
                    <a:off x="472966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Arrow Connector 114"/>
                  <p:cNvCxnSpPr/>
                  <p:nvPr/>
                </p:nvCxnSpPr>
                <p:spPr>
                  <a:xfrm>
                    <a:off x="4980520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Arrow Connector 115"/>
                  <p:cNvCxnSpPr/>
                  <p:nvPr/>
                </p:nvCxnSpPr>
                <p:spPr>
                  <a:xfrm>
                    <a:off x="425290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>
                    <a:off x="4499992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Arrow Connector 117"/>
                  <p:cNvCxnSpPr/>
                  <p:nvPr/>
                </p:nvCxnSpPr>
                <p:spPr>
                  <a:xfrm>
                    <a:off x="37587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Arrow Connector 118"/>
                  <p:cNvCxnSpPr/>
                  <p:nvPr/>
                </p:nvCxnSpPr>
                <p:spPr>
                  <a:xfrm>
                    <a:off x="400958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Arrow Connector 119"/>
                  <p:cNvCxnSpPr/>
                  <p:nvPr/>
                </p:nvCxnSpPr>
                <p:spPr>
                  <a:xfrm>
                    <a:off x="3279624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/>
                  <p:cNvCxnSpPr/>
                  <p:nvPr/>
                </p:nvCxnSpPr>
                <p:spPr>
                  <a:xfrm>
                    <a:off x="3526712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Arrow Connector 121"/>
                  <p:cNvCxnSpPr/>
                  <p:nvPr/>
                </p:nvCxnSpPr>
                <p:spPr>
                  <a:xfrm>
                    <a:off x="2785448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Arrow Connector 122"/>
                  <p:cNvCxnSpPr/>
                  <p:nvPr/>
                </p:nvCxnSpPr>
                <p:spPr>
                  <a:xfrm>
                    <a:off x="3036304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3829600" y="3487408"/>
                    <a:ext cx="324000" cy="324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IN" sz="24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w</a:t>
                    </a:r>
                    <a:endParaRPr lang="en-IN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5" name="TextBox 104"/>
                <p:cNvSpPr txBox="1"/>
                <p:nvPr/>
              </p:nvSpPr>
              <p:spPr>
                <a:xfrm>
                  <a:off x="6084168" y="4499828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C</a:t>
                  </a:r>
                  <a:endParaRPr lang="en-IN" dirty="0"/>
                </a:p>
              </p:txBody>
            </p:sp>
            <p:sp>
              <p:nvSpPr>
                <p:cNvPr id="106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3924064" y="3285120"/>
                  <a:ext cx="0" cy="2448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3779912" y="4437112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  <a:endPara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5768792" y="4041120"/>
                  <a:ext cx="0" cy="936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5580112" y="4437112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</p:grpSp>
        </p:grpSp>
      </p:grpSp>
      <p:sp>
        <p:nvSpPr>
          <p:cNvPr id="129" name="Title 1"/>
          <p:cNvSpPr txBox="1">
            <a:spLocks/>
          </p:cNvSpPr>
          <p:nvPr/>
        </p:nvSpPr>
        <p:spPr>
          <a:xfrm>
            <a:off x="422832" y="274638"/>
            <a:ext cx="82800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smtClean="0"/>
              <a:t>Simply supported beam with uniformly distributed load and overhang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54717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Domain AB. Section </a:t>
            </a:r>
            <a:r>
              <a:rPr lang="en-IN" sz="2800" dirty="0"/>
              <a:t>is taken at distance x from </a:t>
            </a:r>
            <a:r>
              <a:rPr lang="en-IN" sz="2800" dirty="0" smtClean="0"/>
              <a:t>A. For this section, while integrating for forces and moments, since the integral will be from 0 to x. Since the limit involves x we will be using a different variable </a:t>
            </a:r>
            <a:r>
              <a:rPr lang="en-IN" sz="2800" dirty="0" smtClean="0">
                <a:latin typeface="Symbol" panose="05050102010706020507" pitchFamily="18" charset="2"/>
              </a:rPr>
              <a:t>x</a:t>
            </a:r>
            <a:r>
              <a:rPr lang="en-IN" sz="2800" dirty="0" smtClean="0"/>
              <a:t> under the integral sign</a:t>
            </a: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51720" y="3533519"/>
            <a:ext cx="4824536" cy="2703793"/>
            <a:chOff x="2051720" y="3533519"/>
            <a:chExt cx="4824536" cy="2703793"/>
          </a:xfrm>
        </p:grpSpPr>
        <p:grpSp>
          <p:nvGrpSpPr>
            <p:cNvPr id="49" name="Group 48"/>
            <p:cNvGrpSpPr/>
            <p:nvPr/>
          </p:nvGrpSpPr>
          <p:grpSpPr>
            <a:xfrm>
              <a:off x="2051720" y="3533519"/>
              <a:ext cx="4824536" cy="2662849"/>
              <a:chOff x="4211960" y="3501008"/>
              <a:chExt cx="4824536" cy="2662849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4716016" y="3501008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78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9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4211960" y="4147681"/>
                <a:ext cx="4299608" cy="2016176"/>
                <a:chOff x="2144600" y="3429000"/>
                <a:chExt cx="4299608" cy="2016176"/>
              </a:xfrm>
            </p:grpSpPr>
            <p:sp>
              <p:nvSpPr>
                <p:cNvPr id="52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54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226496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71601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56" name="Group 55"/>
                <p:cNvGrpSpPr/>
                <p:nvPr/>
              </p:nvGrpSpPr>
              <p:grpSpPr>
                <a:xfrm>
                  <a:off x="2645200" y="3429000"/>
                  <a:ext cx="3799008" cy="1440160"/>
                  <a:chOff x="2645200" y="3429000"/>
                  <a:chExt cx="3799008" cy="1440160"/>
                </a:xfrm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2645200" y="3429000"/>
                    <a:ext cx="3600000" cy="1386152"/>
                    <a:chOff x="2645200" y="3429000"/>
                    <a:chExt cx="3600000" cy="1386152"/>
                  </a:xfrm>
                </p:grpSpPr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2771800" y="4445820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4788024" y="444523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66" name="Straight Arrow Connector 65"/>
                    <p:cNvCxnSpPr/>
                    <p:nvPr/>
                  </p:nvCxnSpPr>
                  <p:spPr>
                    <a:xfrm>
                      <a:off x="5223840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Arrow Connector 66"/>
                    <p:cNvCxnSpPr/>
                    <p:nvPr/>
                  </p:nvCxnSpPr>
                  <p:spPr>
                    <a:xfrm>
                      <a:off x="472966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Arrow Connector 67"/>
                    <p:cNvCxnSpPr/>
                    <p:nvPr/>
                  </p:nvCxnSpPr>
                  <p:spPr>
                    <a:xfrm>
                      <a:off x="4980520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Arrow Connector 68"/>
                    <p:cNvCxnSpPr/>
                    <p:nvPr/>
                  </p:nvCxnSpPr>
                  <p:spPr>
                    <a:xfrm>
                      <a:off x="425290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Arrow Connector 69"/>
                    <p:cNvCxnSpPr/>
                    <p:nvPr/>
                  </p:nvCxnSpPr>
                  <p:spPr>
                    <a:xfrm>
                      <a:off x="4499992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Arrow Connector 70"/>
                    <p:cNvCxnSpPr/>
                    <p:nvPr/>
                  </p:nvCxnSpPr>
                  <p:spPr>
                    <a:xfrm>
                      <a:off x="3758728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/>
                    <p:cNvCxnSpPr/>
                    <p:nvPr/>
                  </p:nvCxnSpPr>
                  <p:spPr>
                    <a:xfrm>
                      <a:off x="400958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/>
                    <p:cNvCxnSpPr/>
                    <p:nvPr/>
                  </p:nvCxnSpPr>
                  <p:spPr>
                    <a:xfrm>
                      <a:off x="3279624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Arrow Connector 73"/>
                    <p:cNvCxnSpPr/>
                    <p:nvPr/>
                  </p:nvCxnSpPr>
                  <p:spPr>
                    <a:xfrm>
                      <a:off x="3526712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Arrow Connector 74"/>
                    <p:cNvCxnSpPr/>
                    <p:nvPr/>
                  </p:nvCxnSpPr>
                  <p:spPr>
                    <a:xfrm>
                      <a:off x="2785448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Arrow Connector 75"/>
                    <p:cNvCxnSpPr/>
                    <p:nvPr/>
                  </p:nvCxnSpPr>
                  <p:spPr>
                    <a:xfrm>
                      <a:off x="3036304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3829600" y="3487408"/>
                      <a:ext cx="324000" cy="324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6084168" y="4499828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  <p:sp>
                <p:nvSpPr>
                  <p:cNvPr id="59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3924064" y="3285120"/>
                    <a:ext cx="0" cy="2448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37799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</a:t>
                    </a:r>
                    <a:endParaRPr lang="en-IN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5768792" y="4041120"/>
                    <a:ext cx="0" cy="936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55801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</a:p>
                </p:txBody>
              </p:sp>
            </p:grpSp>
          </p:grpSp>
        </p:grpSp>
        <p:grpSp>
          <p:nvGrpSpPr>
            <p:cNvPr id="13" name="Group 12"/>
            <p:cNvGrpSpPr/>
            <p:nvPr/>
          </p:nvGrpSpPr>
          <p:grpSpPr>
            <a:xfrm>
              <a:off x="2564704" y="3759423"/>
              <a:ext cx="4311552" cy="2477889"/>
              <a:chOff x="2132656" y="3327375"/>
              <a:chExt cx="4311552" cy="247788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139952" y="3665397"/>
                <a:ext cx="2304256" cy="2098923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Line 5"/>
              <p:cNvSpPr>
                <a:spLocks noChangeShapeType="1"/>
              </p:cNvSpPr>
              <p:nvPr/>
            </p:nvSpPr>
            <p:spPr bwMode="auto">
              <a:xfrm flipV="1">
                <a:off x="4138290" y="4814664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" name="Arc 6"/>
              <p:cNvSpPr>
                <a:spLocks/>
              </p:cNvSpPr>
              <p:nvPr/>
            </p:nvSpPr>
            <p:spPr bwMode="auto">
              <a:xfrm>
                <a:off x="4133528" y="3777208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70C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743968" y="5127575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V</a:t>
                </a:r>
                <a:endParaRPr lang="en-IN" sz="2400" b="1" baseline="-250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707968" y="3327375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endParaRPr lang="en-IN" sz="2400" b="1" baseline="-25000" dirty="0"/>
              </a:p>
            </p:txBody>
          </p:sp>
          <p:sp>
            <p:nvSpPr>
              <p:cNvPr id="47" name="Line 5"/>
              <p:cNvSpPr>
                <a:spLocks noChangeShapeType="1"/>
              </p:cNvSpPr>
              <p:nvPr/>
            </p:nvSpPr>
            <p:spPr bwMode="auto">
              <a:xfrm rot="5400000" flipV="1">
                <a:off x="3122656" y="4671248"/>
                <a:ext cx="0" cy="198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987824" y="5229200"/>
                <a:ext cx="3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422832" y="274638"/>
            <a:ext cx="8280000" cy="634082"/>
          </a:xfrm>
        </p:spPr>
        <p:txBody>
          <a:bodyPr>
            <a:normAutofit fontScale="90000"/>
          </a:bodyPr>
          <a:lstStyle/>
          <a:p>
            <a:r>
              <a:rPr lang="en-IN" sz="2400" b="1" dirty="0" smtClean="0"/>
              <a:t>Simply supported beam with uniformly distributed load and overhang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0474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/>
              <a:t>Solve equilibrium equations </a:t>
            </a:r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80912"/>
              </p:ext>
            </p:extLst>
          </p:nvPr>
        </p:nvGraphicFramePr>
        <p:xfrm>
          <a:off x="282575" y="1409700"/>
          <a:ext cx="86106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1" name="Equation" r:id="rId3" imgW="2869920" imgH="838080" progId="Equation.DSMT4">
                  <p:embed/>
                </p:oleObj>
              </mc:Choice>
              <mc:Fallback>
                <p:oleObj name="Equation" r:id="rId3" imgW="286992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1409700"/>
                        <a:ext cx="86106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2123728" y="4005064"/>
            <a:ext cx="4824536" cy="2703793"/>
            <a:chOff x="2051720" y="3533519"/>
            <a:chExt cx="4824536" cy="2703793"/>
          </a:xfrm>
        </p:grpSpPr>
        <p:grpSp>
          <p:nvGrpSpPr>
            <p:cNvPr id="50" name="Group 49"/>
            <p:cNvGrpSpPr/>
            <p:nvPr/>
          </p:nvGrpSpPr>
          <p:grpSpPr>
            <a:xfrm>
              <a:off x="2051720" y="3533519"/>
              <a:ext cx="4824536" cy="2662849"/>
              <a:chOff x="4211960" y="3501008"/>
              <a:chExt cx="4824536" cy="2662849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716016" y="3501008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8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8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4211960" y="4147681"/>
                <a:ext cx="4299608" cy="2016176"/>
                <a:chOff x="2144600" y="3429000"/>
                <a:chExt cx="4299608" cy="2016176"/>
              </a:xfrm>
            </p:grpSpPr>
            <p:sp>
              <p:nvSpPr>
                <p:cNvPr id="6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63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226496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471601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2645200" y="3429000"/>
                  <a:ext cx="3799008" cy="1440160"/>
                  <a:chOff x="2645200" y="3429000"/>
                  <a:chExt cx="3799008" cy="1440160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2645200" y="3429000"/>
                    <a:ext cx="3600000" cy="1386152"/>
                    <a:chOff x="2645200" y="3429000"/>
                    <a:chExt cx="3600000" cy="1386152"/>
                  </a:xfrm>
                </p:grpSpPr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2771800" y="4445820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4788024" y="444523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75" name="Straight Arrow Connector 74"/>
                    <p:cNvCxnSpPr/>
                    <p:nvPr/>
                  </p:nvCxnSpPr>
                  <p:spPr>
                    <a:xfrm>
                      <a:off x="5223840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Arrow Connector 75"/>
                    <p:cNvCxnSpPr/>
                    <p:nvPr/>
                  </p:nvCxnSpPr>
                  <p:spPr>
                    <a:xfrm>
                      <a:off x="472966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Arrow Connector 76"/>
                    <p:cNvCxnSpPr/>
                    <p:nvPr/>
                  </p:nvCxnSpPr>
                  <p:spPr>
                    <a:xfrm>
                      <a:off x="4980520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Arrow Connector 77"/>
                    <p:cNvCxnSpPr/>
                    <p:nvPr/>
                  </p:nvCxnSpPr>
                  <p:spPr>
                    <a:xfrm>
                      <a:off x="425290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/>
                    <p:cNvCxnSpPr/>
                    <p:nvPr/>
                  </p:nvCxnSpPr>
                  <p:spPr>
                    <a:xfrm>
                      <a:off x="4499992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Arrow Connector 79"/>
                    <p:cNvCxnSpPr/>
                    <p:nvPr/>
                  </p:nvCxnSpPr>
                  <p:spPr>
                    <a:xfrm>
                      <a:off x="3758728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Arrow Connector 80"/>
                    <p:cNvCxnSpPr/>
                    <p:nvPr/>
                  </p:nvCxnSpPr>
                  <p:spPr>
                    <a:xfrm>
                      <a:off x="400958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Arrow Connector 81"/>
                    <p:cNvCxnSpPr/>
                    <p:nvPr/>
                  </p:nvCxnSpPr>
                  <p:spPr>
                    <a:xfrm>
                      <a:off x="3279624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Arrow Connector 82"/>
                    <p:cNvCxnSpPr/>
                    <p:nvPr/>
                  </p:nvCxnSpPr>
                  <p:spPr>
                    <a:xfrm>
                      <a:off x="3526712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Arrow Connector 83"/>
                    <p:cNvCxnSpPr/>
                    <p:nvPr/>
                  </p:nvCxnSpPr>
                  <p:spPr>
                    <a:xfrm>
                      <a:off x="2785448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Arrow Connector 84"/>
                    <p:cNvCxnSpPr/>
                    <p:nvPr/>
                  </p:nvCxnSpPr>
                  <p:spPr>
                    <a:xfrm>
                      <a:off x="3036304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829600" y="3487408"/>
                      <a:ext cx="324000" cy="324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6084168" y="4499828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  <p:sp>
                <p:nvSpPr>
                  <p:cNvPr id="68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3924064" y="3285120"/>
                    <a:ext cx="0" cy="2448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7799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</a:t>
                    </a:r>
                    <a:endParaRPr lang="en-IN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5768792" y="4041120"/>
                    <a:ext cx="0" cy="936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55801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</a:p>
                </p:txBody>
              </p:sp>
            </p:grpSp>
          </p:grpSp>
        </p:grpSp>
        <p:grpSp>
          <p:nvGrpSpPr>
            <p:cNvPr id="51" name="Group 50"/>
            <p:cNvGrpSpPr/>
            <p:nvPr/>
          </p:nvGrpSpPr>
          <p:grpSpPr>
            <a:xfrm>
              <a:off x="2564704" y="3759423"/>
              <a:ext cx="4311552" cy="2477889"/>
              <a:chOff x="2132656" y="3327375"/>
              <a:chExt cx="4311552" cy="247788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139952" y="3665397"/>
                <a:ext cx="2304256" cy="2098923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Line 5"/>
              <p:cNvSpPr>
                <a:spLocks noChangeShapeType="1"/>
              </p:cNvSpPr>
              <p:nvPr/>
            </p:nvSpPr>
            <p:spPr bwMode="auto">
              <a:xfrm flipV="1">
                <a:off x="4138290" y="4814664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Arc 6"/>
              <p:cNvSpPr>
                <a:spLocks/>
              </p:cNvSpPr>
              <p:nvPr/>
            </p:nvSpPr>
            <p:spPr bwMode="auto">
              <a:xfrm>
                <a:off x="4133528" y="3777208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70C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743968" y="5127575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V</a:t>
                </a:r>
                <a:endParaRPr lang="en-IN" sz="2400" b="1" baseline="-25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707968" y="3327375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endParaRPr lang="en-IN" sz="2400" b="1" baseline="-25000" dirty="0"/>
              </a:p>
            </p:txBody>
          </p:sp>
          <p:sp>
            <p:nvSpPr>
              <p:cNvPr id="57" name="Line 5"/>
              <p:cNvSpPr>
                <a:spLocks noChangeShapeType="1"/>
              </p:cNvSpPr>
              <p:nvPr/>
            </p:nvSpPr>
            <p:spPr bwMode="auto">
              <a:xfrm rot="5400000" flipV="1">
                <a:off x="3122656" y="4671248"/>
                <a:ext cx="0" cy="198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87824" y="5229200"/>
                <a:ext cx="3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91" name="Title 1"/>
          <p:cNvSpPr>
            <a:spLocks noGrp="1"/>
          </p:cNvSpPr>
          <p:nvPr>
            <p:ph type="title"/>
          </p:nvPr>
        </p:nvSpPr>
        <p:spPr>
          <a:xfrm>
            <a:off x="422832" y="274638"/>
            <a:ext cx="8280000" cy="634082"/>
          </a:xfrm>
        </p:spPr>
        <p:txBody>
          <a:bodyPr>
            <a:normAutofit fontScale="90000"/>
          </a:bodyPr>
          <a:lstStyle/>
          <a:p>
            <a:r>
              <a:rPr lang="en-IN" sz="2400" b="1" dirty="0" smtClean="0"/>
              <a:t>Simply supported beam with uniformly distributed load and overhang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1642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Solve the </a:t>
            </a:r>
            <a:r>
              <a:rPr lang="en-IN" sz="2800" dirty="0"/>
              <a:t>flexure equation </a:t>
            </a:r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570745"/>
              </p:ext>
            </p:extLst>
          </p:nvPr>
        </p:nvGraphicFramePr>
        <p:xfrm>
          <a:off x="415925" y="1340768"/>
          <a:ext cx="83439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2" name="Equation" r:id="rId3" imgW="2781000" imgH="838080" progId="Equation.DSMT4">
                  <p:embed/>
                </p:oleObj>
              </mc:Choice>
              <mc:Fallback>
                <p:oleObj name="Equation" r:id="rId3" imgW="27810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1340768"/>
                        <a:ext cx="83439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2123728" y="4005064"/>
            <a:ext cx="4824536" cy="2703793"/>
            <a:chOff x="2051720" y="3533519"/>
            <a:chExt cx="4824536" cy="2703793"/>
          </a:xfrm>
        </p:grpSpPr>
        <p:grpSp>
          <p:nvGrpSpPr>
            <p:cNvPr id="50" name="Group 49"/>
            <p:cNvGrpSpPr/>
            <p:nvPr/>
          </p:nvGrpSpPr>
          <p:grpSpPr>
            <a:xfrm>
              <a:off x="2051720" y="3533519"/>
              <a:ext cx="4824536" cy="2662849"/>
              <a:chOff x="4211960" y="3501008"/>
              <a:chExt cx="4824536" cy="2662849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716016" y="3501008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8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8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4211960" y="4147681"/>
                <a:ext cx="4299608" cy="2016176"/>
                <a:chOff x="2144600" y="3429000"/>
                <a:chExt cx="4299608" cy="2016176"/>
              </a:xfrm>
            </p:grpSpPr>
            <p:sp>
              <p:nvSpPr>
                <p:cNvPr id="6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63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226496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471601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2645200" y="3429000"/>
                  <a:ext cx="3799008" cy="1440160"/>
                  <a:chOff x="2645200" y="3429000"/>
                  <a:chExt cx="3799008" cy="1440160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2645200" y="3429000"/>
                    <a:ext cx="3600000" cy="1386152"/>
                    <a:chOff x="2645200" y="3429000"/>
                    <a:chExt cx="3600000" cy="1386152"/>
                  </a:xfrm>
                </p:grpSpPr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2771800" y="4445820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4788024" y="444523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75" name="Straight Arrow Connector 74"/>
                    <p:cNvCxnSpPr/>
                    <p:nvPr/>
                  </p:nvCxnSpPr>
                  <p:spPr>
                    <a:xfrm>
                      <a:off x="5223840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Arrow Connector 75"/>
                    <p:cNvCxnSpPr/>
                    <p:nvPr/>
                  </p:nvCxnSpPr>
                  <p:spPr>
                    <a:xfrm>
                      <a:off x="472966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Arrow Connector 76"/>
                    <p:cNvCxnSpPr/>
                    <p:nvPr/>
                  </p:nvCxnSpPr>
                  <p:spPr>
                    <a:xfrm>
                      <a:off x="4980520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Arrow Connector 77"/>
                    <p:cNvCxnSpPr/>
                    <p:nvPr/>
                  </p:nvCxnSpPr>
                  <p:spPr>
                    <a:xfrm>
                      <a:off x="425290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/>
                    <p:cNvCxnSpPr/>
                    <p:nvPr/>
                  </p:nvCxnSpPr>
                  <p:spPr>
                    <a:xfrm>
                      <a:off x="4499992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Arrow Connector 79"/>
                    <p:cNvCxnSpPr/>
                    <p:nvPr/>
                  </p:nvCxnSpPr>
                  <p:spPr>
                    <a:xfrm>
                      <a:off x="3758728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Arrow Connector 80"/>
                    <p:cNvCxnSpPr/>
                    <p:nvPr/>
                  </p:nvCxnSpPr>
                  <p:spPr>
                    <a:xfrm>
                      <a:off x="400958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Arrow Connector 81"/>
                    <p:cNvCxnSpPr/>
                    <p:nvPr/>
                  </p:nvCxnSpPr>
                  <p:spPr>
                    <a:xfrm>
                      <a:off x="3279624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Arrow Connector 82"/>
                    <p:cNvCxnSpPr/>
                    <p:nvPr/>
                  </p:nvCxnSpPr>
                  <p:spPr>
                    <a:xfrm>
                      <a:off x="3526712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Arrow Connector 83"/>
                    <p:cNvCxnSpPr/>
                    <p:nvPr/>
                  </p:nvCxnSpPr>
                  <p:spPr>
                    <a:xfrm>
                      <a:off x="2785448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Arrow Connector 84"/>
                    <p:cNvCxnSpPr/>
                    <p:nvPr/>
                  </p:nvCxnSpPr>
                  <p:spPr>
                    <a:xfrm>
                      <a:off x="3036304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829600" y="3487408"/>
                      <a:ext cx="324000" cy="324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6084168" y="4499828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  <p:sp>
                <p:nvSpPr>
                  <p:cNvPr id="68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3924064" y="3285120"/>
                    <a:ext cx="0" cy="2448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7799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</a:t>
                    </a:r>
                    <a:endParaRPr lang="en-IN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5768792" y="4041120"/>
                    <a:ext cx="0" cy="936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55801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</a:p>
                </p:txBody>
              </p:sp>
            </p:grpSp>
          </p:grpSp>
        </p:grpSp>
        <p:grpSp>
          <p:nvGrpSpPr>
            <p:cNvPr id="51" name="Group 50"/>
            <p:cNvGrpSpPr/>
            <p:nvPr/>
          </p:nvGrpSpPr>
          <p:grpSpPr>
            <a:xfrm>
              <a:off x="2564704" y="3759423"/>
              <a:ext cx="4311552" cy="2477889"/>
              <a:chOff x="2132656" y="3327375"/>
              <a:chExt cx="4311552" cy="247788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139952" y="3665397"/>
                <a:ext cx="2304256" cy="2098923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Line 5"/>
              <p:cNvSpPr>
                <a:spLocks noChangeShapeType="1"/>
              </p:cNvSpPr>
              <p:nvPr/>
            </p:nvSpPr>
            <p:spPr bwMode="auto">
              <a:xfrm flipV="1">
                <a:off x="4138290" y="4814664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Arc 6"/>
              <p:cNvSpPr>
                <a:spLocks/>
              </p:cNvSpPr>
              <p:nvPr/>
            </p:nvSpPr>
            <p:spPr bwMode="auto">
              <a:xfrm>
                <a:off x="4133528" y="3777208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70C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743968" y="5127575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V</a:t>
                </a:r>
                <a:endParaRPr lang="en-IN" sz="2400" b="1" baseline="-25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707968" y="3327375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endParaRPr lang="en-IN" sz="2400" b="1" baseline="-25000" dirty="0"/>
              </a:p>
            </p:txBody>
          </p:sp>
          <p:sp>
            <p:nvSpPr>
              <p:cNvPr id="57" name="Line 5"/>
              <p:cNvSpPr>
                <a:spLocks noChangeShapeType="1"/>
              </p:cNvSpPr>
              <p:nvPr/>
            </p:nvSpPr>
            <p:spPr bwMode="auto">
              <a:xfrm rot="5400000" flipV="1">
                <a:off x="3122656" y="4671248"/>
                <a:ext cx="0" cy="198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87824" y="5229200"/>
                <a:ext cx="3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91" name="Title 1"/>
          <p:cNvSpPr>
            <a:spLocks noGrp="1"/>
          </p:cNvSpPr>
          <p:nvPr>
            <p:ph type="title"/>
          </p:nvPr>
        </p:nvSpPr>
        <p:spPr>
          <a:xfrm>
            <a:off x="422832" y="274638"/>
            <a:ext cx="8280000" cy="634082"/>
          </a:xfrm>
        </p:spPr>
        <p:txBody>
          <a:bodyPr>
            <a:normAutofit fontScale="90000"/>
          </a:bodyPr>
          <a:lstStyle/>
          <a:p>
            <a:r>
              <a:rPr lang="en-IN" sz="2400" b="1" dirty="0" smtClean="0"/>
              <a:t>Simply supported beam with uniformly distributed load and overhang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9840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/>
              <a:t>The boundary conditions are </a:t>
            </a:r>
            <a:r>
              <a:rPr lang="en-IN" sz="2800" dirty="0" smtClean="0"/>
              <a:t>deflection </a:t>
            </a:r>
            <a:r>
              <a:rPr lang="en-IN" sz="2800" dirty="0"/>
              <a:t>at </a:t>
            </a:r>
            <a:r>
              <a:rPr lang="en-IN" sz="2800" dirty="0" smtClean="0"/>
              <a:t>A and B are zero</a:t>
            </a:r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765654"/>
              </p:ext>
            </p:extLst>
          </p:nvPr>
        </p:nvGraphicFramePr>
        <p:xfrm>
          <a:off x="2892425" y="2217738"/>
          <a:ext cx="3390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6" name="Equation" r:id="rId3" imgW="1130040" imgH="253800" progId="Equation.DSMT4">
                  <p:embed/>
                </p:oleObj>
              </mc:Choice>
              <mc:Fallback>
                <p:oleObj name="Equation" r:id="rId3" imgW="1130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2217738"/>
                        <a:ext cx="33909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2123728" y="4005064"/>
            <a:ext cx="4824536" cy="2703793"/>
            <a:chOff x="2051720" y="3533519"/>
            <a:chExt cx="4824536" cy="2703793"/>
          </a:xfrm>
        </p:grpSpPr>
        <p:grpSp>
          <p:nvGrpSpPr>
            <p:cNvPr id="50" name="Group 49"/>
            <p:cNvGrpSpPr/>
            <p:nvPr/>
          </p:nvGrpSpPr>
          <p:grpSpPr>
            <a:xfrm>
              <a:off x="2051720" y="3533519"/>
              <a:ext cx="4824536" cy="2662849"/>
              <a:chOff x="4211960" y="3501008"/>
              <a:chExt cx="4824536" cy="2662849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716016" y="3501008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8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8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4211960" y="4147681"/>
                <a:ext cx="4299608" cy="2016176"/>
                <a:chOff x="2144600" y="3429000"/>
                <a:chExt cx="4299608" cy="2016176"/>
              </a:xfrm>
            </p:grpSpPr>
            <p:sp>
              <p:nvSpPr>
                <p:cNvPr id="6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63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226496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471601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2645200" y="3429000"/>
                  <a:ext cx="3799008" cy="1440160"/>
                  <a:chOff x="2645200" y="3429000"/>
                  <a:chExt cx="3799008" cy="1440160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2645200" y="3429000"/>
                    <a:ext cx="3600000" cy="1386152"/>
                    <a:chOff x="2645200" y="3429000"/>
                    <a:chExt cx="3600000" cy="1386152"/>
                  </a:xfrm>
                </p:grpSpPr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2771800" y="4445820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4788024" y="444523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75" name="Straight Arrow Connector 74"/>
                    <p:cNvCxnSpPr/>
                    <p:nvPr/>
                  </p:nvCxnSpPr>
                  <p:spPr>
                    <a:xfrm>
                      <a:off x="5223840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Arrow Connector 75"/>
                    <p:cNvCxnSpPr/>
                    <p:nvPr/>
                  </p:nvCxnSpPr>
                  <p:spPr>
                    <a:xfrm>
                      <a:off x="472966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Arrow Connector 76"/>
                    <p:cNvCxnSpPr/>
                    <p:nvPr/>
                  </p:nvCxnSpPr>
                  <p:spPr>
                    <a:xfrm>
                      <a:off x="4980520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Arrow Connector 77"/>
                    <p:cNvCxnSpPr/>
                    <p:nvPr/>
                  </p:nvCxnSpPr>
                  <p:spPr>
                    <a:xfrm>
                      <a:off x="425290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/>
                    <p:cNvCxnSpPr/>
                    <p:nvPr/>
                  </p:nvCxnSpPr>
                  <p:spPr>
                    <a:xfrm>
                      <a:off x="4499992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Arrow Connector 79"/>
                    <p:cNvCxnSpPr/>
                    <p:nvPr/>
                  </p:nvCxnSpPr>
                  <p:spPr>
                    <a:xfrm>
                      <a:off x="3758728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Arrow Connector 80"/>
                    <p:cNvCxnSpPr/>
                    <p:nvPr/>
                  </p:nvCxnSpPr>
                  <p:spPr>
                    <a:xfrm>
                      <a:off x="400958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Arrow Connector 81"/>
                    <p:cNvCxnSpPr/>
                    <p:nvPr/>
                  </p:nvCxnSpPr>
                  <p:spPr>
                    <a:xfrm>
                      <a:off x="3279624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Arrow Connector 82"/>
                    <p:cNvCxnSpPr/>
                    <p:nvPr/>
                  </p:nvCxnSpPr>
                  <p:spPr>
                    <a:xfrm>
                      <a:off x="3526712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Arrow Connector 83"/>
                    <p:cNvCxnSpPr/>
                    <p:nvPr/>
                  </p:nvCxnSpPr>
                  <p:spPr>
                    <a:xfrm>
                      <a:off x="2785448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Arrow Connector 84"/>
                    <p:cNvCxnSpPr/>
                    <p:nvPr/>
                  </p:nvCxnSpPr>
                  <p:spPr>
                    <a:xfrm>
                      <a:off x="3036304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829600" y="3487408"/>
                      <a:ext cx="324000" cy="324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6084168" y="4499828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  <p:sp>
                <p:nvSpPr>
                  <p:cNvPr id="68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3924064" y="3285120"/>
                    <a:ext cx="0" cy="2448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7799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</a:t>
                    </a:r>
                    <a:endParaRPr lang="en-IN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5768792" y="4041120"/>
                    <a:ext cx="0" cy="936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55801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</a:p>
                </p:txBody>
              </p:sp>
            </p:grpSp>
          </p:grpSp>
        </p:grpSp>
        <p:grpSp>
          <p:nvGrpSpPr>
            <p:cNvPr id="51" name="Group 50"/>
            <p:cNvGrpSpPr/>
            <p:nvPr/>
          </p:nvGrpSpPr>
          <p:grpSpPr>
            <a:xfrm>
              <a:off x="2564704" y="3759423"/>
              <a:ext cx="4311552" cy="2477889"/>
              <a:chOff x="2132656" y="3327375"/>
              <a:chExt cx="4311552" cy="247788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139952" y="3665397"/>
                <a:ext cx="2304256" cy="2098923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Line 5"/>
              <p:cNvSpPr>
                <a:spLocks noChangeShapeType="1"/>
              </p:cNvSpPr>
              <p:nvPr/>
            </p:nvSpPr>
            <p:spPr bwMode="auto">
              <a:xfrm flipV="1">
                <a:off x="4138290" y="4814664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Arc 6"/>
              <p:cNvSpPr>
                <a:spLocks/>
              </p:cNvSpPr>
              <p:nvPr/>
            </p:nvSpPr>
            <p:spPr bwMode="auto">
              <a:xfrm>
                <a:off x="4133528" y="3777208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70C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743968" y="5127575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V</a:t>
                </a:r>
                <a:endParaRPr lang="en-IN" sz="2400" b="1" baseline="-25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707968" y="3327375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endParaRPr lang="en-IN" sz="2400" b="1" baseline="-25000" dirty="0"/>
              </a:p>
            </p:txBody>
          </p:sp>
          <p:sp>
            <p:nvSpPr>
              <p:cNvPr id="57" name="Line 5"/>
              <p:cNvSpPr>
                <a:spLocks noChangeShapeType="1"/>
              </p:cNvSpPr>
              <p:nvPr/>
            </p:nvSpPr>
            <p:spPr bwMode="auto">
              <a:xfrm rot="5400000" flipV="1">
                <a:off x="3122656" y="4671248"/>
                <a:ext cx="0" cy="198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87824" y="5229200"/>
                <a:ext cx="3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91" name="Title 1"/>
          <p:cNvSpPr>
            <a:spLocks noGrp="1"/>
          </p:cNvSpPr>
          <p:nvPr>
            <p:ph type="title"/>
          </p:nvPr>
        </p:nvSpPr>
        <p:spPr>
          <a:xfrm>
            <a:off x="422832" y="274638"/>
            <a:ext cx="8280000" cy="634082"/>
          </a:xfrm>
        </p:spPr>
        <p:txBody>
          <a:bodyPr>
            <a:normAutofit fontScale="90000"/>
          </a:bodyPr>
          <a:lstStyle/>
          <a:p>
            <a:r>
              <a:rPr lang="en-IN" sz="2400" b="1" dirty="0" smtClean="0"/>
              <a:t>Simply supported beam with uniformly distributed load and overhang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3773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Hinged beam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we take symmetry of the problem into consideration the number of unknown reactions becomes 2 and useful equations become 1 (only vertical force balance) .So the structure as a whole is statically indeterminate</a:t>
            </a:r>
            <a:endParaRPr lang="en-IN" dirty="0"/>
          </a:p>
        </p:txBody>
      </p:sp>
      <p:grpSp>
        <p:nvGrpSpPr>
          <p:cNvPr id="21" name="Group 20"/>
          <p:cNvGrpSpPr/>
          <p:nvPr/>
        </p:nvGrpSpPr>
        <p:grpSpPr>
          <a:xfrm>
            <a:off x="2411760" y="4012455"/>
            <a:ext cx="4343400" cy="2590800"/>
            <a:chOff x="2398112" y="3422743"/>
            <a:chExt cx="4343400" cy="2590800"/>
          </a:xfrm>
        </p:grpSpPr>
        <p:grpSp>
          <p:nvGrpSpPr>
            <p:cNvPr id="9" name="Group 8"/>
            <p:cNvGrpSpPr/>
            <p:nvPr/>
          </p:nvGrpSpPr>
          <p:grpSpPr>
            <a:xfrm>
              <a:off x="3160113" y="3939249"/>
              <a:ext cx="2810184" cy="1577983"/>
              <a:chOff x="2844785" y="2828528"/>
              <a:chExt cx="2810184" cy="1577983"/>
            </a:xfrm>
          </p:grpSpPr>
          <p:pic>
            <p:nvPicPr>
              <p:cNvPr id="4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64" r="39117" b="13759"/>
              <a:stretch/>
            </p:blipFill>
            <p:spPr bwMode="auto">
              <a:xfrm>
                <a:off x="2844785" y="2828528"/>
                <a:ext cx="2810184" cy="1511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3032536" y="4000246"/>
                <a:ext cx="360040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738968" y="3989903"/>
                <a:ext cx="360040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431752" y="3991416"/>
                <a:ext cx="360040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120768" y="3993688"/>
                <a:ext cx="360040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398112" y="3422743"/>
              <a:ext cx="4343400" cy="2590800"/>
              <a:chOff x="2627784" y="3422743"/>
              <a:chExt cx="4343400" cy="2590800"/>
            </a:xfrm>
          </p:grpSpPr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 flipV="1">
                <a:off x="6172672" y="4641943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Text Box 7"/>
              <p:cNvSpPr txBox="1">
                <a:spLocks noChangeArrowheads="1"/>
              </p:cNvSpPr>
              <p:nvPr/>
            </p:nvSpPr>
            <p:spPr bwMode="auto">
              <a:xfrm>
                <a:off x="6132984" y="5556343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</a:t>
                </a:r>
                <a:r>
                  <a:rPr lang="en-US" altLang="en-US" sz="2400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13" name="Arc 8"/>
              <p:cNvSpPr>
                <a:spLocks/>
              </p:cNvSpPr>
              <p:nvPr/>
            </p:nvSpPr>
            <p:spPr bwMode="auto">
              <a:xfrm>
                <a:off x="6172672" y="3879943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FF33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" name="Text Box 9"/>
              <p:cNvSpPr txBox="1">
                <a:spLocks noChangeArrowheads="1"/>
              </p:cNvSpPr>
              <p:nvPr/>
            </p:nvSpPr>
            <p:spPr bwMode="auto">
              <a:xfrm>
                <a:off x="6325072" y="3422743"/>
                <a:ext cx="6096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</a:t>
                </a:r>
                <a:r>
                  <a:rPr lang="en-US" altLang="en-US" sz="2400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 flipH="1" flipV="1">
                <a:off x="3405659" y="4718143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Arc 11"/>
              <p:cNvSpPr>
                <a:spLocks/>
              </p:cNvSpPr>
              <p:nvPr/>
            </p:nvSpPr>
            <p:spPr bwMode="auto">
              <a:xfrm flipH="1">
                <a:off x="2627784" y="3956143"/>
                <a:ext cx="798513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FF33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2856384" y="5403943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</a:t>
                </a:r>
                <a:r>
                  <a:rPr lang="en-US" altLang="en-US" sz="2400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3084984" y="3498943"/>
                <a:ext cx="6096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</a:t>
                </a:r>
                <a:r>
                  <a:rPr lang="en-US" altLang="en-US" sz="2400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0935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/>
              <a:t>Applying boundary conditions (BCs) we get</a:t>
            </a:r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789048"/>
              </p:ext>
            </p:extLst>
          </p:nvPr>
        </p:nvGraphicFramePr>
        <p:xfrm>
          <a:off x="225425" y="1570038"/>
          <a:ext cx="87249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0" name="Equation" r:id="rId3" imgW="2908080" imgH="685800" progId="Equation.DSMT4">
                  <p:embed/>
                </p:oleObj>
              </mc:Choice>
              <mc:Fallback>
                <p:oleObj name="Equation" r:id="rId3" imgW="29080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1570038"/>
                        <a:ext cx="87249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2123728" y="4005064"/>
            <a:ext cx="4824536" cy="2703793"/>
            <a:chOff x="2051720" y="3533519"/>
            <a:chExt cx="4824536" cy="2703793"/>
          </a:xfrm>
        </p:grpSpPr>
        <p:grpSp>
          <p:nvGrpSpPr>
            <p:cNvPr id="50" name="Group 49"/>
            <p:cNvGrpSpPr/>
            <p:nvPr/>
          </p:nvGrpSpPr>
          <p:grpSpPr>
            <a:xfrm>
              <a:off x="2051720" y="3533519"/>
              <a:ext cx="4824536" cy="2662849"/>
              <a:chOff x="4211960" y="3501008"/>
              <a:chExt cx="4824536" cy="2662849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716016" y="3501008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8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8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4211960" y="4147681"/>
                <a:ext cx="4299608" cy="2016176"/>
                <a:chOff x="2144600" y="3429000"/>
                <a:chExt cx="4299608" cy="2016176"/>
              </a:xfrm>
            </p:grpSpPr>
            <p:sp>
              <p:nvSpPr>
                <p:cNvPr id="6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63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226496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471601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2645200" y="3429000"/>
                  <a:ext cx="3799008" cy="1440160"/>
                  <a:chOff x="2645200" y="3429000"/>
                  <a:chExt cx="3799008" cy="1440160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2645200" y="3429000"/>
                    <a:ext cx="3600000" cy="1386152"/>
                    <a:chOff x="2645200" y="3429000"/>
                    <a:chExt cx="3600000" cy="1386152"/>
                  </a:xfrm>
                </p:grpSpPr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2771800" y="4445820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4788024" y="444523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75" name="Straight Arrow Connector 74"/>
                    <p:cNvCxnSpPr/>
                    <p:nvPr/>
                  </p:nvCxnSpPr>
                  <p:spPr>
                    <a:xfrm>
                      <a:off x="5223840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Arrow Connector 75"/>
                    <p:cNvCxnSpPr/>
                    <p:nvPr/>
                  </p:nvCxnSpPr>
                  <p:spPr>
                    <a:xfrm>
                      <a:off x="472966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Arrow Connector 76"/>
                    <p:cNvCxnSpPr/>
                    <p:nvPr/>
                  </p:nvCxnSpPr>
                  <p:spPr>
                    <a:xfrm>
                      <a:off x="4980520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Arrow Connector 77"/>
                    <p:cNvCxnSpPr/>
                    <p:nvPr/>
                  </p:nvCxnSpPr>
                  <p:spPr>
                    <a:xfrm>
                      <a:off x="425290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/>
                    <p:cNvCxnSpPr/>
                    <p:nvPr/>
                  </p:nvCxnSpPr>
                  <p:spPr>
                    <a:xfrm>
                      <a:off x="4499992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Arrow Connector 79"/>
                    <p:cNvCxnSpPr/>
                    <p:nvPr/>
                  </p:nvCxnSpPr>
                  <p:spPr>
                    <a:xfrm>
                      <a:off x="3758728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Arrow Connector 80"/>
                    <p:cNvCxnSpPr/>
                    <p:nvPr/>
                  </p:nvCxnSpPr>
                  <p:spPr>
                    <a:xfrm>
                      <a:off x="400958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Arrow Connector 81"/>
                    <p:cNvCxnSpPr/>
                    <p:nvPr/>
                  </p:nvCxnSpPr>
                  <p:spPr>
                    <a:xfrm>
                      <a:off x="3279624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Arrow Connector 82"/>
                    <p:cNvCxnSpPr/>
                    <p:nvPr/>
                  </p:nvCxnSpPr>
                  <p:spPr>
                    <a:xfrm>
                      <a:off x="3526712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Arrow Connector 83"/>
                    <p:cNvCxnSpPr/>
                    <p:nvPr/>
                  </p:nvCxnSpPr>
                  <p:spPr>
                    <a:xfrm>
                      <a:off x="2785448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Arrow Connector 84"/>
                    <p:cNvCxnSpPr/>
                    <p:nvPr/>
                  </p:nvCxnSpPr>
                  <p:spPr>
                    <a:xfrm>
                      <a:off x="3036304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829600" y="3487408"/>
                      <a:ext cx="324000" cy="324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6084168" y="4499828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  <p:sp>
                <p:nvSpPr>
                  <p:cNvPr id="68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3924064" y="3285120"/>
                    <a:ext cx="0" cy="2448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7799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</a:t>
                    </a:r>
                    <a:endParaRPr lang="en-IN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5768792" y="4041120"/>
                    <a:ext cx="0" cy="936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55801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</a:p>
                </p:txBody>
              </p:sp>
            </p:grpSp>
          </p:grpSp>
        </p:grpSp>
        <p:grpSp>
          <p:nvGrpSpPr>
            <p:cNvPr id="51" name="Group 50"/>
            <p:cNvGrpSpPr/>
            <p:nvPr/>
          </p:nvGrpSpPr>
          <p:grpSpPr>
            <a:xfrm>
              <a:off x="2564704" y="3759423"/>
              <a:ext cx="4311552" cy="2477889"/>
              <a:chOff x="2132656" y="3327375"/>
              <a:chExt cx="4311552" cy="247788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139952" y="3665397"/>
                <a:ext cx="2304256" cy="2098923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Line 5"/>
              <p:cNvSpPr>
                <a:spLocks noChangeShapeType="1"/>
              </p:cNvSpPr>
              <p:nvPr/>
            </p:nvSpPr>
            <p:spPr bwMode="auto">
              <a:xfrm flipV="1">
                <a:off x="4138290" y="4814664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Arc 6"/>
              <p:cNvSpPr>
                <a:spLocks/>
              </p:cNvSpPr>
              <p:nvPr/>
            </p:nvSpPr>
            <p:spPr bwMode="auto">
              <a:xfrm>
                <a:off x="4133528" y="3777208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70C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743968" y="5127575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V</a:t>
                </a:r>
                <a:endParaRPr lang="en-IN" sz="2400" b="1" baseline="-25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707968" y="3327375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endParaRPr lang="en-IN" sz="2400" b="1" baseline="-25000" dirty="0"/>
              </a:p>
            </p:txBody>
          </p:sp>
          <p:sp>
            <p:nvSpPr>
              <p:cNvPr id="57" name="Line 5"/>
              <p:cNvSpPr>
                <a:spLocks noChangeShapeType="1"/>
              </p:cNvSpPr>
              <p:nvPr/>
            </p:nvSpPr>
            <p:spPr bwMode="auto">
              <a:xfrm rot="5400000" flipV="1">
                <a:off x="3122656" y="4671248"/>
                <a:ext cx="0" cy="198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87824" y="5229200"/>
                <a:ext cx="3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91" name="Title 1"/>
          <p:cNvSpPr>
            <a:spLocks noGrp="1"/>
          </p:cNvSpPr>
          <p:nvPr>
            <p:ph type="title"/>
          </p:nvPr>
        </p:nvSpPr>
        <p:spPr>
          <a:xfrm>
            <a:off x="422832" y="274638"/>
            <a:ext cx="8280000" cy="634082"/>
          </a:xfrm>
        </p:spPr>
        <p:txBody>
          <a:bodyPr>
            <a:normAutofit fontScale="90000"/>
          </a:bodyPr>
          <a:lstStyle/>
          <a:p>
            <a:r>
              <a:rPr lang="en-IN" sz="2400" b="1" dirty="0" smtClean="0"/>
              <a:t>Simply supported beam with uniformly distributed load and overhang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0616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/>
              <a:t>Thus </a:t>
            </a:r>
            <a:r>
              <a:rPr lang="en-IN" sz="2800" dirty="0" smtClean="0"/>
              <a:t>the equation of the </a:t>
            </a:r>
            <a:r>
              <a:rPr lang="en-IN" sz="2800" dirty="0"/>
              <a:t>deflection curve </a:t>
            </a:r>
            <a:r>
              <a:rPr lang="en-IN" sz="2800" dirty="0" smtClean="0"/>
              <a:t>(in AB) and its gradient are</a:t>
            </a:r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43317"/>
              </p:ext>
            </p:extLst>
          </p:nvPr>
        </p:nvGraphicFramePr>
        <p:xfrm>
          <a:off x="3143572" y="1484784"/>
          <a:ext cx="56769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5" name="Equation" r:id="rId3" imgW="1892160" imgH="838080" progId="Equation.DSMT4">
                  <p:embed/>
                </p:oleObj>
              </mc:Choice>
              <mc:Fallback>
                <p:oleObj name="Equation" r:id="rId3" imgW="18921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572" y="1484784"/>
                        <a:ext cx="56769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2123728" y="4005064"/>
            <a:ext cx="4824536" cy="2703793"/>
            <a:chOff x="2051720" y="3533519"/>
            <a:chExt cx="4824536" cy="2703793"/>
          </a:xfrm>
        </p:grpSpPr>
        <p:grpSp>
          <p:nvGrpSpPr>
            <p:cNvPr id="50" name="Group 49"/>
            <p:cNvGrpSpPr/>
            <p:nvPr/>
          </p:nvGrpSpPr>
          <p:grpSpPr>
            <a:xfrm>
              <a:off x="2051720" y="3533519"/>
              <a:ext cx="4824536" cy="2662849"/>
              <a:chOff x="4211960" y="3501008"/>
              <a:chExt cx="4824536" cy="2662849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716016" y="3501008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8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8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4211960" y="4147681"/>
                <a:ext cx="4299608" cy="2016176"/>
                <a:chOff x="2144600" y="3429000"/>
                <a:chExt cx="4299608" cy="2016176"/>
              </a:xfrm>
            </p:grpSpPr>
            <p:sp>
              <p:nvSpPr>
                <p:cNvPr id="6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63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226496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471601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2645200" y="3429000"/>
                  <a:ext cx="3799008" cy="1440160"/>
                  <a:chOff x="2645200" y="3429000"/>
                  <a:chExt cx="3799008" cy="1440160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2645200" y="3429000"/>
                    <a:ext cx="3600000" cy="1386152"/>
                    <a:chOff x="2645200" y="3429000"/>
                    <a:chExt cx="3600000" cy="1386152"/>
                  </a:xfrm>
                </p:grpSpPr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2771800" y="4445820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4788024" y="444523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75" name="Straight Arrow Connector 74"/>
                    <p:cNvCxnSpPr/>
                    <p:nvPr/>
                  </p:nvCxnSpPr>
                  <p:spPr>
                    <a:xfrm>
                      <a:off x="5223840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Arrow Connector 75"/>
                    <p:cNvCxnSpPr/>
                    <p:nvPr/>
                  </p:nvCxnSpPr>
                  <p:spPr>
                    <a:xfrm>
                      <a:off x="472966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Arrow Connector 76"/>
                    <p:cNvCxnSpPr/>
                    <p:nvPr/>
                  </p:nvCxnSpPr>
                  <p:spPr>
                    <a:xfrm>
                      <a:off x="4980520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Arrow Connector 77"/>
                    <p:cNvCxnSpPr/>
                    <p:nvPr/>
                  </p:nvCxnSpPr>
                  <p:spPr>
                    <a:xfrm>
                      <a:off x="425290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/>
                    <p:cNvCxnSpPr/>
                    <p:nvPr/>
                  </p:nvCxnSpPr>
                  <p:spPr>
                    <a:xfrm>
                      <a:off x="4499992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Arrow Connector 79"/>
                    <p:cNvCxnSpPr/>
                    <p:nvPr/>
                  </p:nvCxnSpPr>
                  <p:spPr>
                    <a:xfrm>
                      <a:off x="3758728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Arrow Connector 80"/>
                    <p:cNvCxnSpPr/>
                    <p:nvPr/>
                  </p:nvCxnSpPr>
                  <p:spPr>
                    <a:xfrm>
                      <a:off x="400958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Arrow Connector 81"/>
                    <p:cNvCxnSpPr/>
                    <p:nvPr/>
                  </p:nvCxnSpPr>
                  <p:spPr>
                    <a:xfrm>
                      <a:off x="3279624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Arrow Connector 82"/>
                    <p:cNvCxnSpPr/>
                    <p:nvPr/>
                  </p:nvCxnSpPr>
                  <p:spPr>
                    <a:xfrm>
                      <a:off x="3526712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Arrow Connector 83"/>
                    <p:cNvCxnSpPr/>
                    <p:nvPr/>
                  </p:nvCxnSpPr>
                  <p:spPr>
                    <a:xfrm>
                      <a:off x="2785448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Arrow Connector 84"/>
                    <p:cNvCxnSpPr/>
                    <p:nvPr/>
                  </p:nvCxnSpPr>
                  <p:spPr>
                    <a:xfrm>
                      <a:off x="3036304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829600" y="3487408"/>
                      <a:ext cx="324000" cy="324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6084168" y="4499828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  <p:sp>
                <p:nvSpPr>
                  <p:cNvPr id="68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3924064" y="3285120"/>
                    <a:ext cx="0" cy="2448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7799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</a:t>
                    </a:r>
                    <a:endParaRPr lang="en-IN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5768792" y="4041120"/>
                    <a:ext cx="0" cy="936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55801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</a:p>
                </p:txBody>
              </p:sp>
            </p:grpSp>
          </p:grpSp>
        </p:grpSp>
        <p:grpSp>
          <p:nvGrpSpPr>
            <p:cNvPr id="51" name="Group 50"/>
            <p:cNvGrpSpPr/>
            <p:nvPr/>
          </p:nvGrpSpPr>
          <p:grpSpPr>
            <a:xfrm>
              <a:off x="2564704" y="3759423"/>
              <a:ext cx="4311552" cy="2477889"/>
              <a:chOff x="2132656" y="3327375"/>
              <a:chExt cx="4311552" cy="247788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139952" y="3665397"/>
                <a:ext cx="2304256" cy="2098923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Line 5"/>
              <p:cNvSpPr>
                <a:spLocks noChangeShapeType="1"/>
              </p:cNvSpPr>
              <p:nvPr/>
            </p:nvSpPr>
            <p:spPr bwMode="auto">
              <a:xfrm flipV="1">
                <a:off x="4138290" y="4814664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Arc 6"/>
              <p:cNvSpPr>
                <a:spLocks/>
              </p:cNvSpPr>
              <p:nvPr/>
            </p:nvSpPr>
            <p:spPr bwMode="auto">
              <a:xfrm>
                <a:off x="4133528" y="3777208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70C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743968" y="5127575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V</a:t>
                </a:r>
                <a:endParaRPr lang="en-IN" sz="2400" b="1" baseline="-25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707968" y="3327375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endParaRPr lang="en-IN" sz="2400" b="1" baseline="-25000" dirty="0"/>
              </a:p>
            </p:txBody>
          </p:sp>
          <p:sp>
            <p:nvSpPr>
              <p:cNvPr id="57" name="Line 5"/>
              <p:cNvSpPr>
                <a:spLocks noChangeShapeType="1"/>
              </p:cNvSpPr>
              <p:nvPr/>
            </p:nvSpPr>
            <p:spPr bwMode="auto">
              <a:xfrm rot="5400000" flipV="1">
                <a:off x="3122656" y="4671248"/>
                <a:ext cx="0" cy="198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87824" y="5229200"/>
                <a:ext cx="3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91" name="Title 1"/>
          <p:cNvSpPr>
            <a:spLocks noGrp="1"/>
          </p:cNvSpPr>
          <p:nvPr>
            <p:ph type="title"/>
          </p:nvPr>
        </p:nvSpPr>
        <p:spPr>
          <a:xfrm>
            <a:off x="422832" y="274638"/>
            <a:ext cx="8280000" cy="634082"/>
          </a:xfrm>
        </p:spPr>
        <p:txBody>
          <a:bodyPr>
            <a:normAutofit fontScale="90000"/>
          </a:bodyPr>
          <a:lstStyle/>
          <a:p>
            <a:r>
              <a:rPr lang="en-IN" sz="2400" b="1" dirty="0" smtClean="0"/>
              <a:t>Simply supported beam with uniformly distributed load and overhang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0873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Domain BC</a:t>
            </a:r>
          </a:p>
          <a:p>
            <a:r>
              <a:rPr lang="en-IN" sz="2800" dirty="0" smtClean="0"/>
              <a:t>Take a section and draw the FBD</a:t>
            </a:r>
          </a:p>
          <a:p>
            <a:r>
              <a:rPr lang="en-IN" sz="2800" dirty="0" smtClean="0"/>
              <a:t>The reaction R</a:t>
            </a:r>
            <a:r>
              <a:rPr lang="en-IN" sz="2800" baseline="-25000" dirty="0" smtClean="0"/>
              <a:t>B</a:t>
            </a:r>
            <a:r>
              <a:rPr lang="en-IN" sz="2800" dirty="0" smtClean="0"/>
              <a:t> now appears.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2123728" y="2636912"/>
            <a:ext cx="4824536" cy="2703793"/>
            <a:chOff x="2051720" y="3533519"/>
            <a:chExt cx="4824536" cy="2703793"/>
          </a:xfrm>
        </p:grpSpPr>
        <p:grpSp>
          <p:nvGrpSpPr>
            <p:cNvPr id="50" name="Group 49"/>
            <p:cNvGrpSpPr/>
            <p:nvPr/>
          </p:nvGrpSpPr>
          <p:grpSpPr>
            <a:xfrm>
              <a:off x="2051720" y="3533519"/>
              <a:ext cx="4824536" cy="2662849"/>
              <a:chOff x="4211960" y="3501008"/>
              <a:chExt cx="4824536" cy="2662849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716016" y="3501008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8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8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4211960" y="4147681"/>
                <a:ext cx="4299608" cy="2016176"/>
                <a:chOff x="2144600" y="3429000"/>
                <a:chExt cx="4299608" cy="2016176"/>
              </a:xfrm>
            </p:grpSpPr>
            <p:sp>
              <p:nvSpPr>
                <p:cNvPr id="6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63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226496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471601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2645200" y="3429000"/>
                  <a:ext cx="3799008" cy="1440160"/>
                  <a:chOff x="2645200" y="3429000"/>
                  <a:chExt cx="3799008" cy="1440160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2645200" y="3429000"/>
                    <a:ext cx="3600000" cy="1386152"/>
                    <a:chOff x="2645200" y="3429000"/>
                    <a:chExt cx="3600000" cy="1386152"/>
                  </a:xfrm>
                </p:grpSpPr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2771800" y="4445820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4788024" y="444523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75" name="Straight Arrow Connector 74"/>
                    <p:cNvCxnSpPr/>
                    <p:nvPr/>
                  </p:nvCxnSpPr>
                  <p:spPr>
                    <a:xfrm>
                      <a:off x="5223840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Arrow Connector 75"/>
                    <p:cNvCxnSpPr/>
                    <p:nvPr/>
                  </p:nvCxnSpPr>
                  <p:spPr>
                    <a:xfrm>
                      <a:off x="472966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Arrow Connector 76"/>
                    <p:cNvCxnSpPr/>
                    <p:nvPr/>
                  </p:nvCxnSpPr>
                  <p:spPr>
                    <a:xfrm>
                      <a:off x="4980520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Arrow Connector 77"/>
                    <p:cNvCxnSpPr/>
                    <p:nvPr/>
                  </p:nvCxnSpPr>
                  <p:spPr>
                    <a:xfrm>
                      <a:off x="425290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/>
                    <p:cNvCxnSpPr/>
                    <p:nvPr/>
                  </p:nvCxnSpPr>
                  <p:spPr>
                    <a:xfrm>
                      <a:off x="4499992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Arrow Connector 79"/>
                    <p:cNvCxnSpPr/>
                    <p:nvPr/>
                  </p:nvCxnSpPr>
                  <p:spPr>
                    <a:xfrm>
                      <a:off x="3758728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Arrow Connector 80"/>
                    <p:cNvCxnSpPr/>
                    <p:nvPr/>
                  </p:nvCxnSpPr>
                  <p:spPr>
                    <a:xfrm>
                      <a:off x="400958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Arrow Connector 81"/>
                    <p:cNvCxnSpPr/>
                    <p:nvPr/>
                  </p:nvCxnSpPr>
                  <p:spPr>
                    <a:xfrm>
                      <a:off x="3279624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Arrow Connector 82"/>
                    <p:cNvCxnSpPr/>
                    <p:nvPr/>
                  </p:nvCxnSpPr>
                  <p:spPr>
                    <a:xfrm>
                      <a:off x="3526712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Arrow Connector 83"/>
                    <p:cNvCxnSpPr/>
                    <p:nvPr/>
                  </p:nvCxnSpPr>
                  <p:spPr>
                    <a:xfrm>
                      <a:off x="2785448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Arrow Connector 84"/>
                    <p:cNvCxnSpPr/>
                    <p:nvPr/>
                  </p:nvCxnSpPr>
                  <p:spPr>
                    <a:xfrm>
                      <a:off x="3036304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829600" y="3487408"/>
                      <a:ext cx="324000" cy="324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6084168" y="4499828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  <p:sp>
                <p:nvSpPr>
                  <p:cNvPr id="68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3924064" y="3285120"/>
                    <a:ext cx="0" cy="2448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7799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</a:t>
                    </a:r>
                    <a:endParaRPr lang="en-IN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5768792" y="4041120"/>
                    <a:ext cx="0" cy="936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55801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</a:p>
                </p:txBody>
              </p:sp>
            </p:grpSp>
          </p:grpSp>
        </p:grpSp>
        <p:grpSp>
          <p:nvGrpSpPr>
            <p:cNvPr id="51" name="Group 50"/>
            <p:cNvGrpSpPr/>
            <p:nvPr/>
          </p:nvGrpSpPr>
          <p:grpSpPr>
            <a:xfrm>
              <a:off x="2628144" y="3759423"/>
              <a:ext cx="4248112" cy="2477889"/>
              <a:chOff x="2196096" y="3327375"/>
              <a:chExt cx="4248112" cy="247788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415224" y="3665397"/>
                <a:ext cx="1028984" cy="2098923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Line 5"/>
              <p:cNvSpPr>
                <a:spLocks noChangeShapeType="1"/>
              </p:cNvSpPr>
              <p:nvPr/>
            </p:nvSpPr>
            <p:spPr bwMode="auto">
              <a:xfrm flipV="1">
                <a:off x="5434434" y="4814664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Arc 6"/>
              <p:cNvSpPr>
                <a:spLocks/>
              </p:cNvSpPr>
              <p:nvPr/>
            </p:nvSpPr>
            <p:spPr bwMode="auto">
              <a:xfrm>
                <a:off x="5371312" y="3777208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70C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040112" y="5127575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V</a:t>
                </a:r>
                <a:endParaRPr lang="en-IN" sz="2400" b="1" baseline="-25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004112" y="3327375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endParaRPr lang="en-IN" sz="2400" b="1" baseline="-25000" dirty="0"/>
              </a:p>
            </p:txBody>
          </p:sp>
          <p:sp>
            <p:nvSpPr>
              <p:cNvPr id="57" name="Line 5"/>
              <p:cNvSpPr>
                <a:spLocks noChangeShapeType="1"/>
              </p:cNvSpPr>
              <p:nvPr/>
            </p:nvSpPr>
            <p:spPr bwMode="auto">
              <a:xfrm rot="5400000" flipV="1">
                <a:off x="3816096" y="4041248"/>
                <a:ext cx="0" cy="324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87824" y="5229200"/>
                <a:ext cx="3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91" name="Title 1"/>
          <p:cNvSpPr>
            <a:spLocks noGrp="1"/>
          </p:cNvSpPr>
          <p:nvPr>
            <p:ph type="title"/>
          </p:nvPr>
        </p:nvSpPr>
        <p:spPr>
          <a:xfrm>
            <a:off x="422832" y="274638"/>
            <a:ext cx="8280000" cy="634082"/>
          </a:xfrm>
        </p:spPr>
        <p:txBody>
          <a:bodyPr>
            <a:normAutofit fontScale="90000"/>
          </a:bodyPr>
          <a:lstStyle/>
          <a:p>
            <a:r>
              <a:rPr lang="en-IN" sz="2400" b="1" dirty="0" smtClean="0"/>
              <a:t>Simply supported beam with uniformly distributed load and overhang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8006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Solve </a:t>
            </a:r>
            <a:r>
              <a:rPr lang="en-IN" sz="2800" dirty="0"/>
              <a:t>equilibrium </a:t>
            </a:r>
            <a:r>
              <a:rPr lang="en-IN" sz="2800" dirty="0" smtClean="0"/>
              <a:t>equations</a:t>
            </a:r>
          </a:p>
          <a:p>
            <a:r>
              <a:rPr lang="en-IN" sz="2800" dirty="0" smtClean="0"/>
              <a:t>The limits of integration will now be </a:t>
            </a:r>
            <a:r>
              <a:rPr lang="en-IN" sz="2800" dirty="0" err="1" smtClean="0"/>
              <a:t>upto</a:t>
            </a:r>
            <a:r>
              <a:rPr lang="en-IN" sz="2800" dirty="0" smtClean="0"/>
              <a:t> L</a:t>
            </a:r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2123728" y="4005064"/>
            <a:ext cx="4824536" cy="2703793"/>
            <a:chOff x="2051720" y="3533519"/>
            <a:chExt cx="4824536" cy="2703793"/>
          </a:xfrm>
        </p:grpSpPr>
        <p:grpSp>
          <p:nvGrpSpPr>
            <p:cNvPr id="50" name="Group 49"/>
            <p:cNvGrpSpPr/>
            <p:nvPr/>
          </p:nvGrpSpPr>
          <p:grpSpPr>
            <a:xfrm>
              <a:off x="2051720" y="3533519"/>
              <a:ext cx="4824536" cy="2662849"/>
              <a:chOff x="4211960" y="3501008"/>
              <a:chExt cx="4824536" cy="2662849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716016" y="3501008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8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8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4211960" y="4147681"/>
                <a:ext cx="4299608" cy="2016176"/>
                <a:chOff x="2144600" y="3429000"/>
                <a:chExt cx="4299608" cy="2016176"/>
              </a:xfrm>
            </p:grpSpPr>
            <p:sp>
              <p:nvSpPr>
                <p:cNvPr id="6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63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226496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471601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2645200" y="3429000"/>
                  <a:ext cx="3799008" cy="1440160"/>
                  <a:chOff x="2645200" y="3429000"/>
                  <a:chExt cx="3799008" cy="1440160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2645200" y="3429000"/>
                    <a:ext cx="3600000" cy="1386152"/>
                    <a:chOff x="2645200" y="3429000"/>
                    <a:chExt cx="3600000" cy="1386152"/>
                  </a:xfrm>
                </p:grpSpPr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2771800" y="4445820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4788024" y="444523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75" name="Straight Arrow Connector 74"/>
                    <p:cNvCxnSpPr/>
                    <p:nvPr/>
                  </p:nvCxnSpPr>
                  <p:spPr>
                    <a:xfrm>
                      <a:off x="5223840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Arrow Connector 75"/>
                    <p:cNvCxnSpPr/>
                    <p:nvPr/>
                  </p:nvCxnSpPr>
                  <p:spPr>
                    <a:xfrm>
                      <a:off x="472966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Arrow Connector 76"/>
                    <p:cNvCxnSpPr/>
                    <p:nvPr/>
                  </p:nvCxnSpPr>
                  <p:spPr>
                    <a:xfrm>
                      <a:off x="4980520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Arrow Connector 77"/>
                    <p:cNvCxnSpPr/>
                    <p:nvPr/>
                  </p:nvCxnSpPr>
                  <p:spPr>
                    <a:xfrm>
                      <a:off x="425290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/>
                    <p:cNvCxnSpPr/>
                    <p:nvPr/>
                  </p:nvCxnSpPr>
                  <p:spPr>
                    <a:xfrm>
                      <a:off x="4499992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Arrow Connector 79"/>
                    <p:cNvCxnSpPr/>
                    <p:nvPr/>
                  </p:nvCxnSpPr>
                  <p:spPr>
                    <a:xfrm>
                      <a:off x="3758728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Arrow Connector 80"/>
                    <p:cNvCxnSpPr/>
                    <p:nvPr/>
                  </p:nvCxnSpPr>
                  <p:spPr>
                    <a:xfrm>
                      <a:off x="400958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Arrow Connector 81"/>
                    <p:cNvCxnSpPr/>
                    <p:nvPr/>
                  </p:nvCxnSpPr>
                  <p:spPr>
                    <a:xfrm>
                      <a:off x="3279624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Arrow Connector 82"/>
                    <p:cNvCxnSpPr/>
                    <p:nvPr/>
                  </p:nvCxnSpPr>
                  <p:spPr>
                    <a:xfrm>
                      <a:off x="3526712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Arrow Connector 83"/>
                    <p:cNvCxnSpPr/>
                    <p:nvPr/>
                  </p:nvCxnSpPr>
                  <p:spPr>
                    <a:xfrm>
                      <a:off x="2785448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Arrow Connector 84"/>
                    <p:cNvCxnSpPr/>
                    <p:nvPr/>
                  </p:nvCxnSpPr>
                  <p:spPr>
                    <a:xfrm>
                      <a:off x="3036304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829600" y="3487408"/>
                      <a:ext cx="324000" cy="324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6084168" y="4499828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  <p:sp>
                <p:nvSpPr>
                  <p:cNvPr id="68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3924064" y="3285120"/>
                    <a:ext cx="0" cy="2448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7799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</a:t>
                    </a:r>
                    <a:endParaRPr lang="en-IN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5768792" y="4041120"/>
                    <a:ext cx="0" cy="936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55801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</a:p>
                </p:txBody>
              </p:sp>
            </p:grpSp>
          </p:grpSp>
        </p:grpSp>
        <p:grpSp>
          <p:nvGrpSpPr>
            <p:cNvPr id="51" name="Group 50"/>
            <p:cNvGrpSpPr/>
            <p:nvPr/>
          </p:nvGrpSpPr>
          <p:grpSpPr>
            <a:xfrm>
              <a:off x="2628144" y="3759423"/>
              <a:ext cx="4248112" cy="2477889"/>
              <a:chOff x="2196096" y="3327375"/>
              <a:chExt cx="4248112" cy="247788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415224" y="3665397"/>
                <a:ext cx="1028984" cy="2098923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Line 5"/>
              <p:cNvSpPr>
                <a:spLocks noChangeShapeType="1"/>
              </p:cNvSpPr>
              <p:nvPr/>
            </p:nvSpPr>
            <p:spPr bwMode="auto">
              <a:xfrm flipV="1">
                <a:off x="5434434" y="4814664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Arc 6"/>
              <p:cNvSpPr>
                <a:spLocks/>
              </p:cNvSpPr>
              <p:nvPr/>
            </p:nvSpPr>
            <p:spPr bwMode="auto">
              <a:xfrm>
                <a:off x="5371312" y="3777208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70C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040112" y="5127575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V</a:t>
                </a:r>
                <a:endParaRPr lang="en-IN" sz="2400" b="1" baseline="-25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004112" y="3327375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endParaRPr lang="en-IN" sz="2400" b="1" baseline="-25000" dirty="0"/>
              </a:p>
            </p:txBody>
          </p:sp>
          <p:sp>
            <p:nvSpPr>
              <p:cNvPr id="57" name="Line 5"/>
              <p:cNvSpPr>
                <a:spLocks noChangeShapeType="1"/>
              </p:cNvSpPr>
              <p:nvPr/>
            </p:nvSpPr>
            <p:spPr bwMode="auto">
              <a:xfrm rot="5400000" flipV="1">
                <a:off x="3816096" y="4041248"/>
                <a:ext cx="0" cy="324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87824" y="5229200"/>
                <a:ext cx="3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249338"/>
              </p:ext>
            </p:extLst>
          </p:nvPr>
        </p:nvGraphicFramePr>
        <p:xfrm>
          <a:off x="530225" y="2019672"/>
          <a:ext cx="81153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6" name="Equation" r:id="rId3" imgW="2705040" imgH="685800" progId="Equation.DSMT4">
                  <p:embed/>
                </p:oleObj>
              </mc:Choice>
              <mc:Fallback>
                <p:oleObj name="Equation" r:id="rId3" imgW="270504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2019672"/>
                        <a:ext cx="81153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422832" y="274638"/>
            <a:ext cx="8280000" cy="634082"/>
          </a:xfrm>
        </p:spPr>
        <p:txBody>
          <a:bodyPr>
            <a:normAutofit fontScale="90000"/>
          </a:bodyPr>
          <a:lstStyle/>
          <a:p>
            <a:r>
              <a:rPr lang="en-IN" sz="2400" b="1" dirty="0" smtClean="0"/>
              <a:t>Simply supported beam with uniformly distributed load and overhang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8442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Solve the flexure equation</a:t>
            </a:r>
          </a:p>
          <a:p>
            <a:endParaRPr lang="en-IN" sz="2800" dirty="0"/>
          </a:p>
          <a:p>
            <a:r>
              <a:rPr lang="en-IN" sz="2800" dirty="0" smtClean="0"/>
              <a:t>But this is the equation of a straight line!</a:t>
            </a:r>
          </a:p>
          <a:p>
            <a:r>
              <a:rPr lang="en-IN" sz="2800" dirty="0" smtClean="0"/>
              <a:t>It makes sense, because there is nothing here to cause any new deformation. It simply follows the slope at B.</a:t>
            </a:r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2123728" y="4005064"/>
            <a:ext cx="4824536" cy="2703793"/>
            <a:chOff x="2051720" y="3533519"/>
            <a:chExt cx="4824536" cy="2703793"/>
          </a:xfrm>
        </p:grpSpPr>
        <p:grpSp>
          <p:nvGrpSpPr>
            <p:cNvPr id="50" name="Group 49"/>
            <p:cNvGrpSpPr/>
            <p:nvPr/>
          </p:nvGrpSpPr>
          <p:grpSpPr>
            <a:xfrm>
              <a:off x="2051720" y="3533519"/>
              <a:ext cx="4824536" cy="2662849"/>
              <a:chOff x="4211960" y="3501008"/>
              <a:chExt cx="4824536" cy="2662849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716016" y="3501008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8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8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4211960" y="4147681"/>
                <a:ext cx="4299608" cy="2016176"/>
                <a:chOff x="2144600" y="3429000"/>
                <a:chExt cx="4299608" cy="2016176"/>
              </a:xfrm>
            </p:grpSpPr>
            <p:sp>
              <p:nvSpPr>
                <p:cNvPr id="6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63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226496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471601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2645200" y="3429000"/>
                  <a:ext cx="3799008" cy="1440160"/>
                  <a:chOff x="2645200" y="3429000"/>
                  <a:chExt cx="3799008" cy="1440160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2645200" y="3429000"/>
                    <a:ext cx="3600000" cy="1386152"/>
                    <a:chOff x="2645200" y="3429000"/>
                    <a:chExt cx="3600000" cy="1386152"/>
                  </a:xfrm>
                </p:grpSpPr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2771800" y="4445820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4788024" y="444523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75" name="Straight Arrow Connector 74"/>
                    <p:cNvCxnSpPr/>
                    <p:nvPr/>
                  </p:nvCxnSpPr>
                  <p:spPr>
                    <a:xfrm>
                      <a:off x="5223840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Arrow Connector 75"/>
                    <p:cNvCxnSpPr/>
                    <p:nvPr/>
                  </p:nvCxnSpPr>
                  <p:spPr>
                    <a:xfrm>
                      <a:off x="472966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Arrow Connector 76"/>
                    <p:cNvCxnSpPr/>
                    <p:nvPr/>
                  </p:nvCxnSpPr>
                  <p:spPr>
                    <a:xfrm>
                      <a:off x="4980520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Arrow Connector 77"/>
                    <p:cNvCxnSpPr/>
                    <p:nvPr/>
                  </p:nvCxnSpPr>
                  <p:spPr>
                    <a:xfrm>
                      <a:off x="425290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/>
                    <p:cNvCxnSpPr/>
                    <p:nvPr/>
                  </p:nvCxnSpPr>
                  <p:spPr>
                    <a:xfrm>
                      <a:off x="4499992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Arrow Connector 79"/>
                    <p:cNvCxnSpPr/>
                    <p:nvPr/>
                  </p:nvCxnSpPr>
                  <p:spPr>
                    <a:xfrm>
                      <a:off x="3758728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Arrow Connector 80"/>
                    <p:cNvCxnSpPr/>
                    <p:nvPr/>
                  </p:nvCxnSpPr>
                  <p:spPr>
                    <a:xfrm>
                      <a:off x="400958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Arrow Connector 81"/>
                    <p:cNvCxnSpPr/>
                    <p:nvPr/>
                  </p:nvCxnSpPr>
                  <p:spPr>
                    <a:xfrm>
                      <a:off x="3279624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Arrow Connector 82"/>
                    <p:cNvCxnSpPr/>
                    <p:nvPr/>
                  </p:nvCxnSpPr>
                  <p:spPr>
                    <a:xfrm>
                      <a:off x="3526712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Arrow Connector 83"/>
                    <p:cNvCxnSpPr/>
                    <p:nvPr/>
                  </p:nvCxnSpPr>
                  <p:spPr>
                    <a:xfrm>
                      <a:off x="2785448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Arrow Connector 84"/>
                    <p:cNvCxnSpPr/>
                    <p:nvPr/>
                  </p:nvCxnSpPr>
                  <p:spPr>
                    <a:xfrm>
                      <a:off x="3036304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829600" y="3487408"/>
                      <a:ext cx="324000" cy="324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6084168" y="4499828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  <p:sp>
                <p:nvSpPr>
                  <p:cNvPr id="68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3924064" y="3285120"/>
                    <a:ext cx="0" cy="2448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7799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</a:t>
                    </a:r>
                    <a:endParaRPr lang="en-IN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5768792" y="4041120"/>
                    <a:ext cx="0" cy="936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55801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</a:p>
                </p:txBody>
              </p:sp>
            </p:grpSp>
          </p:grpSp>
        </p:grpSp>
        <p:grpSp>
          <p:nvGrpSpPr>
            <p:cNvPr id="51" name="Group 50"/>
            <p:cNvGrpSpPr/>
            <p:nvPr/>
          </p:nvGrpSpPr>
          <p:grpSpPr>
            <a:xfrm>
              <a:off x="2628144" y="3759423"/>
              <a:ext cx="4248112" cy="2477889"/>
              <a:chOff x="2196096" y="3327375"/>
              <a:chExt cx="4248112" cy="247788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415224" y="3665397"/>
                <a:ext cx="1028984" cy="2098923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Line 5"/>
              <p:cNvSpPr>
                <a:spLocks noChangeShapeType="1"/>
              </p:cNvSpPr>
              <p:nvPr/>
            </p:nvSpPr>
            <p:spPr bwMode="auto">
              <a:xfrm flipV="1">
                <a:off x="5434434" y="4814664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Arc 6"/>
              <p:cNvSpPr>
                <a:spLocks/>
              </p:cNvSpPr>
              <p:nvPr/>
            </p:nvSpPr>
            <p:spPr bwMode="auto">
              <a:xfrm>
                <a:off x="5371312" y="3777208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70C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040112" y="5127575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V</a:t>
                </a:r>
                <a:endParaRPr lang="en-IN" sz="2400" b="1" baseline="-25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004112" y="3327375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endParaRPr lang="en-IN" sz="2400" b="1" baseline="-25000" dirty="0"/>
              </a:p>
            </p:txBody>
          </p:sp>
          <p:sp>
            <p:nvSpPr>
              <p:cNvPr id="57" name="Line 5"/>
              <p:cNvSpPr>
                <a:spLocks noChangeShapeType="1"/>
              </p:cNvSpPr>
              <p:nvPr/>
            </p:nvSpPr>
            <p:spPr bwMode="auto">
              <a:xfrm rot="5400000" flipV="1">
                <a:off x="3816096" y="4041248"/>
                <a:ext cx="0" cy="324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87824" y="5229200"/>
                <a:ext cx="3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485654"/>
              </p:ext>
            </p:extLst>
          </p:nvPr>
        </p:nvGraphicFramePr>
        <p:xfrm>
          <a:off x="396875" y="1340768"/>
          <a:ext cx="838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1" name="Equation" r:id="rId3" imgW="2793960" imgH="253800" progId="Equation.DSMT4">
                  <p:embed/>
                </p:oleObj>
              </mc:Choice>
              <mc:Fallback>
                <p:oleObj name="Equation" r:id="rId3" imgW="2793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1340768"/>
                        <a:ext cx="8382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422832" y="274638"/>
            <a:ext cx="8280000" cy="634082"/>
          </a:xfrm>
        </p:spPr>
        <p:txBody>
          <a:bodyPr>
            <a:normAutofit fontScale="90000"/>
          </a:bodyPr>
          <a:lstStyle/>
          <a:p>
            <a:r>
              <a:rPr lang="en-IN" sz="2400" b="1" dirty="0" smtClean="0"/>
              <a:t>Simply supported beam with uniformly distributed load and overhang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970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Apply boundary conditions. The slope and deflection must match at B for both domains</a:t>
            </a:r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2123728" y="4005064"/>
            <a:ext cx="4824536" cy="2703793"/>
            <a:chOff x="2051720" y="3533519"/>
            <a:chExt cx="4824536" cy="2703793"/>
          </a:xfrm>
        </p:grpSpPr>
        <p:grpSp>
          <p:nvGrpSpPr>
            <p:cNvPr id="50" name="Group 49"/>
            <p:cNvGrpSpPr/>
            <p:nvPr/>
          </p:nvGrpSpPr>
          <p:grpSpPr>
            <a:xfrm>
              <a:off x="2051720" y="3533519"/>
              <a:ext cx="4824536" cy="2662849"/>
              <a:chOff x="4211960" y="3501008"/>
              <a:chExt cx="4824536" cy="2662849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716016" y="3501008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8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8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4211960" y="4147681"/>
                <a:ext cx="4299608" cy="2016176"/>
                <a:chOff x="2144600" y="3429000"/>
                <a:chExt cx="4299608" cy="2016176"/>
              </a:xfrm>
            </p:grpSpPr>
            <p:sp>
              <p:nvSpPr>
                <p:cNvPr id="6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63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226496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471601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2645200" y="3429000"/>
                  <a:ext cx="3799008" cy="1440160"/>
                  <a:chOff x="2645200" y="3429000"/>
                  <a:chExt cx="3799008" cy="1440160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2645200" y="3429000"/>
                    <a:ext cx="3600000" cy="1386152"/>
                    <a:chOff x="2645200" y="3429000"/>
                    <a:chExt cx="3600000" cy="1386152"/>
                  </a:xfrm>
                </p:grpSpPr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2771800" y="4445820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4788024" y="444523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75" name="Straight Arrow Connector 74"/>
                    <p:cNvCxnSpPr/>
                    <p:nvPr/>
                  </p:nvCxnSpPr>
                  <p:spPr>
                    <a:xfrm>
                      <a:off x="5223840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Arrow Connector 75"/>
                    <p:cNvCxnSpPr/>
                    <p:nvPr/>
                  </p:nvCxnSpPr>
                  <p:spPr>
                    <a:xfrm>
                      <a:off x="472966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Arrow Connector 76"/>
                    <p:cNvCxnSpPr/>
                    <p:nvPr/>
                  </p:nvCxnSpPr>
                  <p:spPr>
                    <a:xfrm>
                      <a:off x="4980520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Arrow Connector 77"/>
                    <p:cNvCxnSpPr/>
                    <p:nvPr/>
                  </p:nvCxnSpPr>
                  <p:spPr>
                    <a:xfrm>
                      <a:off x="425290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/>
                    <p:cNvCxnSpPr/>
                    <p:nvPr/>
                  </p:nvCxnSpPr>
                  <p:spPr>
                    <a:xfrm>
                      <a:off x="4499992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Arrow Connector 79"/>
                    <p:cNvCxnSpPr/>
                    <p:nvPr/>
                  </p:nvCxnSpPr>
                  <p:spPr>
                    <a:xfrm>
                      <a:off x="3758728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Arrow Connector 80"/>
                    <p:cNvCxnSpPr/>
                    <p:nvPr/>
                  </p:nvCxnSpPr>
                  <p:spPr>
                    <a:xfrm>
                      <a:off x="400958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Arrow Connector 81"/>
                    <p:cNvCxnSpPr/>
                    <p:nvPr/>
                  </p:nvCxnSpPr>
                  <p:spPr>
                    <a:xfrm>
                      <a:off x="3279624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Arrow Connector 82"/>
                    <p:cNvCxnSpPr/>
                    <p:nvPr/>
                  </p:nvCxnSpPr>
                  <p:spPr>
                    <a:xfrm>
                      <a:off x="3526712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Arrow Connector 83"/>
                    <p:cNvCxnSpPr/>
                    <p:nvPr/>
                  </p:nvCxnSpPr>
                  <p:spPr>
                    <a:xfrm>
                      <a:off x="2785448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Arrow Connector 84"/>
                    <p:cNvCxnSpPr/>
                    <p:nvPr/>
                  </p:nvCxnSpPr>
                  <p:spPr>
                    <a:xfrm>
                      <a:off x="3036304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829600" y="3487408"/>
                      <a:ext cx="324000" cy="324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6084168" y="4499828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  <p:sp>
                <p:nvSpPr>
                  <p:cNvPr id="68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3924064" y="3285120"/>
                    <a:ext cx="0" cy="2448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7799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</a:t>
                    </a:r>
                    <a:endParaRPr lang="en-IN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5768792" y="4041120"/>
                    <a:ext cx="0" cy="936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55801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</a:p>
                </p:txBody>
              </p:sp>
            </p:grpSp>
          </p:grpSp>
        </p:grpSp>
        <p:grpSp>
          <p:nvGrpSpPr>
            <p:cNvPr id="51" name="Group 50"/>
            <p:cNvGrpSpPr/>
            <p:nvPr/>
          </p:nvGrpSpPr>
          <p:grpSpPr>
            <a:xfrm>
              <a:off x="2628144" y="3759423"/>
              <a:ext cx="4248112" cy="2477889"/>
              <a:chOff x="2196096" y="3327375"/>
              <a:chExt cx="4248112" cy="247788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415224" y="3665397"/>
                <a:ext cx="1028984" cy="2098923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Line 5"/>
              <p:cNvSpPr>
                <a:spLocks noChangeShapeType="1"/>
              </p:cNvSpPr>
              <p:nvPr/>
            </p:nvSpPr>
            <p:spPr bwMode="auto">
              <a:xfrm flipV="1">
                <a:off x="5434434" y="4814664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Arc 6"/>
              <p:cNvSpPr>
                <a:spLocks/>
              </p:cNvSpPr>
              <p:nvPr/>
            </p:nvSpPr>
            <p:spPr bwMode="auto">
              <a:xfrm>
                <a:off x="5371312" y="3777208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70C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040112" y="5127575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V</a:t>
                </a:r>
                <a:endParaRPr lang="en-IN" sz="2400" b="1" baseline="-25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004112" y="3327375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endParaRPr lang="en-IN" sz="2400" b="1" baseline="-25000" dirty="0"/>
              </a:p>
            </p:txBody>
          </p:sp>
          <p:sp>
            <p:nvSpPr>
              <p:cNvPr id="57" name="Line 5"/>
              <p:cNvSpPr>
                <a:spLocks noChangeShapeType="1"/>
              </p:cNvSpPr>
              <p:nvPr/>
            </p:nvSpPr>
            <p:spPr bwMode="auto">
              <a:xfrm rot="5400000" flipV="1">
                <a:off x="3816096" y="4041248"/>
                <a:ext cx="0" cy="324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87824" y="5229200"/>
                <a:ext cx="3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921942"/>
              </p:ext>
            </p:extLst>
          </p:nvPr>
        </p:nvGraphicFramePr>
        <p:xfrm>
          <a:off x="1025525" y="2501900"/>
          <a:ext cx="7124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6" name="Equation" r:id="rId3" imgW="2374560" imgH="253800" progId="Equation.DSMT4">
                  <p:embed/>
                </p:oleObj>
              </mc:Choice>
              <mc:Fallback>
                <p:oleObj name="Equation" r:id="rId3" imgW="2374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2501900"/>
                        <a:ext cx="71247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422832" y="274638"/>
            <a:ext cx="8280000" cy="634082"/>
          </a:xfrm>
        </p:spPr>
        <p:txBody>
          <a:bodyPr>
            <a:normAutofit fontScale="90000"/>
          </a:bodyPr>
          <a:lstStyle/>
          <a:p>
            <a:r>
              <a:rPr lang="en-IN" sz="2400" b="1" dirty="0" smtClean="0"/>
              <a:t>Simply supported beam with uniformly distributed load and overhang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2291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Solution for constants</a:t>
            </a:r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2123728" y="4005064"/>
            <a:ext cx="4824536" cy="2703793"/>
            <a:chOff x="2051720" y="3533519"/>
            <a:chExt cx="4824536" cy="2703793"/>
          </a:xfrm>
        </p:grpSpPr>
        <p:grpSp>
          <p:nvGrpSpPr>
            <p:cNvPr id="50" name="Group 49"/>
            <p:cNvGrpSpPr/>
            <p:nvPr/>
          </p:nvGrpSpPr>
          <p:grpSpPr>
            <a:xfrm>
              <a:off x="2051720" y="3533519"/>
              <a:ext cx="4824536" cy="2662849"/>
              <a:chOff x="4211960" y="3501008"/>
              <a:chExt cx="4824536" cy="2662849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716016" y="3501008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8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8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4211960" y="4147681"/>
                <a:ext cx="4299608" cy="2016176"/>
                <a:chOff x="2144600" y="3429000"/>
                <a:chExt cx="4299608" cy="2016176"/>
              </a:xfrm>
            </p:grpSpPr>
            <p:sp>
              <p:nvSpPr>
                <p:cNvPr id="6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63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226496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471601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2645200" y="3429000"/>
                  <a:ext cx="3799008" cy="1440160"/>
                  <a:chOff x="2645200" y="3429000"/>
                  <a:chExt cx="3799008" cy="1440160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2645200" y="3429000"/>
                    <a:ext cx="3600000" cy="1386152"/>
                    <a:chOff x="2645200" y="3429000"/>
                    <a:chExt cx="3600000" cy="1386152"/>
                  </a:xfrm>
                </p:grpSpPr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2771800" y="4445820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4788024" y="444523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75" name="Straight Arrow Connector 74"/>
                    <p:cNvCxnSpPr/>
                    <p:nvPr/>
                  </p:nvCxnSpPr>
                  <p:spPr>
                    <a:xfrm>
                      <a:off x="5223840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Arrow Connector 75"/>
                    <p:cNvCxnSpPr/>
                    <p:nvPr/>
                  </p:nvCxnSpPr>
                  <p:spPr>
                    <a:xfrm>
                      <a:off x="472966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Arrow Connector 76"/>
                    <p:cNvCxnSpPr/>
                    <p:nvPr/>
                  </p:nvCxnSpPr>
                  <p:spPr>
                    <a:xfrm>
                      <a:off x="4980520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Arrow Connector 77"/>
                    <p:cNvCxnSpPr/>
                    <p:nvPr/>
                  </p:nvCxnSpPr>
                  <p:spPr>
                    <a:xfrm>
                      <a:off x="425290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/>
                    <p:cNvCxnSpPr/>
                    <p:nvPr/>
                  </p:nvCxnSpPr>
                  <p:spPr>
                    <a:xfrm>
                      <a:off x="4499992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Arrow Connector 79"/>
                    <p:cNvCxnSpPr/>
                    <p:nvPr/>
                  </p:nvCxnSpPr>
                  <p:spPr>
                    <a:xfrm>
                      <a:off x="3758728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Arrow Connector 80"/>
                    <p:cNvCxnSpPr/>
                    <p:nvPr/>
                  </p:nvCxnSpPr>
                  <p:spPr>
                    <a:xfrm>
                      <a:off x="400958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Arrow Connector 81"/>
                    <p:cNvCxnSpPr/>
                    <p:nvPr/>
                  </p:nvCxnSpPr>
                  <p:spPr>
                    <a:xfrm>
                      <a:off x="3279624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Arrow Connector 82"/>
                    <p:cNvCxnSpPr/>
                    <p:nvPr/>
                  </p:nvCxnSpPr>
                  <p:spPr>
                    <a:xfrm>
                      <a:off x="3526712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Arrow Connector 83"/>
                    <p:cNvCxnSpPr/>
                    <p:nvPr/>
                  </p:nvCxnSpPr>
                  <p:spPr>
                    <a:xfrm>
                      <a:off x="2785448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Arrow Connector 84"/>
                    <p:cNvCxnSpPr/>
                    <p:nvPr/>
                  </p:nvCxnSpPr>
                  <p:spPr>
                    <a:xfrm>
                      <a:off x="3036304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829600" y="3487408"/>
                      <a:ext cx="324000" cy="324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6084168" y="4499828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  <p:sp>
                <p:nvSpPr>
                  <p:cNvPr id="68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3924064" y="3285120"/>
                    <a:ext cx="0" cy="2448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7799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</a:t>
                    </a:r>
                    <a:endParaRPr lang="en-IN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5768792" y="4041120"/>
                    <a:ext cx="0" cy="936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55801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</a:p>
                </p:txBody>
              </p:sp>
            </p:grpSp>
          </p:grpSp>
        </p:grpSp>
        <p:grpSp>
          <p:nvGrpSpPr>
            <p:cNvPr id="51" name="Group 50"/>
            <p:cNvGrpSpPr/>
            <p:nvPr/>
          </p:nvGrpSpPr>
          <p:grpSpPr>
            <a:xfrm>
              <a:off x="2628144" y="3759423"/>
              <a:ext cx="4248112" cy="2477889"/>
              <a:chOff x="2196096" y="3327375"/>
              <a:chExt cx="4248112" cy="247788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415224" y="3665397"/>
                <a:ext cx="1028984" cy="2098923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Line 5"/>
              <p:cNvSpPr>
                <a:spLocks noChangeShapeType="1"/>
              </p:cNvSpPr>
              <p:nvPr/>
            </p:nvSpPr>
            <p:spPr bwMode="auto">
              <a:xfrm flipV="1">
                <a:off x="5434434" y="4814664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Arc 6"/>
              <p:cNvSpPr>
                <a:spLocks/>
              </p:cNvSpPr>
              <p:nvPr/>
            </p:nvSpPr>
            <p:spPr bwMode="auto">
              <a:xfrm>
                <a:off x="5371312" y="3777208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70C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040112" y="5127575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V</a:t>
                </a:r>
                <a:endParaRPr lang="en-IN" sz="2400" b="1" baseline="-25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004112" y="3327375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endParaRPr lang="en-IN" sz="2400" b="1" baseline="-25000" dirty="0"/>
              </a:p>
            </p:txBody>
          </p:sp>
          <p:sp>
            <p:nvSpPr>
              <p:cNvPr id="57" name="Line 5"/>
              <p:cNvSpPr>
                <a:spLocks noChangeShapeType="1"/>
              </p:cNvSpPr>
              <p:nvPr/>
            </p:nvSpPr>
            <p:spPr bwMode="auto">
              <a:xfrm rot="5400000" flipV="1">
                <a:off x="3816096" y="4041248"/>
                <a:ext cx="0" cy="324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87824" y="5229200"/>
                <a:ext cx="3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875617"/>
              </p:ext>
            </p:extLst>
          </p:nvPr>
        </p:nvGraphicFramePr>
        <p:xfrm>
          <a:off x="1331640" y="1412776"/>
          <a:ext cx="6324600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1" name="Equation" r:id="rId3" imgW="2108160" imgH="838080" progId="Equation.DSMT4">
                  <p:embed/>
                </p:oleObj>
              </mc:Choice>
              <mc:Fallback>
                <p:oleObj name="Equation" r:id="rId3" imgW="21081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412776"/>
                        <a:ext cx="6324600" cy="251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422832" y="274638"/>
            <a:ext cx="8280000" cy="634082"/>
          </a:xfrm>
        </p:spPr>
        <p:txBody>
          <a:bodyPr>
            <a:normAutofit fontScale="90000"/>
          </a:bodyPr>
          <a:lstStyle/>
          <a:p>
            <a:r>
              <a:rPr lang="en-IN" sz="2400" b="1" dirty="0" smtClean="0"/>
              <a:t>Simply supported beam with uniformly distributed load and overhang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4750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Solution for deflection curve</a:t>
            </a:r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2123728" y="4005064"/>
            <a:ext cx="4824536" cy="2703793"/>
            <a:chOff x="2051720" y="3533519"/>
            <a:chExt cx="4824536" cy="2703793"/>
          </a:xfrm>
        </p:grpSpPr>
        <p:grpSp>
          <p:nvGrpSpPr>
            <p:cNvPr id="50" name="Group 49"/>
            <p:cNvGrpSpPr/>
            <p:nvPr/>
          </p:nvGrpSpPr>
          <p:grpSpPr>
            <a:xfrm>
              <a:off x="2051720" y="3533519"/>
              <a:ext cx="4824536" cy="2662849"/>
              <a:chOff x="4211960" y="3501008"/>
              <a:chExt cx="4824536" cy="2662849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716016" y="3501008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8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8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4211960" y="4147681"/>
                <a:ext cx="4299608" cy="2016176"/>
                <a:chOff x="2144600" y="3429000"/>
                <a:chExt cx="4299608" cy="2016176"/>
              </a:xfrm>
            </p:grpSpPr>
            <p:sp>
              <p:nvSpPr>
                <p:cNvPr id="6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63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226496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471601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2645200" y="3429000"/>
                  <a:ext cx="3799008" cy="1440160"/>
                  <a:chOff x="2645200" y="3429000"/>
                  <a:chExt cx="3799008" cy="1440160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2645200" y="3429000"/>
                    <a:ext cx="3600000" cy="1386152"/>
                    <a:chOff x="2645200" y="3429000"/>
                    <a:chExt cx="3600000" cy="1386152"/>
                  </a:xfrm>
                </p:grpSpPr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2771800" y="4445820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4788024" y="444523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75" name="Straight Arrow Connector 74"/>
                    <p:cNvCxnSpPr/>
                    <p:nvPr/>
                  </p:nvCxnSpPr>
                  <p:spPr>
                    <a:xfrm>
                      <a:off x="5223840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Arrow Connector 75"/>
                    <p:cNvCxnSpPr/>
                    <p:nvPr/>
                  </p:nvCxnSpPr>
                  <p:spPr>
                    <a:xfrm>
                      <a:off x="472966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Arrow Connector 76"/>
                    <p:cNvCxnSpPr/>
                    <p:nvPr/>
                  </p:nvCxnSpPr>
                  <p:spPr>
                    <a:xfrm>
                      <a:off x="4980520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Arrow Connector 77"/>
                    <p:cNvCxnSpPr/>
                    <p:nvPr/>
                  </p:nvCxnSpPr>
                  <p:spPr>
                    <a:xfrm>
                      <a:off x="425290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/>
                    <p:cNvCxnSpPr/>
                    <p:nvPr/>
                  </p:nvCxnSpPr>
                  <p:spPr>
                    <a:xfrm>
                      <a:off x="4499992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Arrow Connector 79"/>
                    <p:cNvCxnSpPr/>
                    <p:nvPr/>
                  </p:nvCxnSpPr>
                  <p:spPr>
                    <a:xfrm>
                      <a:off x="3758728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Arrow Connector 80"/>
                    <p:cNvCxnSpPr/>
                    <p:nvPr/>
                  </p:nvCxnSpPr>
                  <p:spPr>
                    <a:xfrm>
                      <a:off x="400958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Arrow Connector 81"/>
                    <p:cNvCxnSpPr/>
                    <p:nvPr/>
                  </p:nvCxnSpPr>
                  <p:spPr>
                    <a:xfrm>
                      <a:off x="3279624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Arrow Connector 82"/>
                    <p:cNvCxnSpPr/>
                    <p:nvPr/>
                  </p:nvCxnSpPr>
                  <p:spPr>
                    <a:xfrm>
                      <a:off x="3526712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Arrow Connector 83"/>
                    <p:cNvCxnSpPr/>
                    <p:nvPr/>
                  </p:nvCxnSpPr>
                  <p:spPr>
                    <a:xfrm>
                      <a:off x="2785448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Arrow Connector 84"/>
                    <p:cNvCxnSpPr/>
                    <p:nvPr/>
                  </p:nvCxnSpPr>
                  <p:spPr>
                    <a:xfrm>
                      <a:off x="3036304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829600" y="3487408"/>
                      <a:ext cx="324000" cy="324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6084168" y="4499828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  <p:sp>
                <p:nvSpPr>
                  <p:cNvPr id="68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3924064" y="3285120"/>
                    <a:ext cx="0" cy="2448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7799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</a:t>
                    </a:r>
                    <a:endParaRPr lang="en-IN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5768792" y="4041120"/>
                    <a:ext cx="0" cy="936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55801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</a:p>
                </p:txBody>
              </p:sp>
            </p:grpSp>
          </p:grpSp>
        </p:grpSp>
        <p:grpSp>
          <p:nvGrpSpPr>
            <p:cNvPr id="51" name="Group 50"/>
            <p:cNvGrpSpPr/>
            <p:nvPr/>
          </p:nvGrpSpPr>
          <p:grpSpPr>
            <a:xfrm>
              <a:off x="2628144" y="3759423"/>
              <a:ext cx="4248112" cy="2477889"/>
              <a:chOff x="2196096" y="3327375"/>
              <a:chExt cx="4248112" cy="247788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415224" y="3665397"/>
                <a:ext cx="1028984" cy="2098923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Line 5"/>
              <p:cNvSpPr>
                <a:spLocks noChangeShapeType="1"/>
              </p:cNvSpPr>
              <p:nvPr/>
            </p:nvSpPr>
            <p:spPr bwMode="auto">
              <a:xfrm flipV="1">
                <a:off x="5434434" y="4814664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Arc 6"/>
              <p:cNvSpPr>
                <a:spLocks/>
              </p:cNvSpPr>
              <p:nvPr/>
            </p:nvSpPr>
            <p:spPr bwMode="auto">
              <a:xfrm>
                <a:off x="5371312" y="3777208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70C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040112" y="5127575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V</a:t>
                </a:r>
                <a:endParaRPr lang="en-IN" sz="2400" b="1" baseline="-25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004112" y="3327375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endParaRPr lang="en-IN" sz="2400" b="1" baseline="-25000" dirty="0"/>
              </a:p>
            </p:txBody>
          </p:sp>
          <p:sp>
            <p:nvSpPr>
              <p:cNvPr id="57" name="Line 5"/>
              <p:cNvSpPr>
                <a:spLocks noChangeShapeType="1"/>
              </p:cNvSpPr>
              <p:nvPr/>
            </p:nvSpPr>
            <p:spPr bwMode="auto">
              <a:xfrm rot="5400000" flipV="1">
                <a:off x="3816096" y="4041248"/>
                <a:ext cx="0" cy="324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87824" y="5229200"/>
                <a:ext cx="3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78991"/>
              </p:ext>
            </p:extLst>
          </p:nvPr>
        </p:nvGraphicFramePr>
        <p:xfrm>
          <a:off x="1046163" y="2039938"/>
          <a:ext cx="689610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3" name="Equation" r:id="rId3" imgW="2298600" imgH="419040" progId="Equation.DSMT4">
                  <p:embed/>
                </p:oleObj>
              </mc:Choice>
              <mc:Fallback>
                <p:oleObj name="Equation" r:id="rId3" imgW="2298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2039938"/>
                        <a:ext cx="689610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422832" y="274638"/>
            <a:ext cx="8280000" cy="634082"/>
          </a:xfrm>
        </p:spPr>
        <p:txBody>
          <a:bodyPr>
            <a:normAutofit fontScale="90000"/>
          </a:bodyPr>
          <a:lstStyle/>
          <a:p>
            <a:r>
              <a:rPr lang="en-IN" sz="2400" b="1" dirty="0" smtClean="0"/>
              <a:t>Simply supported beam with uniformly distributed load and overhang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69853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Useful information</a:t>
            </a:r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If the overhang a&gt;L then the maximum deflection will be at the free end, but upwards.</a:t>
            </a:r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2123728" y="4005064"/>
            <a:ext cx="4824536" cy="2703793"/>
            <a:chOff x="2051720" y="3533519"/>
            <a:chExt cx="4824536" cy="2703793"/>
          </a:xfrm>
        </p:grpSpPr>
        <p:grpSp>
          <p:nvGrpSpPr>
            <p:cNvPr id="50" name="Group 49"/>
            <p:cNvGrpSpPr/>
            <p:nvPr/>
          </p:nvGrpSpPr>
          <p:grpSpPr>
            <a:xfrm>
              <a:off x="2051720" y="3533519"/>
              <a:ext cx="4824536" cy="2662849"/>
              <a:chOff x="4211960" y="3501008"/>
              <a:chExt cx="4824536" cy="2662849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716016" y="3501008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8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8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4211960" y="4147681"/>
                <a:ext cx="4299608" cy="2016176"/>
                <a:chOff x="2144600" y="3429000"/>
                <a:chExt cx="4299608" cy="2016176"/>
              </a:xfrm>
            </p:grpSpPr>
            <p:sp>
              <p:nvSpPr>
                <p:cNvPr id="6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63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226496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471601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2645200" y="3429000"/>
                  <a:ext cx="3799008" cy="1440160"/>
                  <a:chOff x="2645200" y="3429000"/>
                  <a:chExt cx="3799008" cy="1440160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2645200" y="3429000"/>
                    <a:ext cx="3600000" cy="1386152"/>
                    <a:chOff x="2645200" y="3429000"/>
                    <a:chExt cx="3600000" cy="1386152"/>
                  </a:xfrm>
                </p:grpSpPr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2771800" y="4445820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4788024" y="444523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75" name="Straight Arrow Connector 74"/>
                    <p:cNvCxnSpPr/>
                    <p:nvPr/>
                  </p:nvCxnSpPr>
                  <p:spPr>
                    <a:xfrm>
                      <a:off x="5223840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Arrow Connector 75"/>
                    <p:cNvCxnSpPr/>
                    <p:nvPr/>
                  </p:nvCxnSpPr>
                  <p:spPr>
                    <a:xfrm>
                      <a:off x="472966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Arrow Connector 76"/>
                    <p:cNvCxnSpPr/>
                    <p:nvPr/>
                  </p:nvCxnSpPr>
                  <p:spPr>
                    <a:xfrm>
                      <a:off x="4980520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Arrow Connector 77"/>
                    <p:cNvCxnSpPr/>
                    <p:nvPr/>
                  </p:nvCxnSpPr>
                  <p:spPr>
                    <a:xfrm>
                      <a:off x="425290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/>
                    <p:cNvCxnSpPr/>
                    <p:nvPr/>
                  </p:nvCxnSpPr>
                  <p:spPr>
                    <a:xfrm>
                      <a:off x="4499992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Arrow Connector 79"/>
                    <p:cNvCxnSpPr/>
                    <p:nvPr/>
                  </p:nvCxnSpPr>
                  <p:spPr>
                    <a:xfrm>
                      <a:off x="3758728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Arrow Connector 80"/>
                    <p:cNvCxnSpPr/>
                    <p:nvPr/>
                  </p:nvCxnSpPr>
                  <p:spPr>
                    <a:xfrm>
                      <a:off x="400958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Arrow Connector 81"/>
                    <p:cNvCxnSpPr/>
                    <p:nvPr/>
                  </p:nvCxnSpPr>
                  <p:spPr>
                    <a:xfrm>
                      <a:off x="3279624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Arrow Connector 82"/>
                    <p:cNvCxnSpPr/>
                    <p:nvPr/>
                  </p:nvCxnSpPr>
                  <p:spPr>
                    <a:xfrm>
                      <a:off x="3526712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Arrow Connector 83"/>
                    <p:cNvCxnSpPr/>
                    <p:nvPr/>
                  </p:nvCxnSpPr>
                  <p:spPr>
                    <a:xfrm>
                      <a:off x="2785448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Arrow Connector 84"/>
                    <p:cNvCxnSpPr/>
                    <p:nvPr/>
                  </p:nvCxnSpPr>
                  <p:spPr>
                    <a:xfrm>
                      <a:off x="3036304" y="3442648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829600" y="3487408"/>
                      <a:ext cx="324000" cy="324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6084168" y="4499828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  <p:sp>
                <p:nvSpPr>
                  <p:cNvPr id="68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3924064" y="3285120"/>
                    <a:ext cx="0" cy="2448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7799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</a:t>
                    </a:r>
                    <a:endParaRPr lang="en-IN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5768792" y="4041120"/>
                    <a:ext cx="0" cy="936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55801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</a:p>
                </p:txBody>
              </p:sp>
            </p:grpSp>
          </p:grpSp>
        </p:grpSp>
        <p:grpSp>
          <p:nvGrpSpPr>
            <p:cNvPr id="51" name="Group 50"/>
            <p:cNvGrpSpPr/>
            <p:nvPr/>
          </p:nvGrpSpPr>
          <p:grpSpPr>
            <a:xfrm>
              <a:off x="2628144" y="3759423"/>
              <a:ext cx="4248112" cy="2477889"/>
              <a:chOff x="2196096" y="3327375"/>
              <a:chExt cx="4248112" cy="247788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415224" y="3665397"/>
                <a:ext cx="1028984" cy="2098923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Line 5"/>
              <p:cNvSpPr>
                <a:spLocks noChangeShapeType="1"/>
              </p:cNvSpPr>
              <p:nvPr/>
            </p:nvSpPr>
            <p:spPr bwMode="auto">
              <a:xfrm flipV="1">
                <a:off x="5434434" y="4814664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Arc 6"/>
              <p:cNvSpPr>
                <a:spLocks/>
              </p:cNvSpPr>
              <p:nvPr/>
            </p:nvSpPr>
            <p:spPr bwMode="auto">
              <a:xfrm>
                <a:off x="5371312" y="3777208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70C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040112" y="5127575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V</a:t>
                </a:r>
                <a:endParaRPr lang="en-IN" sz="2400" b="1" baseline="-25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004112" y="3327375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endParaRPr lang="en-IN" sz="2400" b="1" baseline="-25000" dirty="0"/>
              </a:p>
            </p:txBody>
          </p:sp>
          <p:sp>
            <p:nvSpPr>
              <p:cNvPr id="57" name="Line 5"/>
              <p:cNvSpPr>
                <a:spLocks noChangeShapeType="1"/>
              </p:cNvSpPr>
              <p:nvPr/>
            </p:nvSpPr>
            <p:spPr bwMode="auto">
              <a:xfrm rot="5400000" flipV="1">
                <a:off x="3816096" y="4041248"/>
                <a:ext cx="0" cy="324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87824" y="5229200"/>
                <a:ext cx="3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071700"/>
              </p:ext>
            </p:extLst>
          </p:nvPr>
        </p:nvGraphicFramePr>
        <p:xfrm>
          <a:off x="1217613" y="1556792"/>
          <a:ext cx="655320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7" name="Equation" r:id="rId3" imgW="2184120" imgH="419040" progId="Equation.DSMT4">
                  <p:embed/>
                </p:oleObj>
              </mc:Choice>
              <mc:Fallback>
                <p:oleObj name="Equation" r:id="rId3" imgW="21841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1556792"/>
                        <a:ext cx="655320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422832" y="274638"/>
            <a:ext cx="8280000" cy="634082"/>
          </a:xfrm>
        </p:spPr>
        <p:txBody>
          <a:bodyPr>
            <a:normAutofit fontScale="90000"/>
          </a:bodyPr>
          <a:lstStyle/>
          <a:p>
            <a:r>
              <a:rPr lang="en-IN" sz="2400" b="1" dirty="0" smtClean="0"/>
              <a:t>Simply supported beam with uniformly distributed load and overhang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7296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IN" dirty="0" smtClean="0"/>
              <a:t>Here the point load is at the tip of the free end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2483768" y="3429000"/>
            <a:ext cx="3960440" cy="1440160"/>
            <a:chOff x="2483768" y="3429000"/>
            <a:chExt cx="3960440" cy="1440160"/>
          </a:xfrm>
        </p:grpSpPr>
        <p:grpSp>
          <p:nvGrpSpPr>
            <p:cNvPr id="8" name="Group 7"/>
            <p:cNvGrpSpPr/>
            <p:nvPr/>
          </p:nvGrpSpPr>
          <p:grpSpPr>
            <a:xfrm>
              <a:off x="2645200" y="3429000"/>
              <a:ext cx="3600000" cy="1386152"/>
              <a:chOff x="2645200" y="3429000"/>
              <a:chExt cx="3600000" cy="138615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645200" y="4077072"/>
                <a:ext cx="3600000" cy="36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771800" y="444582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IN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788024" y="444523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IN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62281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804880" y="3487408"/>
                <a:ext cx="324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Isosceles Triangle 10"/>
            <p:cNvSpPr/>
            <p:nvPr/>
          </p:nvSpPr>
          <p:spPr>
            <a:xfrm>
              <a:off x="2483768" y="4437152"/>
              <a:ext cx="360040" cy="360000"/>
            </a:xfrm>
            <a:prstGeom prst="triangl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5062408" y="4437152"/>
              <a:ext cx="360040" cy="360000"/>
            </a:xfrm>
            <a:prstGeom prst="ellips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84168" y="449982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C</a:t>
              </a:r>
              <a:endParaRPr lang="en-IN" dirty="0"/>
            </a:p>
          </p:txBody>
        </p:sp>
        <p:sp>
          <p:nvSpPr>
            <p:cNvPr id="36" name="Line 5"/>
            <p:cNvSpPr>
              <a:spLocks noChangeShapeType="1"/>
            </p:cNvSpPr>
            <p:nvPr/>
          </p:nvSpPr>
          <p:spPr bwMode="auto">
            <a:xfrm rot="5400000" flipV="1">
              <a:off x="3887792" y="3321120"/>
              <a:ext cx="0" cy="2376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79912" y="443711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IN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5"/>
            <p:cNvSpPr>
              <a:spLocks noChangeShapeType="1"/>
            </p:cNvSpPr>
            <p:nvPr/>
          </p:nvSpPr>
          <p:spPr bwMode="auto">
            <a:xfrm rot="5400000" flipV="1">
              <a:off x="5814088" y="4059120"/>
              <a:ext cx="0" cy="90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80112" y="443711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422832" y="274638"/>
            <a:ext cx="8280000" cy="634082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Simply supported beam with point load at overhang tip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81310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Hinged beam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Either way these are the information we can get at best </a:t>
            </a:r>
            <a:endParaRPr lang="en-IN" dirty="0"/>
          </a:p>
        </p:txBody>
      </p:sp>
      <p:grpSp>
        <p:nvGrpSpPr>
          <p:cNvPr id="21" name="Group 20"/>
          <p:cNvGrpSpPr/>
          <p:nvPr/>
        </p:nvGrpSpPr>
        <p:grpSpPr>
          <a:xfrm>
            <a:off x="2411760" y="4228479"/>
            <a:ext cx="4343400" cy="2590800"/>
            <a:chOff x="2398112" y="3422743"/>
            <a:chExt cx="4343400" cy="2590800"/>
          </a:xfrm>
        </p:grpSpPr>
        <p:grpSp>
          <p:nvGrpSpPr>
            <p:cNvPr id="9" name="Group 8"/>
            <p:cNvGrpSpPr/>
            <p:nvPr/>
          </p:nvGrpSpPr>
          <p:grpSpPr>
            <a:xfrm>
              <a:off x="3160113" y="3939249"/>
              <a:ext cx="2810184" cy="1577983"/>
              <a:chOff x="2844785" y="2828528"/>
              <a:chExt cx="2810184" cy="1577983"/>
            </a:xfrm>
          </p:grpSpPr>
          <p:pic>
            <p:nvPicPr>
              <p:cNvPr id="4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64" r="39117" b="13759"/>
              <a:stretch/>
            </p:blipFill>
            <p:spPr bwMode="auto">
              <a:xfrm>
                <a:off x="2844785" y="2828528"/>
                <a:ext cx="2810184" cy="1511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3032536" y="4000246"/>
                <a:ext cx="360040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738968" y="3989903"/>
                <a:ext cx="360040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431752" y="3991416"/>
                <a:ext cx="360040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120768" y="3993688"/>
                <a:ext cx="360040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398112" y="3422743"/>
              <a:ext cx="4343400" cy="2590800"/>
              <a:chOff x="2627784" y="3422743"/>
              <a:chExt cx="4343400" cy="2590800"/>
            </a:xfrm>
          </p:grpSpPr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 flipV="1">
                <a:off x="6172672" y="4641943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Text Box 7"/>
              <p:cNvSpPr txBox="1">
                <a:spLocks noChangeArrowheads="1"/>
              </p:cNvSpPr>
              <p:nvPr/>
            </p:nvSpPr>
            <p:spPr bwMode="auto">
              <a:xfrm>
                <a:off x="6132984" y="5556343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</a:t>
                </a:r>
                <a:r>
                  <a:rPr lang="en-US" altLang="en-US" sz="2400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13" name="Arc 8"/>
              <p:cNvSpPr>
                <a:spLocks/>
              </p:cNvSpPr>
              <p:nvPr/>
            </p:nvSpPr>
            <p:spPr bwMode="auto">
              <a:xfrm>
                <a:off x="6172672" y="3879943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FF33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" name="Text Box 9"/>
              <p:cNvSpPr txBox="1">
                <a:spLocks noChangeArrowheads="1"/>
              </p:cNvSpPr>
              <p:nvPr/>
            </p:nvSpPr>
            <p:spPr bwMode="auto">
              <a:xfrm>
                <a:off x="6325072" y="3422743"/>
                <a:ext cx="6096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</a:t>
                </a:r>
                <a:r>
                  <a:rPr lang="en-US" altLang="en-US" sz="2400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 flipH="1" flipV="1">
                <a:off x="3405659" y="4718143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Arc 11"/>
              <p:cNvSpPr>
                <a:spLocks/>
              </p:cNvSpPr>
              <p:nvPr/>
            </p:nvSpPr>
            <p:spPr bwMode="auto">
              <a:xfrm flipH="1">
                <a:off x="2627784" y="3956143"/>
                <a:ext cx="798513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FF33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2856384" y="5403943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</a:t>
                </a:r>
                <a:r>
                  <a:rPr lang="en-US" altLang="en-US" sz="2400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3084984" y="3498943"/>
                <a:ext cx="6096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</a:t>
                </a:r>
                <a:r>
                  <a:rPr lang="en-US" altLang="en-US" sz="2400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</p:grpSp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438241"/>
              </p:ext>
            </p:extLst>
          </p:nvPr>
        </p:nvGraphicFramePr>
        <p:xfrm>
          <a:off x="3034258" y="2420888"/>
          <a:ext cx="45212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68" name="Equation" r:id="rId4" imgW="2260600" imgH="939800" progId="Equation.DSMT4">
                  <p:embed/>
                </p:oleObj>
              </mc:Choice>
              <mc:Fallback>
                <p:oleObj name="Equation" r:id="rId4" imgW="22606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4258" y="2420888"/>
                        <a:ext cx="45212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19297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smtClean="0"/>
              <a:t>Simply supported beam with uniformly distributed load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IN" dirty="0"/>
              <a:t>Draw the FBD</a:t>
            </a:r>
          </a:p>
          <a:p>
            <a:r>
              <a:rPr lang="en-IN" dirty="0"/>
              <a:t>At </a:t>
            </a:r>
            <a:r>
              <a:rPr lang="en-IN" dirty="0" smtClean="0"/>
              <a:t>both A and B, </a:t>
            </a:r>
            <a:r>
              <a:rPr lang="en-IN" dirty="0"/>
              <a:t>since </a:t>
            </a:r>
            <a:r>
              <a:rPr lang="en-IN" dirty="0" smtClean="0"/>
              <a:t>pin (or roller) permits rotation but no (vertical) translation there will </a:t>
            </a:r>
            <a:r>
              <a:rPr lang="en-IN" dirty="0"/>
              <a:t>be </a:t>
            </a:r>
            <a:r>
              <a:rPr lang="en-IN" dirty="0" smtClean="0"/>
              <a:t>only </a:t>
            </a:r>
            <a:r>
              <a:rPr lang="en-IN" dirty="0"/>
              <a:t>a force </a:t>
            </a:r>
            <a:r>
              <a:rPr lang="en-IN" dirty="0" smtClean="0"/>
              <a:t>as reaction at A and B.</a:t>
            </a:r>
            <a:endParaRPr lang="en-IN" dirty="0"/>
          </a:p>
        </p:txBody>
      </p:sp>
      <p:grpSp>
        <p:nvGrpSpPr>
          <p:cNvPr id="7" name="Group 6"/>
          <p:cNvGrpSpPr/>
          <p:nvPr/>
        </p:nvGrpSpPr>
        <p:grpSpPr>
          <a:xfrm>
            <a:off x="2144600" y="3429000"/>
            <a:ext cx="4285960" cy="2016176"/>
            <a:chOff x="2144600" y="3429000"/>
            <a:chExt cx="4285960" cy="2016176"/>
          </a:xfrm>
        </p:grpSpPr>
        <p:sp>
          <p:nvSpPr>
            <p:cNvPr id="34" name="Line 5"/>
            <p:cNvSpPr>
              <a:spLocks noChangeShapeType="1"/>
            </p:cNvSpPr>
            <p:nvPr/>
          </p:nvSpPr>
          <p:spPr bwMode="auto">
            <a:xfrm flipV="1">
              <a:off x="2653418" y="4454576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44600" y="4767487"/>
              <a:ext cx="54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38" name="Line 5"/>
            <p:cNvSpPr>
              <a:spLocks noChangeShapeType="1"/>
            </p:cNvSpPr>
            <p:nvPr/>
          </p:nvSpPr>
          <p:spPr bwMode="auto">
            <a:xfrm flipV="1">
              <a:off x="5226496" y="4454576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16016" y="4767487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631552" y="3429000"/>
              <a:ext cx="3799008" cy="1440160"/>
              <a:chOff x="2645200" y="3429000"/>
              <a:chExt cx="3799008" cy="144016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645200" y="3429000"/>
                <a:ext cx="3600000" cy="1386152"/>
                <a:chOff x="2645200" y="3429000"/>
                <a:chExt cx="3600000" cy="1386152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2645200" y="4077072"/>
                  <a:ext cx="3600000" cy="36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771800" y="4445820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4788024" y="4445236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  <p:cxnSp>
              <p:nvCxnSpPr>
                <p:cNvPr id="69" name="Straight Arrow Connector 68"/>
                <p:cNvCxnSpPr/>
                <p:nvPr/>
              </p:nvCxnSpPr>
              <p:spPr>
                <a:xfrm>
                  <a:off x="622818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/>
                <p:cNvSpPr txBox="1"/>
                <p:nvPr/>
              </p:nvSpPr>
              <p:spPr>
                <a:xfrm>
                  <a:off x="5804880" y="3487408"/>
                  <a:ext cx="32400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24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P</a:t>
                  </a:r>
                  <a:endPara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6084168" y="449982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C</a:t>
                </a:r>
                <a:endParaRPr lang="en-IN" dirty="0"/>
              </a:p>
            </p:txBody>
          </p:sp>
          <p:sp>
            <p:nvSpPr>
              <p:cNvPr id="42" name="Line 5"/>
              <p:cNvSpPr>
                <a:spLocks noChangeShapeType="1"/>
              </p:cNvSpPr>
              <p:nvPr/>
            </p:nvSpPr>
            <p:spPr bwMode="auto">
              <a:xfrm rot="5400000" flipV="1">
                <a:off x="3887792" y="3321120"/>
                <a:ext cx="0" cy="2376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779912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5"/>
              <p:cNvSpPr>
                <a:spLocks noChangeShapeType="1"/>
              </p:cNvSpPr>
              <p:nvPr/>
            </p:nvSpPr>
            <p:spPr bwMode="auto">
              <a:xfrm rot="5400000" flipV="1">
                <a:off x="5814088" y="4059120"/>
                <a:ext cx="0" cy="90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580112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995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smtClean="0"/>
              <a:t>Simply supported beam with uniformly distributed load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IN" dirty="0"/>
              <a:t>Write the equilibrium equations. Here moments are being taken about </a:t>
            </a:r>
            <a:r>
              <a:rPr lang="en-IN" dirty="0" smtClean="0"/>
              <a:t>A.</a:t>
            </a: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405673"/>
              </p:ext>
            </p:extLst>
          </p:nvPr>
        </p:nvGraphicFramePr>
        <p:xfrm>
          <a:off x="1766888" y="2179638"/>
          <a:ext cx="5562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0" name="Equation" r:id="rId3" imgW="1854000" imgH="685800" progId="Equation.DSMT4">
                  <p:embed/>
                </p:oleObj>
              </mc:Choice>
              <mc:Fallback>
                <p:oleObj name="Equation" r:id="rId3" imgW="18540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2179638"/>
                        <a:ext cx="55626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2411760" y="4653184"/>
            <a:ext cx="4285960" cy="2016176"/>
            <a:chOff x="2144600" y="3429000"/>
            <a:chExt cx="4285960" cy="2016176"/>
          </a:xfrm>
        </p:grpSpPr>
        <p:sp>
          <p:nvSpPr>
            <p:cNvPr id="39" name="Line 5"/>
            <p:cNvSpPr>
              <a:spLocks noChangeShapeType="1"/>
            </p:cNvSpPr>
            <p:nvPr/>
          </p:nvSpPr>
          <p:spPr bwMode="auto">
            <a:xfrm flipV="1">
              <a:off x="2653418" y="4454576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44600" y="4767487"/>
              <a:ext cx="54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41" name="Line 5"/>
            <p:cNvSpPr>
              <a:spLocks noChangeShapeType="1"/>
            </p:cNvSpPr>
            <p:nvPr/>
          </p:nvSpPr>
          <p:spPr bwMode="auto">
            <a:xfrm flipV="1">
              <a:off x="5226496" y="4454576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16016" y="4767487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2631552" y="3429000"/>
              <a:ext cx="3799008" cy="1440160"/>
              <a:chOff x="2645200" y="3429000"/>
              <a:chExt cx="3799008" cy="144016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2645200" y="3429000"/>
                <a:ext cx="3600000" cy="1386152"/>
                <a:chOff x="2645200" y="3429000"/>
                <a:chExt cx="3600000" cy="1386152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2645200" y="4077072"/>
                  <a:ext cx="3600000" cy="36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771800" y="4445820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4788024" y="4445236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622818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5804880" y="3487408"/>
                  <a:ext cx="32400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24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P</a:t>
                  </a:r>
                  <a:endPara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6084168" y="449982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C</a:t>
                </a:r>
                <a:endParaRPr lang="en-IN" dirty="0"/>
              </a:p>
            </p:txBody>
          </p:sp>
          <p:sp>
            <p:nvSpPr>
              <p:cNvPr id="46" name="Line 5"/>
              <p:cNvSpPr>
                <a:spLocks noChangeShapeType="1"/>
              </p:cNvSpPr>
              <p:nvPr/>
            </p:nvSpPr>
            <p:spPr bwMode="auto">
              <a:xfrm rot="5400000" flipV="1">
                <a:off x="3887792" y="3321120"/>
                <a:ext cx="0" cy="2376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779912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Line 5"/>
              <p:cNvSpPr>
                <a:spLocks noChangeShapeType="1"/>
              </p:cNvSpPr>
              <p:nvPr/>
            </p:nvSpPr>
            <p:spPr bwMode="auto">
              <a:xfrm rot="5400000" flipV="1">
                <a:off x="5814088" y="4059120"/>
                <a:ext cx="0" cy="90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580112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740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smtClean="0"/>
              <a:t>Simply supported beam with uniformly distributed load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/>
              <a:t>Set up a coordinate system</a:t>
            </a:r>
          </a:p>
          <a:p>
            <a:r>
              <a:rPr lang="en-IN" sz="2800" dirty="0"/>
              <a:t>We choose A to be the origin, x as positive from A to B and </a:t>
            </a:r>
            <a:r>
              <a:rPr lang="en-IN" sz="2800" dirty="0" err="1"/>
              <a:t>y,v</a:t>
            </a:r>
            <a:r>
              <a:rPr lang="en-IN" sz="2800" dirty="0"/>
              <a:t> as positive </a:t>
            </a:r>
            <a:r>
              <a:rPr lang="en-IN" sz="2800" dirty="0" smtClean="0"/>
              <a:t>upwards</a:t>
            </a:r>
          </a:p>
          <a:p>
            <a:r>
              <a:rPr lang="en-IN" sz="2800" dirty="0"/>
              <a:t>There </a:t>
            </a:r>
            <a:r>
              <a:rPr lang="en-IN" sz="2800" dirty="0" smtClean="0"/>
              <a:t>will be two domains </a:t>
            </a:r>
            <a:r>
              <a:rPr lang="en-IN" sz="2800" dirty="0"/>
              <a:t>– </a:t>
            </a:r>
            <a:r>
              <a:rPr lang="en-IN" sz="2800" dirty="0" smtClean="0"/>
              <a:t>AB and BC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85544" y="3528304"/>
            <a:ext cx="4803664" cy="2708960"/>
            <a:chOff x="2185544" y="3528304"/>
            <a:chExt cx="4803664" cy="2708960"/>
          </a:xfrm>
        </p:grpSpPr>
        <p:grpSp>
          <p:nvGrpSpPr>
            <p:cNvPr id="37" name="Group 36"/>
            <p:cNvGrpSpPr/>
            <p:nvPr/>
          </p:nvGrpSpPr>
          <p:grpSpPr>
            <a:xfrm>
              <a:off x="2185544" y="4221088"/>
              <a:ext cx="4285960" cy="2016176"/>
              <a:chOff x="2144600" y="3429000"/>
              <a:chExt cx="4285960" cy="2016176"/>
            </a:xfrm>
          </p:grpSpPr>
          <p:sp>
            <p:nvSpPr>
              <p:cNvPr id="38" name="Line 5"/>
              <p:cNvSpPr>
                <a:spLocks noChangeShapeType="1"/>
              </p:cNvSpPr>
              <p:nvPr/>
            </p:nvSpPr>
            <p:spPr bwMode="auto">
              <a:xfrm flipV="1">
                <a:off x="2653418" y="4454576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144600" y="4767487"/>
                <a:ext cx="54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40" name="Line 5"/>
              <p:cNvSpPr>
                <a:spLocks noChangeShapeType="1"/>
              </p:cNvSpPr>
              <p:nvPr/>
            </p:nvSpPr>
            <p:spPr bwMode="auto">
              <a:xfrm flipV="1">
                <a:off x="5226496" y="4454576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16016" y="4767487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B</a:t>
                </a:r>
                <a:endParaRPr lang="en-IN" sz="2400" b="1" baseline="-25000" dirty="0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2631552" y="3429000"/>
                <a:ext cx="3799008" cy="1440160"/>
                <a:chOff x="2645200" y="3429000"/>
                <a:chExt cx="3799008" cy="1440160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2645200" y="3429000"/>
                  <a:ext cx="3600000" cy="1386152"/>
                  <a:chOff x="2645200" y="3429000"/>
                  <a:chExt cx="3600000" cy="1386152"/>
                </a:xfrm>
              </p:grpSpPr>
              <p:sp>
                <p:nvSpPr>
                  <p:cNvPr id="49" name="Rectangle 48"/>
                  <p:cNvSpPr/>
                  <p:nvPr/>
                </p:nvSpPr>
                <p:spPr>
                  <a:xfrm>
                    <a:off x="2645200" y="4077072"/>
                    <a:ext cx="360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2771800" y="4445820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A</a:t>
                    </a:r>
                    <a:endParaRPr lang="en-IN" dirty="0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4788024" y="4445236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B</a:t>
                    </a:r>
                    <a:endParaRPr lang="en-IN" dirty="0"/>
                  </a:p>
                </p:txBody>
              </p:sp>
              <p:cxnSp>
                <p:nvCxnSpPr>
                  <p:cNvPr id="52" name="Straight Arrow Connector 51"/>
                  <p:cNvCxnSpPr/>
                  <p:nvPr/>
                </p:nvCxnSpPr>
                <p:spPr>
                  <a:xfrm>
                    <a:off x="622818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5804880" y="3487408"/>
                    <a:ext cx="3240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IN" sz="24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P</a:t>
                    </a:r>
                    <a:endParaRPr lang="en-IN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4" name="TextBox 43"/>
                <p:cNvSpPr txBox="1"/>
                <p:nvPr/>
              </p:nvSpPr>
              <p:spPr>
                <a:xfrm>
                  <a:off x="6084168" y="4499828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C</a:t>
                  </a:r>
                  <a:endParaRPr lang="en-IN" dirty="0"/>
                </a:p>
              </p:txBody>
            </p:sp>
            <p:sp>
              <p:nvSpPr>
                <p:cNvPr id="45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3887792" y="3321120"/>
                  <a:ext cx="0" cy="2376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779912" y="4437112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  <a:endPara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5814088" y="4059120"/>
                  <a:ext cx="0" cy="90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5580112" y="4437112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</p:grpSp>
        </p:grpSp>
        <p:grpSp>
          <p:nvGrpSpPr>
            <p:cNvPr id="97" name="Group 96"/>
            <p:cNvGrpSpPr/>
            <p:nvPr/>
          </p:nvGrpSpPr>
          <p:grpSpPr>
            <a:xfrm>
              <a:off x="2668728" y="3528304"/>
              <a:ext cx="4320480" cy="1757809"/>
              <a:chOff x="2987824" y="4006511"/>
              <a:chExt cx="4320480" cy="1757809"/>
            </a:xfrm>
          </p:grpSpPr>
          <p:sp>
            <p:nvSpPr>
              <p:cNvPr id="125" name="Line 5"/>
              <p:cNvSpPr>
                <a:spLocks noChangeShapeType="1"/>
              </p:cNvSpPr>
              <p:nvPr/>
            </p:nvSpPr>
            <p:spPr bwMode="auto">
              <a:xfrm flipV="1">
                <a:off x="3001472" y="4006511"/>
                <a:ext cx="0" cy="144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6" name="Line 5"/>
              <p:cNvSpPr>
                <a:spLocks noChangeShapeType="1"/>
              </p:cNvSpPr>
              <p:nvPr/>
            </p:nvSpPr>
            <p:spPr bwMode="auto">
              <a:xfrm rot="5400000" flipV="1">
                <a:off x="4967824" y="3538679"/>
                <a:ext cx="0" cy="396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987824" y="4078519"/>
                <a:ext cx="72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948264" y="5302655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403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smtClean="0"/>
              <a:t>Simply supported beam with uniformly distributed load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Domain AB. Section </a:t>
            </a:r>
            <a:r>
              <a:rPr lang="en-IN" sz="2800" dirty="0"/>
              <a:t>is taken at distance x from </a:t>
            </a:r>
            <a:r>
              <a:rPr lang="en-IN" sz="2800" dirty="0" smtClean="0"/>
              <a:t>A. </a:t>
            </a: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185544" y="2060848"/>
            <a:ext cx="4803664" cy="2709008"/>
            <a:chOff x="2185544" y="3528304"/>
            <a:chExt cx="4803664" cy="2709008"/>
          </a:xfrm>
        </p:grpSpPr>
        <p:grpSp>
          <p:nvGrpSpPr>
            <p:cNvPr id="82" name="Group 81"/>
            <p:cNvGrpSpPr/>
            <p:nvPr/>
          </p:nvGrpSpPr>
          <p:grpSpPr>
            <a:xfrm>
              <a:off x="2185544" y="3528304"/>
              <a:ext cx="4803664" cy="2708960"/>
              <a:chOff x="2185544" y="3528304"/>
              <a:chExt cx="4803664" cy="270896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2185544" y="4221088"/>
                <a:ext cx="4285960" cy="2016176"/>
                <a:chOff x="2144600" y="3429000"/>
                <a:chExt cx="4285960" cy="2016176"/>
              </a:xfrm>
            </p:grpSpPr>
            <p:sp>
              <p:nvSpPr>
                <p:cNvPr id="89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9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226496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471601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2631552" y="3429000"/>
                  <a:ext cx="3799008" cy="1440160"/>
                  <a:chOff x="2645200" y="3429000"/>
                  <a:chExt cx="3799008" cy="1440160"/>
                </a:xfrm>
              </p:grpSpPr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2645200" y="3429000"/>
                    <a:ext cx="3600000" cy="1386152"/>
                    <a:chOff x="2645200" y="3429000"/>
                    <a:chExt cx="3600000" cy="1386152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771800" y="4445820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4788024" y="444523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103" name="Straight Arrow Connector 102"/>
                    <p:cNvCxnSpPr/>
                    <p:nvPr/>
                  </p:nvCxnSpPr>
                  <p:spPr>
                    <a:xfrm>
                      <a:off x="622818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5804880" y="3487408"/>
                      <a:ext cx="32400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6084168" y="4499828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  <p:sp>
                <p:nvSpPr>
                  <p:cNvPr id="96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3887792" y="3321120"/>
                    <a:ext cx="0" cy="2376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37799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</a:t>
                    </a:r>
                    <a:endParaRPr lang="en-IN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8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5814088" y="4059120"/>
                    <a:ext cx="0" cy="900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55801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</a:p>
                </p:txBody>
              </p:sp>
            </p:grpSp>
          </p:grpSp>
          <p:grpSp>
            <p:nvGrpSpPr>
              <p:cNvPr id="84" name="Group 83"/>
              <p:cNvGrpSpPr/>
              <p:nvPr/>
            </p:nvGrpSpPr>
            <p:grpSpPr>
              <a:xfrm>
                <a:off x="2668728" y="3528304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8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6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2564704" y="3759423"/>
              <a:ext cx="4311552" cy="2477889"/>
              <a:chOff x="2132656" y="3327375"/>
              <a:chExt cx="4311552" cy="247788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139952" y="3665397"/>
                <a:ext cx="2304256" cy="2098923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Line 5"/>
              <p:cNvSpPr>
                <a:spLocks noChangeShapeType="1"/>
              </p:cNvSpPr>
              <p:nvPr/>
            </p:nvSpPr>
            <p:spPr bwMode="auto">
              <a:xfrm flipV="1">
                <a:off x="4138290" y="4814664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" name="Arc 6"/>
              <p:cNvSpPr>
                <a:spLocks/>
              </p:cNvSpPr>
              <p:nvPr/>
            </p:nvSpPr>
            <p:spPr bwMode="auto">
              <a:xfrm>
                <a:off x="4133528" y="3777208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70C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743968" y="5127575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V</a:t>
                </a:r>
                <a:endParaRPr lang="en-IN" sz="2400" b="1" baseline="-250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707968" y="3327375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endParaRPr lang="en-IN" sz="2400" b="1" baseline="-25000" dirty="0"/>
              </a:p>
            </p:txBody>
          </p:sp>
          <p:sp>
            <p:nvSpPr>
              <p:cNvPr id="47" name="Line 5"/>
              <p:cNvSpPr>
                <a:spLocks noChangeShapeType="1"/>
              </p:cNvSpPr>
              <p:nvPr/>
            </p:nvSpPr>
            <p:spPr bwMode="auto">
              <a:xfrm rot="5400000" flipV="1">
                <a:off x="3122656" y="4671248"/>
                <a:ext cx="0" cy="198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987824" y="5229200"/>
                <a:ext cx="3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64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smtClean="0"/>
              <a:t>Simply supported beam with uniformly distributed load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/>
              <a:t>Solve equilibrium equations </a:t>
            </a:r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501668"/>
              </p:ext>
            </p:extLst>
          </p:nvPr>
        </p:nvGraphicFramePr>
        <p:xfrm>
          <a:off x="1196975" y="1447800"/>
          <a:ext cx="67818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4" name="Equation" r:id="rId3" imgW="2260440" imgH="812520" progId="Equation.DSMT4">
                  <p:embed/>
                </p:oleObj>
              </mc:Choice>
              <mc:Fallback>
                <p:oleObj name="Equation" r:id="rId3" imgW="226044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1447800"/>
                        <a:ext cx="67818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" name="Group 111"/>
          <p:cNvGrpSpPr/>
          <p:nvPr/>
        </p:nvGrpSpPr>
        <p:grpSpPr>
          <a:xfrm>
            <a:off x="2185544" y="3960352"/>
            <a:ext cx="4803664" cy="2709008"/>
            <a:chOff x="2185544" y="3528304"/>
            <a:chExt cx="4803664" cy="2709008"/>
          </a:xfrm>
        </p:grpSpPr>
        <p:grpSp>
          <p:nvGrpSpPr>
            <p:cNvPr id="113" name="Group 112"/>
            <p:cNvGrpSpPr/>
            <p:nvPr/>
          </p:nvGrpSpPr>
          <p:grpSpPr>
            <a:xfrm>
              <a:off x="2185544" y="3528304"/>
              <a:ext cx="4803664" cy="2708960"/>
              <a:chOff x="2185544" y="3528304"/>
              <a:chExt cx="4803664" cy="2708960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85544" y="4221088"/>
                <a:ext cx="4285960" cy="2016176"/>
                <a:chOff x="2144600" y="3429000"/>
                <a:chExt cx="4285960" cy="2016176"/>
              </a:xfrm>
            </p:grpSpPr>
            <p:sp>
              <p:nvSpPr>
                <p:cNvPr id="128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130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226496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471601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132" name="Group 131"/>
                <p:cNvGrpSpPr/>
                <p:nvPr/>
              </p:nvGrpSpPr>
              <p:grpSpPr>
                <a:xfrm>
                  <a:off x="2631552" y="3429000"/>
                  <a:ext cx="3799008" cy="1440160"/>
                  <a:chOff x="2645200" y="3429000"/>
                  <a:chExt cx="3799008" cy="1440160"/>
                </a:xfrm>
              </p:grpSpPr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2645200" y="3429000"/>
                    <a:ext cx="3600000" cy="1386152"/>
                    <a:chOff x="2645200" y="3429000"/>
                    <a:chExt cx="3600000" cy="1386152"/>
                  </a:xfrm>
                </p:grpSpPr>
                <p:sp>
                  <p:nvSpPr>
                    <p:cNvPr id="139" name="Rectangle 138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2771800" y="4445820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4788024" y="444523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142" name="Straight Arrow Connector 141"/>
                    <p:cNvCxnSpPr/>
                    <p:nvPr/>
                  </p:nvCxnSpPr>
                  <p:spPr>
                    <a:xfrm>
                      <a:off x="622818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3" name="TextBox 142"/>
                    <p:cNvSpPr txBox="1"/>
                    <p:nvPr/>
                  </p:nvSpPr>
                  <p:spPr>
                    <a:xfrm>
                      <a:off x="5804880" y="3487408"/>
                      <a:ext cx="32400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6084168" y="4499828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  <p:sp>
                <p:nvSpPr>
                  <p:cNvPr id="135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3887792" y="3321120"/>
                    <a:ext cx="0" cy="2376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37799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</a:t>
                    </a:r>
                    <a:endParaRPr lang="en-IN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7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5814088" y="4059120"/>
                    <a:ext cx="0" cy="900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55801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</a:p>
                </p:txBody>
              </p:sp>
            </p:grpSp>
          </p:grpSp>
          <p:grpSp>
            <p:nvGrpSpPr>
              <p:cNvPr id="123" name="Group 122"/>
              <p:cNvGrpSpPr/>
              <p:nvPr/>
            </p:nvGrpSpPr>
            <p:grpSpPr>
              <a:xfrm>
                <a:off x="2668728" y="3528304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124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5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564704" y="3759423"/>
              <a:ext cx="4311552" cy="2477889"/>
              <a:chOff x="2132656" y="3327375"/>
              <a:chExt cx="4311552" cy="2477889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4139952" y="3665397"/>
                <a:ext cx="2304256" cy="2098923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6" name="Line 5"/>
              <p:cNvSpPr>
                <a:spLocks noChangeShapeType="1"/>
              </p:cNvSpPr>
              <p:nvPr/>
            </p:nvSpPr>
            <p:spPr bwMode="auto">
              <a:xfrm flipV="1">
                <a:off x="4138290" y="4814664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7" name="Arc 6"/>
              <p:cNvSpPr>
                <a:spLocks/>
              </p:cNvSpPr>
              <p:nvPr/>
            </p:nvSpPr>
            <p:spPr bwMode="auto">
              <a:xfrm>
                <a:off x="4133528" y="3777208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70C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3743968" y="5127575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V</a:t>
                </a:r>
                <a:endParaRPr lang="en-IN" sz="2400" b="1" baseline="-25000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707968" y="3327375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endParaRPr lang="en-IN" sz="2400" b="1" baseline="-25000" dirty="0"/>
              </a:p>
            </p:txBody>
          </p:sp>
          <p:sp>
            <p:nvSpPr>
              <p:cNvPr id="120" name="Line 5"/>
              <p:cNvSpPr>
                <a:spLocks noChangeShapeType="1"/>
              </p:cNvSpPr>
              <p:nvPr/>
            </p:nvSpPr>
            <p:spPr bwMode="auto">
              <a:xfrm rot="5400000" flipV="1">
                <a:off x="3122656" y="4671248"/>
                <a:ext cx="0" cy="198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987824" y="5229200"/>
                <a:ext cx="3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017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smtClean="0"/>
              <a:t>Simply supported beam with uniformly distributed load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Solve the </a:t>
            </a:r>
            <a:r>
              <a:rPr lang="en-IN" sz="2800" dirty="0"/>
              <a:t>flexure equation </a:t>
            </a:r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841383"/>
              </p:ext>
            </p:extLst>
          </p:nvPr>
        </p:nvGraphicFramePr>
        <p:xfrm>
          <a:off x="1273175" y="1341438"/>
          <a:ext cx="66294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3" name="Equation" r:id="rId3" imgW="2209680" imgH="838080" progId="Equation.DSMT4">
                  <p:embed/>
                </p:oleObj>
              </mc:Choice>
              <mc:Fallback>
                <p:oleObj name="Equation" r:id="rId3" imgW="22096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1341438"/>
                        <a:ext cx="66294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2185544" y="3960352"/>
            <a:ext cx="4803664" cy="2709008"/>
            <a:chOff x="2185544" y="3528304"/>
            <a:chExt cx="4803664" cy="2709008"/>
          </a:xfrm>
        </p:grpSpPr>
        <p:grpSp>
          <p:nvGrpSpPr>
            <p:cNvPr id="48" name="Group 47"/>
            <p:cNvGrpSpPr/>
            <p:nvPr/>
          </p:nvGrpSpPr>
          <p:grpSpPr>
            <a:xfrm>
              <a:off x="2185544" y="3528304"/>
              <a:ext cx="4803664" cy="2708960"/>
              <a:chOff x="2185544" y="3528304"/>
              <a:chExt cx="4803664" cy="270896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2185544" y="4221088"/>
                <a:ext cx="4285960" cy="2016176"/>
                <a:chOff x="2144600" y="3429000"/>
                <a:chExt cx="4285960" cy="2016176"/>
              </a:xfrm>
            </p:grpSpPr>
            <p:sp>
              <p:nvSpPr>
                <p:cNvPr id="10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10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226496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471601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109" name="Group 108"/>
                <p:cNvGrpSpPr/>
                <p:nvPr/>
              </p:nvGrpSpPr>
              <p:grpSpPr>
                <a:xfrm>
                  <a:off x="2631552" y="3429000"/>
                  <a:ext cx="3799008" cy="1440160"/>
                  <a:chOff x="2645200" y="3429000"/>
                  <a:chExt cx="3799008" cy="1440160"/>
                </a:xfrm>
              </p:grpSpPr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2645200" y="3429000"/>
                    <a:ext cx="3600000" cy="1386152"/>
                    <a:chOff x="2645200" y="3429000"/>
                    <a:chExt cx="3600000" cy="1386152"/>
                  </a:xfrm>
                </p:grpSpPr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2771800" y="4445820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4788024" y="444523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119" name="Straight Arrow Connector 118"/>
                    <p:cNvCxnSpPr/>
                    <p:nvPr/>
                  </p:nvCxnSpPr>
                  <p:spPr>
                    <a:xfrm>
                      <a:off x="622818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0" name="TextBox 119"/>
                    <p:cNvSpPr txBox="1"/>
                    <p:nvPr/>
                  </p:nvSpPr>
                  <p:spPr>
                    <a:xfrm>
                      <a:off x="5804880" y="3487408"/>
                      <a:ext cx="32400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6084168" y="4499828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  <p:sp>
                <p:nvSpPr>
                  <p:cNvPr id="112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3887792" y="3321120"/>
                    <a:ext cx="0" cy="2376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37799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</a:t>
                    </a:r>
                    <a:endParaRPr lang="en-IN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5814088" y="4059120"/>
                    <a:ext cx="0" cy="900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55801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</a:p>
                </p:txBody>
              </p:sp>
            </p:grpSp>
          </p:grpSp>
          <p:grpSp>
            <p:nvGrpSpPr>
              <p:cNvPr id="100" name="Group 99"/>
              <p:cNvGrpSpPr/>
              <p:nvPr/>
            </p:nvGrpSpPr>
            <p:grpSpPr>
              <a:xfrm>
                <a:off x="2668728" y="3528304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10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2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91" name="Group 90"/>
            <p:cNvGrpSpPr/>
            <p:nvPr/>
          </p:nvGrpSpPr>
          <p:grpSpPr>
            <a:xfrm>
              <a:off x="2564704" y="3759423"/>
              <a:ext cx="4311552" cy="2477889"/>
              <a:chOff x="2132656" y="3327375"/>
              <a:chExt cx="4311552" cy="2477889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4139952" y="3665397"/>
                <a:ext cx="2304256" cy="2098923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3" name="Line 5"/>
              <p:cNvSpPr>
                <a:spLocks noChangeShapeType="1"/>
              </p:cNvSpPr>
              <p:nvPr/>
            </p:nvSpPr>
            <p:spPr bwMode="auto">
              <a:xfrm flipV="1">
                <a:off x="4138290" y="4814664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4" name="Arc 6"/>
              <p:cNvSpPr>
                <a:spLocks/>
              </p:cNvSpPr>
              <p:nvPr/>
            </p:nvSpPr>
            <p:spPr bwMode="auto">
              <a:xfrm>
                <a:off x="4133528" y="3777208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70C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3743968" y="5127575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V</a:t>
                </a:r>
                <a:endParaRPr lang="en-IN" sz="2400" b="1" baseline="-250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707968" y="3327375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endParaRPr lang="en-IN" sz="2400" b="1" baseline="-25000" dirty="0"/>
              </a:p>
            </p:txBody>
          </p:sp>
          <p:sp>
            <p:nvSpPr>
              <p:cNvPr id="97" name="Line 5"/>
              <p:cNvSpPr>
                <a:spLocks noChangeShapeType="1"/>
              </p:cNvSpPr>
              <p:nvPr/>
            </p:nvSpPr>
            <p:spPr bwMode="auto">
              <a:xfrm rot="5400000" flipV="1">
                <a:off x="3122656" y="4671248"/>
                <a:ext cx="0" cy="198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987824" y="5229200"/>
                <a:ext cx="3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81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smtClean="0"/>
              <a:t>Simply supported beam with uniformly distributed load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/>
              <a:t>The boundary conditions are </a:t>
            </a:r>
            <a:r>
              <a:rPr lang="en-IN" sz="2800" dirty="0" smtClean="0"/>
              <a:t>deflection </a:t>
            </a:r>
            <a:r>
              <a:rPr lang="en-IN" sz="2800" dirty="0"/>
              <a:t>at </a:t>
            </a:r>
            <a:r>
              <a:rPr lang="en-IN" sz="2800" dirty="0" smtClean="0"/>
              <a:t>A and B are zero</a:t>
            </a:r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908850"/>
              </p:ext>
            </p:extLst>
          </p:nvPr>
        </p:nvGraphicFramePr>
        <p:xfrm>
          <a:off x="2892425" y="2217738"/>
          <a:ext cx="3390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2" name="Equation" r:id="rId3" imgW="1130040" imgH="253800" progId="Equation.DSMT4">
                  <p:embed/>
                </p:oleObj>
              </mc:Choice>
              <mc:Fallback>
                <p:oleObj name="Equation" r:id="rId3" imgW="1130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2217738"/>
                        <a:ext cx="33909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2185544" y="3960352"/>
            <a:ext cx="4803664" cy="2709008"/>
            <a:chOff x="2185544" y="3528304"/>
            <a:chExt cx="4803664" cy="2709008"/>
          </a:xfrm>
        </p:grpSpPr>
        <p:grpSp>
          <p:nvGrpSpPr>
            <p:cNvPr id="91" name="Group 90"/>
            <p:cNvGrpSpPr/>
            <p:nvPr/>
          </p:nvGrpSpPr>
          <p:grpSpPr>
            <a:xfrm>
              <a:off x="2185544" y="3528304"/>
              <a:ext cx="4803664" cy="2708960"/>
              <a:chOff x="2185544" y="3528304"/>
              <a:chExt cx="4803664" cy="2708960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2185544" y="4221088"/>
                <a:ext cx="4285960" cy="2016176"/>
                <a:chOff x="2144600" y="3429000"/>
                <a:chExt cx="4285960" cy="2016176"/>
              </a:xfrm>
            </p:grpSpPr>
            <p:sp>
              <p:nvSpPr>
                <p:cNvPr id="106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108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226496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71601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110" name="Group 109"/>
                <p:cNvGrpSpPr/>
                <p:nvPr/>
              </p:nvGrpSpPr>
              <p:grpSpPr>
                <a:xfrm>
                  <a:off x="2631552" y="3429000"/>
                  <a:ext cx="3799008" cy="1440160"/>
                  <a:chOff x="2645200" y="3429000"/>
                  <a:chExt cx="3799008" cy="1440160"/>
                </a:xfrm>
              </p:grpSpPr>
              <p:grpSp>
                <p:nvGrpSpPr>
                  <p:cNvPr id="111" name="Group 110"/>
                  <p:cNvGrpSpPr/>
                  <p:nvPr/>
                </p:nvGrpSpPr>
                <p:grpSpPr>
                  <a:xfrm>
                    <a:off x="2645200" y="3429000"/>
                    <a:ext cx="3600000" cy="1386152"/>
                    <a:chOff x="2645200" y="3429000"/>
                    <a:chExt cx="3600000" cy="1386152"/>
                  </a:xfrm>
                </p:grpSpPr>
                <p:sp>
                  <p:nvSpPr>
                    <p:cNvPr id="117" name="Rectangle 116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2771800" y="4445820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4788024" y="444523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120" name="Straight Arrow Connector 119"/>
                    <p:cNvCxnSpPr/>
                    <p:nvPr/>
                  </p:nvCxnSpPr>
                  <p:spPr>
                    <a:xfrm>
                      <a:off x="622818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5804880" y="3487408"/>
                      <a:ext cx="32400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6084168" y="4499828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  <p:sp>
                <p:nvSpPr>
                  <p:cNvPr id="113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3887792" y="3321120"/>
                    <a:ext cx="0" cy="2376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37799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</a:t>
                    </a:r>
                    <a:endParaRPr lang="en-IN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5814088" y="4059120"/>
                    <a:ext cx="0" cy="900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55801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</a:p>
                </p:txBody>
              </p:sp>
            </p:grpSp>
          </p:grpSp>
          <p:grpSp>
            <p:nvGrpSpPr>
              <p:cNvPr id="101" name="Group 100"/>
              <p:cNvGrpSpPr/>
              <p:nvPr/>
            </p:nvGrpSpPr>
            <p:grpSpPr>
              <a:xfrm>
                <a:off x="2668728" y="3528304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102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3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92" name="Group 91"/>
            <p:cNvGrpSpPr/>
            <p:nvPr/>
          </p:nvGrpSpPr>
          <p:grpSpPr>
            <a:xfrm>
              <a:off x="2564704" y="3759423"/>
              <a:ext cx="4311552" cy="2477889"/>
              <a:chOff x="2132656" y="3327375"/>
              <a:chExt cx="4311552" cy="2477889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4139952" y="3665397"/>
                <a:ext cx="2304256" cy="2098923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" name="Line 5"/>
              <p:cNvSpPr>
                <a:spLocks noChangeShapeType="1"/>
              </p:cNvSpPr>
              <p:nvPr/>
            </p:nvSpPr>
            <p:spPr bwMode="auto">
              <a:xfrm flipV="1">
                <a:off x="4138290" y="4814664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5" name="Arc 6"/>
              <p:cNvSpPr>
                <a:spLocks/>
              </p:cNvSpPr>
              <p:nvPr/>
            </p:nvSpPr>
            <p:spPr bwMode="auto">
              <a:xfrm>
                <a:off x="4133528" y="3777208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70C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743968" y="5127575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V</a:t>
                </a:r>
                <a:endParaRPr lang="en-IN" sz="2400" b="1" baseline="-250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707968" y="3327375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endParaRPr lang="en-IN" sz="2400" b="1" baseline="-25000" dirty="0"/>
              </a:p>
            </p:txBody>
          </p:sp>
          <p:sp>
            <p:nvSpPr>
              <p:cNvPr id="98" name="Line 5"/>
              <p:cNvSpPr>
                <a:spLocks noChangeShapeType="1"/>
              </p:cNvSpPr>
              <p:nvPr/>
            </p:nvSpPr>
            <p:spPr bwMode="auto">
              <a:xfrm rot="5400000" flipV="1">
                <a:off x="3122656" y="4671248"/>
                <a:ext cx="0" cy="198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987824" y="5229200"/>
                <a:ext cx="3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954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smtClean="0"/>
              <a:t>Simply supported beam with uniformly distributed load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/>
              <a:t>Applying boundary conditions (BCs) we get</a:t>
            </a:r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406721"/>
              </p:ext>
            </p:extLst>
          </p:nvPr>
        </p:nvGraphicFramePr>
        <p:xfrm>
          <a:off x="682625" y="1570038"/>
          <a:ext cx="78105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7" name="Equation" r:id="rId3" imgW="2603160" imgH="685800" progId="Equation.DSMT4">
                  <p:embed/>
                </p:oleObj>
              </mc:Choice>
              <mc:Fallback>
                <p:oleObj name="Equation" r:id="rId3" imgW="260316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1570038"/>
                        <a:ext cx="78105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2185544" y="3960352"/>
            <a:ext cx="4803664" cy="2709008"/>
            <a:chOff x="2185544" y="3528304"/>
            <a:chExt cx="4803664" cy="2709008"/>
          </a:xfrm>
        </p:grpSpPr>
        <p:grpSp>
          <p:nvGrpSpPr>
            <p:cNvPr id="48" name="Group 47"/>
            <p:cNvGrpSpPr/>
            <p:nvPr/>
          </p:nvGrpSpPr>
          <p:grpSpPr>
            <a:xfrm>
              <a:off x="2185544" y="3528304"/>
              <a:ext cx="4803664" cy="2708960"/>
              <a:chOff x="2185544" y="3528304"/>
              <a:chExt cx="4803664" cy="270896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2185544" y="4221088"/>
                <a:ext cx="4285960" cy="2016176"/>
                <a:chOff x="2144600" y="3429000"/>
                <a:chExt cx="4285960" cy="2016176"/>
              </a:xfrm>
            </p:grpSpPr>
            <p:sp>
              <p:nvSpPr>
                <p:cNvPr id="10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10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226496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471601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109" name="Group 108"/>
                <p:cNvGrpSpPr/>
                <p:nvPr/>
              </p:nvGrpSpPr>
              <p:grpSpPr>
                <a:xfrm>
                  <a:off x="2631552" y="3429000"/>
                  <a:ext cx="3799008" cy="1440160"/>
                  <a:chOff x="2645200" y="3429000"/>
                  <a:chExt cx="3799008" cy="1440160"/>
                </a:xfrm>
              </p:grpSpPr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2645200" y="3429000"/>
                    <a:ext cx="3600000" cy="1386152"/>
                    <a:chOff x="2645200" y="3429000"/>
                    <a:chExt cx="3600000" cy="1386152"/>
                  </a:xfrm>
                </p:grpSpPr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2771800" y="4445820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4788024" y="444523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119" name="Straight Arrow Connector 118"/>
                    <p:cNvCxnSpPr/>
                    <p:nvPr/>
                  </p:nvCxnSpPr>
                  <p:spPr>
                    <a:xfrm>
                      <a:off x="622818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0" name="TextBox 119"/>
                    <p:cNvSpPr txBox="1"/>
                    <p:nvPr/>
                  </p:nvSpPr>
                  <p:spPr>
                    <a:xfrm>
                      <a:off x="5804880" y="3487408"/>
                      <a:ext cx="32400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6084168" y="4499828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  <p:sp>
                <p:nvSpPr>
                  <p:cNvPr id="112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3887792" y="3321120"/>
                    <a:ext cx="0" cy="2376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37799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</a:t>
                    </a:r>
                    <a:endParaRPr lang="en-IN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5814088" y="4059120"/>
                    <a:ext cx="0" cy="900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55801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</a:p>
                </p:txBody>
              </p:sp>
            </p:grpSp>
          </p:grpSp>
          <p:grpSp>
            <p:nvGrpSpPr>
              <p:cNvPr id="100" name="Group 99"/>
              <p:cNvGrpSpPr/>
              <p:nvPr/>
            </p:nvGrpSpPr>
            <p:grpSpPr>
              <a:xfrm>
                <a:off x="2668728" y="3528304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10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2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91" name="Group 90"/>
            <p:cNvGrpSpPr/>
            <p:nvPr/>
          </p:nvGrpSpPr>
          <p:grpSpPr>
            <a:xfrm>
              <a:off x="2564704" y="3759423"/>
              <a:ext cx="4311552" cy="2477889"/>
              <a:chOff x="2132656" y="3327375"/>
              <a:chExt cx="4311552" cy="2477889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4139952" y="3665397"/>
                <a:ext cx="2304256" cy="2098923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3" name="Line 5"/>
              <p:cNvSpPr>
                <a:spLocks noChangeShapeType="1"/>
              </p:cNvSpPr>
              <p:nvPr/>
            </p:nvSpPr>
            <p:spPr bwMode="auto">
              <a:xfrm flipV="1">
                <a:off x="4138290" y="4814664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4" name="Arc 6"/>
              <p:cNvSpPr>
                <a:spLocks/>
              </p:cNvSpPr>
              <p:nvPr/>
            </p:nvSpPr>
            <p:spPr bwMode="auto">
              <a:xfrm>
                <a:off x="4133528" y="3777208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70C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3743968" y="5127575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V</a:t>
                </a:r>
                <a:endParaRPr lang="en-IN" sz="2400" b="1" baseline="-250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707968" y="3327375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endParaRPr lang="en-IN" sz="2400" b="1" baseline="-25000" dirty="0"/>
              </a:p>
            </p:txBody>
          </p:sp>
          <p:sp>
            <p:nvSpPr>
              <p:cNvPr id="97" name="Line 5"/>
              <p:cNvSpPr>
                <a:spLocks noChangeShapeType="1"/>
              </p:cNvSpPr>
              <p:nvPr/>
            </p:nvSpPr>
            <p:spPr bwMode="auto">
              <a:xfrm rot="5400000" flipV="1">
                <a:off x="3122656" y="4671248"/>
                <a:ext cx="0" cy="198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987824" y="5229200"/>
                <a:ext cx="3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07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smtClean="0"/>
              <a:t>Simply supported beam with uniformly distributed load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/>
              <a:t>Thus </a:t>
            </a:r>
            <a:r>
              <a:rPr lang="en-IN" sz="2800" dirty="0" smtClean="0"/>
              <a:t>the equation of the </a:t>
            </a:r>
            <a:r>
              <a:rPr lang="en-IN" sz="2800" dirty="0"/>
              <a:t>deflection curve </a:t>
            </a:r>
            <a:r>
              <a:rPr lang="en-IN" sz="2800" dirty="0" smtClean="0"/>
              <a:t>(in AB) and its gradient are</a:t>
            </a:r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2185544" y="3960352"/>
            <a:ext cx="4803664" cy="2709008"/>
            <a:chOff x="2185544" y="3528304"/>
            <a:chExt cx="4803664" cy="2709008"/>
          </a:xfrm>
        </p:grpSpPr>
        <p:grpSp>
          <p:nvGrpSpPr>
            <p:cNvPr id="48" name="Group 47"/>
            <p:cNvGrpSpPr/>
            <p:nvPr/>
          </p:nvGrpSpPr>
          <p:grpSpPr>
            <a:xfrm>
              <a:off x="2185544" y="3528304"/>
              <a:ext cx="4803664" cy="2708960"/>
              <a:chOff x="2185544" y="3528304"/>
              <a:chExt cx="4803664" cy="270896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2185544" y="4221088"/>
                <a:ext cx="4285960" cy="2016176"/>
                <a:chOff x="2144600" y="3429000"/>
                <a:chExt cx="4285960" cy="2016176"/>
              </a:xfrm>
            </p:grpSpPr>
            <p:sp>
              <p:nvSpPr>
                <p:cNvPr id="10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10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226496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471601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109" name="Group 108"/>
                <p:cNvGrpSpPr/>
                <p:nvPr/>
              </p:nvGrpSpPr>
              <p:grpSpPr>
                <a:xfrm>
                  <a:off x="2631552" y="3429000"/>
                  <a:ext cx="3799008" cy="1440160"/>
                  <a:chOff x="2645200" y="3429000"/>
                  <a:chExt cx="3799008" cy="1440160"/>
                </a:xfrm>
              </p:grpSpPr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2645200" y="3429000"/>
                    <a:ext cx="3600000" cy="1386152"/>
                    <a:chOff x="2645200" y="3429000"/>
                    <a:chExt cx="3600000" cy="1386152"/>
                  </a:xfrm>
                </p:grpSpPr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2771800" y="4445820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4788024" y="444523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119" name="Straight Arrow Connector 118"/>
                    <p:cNvCxnSpPr/>
                    <p:nvPr/>
                  </p:nvCxnSpPr>
                  <p:spPr>
                    <a:xfrm>
                      <a:off x="622818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0" name="TextBox 119"/>
                    <p:cNvSpPr txBox="1"/>
                    <p:nvPr/>
                  </p:nvSpPr>
                  <p:spPr>
                    <a:xfrm>
                      <a:off x="5804880" y="3487408"/>
                      <a:ext cx="32400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6084168" y="4499828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  <p:sp>
                <p:nvSpPr>
                  <p:cNvPr id="112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3887792" y="3321120"/>
                    <a:ext cx="0" cy="2376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37799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</a:t>
                    </a:r>
                    <a:endParaRPr lang="en-IN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5814088" y="4059120"/>
                    <a:ext cx="0" cy="900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55801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</a:p>
                </p:txBody>
              </p:sp>
            </p:grpSp>
          </p:grpSp>
          <p:grpSp>
            <p:nvGrpSpPr>
              <p:cNvPr id="100" name="Group 99"/>
              <p:cNvGrpSpPr/>
              <p:nvPr/>
            </p:nvGrpSpPr>
            <p:grpSpPr>
              <a:xfrm>
                <a:off x="2668728" y="3528304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10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2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91" name="Group 90"/>
            <p:cNvGrpSpPr/>
            <p:nvPr/>
          </p:nvGrpSpPr>
          <p:grpSpPr>
            <a:xfrm>
              <a:off x="2564704" y="3759423"/>
              <a:ext cx="4311552" cy="2477889"/>
              <a:chOff x="2132656" y="3327375"/>
              <a:chExt cx="4311552" cy="2477889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4139952" y="3665397"/>
                <a:ext cx="2304256" cy="2098923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3" name="Line 5"/>
              <p:cNvSpPr>
                <a:spLocks noChangeShapeType="1"/>
              </p:cNvSpPr>
              <p:nvPr/>
            </p:nvSpPr>
            <p:spPr bwMode="auto">
              <a:xfrm flipV="1">
                <a:off x="4138290" y="4814664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4" name="Arc 6"/>
              <p:cNvSpPr>
                <a:spLocks/>
              </p:cNvSpPr>
              <p:nvPr/>
            </p:nvSpPr>
            <p:spPr bwMode="auto">
              <a:xfrm>
                <a:off x="4133528" y="3777208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70C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3743968" y="5127575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V</a:t>
                </a:r>
                <a:endParaRPr lang="en-IN" sz="2400" b="1" baseline="-250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707968" y="3327375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endParaRPr lang="en-IN" sz="2400" b="1" baseline="-25000" dirty="0"/>
              </a:p>
            </p:txBody>
          </p:sp>
          <p:sp>
            <p:nvSpPr>
              <p:cNvPr id="97" name="Line 5"/>
              <p:cNvSpPr>
                <a:spLocks noChangeShapeType="1"/>
              </p:cNvSpPr>
              <p:nvPr/>
            </p:nvSpPr>
            <p:spPr bwMode="auto">
              <a:xfrm rot="5400000" flipV="1">
                <a:off x="3122656" y="4671248"/>
                <a:ext cx="0" cy="198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987824" y="5229200"/>
                <a:ext cx="3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131649"/>
              </p:ext>
            </p:extLst>
          </p:nvPr>
        </p:nvGraphicFramePr>
        <p:xfrm>
          <a:off x="3563888" y="1482080"/>
          <a:ext cx="42672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5" name="Equation" r:id="rId3" imgW="1422360" imgH="888840" progId="Equation.DSMT4">
                  <p:embed/>
                </p:oleObj>
              </mc:Choice>
              <mc:Fallback>
                <p:oleObj name="Equation" r:id="rId3" imgW="1422360" imgH="8888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482080"/>
                        <a:ext cx="42672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90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smtClean="0"/>
              <a:t>Simply supported beam with uniformly distributed load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Domain BC</a:t>
            </a:r>
          </a:p>
          <a:p>
            <a:r>
              <a:rPr lang="en-IN" sz="2800" dirty="0" smtClean="0"/>
              <a:t>Take a section and draw the FBD</a:t>
            </a:r>
          </a:p>
          <a:p>
            <a:r>
              <a:rPr lang="en-IN" sz="2800" dirty="0" smtClean="0"/>
              <a:t>The reaction R</a:t>
            </a:r>
            <a:r>
              <a:rPr lang="en-IN" sz="2800" baseline="-25000" dirty="0" smtClean="0"/>
              <a:t>B</a:t>
            </a:r>
            <a:r>
              <a:rPr lang="en-IN" sz="2800" dirty="0" smtClean="0"/>
              <a:t> now appears.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185544" y="2852936"/>
            <a:ext cx="4803664" cy="2708960"/>
            <a:chOff x="2185544" y="2852936"/>
            <a:chExt cx="4803664" cy="2708960"/>
          </a:xfrm>
        </p:grpSpPr>
        <p:grpSp>
          <p:nvGrpSpPr>
            <p:cNvPr id="121" name="Group 120"/>
            <p:cNvGrpSpPr/>
            <p:nvPr/>
          </p:nvGrpSpPr>
          <p:grpSpPr>
            <a:xfrm>
              <a:off x="2185544" y="2852936"/>
              <a:ext cx="4803664" cy="2708960"/>
              <a:chOff x="2185544" y="3528304"/>
              <a:chExt cx="4803664" cy="2708960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2185544" y="4221088"/>
                <a:ext cx="4285960" cy="2016176"/>
                <a:chOff x="2144600" y="3429000"/>
                <a:chExt cx="4285960" cy="2016176"/>
              </a:xfrm>
            </p:grpSpPr>
            <p:sp>
              <p:nvSpPr>
                <p:cNvPr id="136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138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226496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471601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140" name="Group 139"/>
                <p:cNvGrpSpPr/>
                <p:nvPr/>
              </p:nvGrpSpPr>
              <p:grpSpPr>
                <a:xfrm>
                  <a:off x="2631552" y="3429000"/>
                  <a:ext cx="3799008" cy="1440160"/>
                  <a:chOff x="2645200" y="3429000"/>
                  <a:chExt cx="3799008" cy="1440160"/>
                </a:xfrm>
              </p:grpSpPr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2645200" y="3429000"/>
                    <a:ext cx="3600000" cy="1386152"/>
                    <a:chOff x="2645200" y="3429000"/>
                    <a:chExt cx="3600000" cy="1386152"/>
                  </a:xfrm>
                </p:grpSpPr>
                <p:sp>
                  <p:nvSpPr>
                    <p:cNvPr id="147" name="Rectangle 146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2771800" y="4445820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149" name="TextBox 148"/>
                    <p:cNvSpPr txBox="1"/>
                    <p:nvPr/>
                  </p:nvSpPr>
                  <p:spPr>
                    <a:xfrm>
                      <a:off x="4788024" y="444523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150" name="Straight Arrow Connector 149"/>
                    <p:cNvCxnSpPr/>
                    <p:nvPr/>
                  </p:nvCxnSpPr>
                  <p:spPr>
                    <a:xfrm>
                      <a:off x="622818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1" name="TextBox 150"/>
                    <p:cNvSpPr txBox="1"/>
                    <p:nvPr/>
                  </p:nvSpPr>
                  <p:spPr>
                    <a:xfrm>
                      <a:off x="5804880" y="3487408"/>
                      <a:ext cx="32400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6084168" y="4499828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  <p:sp>
                <p:nvSpPr>
                  <p:cNvPr id="143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3887792" y="3321120"/>
                    <a:ext cx="0" cy="2376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37799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</a:t>
                    </a:r>
                    <a:endParaRPr lang="en-IN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5814088" y="4059120"/>
                    <a:ext cx="0" cy="900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55801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</a:p>
                </p:txBody>
              </p:sp>
            </p:grpSp>
          </p:grpSp>
          <p:grpSp>
            <p:nvGrpSpPr>
              <p:cNvPr id="131" name="Group 130"/>
              <p:cNvGrpSpPr/>
              <p:nvPr/>
            </p:nvGrpSpPr>
            <p:grpSpPr>
              <a:xfrm>
                <a:off x="2668728" y="3528304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132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3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>
              <a:off x="2700152" y="2996952"/>
              <a:ext cx="4248112" cy="2477889"/>
              <a:chOff x="2196096" y="3327375"/>
              <a:chExt cx="4248112" cy="247788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415224" y="3665397"/>
                <a:ext cx="1028984" cy="2098923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Line 5"/>
              <p:cNvSpPr>
                <a:spLocks noChangeShapeType="1"/>
              </p:cNvSpPr>
              <p:nvPr/>
            </p:nvSpPr>
            <p:spPr bwMode="auto">
              <a:xfrm flipV="1">
                <a:off x="5434434" y="4814664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Arc 6"/>
              <p:cNvSpPr>
                <a:spLocks/>
              </p:cNvSpPr>
              <p:nvPr/>
            </p:nvSpPr>
            <p:spPr bwMode="auto">
              <a:xfrm>
                <a:off x="5371312" y="3777208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70C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040112" y="5127575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V</a:t>
                </a:r>
                <a:endParaRPr lang="en-IN" sz="2400" b="1" baseline="-25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004112" y="3327375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endParaRPr lang="en-IN" sz="2400" b="1" baseline="-25000" dirty="0"/>
              </a:p>
            </p:txBody>
          </p:sp>
          <p:sp>
            <p:nvSpPr>
              <p:cNvPr id="57" name="Line 5"/>
              <p:cNvSpPr>
                <a:spLocks noChangeShapeType="1"/>
              </p:cNvSpPr>
              <p:nvPr/>
            </p:nvSpPr>
            <p:spPr bwMode="auto">
              <a:xfrm rot="5400000" flipV="1">
                <a:off x="3816096" y="4041248"/>
                <a:ext cx="0" cy="324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87824" y="5229200"/>
                <a:ext cx="3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77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Hinged beam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Let us look at the individual beams. We need to consider only AB and BCD because of symmetry of the problem. </a:t>
            </a:r>
            <a:endParaRPr lang="en-IN" dirty="0"/>
          </a:p>
        </p:txBody>
      </p:sp>
      <p:grpSp>
        <p:nvGrpSpPr>
          <p:cNvPr id="21" name="Group 20"/>
          <p:cNvGrpSpPr/>
          <p:nvPr/>
        </p:nvGrpSpPr>
        <p:grpSpPr>
          <a:xfrm>
            <a:off x="2411760" y="4012455"/>
            <a:ext cx="4343400" cy="2590800"/>
            <a:chOff x="2398112" y="3422743"/>
            <a:chExt cx="4343400" cy="2590800"/>
          </a:xfrm>
        </p:grpSpPr>
        <p:grpSp>
          <p:nvGrpSpPr>
            <p:cNvPr id="9" name="Group 8"/>
            <p:cNvGrpSpPr/>
            <p:nvPr/>
          </p:nvGrpSpPr>
          <p:grpSpPr>
            <a:xfrm>
              <a:off x="3160113" y="3939249"/>
              <a:ext cx="2810184" cy="1577983"/>
              <a:chOff x="2844785" y="2828528"/>
              <a:chExt cx="2810184" cy="1577983"/>
            </a:xfrm>
          </p:grpSpPr>
          <p:pic>
            <p:nvPicPr>
              <p:cNvPr id="4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64" r="39117" b="13759"/>
              <a:stretch/>
            </p:blipFill>
            <p:spPr bwMode="auto">
              <a:xfrm>
                <a:off x="2844785" y="2828528"/>
                <a:ext cx="2810184" cy="1511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3032536" y="4000246"/>
                <a:ext cx="360040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738968" y="3989903"/>
                <a:ext cx="360040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431752" y="3991416"/>
                <a:ext cx="360040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120768" y="3993688"/>
                <a:ext cx="360040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398112" y="3422743"/>
              <a:ext cx="4343400" cy="2590800"/>
              <a:chOff x="2627784" y="3422743"/>
              <a:chExt cx="4343400" cy="2590800"/>
            </a:xfrm>
          </p:grpSpPr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 flipV="1">
                <a:off x="6172672" y="4641943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Text Box 7"/>
              <p:cNvSpPr txBox="1">
                <a:spLocks noChangeArrowheads="1"/>
              </p:cNvSpPr>
              <p:nvPr/>
            </p:nvSpPr>
            <p:spPr bwMode="auto">
              <a:xfrm>
                <a:off x="6132984" y="5556343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</a:t>
                </a:r>
                <a:r>
                  <a:rPr lang="en-US" altLang="en-US" sz="2400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13" name="Arc 8"/>
              <p:cNvSpPr>
                <a:spLocks/>
              </p:cNvSpPr>
              <p:nvPr/>
            </p:nvSpPr>
            <p:spPr bwMode="auto">
              <a:xfrm>
                <a:off x="6172672" y="3879943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FF33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" name="Text Box 9"/>
              <p:cNvSpPr txBox="1">
                <a:spLocks noChangeArrowheads="1"/>
              </p:cNvSpPr>
              <p:nvPr/>
            </p:nvSpPr>
            <p:spPr bwMode="auto">
              <a:xfrm>
                <a:off x="6325072" y="3422743"/>
                <a:ext cx="6096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</a:t>
                </a:r>
                <a:r>
                  <a:rPr lang="en-US" altLang="en-US" sz="2400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 flipH="1" flipV="1">
                <a:off x="3405659" y="4718143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Arc 11"/>
              <p:cNvSpPr>
                <a:spLocks/>
              </p:cNvSpPr>
              <p:nvPr/>
            </p:nvSpPr>
            <p:spPr bwMode="auto">
              <a:xfrm flipH="1">
                <a:off x="2627784" y="3956143"/>
                <a:ext cx="798513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FF33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2856384" y="5403943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</a:t>
                </a:r>
                <a:r>
                  <a:rPr lang="en-US" altLang="en-US" sz="2400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3084984" y="3498943"/>
                <a:ext cx="6096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</a:t>
                </a:r>
                <a:r>
                  <a:rPr lang="en-US" altLang="en-US" sz="2400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092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smtClean="0"/>
              <a:t>Simply supported beam with uniformly distributed load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Solve </a:t>
            </a:r>
            <a:r>
              <a:rPr lang="en-IN" sz="2800" dirty="0"/>
              <a:t>equilibrium </a:t>
            </a:r>
            <a:r>
              <a:rPr lang="en-IN" sz="2800" dirty="0" smtClean="0"/>
              <a:t>equations</a:t>
            </a:r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514168"/>
              </p:ext>
            </p:extLst>
          </p:nvPr>
        </p:nvGraphicFramePr>
        <p:xfrm>
          <a:off x="720725" y="1790700"/>
          <a:ext cx="77343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5" name="Equation" r:id="rId3" imgW="2577960" imgH="736560" progId="Equation.DSMT4">
                  <p:embed/>
                </p:oleObj>
              </mc:Choice>
              <mc:Fallback>
                <p:oleObj name="Equation" r:id="rId3" imgW="25779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1790700"/>
                        <a:ext cx="77343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2185544" y="4032408"/>
            <a:ext cx="4803664" cy="2708960"/>
            <a:chOff x="2185544" y="2852936"/>
            <a:chExt cx="4803664" cy="2708960"/>
          </a:xfrm>
        </p:grpSpPr>
        <p:grpSp>
          <p:nvGrpSpPr>
            <p:cNvPr id="48" name="Group 47"/>
            <p:cNvGrpSpPr/>
            <p:nvPr/>
          </p:nvGrpSpPr>
          <p:grpSpPr>
            <a:xfrm>
              <a:off x="2185544" y="2852936"/>
              <a:ext cx="4803664" cy="2708960"/>
              <a:chOff x="2185544" y="3528304"/>
              <a:chExt cx="4803664" cy="270896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2185544" y="4221088"/>
                <a:ext cx="4285960" cy="2016176"/>
                <a:chOff x="2144600" y="3429000"/>
                <a:chExt cx="4285960" cy="2016176"/>
              </a:xfrm>
            </p:grpSpPr>
            <p:sp>
              <p:nvSpPr>
                <p:cNvPr id="10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10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226496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471601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109" name="Group 108"/>
                <p:cNvGrpSpPr/>
                <p:nvPr/>
              </p:nvGrpSpPr>
              <p:grpSpPr>
                <a:xfrm>
                  <a:off x="2631552" y="3429000"/>
                  <a:ext cx="3799008" cy="1440160"/>
                  <a:chOff x="2645200" y="3429000"/>
                  <a:chExt cx="3799008" cy="1440160"/>
                </a:xfrm>
              </p:grpSpPr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2645200" y="3429000"/>
                    <a:ext cx="3600000" cy="1386152"/>
                    <a:chOff x="2645200" y="3429000"/>
                    <a:chExt cx="3600000" cy="1386152"/>
                  </a:xfrm>
                </p:grpSpPr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2771800" y="4445820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4788024" y="444523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119" name="Straight Arrow Connector 118"/>
                    <p:cNvCxnSpPr/>
                    <p:nvPr/>
                  </p:nvCxnSpPr>
                  <p:spPr>
                    <a:xfrm>
                      <a:off x="622818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0" name="TextBox 119"/>
                    <p:cNvSpPr txBox="1"/>
                    <p:nvPr/>
                  </p:nvSpPr>
                  <p:spPr>
                    <a:xfrm>
                      <a:off x="5804880" y="3487408"/>
                      <a:ext cx="32400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6084168" y="4499828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  <p:sp>
                <p:nvSpPr>
                  <p:cNvPr id="112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3887792" y="3321120"/>
                    <a:ext cx="0" cy="2376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37799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</a:t>
                    </a:r>
                    <a:endParaRPr lang="en-IN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5814088" y="4059120"/>
                    <a:ext cx="0" cy="900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55801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</a:p>
                </p:txBody>
              </p:sp>
            </p:grpSp>
          </p:grpSp>
          <p:grpSp>
            <p:nvGrpSpPr>
              <p:cNvPr id="100" name="Group 99"/>
              <p:cNvGrpSpPr/>
              <p:nvPr/>
            </p:nvGrpSpPr>
            <p:grpSpPr>
              <a:xfrm>
                <a:off x="2668728" y="3528304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10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2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91" name="Group 90"/>
            <p:cNvGrpSpPr/>
            <p:nvPr/>
          </p:nvGrpSpPr>
          <p:grpSpPr>
            <a:xfrm>
              <a:off x="2700152" y="2996952"/>
              <a:ext cx="4248112" cy="2477889"/>
              <a:chOff x="2196096" y="3327375"/>
              <a:chExt cx="4248112" cy="2477889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5415224" y="3665397"/>
                <a:ext cx="1028984" cy="2098923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3" name="Line 5"/>
              <p:cNvSpPr>
                <a:spLocks noChangeShapeType="1"/>
              </p:cNvSpPr>
              <p:nvPr/>
            </p:nvSpPr>
            <p:spPr bwMode="auto">
              <a:xfrm flipV="1">
                <a:off x="5434434" y="4814664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4" name="Arc 6"/>
              <p:cNvSpPr>
                <a:spLocks/>
              </p:cNvSpPr>
              <p:nvPr/>
            </p:nvSpPr>
            <p:spPr bwMode="auto">
              <a:xfrm>
                <a:off x="5371312" y="3777208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70C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040112" y="5127575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V</a:t>
                </a:r>
                <a:endParaRPr lang="en-IN" sz="2400" b="1" baseline="-250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004112" y="3327375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endParaRPr lang="en-IN" sz="2400" b="1" baseline="-25000" dirty="0"/>
              </a:p>
            </p:txBody>
          </p:sp>
          <p:sp>
            <p:nvSpPr>
              <p:cNvPr id="97" name="Line 5"/>
              <p:cNvSpPr>
                <a:spLocks noChangeShapeType="1"/>
              </p:cNvSpPr>
              <p:nvPr/>
            </p:nvSpPr>
            <p:spPr bwMode="auto">
              <a:xfrm rot="5400000" flipV="1">
                <a:off x="3816096" y="4041248"/>
                <a:ext cx="0" cy="324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987824" y="5229200"/>
                <a:ext cx="3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430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smtClean="0"/>
              <a:t>Simply supported beam with uniformly distributed load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2962672" cy="521744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Solve the flexure equation</a:t>
            </a:r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843976"/>
              </p:ext>
            </p:extLst>
          </p:nvPr>
        </p:nvGraphicFramePr>
        <p:xfrm>
          <a:off x="611560" y="3645024"/>
          <a:ext cx="6635700" cy="304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3" name="Equation" r:id="rId3" imgW="2654280" imgH="1218960" progId="Equation.DSMT4">
                  <p:embed/>
                </p:oleObj>
              </mc:Choice>
              <mc:Fallback>
                <p:oleObj name="Equation" r:id="rId3" imgW="265428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645024"/>
                        <a:ext cx="6635700" cy="304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4067944" y="908720"/>
            <a:ext cx="4803664" cy="2708960"/>
            <a:chOff x="2185544" y="2852936"/>
            <a:chExt cx="4803664" cy="2708960"/>
          </a:xfrm>
        </p:grpSpPr>
        <p:grpSp>
          <p:nvGrpSpPr>
            <p:cNvPr id="48" name="Group 47"/>
            <p:cNvGrpSpPr/>
            <p:nvPr/>
          </p:nvGrpSpPr>
          <p:grpSpPr>
            <a:xfrm>
              <a:off x="2185544" y="2852936"/>
              <a:ext cx="4803664" cy="2708960"/>
              <a:chOff x="2185544" y="3528304"/>
              <a:chExt cx="4803664" cy="270896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2185544" y="4221088"/>
                <a:ext cx="4285960" cy="2016176"/>
                <a:chOff x="2144600" y="3429000"/>
                <a:chExt cx="4285960" cy="2016176"/>
              </a:xfrm>
            </p:grpSpPr>
            <p:sp>
              <p:nvSpPr>
                <p:cNvPr id="10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10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226496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471601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109" name="Group 108"/>
                <p:cNvGrpSpPr/>
                <p:nvPr/>
              </p:nvGrpSpPr>
              <p:grpSpPr>
                <a:xfrm>
                  <a:off x="2631552" y="3429000"/>
                  <a:ext cx="3799008" cy="1440160"/>
                  <a:chOff x="2645200" y="3429000"/>
                  <a:chExt cx="3799008" cy="1440160"/>
                </a:xfrm>
              </p:grpSpPr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2645200" y="3429000"/>
                    <a:ext cx="3600000" cy="1386152"/>
                    <a:chOff x="2645200" y="3429000"/>
                    <a:chExt cx="3600000" cy="1386152"/>
                  </a:xfrm>
                </p:grpSpPr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2771800" y="4445820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4788024" y="444523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119" name="Straight Arrow Connector 118"/>
                    <p:cNvCxnSpPr/>
                    <p:nvPr/>
                  </p:nvCxnSpPr>
                  <p:spPr>
                    <a:xfrm>
                      <a:off x="622818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0" name="TextBox 119"/>
                    <p:cNvSpPr txBox="1"/>
                    <p:nvPr/>
                  </p:nvSpPr>
                  <p:spPr>
                    <a:xfrm>
                      <a:off x="5804880" y="3487408"/>
                      <a:ext cx="32400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6084168" y="4499828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  <p:sp>
                <p:nvSpPr>
                  <p:cNvPr id="112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3887792" y="3321120"/>
                    <a:ext cx="0" cy="2376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37799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</a:t>
                    </a:r>
                    <a:endParaRPr lang="en-IN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5814088" y="4059120"/>
                    <a:ext cx="0" cy="900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55801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</a:p>
                </p:txBody>
              </p:sp>
            </p:grpSp>
          </p:grpSp>
          <p:grpSp>
            <p:nvGrpSpPr>
              <p:cNvPr id="100" name="Group 99"/>
              <p:cNvGrpSpPr/>
              <p:nvPr/>
            </p:nvGrpSpPr>
            <p:grpSpPr>
              <a:xfrm>
                <a:off x="2668728" y="3528304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10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2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91" name="Group 90"/>
            <p:cNvGrpSpPr/>
            <p:nvPr/>
          </p:nvGrpSpPr>
          <p:grpSpPr>
            <a:xfrm>
              <a:off x="2700152" y="2996952"/>
              <a:ext cx="4248112" cy="2477889"/>
              <a:chOff x="2196096" y="3327375"/>
              <a:chExt cx="4248112" cy="2477889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5415224" y="3665397"/>
                <a:ext cx="1028984" cy="2098923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3" name="Line 5"/>
              <p:cNvSpPr>
                <a:spLocks noChangeShapeType="1"/>
              </p:cNvSpPr>
              <p:nvPr/>
            </p:nvSpPr>
            <p:spPr bwMode="auto">
              <a:xfrm flipV="1">
                <a:off x="5434434" y="4814664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4" name="Arc 6"/>
              <p:cNvSpPr>
                <a:spLocks/>
              </p:cNvSpPr>
              <p:nvPr/>
            </p:nvSpPr>
            <p:spPr bwMode="auto">
              <a:xfrm>
                <a:off x="5371312" y="3777208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70C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040112" y="5127575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V</a:t>
                </a:r>
                <a:endParaRPr lang="en-IN" sz="2400" b="1" baseline="-250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004112" y="3327375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endParaRPr lang="en-IN" sz="2400" b="1" baseline="-25000" dirty="0"/>
              </a:p>
            </p:txBody>
          </p:sp>
          <p:sp>
            <p:nvSpPr>
              <p:cNvPr id="97" name="Line 5"/>
              <p:cNvSpPr>
                <a:spLocks noChangeShapeType="1"/>
              </p:cNvSpPr>
              <p:nvPr/>
            </p:nvSpPr>
            <p:spPr bwMode="auto">
              <a:xfrm rot="5400000" flipV="1">
                <a:off x="3816096" y="4041248"/>
                <a:ext cx="0" cy="324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987824" y="5229200"/>
                <a:ext cx="3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082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smtClean="0"/>
              <a:t>Simply supported beam with uniformly distributed load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Apply boundary conditions. The slope and deflection must match at B for both domains</a:t>
            </a:r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778393"/>
              </p:ext>
            </p:extLst>
          </p:nvPr>
        </p:nvGraphicFramePr>
        <p:xfrm>
          <a:off x="1025525" y="2501900"/>
          <a:ext cx="7124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2" name="Equation" r:id="rId3" imgW="2374560" imgH="253800" progId="Equation.DSMT4">
                  <p:embed/>
                </p:oleObj>
              </mc:Choice>
              <mc:Fallback>
                <p:oleObj name="Equation" r:id="rId3" imgW="2374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2501900"/>
                        <a:ext cx="71247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4272048" y="3888392"/>
            <a:ext cx="4803664" cy="2708960"/>
            <a:chOff x="2185544" y="2852936"/>
            <a:chExt cx="4803664" cy="2708960"/>
          </a:xfrm>
        </p:grpSpPr>
        <p:grpSp>
          <p:nvGrpSpPr>
            <p:cNvPr id="48" name="Group 47"/>
            <p:cNvGrpSpPr/>
            <p:nvPr/>
          </p:nvGrpSpPr>
          <p:grpSpPr>
            <a:xfrm>
              <a:off x="2185544" y="2852936"/>
              <a:ext cx="4803664" cy="2708960"/>
              <a:chOff x="2185544" y="3528304"/>
              <a:chExt cx="4803664" cy="270896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2185544" y="4221088"/>
                <a:ext cx="4285960" cy="2016176"/>
                <a:chOff x="2144600" y="3429000"/>
                <a:chExt cx="4285960" cy="2016176"/>
              </a:xfrm>
            </p:grpSpPr>
            <p:sp>
              <p:nvSpPr>
                <p:cNvPr id="10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10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226496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471601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109" name="Group 108"/>
                <p:cNvGrpSpPr/>
                <p:nvPr/>
              </p:nvGrpSpPr>
              <p:grpSpPr>
                <a:xfrm>
                  <a:off x="2631552" y="3429000"/>
                  <a:ext cx="3799008" cy="1440160"/>
                  <a:chOff x="2645200" y="3429000"/>
                  <a:chExt cx="3799008" cy="1440160"/>
                </a:xfrm>
              </p:grpSpPr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2645200" y="3429000"/>
                    <a:ext cx="3600000" cy="1386152"/>
                    <a:chOff x="2645200" y="3429000"/>
                    <a:chExt cx="3600000" cy="1386152"/>
                  </a:xfrm>
                </p:grpSpPr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2771800" y="4445820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4788024" y="444523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119" name="Straight Arrow Connector 118"/>
                    <p:cNvCxnSpPr/>
                    <p:nvPr/>
                  </p:nvCxnSpPr>
                  <p:spPr>
                    <a:xfrm>
                      <a:off x="622818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0" name="TextBox 119"/>
                    <p:cNvSpPr txBox="1"/>
                    <p:nvPr/>
                  </p:nvSpPr>
                  <p:spPr>
                    <a:xfrm>
                      <a:off x="5804880" y="3487408"/>
                      <a:ext cx="32400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6084168" y="4499828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  <p:sp>
                <p:nvSpPr>
                  <p:cNvPr id="112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3887792" y="3321120"/>
                    <a:ext cx="0" cy="2376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37799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</a:t>
                    </a:r>
                    <a:endParaRPr lang="en-IN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5814088" y="4059120"/>
                    <a:ext cx="0" cy="900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55801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</a:p>
                </p:txBody>
              </p:sp>
            </p:grpSp>
          </p:grpSp>
          <p:grpSp>
            <p:nvGrpSpPr>
              <p:cNvPr id="100" name="Group 99"/>
              <p:cNvGrpSpPr/>
              <p:nvPr/>
            </p:nvGrpSpPr>
            <p:grpSpPr>
              <a:xfrm>
                <a:off x="2668728" y="3528304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10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2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91" name="Group 90"/>
            <p:cNvGrpSpPr/>
            <p:nvPr/>
          </p:nvGrpSpPr>
          <p:grpSpPr>
            <a:xfrm>
              <a:off x="2700152" y="2996952"/>
              <a:ext cx="4248112" cy="2477889"/>
              <a:chOff x="2196096" y="3327375"/>
              <a:chExt cx="4248112" cy="2477889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5415224" y="3665397"/>
                <a:ext cx="1028984" cy="2098923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3" name="Line 5"/>
              <p:cNvSpPr>
                <a:spLocks noChangeShapeType="1"/>
              </p:cNvSpPr>
              <p:nvPr/>
            </p:nvSpPr>
            <p:spPr bwMode="auto">
              <a:xfrm flipV="1">
                <a:off x="5434434" y="4814664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4" name="Arc 6"/>
              <p:cNvSpPr>
                <a:spLocks/>
              </p:cNvSpPr>
              <p:nvPr/>
            </p:nvSpPr>
            <p:spPr bwMode="auto">
              <a:xfrm>
                <a:off x="5371312" y="3777208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70C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040112" y="5127575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V</a:t>
                </a:r>
                <a:endParaRPr lang="en-IN" sz="2400" b="1" baseline="-250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004112" y="3327375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endParaRPr lang="en-IN" sz="2400" b="1" baseline="-25000" dirty="0"/>
              </a:p>
            </p:txBody>
          </p:sp>
          <p:sp>
            <p:nvSpPr>
              <p:cNvPr id="97" name="Line 5"/>
              <p:cNvSpPr>
                <a:spLocks noChangeShapeType="1"/>
              </p:cNvSpPr>
              <p:nvPr/>
            </p:nvSpPr>
            <p:spPr bwMode="auto">
              <a:xfrm rot="5400000" flipV="1">
                <a:off x="3816096" y="4041248"/>
                <a:ext cx="0" cy="324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987824" y="5229200"/>
                <a:ext cx="3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57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Simply supported beam with uniformly distributed load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Solution for constants</a:t>
            </a:r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189629"/>
              </p:ext>
            </p:extLst>
          </p:nvPr>
        </p:nvGraphicFramePr>
        <p:xfrm>
          <a:off x="893763" y="2022475"/>
          <a:ext cx="720090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0" name="Equation" r:id="rId3" imgW="2400120" imgH="431640" progId="Equation.DSMT4">
                  <p:embed/>
                </p:oleObj>
              </mc:Choice>
              <mc:Fallback>
                <p:oleObj name="Equation" r:id="rId3" imgW="2400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2022475"/>
                        <a:ext cx="7200900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2144600" y="4032408"/>
            <a:ext cx="4803664" cy="2708960"/>
            <a:chOff x="2185544" y="2852936"/>
            <a:chExt cx="4803664" cy="2708960"/>
          </a:xfrm>
        </p:grpSpPr>
        <p:grpSp>
          <p:nvGrpSpPr>
            <p:cNvPr id="48" name="Group 47"/>
            <p:cNvGrpSpPr/>
            <p:nvPr/>
          </p:nvGrpSpPr>
          <p:grpSpPr>
            <a:xfrm>
              <a:off x="2185544" y="2852936"/>
              <a:ext cx="4803664" cy="2708960"/>
              <a:chOff x="2185544" y="3528304"/>
              <a:chExt cx="4803664" cy="270896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2185544" y="4221088"/>
                <a:ext cx="4285960" cy="2016176"/>
                <a:chOff x="2144600" y="3429000"/>
                <a:chExt cx="4285960" cy="2016176"/>
              </a:xfrm>
            </p:grpSpPr>
            <p:sp>
              <p:nvSpPr>
                <p:cNvPr id="10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10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226496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471601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109" name="Group 108"/>
                <p:cNvGrpSpPr/>
                <p:nvPr/>
              </p:nvGrpSpPr>
              <p:grpSpPr>
                <a:xfrm>
                  <a:off x="2631552" y="3429000"/>
                  <a:ext cx="3799008" cy="1440160"/>
                  <a:chOff x="2645200" y="3429000"/>
                  <a:chExt cx="3799008" cy="1440160"/>
                </a:xfrm>
              </p:grpSpPr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2645200" y="3429000"/>
                    <a:ext cx="3600000" cy="1386152"/>
                    <a:chOff x="2645200" y="3429000"/>
                    <a:chExt cx="3600000" cy="1386152"/>
                  </a:xfrm>
                </p:grpSpPr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2771800" y="4445820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4788024" y="444523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119" name="Straight Arrow Connector 118"/>
                    <p:cNvCxnSpPr/>
                    <p:nvPr/>
                  </p:nvCxnSpPr>
                  <p:spPr>
                    <a:xfrm>
                      <a:off x="622818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0" name="TextBox 119"/>
                    <p:cNvSpPr txBox="1"/>
                    <p:nvPr/>
                  </p:nvSpPr>
                  <p:spPr>
                    <a:xfrm>
                      <a:off x="5804880" y="3487408"/>
                      <a:ext cx="32400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6084168" y="4499828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  <p:sp>
                <p:nvSpPr>
                  <p:cNvPr id="112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3887792" y="3321120"/>
                    <a:ext cx="0" cy="2376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37799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</a:t>
                    </a:r>
                    <a:endParaRPr lang="en-IN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5814088" y="4059120"/>
                    <a:ext cx="0" cy="900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55801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</a:p>
                </p:txBody>
              </p:sp>
            </p:grpSp>
          </p:grpSp>
          <p:grpSp>
            <p:nvGrpSpPr>
              <p:cNvPr id="100" name="Group 99"/>
              <p:cNvGrpSpPr/>
              <p:nvPr/>
            </p:nvGrpSpPr>
            <p:grpSpPr>
              <a:xfrm>
                <a:off x="2668728" y="3528304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10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2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91" name="Group 90"/>
            <p:cNvGrpSpPr/>
            <p:nvPr/>
          </p:nvGrpSpPr>
          <p:grpSpPr>
            <a:xfrm>
              <a:off x="2700152" y="2996952"/>
              <a:ext cx="4248112" cy="2477889"/>
              <a:chOff x="2196096" y="3327375"/>
              <a:chExt cx="4248112" cy="2477889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5415224" y="3665397"/>
                <a:ext cx="1028984" cy="2098923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3" name="Line 5"/>
              <p:cNvSpPr>
                <a:spLocks noChangeShapeType="1"/>
              </p:cNvSpPr>
              <p:nvPr/>
            </p:nvSpPr>
            <p:spPr bwMode="auto">
              <a:xfrm flipV="1">
                <a:off x="5434434" y="4814664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4" name="Arc 6"/>
              <p:cNvSpPr>
                <a:spLocks/>
              </p:cNvSpPr>
              <p:nvPr/>
            </p:nvSpPr>
            <p:spPr bwMode="auto">
              <a:xfrm>
                <a:off x="5371312" y="3777208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70C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040112" y="5127575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V</a:t>
                </a:r>
                <a:endParaRPr lang="en-IN" sz="2400" b="1" baseline="-250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004112" y="3327375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endParaRPr lang="en-IN" sz="2400" b="1" baseline="-25000" dirty="0"/>
              </a:p>
            </p:txBody>
          </p:sp>
          <p:sp>
            <p:nvSpPr>
              <p:cNvPr id="97" name="Line 5"/>
              <p:cNvSpPr>
                <a:spLocks noChangeShapeType="1"/>
              </p:cNvSpPr>
              <p:nvPr/>
            </p:nvSpPr>
            <p:spPr bwMode="auto">
              <a:xfrm rot="5400000" flipV="1">
                <a:off x="3816096" y="4041248"/>
                <a:ext cx="0" cy="324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987824" y="5229200"/>
                <a:ext cx="3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82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Simply supported beam with uniformly distributed load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Solution for deflection curve</a:t>
            </a:r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181599"/>
              </p:ext>
            </p:extLst>
          </p:nvPr>
        </p:nvGraphicFramePr>
        <p:xfrm>
          <a:off x="1008063" y="1643063"/>
          <a:ext cx="74930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3" name="Equation" r:id="rId3" imgW="3746160" imgH="965160" progId="Equation.DSMT4">
                  <p:embed/>
                </p:oleObj>
              </mc:Choice>
              <mc:Fallback>
                <p:oleObj name="Equation" r:id="rId3" imgW="37461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1643063"/>
                        <a:ext cx="74930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2144600" y="4032408"/>
            <a:ext cx="4803664" cy="2708960"/>
            <a:chOff x="2185544" y="2852936"/>
            <a:chExt cx="4803664" cy="2708960"/>
          </a:xfrm>
        </p:grpSpPr>
        <p:grpSp>
          <p:nvGrpSpPr>
            <p:cNvPr id="48" name="Group 47"/>
            <p:cNvGrpSpPr/>
            <p:nvPr/>
          </p:nvGrpSpPr>
          <p:grpSpPr>
            <a:xfrm>
              <a:off x="2185544" y="2852936"/>
              <a:ext cx="4803664" cy="2708960"/>
              <a:chOff x="2185544" y="3528304"/>
              <a:chExt cx="4803664" cy="270896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2185544" y="4221088"/>
                <a:ext cx="4285960" cy="2016176"/>
                <a:chOff x="2144600" y="3429000"/>
                <a:chExt cx="4285960" cy="2016176"/>
              </a:xfrm>
            </p:grpSpPr>
            <p:sp>
              <p:nvSpPr>
                <p:cNvPr id="10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10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226496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471601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109" name="Group 108"/>
                <p:cNvGrpSpPr/>
                <p:nvPr/>
              </p:nvGrpSpPr>
              <p:grpSpPr>
                <a:xfrm>
                  <a:off x="2631552" y="3429000"/>
                  <a:ext cx="3799008" cy="1440160"/>
                  <a:chOff x="2645200" y="3429000"/>
                  <a:chExt cx="3799008" cy="1440160"/>
                </a:xfrm>
              </p:grpSpPr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2645200" y="3429000"/>
                    <a:ext cx="3600000" cy="1386152"/>
                    <a:chOff x="2645200" y="3429000"/>
                    <a:chExt cx="3600000" cy="1386152"/>
                  </a:xfrm>
                </p:grpSpPr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2771800" y="4445820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4788024" y="444523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119" name="Straight Arrow Connector 118"/>
                    <p:cNvCxnSpPr/>
                    <p:nvPr/>
                  </p:nvCxnSpPr>
                  <p:spPr>
                    <a:xfrm>
                      <a:off x="6228184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0" name="TextBox 119"/>
                    <p:cNvSpPr txBox="1"/>
                    <p:nvPr/>
                  </p:nvSpPr>
                  <p:spPr>
                    <a:xfrm>
                      <a:off x="5804880" y="3487408"/>
                      <a:ext cx="32400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6084168" y="4499828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  <p:sp>
                <p:nvSpPr>
                  <p:cNvPr id="112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3887792" y="3321120"/>
                    <a:ext cx="0" cy="2376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37799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</a:t>
                    </a:r>
                    <a:endParaRPr lang="en-IN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" name="Line 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5814088" y="4059120"/>
                    <a:ext cx="0" cy="900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558011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</a:p>
                </p:txBody>
              </p:sp>
            </p:grpSp>
          </p:grpSp>
          <p:grpSp>
            <p:nvGrpSpPr>
              <p:cNvPr id="100" name="Group 99"/>
              <p:cNvGrpSpPr/>
              <p:nvPr/>
            </p:nvGrpSpPr>
            <p:grpSpPr>
              <a:xfrm>
                <a:off x="2668728" y="3528304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10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2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91" name="Group 90"/>
            <p:cNvGrpSpPr/>
            <p:nvPr/>
          </p:nvGrpSpPr>
          <p:grpSpPr>
            <a:xfrm>
              <a:off x="2700152" y="2996952"/>
              <a:ext cx="4248112" cy="2477889"/>
              <a:chOff x="2196096" y="3327375"/>
              <a:chExt cx="4248112" cy="2477889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5415224" y="3665397"/>
                <a:ext cx="1028984" cy="2098923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3" name="Line 5"/>
              <p:cNvSpPr>
                <a:spLocks noChangeShapeType="1"/>
              </p:cNvSpPr>
              <p:nvPr/>
            </p:nvSpPr>
            <p:spPr bwMode="auto">
              <a:xfrm flipV="1">
                <a:off x="5434434" y="4814664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4" name="Arc 6"/>
              <p:cNvSpPr>
                <a:spLocks/>
              </p:cNvSpPr>
              <p:nvPr/>
            </p:nvSpPr>
            <p:spPr bwMode="auto">
              <a:xfrm>
                <a:off x="5371312" y="3777208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70C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040112" y="5127575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V</a:t>
                </a:r>
                <a:endParaRPr lang="en-IN" sz="2400" b="1" baseline="-250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004112" y="3327375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endParaRPr lang="en-IN" sz="2400" b="1" baseline="-25000" dirty="0"/>
              </a:p>
            </p:txBody>
          </p:sp>
          <p:sp>
            <p:nvSpPr>
              <p:cNvPr id="97" name="Line 5"/>
              <p:cNvSpPr>
                <a:spLocks noChangeShapeType="1"/>
              </p:cNvSpPr>
              <p:nvPr/>
            </p:nvSpPr>
            <p:spPr bwMode="auto">
              <a:xfrm rot="5400000" flipV="1">
                <a:off x="3816096" y="4041248"/>
                <a:ext cx="0" cy="324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987824" y="5229200"/>
                <a:ext cx="3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461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80000" cy="684000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prstClr val="black"/>
                </a:solidFill>
              </a:rPr>
              <a:t>Simply supported beam with uniformly distributed load </a:t>
            </a:r>
            <a:r>
              <a:rPr lang="en-IN" sz="2400" b="1" dirty="0" smtClean="0">
                <a:solidFill>
                  <a:prstClr val="black"/>
                </a:solidFill>
              </a:rPr>
              <a:t>and  point load at  </a:t>
            </a:r>
            <a:r>
              <a:rPr lang="en-IN" sz="2400" b="1" dirty="0">
                <a:solidFill>
                  <a:prstClr val="black"/>
                </a:solidFill>
              </a:rPr>
              <a:t>overhang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the load P required to ensure that there is no deflection at C? 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2583072" y="3429000"/>
            <a:ext cx="3960440" cy="1800200"/>
            <a:chOff x="2425408" y="3789040"/>
            <a:chExt cx="3960440" cy="18002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156176" y="3933056"/>
              <a:ext cx="0" cy="90000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760168" y="3789040"/>
              <a:ext cx="3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25408" y="4149080"/>
              <a:ext cx="3960440" cy="1440160"/>
              <a:chOff x="2483768" y="3429000"/>
              <a:chExt cx="3960440" cy="144016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645200" y="3429000"/>
                <a:ext cx="3600000" cy="1386152"/>
                <a:chOff x="2645200" y="3429000"/>
                <a:chExt cx="3600000" cy="1386152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2645200" y="4077072"/>
                  <a:ext cx="3600000" cy="36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771800" y="4445820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4788024" y="4445236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522384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472966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498052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425290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499992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37587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400958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327962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3526712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2785448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303630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3829600" y="3487408"/>
                  <a:ext cx="324000" cy="3240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24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w</a:t>
                  </a:r>
                  <a:endPara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" name="Isosceles Triangle 8"/>
              <p:cNvSpPr/>
              <p:nvPr/>
            </p:nvSpPr>
            <p:spPr>
              <a:xfrm>
                <a:off x="2483768" y="4437152"/>
                <a:ext cx="360040" cy="360000"/>
              </a:xfrm>
              <a:prstGeom prst="triangl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062408" y="4437152"/>
                <a:ext cx="360040" cy="360000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084168" y="449982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C</a:t>
                </a:r>
                <a:endParaRPr lang="en-IN" dirty="0"/>
              </a:p>
            </p:txBody>
          </p:sp>
          <p:sp>
            <p:nvSpPr>
              <p:cNvPr id="12" name="Line 5"/>
              <p:cNvSpPr>
                <a:spLocks noChangeShapeType="1"/>
              </p:cNvSpPr>
              <p:nvPr/>
            </p:nvSpPr>
            <p:spPr bwMode="auto">
              <a:xfrm rot="5400000" flipV="1">
                <a:off x="3887792" y="3321120"/>
                <a:ext cx="0" cy="2376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779912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Line 5"/>
              <p:cNvSpPr>
                <a:spLocks noChangeShapeType="1"/>
              </p:cNvSpPr>
              <p:nvPr/>
            </p:nvSpPr>
            <p:spPr bwMode="auto">
              <a:xfrm rot="5400000" flipV="1">
                <a:off x="5814088" y="4059120"/>
                <a:ext cx="0" cy="90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580112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60459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80000" cy="684000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prstClr val="black"/>
                </a:solidFill>
              </a:rPr>
              <a:t>Simply supported beam with uniformly distributed load </a:t>
            </a:r>
            <a:r>
              <a:rPr lang="en-IN" sz="2400" b="1" dirty="0" smtClean="0">
                <a:solidFill>
                  <a:prstClr val="black"/>
                </a:solidFill>
              </a:rPr>
              <a:t>and  point load at  </a:t>
            </a:r>
            <a:r>
              <a:rPr lang="en-IN" sz="2400" b="1" dirty="0">
                <a:solidFill>
                  <a:prstClr val="black"/>
                </a:solidFill>
              </a:rPr>
              <a:t>overhang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Split the problem  into two parts</a:t>
            </a:r>
          </a:p>
          <a:p>
            <a:endParaRPr lang="en-IN" dirty="0"/>
          </a:p>
        </p:txBody>
      </p:sp>
      <p:grpSp>
        <p:nvGrpSpPr>
          <p:cNvPr id="7" name="Group 6"/>
          <p:cNvGrpSpPr/>
          <p:nvPr/>
        </p:nvGrpSpPr>
        <p:grpSpPr>
          <a:xfrm>
            <a:off x="2583072" y="2533546"/>
            <a:ext cx="3960440" cy="1440160"/>
            <a:chOff x="2483768" y="3429000"/>
            <a:chExt cx="3960440" cy="1440160"/>
          </a:xfrm>
        </p:grpSpPr>
        <p:grpSp>
          <p:nvGrpSpPr>
            <p:cNvPr id="8" name="Group 7"/>
            <p:cNvGrpSpPr/>
            <p:nvPr/>
          </p:nvGrpSpPr>
          <p:grpSpPr>
            <a:xfrm>
              <a:off x="2645200" y="3429000"/>
              <a:ext cx="3600000" cy="1386152"/>
              <a:chOff x="2645200" y="3429000"/>
              <a:chExt cx="3600000" cy="138615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645200" y="4077072"/>
                <a:ext cx="3600000" cy="36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771800" y="444582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IN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788024" y="444523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IN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522384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472966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498052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42529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4499992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37587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40095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327962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3526712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785448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303630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829600" y="3487408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Isosceles Triangle 8"/>
            <p:cNvSpPr/>
            <p:nvPr/>
          </p:nvSpPr>
          <p:spPr>
            <a:xfrm>
              <a:off x="2483768" y="4437152"/>
              <a:ext cx="360040" cy="360000"/>
            </a:xfrm>
            <a:prstGeom prst="triangl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5062408" y="4437152"/>
              <a:ext cx="360040" cy="360000"/>
            </a:xfrm>
            <a:prstGeom prst="ellips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84168" y="449982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C</a:t>
              </a:r>
              <a:endParaRPr lang="en-IN" dirty="0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rot="5400000" flipV="1">
              <a:off x="3887792" y="3321120"/>
              <a:ext cx="0" cy="2376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79912" y="443711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IN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 rot="5400000" flipV="1">
              <a:off x="5814088" y="4059120"/>
              <a:ext cx="0" cy="90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80112" y="443711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27784" y="4725144"/>
            <a:ext cx="3960440" cy="1800200"/>
            <a:chOff x="2425408" y="3789040"/>
            <a:chExt cx="3960440" cy="180020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6156176" y="3933056"/>
              <a:ext cx="0" cy="90000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760168" y="3789040"/>
              <a:ext cx="3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425408" y="4797152"/>
              <a:ext cx="3960440" cy="792088"/>
              <a:chOff x="2483768" y="4077072"/>
              <a:chExt cx="3960440" cy="79208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645200" y="4077072"/>
                <a:ext cx="3600000" cy="738080"/>
                <a:chOff x="2645200" y="4077072"/>
                <a:chExt cx="3600000" cy="73808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645200" y="4077072"/>
                  <a:ext cx="3600000" cy="36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2771800" y="4445820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4788024" y="4445236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</p:grpSp>
          <p:sp>
            <p:nvSpPr>
              <p:cNvPr id="36" name="Isosceles Triangle 35"/>
              <p:cNvSpPr/>
              <p:nvPr/>
            </p:nvSpPr>
            <p:spPr>
              <a:xfrm>
                <a:off x="2483768" y="4437152"/>
                <a:ext cx="360040" cy="360000"/>
              </a:xfrm>
              <a:prstGeom prst="triangl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062408" y="4437152"/>
                <a:ext cx="360040" cy="360000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084168" y="449982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C</a:t>
                </a:r>
                <a:endParaRPr lang="en-IN" dirty="0"/>
              </a:p>
            </p:txBody>
          </p:sp>
          <p:sp>
            <p:nvSpPr>
              <p:cNvPr id="39" name="Line 5"/>
              <p:cNvSpPr>
                <a:spLocks noChangeShapeType="1"/>
              </p:cNvSpPr>
              <p:nvPr/>
            </p:nvSpPr>
            <p:spPr bwMode="auto">
              <a:xfrm rot="5400000" flipV="1">
                <a:off x="3887792" y="3321120"/>
                <a:ext cx="0" cy="2376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779912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Line 5"/>
              <p:cNvSpPr>
                <a:spLocks noChangeShapeType="1"/>
              </p:cNvSpPr>
              <p:nvPr/>
            </p:nvSpPr>
            <p:spPr bwMode="auto">
              <a:xfrm rot="5400000" flipV="1">
                <a:off x="5814088" y="4059120"/>
                <a:ext cx="0" cy="90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580112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08780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80000" cy="684000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prstClr val="black"/>
                </a:solidFill>
              </a:rPr>
              <a:t>Simply supported beam with uniformly distributed load </a:t>
            </a:r>
            <a:r>
              <a:rPr lang="en-IN" sz="2400" b="1" dirty="0" smtClean="0">
                <a:solidFill>
                  <a:prstClr val="black"/>
                </a:solidFill>
              </a:rPr>
              <a:t>and  point load at  </a:t>
            </a:r>
            <a:r>
              <a:rPr lang="en-IN" sz="2400" b="1" dirty="0">
                <a:solidFill>
                  <a:prstClr val="black"/>
                </a:solidFill>
              </a:rPr>
              <a:t>overhang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Solve each problem individually for deflection in segment BC</a:t>
            </a:r>
            <a:endParaRPr lang="en-IN" dirty="0"/>
          </a:p>
          <a:p>
            <a:endParaRPr lang="en-IN" dirty="0"/>
          </a:p>
        </p:txBody>
      </p:sp>
      <p:grpSp>
        <p:nvGrpSpPr>
          <p:cNvPr id="7" name="Group 6"/>
          <p:cNvGrpSpPr/>
          <p:nvPr/>
        </p:nvGrpSpPr>
        <p:grpSpPr>
          <a:xfrm>
            <a:off x="467544" y="2996952"/>
            <a:ext cx="3960440" cy="1440160"/>
            <a:chOff x="2483768" y="3429000"/>
            <a:chExt cx="3960440" cy="1440160"/>
          </a:xfrm>
        </p:grpSpPr>
        <p:grpSp>
          <p:nvGrpSpPr>
            <p:cNvPr id="8" name="Group 7"/>
            <p:cNvGrpSpPr/>
            <p:nvPr/>
          </p:nvGrpSpPr>
          <p:grpSpPr>
            <a:xfrm>
              <a:off x="2645200" y="3429000"/>
              <a:ext cx="3600000" cy="1386152"/>
              <a:chOff x="2645200" y="3429000"/>
              <a:chExt cx="3600000" cy="138615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645200" y="4077072"/>
                <a:ext cx="3600000" cy="36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771800" y="444582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IN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788024" y="444523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IN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522384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472966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498052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42529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4499992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37587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40095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327962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3526712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785448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303630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829600" y="3487408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Isosceles Triangle 8"/>
            <p:cNvSpPr/>
            <p:nvPr/>
          </p:nvSpPr>
          <p:spPr>
            <a:xfrm>
              <a:off x="2483768" y="4437152"/>
              <a:ext cx="360040" cy="360000"/>
            </a:xfrm>
            <a:prstGeom prst="triangl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5062408" y="4437152"/>
              <a:ext cx="360040" cy="360000"/>
            </a:xfrm>
            <a:prstGeom prst="ellips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84168" y="449982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C</a:t>
              </a:r>
              <a:endParaRPr lang="en-IN" dirty="0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rot="5400000" flipV="1">
              <a:off x="3887792" y="3321120"/>
              <a:ext cx="0" cy="2376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79912" y="443711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IN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 rot="5400000" flipV="1">
              <a:off x="5814088" y="4059120"/>
              <a:ext cx="0" cy="90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80112" y="443711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7544" y="4725144"/>
            <a:ext cx="3960440" cy="1800200"/>
            <a:chOff x="2425408" y="3789040"/>
            <a:chExt cx="3960440" cy="180020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6156176" y="3933056"/>
              <a:ext cx="0" cy="90000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760168" y="3789040"/>
              <a:ext cx="3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425408" y="4797152"/>
              <a:ext cx="3960440" cy="792088"/>
              <a:chOff x="2483768" y="4077072"/>
              <a:chExt cx="3960440" cy="79208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645200" y="4077072"/>
                <a:ext cx="3600000" cy="738080"/>
                <a:chOff x="2645200" y="4077072"/>
                <a:chExt cx="3600000" cy="73808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645200" y="4077072"/>
                  <a:ext cx="3600000" cy="36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2771800" y="4445820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4788024" y="4445236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</p:grpSp>
          <p:sp>
            <p:nvSpPr>
              <p:cNvPr id="36" name="Isosceles Triangle 35"/>
              <p:cNvSpPr/>
              <p:nvPr/>
            </p:nvSpPr>
            <p:spPr>
              <a:xfrm>
                <a:off x="2483768" y="4437152"/>
                <a:ext cx="360040" cy="360000"/>
              </a:xfrm>
              <a:prstGeom prst="triangl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062408" y="4437152"/>
                <a:ext cx="360040" cy="360000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084168" y="449982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C</a:t>
                </a:r>
                <a:endParaRPr lang="en-IN" dirty="0"/>
              </a:p>
            </p:txBody>
          </p:sp>
          <p:sp>
            <p:nvSpPr>
              <p:cNvPr id="39" name="Line 5"/>
              <p:cNvSpPr>
                <a:spLocks noChangeShapeType="1"/>
              </p:cNvSpPr>
              <p:nvPr/>
            </p:nvSpPr>
            <p:spPr bwMode="auto">
              <a:xfrm rot="5400000" flipV="1">
                <a:off x="3887792" y="3321120"/>
                <a:ext cx="0" cy="2376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779912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Line 5"/>
              <p:cNvSpPr>
                <a:spLocks noChangeShapeType="1"/>
              </p:cNvSpPr>
              <p:nvPr/>
            </p:nvSpPr>
            <p:spPr bwMode="auto">
              <a:xfrm rot="5400000" flipV="1">
                <a:off x="5814088" y="4059120"/>
                <a:ext cx="0" cy="90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580112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323121"/>
              </p:ext>
            </p:extLst>
          </p:nvPr>
        </p:nvGraphicFramePr>
        <p:xfrm>
          <a:off x="4572000" y="3028310"/>
          <a:ext cx="2361600" cy="86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9" name="Equation" r:id="rId3" imgW="1180800" imgH="431640" progId="Equation.DSMT4">
                  <p:embed/>
                </p:oleObj>
              </mc:Choice>
              <mc:Fallback>
                <p:oleObj name="Equation" r:id="rId3" imgW="118080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028310"/>
                        <a:ext cx="2361600" cy="863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71507"/>
              </p:ext>
            </p:extLst>
          </p:nvPr>
        </p:nvGraphicFramePr>
        <p:xfrm>
          <a:off x="4644008" y="4509120"/>
          <a:ext cx="40132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0" name="Equation" r:id="rId5" imgW="2006280" imgH="939600" progId="Equation.DSMT4">
                  <p:embed/>
                </p:oleObj>
              </mc:Choice>
              <mc:Fallback>
                <p:oleObj name="Equation" r:id="rId5" imgW="2006280" imgH="93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4509120"/>
                        <a:ext cx="40132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25795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80000" cy="684000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prstClr val="black"/>
                </a:solidFill>
              </a:rPr>
              <a:t>Simply supported beam with uniformly distributed load </a:t>
            </a:r>
            <a:r>
              <a:rPr lang="en-IN" sz="2400" b="1" dirty="0" smtClean="0">
                <a:solidFill>
                  <a:prstClr val="black"/>
                </a:solidFill>
              </a:rPr>
              <a:t>and  point load at  </a:t>
            </a:r>
            <a:r>
              <a:rPr lang="en-IN" sz="2400" b="1" dirty="0">
                <a:solidFill>
                  <a:prstClr val="black"/>
                </a:solidFill>
              </a:rPr>
              <a:t>overhang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 the solutions to find the deflection in segment BC. This is the method of superposition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381158"/>
              </p:ext>
            </p:extLst>
          </p:nvPr>
        </p:nvGraphicFramePr>
        <p:xfrm>
          <a:off x="810344" y="4533900"/>
          <a:ext cx="68580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7" name="Equation" r:id="rId3" imgW="3429000" imgH="914400" progId="Equation.DSMT4">
                  <p:embed/>
                </p:oleObj>
              </mc:Choice>
              <mc:Fallback>
                <p:oleObj name="Equation" r:id="rId3" imgW="342900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344" y="4533900"/>
                        <a:ext cx="68580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4644008" y="2852936"/>
            <a:ext cx="3960440" cy="1800200"/>
            <a:chOff x="2425408" y="3789040"/>
            <a:chExt cx="3960440" cy="1800200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6156176" y="3933056"/>
              <a:ext cx="0" cy="90000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760168" y="3789040"/>
              <a:ext cx="3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425408" y="4149080"/>
              <a:ext cx="3960440" cy="1440160"/>
              <a:chOff x="2483768" y="3429000"/>
              <a:chExt cx="3960440" cy="144016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2645200" y="3429000"/>
                <a:ext cx="3600000" cy="1386152"/>
                <a:chOff x="2645200" y="3429000"/>
                <a:chExt cx="3600000" cy="1386152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2645200" y="4077072"/>
                  <a:ext cx="3600000" cy="36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771800" y="4445820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4788024" y="4445236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522384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472966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498052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425290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4499992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37587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>
                  <a:off x="400958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327962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>
                  <a:off x="3526712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2785448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303630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3829600" y="3487408"/>
                  <a:ext cx="324000" cy="3240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24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w</a:t>
                  </a:r>
                  <a:endPara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2483768" y="4437152"/>
                <a:ext cx="360040" cy="360000"/>
              </a:xfrm>
              <a:prstGeom prst="triangl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062408" y="4437152"/>
                <a:ext cx="360040" cy="360000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84168" y="449982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C</a:t>
                </a:r>
                <a:endParaRPr lang="en-IN" dirty="0"/>
              </a:p>
            </p:txBody>
          </p:sp>
          <p:sp>
            <p:nvSpPr>
              <p:cNvPr id="54" name="Line 5"/>
              <p:cNvSpPr>
                <a:spLocks noChangeShapeType="1"/>
              </p:cNvSpPr>
              <p:nvPr/>
            </p:nvSpPr>
            <p:spPr bwMode="auto">
              <a:xfrm rot="5400000" flipV="1">
                <a:off x="3887792" y="3321120"/>
                <a:ext cx="0" cy="2376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779912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Line 5"/>
              <p:cNvSpPr>
                <a:spLocks noChangeShapeType="1"/>
              </p:cNvSpPr>
              <p:nvPr/>
            </p:nvSpPr>
            <p:spPr bwMode="auto">
              <a:xfrm rot="5400000" flipV="1">
                <a:off x="5814088" y="4059120"/>
                <a:ext cx="0" cy="90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580112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90091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80000" cy="684000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prstClr val="black"/>
                </a:solidFill>
              </a:rPr>
              <a:t>Simply supported beam with uniformly distributed load </a:t>
            </a:r>
            <a:r>
              <a:rPr lang="en-IN" sz="2400" b="1" dirty="0" smtClean="0">
                <a:solidFill>
                  <a:prstClr val="black"/>
                </a:solidFill>
              </a:rPr>
              <a:t>and  point load at  </a:t>
            </a:r>
            <a:r>
              <a:rPr lang="en-IN" sz="2400" b="1" dirty="0">
                <a:solidFill>
                  <a:prstClr val="black"/>
                </a:solidFill>
              </a:rPr>
              <a:t>overhang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Put x=</a:t>
            </a:r>
            <a:r>
              <a:rPr lang="en-IN" dirty="0" err="1" smtClean="0"/>
              <a:t>a+L</a:t>
            </a:r>
            <a:r>
              <a:rPr lang="en-IN" dirty="0" smtClean="0"/>
              <a:t> to get the deflection at C and set the answer to zero to get P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693067"/>
              </p:ext>
            </p:extLst>
          </p:nvPr>
        </p:nvGraphicFramePr>
        <p:xfrm>
          <a:off x="1787525" y="2943448"/>
          <a:ext cx="49022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7" name="Equation" r:id="rId3" imgW="2450880" imgH="1358640" progId="Equation.DSMT4">
                  <p:embed/>
                </p:oleObj>
              </mc:Choice>
              <mc:Fallback>
                <p:oleObj name="Equation" r:id="rId3" imgW="2450880" imgH="1358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2943448"/>
                        <a:ext cx="49022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571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Hinged beam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Let us look at FBDs of the individual beams. We need to consider only AB and BCD because of symmetry of the problem. </a:t>
            </a:r>
            <a:endParaRPr lang="en-IN" dirty="0"/>
          </a:p>
        </p:txBody>
      </p:sp>
      <p:grpSp>
        <p:nvGrpSpPr>
          <p:cNvPr id="34" name="Group 33"/>
          <p:cNvGrpSpPr/>
          <p:nvPr/>
        </p:nvGrpSpPr>
        <p:grpSpPr>
          <a:xfrm>
            <a:off x="2679030" y="3645024"/>
            <a:ext cx="2036986" cy="2362200"/>
            <a:chOff x="2679030" y="3645024"/>
            <a:chExt cx="2036986" cy="2362200"/>
          </a:xfrm>
        </p:grpSpPr>
        <p:pic>
          <p:nvPicPr>
            <p:cNvPr id="22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255" y="4330824"/>
              <a:ext cx="981075" cy="895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Line 15"/>
            <p:cNvSpPr>
              <a:spLocks noChangeShapeType="1"/>
            </p:cNvSpPr>
            <p:nvPr/>
          </p:nvSpPr>
          <p:spPr bwMode="auto">
            <a:xfrm flipH="1" flipV="1">
              <a:off x="3456905" y="4864224"/>
              <a:ext cx="0" cy="99060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Arc 16"/>
            <p:cNvSpPr>
              <a:spLocks/>
            </p:cNvSpPr>
            <p:nvPr/>
          </p:nvSpPr>
          <p:spPr bwMode="auto">
            <a:xfrm flipH="1">
              <a:off x="2679030" y="4102224"/>
              <a:ext cx="798513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2907630" y="555002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en-US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3136230" y="3645024"/>
              <a:ext cx="609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</a:t>
              </a:r>
              <a:r>
                <a:rPr lang="en-US" altLang="en-US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 flipH="1" flipV="1">
              <a:off x="4199855" y="4908674"/>
              <a:ext cx="0" cy="99060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 Box 20"/>
            <p:cNvSpPr txBox="1">
              <a:spLocks noChangeArrowheads="1"/>
            </p:cNvSpPr>
            <p:nvPr/>
          </p:nvSpPr>
          <p:spPr bwMode="auto">
            <a:xfrm>
              <a:off x="4182616" y="552462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endParaRPr lang="en-US" altLang="en-US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90455" y="4254624"/>
            <a:ext cx="1973833" cy="1692275"/>
            <a:chOff x="5190455" y="4254624"/>
            <a:chExt cx="1973833" cy="1692275"/>
          </a:xfrm>
        </p:grpSpPr>
        <p:pic>
          <p:nvPicPr>
            <p:cNvPr id="29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3155" y="4254624"/>
              <a:ext cx="1417638" cy="93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5190455" y="4873749"/>
              <a:ext cx="0" cy="99060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Text Box 23"/>
            <p:cNvSpPr txBox="1">
              <a:spLocks noChangeArrowheads="1"/>
            </p:cNvSpPr>
            <p:nvPr/>
          </p:nvSpPr>
          <p:spPr bwMode="auto">
            <a:xfrm>
              <a:off x="5198963" y="5489699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endParaRPr lang="en-US" altLang="en-US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 flipH="1">
              <a:off x="6622380" y="4864224"/>
              <a:ext cx="0" cy="99060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Text Box 25"/>
            <p:cNvSpPr txBox="1">
              <a:spLocks noChangeArrowheads="1"/>
            </p:cNvSpPr>
            <p:nvPr/>
          </p:nvSpPr>
          <p:spPr bwMode="auto">
            <a:xfrm>
              <a:off x="6630888" y="548017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endParaRPr lang="en-US" altLang="en-US" sz="2400" b="1" i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9178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80000" cy="684000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prstClr val="black"/>
                </a:solidFill>
              </a:rPr>
              <a:t>Simply supported beam with uniformly distributed load </a:t>
            </a:r>
            <a:r>
              <a:rPr lang="en-IN" sz="2400" b="1" dirty="0" smtClean="0">
                <a:solidFill>
                  <a:prstClr val="black"/>
                </a:solidFill>
              </a:rPr>
              <a:t>and  point load at  </a:t>
            </a:r>
            <a:r>
              <a:rPr lang="en-IN" sz="2400" b="1" dirty="0">
                <a:solidFill>
                  <a:prstClr val="black"/>
                </a:solidFill>
              </a:rPr>
              <a:t>overhang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Now consider this problem. Find the reactions at the supports for the beam loaded as shown.</a:t>
            </a:r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60" name="Group 59"/>
          <p:cNvGrpSpPr/>
          <p:nvPr/>
        </p:nvGrpSpPr>
        <p:grpSpPr>
          <a:xfrm>
            <a:off x="2411760" y="3627024"/>
            <a:ext cx="4293184" cy="1386152"/>
            <a:chOff x="2583072" y="2924944"/>
            <a:chExt cx="4293184" cy="1386152"/>
          </a:xfrm>
        </p:grpSpPr>
        <p:grpSp>
          <p:nvGrpSpPr>
            <p:cNvPr id="8" name="Group 7"/>
            <p:cNvGrpSpPr/>
            <p:nvPr/>
          </p:nvGrpSpPr>
          <p:grpSpPr>
            <a:xfrm>
              <a:off x="2583072" y="2924944"/>
              <a:ext cx="4293184" cy="1386152"/>
              <a:chOff x="2483768" y="3429000"/>
              <a:chExt cx="4293184" cy="138615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645200" y="3429000"/>
                <a:ext cx="3600000" cy="1386152"/>
                <a:chOff x="2645200" y="3429000"/>
                <a:chExt cx="3600000" cy="1386152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2645200" y="4077072"/>
                  <a:ext cx="3600000" cy="36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771800" y="4445820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788024" y="4445236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522384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472966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498052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25290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4499992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37587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400958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327962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3526712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2785448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303630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3829600" y="3487408"/>
                  <a:ext cx="324000" cy="3240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24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w</a:t>
                  </a:r>
                  <a:endPara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" name="Isosceles Triangle 9"/>
              <p:cNvSpPr/>
              <p:nvPr/>
            </p:nvSpPr>
            <p:spPr>
              <a:xfrm>
                <a:off x="2483768" y="4437152"/>
                <a:ext cx="360040" cy="360000"/>
              </a:xfrm>
              <a:prstGeom prst="triangl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062408" y="4437152"/>
                <a:ext cx="360040" cy="360000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416912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C</a:t>
                </a:r>
                <a:endParaRPr lang="en-IN" dirty="0"/>
              </a:p>
            </p:txBody>
          </p:sp>
          <p:sp>
            <p:nvSpPr>
              <p:cNvPr id="13" name="Line 5"/>
              <p:cNvSpPr>
                <a:spLocks noChangeShapeType="1"/>
              </p:cNvSpPr>
              <p:nvPr/>
            </p:nvSpPr>
            <p:spPr bwMode="auto">
              <a:xfrm rot="5400000" flipV="1">
                <a:off x="3887792" y="3321120"/>
                <a:ext cx="0" cy="2376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779912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Line 5"/>
              <p:cNvSpPr>
                <a:spLocks noChangeShapeType="1"/>
              </p:cNvSpPr>
              <p:nvPr/>
            </p:nvSpPr>
            <p:spPr bwMode="auto">
              <a:xfrm rot="5400000" flipV="1">
                <a:off x="5814088" y="4059120"/>
                <a:ext cx="0" cy="90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580112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sp>
          <p:nvSpPr>
            <p:cNvPr id="59" name="Oval 58"/>
            <p:cNvSpPr/>
            <p:nvPr/>
          </p:nvSpPr>
          <p:spPr>
            <a:xfrm>
              <a:off x="6111464" y="3231016"/>
              <a:ext cx="360040" cy="360000"/>
            </a:xfrm>
            <a:prstGeom prst="ellips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31054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80000" cy="684000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prstClr val="black"/>
                </a:solidFill>
              </a:rPr>
              <a:t>Simply supported beam with uniformly distributed load </a:t>
            </a:r>
            <a:r>
              <a:rPr lang="en-IN" sz="2400" b="1" dirty="0" smtClean="0">
                <a:solidFill>
                  <a:prstClr val="black"/>
                </a:solidFill>
              </a:rPr>
              <a:t>and  point load at  </a:t>
            </a:r>
            <a:r>
              <a:rPr lang="en-IN" sz="2400" b="1" dirty="0">
                <a:solidFill>
                  <a:prstClr val="black"/>
                </a:solidFill>
              </a:rPr>
              <a:t>overhang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is A STATICALLY INDETREMINATE problem.</a:t>
            </a:r>
          </a:p>
          <a:p>
            <a:r>
              <a:rPr lang="en-IN" dirty="0" smtClean="0"/>
              <a:t>We have 3 unknown reactions and only 2 static equilibrium equations. </a:t>
            </a:r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60" name="Group 59"/>
          <p:cNvGrpSpPr/>
          <p:nvPr/>
        </p:nvGrpSpPr>
        <p:grpSpPr>
          <a:xfrm>
            <a:off x="2411760" y="3627024"/>
            <a:ext cx="4293184" cy="1386152"/>
            <a:chOff x="2583072" y="2924944"/>
            <a:chExt cx="4293184" cy="1386152"/>
          </a:xfrm>
        </p:grpSpPr>
        <p:grpSp>
          <p:nvGrpSpPr>
            <p:cNvPr id="8" name="Group 7"/>
            <p:cNvGrpSpPr/>
            <p:nvPr/>
          </p:nvGrpSpPr>
          <p:grpSpPr>
            <a:xfrm>
              <a:off x="2583072" y="2924944"/>
              <a:ext cx="4293184" cy="1386152"/>
              <a:chOff x="2483768" y="3429000"/>
              <a:chExt cx="4293184" cy="138615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645200" y="3429000"/>
                <a:ext cx="3600000" cy="1386152"/>
                <a:chOff x="2645200" y="3429000"/>
                <a:chExt cx="3600000" cy="1386152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2645200" y="4077072"/>
                  <a:ext cx="3600000" cy="36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771800" y="4445820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788024" y="4445236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522384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472966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498052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25290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4499992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37587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400958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327962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3526712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2785448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303630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3829600" y="3487408"/>
                  <a:ext cx="324000" cy="3240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24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w</a:t>
                  </a:r>
                  <a:endPara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" name="Isosceles Triangle 9"/>
              <p:cNvSpPr/>
              <p:nvPr/>
            </p:nvSpPr>
            <p:spPr>
              <a:xfrm>
                <a:off x="2483768" y="4437152"/>
                <a:ext cx="360040" cy="360000"/>
              </a:xfrm>
              <a:prstGeom prst="triangl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062408" y="4437152"/>
                <a:ext cx="360040" cy="360000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416912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C</a:t>
                </a:r>
                <a:endParaRPr lang="en-IN" dirty="0"/>
              </a:p>
            </p:txBody>
          </p:sp>
          <p:sp>
            <p:nvSpPr>
              <p:cNvPr id="13" name="Line 5"/>
              <p:cNvSpPr>
                <a:spLocks noChangeShapeType="1"/>
              </p:cNvSpPr>
              <p:nvPr/>
            </p:nvSpPr>
            <p:spPr bwMode="auto">
              <a:xfrm rot="5400000" flipV="1">
                <a:off x="3887792" y="3321120"/>
                <a:ext cx="0" cy="2376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779912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Line 5"/>
              <p:cNvSpPr>
                <a:spLocks noChangeShapeType="1"/>
              </p:cNvSpPr>
              <p:nvPr/>
            </p:nvSpPr>
            <p:spPr bwMode="auto">
              <a:xfrm rot="5400000" flipV="1">
                <a:off x="5814088" y="4059120"/>
                <a:ext cx="0" cy="90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580112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sp>
          <p:nvSpPr>
            <p:cNvPr id="59" name="Oval 58"/>
            <p:cNvSpPr/>
            <p:nvPr/>
          </p:nvSpPr>
          <p:spPr>
            <a:xfrm>
              <a:off x="6111464" y="3231016"/>
              <a:ext cx="360040" cy="360000"/>
            </a:xfrm>
            <a:prstGeom prst="ellips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20435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80000" cy="684000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prstClr val="black"/>
                </a:solidFill>
              </a:rPr>
              <a:t>Simply supported beam with uniformly distributed load </a:t>
            </a:r>
            <a:r>
              <a:rPr lang="en-IN" sz="2400" b="1" dirty="0" smtClean="0">
                <a:solidFill>
                  <a:prstClr val="black"/>
                </a:solidFill>
              </a:rPr>
              <a:t>and  point load at  </a:t>
            </a:r>
            <a:r>
              <a:rPr lang="en-IN" sz="2400" b="1" dirty="0">
                <a:solidFill>
                  <a:prstClr val="black"/>
                </a:solidFill>
              </a:rPr>
              <a:t>overhang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And we have already solved the statically determinate version of this problem. The roller support at C will simply provide a reaction to maintain the zero deflection constraint. </a:t>
            </a:r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60" name="Group 59"/>
          <p:cNvGrpSpPr/>
          <p:nvPr/>
        </p:nvGrpSpPr>
        <p:grpSpPr>
          <a:xfrm>
            <a:off x="2411760" y="4419112"/>
            <a:ext cx="4293184" cy="1386152"/>
            <a:chOff x="2583072" y="2924944"/>
            <a:chExt cx="4293184" cy="1386152"/>
          </a:xfrm>
        </p:grpSpPr>
        <p:grpSp>
          <p:nvGrpSpPr>
            <p:cNvPr id="8" name="Group 7"/>
            <p:cNvGrpSpPr/>
            <p:nvPr/>
          </p:nvGrpSpPr>
          <p:grpSpPr>
            <a:xfrm>
              <a:off x="2583072" y="2924944"/>
              <a:ext cx="4293184" cy="1386152"/>
              <a:chOff x="2483768" y="3429000"/>
              <a:chExt cx="4293184" cy="138615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645200" y="3429000"/>
                <a:ext cx="3600000" cy="1386152"/>
                <a:chOff x="2645200" y="3429000"/>
                <a:chExt cx="3600000" cy="1386152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2645200" y="4077072"/>
                  <a:ext cx="3600000" cy="36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771800" y="4445820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788024" y="4445236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522384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472966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498052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25290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4499992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37587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400958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327962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3526712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2785448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303630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3829600" y="3487408"/>
                  <a:ext cx="324000" cy="3240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24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w</a:t>
                  </a:r>
                  <a:endPara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" name="Isosceles Triangle 9"/>
              <p:cNvSpPr/>
              <p:nvPr/>
            </p:nvSpPr>
            <p:spPr>
              <a:xfrm>
                <a:off x="2483768" y="4437152"/>
                <a:ext cx="360040" cy="360000"/>
              </a:xfrm>
              <a:prstGeom prst="triangl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062408" y="4437152"/>
                <a:ext cx="360040" cy="360000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416912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C</a:t>
                </a:r>
                <a:endParaRPr lang="en-IN" dirty="0"/>
              </a:p>
            </p:txBody>
          </p:sp>
          <p:sp>
            <p:nvSpPr>
              <p:cNvPr id="13" name="Line 5"/>
              <p:cNvSpPr>
                <a:spLocks noChangeShapeType="1"/>
              </p:cNvSpPr>
              <p:nvPr/>
            </p:nvSpPr>
            <p:spPr bwMode="auto">
              <a:xfrm rot="5400000" flipV="1">
                <a:off x="3887792" y="3321120"/>
                <a:ext cx="0" cy="2376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779912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Line 5"/>
              <p:cNvSpPr>
                <a:spLocks noChangeShapeType="1"/>
              </p:cNvSpPr>
              <p:nvPr/>
            </p:nvSpPr>
            <p:spPr bwMode="auto">
              <a:xfrm rot="5400000" flipV="1">
                <a:off x="5814088" y="4059120"/>
                <a:ext cx="0" cy="90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580112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sp>
          <p:nvSpPr>
            <p:cNvPr id="59" name="Oval 58"/>
            <p:cNvSpPr/>
            <p:nvPr/>
          </p:nvSpPr>
          <p:spPr>
            <a:xfrm>
              <a:off x="6111464" y="3231016"/>
              <a:ext cx="360040" cy="360000"/>
            </a:xfrm>
            <a:prstGeom prst="ellips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201275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80000" cy="684000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prstClr val="black"/>
                </a:solidFill>
              </a:rPr>
              <a:t>Simply supported beam with uniformly distributed load </a:t>
            </a:r>
            <a:r>
              <a:rPr lang="en-IN" sz="2400" b="1" dirty="0" smtClean="0">
                <a:solidFill>
                  <a:prstClr val="black"/>
                </a:solidFill>
              </a:rPr>
              <a:t>and  point load at  </a:t>
            </a:r>
            <a:r>
              <a:rPr lang="en-IN" sz="2400" b="1" dirty="0">
                <a:solidFill>
                  <a:prstClr val="black"/>
                </a:solidFill>
              </a:rPr>
              <a:t>overhang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about the case when there is a fixed support at C ?</a:t>
            </a:r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60" name="Group 59"/>
          <p:cNvGrpSpPr/>
          <p:nvPr/>
        </p:nvGrpSpPr>
        <p:grpSpPr>
          <a:xfrm>
            <a:off x="2511064" y="3573016"/>
            <a:ext cx="4077160" cy="1386152"/>
            <a:chOff x="2583072" y="2924944"/>
            <a:chExt cx="4077160" cy="1386152"/>
          </a:xfrm>
        </p:grpSpPr>
        <p:grpSp>
          <p:nvGrpSpPr>
            <p:cNvPr id="8" name="Group 7"/>
            <p:cNvGrpSpPr/>
            <p:nvPr/>
          </p:nvGrpSpPr>
          <p:grpSpPr>
            <a:xfrm>
              <a:off x="2583072" y="2924944"/>
              <a:ext cx="3816424" cy="1386152"/>
              <a:chOff x="2483768" y="3429000"/>
              <a:chExt cx="3816424" cy="138615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645200" y="3429000"/>
                <a:ext cx="3600000" cy="1386152"/>
                <a:chOff x="2645200" y="3429000"/>
                <a:chExt cx="3600000" cy="1386152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2645200" y="4077072"/>
                  <a:ext cx="3600000" cy="36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771800" y="4445820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788024" y="4445236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522384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472966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498052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25290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4499992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37587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400958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327962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3526712" y="3447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2785448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303630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3829600" y="3487408"/>
                  <a:ext cx="324000" cy="3240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24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w</a:t>
                  </a:r>
                  <a:endPara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" name="Isosceles Triangle 9"/>
              <p:cNvSpPr/>
              <p:nvPr/>
            </p:nvSpPr>
            <p:spPr>
              <a:xfrm>
                <a:off x="2483768" y="4437152"/>
                <a:ext cx="360040" cy="360000"/>
              </a:xfrm>
              <a:prstGeom prst="triangl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062408" y="4437152"/>
                <a:ext cx="360040" cy="360000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940152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C</a:t>
                </a:r>
                <a:endParaRPr lang="en-IN" dirty="0"/>
              </a:p>
            </p:txBody>
          </p:sp>
          <p:sp>
            <p:nvSpPr>
              <p:cNvPr id="13" name="Line 5"/>
              <p:cNvSpPr>
                <a:spLocks noChangeShapeType="1"/>
              </p:cNvSpPr>
              <p:nvPr/>
            </p:nvSpPr>
            <p:spPr bwMode="auto">
              <a:xfrm rot="5400000" flipV="1">
                <a:off x="3887792" y="3321120"/>
                <a:ext cx="0" cy="2376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779912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Line 5"/>
              <p:cNvSpPr>
                <a:spLocks noChangeShapeType="1"/>
              </p:cNvSpPr>
              <p:nvPr/>
            </p:nvSpPr>
            <p:spPr bwMode="auto">
              <a:xfrm rot="5400000" flipV="1">
                <a:off x="5814088" y="4059120"/>
                <a:ext cx="0" cy="90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580112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6255480" y="3231016"/>
              <a:ext cx="404752" cy="106208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775650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80000" cy="684000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prstClr val="black"/>
                </a:solidFill>
              </a:rPr>
              <a:t>Simply supported beam with uniformly distributed load </a:t>
            </a:r>
            <a:r>
              <a:rPr lang="en-IN" sz="2400" b="1" dirty="0" smtClean="0">
                <a:solidFill>
                  <a:prstClr val="black"/>
                </a:solidFill>
              </a:rPr>
              <a:t>and  point load at  </a:t>
            </a:r>
            <a:r>
              <a:rPr lang="en-IN" sz="2400" b="1" dirty="0">
                <a:solidFill>
                  <a:prstClr val="black"/>
                </a:solidFill>
              </a:rPr>
              <a:t>overhang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equivalent statically determinate problem is as follows –</a:t>
            </a:r>
          </a:p>
          <a:p>
            <a:r>
              <a:rPr lang="en-IN" dirty="0" smtClean="0"/>
              <a:t>What combination of force at C and external moment will ensure zero deflection and slope at C?</a:t>
            </a:r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2511064" y="4037400"/>
            <a:ext cx="4509144" cy="1983888"/>
            <a:chOff x="2511064" y="3177072"/>
            <a:chExt cx="4509144" cy="1983888"/>
          </a:xfrm>
        </p:grpSpPr>
        <p:grpSp>
          <p:nvGrpSpPr>
            <p:cNvPr id="8" name="Group 7"/>
            <p:cNvGrpSpPr/>
            <p:nvPr/>
          </p:nvGrpSpPr>
          <p:grpSpPr>
            <a:xfrm>
              <a:off x="2511064" y="3573016"/>
              <a:ext cx="3816424" cy="1386152"/>
              <a:chOff x="2483768" y="3429000"/>
              <a:chExt cx="3816424" cy="138615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645200" y="3429000"/>
                <a:ext cx="3600000" cy="1386152"/>
                <a:chOff x="2645200" y="3429000"/>
                <a:chExt cx="3600000" cy="1386152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2645200" y="4077072"/>
                  <a:ext cx="3600000" cy="36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771800" y="4445820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788024" y="4445236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522384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472966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498052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25290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4499992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37587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400958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327962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3526712" y="3447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2785448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303630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3829600" y="3487408"/>
                  <a:ext cx="324000" cy="3240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24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w</a:t>
                  </a:r>
                  <a:endPara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" name="Isosceles Triangle 9"/>
              <p:cNvSpPr/>
              <p:nvPr/>
            </p:nvSpPr>
            <p:spPr>
              <a:xfrm>
                <a:off x="2483768" y="4437152"/>
                <a:ext cx="360040" cy="360000"/>
              </a:xfrm>
              <a:prstGeom prst="triangl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062408" y="4437152"/>
                <a:ext cx="360040" cy="360000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940152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C</a:t>
                </a:r>
                <a:endParaRPr lang="en-IN" dirty="0"/>
              </a:p>
            </p:txBody>
          </p:sp>
          <p:sp>
            <p:nvSpPr>
              <p:cNvPr id="13" name="Line 5"/>
              <p:cNvSpPr>
                <a:spLocks noChangeShapeType="1"/>
              </p:cNvSpPr>
              <p:nvPr/>
            </p:nvSpPr>
            <p:spPr bwMode="auto">
              <a:xfrm rot="5400000" flipV="1">
                <a:off x="3887792" y="3321120"/>
                <a:ext cx="0" cy="2376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779912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Line 5"/>
              <p:cNvSpPr>
                <a:spLocks noChangeShapeType="1"/>
              </p:cNvSpPr>
              <p:nvPr/>
            </p:nvSpPr>
            <p:spPr bwMode="auto">
              <a:xfrm rot="5400000" flipV="1">
                <a:off x="5814088" y="4059120"/>
                <a:ext cx="0" cy="90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580112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>
              <a:off x="6264152" y="3321088"/>
              <a:ext cx="0" cy="90000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868144" y="3177072"/>
              <a:ext cx="3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Arc 6"/>
            <p:cNvSpPr>
              <a:spLocks/>
            </p:cNvSpPr>
            <p:nvPr/>
          </p:nvSpPr>
          <p:spPr bwMode="auto">
            <a:xfrm>
              <a:off x="5796136" y="363696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44208" y="3619175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0</a:t>
              </a:r>
              <a:endParaRPr lang="en-IN" sz="24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44723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Statically indeterminate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</a:t>
            </a:r>
            <a:r>
              <a:rPr lang="en-IN" dirty="0" smtClean="0"/>
              <a:t>antilever with roller support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2267744" y="3429000"/>
            <a:ext cx="4608512" cy="1413448"/>
            <a:chOff x="2267744" y="3429000"/>
            <a:chExt cx="4608512" cy="1413448"/>
          </a:xfrm>
        </p:grpSpPr>
        <p:sp>
          <p:nvSpPr>
            <p:cNvPr id="46" name="Rectangle 45"/>
            <p:cNvSpPr/>
            <p:nvPr/>
          </p:nvSpPr>
          <p:spPr>
            <a:xfrm>
              <a:off x="2267744" y="3861048"/>
              <a:ext cx="360040" cy="7200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/>
            <p:cNvSpPr/>
            <p:nvPr/>
          </p:nvSpPr>
          <p:spPr>
            <a:xfrm>
              <a:off x="6156176" y="4437152"/>
              <a:ext cx="360040" cy="360000"/>
            </a:xfrm>
            <a:prstGeom prst="ellips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555776" y="3429000"/>
              <a:ext cx="4320480" cy="1413448"/>
              <a:chOff x="2555776" y="3429000"/>
              <a:chExt cx="4320480" cy="1413448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641432" y="4077072"/>
                <a:ext cx="3708000" cy="36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555776" y="447311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IN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516216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IN" dirty="0"/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62183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57241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9749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522384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54709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72966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98052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2529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4499992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37587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40095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27962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3526712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785448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03630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4342328" y="3487408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62886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Statically indeterminate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Draw the FBD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2148368" y="2852936"/>
            <a:ext cx="4583872" cy="2532112"/>
            <a:chOff x="2148368" y="2852936"/>
            <a:chExt cx="4583872" cy="2532112"/>
          </a:xfrm>
        </p:grpSpPr>
        <p:sp>
          <p:nvSpPr>
            <p:cNvPr id="48" name="Line 5"/>
            <p:cNvSpPr>
              <a:spLocks noChangeShapeType="1"/>
            </p:cNvSpPr>
            <p:nvPr/>
          </p:nvSpPr>
          <p:spPr bwMode="auto">
            <a:xfrm flipV="1">
              <a:off x="2657186" y="4382568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Arc 6"/>
            <p:cNvSpPr>
              <a:spLocks/>
            </p:cNvSpPr>
            <p:nvPr/>
          </p:nvSpPr>
          <p:spPr bwMode="auto">
            <a:xfrm>
              <a:off x="2652424" y="3345112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48368" y="4941216"/>
              <a:ext cx="54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95736" y="2852936"/>
              <a:ext cx="576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2" name="Line 5"/>
            <p:cNvSpPr>
              <a:spLocks noChangeShapeType="1"/>
            </p:cNvSpPr>
            <p:nvPr/>
          </p:nvSpPr>
          <p:spPr bwMode="auto">
            <a:xfrm flipV="1">
              <a:off x="6304954" y="4394448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796136" y="4707359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2267744" y="3429000"/>
              <a:ext cx="4464496" cy="1377444"/>
              <a:chOff x="2267744" y="3429000"/>
              <a:chExt cx="4464496" cy="1377444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641432" y="4077072"/>
                <a:ext cx="3708000" cy="36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267744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IN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372200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IN" dirty="0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62183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57241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59749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522384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54709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472966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498052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42529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4499992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37587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40095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327962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3526712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2785448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303630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4342328" y="3487408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29794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Statically indeterminate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Equilibrium equations</a:t>
            </a:r>
          </a:p>
          <a:p>
            <a:r>
              <a:rPr lang="en-IN" dirty="0" smtClean="0"/>
              <a:t>Force equilibrium in the vertical direction</a:t>
            </a: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396938"/>
              </p:ext>
            </p:extLst>
          </p:nvPr>
        </p:nvGraphicFramePr>
        <p:xfrm>
          <a:off x="685428" y="3480792"/>
          <a:ext cx="32385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5" name="Equation" r:id="rId3" imgW="1079280" imgH="558720" progId="Equation.DSMT4">
                  <p:embed/>
                </p:oleObj>
              </mc:Choice>
              <mc:Fallback>
                <p:oleObj name="Equation" r:id="rId3" imgW="1079280" imgH="55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428" y="3480792"/>
                        <a:ext cx="32385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4452624" y="3921224"/>
            <a:ext cx="4583872" cy="2532112"/>
            <a:chOff x="2148368" y="2852936"/>
            <a:chExt cx="4583872" cy="2532112"/>
          </a:xfrm>
        </p:grpSpPr>
        <p:sp>
          <p:nvSpPr>
            <p:cNvPr id="47" name="Line 5"/>
            <p:cNvSpPr>
              <a:spLocks noChangeShapeType="1"/>
            </p:cNvSpPr>
            <p:nvPr/>
          </p:nvSpPr>
          <p:spPr bwMode="auto">
            <a:xfrm flipV="1">
              <a:off x="2657186" y="4382568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Arc 6"/>
            <p:cNvSpPr>
              <a:spLocks/>
            </p:cNvSpPr>
            <p:nvPr/>
          </p:nvSpPr>
          <p:spPr bwMode="auto">
            <a:xfrm>
              <a:off x="2652424" y="3345112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48368" y="4941216"/>
              <a:ext cx="54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95736" y="2852936"/>
              <a:ext cx="576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9" name="Line 5"/>
            <p:cNvSpPr>
              <a:spLocks noChangeShapeType="1"/>
            </p:cNvSpPr>
            <p:nvPr/>
          </p:nvSpPr>
          <p:spPr bwMode="auto">
            <a:xfrm flipV="1">
              <a:off x="6304954" y="4394448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796136" y="4707359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2267744" y="3429000"/>
              <a:ext cx="4464496" cy="1377444"/>
              <a:chOff x="2267744" y="3429000"/>
              <a:chExt cx="4464496" cy="1377444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641432" y="4077072"/>
                <a:ext cx="3708000" cy="36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267744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IN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372200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IN" dirty="0"/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62183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57241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59749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522384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4709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472966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498052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42529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4499992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37587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40095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327962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3526712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2785448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03630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4342328" y="3487408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24070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Statically indeterminate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en-IN" dirty="0" smtClean="0"/>
              <a:t>Equilibrium equations</a:t>
            </a:r>
          </a:p>
          <a:p>
            <a:r>
              <a:rPr lang="en-IN" dirty="0" smtClean="0"/>
              <a:t>Moment equilibrium about A</a:t>
            </a:r>
          </a:p>
          <a:p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639555"/>
              </p:ext>
            </p:extLst>
          </p:nvPr>
        </p:nvGraphicFramePr>
        <p:xfrm>
          <a:off x="467544" y="2276475"/>
          <a:ext cx="43053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9" name="Equation" r:id="rId3" imgW="1434960" imgH="761760" progId="Equation.DSMT4">
                  <p:embed/>
                </p:oleObj>
              </mc:Choice>
              <mc:Fallback>
                <p:oleObj name="Equation" r:id="rId3" imgW="143496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76475"/>
                        <a:ext cx="43053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4452624" y="4209256"/>
            <a:ext cx="4583872" cy="2532112"/>
            <a:chOff x="2148368" y="2852936"/>
            <a:chExt cx="4583872" cy="2532112"/>
          </a:xfrm>
        </p:grpSpPr>
        <p:sp>
          <p:nvSpPr>
            <p:cNvPr id="47" name="Line 5"/>
            <p:cNvSpPr>
              <a:spLocks noChangeShapeType="1"/>
            </p:cNvSpPr>
            <p:nvPr/>
          </p:nvSpPr>
          <p:spPr bwMode="auto">
            <a:xfrm flipV="1">
              <a:off x="2657186" y="4382568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Arc 6"/>
            <p:cNvSpPr>
              <a:spLocks/>
            </p:cNvSpPr>
            <p:nvPr/>
          </p:nvSpPr>
          <p:spPr bwMode="auto">
            <a:xfrm>
              <a:off x="2652424" y="3345112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48368" y="4941216"/>
              <a:ext cx="54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95736" y="2852936"/>
              <a:ext cx="576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9" name="Line 5"/>
            <p:cNvSpPr>
              <a:spLocks noChangeShapeType="1"/>
            </p:cNvSpPr>
            <p:nvPr/>
          </p:nvSpPr>
          <p:spPr bwMode="auto">
            <a:xfrm flipV="1">
              <a:off x="6304954" y="4394448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796136" y="4707359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2267744" y="3429000"/>
              <a:ext cx="4464496" cy="1377444"/>
              <a:chOff x="2267744" y="3429000"/>
              <a:chExt cx="4464496" cy="1377444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641432" y="4077072"/>
                <a:ext cx="3708000" cy="36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267744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IN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372200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IN" dirty="0"/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62183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57241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59749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522384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4709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472966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498052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42529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4499992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37587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40095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327962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3526712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2785448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03630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4342328" y="3487408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88537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Statically indeterminate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en-IN" dirty="0" smtClean="0"/>
              <a:t>We have 2 equations and 3 unknowns</a:t>
            </a:r>
          </a:p>
          <a:p>
            <a:r>
              <a:rPr lang="en-IN" dirty="0" smtClean="0"/>
              <a:t>We have 1 extra unknowns</a:t>
            </a:r>
          </a:p>
          <a:p>
            <a:endParaRPr lang="en-IN" dirty="0"/>
          </a:p>
        </p:txBody>
      </p:sp>
      <p:grpSp>
        <p:nvGrpSpPr>
          <p:cNvPr id="46" name="Group 45"/>
          <p:cNvGrpSpPr/>
          <p:nvPr/>
        </p:nvGrpSpPr>
        <p:grpSpPr>
          <a:xfrm>
            <a:off x="4452624" y="4209256"/>
            <a:ext cx="4583872" cy="2532112"/>
            <a:chOff x="2148368" y="2852936"/>
            <a:chExt cx="4583872" cy="2532112"/>
          </a:xfrm>
        </p:grpSpPr>
        <p:sp>
          <p:nvSpPr>
            <p:cNvPr id="47" name="Line 5"/>
            <p:cNvSpPr>
              <a:spLocks noChangeShapeType="1"/>
            </p:cNvSpPr>
            <p:nvPr/>
          </p:nvSpPr>
          <p:spPr bwMode="auto">
            <a:xfrm flipV="1">
              <a:off x="2657186" y="4382568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Arc 6"/>
            <p:cNvSpPr>
              <a:spLocks/>
            </p:cNvSpPr>
            <p:nvPr/>
          </p:nvSpPr>
          <p:spPr bwMode="auto">
            <a:xfrm>
              <a:off x="2652424" y="3345112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48368" y="4941216"/>
              <a:ext cx="54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95736" y="2852936"/>
              <a:ext cx="576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9" name="Line 5"/>
            <p:cNvSpPr>
              <a:spLocks noChangeShapeType="1"/>
            </p:cNvSpPr>
            <p:nvPr/>
          </p:nvSpPr>
          <p:spPr bwMode="auto">
            <a:xfrm flipV="1">
              <a:off x="6304954" y="4394448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796136" y="4707359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2267744" y="3429000"/>
              <a:ext cx="4464496" cy="1377444"/>
              <a:chOff x="2267744" y="3429000"/>
              <a:chExt cx="4464496" cy="1377444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641432" y="4077072"/>
                <a:ext cx="3708000" cy="36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267744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IN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372200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IN" dirty="0"/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62183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57241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59749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522384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4709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472966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498052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42529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4499992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37587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40095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327962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3526712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2785448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03630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4342328" y="3487408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028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Hinged beam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Beam AB</a:t>
            </a:r>
          </a:p>
          <a:p>
            <a:r>
              <a:rPr lang="en-IN" dirty="0" smtClean="0"/>
              <a:t>3 unknowns, M</a:t>
            </a:r>
            <a:r>
              <a:rPr lang="en-IN" baseline="-25000" dirty="0" smtClean="0"/>
              <a:t>A</a:t>
            </a:r>
            <a:r>
              <a:rPr lang="en-IN" dirty="0" smtClean="0"/>
              <a:t>, R</a:t>
            </a:r>
            <a:r>
              <a:rPr lang="en-IN" baseline="-25000" dirty="0" smtClean="0"/>
              <a:t>A</a:t>
            </a:r>
            <a:r>
              <a:rPr lang="en-IN" dirty="0" smtClean="0"/>
              <a:t> – Moment and force reaction at fixed end and P – reaction at hinge</a:t>
            </a:r>
          </a:p>
          <a:p>
            <a:r>
              <a:rPr lang="en-IN" dirty="0" smtClean="0"/>
              <a:t>2 equations of equilibrium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6927502" y="3645024"/>
            <a:ext cx="2036986" cy="2362200"/>
            <a:chOff x="2679030" y="3645024"/>
            <a:chExt cx="2036986" cy="2362200"/>
          </a:xfrm>
        </p:grpSpPr>
        <p:pic>
          <p:nvPicPr>
            <p:cNvPr id="22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255" y="4330824"/>
              <a:ext cx="981075" cy="895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Line 15"/>
            <p:cNvSpPr>
              <a:spLocks noChangeShapeType="1"/>
            </p:cNvSpPr>
            <p:nvPr/>
          </p:nvSpPr>
          <p:spPr bwMode="auto">
            <a:xfrm flipH="1" flipV="1">
              <a:off x="3456905" y="4864224"/>
              <a:ext cx="0" cy="99060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Arc 16"/>
            <p:cNvSpPr>
              <a:spLocks/>
            </p:cNvSpPr>
            <p:nvPr/>
          </p:nvSpPr>
          <p:spPr bwMode="auto">
            <a:xfrm flipH="1">
              <a:off x="2679030" y="4102224"/>
              <a:ext cx="798513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2907630" y="555002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en-US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3136230" y="3645024"/>
              <a:ext cx="609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</a:t>
              </a:r>
              <a:r>
                <a:rPr lang="en-US" altLang="en-US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 flipH="1" flipV="1">
              <a:off x="4199855" y="4908674"/>
              <a:ext cx="0" cy="99060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 Box 20"/>
            <p:cNvSpPr txBox="1">
              <a:spLocks noChangeArrowheads="1"/>
            </p:cNvSpPr>
            <p:nvPr/>
          </p:nvSpPr>
          <p:spPr bwMode="auto">
            <a:xfrm>
              <a:off x="4182616" y="552462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endParaRPr lang="en-US" altLang="en-US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58150"/>
              </p:ext>
            </p:extLst>
          </p:nvPr>
        </p:nvGraphicFramePr>
        <p:xfrm>
          <a:off x="683568" y="3849688"/>
          <a:ext cx="5429250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2" name="Equation" r:id="rId4" imgW="2171520" imgH="1028520" progId="Equation.DSMT4">
                  <p:embed/>
                </p:oleObj>
              </mc:Choice>
              <mc:Fallback>
                <p:oleObj name="Equation" r:id="rId4" imgW="2171520" imgH="1028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849688"/>
                        <a:ext cx="5429250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25534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Statically indeterminate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Hence we will need one constraint.</a:t>
            </a:r>
          </a:p>
          <a:p>
            <a:r>
              <a:rPr lang="en-IN" dirty="0" smtClean="0"/>
              <a:t>We will recast the problem considering the force at B as a unknown force that will cause zero deflection at B</a:t>
            </a:r>
          </a:p>
          <a:p>
            <a:endParaRPr lang="en-IN" dirty="0"/>
          </a:p>
        </p:txBody>
      </p:sp>
      <p:grpSp>
        <p:nvGrpSpPr>
          <p:cNvPr id="46" name="Group 45"/>
          <p:cNvGrpSpPr/>
          <p:nvPr/>
        </p:nvGrpSpPr>
        <p:grpSpPr>
          <a:xfrm>
            <a:off x="2292384" y="3933056"/>
            <a:ext cx="4583872" cy="2532112"/>
            <a:chOff x="2148368" y="2852936"/>
            <a:chExt cx="4583872" cy="2532112"/>
          </a:xfrm>
        </p:grpSpPr>
        <p:sp>
          <p:nvSpPr>
            <p:cNvPr id="47" name="Line 5"/>
            <p:cNvSpPr>
              <a:spLocks noChangeShapeType="1"/>
            </p:cNvSpPr>
            <p:nvPr/>
          </p:nvSpPr>
          <p:spPr bwMode="auto">
            <a:xfrm flipV="1">
              <a:off x="2657186" y="4382568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Arc 6"/>
            <p:cNvSpPr>
              <a:spLocks/>
            </p:cNvSpPr>
            <p:nvPr/>
          </p:nvSpPr>
          <p:spPr bwMode="auto">
            <a:xfrm>
              <a:off x="2652424" y="3345112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48368" y="4941216"/>
              <a:ext cx="54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95736" y="2852936"/>
              <a:ext cx="576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9" name="Line 5"/>
            <p:cNvSpPr>
              <a:spLocks noChangeShapeType="1"/>
            </p:cNvSpPr>
            <p:nvPr/>
          </p:nvSpPr>
          <p:spPr bwMode="auto">
            <a:xfrm flipV="1">
              <a:off x="6304954" y="4394448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796136" y="4707359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2267744" y="3429000"/>
              <a:ext cx="4464496" cy="1377444"/>
              <a:chOff x="2267744" y="3429000"/>
              <a:chExt cx="4464496" cy="1377444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641432" y="4077072"/>
                <a:ext cx="3708000" cy="36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267744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IN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372200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IN" dirty="0"/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62183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57241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59749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522384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4709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472966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498052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42529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4499992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37587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40095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327962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3526712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2785448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03630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4342328" y="3487408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66630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Statically indeterminate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Next we take a section between A and B. </a:t>
            </a:r>
            <a:endParaRPr lang="en-IN" dirty="0"/>
          </a:p>
          <a:p>
            <a:r>
              <a:rPr lang="en-IN" dirty="0" smtClean="0"/>
              <a:t>The internal moment and force show up at the section.</a:t>
            </a:r>
          </a:p>
          <a:p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1646968" y="3573015"/>
            <a:ext cx="5846296" cy="2736305"/>
            <a:chOff x="1646968" y="3573015"/>
            <a:chExt cx="5846296" cy="2736305"/>
          </a:xfrm>
        </p:grpSpPr>
        <p:grpSp>
          <p:nvGrpSpPr>
            <p:cNvPr id="46" name="Group 45"/>
            <p:cNvGrpSpPr/>
            <p:nvPr/>
          </p:nvGrpSpPr>
          <p:grpSpPr>
            <a:xfrm>
              <a:off x="1646968" y="3777208"/>
              <a:ext cx="4611168" cy="2532112"/>
              <a:chOff x="2121072" y="2852936"/>
              <a:chExt cx="4611168" cy="2532112"/>
            </a:xfrm>
          </p:grpSpPr>
          <p:sp>
            <p:nvSpPr>
              <p:cNvPr id="47" name="Line 5"/>
              <p:cNvSpPr>
                <a:spLocks noChangeShapeType="1"/>
              </p:cNvSpPr>
              <p:nvPr/>
            </p:nvSpPr>
            <p:spPr bwMode="auto">
              <a:xfrm flipV="1">
                <a:off x="2657186" y="4382568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" name="Arc 6"/>
              <p:cNvSpPr>
                <a:spLocks/>
              </p:cNvSpPr>
              <p:nvPr/>
            </p:nvSpPr>
            <p:spPr bwMode="auto">
              <a:xfrm>
                <a:off x="2652424" y="3345112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148368" y="4941216"/>
                <a:ext cx="54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121072" y="2852936"/>
                <a:ext cx="576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59" name="Line 5"/>
              <p:cNvSpPr>
                <a:spLocks noChangeShapeType="1"/>
              </p:cNvSpPr>
              <p:nvPr/>
            </p:nvSpPr>
            <p:spPr bwMode="auto">
              <a:xfrm flipV="1">
                <a:off x="6304954" y="4394448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796136" y="4707359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B</a:t>
                </a:r>
                <a:endParaRPr lang="en-IN" sz="2400" b="1" baseline="-25000" dirty="0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2267744" y="3429000"/>
                <a:ext cx="4464496" cy="1377444"/>
                <a:chOff x="2267744" y="3429000"/>
                <a:chExt cx="4464496" cy="1377444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2641432" y="4077072"/>
                  <a:ext cx="3708000" cy="36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2267744" y="4437112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6372200" y="4437112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>
                  <a:off x="621830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57241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/>
                <p:nvPr/>
              </p:nvCxnSpPr>
              <p:spPr>
                <a:xfrm>
                  <a:off x="597498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/>
                <p:nvPr/>
              </p:nvCxnSpPr>
              <p:spPr>
                <a:xfrm>
                  <a:off x="522384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>
                  <a:off x="54709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472966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/>
                <p:nvPr/>
              </p:nvCxnSpPr>
              <p:spPr>
                <a:xfrm>
                  <a:off x="498052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>
                  <a:off x="425290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/>
                <p:nvPr/>
              </p:nvCxnSpPr>
              <p:spPr>
                <a:xfrm>
                  <a:off x="4499992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37587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400958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>
                  <a:off x="327962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3526712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2785448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>
                  <a:off x="303630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TextBox 90"/>
                <p:cNvSpPr txBox="1"/>
                <p:nvPr/>
              </p:nvSpPr>
              <p:spPr>
                <a:xfrm>
                  <a:off x="4342328" y="3487408"/>
                  <a:ext cx="324000" cy="3240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24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w</a:t>
                  </a:r>
                  <a:endPara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4" name="TextBox 73"/>
            <p:cNvSpPr txBox="1"/>
            <p:nvPr/>
          </p:nvSpPr>
          <p:spPr>
            <a:xfrm>
              <a:off x="6039496" y="494116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Line 5"/>
            <p:cNvSpPr>
              <a:spLocks noChangeShapeType="1"/>
            </p:cNvSpPr>
            <p:nvPr/>
          </p:nvSpPr>
          <p:spPr bwMode="auto">
            <a:xfrm flipV="1">
              <a:off x="2178320" y="3718478"/>
              <a:ext cx="0" cy="14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 rot="5400000" flipV="1">
              <a:off x="4144672" y="3223350"/>
              <a:ext cx="0" cy="396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164672" y="3573015"/>
              <a:ext cx="72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748848" y="3789016"/>
              <a:ext cx="3744416" cy="2520304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Line 5"/>
            <p:cNvSpPr>
              <a:spLocks noChangeShapeType="1"/>
            </p:cNvSpPr>
            <p:nvPr/>
          </p:nvSpPr>
          <p:spPr bwMode="auto">
            <a:xfrm flipV="1">
              <a:off x="3747186" y="5318719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Arc 6"/>
            <p:cNvSpPr>
              <a:spLocks/>
            </p:cNvSpPr>
            <p:nvPr/>
          </p:nvSpPr>
          <p:spPr bwMode="auto">
            <a:xfrm>
              <a:off x="3742424" y="4281263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52864" y="5631630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16864" y="3933055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72" name="Line 5"/>
            <p:cNvSpPr>
              <a:spLocks noChangeShapeType="1"/>
            </p:cNvSpPr>
            <p:nvPr/>
          </p:nvSpPr>
          <p:spPr bwMode="auto">
            <a:xfrm rot="5400000" flipV="1">
              <a:off x="2956848" y="5373303"/>
              <a:ext cx="0" cy="158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68728" y="5733255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3611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Statically indeterminate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r>
              <a:rPr lang="en-IN" dirty="0" smtClean="0"/>
              <a:t>We consider the equilibrium of the section</a:t>
            </a:r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078049"/>
              </p:ext>
            </p:extLst>
          </p:nvPr>
        </p:nvGraphicFramePr>
        <p:xfrm>
          <a:off x="76200" y="1933575"/>
          <a:ext cx="898525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8" name="Equation" r:id="rId3" imgW="3593880" imgH="761760" progId="Equation.DSMT4">
                  <p:embed/>
                </p:oleObj>
              </mc:Choice>
              <mc:Fallback>
                <p:oleObj name="Equation" r:id="rId3" imgW="3593880" imgH="7617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933575"/>
                        <a:ext cx="898525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1646968" y="3933056"/>
            <a:ext cx="5846296" cy="2736305"/>
            <a:chOff x="1646968" y="3573015"/>
            <a:chExt cx="5846296" cy="2736305"/>
          </a:xfrm>
        </p:grpSpPr>
        <p:grpSp>
          <p:nvGrpSpPr>
            <p:cNvPr id="47" name="Group 46"/>
            <p:cNvGrpSpPr/>
            <p:nvPr/>
          </p:nvGrpSpPr>
          <p:grpSpPr>
            <a:xfrm>
              <a:off x="1646968" y="3777208"/>
              <a:ext cx="4611168" cy="2532112"/>
              <a:chOff x="2121072" y="2852936"/>
              <a:chExt cx="4611168" cy="2532112"/>
            </a:xfrm>
          </p:grpSpPr>
          <p:sp>
            <p:nvSpPr>
              <p:cNvPr id="78" name="Line 5"/>
              <p:cNvSpPr>
                <a:spLocks noChangeShapeType="1"/>
              </p:cNvSpPr>
              <p:nvPr/>
            </p:nvSpPr>
            <p:spPr bwMode="auto">
              <a:xfrm flipV="1">
                <a:off x="2657186" y="4382568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9" name="Arc 6"/>
              <p:cNvSpPr>
                <a:spLocks/>
              </p:cNvSpPr>
              <p:nvPr/>
            </p:nvSpPr>
            <p:spPr bwMode="auto">
              <a:xfrm>
                <a:off x="2652424" y="3345112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148368" y="4941216"/>
                <a:ext cx="54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121072" y="2852936"/>
                <a:ext cx="576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82" name="Line 5"/>
              <p:cNvSpPr>
                <a:spLocks noChangeShapeType="1"/>
              </p:cNvSpPr>
              <p:nvPr/>
            </p:nvSpPr>
            <p:spPr bwMode="auto">
              <a:xfrm flipV="1">
                <a:off x="6304954" y="4394448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796136" y="4707359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B</a:t>
                </a:r>
                <a:endParaRPr lang="en-IN" sz="2400" b="1" baseline="-25000" dirty="0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2267744" y="3429000"/>
                <a:ext cx="4464496" cy="1377444"/>
                <a:chOff x="2267744" y="3429000"/>
                <a:chExt cx="4464496" cy="1377444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641432" y="4077072"/>
                  <a:ext cx="3708000" cy="36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267744" y="4437112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6372200" y="4437112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621830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57241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>
                  <a:off x="597498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/>
                <p:nvPr/>
              </p:nvCxnSpPr>
              <p:spPr>
                <a:xfrm>
                  <a:off x="522384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/>
                <p:nvPr/>
              </p:nvCxnSpPr>
              <p:spPr>
                <a:xfrm>
                  <a:off x="54709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/>
                <p:nvPr/>
              </p:nvCxnSpPr>
              <p:spPr>
                <a:xfrm>
                  <a:off x="472966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498052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>
                  <a:off x="425290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4499992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>
                  <a:off x="37587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400958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>
                  <a:off x="327962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>
                  <a:off x="3526712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2785448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>
                  <a:off x="303630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/>
                <p:cNvSpPr txBox="1"/>
                <p:nvPr/>
              </p:nvSpPr>
              <p:spPr>
                <a:xfrm>
                  <a:off x="4342328" y="3487408"/>
                  <a:ext cx="324000" cy="3240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24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w</a:t>
                  </a:r>
                  <a:endPara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6" name="TextBox 55"/>
            <p:cNvSpPr txBox="1"/>
            <p:nvPr/>
          </p:nvSpPr>
          <p:spPr>
            <a:xfrm>
              <a:off x="6039496" y="494116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5"/>
            <p:cNvSpPr>
              <a:spLocks noChangeShapeType="1"/>
            </p:cNvSpPr>
            <p:nvPr/>
          </p:nvSpPr>
          <p:spPr bwMode="auto">
            <a:xfrm flipV="1">
              <a:off x="2178320" y="3718478"/>
              <a:ext cx="0" cy="14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Line 5"/>
            <p:cNvSpPr>
              <a:spLocks noChangeShapeType="1"/>
            </p:cNvSpPr>
            <p:nvPr/>
          </p:nvSpPr>
          <p:spPr bwMode="auto">
            <a:xfrm rot="5400000" flipV="1">
              <a:off x="4144672" y="3223350"/>
              <a:ext cx="0" cy="396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64672" y="3573015"/>
              <a:ext cx="72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748848" y="3789016"/>
              <a:ext cx="3744416" cy="2520304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Line 5"/>
            <p:cNvSpPr>
              <a:spLocks noChangeShapeType="1"/>
            </p:cNvSpPr>
            <p:nvPr/>
          </p:nvSpPr>
          <p:spPr bwMode="auto">
            <a:xfrm flipV="1">
              <a:off x="3747186" y="5318719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Arc 6"/>
            <p:cNvSpPr>
              <a:spLocks/>
            </p:cNvSpPr>
            <p:nvPr/>
          </p:nvSpPr>
          <p:spPr bwMode="auto">
            <a:xfrm>
              <a:off x="3742424" y="4281263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52864" y="5631630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16864" y="3933055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 rot="5400000" flipV="1">
              <a:off x="2956848" y="5373303"/>
              <a:ext cx="0" cy="158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668728" y="5733255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58385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Statically indeterminate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r>
              <a:rPr lang="en-IN" dirty="0" smtClean="0"/>
              <a:t>We consider the flexure equation next</a:t>
            </a:r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45689"/>
              </p:ext>
            </p:extLst>
          </p:nvPr>
        </p:nvGraphicFramePr>
        <p:xfrm>
          <a:off x="1524000" y="1988840"/>
          <a:ext cx="6056313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0" name="Equation" r:id="rId3" imgW="2019240" imgH="419040" progId="Equation.DSMT4">
                  <p:embed/>
                </p:oleObj>
              </mc:Choice>
              <mc:Fallback>
                <p:oleObj name="Equation" r:id="rId3" imgW="2019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8840"/>
                        <a:ext cx="6056313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1646968" y="3573015"/>
            <a:ext cx="5846296" cy="2736305"/>
            <a:chOff x="1646968" y="3573015"/>
            <a:chExt cx="5846296" cy="2736305"/>
          </a:xfrm>
        </p:grpSpPr>
        <p:grpSp>
          <p:nvGrpSpPr>
            <p:cNvPr id="47" name="Group 46"/>
            <p:cNvGrpSpPr/>
            <p:nvPr/>
          </p:nvGrpSpPr>
          <p:grpSpPr>
            <a:xfrm>
              <a:off x="1646968" y="3777208"/>
              <a:ext cx="4611168" cy="2532112"/>
              <a:chOff x="2121072" y="2852936"/>
              <a:chExt cx="4611168" cy="2532112"/>
            </a:xfrm>
          </p:grpSpPr>
          <p:sp>
            <p:nvSpPr>
              <p:cNvPr id="78" name="Line 5"/>
              <p:cNvSpPr>
                <a:spLocks noChangeShapeType="1"/>
              </p:cNvSpPr>
              <p:nvPr/>
            </p:nvSpPr>
            <p:spPr bwMode="auto">
              <a:xfrm flipV="1">
                <a:off x="2657186" y="4382568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9" name="Arc 6"/>
              <p:cNvSpPr>
                <a:spLocks/>
              </p:cNvSpPr>
              <p:nvPr/>
            </p:nvSpPr>
            <p:spPr bwMode="auto">
              <a:xfrm>
                <a:off x="2652424" y="3345112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148368" y="4941216"/>
                <a:ext cx="54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121072" y="2852936"/>
                <a:ext cx="576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82" name="Line 5"/>
              <p:cNvSpPr>
                <a:spLocks noChangeShapeType="1"/>
              </p:cNvSpPr>
              <p:nvPr/>
            </p:nvSpPr>
            <p:spPr bwMode="auto">
              <a:xfrm flipV="1">
                <a:off x="6304954" y="4394448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796136" y="4707359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B</a:t>
                </a:r>
                <a:endParaRPr lang="en-IN" sz="2400" b="1" baseline="-25000" dirty="0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2267744" y="3429000"/>
                <a:ext cx="4464496" cy="1377444"/>
                <a:chOff x="2267744" y="3429000"/>
                <a:chExt cx="4464496" cy="1377444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641432" y="4077072"/>
                  <a:ext cx="3708000" cy="36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267744" y="4437112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6372200" y="4437112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621830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57241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>
                  <a:off x="597498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/>
                <p:nvPr/>
              </p:nvCxnSpPr>
              <p:spPr>
                <a:xfrm>
                  <a:off x="522384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/>
                <p:nvPr/>
              </p:nvCxnSpPr>
              <p:spPr>
                <a:xfrm>
                  <a:off x="54709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/>
                <p:nvPr/>
              </p:nvCxnSpPr>
              <p:spPr>
                <a:xfrm>
                  <a:off x="472966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498052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>
                  <a:off x="425290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4499992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>
                  <a:off x="37587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400958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>
                  <a:off x="327962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>
                  <a:off x="3526712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2785448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>
                  <a:off x="303630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/>
                <p:cNvSpPr txBox="1"/>
                <p:nvPr/>
              </p:nvSpPr>
              <p:spPr>
                <a:xfrm>
                  <a:off x="4342328" y="3487408"/>
                  <a:ext cx="324000" cy="3240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24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w</a:t>
                  </a:r>
                  <a:endPara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6" name="TextBox 55"/>
            <p:cNvSpPr txBox="1"/>
            <p:nvPr/>
          </p:nvSpPr>
          <p:spPr>
            <a:xfrm>
              <a:off x="6039496" y="494116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5"/>
            <p:cNvSpPr>
              <a:spLocks noChangeShapeType="1"/>
            </p:cNvSpPr>
            <p:nvPr/>
          </p:nvSpPr>
          <p:spPr bwMode="auto">
            <a:xfrm flipV="1">
              <a:off x="2178320" y="3718478"/>
              <a:ext cx="0" cy="14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Line 5"/>
            <p:cNvSpPr>
              <a:spLocks noChangeShapeType="1"/>
            </p:cNvSpPr>
            <p:nvPr/>
          </p:nvSpPr>
          <p:spPr bwMode="auto">
            <a:xfrm rot="5400000" flipV="1">
              <a:off x="4144672" y="3223350"/>
              <a:ext cx="0" cy="396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64672" y="3573015"/>
              <a:ext cx="72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748848" y="3789016"/>
              <a:ext cx="3744416" cy="2520304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Line 5"/>
            <p:cNvSpPr>
              <a:spLocks noChangeShapeType="1"/>
            </p:cNvSpPr>
            <p:nvPr/>
          </p:nvSpPr>
          <p:spPr bwMode="auto">
            <a:xfrm flipV="1">
              <a:off x="3747186" y="5318719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Arc 6"/>
            <p:cNvSpPr>
              <a:spLocks/>
            </p:cNvSpPr>
            <p:nvPr/>
          </p:nvSpPr>
          <p:spPr bwMode="auto">
            <a:xfrm>
              <a:off x="3742424" y="4281263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52864" y="5631630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16864" y="3933055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 rot="5400000" flipV="1">
              <a:off x="2956848" y="5373303"/>
              <a:ext cx="0" cy="158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668728" y="5733255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0605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Statically indeterminate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r>
              <a:rPr lang="en-IN" dirty="0" smtClean="0"/>
              <a:t>Solving we get</a:t>
            </a:r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027361"/>
              </p:ext>
            </p:extLst>
          </p:nvPr>
        </p:nvGraphicFramePr>
        <p:xfrm>
          <a:off x="1579563" y="1838325"/>
          <a:ext cx="59372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7" name="Equation" r:id="rId3" imgW="2374560" imgH="838080" progId="Equation.DSMT4">
                  <p:embed/>
                </p:oleObj>
              </mc:Choice>
              <mc:Fallback>
                <p:oleObj name="Equation" r:id="rId3" imgW="23745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1838325"/>
                        <a:ext cx="593725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1646968" y="3933055"/>
            <a:ext cx="5846296" cy="2736305"/>
            <a:chOff x="1646968" y="3573015"/>
            <a:chExt cx="5846296" cy="2736305"/>
          </a:xfrm>
        </p:grpSpPr>
        <p:grpSp>
          <p:nvGrpSpPr>
            <p:cNvPr id="47" name="Group 46"/>
            <p:cNvGrpSpPr/>
            <p:nvPr/>
          </p:nvGrpSpPr>
          <p:grpSpPr>
            <a:xfrm>
              <a:off x="1646968" y="3777208"/>
              <a:ext cx="4611168" cy="2532112"/>
              <a:chOff x="2121072" y="2852936"/>
              <a:chExt cx="4611168" cy="2532112"/>
            </a:xfrm>
          </p:grpSpPr>
          <p:sp>
            <p:nvSpPr>
              <p:cNvPr id="78" name="Line 5"/>
              <p:cNvSpPr>
                <a:spLocks noChangeShapeType="1"/>
              </p:cNvSpPr>
              <p:nvPr/>
            </p:nvSpPr>
            <p:spPr bwMode="auto">
              <a:xfrm flipV="1">
                <a:off x="2657186" y="4382568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9" name="Arc 6"/>
              <p:cNvSpPr>
                <a:spLocks/>
              </p:cNvSpPr>
              <p:nvPr/>
            </p:nvSpPr>
            <p:spPr bwMode="auto">
              <a:xfrm>
                <a:off x="2652424" y="3345112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148368" y="4941216"/>
                <a:ext cx="54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121072" y="2852936"/>
                <a:ext cx="576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82" name="Line 5"/>
              <p:cNvSpPr>
                <a:spLocks noChangeShapeType="1"/>
              </p:cNvSpPr>
              <p:nvPr/>
            </p:nvSpPr>
            <p:spPr bwMode="auto">
              <a:xfrm flipV="1">
                <a:off x="6304954" y="4394448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796136" y="4707359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B</a:t>
                </a:r>
                <a:endParaRPr lang="en-IN" sz="2400" b="1" baseline="-25000" dirty="0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2267744" y="3429000"/>
                <a:ext cx="4464496" cy="1377444"/>
                <a:chOff x="2267744" y="3429000"/>
                <a:chExt cx="4464496" cy="1377444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641432" y="4077072"/>
                  <a:ext cx="3708000" cy="36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267744" y="4437112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6372200" y="4437112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621830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57241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>
                  <a:off x="597498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/>
                <p:nvPr/>
              </p:nvCxnSpPr>
              <p:spPr>
                <a:xfrm>
                  <a:off x="522384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/>
                <p:nvPr/>
              </p:nvCxnSpPr>
              <p:spPr>
                <a:xfrm>
                  <a:off x="54709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/>
                <p:nvPr/>
              </p:nvCxnSpPr>
              <p:spPr>
                <a:xfrm>
                  <a:off x="472966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498052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>
                  <a:off x="425290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4499992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>
                  <a:off x="37587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400958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>
                  <a:off x="327962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>
                  <a:off x="3526712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2785448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>
                  <a:off x="303630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/>
                <p:cNvSpPr txBox="1"/>
                <p:nvPr/>
              </p:nvSpPr>
              <p:spPr>
                <a:xfrm>
                  <a:off x="4342328" y="3487408"/>
                  <a:ext cx="324000" cy="3240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24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w</a:t>
                  </a:r>
                  <a:endPara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6" name="TextBox 55"/>
            <p:cNvSpPr txBox="1"/>
            <p:nvPr/>
          </p:nvSpPr>
          <p:spPr>
            <a:xfrm>
              <a:off x="6039496" y="494116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5"/>
            <p:cNvSpPr>
              <a:spLocks noChangeShapeType="1"/>
            </p:cNvSpPr>
            <p:nvPr/>
          </p:nvSpPr>
          <p:spPr bwMode="auto">
            <a:xfrm flipV="1">
              <a:off x="2178320" y="3718478"/>
              <a:ext cx="0" cy="14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Line 5"/>
            <p:cNvSpPr>
              <a:spLocks noChangeShapeType="1"/>
            </p:cNvSpPr>
            <p:nvPr/>
          </p:nvSpPr>
          <p:spPr bwMode="auto">
            <a:xfrm rot="5400000" flipV="1">
              <a:off x="4144672" y="3223350"/>
              <a:ext cx="0" cy="396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64672" y="3573015"/>
              <a:ext cx="72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748848" y="3789016"/>
              <a:ext cx="3744416" cy="2520304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Line 5"/>
            <p:cNvSpPr>
              <a:spLocks noChangeShapeType="1"/>
            </p:cNvSpPr>
            <p:nvPr/>
          </p:nvSpPr>
          <p:spPr bwMode="auto">
            <a:xfrm flipV="1">
              <a:off x="3747186" y="5318719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Arc 6"/>
            <p:cNvSpPr>
              <a:spLocks/>
            </p:cNvSpPr>
            <p:nvPr/>
          </p:nvSpPr>
          <p:spPr bwMode="auto">
            <a:xfrm>
              <a:off x="3742424" y="4281263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52864" y="5631630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16864" y="3933055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 rot="5400000" flipV="1">
              <a:off x="2956848" y="5373303"/>
              <a:ext cx="0" cy="158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668728" y="5733255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5107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Statically indeterminate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r>
              <a:rPr lang="en-IN" dirty="0" smtClean="0"/>
              <a:t>The boundary conditions are </a:t>
            </a:r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349110"/>
              </p:ext>
            </p:extLst>
          </p:nvPr>
        </p:nvGraphicFramePr>
        <p:xfrm>
          <a:off x="3103563" y="2251075"/>
          <a:ext cx="288925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9" name="Equation" r:id="rId3" imgW="1155600" imgH="507960" progId="Equation.DSMT4">
                  <p:embed/>
                </p:oleObj>
              </mc:Choice>
              <mc:Fallback>
                <p:oleObj name="Equation" r:id="rId3" imgW="11556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2251075"/>
                        <a:ext cx="288925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1646968" y="3573015"/>
            <a:ext cx="5846296" cy="2736305"/>
            <a:chOff x="1646968" y="3573015"/>
            <a:chExt cx="5846296" cy="2736305"/>
          </a:xfrm>
        </p:grpSpPr>
        <p:grpSp>
          <p:nvGrpSpPr>
            <p:cNvPr id="47" name="Group 46"/>
            <p:cNvGrpSpPr/>
            <p:nvPr/>
          </p:nvGrpSpPr>
          <p:grpSpPr>
            <a:xfrm>
              <a:off x="1646968" y="3777208"/>
              <a:ext cx="4611168" cy="2532112"/>
              <a:chOff x="2121072" y="2852936"/>
              <a:chExt cx="4611168" cy="2532112"/>
            </a:xfrm>
          </p:grpSpPr>
          <p:sp>
            <p:nvSpPr>
              <p:cNvPr id="78" name="Line 5"/>
              <p:cNvSpPr>
                <a:spLocks noChangeShapeType="1"/>
              </p:cNvSpPr>
              <p:nvPr/>
            </p:nvSpPr>
            <p:spPr bwMode="auto">
              <a:xfrm flipV="1">
                <a:off x="2657186" y="4382568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9" name="Arc 6"/>
              <p:cNvSpPr>
                <a:spLocks/>
              </p:cNvSpPr>
              <p:nvPr/>
            </p:nvSpPr>
            <p:spPr bwMode="auto">
              <a:xfrm>
                <a:off x="2652424" y="3345112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148368" y="4941216"/>
                <a:ext cx="54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121072" y="2852936"/>
                <a:ext cx="576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82" name="Line 5"/>
              <p:cNvSpPr>
                <a:spLocks noChangeShapeType="1"/>
              </p:cNvSpPr>
              <p:nvPr/>
            </p:nvSpPr>
            <p:spPr bwMode="auto">
              <a:xfrm flipV="1">
                <a:off x="6304954" y="4394448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796136" y="4707359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B</a:t>
                </a:r>
                <a:endParaRPr lang="en-IN" sz="2400" b="1" baseline="-25000" dirty="0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2267744" y="3429000"/>
                <a:ext cx="4464496" cy="1377444"/>
                <a:chOff x="2267744" y="3429000"/>
                <a:chExt cx="4464496" cy="1377444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641432" y="4077072"/>
                  <a:ext cx="3708000" cy="36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267744" y="4437112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6372200" y="4437112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621830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57241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>
                  <a:off x="597498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/>
                <p:nvPr/>
              </p:nvCxnSpPr>
              <p:spPr>
                <a:xfrm>
                  <a:off x="522384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/>
                <p:nvPr/>
              </p:nvCxnSpPr>
              <p:spPr>
                <a:xfrm>
                  <a:off x="54709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/>
                <p:nvPr/>
              </p:nvCxnSpPr>
              <p:spPr>
                <a:xfrm>
                  <a:off x="472966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498052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>
                  <a:off x="425290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4499992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>
                  <a:off x="37587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400958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>
                  <a:off x="327962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>
                  <a:off x="3526712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2785448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>
                  <a:off x="303630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/>
                <p:cNvSpPr txBox="1"/>
                <p:nvPr/>
              </p:nvSpPr>
              <p:spPr>
                <a:xfrm>
                  <a:off x="4342328" y="3487408"/>
                  <a:ext cx="324000" cy="3240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24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w</a:t>
                  </a:r>
                  <a:endPara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6" name="TextBox 55"/>
            <p:cNvSpPr txBox="1"/>
            <p:nvPr/>
          </p:nvSpPr>
          <p:spPr>
            <a:xfrm>
              <a:off x="6039496" y="494116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5"/>
            <p:cNvSpPr>
              <a:spLocks noChangeShapeType="1"/>
            </p:cNvSpPr>
            <p:nvPr/>
          </p:nvSpPr>
          <p:spPr bwMode="auto">
            <a:xfrm flipV="1">
              <a:off x="2178320" y="3718478"/>
              <a:ext cx="0" cy="14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Line 5"/>
            <p:cNvSpPr>
              <a:spLocks noChangeShapeType="1"/>
            </p:cNvSpPr>
            <p:nvPr/>
          </p:nvSpPr>
          <p:spPr bwMode="auto">
            <a:xfrm rot="5400000" flipV="1">
              <a:off x="4144672" y="3223350"/>
              <a:ext cx="0" cy="396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64672" y="3573015"/>
              <a:ext cx="72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748848" y="3789016"/>
              <a:ext cx="3744416" cy="2520304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Line 5"/>
            <p:cNvSpPr>
              <a:spLocks noChangeShapeType="1"/>
            </p:cNvSpPr>
            <p:nvPr/>
          </p:nvSpPr>
          <p:spPr bwMode="auto">
            <a:xfrm flipV="1">
              <a:off x="3747186" y="5318719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Arc 6"/>
            <p:cNvSpPr>
              <a:spLocks/>
            </p:cNvSpPr>
            <p:nvPr/>
          </p:nvSpPr>
          <p:spPr bwMode="auto">
            <a:xfrm>
              <a:off x="3742424" y="4281263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52864" y="5631630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16864" y="3933055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 rot="5400000" flipV="1">
              <a:off x="2956848" y="5373303"/>
              <a:ext cx="0" cy="158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668728" y="5733255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00421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Statically indeterminate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r>
              <a:rPr lang="en-IN" dirty="0" smtClean="0"/>
              <a:t>Using BCs</a:t>
            </a:r>
            <a:r>
              <a:rPr lang="en-IN" dirty="0" smtClean="0"/>
              <a:t> we get</a:t>
            </a:r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478889"/>
              </p:ext>
            </p:extLst>
          </p:nvPr>
        </p:nvGraphicFramePr>
        <p:xfrm>
          <a:off x="1627188" y="2001838"/>
          <a:ext cx="58420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2" name="Equation" r:id="rId3" imgW="2336760" imgH="685800" progId="Equation.DSMT4">
                  <p:embed/>
                </p:oleObj>
              </mc:Choice>
              <mc:Fallback>
                <p:oleObj name="Equation" r:id="rId3" imgW="233676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2001838"/>
                        <a:ext cx="58420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1646968" y="3933055"/>
            <a:ext cx="5846296" cy="2736305"/>
            <a:chOff x="1646968" y="3573015"/>
            <a:chExt cx="5846296" cy="2736305"/>
          </a:xfrm>
        </p:grpSpPr>
        <p:grpSp>
          <p:nvGrpSpPr>
            <p:cNvPr id="47" name="Group 46"/>
            <p:cNvGrpSpPr/>
            <p:nvPr/>
          </p:nvGrpSpPr>
          <p:grpSpPr>
            <a:xfrm>
              <a:off x="1646968" y="3777208"/>
              <a:ext cx="4611168" cy="2532112"/>
              <a:chOff x="2121072" y="2852936"/>
              <a:chExt cx="4611168" cy="2532112"/>
            </a:xfrm>
          </p:grpSpPr>
          <p:sp>
            <p:nvSpPr>
              <p:cNvPr id="78" name="Line 5"/>
              <p:cNvSpPr>
                <a:spLocks noChangeShapeType="1"/>
              </p:cNvSpPr>
              <p:nvPr/>
            </p:nvSpPr>
            <p:spPr bwMode="auto">
              <a:xfrm flipV="1">
                <a:off x="2657186" y="4382568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9" name="Arc 6"/>
              <p:cNvSpPr>
                <a:spLocks/>
              </p:cNvSpPr>
              <p:nvPr/>
            </p:nvSpPr>
            <p:spPr bwMode="auto">
              <a:xfrm>
                <a:off x="2652424" y="3345112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148368" y="4941216"/>
                <a:ext cx="54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121072" y="2852936"/>
                <a:ext cx="576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82" name="Line 5"/>
              <p:cNvSpPr>
                <a:spLocks noChangeShapeType="1"/>
              </p:cNvSpPr>
              <p:nvPr/>
            </p:nvSpPr>
            <p:spPr bwMode="auto">
              <a:xfrm flipV="1">
                <a:off x="6304954" y="4394448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796136" y="4707359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B</a:t>
                </a:r>
                <a:endParaRPr lang="en-IN" sz="2400" b="1" baseline="-25000" dirty="0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2267744" y="3429000"/>
                <a:ext cx="4464496" cy="1377444"/>
                <a:chOff x="2267744" y="3429000"/>
                <a:chExt cx="4464496" cy="1377444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641432" y="4077072"/>
                  <a:ext cx="3708000" cy="36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267744" y="4437112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6372200" y="4437112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621830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57241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>
                  <a:off x="597498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/>
                <p:nvPr/>
              </p:nvCxnSpPr>
              <p:spPr>
                <a:xfrm>
                  <a:off x="522384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/>
                <p:nvPr/>
              </p:nvCxnSpPr>
              <p:spPr>
                <a:xfrm>
                  <a:off x="54709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/>
                <p:nvPr/>
              </p:nvCxnSpPr>
              <p:spPr>
                <a:xfrm>
                  <a:off x="472966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498052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>
                  <a:off x="425290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4499992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>
                  <a:off x="37587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400958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>
                  <a:off x="327962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>
                  <a:off x="3526712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2785448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>
                  <a:off x="303630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/>
                <p:cNvSpPr txBox="1"/>
                <p:nvPr/>
              </p:nvSpPr>
              <p:spPr>
                <a:xfrm>
                  <a:off x="4342328" y="3487408"/>
                  <a:ext cx="324000" cy="3240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24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w</a:t>
                  </a:r>
                  <a:endPara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6" name="TextBox 55"/>
            <p:cNvSpPr txBox="1"/>
            <p:nvPr/>
          </p:nvSpPr>
          <p:spPr>
            <a:xfrm>
              <a:off x="6039496" y="494116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5"/>
            <p:cNvSpPr>
              <a:spLocks noChangeShapeType="1"/>
            </p:cNvSpPr>
            <p:nvPr/>
          </p:nvSpPr>
          <p:spPr bwMode="auto">
            <a:xfrm flipV="1">
              <a:off x="2178320" y="3718478"/>
              <a:ext cx="0" cy="14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Line 5"/>
            <p:cNvSpPr>
              <a:spLocks noChangeShapeType="1"/>
            </p:cNvSpPr>
            <p:nvPr/>
          </p:nvSpPr>
          <p:spPr bwMode="auto">
            <a:xfrm rot="5400000" flipV="1">
              <a:off x="4144672" y="3223350"/>
              <a:ext cx="0" cy="396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64672" y="3573015"/>
              <a:ext cx="72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748848" y="3789016"/>
              <a:ext cx="3744416" cy="2520304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Line 5"/>
            <p:cNvSpPr>
              <a:spLocks noChangeShapeType="1"/>
            </p:cNvSpPr>
            <p:nvPr/>
          </p:nvSpPr>
          <p:spPr bwMode="auto">
            <a:xfrm flipV="1">
              <a:off x="3747186" y="5318719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Arc 6"/>
            <p:cNvSpPr>
              <a:spLocks/>
            </p:cNvSpPr>
            <p:nvPr/>
          </p:nvSpPr>
          <p:spPr bwMode="auto">
            <a:xfrm>
              <a:off x="3742424" y="4281263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52864" y="5631630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16864" y="3933055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 rot="5400000" flipV="1">
              <a:off x="2956848" y="5373303"/>
              <a:ext cx="0" cy="158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668728" y="5733255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7020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Statically indeterminate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r>
              <a:rPr lang="en-IN" dirty="0" smtClean="0"/>
              <a:t>Solving we get</a:t>
            </a:r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992022"/>
              </p:ext>
            </p:extLst>
          </p:nvPr>
        </p:nvGraphicFramePr>
        <p:xfrm>
          <a:off x="3135313" y="2362200"/>
          <a:ext cx="28257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9" name="Equation" r:id="rId3" imgW="1130040" imgH="419040" progId="Equation.DSMT4">
                  <p:embed/>
                </p:oleObj>
              </mc:Choice>
              <mc:Fallback>
                <p:oleObj name="Equation" r:id="rId3" imgW="1130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2362200"/>
                        <a:ext cx="28257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1646968" y="3933055"/>
            <a:ext cx="5846296" cy="2736305"/>
            <a:chOff x="1646968" y="3573015"/>
            <a:chExt cx="5846296" cy="2736305"/>
          </a:xfrm>
        </p:grpSpPr>
        <p:grpSp>
          <p:nvGrpSpPr>
            <p:cNvPr id="47" name="Group 46"/>
            <p:cNvGrpSpPr/>
            <p:nvPr/>
          </p:nvGrpSpPr>
          <p:grpSpPr>
            <a:xfrm>
              <a:off x="1646968" y="3777208"/>
              <a:ext cx="4611168" cy="2532112"/>
              <a:chOff x="2121072" y="2852936"/>
              <a:chExt cx="4611168" cy="2532112"/>
            </a:xfrm>
          </p:grpSpPr>
          <p:sp>
            <p:nvSpPr>
              <p:cNvPr id="78" name="Line 5"/>
              <p:cNvSpPr>
                <a:spLocks noChangeShapeType="1"/>
              </p:cNvSpPr>
              <p:nvPr/>
            </p:nvSpPr>
            <p:spPr bwMode="auto">
              <a:xfrm flipV="1">
                <a:off x="2657186" y="4382568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9" name="Arc 6"/>
              <p:cNvSpPr>
                <a:spLocks/>
              </p:cNvSpPr>
              <p:nvPr/>
            </p:nvSpPr>
            <p:spPr bwMode="auto">
              <a:xfrm>
                <a:off x="2652424" y="3345112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148368" y="4941216"/>
                <a:ext cx="54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121072" y="2852936"/>
                <a:ext cx="576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82" name="Line 5"/>
              <p:cNvSpPr>
                <a:spLocks noChangeShapeType="1"/>
              </p:cNvSpPr>
              <p:nvPr/>
            </p:nvSpPr>
            <p:spPr bwMode="auto">
              <a:xfrm flipV="1">
                <a:off x="6304954" y="4394448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796136" y="4707359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B</a:t>
                </a:r>
                <a:endParaRPr lang="en-IN" sz="2400" b="1" baseline="-25000" dirty="0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2267744" y="3429000"/>
                <a:ext cx="4464496" cy="1377444"/>
                <a:chOff x="2267744" y="3429000"/>
                <a:chExt cx="4464496" cy="1377444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641432" y="4077072"/>
                  <a:ext cx="3708000" cy="36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267744" y="4437112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6372200" y="4437112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621830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57241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>
                  <a:off x="597498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/>
                <p:nvPr/>
              </p:nvCxnSpPr>
              <p:spPr>
                <a:xfrm>
                  <a:off x="522384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/>
                <p:nvPr/>
              </p:nvCxnSpPr>
              <p:spPr>
                <a:xfrm>
                  <a:off x="54709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/>
                <p:nvPr/>
              </p:nvCxnSpPr>
              <p:spPr>
                <a:xfrm>
                  <a:off x="472966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498052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>
                  <a:off x="425290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4499992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>
                  <a:off x="37587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400958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>
                  <a:off x="327962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>
                  <a:off x="3526712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2785448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>
                  <a:off x="303630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/>
                <p:cNvSpPr txBox="1"/>
                <p:nvPr/>
              </p:nvSpPr>
              <p:spPr>
                <a:xfrm>
                  <a:off x="4342328" y="3487408"/>
                  <a:ext cx="324000" cy="3240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24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w</a:t>
                  </a:r>
                  <a:endPara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6" name="TextBox 55"/>
            <p:cNvSpPr txBox="1"/>
            <p:nvPr/>
          </p:nvSpPr>
          <p:spPr>
            <a:xfrm>
              <a:off x="6039496" y="494116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5"/>
            <p:cNvSpPr>
              <a:spLocks noChangeShapeType="1"/>
            </p:cNvSpPr>
            <p:nvPr/>
          </p:nvSpPr>
          <p:spPr bwMode="auto">
            <a:xfrm flipV="1">
              <a:off x="2178320" y="3718478"/>
              <a:ext cx="0" cy="14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Line 5"/>
            <p:cNvSpPr>
              <a:spLocks noChangeShapeType="1"/>
            </p:cNvSpPr>
            <p:nvPr/>
          </p:nvSpPr>
          <p:spPr bwMode="auto">
            <a:xfrm rot="5400000" flipV="1">
              <a:off x="4144672" y="3223350"/>
              <a:ext cx="0" cy="396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64672" y="3573015"/>
              <a:ext cx="72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748848" y="3789016"/>
              <a:ext cx="3744416" cy="2520304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Line 5"/>
            <p:cNvSpPr>
              <a:spLocks noChangeShapeType="1"/>
            </p:cNvSpPr>
            <p:nvPr/>
          </p:nvSpPr>
          <p:spPr bwMode="auto">
            <a:xfrm flipV="1">
              <a:off x="3747186" y="5318719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Arc 6"/>
            <p:cNvSpPr>
              <a:spLocks/>
            </p:cNvSpPr>
            <p:nvPr/>
          </p:nvSpPr>
          <p:spPr bwMode="auto">
            <a:xfrm>
              <a:off x="3742424" y="4281263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52864" y="5631630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16864" y="3933055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 rot="5400000" flipV="1">
              <a:off x="2956848" y="5373303"/>
              <a:ext cx="0" cy="158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668728" y="5733255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49621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Statically indeterminate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r>
              <a:rPr lang="en-IN" dirty="0" smtClean="0"/>
              <a:t>Using equations of equilibrium we can now get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726822"/>
              </p:ext>
            </p:extLst>
          </p:nvPr>
        </p:nvGraphicFramePr>
        <p:xfrm>
          <a:off x="1979712" y="2156296"/>
          <a:ext cx="5905500" cy="393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4" name="Equation" r:id="rId3" imgW="2361960" imgH="1574640" progId="Equation.DSMT4">
                  <p:embed/>
                </p:oleObj>
              </mc:Choice>
              <mc:Fallback>
                <p:oleObj name="Equation" r:id="rId3" imgW="2361960" imgH="1574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156296"/>
                        <a:ext cx="5905500" cy="393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85294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267744" y="3861048"/>
            <a:ext cx="360040" cy="7200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6372200" y="3861128"/>
            <a:ext cx="360040" cy="7200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Statically indeterminate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Double cantilever</a:t>
            </a:r>
            <a:endParaRPr lang="en-IN" dirty="0"/>
          </a:p>
        </p:txBody>
      </p:sp>
      <p:grpSp>
        <p:nvGrpSpPr>
          <p:cNvPr id="26" name="Group 25"/>
          <p:cNvGrpSpPr/>
          <p:nvPr/>
        </p:nvGrpSpPr>
        <p:grpSpPr>
          <a:xfrm>
            <a:off x="2555776" y="3429000"/>
            <a:ext cx="3960440" cy="1440160"/>
            <a:chOff x="2555776" y="3429000"/>
            <a:chExt cx="3960440" cy="1440160"/>
          </a:xfrm>
        </p:grpSpPr>
        <p:sp>
          <p:nvSpPr>
            <p:cNvPr id="27" name="Rectangle 26"/>
            <p:cNvSpPr/>
            <p:nvPr/>
          </p:nvSpPr>
          <p:spPr>
            <a:xfrm>
              <a:off x="2641432" y="4077072"/>
              <a:ext cx="3708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55776" y="447311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A</a:t>
              </a:r>
              <a:endParaRPr lang="en-IN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56176" y="449982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B</a:t>
              </a:r>
              <a:endParaRPr lang="en-IN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218304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724128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974984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223840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470928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729664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980520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252904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499992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758728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009584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279624" y="3442648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526712" y="3442648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785448" y="3442648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036304" y="3442648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342328" y="3487408"/>
              <a:ext cx="324000" cy="324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32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Hinged beam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Beam BCD</a:t>
            </a:r>
          </a:p>
          <a:p>
            <a:r>
              <a:rPr lang="en-IN" dirty="0" smtClean="0"/>
              <a:t>No new unknown. P has already been counted</a:t>
            </a:r>
          </a:p>
          <a:p>
            <a:r>
              <a:rPr lang="en-IN" dirty="0" smtClean="0"/>
              <a:t>1 new equation of equilibrium</a:t>
            </a:r>
          </a:p>
          <a:p>
            <a:r>
              <a:rPr lang="en-IN" dirty="0" smtClean="0"/>
              <a:t>Moment balance is not useful, because we have already set the hinge reactions as equal from symmetry consideration</a:t>
            </a:r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6414591" y="4905077"/>
            <a:ext cx="1973833" cy="1692275"/>
            <a:chOff x="5190455" y="4254624"/>
            <a:chExt cx="1973833" cy="1692275"/>
          </a:xfrm>
        </p:grpSpPr>
        <p:pic>
          <p:nvPicPr>
            <p:cNvPr id="13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3155" y="4254624"/>
              <a:ext cx="1417638" cy="93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5190455" y="4873749"/>
              <a:ext cx="0" cy="99060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5198963" y="5489699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endParaRPr lang="en-US" altLang="en-US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 flipH="1">
              <a:off x="6622380" y="4864224"/>
              <a:ext cx="0" cy="99060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 Box 25"/>
            <p:cNvSpPr txBox="1">
              <a:spLocks noChangeArrowheads="1"/>
            </p:cNvSpPr>
            <p:nvPr/>
          </p:nvSpPr>
          <p:spPr bwMode="auto">
            <a:xfrm>
              <a:off x="6630888" y="548017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endParaRPr lang="en-US" altLang="en-US" sz="2400" b="1" i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252501"/>
              </p:ext>
            </p:extLst>
          </p:nvPr>
        </p:nvGraphicFramePr>
        <p:xfrm>
          <a:off x="573088" y="5159375"/>
          <a:ext cx="54927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16" name="Equation" r:id="rId4" imgW="2197080" imgH="330120" progId="Equation.DSMT4">
                  <p:embed/>
                </p:oleObj>
              </mc:Choice>
              <mc:Fallback>
                <p:oleObj name="Equation" r:id="rId4" imgW="2197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5159375"/>
                        <a:ext cx="54927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9118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Statically indeterminate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Draw the FBD</a:t>
            </a:r>
            <a:endParaRPr lang="en-IN" dirty="0"/>
          </a:p>
        </p:txBody>
      </p:sp>
      <p:grpSp>
        <p:nvGrpSpPr>
          <p:cNvPr id="26" name="Group 25"/>
          <p:cNvGrpSpPr/>
          <p:nvPr/>
        </p:nvGrpSpPr>
        <p:grpSpPr>
          <a:xfrm>
            <a:off x="2267744" y="3429000"/>
            <a:ext cx="4464496" cy="1377444"/>
            <a:chOff x="2267744" y="3429000"/>
            <a:chExt cx="4464496" cy="1377444"/>
          </a:xfrm>
        </p:grpSpPr>
        <p:sp>
          <p:nvSpPr>
            <p:cNvPr id="27" name="Rectangle 26"/>
            <p:cNvSpPr/>
            <p:nvPr/>
          </p:nvSpPr>
          <p:spPr>
            <a:xfrm>
              <a:off x="2641432" y="4077072"/>
              <a:ext cx="3708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67744" y="443711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A</a:t>
              </a:r>
              <a:endParaRPr lang="en-IN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72200" y="436510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B</a:t>
              </a:r>
              <a:endParaRPr lang="en-IN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218304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724128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974984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223840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470928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729664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980520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252904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499992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758728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009584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279624" y="3442648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526712" y="3442648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785448" y="3442648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036304" y="3442648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342328" y="3487408"/>
              <a:ext cx="324000" cy="324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Line 5"/>
          <p:cNvSpPr>
            <a:spLocks noChangeShapeType="1"/>
          </p:cNvSpPr>
          <p:nvPr/>
        </p:nvSpPr>
        <p:spPr bwMode="auto">
          <a:xfrm flipV="1">
            <a:off x="2657186" y="4382568"/>
            <a:ext cx="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" name="Arc 6"/>
          <p:cNvSpPr>
            <a:spLocks/>
          </p:cNvSpPr>
          <p:nvPr/>
        </p:nvSpPr>
        <p:spPr bwMode="auto">
          <a:xfrm>
            <a:off x="2652424" y="3345112"/>
            <a:ext cx="798512" cy="1524000"/>
          </a:xfrm>
          <a:custGeom>
            <a:avLst/>
            <a:gdLst>
              <a:gd name="G0" fmla="+- 1034 0 0"/>
              <a:gd name="G1" fmla="+- 21600 0 0"/>
              <a:gd name="G2" fmla="+- 21600 0 0"/>
              <a:gd name="T0" fmla="*/ 0 w 22634"/>
              <a:gd name="T1" fmla="*/ 25 h 43200"/>
              <a:gd name="T2" fmla="*/ 629 w 22634"/>
              <a:gd name="T3" fmla="*/ 43196 h 43200"/>
              <a:gd name="T4" fmla="*/ 1034 w 22634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34" h="43200" fill="none" extrusionOk="0">
                <a:moveTo>
                  <a:pt x="-1" y="24"/>
                </a:moveTo>
                <a:cubicBezTo>
                  <a:pt x="344" y="8"/>
                  <a:pt x="689" y="-1"/>
                  <a:pt x="1034" y="0"/>
                </a:cubicBezTo>
                <a:cubicBezTo>
                  <a:pt x="12963" y="0"/>
                  <a:pt x="22634" y="9670"/>
                  <a:pt x="22634" y="21600"/>
                </a:cubicBezTo>
                <a:cubicBezTo>
                  <a:pt x="22634" y="33529"/>
                  <a:pt x="12963" y="43200"/>
                  <a:pt x="1034" y="43200"/>
                </a:cubicBezTo>
                <a:cubicBezTo>
                  <a:pt x="898" y="43200"/>
                  <a:pt x="763" y="43198"/>
                  <a:pt x="628" y="43196"/>
                </a:cubicBezTo>
              </a:path>
              <a:path w="22634" h="43200" stroke="0" extrusionOk="0">
                <a:moveTo>
                  <a:pt x="-1" y="24"/>
                </a:moveTo>
                <a:cubicBezTo>
                  <a:pt x="344" y="8"/>
                  <a:pt x="689" y="-1"/>
                  <a:pt x="1034" y="0"/>
                </a:cubicBezTo>
                <a:cubicBezTo>
                  <a:pt x="12963" y="0"/>
                  <a:pt x="22634" y="9670"/>
                  <a:pt x="22634" y="21600"/>
                </a:cubicBezTo>
                <a:cubicBezTo>
                  <a:pt x="22634" y="33529"/>
                  <a:pt x="12963" y="43200"/>
                  <a:pt x="1034" y="43200"/>
                </a:cubicBezTo>
                <a:cubicBezTo>
                  <a:pt x="898" y="43200"/>
                  <a:pt x="763" y="43198"/>
                  <a:pt x="628" y="43196"/>
                </a:cubicBezTo>
                <a:lnTo>
                  <a:pt x="1034" y="2160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2148368" y="4941216"/>
            <a:ext cx="5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R</a:t>
            </a:r>
            <a:r>
              <a:rPr lang="en-IN" sz="2400" b="1" baseline="-25000" dirty="0" smtClean="0"/>
              <a:t>A</a:t>
            </a:r>
            <a:endParaRPr lang="en-IN" sz="2400" b="1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2195736" y="2852936"/>
            <a:ext cx="576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M</a:t>
            </a:r>
            <a:r>
              <a:rPr lang="en-IN" sz="2400" b="1" baseline="-25000" dirty="0" smtClean="0"/>
              <a:t>A</a:t>
            </a:r>
            <a:endParaRPr lang="en-IN" sz="2400" b="1" baseline="-25000" dirty="0"/>
          </a:p>
        </p:txBody>
      </p:sp>
      <p:sp>
        <p:nvSpPr>
          <p:cNvPr id="52" name="Line 5"/>
          <p:cNvSpPr>
            <a:spLocks noChangeShapeType="1"/>
          </p:cNvSpPr>
          <p:nvPr/>
        </p:nvSpPr>
        <p:spPr bwMode="auto">
          <a:xfrm flipV="1">
            <a:off x="6304954" y="4394448"/>
            <a:ext cx="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" name="Arc 6"/>
          <p:cNvSpPr>
            <a:spLocks/>
          </p:cNvSpPr>
          <p:nvPr/>
        </p:nvSpPr>
        <p:spPr bwMode="auto">
          <a:xfrm>
            <a:off x="6300192" y="3356992"/>
            <a:ext cx="798512" cy="1524000"/>
          </a:xfrm>
          <a:custGeom>
            <a:avLst/>
            <a:gdLst>
              <a:gd name="G0" fmla="+- 1034 0 0"/>
              <a:gd name="G1" fmla="+- 21600 0 0"/>
              <a:gd name="G2" fmla="+- 21600 0 0"/>
              <a:gd name="T0" fmla="*/ 0 w 22634"/>
              <a:gd name="T1" fmla="*/ 25 h 43200"/>
              <a:gd name="T2" fmla="*/ 629 w 22634"/>
              <a:gd name="T3" fmla="*/ 43196 h 43200"/>
              <a:gd name="T4" fmla="*/ 1034 w 22634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34" h="43200" fill="none" extrusionOk="0">
                <a:moveTo>
                  <a:pt x="-1" y="24"/>
                </a:moveTo>
                <a:cubicBezTo>
                  <a:pt x="344" y="8"/>
                  <a:pt x="689" y="-1"/>
                  <a:pt x="1034" y="0"/>
                </a:cubicBezTo>
                <a:cubicBezTo>
                  <a:pt x="12963" y="0"/>
                  <a:pt x="22634" y="9670"/>
                  <a:pt x="22634" y="21600"/>
                </a:cubicBezTo>
                <a:cubicBezTo>
                  <a:pt x="22634" y="33529"/>
                  <a:pt x="12963" y="43200"/>
                  <a:pt x="1034" y="43200"/>
                </a:cubicBezTo>
                <a:cubicBezTo>
                  <a:pt x="898" y="43200"/>
                  <a:pt x="763" y="43198"/>
                  <a:pt x="628" y="43196"/>
                </a:cubicBezTo>
              </a:path>
              <a:path w="22634" h="43200" stroke="0" extrusionOk="0">
                <a:moveTo>
                  <a:pt x="-1" y="24"/>
                </a:moveTo>
                <a:cubicBezTo>
                  <a:pt x="344" y="8"/>
                  <a:pt x="689" y="-1"/>
                  <a:pt x="1034" y="0"/>
                </a:cubicBezTo>
                <a:cubicBezTo>
                  <a:pt x="12963" y="0"/>
                  <a:pt x="22634" y="9670"/>
                  <a:pt x="22634" y="21600"/>
                </a:cubicBezTo>
                <a:cubicBezTo>
                  <a:pt x="22634" y="33529"/>
                  <a:pt x="12963" y="43200"/>
                  <a:pt x="1034" y="43200"/>
                </a:cubicBezTo>
                <a:cubicBezTo>
                  <a:pt x="898" y="43200"/>
                  <a:pt x="763" y="43198"/>
                  <a:pt x="628" y="43196"/>
                </a:cubicBezTo>
                <a:lnTo>
                  <a:pt x="1034" y="2160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" name="TextBox 53"/>
          <p:cNvSpPr txBox="1"/>
          <p:nvPr/>
        </p:nvSpPr>
        <p:spPr>
          <a:xfrm>
            <a:off x="5796136" y="4707359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R</a:t>
            </a:r>
            <a:r>
              <a:rPr lang="en-IN" sz="2400" b="1" baseline="-25000" dirty="0" smtClean="0"/>
              <a:t>B</a:t>
            </a:r>
            <a:endParaRPr lang="en-IN" sz="2400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156176" y="2852936"/>
            <a:ext cx="57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M</a:t>
            </a:r>
            <a:r>
              <a:rPr lang="en-IN" sz="2400" b="1" baseline="-25000" dirty="0" smtClean="0"/>
              <a:t>B</a:t>
            </a:r>
            <a:endParaRPr lang="en-IN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1286685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Statically indeterminate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Equilibrium equations</a:t>
            </a:r>
          </a:p>
          <a:p>
            <a:r>
              <a:rPr lang="en-IN" dirty="0" smtClean="0"/>
              <a:t>Force equilibrium in the vertical direction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4086160" y="4005064"/>
            <a:ext cx="4950336" cy="2532112"/>
            <a:chOff x="4086160" y="4005064"/>
            <a:chExt cx="4950336" cy="2532112"/>
          </a:xfrm>
        </p:grpSpPr>
        <p:grpSp>
          <p:nvGrpSpPr>
            <p:cNvPr id="26" name="Group 25"/>
            <p:cNvGrpSpPr/>
            <p:nvPr/>
          </p:nvGrpSpPr>
          <p:grpSpPr>
            <a:xfrm>
              <a:off x="4205536" y="4581128"/>
              <a:ext cx="4464496" cy="1377444"/>
              <a:chOff x="2267744" y="3429000"/>
              <a:chExt cx="4464496" cy="137744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641432" y="4077072"/>
                <a:ext cx="3708000" cy="36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267744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IN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72200" y="436510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IN" dirty="0"/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62183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57241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9749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522384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54709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72966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98052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2529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4499992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37587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40095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27962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3526712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785448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03630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4342328" y="3487408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Line 5"/>
            <p:cNvSpPr>
              <a:spLocks noChangeShapeType="1"/>
            </p:cNvSpPr>
            <p:nvPr/>
          </p:nvSpPr>
          <p:spPr bwMode="auto">
            <a:xfrm flipV="1">
              <a:off x="4594978" y="5534696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Arc 6"/>
            <p:cNvSpPr>
              <a:spLocks/>
            </p:cNvSpPr>
            <p:nvPr/>
          </p:nvSpPr>
          <p:spPr bwMode="auto">
            <a:xfrm>
              <a:off x="4590216" y="449724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86160" y="6093344"/>
              <a:ext cx="54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33528" y="4005064"/>
              <a:ext cx="576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2" name="Line 5"/>
            <p:cNvSpPr>
              <a:spLocks noChangeShapeType="1"/>
            </p:cNvSpPr>
            <p:nvPr/>
          </p:nvSpPr>
          <p:spPr bwMode="auto">
            <a:xfrm flipV="1">
              <a:off x="8242746" y="5546576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Arc 6"/>
            <p:cNvSpPr>
              <a:spLocks/>
            </p:cNvSpPr>
            <p:nvPr/>
          </p:nvSpPr>
          <p:spPr bwMode="auto">
            <a:xfrm>
              <a:off x="8237984" y="450912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33928" y="5859487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93968" y="4005064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581850"/>
              </p:ext>
            </p:extLst>
          </p:nvPr>
        </p:nvGraphicFramePr>
        <p:xfrm>
          <a:off x="685428" y="3480792"/>
          <a:ext cx="32385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6" name="Equation" r:id="rId3" imgW="1079280" imgH="558720" progId="Equation.DSMT4">
                  <p:embed/>
                </p:oleObj>
              </mc:Choice>
              <mc:Fallback>
                <p:oleObj name="Equation" r:id="rId3" imgW="10792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428" y="3480792"/>
                        <a:ext cx="32385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322357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Statically indeterminate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en-IN" dirty="0" smtClean="0"/>
              <a:t>Equilibrium equations</a:t>
            </a:r>
          </a:p>
          <a:p>
            <a:r>
              <a:rPr lang="en-IN" dirty="0" smtClean="0"/>
              <a:t>Moment equilibrium about A</a:t>
            </a:r>
          </a:p>
          <a:p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4086160" y="4209256"/>
            <a:ext cx="4950336" cy="2532112"/>
            <a:chOff x="4086160" y="4005064"/>
            <a:chExt cx="4950336" cy="2532112"/>
          </a:xfrm>
        </p:grpSpPr>
        <p:grpSp>
          <p:nvGrpSpPr>
            <p:cNvPr id="26" name="Group 25"/>
            <p:cNvGrpSpPr/>
            <p:nvPr/>
          </p:nvGrpSpPr>
          <p:grpSpPr>
            <a:xfrm>
              <a:off x="4205536" y="4581128"/>
              <a:ext cx="4464496" cy="1377444"/>
              <a:chOff x="2267744" y="3429000"/>
              <a:chExt cx="4464496" cy="137744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641432" y="4077072"/>
                <a:ext cx="3708000" cy="36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267744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IN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72200" y="436510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IN" dirty="0"/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62183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57241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9749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522384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54709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72966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98052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2529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4499992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37587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40095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27962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3526712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785448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03630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4342328" y="3487408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Line 5"/>
            <p:cNvSpPr>
              <a:spLocks noChangeShapeType="1"/>
            </p:cNvSpPr>
            <p:nvPr/>
          </p:nvSpPr>
          <p:spPr bwMode="auto">
            <a:xfrm flipV="1">
              <a:off x="4594978" y="5534696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Arc 6"/>
            <p:cNvSpPr>
              <a:spLocks/>
            </p:cNvSpPr>
            <p:nvPr/>
          </p:nvSpPr>
          <p:spPr bwMode="auto">
            <a:xfrm>
              <a:off x="4590216" y="449724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86160" y="6093344"/>
              <a:ext cx="54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33528" y="4005064"/>
              <a:ext cx="576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2" name="Line 5"/>
            <p:cNvSpPr>
              <a:spLocks noChangeShapeType="1"/>
            </p:cNvSpPr>
            <p:nvPr/>
          </p:nvSpPr>
          <p:spPr bwMode="auto">
            <a:xfrm flipV="1">
              <a:off x="8242746" y="5546576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Arc 6"/>
            <p:cNvSpPr>
              <a:spLocks/>
            </p:cNvSpPr>
            <p:nvPr/>
          </p:nvSpPr>
          <p:spPr bwMode="auto">
            <a:xfrm>
              <a:off x="8237984" y="450912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33928" y="5859487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93968" y="4005064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107881"/>
              </p:ext>
            </p:extLst>
          </p:nvPr>
        </p:nvGraphicFramePr>
        <p:xfrm>
          <a:off x="611560" y="2276872"/>
          <a:ext cx="53721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0" name="Equation" r:id="rId3" imgW="1790640" imgH="761760" progId="Equation.DSMT4">
                  <p:embed/>
                </p:oleObj>
              </mc:Choice>
              <mc:Fallback>
                <p:oleObj name="Equation" r:id="rId3" imgW="179064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276872"/>
                        <a:ext cx="53721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74872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Statically indeterminate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2 equations and 4 unknowns</a:t>
            </a:r>
          </a:p>
          <a:p>
            <a:r>
              <a:rPr lang="en-IN" dirty="0" smtClean="0"/>
              <a:t>Even if we use the symmetry of the problem, we will be left with 2 unknowns</a:t>
            </a:r>
          </a:p>
          <a:p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2069936" y="4209256"/>
            <a:ext cx="4950336" cy="2532112"/>
            <a:chOff x="4086160" y="4005064"/>
            <a:chExt cx="4950336" cy="2532112"/>
          </a:xfrm>
        </p:grpSpPr>
        <p:grpSp>
          <p:nvGrpSpPr>
            <p:cNvPr id="26" name="Group 25"/>
            <p:cNvGrpSpPr/>
            <p:nvPr/>
          </p:nvGrpSpPr>
          <p:grpSpPr>
            <a:xfrm>
              <a:off x="4205536" y="4581128"/>
              <a:ext cx="4464496" cy="1377444"/>
              <a:chOff x="2267744" y="3429000"/>
              <a:chExt cx="4464496" cy="137744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641432" y="4077072"/>
                <a:ext cx="3708000" cy="36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267744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IN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72200" y="436510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IN" dirty="0"/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62183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57241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9749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522384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54709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72966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98052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2529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4499992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37587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40095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27962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3526712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785448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03630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4342328" y="3487408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Line 5"/>
            <p:cNvSpPr>
              <a:spLocks noChangeShapeType="1"/>
            </p:cNvSpPr>
            <p:nvPr/>
          </p:nvSpPr>
          <p:spPr bwMode="auto">
            <a:xfrm flipV="1">
              <a:off x="4594978" y="5534696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Arc 6"/>
            <p:cNvSpPr>
              <a:spLocks/>
            </p:cNvSpPr>
            <p:nvPr/>
          </p:nvSpPr>
          <p:spPr bwMode="auto">
            <a:xfrm>
              <a:off x="4590216" y="449724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86160" y="6093344"/>
              <a:ext cx="54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33528" y="4005064"/>
              <a:ext cx="576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2" name="Line 5"/>
            <p:cNvSpPr>
              <a:spLocks noChangeShapeType="1"/>
            </p:cNvSpPr>
            <p:nvPr/>
          </p:nvSpPr>
          <p:spPr bwMode="auto">
            <a:xfrm flipV="1">
              <a:off x="8242746" y="5546576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Arc 6"/>
            <p:cNvSpPr>
              <a:spLocks/>
            </p:cNvSpPr>
            <p:nvPr/>
          </p:nvSpPr>
          <p:spPr bwMode="auto">
            <a:xfrm>
              <a:off x="8237984" y="450912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33928" y="5859487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93968" y="4005064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255848"/>
              </p:ext>
            </p:extLst>
          </p:nvPr>
        </p:nvGraphicFramePr>
        <p:xfrm>
          <a:off x="2139280" y="3212976"/>
          <a:ext cx="49530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4" name="Equation" r:id="rId3" imgW="1650960" imgH="393480" progId="Equation.DSMT4">
                  <p:embed/>
                </p:oleObj>
              </mc:Choice>
              <mc:Fallback>
                <p:oleObj name="Equation" r:id="rId3" imgW="1650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280" y="3212976"/>
                        <a:ext cx="49530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33343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Statically indeterminate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Hence we will need two constraints</a:t>
            </a:r>
          </a:p>
          <a:p>
            <a:r>
              <a:rPr lang="en-IN" dirty="0" smtClean="0"/>
              <a:t>We will recast the problem considering the moment and force at B as unknowns that will cause zero deflection and zero slope at B</a:t>
            </a:r>
          </a:p>
          <a:p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2069936" y="4209256"/>
            <a:ext cx="4950336" cy="2532112"/>
            <a:chOff x="4086160" y="4005064"/>
            <a:chExt cx="4950336" cy="2532112"/>
          </a:xfrm>
        </p:grpSpPr>
        <p:grpSp>
          <p:nvGrpSpPr>
            <p:cNvPr id="26" name="Group 25"/>
            <p:cNvGrpSpPr/>
            <p:nvPr/>
          </p:nvGrpSpPr>
          <p:grpSpPr>
            <a:xfrm>
              <a:off x="4205536" y="4581128"/>
              <a:ext cx="4464496" cy="1377444"/>
              <a:chOff x="2267744" y="3429000"/>
              <a:chExt cx="4464496" cy="137744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641432" y="4077072"/>
                <a:ext cx="3708000" cy="36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267744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IN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72200" y="436510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IN" dirty="0"/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62183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57241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9749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522384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54709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72966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98052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2529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4499992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37587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40095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27962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3526712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785448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03630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4342328" y="3487408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Line 5"/>
            <p:cNvSpPr>
              <a:spLocks noChangeShapeType="1"/>
            </p:cNvSpPr>
            <p:nvPr/>
          </p:nvSpPr>
          <p:spPr bwMode="auto">
            <a:xfrm flipV="1">
              <a:off x="4594978" y="5534696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Arc 6"/>
            <p:cNvSpPr>
              <a:spLocks/>
            </p:cNvSpPr>
            <p:nvPr/>
          </p:nvSpPr>
          <p:spPr bwMode="auto">
            <a:xfrm>
              <a:off x="4590216" y="449724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86160" y="6093344"/>
              <a:ext cx="54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33528" y="4005064"/>
              <a:ext cx="576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2" name="Line 5"/>
            <p:cNvSpPr>
              <a:spLocks noChangeShapeType="1"/>
            </p:cNvSpPr>
            <p:nvPr/>
          </p:nvSpPr>
          <p:spPr bwMode="auto">
            <a:xfrm flipV="1">
              <a:off x="8242746" y="5546576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Arc 6"/>
            <p:cNvSpPr>
              <a:spLocks/>
            </p:cNvSpPr>
            <p:nvPr/>
          </p:nvSpPr>
          <p:spPr bwMode="auto">
            <a:xfrm>
              <a:off x="8237984" y="450912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33928" y="5859487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93968" y="4005064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92465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Statically indeterminate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will solve this problem without using symmetry however</a:t>
            </a:r>
          </a:p>
          <a:p>
            <a:r>
              <a:rPr lang="en-IN" dirty="0" smtClean="0"/>
              <a:t>We set up a coordinate system as shown</a:t>
            </a:r>
            <a:endParaRPr lang="en-IN" dirty="0" smtClean="0"/>
          </a:p>
          <a:p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2079016" y="3356992"/>
            <a:ext cx="4968552" cy="2736304"/>
            <a:chOff x="2051720" y="4005064"/>
            <a:chExt cx="4968552" cy="2736304"/>
          </a:xfrm>
        </p:grpSpPr>
        <p:sp>
          <p:nvSpPr>
            <p:cNvPr id="74" name="TextBox 73"/>
            <p:cNvSpPr txBox="1"/>
            <p:nvPr/>
          </p:nvSpPr>
          <p:spPr>
            <a:xfrm>
              <a:off x="6444248" y="5373216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051720" y="4207440"/>
              <a:ext cx="4968552" cy="2533928"/>
              <a:chOff x="4067944" y="4003248"/>
              <a:chExt cx="4968552" cy="253392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205536" y="4581128"/>
                <a:ext cx="4464496" cy="1377444"/>
                <a:chOff x="2267744" y="3429000"/>
                <a:chExt cx="4464496" cy="1377444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41432" y="4077072"/>
                  <a:ext cx="3708000" cy="36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2267744" y="4437112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6372200" y="4365104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621830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57241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597498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522384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54709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472966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498052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425290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4499992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37587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400958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27962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3526712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2785448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303630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4342328" y="3487408"/>
                  <a:ext cx="324000" cy="3240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24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w</a:t>
                  </a:r>
                  <a:endPara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8" name="Line 5"/>
              <p:cNvSpPr>
                <a:spLocks noChangeShapeType="1"/>
              </p:cNvSpPr>
              <p:nvPr/>
            </p:nvSpPr>
            <p:spPr bwMode="auto">
              <a:xfrm flipV="1">
                <a:off x="4594978" y="5534696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" name="Arc 6"/>
              <p:cNvSpPr>
                <a:spLocks/>
              </p:cNvSpPr>
              <p:nvPr/>
            </p:nvSpPr>
            <p:spPr bwMode="auto">
              <a:xfrm>
                <a:off x="4590216" y="4497240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086160" y="6093344"/>
                <a:ext cx="54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067944" y="4005064"/>
                <a:ext cx="576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52" name="Line 5"/>
              <p:cNvSpPr>
                <a:spLocks noChangeShapeType="1"/>
              </p:cNvSpPr>
              <p:nvPr/>
            </p:nvSpPr>
            <p:spPr bwMode="auto">
              <a:xfrm flipV="1">
                <a:off x="8242746" y="5546576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3" name="Arc 6"/>
              <p:cNvSpPr>
                <a:spLocks/>
              </p:cNvSpPr>
              <p:nvPr/>
            </p:nvSpPr>
            <p:spPr bwMode="auto">
              <a:xfrm>
                <a:off x="8237984" y="4509120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733928" y="5859487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B</a:t>
                </a:r>
                <a:endParaRPr lang="en-IN" sz="2400" b="1" baseline="-25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172464" y="4003248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r>
                  <a:rPr lang="en-IN" sz="2400" b="1" baseline="-25000" dirty="0" smtClean="0"/>
                  <a:t>B</a:t>
                </a:r>
                <a:endParaRPr lang="en-IN" sz="2400" b="1" baseline="-25000" dirty="0"/>
              </a:p>
            </p:txBody>
          </p:sp>
        </p:grpSp>
        <p:sp>
          <p:nvSpPr>
            <p:cNvPr id="64" name="Line 5"/>
            <p:cNvSpPr>
              <a:spLocks noChangeShapeType="1"/>
            </p:cNvSpPr>
            <p:nvPr/>
          </p:nvSpPr>
          <p:spPr bwMode="auto">
            <a:xfrm flipV="1">
              <a:off x="2583072" y="4150527"/>
              <a:ext cx="0" cy="14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 rot="5400000" flipV="1">
              <a:off x="4549424" y="3655399"/>
              <a:ext cx="0" cy="396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569424" y="4005064"/>
              <a:ext cx="72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0379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Statically indeterminate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Next we take a section between A and B. </a:t>
            </a:r>
            <a:endParaRPr lang="en-IN" dirty="0"/>
          </a:p>
          <a:p>
            <a:r>
              <a:rPr lang="en-IN" dirty="0" smtClean="0"/>
              <a:t>The internal moment and force show up at the section.</a:t>
            </a:r>
          </a:p>
          <a:p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646968" y="3573015"/>
            <a:ext cx="5846296" cy="2736305"/>
            <a:chOff x="2051720" y="4005064"/>
            <a:chExt cx="5846296" cy="2736305"/>
          </a:xfrm>
        </p:grpSpPr>
        <p:sp>
          <p:nvSpPr>
            <p:cNvPr id="74" name="TextBox 73"/>
            <p:cNvSpPr txBox="1"/>
            <p:nvPr/>
          </p:nvSpPr>
          <p:spPr>
            <a:xfrm>
              <a:off x="6444248" y="5373216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051720" y="4207440"/>
              <a:ext cx="4968552" cy="2533928"/>
              <a:chOff x="4067944" y="4003248"/>
              <a:chExt cx="4968552" cy="253392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205536" y="4581128"/>
                <a:ext cx="4464496" cy="1377444"/>
                <a:chOff x="2267744" y="3429000"/>
                <a:chExt cx="4464496" cy="1377444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41432" y="4077072"/>
                  <a:ext cx="3708000" cy="36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2267744" y="4437112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6372200" y="4365104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621830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57241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597498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522384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54709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472966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498052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425290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4499992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37587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400958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27962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3526712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2785448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303630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4342328" y="3487408"/>
                  <a:ext cx="324000" cy="3240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24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w</a:t>
                  </a:r>
                  <a:endPara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8" name="Line 5"/>
              <p:cNvSpPr>
                <a:spLocks noChangeShapeType="1"/>
              </p:cNvSpPr>
              <p:nvPr/>
            </p:nvSpPr>
            <p:spPr bwMode="auto">
              <a:xfrm flipV="1">
                <a:off x="4594978" y="5534696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" name="Arc 6"/>
              <p:cNvSpPr>
                <a:spLocks/>
              </p:cNvSpPr>
              <p:nvPr/>
            </p:nvSpPr>
            <p:spPr bwMode="auto">
              <a:xfrm>
                <a:off x="4590216" y="4497240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086160" y="6093344"/>
                <a:ext cx="54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067944" y="4005064"/>
                <a:ext cx="576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52" name="Line 5"/>
              <p:cNvSpPr>
                <a:spLocks noChangeShapeType="1"/>
              </p:cNvSpPr>
              <p:nvPr/>
            </p:nvSpPr>
            <p:spPr bwMode="auto">
              <a:xfrm flipV="1">
                <a:off x="8242746" y="5546576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3" name="Arc 6"/>
              <p:cNvSpPr>
                <a:spLocks/>
              </p:cNvSpPr>
              <p:nvPr/>
            </p:nvSpPr>
            <p:spPr bwMode="auto">
              <a:xfrm>
                <a:off x="8237984" y="4509120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733928" y="5859487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B</a:t>
                </a:r>
                <a:endParaRPr lang="en-IN" sz="2400" b="1" baseline="-25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172464" y="4003248"/>
                <a:ext cx="57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r>
                  <a:rPr lang="en-IN" sz="2400" b="1" baseline="-25000" dirty="0" smtClean="0"/>
                  <a:t>B</a:t>
                </a:r>
                <a:endParaRPr lang="en-IN" sz="2400" b="1" baseline="-25000" dirty="0"/>
              </a:p>
            </p:txBody>
          </p:sp>
        </p:grpSp>
        <p:sp>
          <p:nvSpPr>
            <p:cNvPr id="64" name="Line 5"/>
            <p:cNvSpPr>
              <a:spLocks noChangeShapeType="1"/>
            </p:cNvSpPr>
            <p:nvPr/>
          </p:nvSpPr>
          <p:spPr bwMode="auto">
            <a:xfrm flipV="1">
              <a:off x="2583072" y="4150527"/>
              <a:ext cx="0" cy="14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 rot="5400000" flipV="1">
              <a:off x="4549424" y="3655399"/>
              <a:ext cx="0" cy="396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569424" y="4005064"/>
              <a:ext cx="72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153600" y="4221065"/>
              <a:ext cx="3744416" cy="2520304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Line 5"/>
            <p:cNvSpPr>
              <a:spLocks noChangeShapeType="1"/>
            </p:cNvSpPr>
            <p:nvPr/>
          </p:nvSpPr>
          <p:spPr bwMode="auto">
            <a:xfrm flipV="1">
              <a:off x="4151938" y="5750768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Arc 6"/>
            <p:cNvSpPr>
              <a:spLocks/>
            </p:cNvSpPr>
            <p:nvPr/>
          </p:nvSpPr>
          <p:spPr bwMode="auto">
            <a:xfrm>
              <a:off x="4147176" y="4713312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57616" y="6063679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21616" y="4365104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72" name="Line 5"/>
            <p:cNvSpPr>
              <a:spLocks noChangeShapeType="1"/>
            </p:cNvSpPr>
            <p:nvPr/>
          </p:nvSpPr>
          <p:spPr bwMode="auto">
            <a:xfrm rot="5400000" flipV="1">
              <a:off x="3361600" y="5805352"/>
              <a:ext cx="0" cy="158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73480" y="6165304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96184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6444248" y="5373216"/>
            <a:ext cx="3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Statically indeterminate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r>
              <a:rPr lang="en-IN" dirty="0" smtClean="0"/>
              <a:t>We consider the equilibrium of the section</a:t>
            </a:r>
            <a:endParaRPr lang="en-IN" dirty="0" smtClean="0"/>
          </a:p>
          <a:p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2051720" y="4209256"/>
            <a:ext cx="4968552" cy="2532112"/>
            <a:chOff x="4067944" y="4005064"/>
            <a:chExt cx="4968552" cy="2532112"/>
          </a:xfrm>
        </p:grpSpPr>
        <p:grpSp>
          <p:nvGrpSpPr>
            <p:cNvPr id="26" name="Group 25"/>
            <p:cNvGrpSpPr/>
            <p:nvPr/>
          </p:nvGrpSpPr>
          <p:grpSpPr>
            <a:xfrm>
              <a:off x="4205536" y="4581128"/>
              <a:ext cx="4464496" cy="1377444"/>
              <a:chOff x="2267744" y="3429000"/>
              <a:chExt cx="4464496" cy="137744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641432" y="4077072"/>
                <a:ext cx="3708000" cy="36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267744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IN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72200" y="436510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IN" dirty="0"/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62183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57241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9749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522384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54709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72966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98052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2529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4499992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37587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40095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27962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3526712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785448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03630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4342328" y="3487408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Line 5"/>
            <p:cNvSpPr>
              <a:spLocks noChangeShapeType="1"/>
            </p:cNvSpPr>
            <p:nvPr/>
          </p:nvSpPr>
          <p:spPr bwMode="auto">
            <a:xfrm flipV="1">
              <a:off x="4594978" y="5534696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Arc 6"/>
            <p:cNvSpPr>
              <a:spLocks/>
            </p:cNvSpPr>
            <p:nvPr/>
          </p:nvSpPr>
          <p:spPr bwMode="auto">
            <a:xfrm>
              <a:off x="4590216" y="449724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86160" y="6093344"/>
              <a:ext cx="54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67944" y="4005064"/>
              <a:ext cx="576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2" name="Line 5"/>
            <p:cNvSpPr>
              <a:spLocks noChangeShapeType="1"/>
            </p:cNvSpPr>
            <p:nvPr/>
          </p:nvSpPr>
          <p:spPr bwMode="auto">
            <a:xfrm flipV="1">
              <a:off x="8242746" y="5546576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Arc 6"/>
            <p:cNvSpPr>
              <a:spLocks/>
            </p:cNvSpPr>
            <p:nvPr/>
          </p:nvSpPr>
          <p:spPr bwMode="auto">
            <a:xfrm>
              <a:off x="8237984" y="450912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33928" y="5859487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93968" y="4005064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</p:grpSp>
      <p:sp>
        <p:nvSpPr>
          <p:cNvPr id="64" name="Line 5"/>
          <p:cNvSpPr>
            <a:spLocks noChangeShapeType="1"/>
          </p:cNvSpPr>
          <p:nvPr/>
        </p:nvSpPr>
        <p:spPr bwMode="auto">
          <a:xfrm flipV="1">
            <a:off x="2583072" y="4150527"/>
            <a:ext cx="0" cy="144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" name="Line 5"/>
          <p:cNvSpPr>
            <a:spLocks noChangeShapeType="1"/>
          </p:cNvSpPr>
          <p:nvPr/>
        </p:nvSpPr>
        <p:spPr bwMode="auto">
          <a:xfrm rot="5400000" flipV="1">
            <a:off x="4549424" y="3655399"/>
            <a:ext cx="0" cy="396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" name="TextBox 65"/>
          <p:cNvSpPr txBox="1"/>
          <p:nvPr/>
        </p:nvSpPr>
        <p:spPr>
          <a:xfrm>
            <a:off x="2569424" y="4222535"/>
            <a:ext cx="72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53600" y="4394817"/>
            <a:ext cx="3744416" cy="177982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Line 5"/>
          <p:cNvSpPr>
            <a:spLocks noChangeShapeType="1"/>
          </p:cNvSpPr>
          <p:nvPr/>
        </p:nvSpPr>
        <p:spPr bwMode="auto">
          <a:xfrm flipV="1">
            <a:off x="4151938" y="5750768"/>
            <a:ext cx="0" cy="990600"/>
          </a:xfrm>
          <a:prstGeom prst="line">
            <a:avLst/>
          </a:prstGeom>
          <a:noFill/>
          <a:ln w="762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" name="Arc 6"/>
          <p:cNvSpPr>
            <a:spLocks/>
          </p:cNvSpPr>
          <p:nvPr/>
        </p:nvSpPr>
        <p:spPr bwMode="auto">
          <a:xfrm>
            <a:off x="4147176" y="4713312"/>
            <a:ext cx="798512" cy="1524000"/>
          </a:xfrm>
          <a:custGeom>
            <a:avLst/>
            <a:gdLst>
              <a:gd name="G0" fmla="+- 1034 0 0"/>
              <a:gd name="G1" fmla="+- 21600 0 0"/>
              <a:gd name="G2" fmla="+- 21600 0 0"/>
              <a:gd name="T0" fmla="*/ 0 w 22634"/>
              <a:gd name="T1" fmla="*/ 25 h 43200"/>
              <a:gd name="T2" fmla="*/ 629 w 22634"/>
              <a:gd name="T3" fmla="*/ 43196 h 43200"/>
              <a:gd name="T4" fmla="*/ 1034 w 22634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34" h="43200" fill="none" extrusionOk="0">
                <a:moveTo>
                  <a:pt x="-1" y="24"/>
                </a:moveTo>
                <a:cubicBezTo>
                  <a:pt x="344" y="8"/>
                  <a:pt x="689" y="-1"/>
                  <a:pt x="1034" y="0"/>
                </a:cubicBezTo>
                <a:cubicBezTo>
                  <a:pt x="12963" y="0"/>
                  <a:pt x="22634" y="9670"/>
                  <a:pt x="22634" y="21600"/>
                </a:cubicBezTo>
                <a:cubicBezTo>
                  <a:pt x="22634" y="33529"/>
                  <a:pt x="12963" y="43200"/>
                  <a:pt x="1034" y="43200"/>
                </a:cubicBezTo>
                <a:cubicBezTo>
                  <a:pt x="898" y="43200"/>
                  <a:pt x="763" y="43198"/>
                  <a:pt x="628" y="43196"/>
                </a:cubicBezTo>
              </a:path>
              <a:path w="22634" h="43200" stroke="0" extrusionOk="0">
                <a:moveTo>
                  <a:pt x="-1" y="24"/>
                </a:moveTo>
                <a:cubicBezTo>
                  <a:pt x="344" y="8"/>
                  <a:pt x="689" y="-1"/>
                  <a:pt x="1034" y="0"/>
                </a:cubicBezTo>
                <a:cubicBezTo>
                  <a:pt x="12963" y="0"/>
                  <a:pt x="22634" y="9670"/>
                  <a:pt x="22634" y="21600"/>
                </a:cubicBezTo>
                <a:cubicBezTo>
                  <a:pt x="22634" y="33529"/>
                  <a:pt x="12963" y="43200"/>
                  <a:pt x="1034" y="43200"/>
                </a:cubicBezTo>
                <a:cubicBezTo>
                  <a:pt x="898" y="43200"/>
                  <a:pt x="763" y="43198"/>
                  <a:pt x="628" y="43196"/>
                </a:cubicBezTo>
                <a:lnTo>
                  <a:pt x="1034" y="21600"/>
                </a:lnTo>
                <a:close/>
              </a:path>
            </a:pathLst>
          </a:custGeom>
          <a:noFill/>
          <a:ln w="76200">
            <a:solidFill>
              <a:srgbClr val="0070C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" name="TextBox 69"/>
          <p:cNvSpPr txBox="1"/>
          <p:nvPr/>
        </p:nvSpPr>
        <p:spPr>
          <a:xfrm>
            <a:off x="3757616" y="6063679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V</a:t>
            </a:r>
            <a:endParaRPr lang="en-IN" sz="2400" b="1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3721616" y="4365104"/>
            <a:ext cx="57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M</a:t>
            </a:r>
            <a:endParaRPr lang="en-IN" sz="2400" b="1" baseline="-25000" dirty="0"/>
          </a:p>
        </p:txBody>
      </p:sp>
      <p:sp>
        <p:nvSpPr>
          <p:cNvPr id="72" name="Line 5"/>
          <p:cNvSpPr>
            <a:spLocks noChangeShapeType="1"/>
          </p:cNvSpPr>
          <p:nvPr/>
        </p:nvSpPr>
        <p:spPr bwMode="auto">
          <a:xfrm rot="5400000" flipV="1">
            <a:off x="3361600" y="5805352"/>
            <a:ext cx="0" cy="158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" name="TextBox 72"/>
          <p:cNvSpPr txBox="1"/>
          <p:nvPr/>
        </p:nvSpPr>
        <p:spPr>
          <a:xfrm>
            <a:off x="3073480" y="6165304"/>
            <a:ext cx="3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31150"/>
              </p:ext>
            </p:extLst>
          </p:nvPr>
        </p:nvGraphicFramePr>
        <p:xfrm>
          <a:off x="76200" y="1933575"/>
          <a:ext cx="898525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48" name="Equation" r:id="rId3" imgW="3593880" imgH="761760" progId="Equation.DSMT4">
                  <p:embed/>
                </p:oleObj>
              </mc:Choice>
              <mc:Fallback>
                <p:oleObj name="Equation" r:id="rId3" imgW="359388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933575"/>
                        <a:ext cx="898525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46263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6444248" y="5373216"/>
            <a:ext cx="3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Statically indeterminate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r>
              <a:rPr lang="en-IN" dirty="0" smtClean="0"/>
              <a:t>We consider the flexure equation next</a:t>
            </a:r>
            <a:endParaRPr lang="en-IN" dirty="0" smtClean="0"/>
          </a:p>
          <a:p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2051720" y="4209256"/>
            <a:ext cx="4968552" cy="2532112"/>
            <a:chOff x="4067944" y="4005064"/>
            <a:chExt cx="4968552" cy="2532112"/>
          </a:xfrm>
        </p:grpSpPr>
        <p:grpSp>
          <p:nvGrpSpPr>
            <p:cNvPr id="26" name="Group 25"/>
            <p:cNvGrpSpPr/>
            <p:nvPr/>
          </p:nvGrpSpPr>
          <p:grpSpPr>
            <a:xfrm>
              <a:off x="4205536" y="4581128"/>
              <a:ext cx="4464496" cy="1377444"/>
              <a:chOff x="2267744" y="3429000"/>
              <a:chExt cx="4464496" cy="137744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641432" y="4077072"/>
                <a:ext cx="3708000" cy="36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267744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IN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72200" y="436510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IN" dirty="0"/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62183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57241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9749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522384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54709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72966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98052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2529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4499992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37587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40095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27962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3526712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785448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03630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4342328" y="3487408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Line 5"/>
            <p:cNvSpPr>
              <a:spLocks noChangeShapeType="1"/>
            </p:cNvSpPr>
            <p:nvPr/>
          </p:nvSpPr>
          <p:spPr bwMode="auto">
            <a:xfrm flipV="1">
              <a:off x="4594978" y="5534696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Arc 6"/>
            <p:cNvSpPr>
              <a:spLocks/>
            </p:cNvSpPr>
            <p:nvPr/>
          </p:nvSpPr>
          <p:spPr bwMode="auto">
            <a:xfrm>
              <a:off x="4590216" y="449724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86160" y="6093344"/>
              <a:ext cx="54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67944" y="4005064"/>
              <a:ext cx="576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2" name="Line 5"/>
            <p:cNvSpPr>
              <a:spLocks noChangeShapeType="1"/>
            </p:cNvSpPr>
            <p:nvPr/>
          </p:nvSpPr>
          <p:spPr bwMode="auto">
            <a:xfrm flipV="1">
              <a:off x="8242746" y="5546576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Arc 6"/>
            <p:cNvSpPr>
              <a:spLocks/>
            </p:cNvSpPr>
            <p:nvPr/>
          </p:nvSpPr>
          <p:spPr bwMode="auto">
            <a:xfrm>
              <a:off x="8237984" y="450912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33928" y="5859487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93968" y="4005064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</p:grpSp>
      <p:sp>
        <p:nvSpPr>
          <p:cNvPr id="64" name="Line 5"/>
          <p:cNvSpPr>
            <a:spLocks noChangeShapeType="1"/>
          </p:cNvSpPr>
          <p:nvPr/>
        </p:nvSpPr>
        <p:spPr bwMode="auto">
          <a:xfrm flipV="1">
            <a:off x="2583072" y="4150527"/>
            <a:ext cx="0" cy="144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" name="Line 5"/>
          <p:cNvSpPr>
            <a:spLocks noChangeShapeType="1"/>
          </p:cNvSpPr>
          <p:nvPr/>
        </p:nvSpPr>
        <p:spPr bwMode="auto">
          <a:xfrm rot="5400000" flipV="1">
            <a:off x="4549424" y="3655399"/>
            <a:ext cx="0" cy="396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" name="TextBox 65"/>
          <p:cNvSpPr txBox="1"/>
          <p:nvPr/>
        </p:nvSpPr>
        <p:spPr>
          <a:xfrm>
            <a:off x="2569424" y="4222535"/>
            <a:ext cx="72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53600" y="4394817"/>
            <a:ext cx="3744416" cy="177982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Line 5"/>
          <p:cNvSpPr>
            <a:spLocks noChangeShapeType="1"/>
          </p:cNvSpPr>
          <p:nvPr/>
        </p:nvSpPr>
        <p:spPr bwMode="auto">
          <a:xfrm flipV="1">
            <a:off x="4151938" y="5750768"/>
            <a:ext cx="0" cy="990600"/>
          </a:xfrm>
          <a:prstGeom prst="line">
            <a:avLst/>
          </a:prstGeom>
          <a:noFill/>
          <a:ln w="762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" name="Arc 6"/>
          <p:cNvSpPr>
            <a:spLocks/>
          </p:cNvSpPr>
          <p:nvPr/>
        </p:nvSpPr>
        <p:spPr bwMode="auto">
          <a:xfrm>
            <a:off x="4147176" y="4713312"/>
            <a:ext cx="798512" cy="1524000"/>
          </a:xfrm>
          <a:custGeom>
            <a:avLst/>
            <a:gdLst>
              <a:gd name="G0" fmla="+- 1034 0 0"/>
              <a:gd name="G1" fmla="+- 21600 0 0"/>
              <a:gd name="G2" fmla="+- 21600 0 0"/>
              <a:gd name="T0" fmla="*/ 0 w 22634"/>
              <a:gd name="T1" fmla="*/ 25 h 43200"/>
              <a:gd name="T2" fmla="*/ 629 w 22634"/>
              <a:gd name="T3" fmla="*/ 43196 h 43200"/>
              <a:gd name="T4" fmla="*/ 1034 w 22634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34" h="43200" fill="none" extrusionOk="0">
                <a:moveTo>
                  <a:pt x="-1" y="24"/>
                </a:moveTo>
                <a:cubicBezTo>
                  <a:pt x="344" y="8"/>
                  <a:pt x="689" y="-1"/>
                  <a:pt x="1034" y="0"/>
                </a:cubicBezTo>
                <a:cubicBezTo>
                  <a:pt x="12963" y="0"/>
                  <a:pt x="22634" y="9670"/>
                  <a:pt x="22634" y="21600"/>
                </a:cubicBezTo>
                <a:cubicBezTo>
                  <a:pt x="22634" y="33529"/>
                  <a:pt x="12963" y="43200"/>
                  <a:pt x="1034" y="43200"/>
                </a:cubicBezTo>
                <a:cubicBezTo>
                  <a:pt x="898" y="43200"/>
                  <a:pt x="763" y="43198"/>
                  <a:pt x="628" y="43196"/>
                </a:cubicBezTo>
              </a:path>
              <a:path w="22634" h="43200" stroke="0" extrusionOk="0">
                <a:moveTo>
                  <a:pt x="-1" y="24"/>
                </a:moveTo>
                <a:cubicBezTo>
                  <a:pt x="344" y="8"/>
                  <a:pt x="689" y="-1"/>
                  <a:pt x="1034" y="0"/>
                </a:cubicBezTo>
                <a:cubicBezTo>
                  <a:pt x="12963" y="0"/>
                  <a:pt x="22634" y="9670"/>
                  <a:pt x="22634" y="21600"/>
                </a:cubicBezTo>
                <a:cubicBezTo>
                  <a:pt x="22634" y="33529"/>
                  <a:pt x="12963" y="43200"/>
                  <a:pt x="1034" y="43200"/>
                </a:cubicBezTo>
                <a:cubicBezTo>
                  <a:pt x="898" y="43200"/>
                  <a:pt x="763" y="43198"/>
                  <a:pt x="628" y="43196"/>
                </a:cubicBezTo>
                <a:lnTo>
                  <a:pt x="1034" y="21600"/>
                </a:lnTo>
                <a:close/>
              </a:path>
            </a:pathLst>
          </a:custGeom>
          <a:noFill/>
          <a:ln w="76200">
            <a:solidFill>
              <a:srgbClr val="0070C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" name="TextBox 69"/>
          <p:cNvSpPr txBox="1"/>
          <p:nvPr/>
        </p:nvSpPr>
        <p:spPr>
          <a:xfrm>
            <a:off x="3757616" y="6063679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V</a:t>
            </a:r>
            <a:endParaRPr lang="en-IN" sz="2400" b="1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3721616" y="4365104"/>
            <a:ext cx="57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M</a:t>
            </a:r>
            <a:endParaRPr lang="en-IN" sz="2400" b="1" baseline="-25000" dirty="0"/>
          </a:p>
        </p:txBody>
      </p:sp>
      <p:sp>
        <p:nvSpPr>
          <p:cNvPr id="72" name="Line 5"/>
          <p:cNvSpPr>
            <a:spLocks noChangeShapeType="1"/>
          </p:cNvSpPr>
          <p:nvPr/>
        </p:nvSpPr>
        <p:spPr bwMode="auto">
          <a:xfrm rot="5400000" flipV="1">
            <a:off x="3361600" y="5805352"/>
            <a:ext cx="0" cy="158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" name="TextBox 72"/>
          <p:cNvSpPr txBox="1"/>
          <p:nvPr/>
        </p:nvSpPr>
        <p:spPr>
          <a:xfrm>
            <a:off x="3073480" y="6165304"/>
            <a:ext cx="3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345675"/>
              </p:ext>
            </p:extLst>
          </p:nvPr>
        </p:nvGraphicFramePr>
        <p:xfrm>
          <a:off x="1524000" y="2355850"/>
          <a:ext cx="6056313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2" name="Equation" r:id="rId3" imgW="2019240" imgH="419040" progId="Equation.DSMT4">
                  <p:embed/>
                </p:oleObj>
              </mc:Choice>
              <mc:Fallback>
                <p:oleObj name="Equation" r:id="rId3" imgW="2019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55850"/>
                        <a:ext cx="6056313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874913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6444248" y="5373216"/>
            <a:ext cx="3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Statically indeterminate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r>
              <a:rPr lang="en-IN" dirty="0" smtClean="0"/>
              <a:t>Solving we get</a:t>
            </a:r>
            <a:endParaRPr lang="en-IN" dirty="0" smtClean="0"/>
          </a:p>
          <a:p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2051720" y="4209256"/>
            <a:ext cx="4968552" cy="2532112"/>
            <a:chOff x="4067944" y="4005064"/>
            <a:chExt cx="4968552" cy="2532112"/>
          </a:xfrm>
        </p:grpSpPr>
        <p:grpSp>
          <p:nvGrpSpPr>
            <p:cNvPr id="26" name="Group 25"/>
            <p:cNvGrpSpPr/>
            <p:nvPr/>
          </p:nvGrpSpPr>
          <p:grpSpPr>
            <a:xfrm>
              <a:off x="4205536" y="4581128"/>
              <a:ext cx="4464496" cy="1377444"/>
              <a:chOff x="2267744" y="3429000"/>
              <a:chExt cx="4464496" cy="137744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641432" y="4077072"/>
                <a:ext cx="3708000" cy="36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267744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IN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72200" y="436510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IN" dirty="0"/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62183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57241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9749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522384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54709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72966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98052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2529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4499992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37587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40095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27962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3526712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785448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03630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4342328" y="3487408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Line 5"/>
            <p:cNvSpPr>
              <a:spLocks noChangeShapeType="1"/>
            </p:cNvSpPr>
            <p:nvPr/>
          </p:nvSpPr>
          <p:spPr bwMode="auto">
            <a:xfrm flipV="1">
              <a:off x="4594978" y="5534696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Arc 6"/>
            <p:cNvSpPr>
              <a:spLocks/>
            </p:cNvSpPr>
            <p:nvPr/>
          </p:nvSpPr>
          <p:spPr bwMode="auto">
            <a:xfrm>
              <a:off x="4590216" y="449724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86160" y="6093344"/>
              <a:ext cx="54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67944" y="4005064"/>
              <a:ext cx="576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2" name="Line 5"/>
            <p:cNvSpPr>
              <a:spLocks noChangeShapeType="1"/>
            </p:cNvSpPr>
            <p:nvPr/>
          </p:nvSpPr>
          <p:spPr bwMode="auto">
            <a:xfrm flipV="1">
              <a:off x="8242746" y="5546576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Arc 6"/>
            <p:cNvSpPr>
              <a:spLocks/>
            </p:cNvSpPr>
            <p:nvPr/>
          </p:nvSpPr>
          <p:spPr bwMode="auto">
            <a:xfrm>
              <a:off x="8237984" y="450912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33928" y="5859487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93968" y="4005064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</p:grpSp>
      <p:sp>
        <p:nvSpPr>
          <p:cNvPr id="64" name="Line 5"/>
          <p:cNvSpPr>
            <a:spLocks noChangeShapeType="1"/>
          </p:cNvSpPr>
          <p:nvPr/>
        </p:nvSpPr>
        <p:spPr bwMode="auto">
          <a:xfrm flipV="1">
            <a:off x="2583072" y="4150527"/>
            <a:ext cx="0" cy="144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" name="Line 5"/>
          <p:cNvSpPr>
            <a:spLocks noChangeShapeType="1"/>
          </p:cNvSpPr>
          <p:nvPr/>
        </p:nvSpPr>
        <p:spPr bwMode="auto">
          <a:xfrm rot="5400000" flipV="1">
            <a:off x="4549424" y="3655399"/>
            <a:ext cx="0" cy="396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" name="TextBox 65"/>
          <p:cNvSpPr txBox="1"/>
          <p:nvPr/>
        </p:nvSpPr>
        <p:spPr>
          <a:xfrm>
            <a:off x="2569424" y="4222535"/>
            <a:ext cx="72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53600" y="4394817"/>
            <a:ext cx="3744416" cy="177982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Line 5"/>
          <p:cNvSpPr>
            <a:spLocks noChangeShapeType="1"/>
          </p:cNvSpPr>
          <p:nvPr/>
        </p:nvSpPr>
        <p:spPr bwMode="auto">
          <a:xfrm flipV="1">
            <a:off x="4151938" y="5750768"/>
            <a:ext cx="0" cy="990600"/>
          </a:xfrm>
          <a:prstGeom prst="line">
            <a:avLst/>
          </a:prstGeom>
          <a:noFill/>
          <a:ln w="762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" name="Arc 6"/>
          <p:cNvSpPr>
            <a:spLocks/>
          </p:cNvSpPr>
          <p:nvPr/>
        </p:nvSpPr>
        <p:spPr bwMode="auto">
          <a:xfrm>
            <a:off x="4147176" y="4713312"/>
            <a:ext cx="798512" cy="1524000"/>
          </a:xfrm>
          <a:custGeom>
            <a:avLst/>
            <a:gdLst>
              <a:gd name="G0" fmla="+- 1034 0 0"/>
              <a:gd name="G1" fmla="+- 21600 0 0"/>
              <a:gd name="G2" fmla="+- 21600 0 0"/>
              <a:gd name="T0" fmla="*/ 0 w 22634"/>
              <a:gd name="T1" fmla="*/ 25 h 43200"/>
              <a:gd name="T2" fmla="*/ 629 w 22634"/>
              <a:gd name="T3" fmla="*/ 43196 h 43200"/>
              <a:gd name="T4" fmla="*/ 1034 w 22634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34" h="43200" fill="none" extrusionOk="0">
                <a:moveTo>
                  <a:pt x="-1" y="24"/>
                </a:moveTo>
                <a:cubicBezTo>
                  <a:pt x="344" y="8"/>
                  <a:pt x="689" y="-1"/>
                  <a:pt x="1034" y="0"/>
                </a:cubicBezTo>
                <a:cubicBezTo>
                  <a:pt x="12963" y="0"/>
                  <a:pt x="22634" y="9670"/>
                  <a:pt x="22634" y="21600"/>
                </a:cubicBezTo>
                <a:cubicBezTo>
                  <a:pt x="22634" y="33529"/>
                  <a:pt x="12963" y="43200"/>
                  <a:pt x="1034" y="43200"/>
                </a:cubicBezTo>
                <a:cubicBezTo>
                  <a:pt x="898" y="43200"/>
                  <a:pt x="763" y="43198"/>
                  <a:pt x="628" y="43196"/>
                </a:cubicBezTo>
              </a:path>
              <a:path w="22634" h="43200" stroke="0" extrusionOk="0">
                <a:moveTo>
                  <a:pt x="-1" y="24"/>
                </a:moveTo>
                <a:cubicBezTo>
                  <a:pt x="344" y="8"/>
                  <a:pt x="689" y="-1"/>
                  <a:pt x="1034" y="0"/>
                </a:cubicBezTo>
                <a:cubicBezTo>
                  <a:pt x="12963" y="0"/>
                  <a:pt x="22634" y="9670"/>
                  <a:pt x="22634" y="21600"/>
                </a:cubicBezTo>
                <a:cubicBezTo>
                  <a:pt x="22634" y="33529"/>
                  <a:pt x="12963" y="43200"/>
                  <a:pt x="1034" y="43200"/>
                </a:cubicBezTo>
                <a:cubicBezTo>
                  <a:pt x="898" y="43200"/>
                  <a:pt x="763" y="43198"/>
                  <a:pt x="628" y="43196"/>
                </a:cubicBezTo>
                <a:lnTo>
                  <a:pt x="1034" y="21600"/>
                </a:lnTo>
                <a:close/>
              </a:path>
            </a:pathLst>
          </a:custGeom>
          <a:noFill/>
          <a:ln w="76200">
            <a:solidFill>
              <a:srgbClr val="0070C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" name="TextBox 69"/>
          <p:cNvSpPr txBox="1"/>
          <p:nvPr/>
        </p:nvSpPr>
        <p:spPr>
          <a:xfrm>
            <a:off x="3757616" y="6063679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V</a:t>
            </a:r>
            <a:endParaRPr lang="en-IN" sz="2400" b="1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3721616" y="4365104"/>
            <a:ext cx="57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M</a:t>
            </a:r>
            <a:endParaRPr lang="en-IN" sz="2400" b="1" baseline="-25000" dirty="0"/>
          </a:p>
        </p:txBody>
      </p:sp>
      <p:sp>
        <p:nvSpPr>
          <p:cNvPr id="72" name="Line 5"/>
          <p:cNvSpPr>
            <a:spLocks noChangeShapeType="1"/>
          </p:cNvSpPr>
          <p:nvPr/>
        </p:nvSpPr>
        <p:spPr bwMode="auto">
          <a:xfrm rot="5400000" flipV="1">
            <a:off x="3361600" y="5805352"/>
            <a:ext cx="0" cy="158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" name="TextBox 72"/>
          <p:cNvSpPr txBox="1"/>
          <p:nvPr/>
        </p:nvSpPr>
        <p:spPr>
          <a:xfrm>
            <a:off x="3073480" y="6165304"/>
            <a:ext cx="3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952689"/>
              </p:ext>
            </p:extLst>
          </p:nvPr>
        </p:nvGraphicFramePr>
        <p:xfrm>
          <a:off x="1579563" y="1838325"/>
          <a:ext cx="59372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96" name="Equation" r:id="rId3" imgW="2374560" imgH="838080" progId="Equation.DSMT4">
                  <p:embed/>
                </p:oleObj>
              </mc:Choice>
              <mc:Fallback>
                <p:oleObj name="Equation" r:id="rId3" imgW="23745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1838325"/>
                        <a:ext cx="593725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543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Hinged beam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68760"/>
            <a:ext cx="6605464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Total unknowns are 3. M</a:t>
            </a:r>
            <a:r>
              <a:rPr lang="en-IN" baseline="-25000" dirty="0" smtClean="0"/>
              <a:t>A</a:t>
            </a:r>
            <a:r>
              <a:rPr lang="en-IN" dirty="0" smtClean="0"/>
              <a:t>, R</a:t>
            </a:r>
            <a:r>
              <a:rPr lang="en-IN" baseline="-25000" dirty="0" smtClean="0"/>
              <a:t>A</a:t>
            </a:r>
            <a:r>
              <a:rPr lang="en-IN" dirty="0" smtClean="0"/>
              <a:t> and P</a:t>
            </a:r>
          </a:p>
          <a:p>
            <a:r>
              <a:rPr lang="en-IN" dirty="0" smtClean="0"/>
              <a:t>Total equations of equilibrium are 3</a:t>
            </a:r>
          </a:p>
          <a:p>
            <a:r>
              <a:rPr lang="en-IN" dirty="0" smtClean="0"/>
              <a:t>So the structure is actually statically determinate once we break it down into components</a:t>
            </a:r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7062663" y="5049093"/>
            <a:ext cx="1973833" cy="1692275"/>
            <a:chOff x="5190455" y="4254624"/>
            <a:chExt cx="1973833" cy="1692275"/>
          </a:xfrm>
        </p:grpSpPr>
        <p:pic>
          <p:nvPicPr>
            <p:cNvPr id="13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3155" y="4254624"/>
              <a:ext cx="1417638" cy="93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5190455" y="4873749"/>
              <a:ext cx="0" cy="99060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5198963" y="5489699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endParaRPr lang="en-US" altLang="en-US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 flipH="1">
              <a:off x="6622380" y="4864224"/>
              <a:ext cx="0" cy="99060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 Box 25"/>
            <p:cNvSpPr txBox="1">
              <a:spLocks noChangeArrowheads="1"/>
            </p:cNvSpPr>
            <p:nvPr/>
          </p:nvSpPr>
          <p:spPr bwMode="auto">
            <a:xfrm>
              <a:off x="6630888" y="548017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endParaRPr lang="en-US" altLang="en-US" sz="2400" b="1" i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48264" y="2420888"/>
            <a:ext cx="2036986" cy="2362200"/>
            <a:chOff x="2679030" y="3645024"/>
            <a:chExt cx="2036986" cy="2362200"/>
          </a:xfrm>
        </p:grpSpPr>
        <p:pic>
          <p:nvPicPr>
            <p:cNvPr id="18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255" y="4330824"/>
              <a:ext cx="981075" cy="895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 flipV="1">
              <a:off x="3456905" y="4864224"/>
              <a:ext cx="0" cy="99060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Arc 16"/>
            <p:cNvSpPr>
              <a:spLocks/>
            </p:cNvSpPr>
            <p:nvPr/>
          </p:nvSpPr>
          <p:spPr bwMode="auto">
            <a:xfrm flipH="1">
              <a:off x="2679030" y="4102224"/>
              <a:ext cx="798513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907630" y="555002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en-US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3136230" y="3645024"/>
              <a:ext cx="609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</a:t>
              </a:r>
              <a:r>
                <a:rPr lang="en-US" altLang="en-US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H="1" flipV="1">
              <a:off x="4199855" y="4908674"/>
              <a:ext cx="0" cy="99060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4182616" y="552462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endParaRPr lang="en-US" altLang="en-US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280911"/>
              </p:ext>
            </p:extLst>
          </p:nvPr>
        </p:nvGraphicFramePr>
        <p:xfrm>
          <a:off x="3419872" y="4293096"/>
          <a:ext cx="25400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0" name="Equation" r:id="rId5" imgW="1015920" imgH="838080" progId="Equation.DSMT4">
                  <p:embed/>
                </p:oleObj>
              </mc:Choice>
              <mc:Fallback>
                <p:oleObj name="Equation" r:id="rId5" imgW="101592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293096"/>
                        <a:ext cx="25400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73610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6444248" y="5373216"/>
            <a:ext cx="3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Statically indeterminate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r>
              <a:rPr lang="en-IN" dirty="0" smtClean="0"/>
              <a:t>The boundary conditions are </a:t>
            </a:r>
            <a:endParaRPr lang="en-IN" dirty="0" smtClean="0"/>
          </a:p>
          <a:p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2051720" y="4209256"/>
            <a:ext cx="4968552" cy="2532112"/>
            <a:chOff x="4067944" y="4005064"/>
            <a:chExt cx="4968552" cy="2532112"/>
          </a:xfrm>
        </p:grpSpPr>
        <p:grpSp>
          <p:nvGrpSpPr>
            <p:cNvPr id="26" name="Group 25"/>
            <p:cNvGrpSpPr/>
            <p:nvPr/>
          </p:nvGrpSpPr>
          <p:grpSpPr>
            <a:xfrm>
              <a:off x="4205536" y="4581128"/>
              <a:ext cx="4464496" cy="1377444"/>
              <a:chOff x="2267744" y="3429000"/>
              <a:chExt cx="4464496" cy="137744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641432" y="4077072"/>
                <a:ext cx="3708000" cy="36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267744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IN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72200" y="436510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IN" dirty="0"/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62183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57241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9749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522384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54709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72966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98052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2529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4499992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37587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40095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27962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3526712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785448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03630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4342328" y="3487408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Line 5"/>
            <p:cNvSpPr>
              <a:spLocks noChangeShapeType="1"/>
            </p:cNvSpPr>
            <p:nvPr/>
          </p:nvSpPr>
          <p:spPr bwMode="auto">
            <a:xfrm flipV="1">
              <a:off x="4594978" y="5534696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Arc 6"/>
            <p:cNvSpPr>
              <a:spLocks/>
            </p:cNvSpPr>
            <p:nvPr/>
          </p:nvSpPr>
          <p:spPr bwMode="auto">
            <a:xfrm>
              <a:off x="4590216" y="449724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86160" y="6093344"/>
              <a:ext cx="54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67944" y="4005064"/>
              <a:ext cx="576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2" name="Line 5"/>
            <p:cNvSpPr>
              <a:spLocks noChangeShapeType="1"/>
            </p:cNvSpPr>
            <p:nvPr/>
          </p:nvSpPr>
          <p:spPr bwMode="auto">
            <a:xfrm flipV="1">
              <a:off x="8242746" y="5546576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Arc 6"/>
            <p:cNvSpPr>
              <a:spLocks/>
            </p:cNvSpPr>
            <p:nvPr/>
          </p:nvSpPr>
          <p:spPr bwMode="auto">
            <a:xfrm>
              <a:off x="8237984" y="450912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33928" y="5859487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93968" y="4005064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</p:grpSp>
      <p:sp>
        <p:nvSpPr>
          <p:cNvPr id="64" name="Line 5"/>
          <p:cNvSpPr>
            <a:spLocks noChangeShapeType="1"/>
          </p:cNvSpPr>
          <p:nvPr/>
        </p:nvSpPr>
        <p:spPr bwMode="auto">
          <a:xfrm flipV="1">
            <a:off x="2583072" y="4150527"/>
            <a:ext cx="0" cy="144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" name="Line 5"/>
          <p:cNvSpPr>
            <a:spLocks noChangeShapeType="1"/>
          </p:cNvSpPr>
          <p:nvPr/>
        </p:nvSpPr>
        <p:spPr bwMode="auto">
          <a:xfrm rot="5400000" flipV="1">
            <a:off x="4549424" y="3655399"/>
            <a:ext cx="0" cy="396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" name="TextBox 65"/>
          <p:cNvSpPr txBox="1"/>
          <p:nvPr/>
        </p:nvSpPr>
        <p:spPr>
          <a:xfrm>
            <a:off x="2569424" y="4222535"/>
            <a:ext cx="72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53600" y="4394817"/>
            <a:ext cx="3744416" cy="177982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Line 5"/>
          <p:cNvSpPr>
            <a:spLocks noChangeShapeType="1"/>
          </p:cNvSpPr>
          <p:nvPr/>
        </p:nvSpPr>
        <p:spPr bwMode="auto">
          <a:xfrm flipV="1">
            <a:off x="4151938" y="5750768"/>
            <a:ext cx="0" cy="990600"/>
          </a:xfrm>
          <a:prstGeom prst="line">
            <a:avLst/>
          </a:prstGeom>
          <a:noFill/>
          <a:ln w="762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" name="Arc 6"/>
          <p:cNvSpPr>
            <a:spLocks/>
          </p:cNvSpPr>
          <p:nvPr/>
        </p:nvSpPr>
        <p:spPr bwMode="auto">
          <a:xfrm>
            <a:off x="4147176" y="4713312"/>
            <a:ext cx="798512" cy="1524000"/>
          </a:xfrm>
          <a:custGeom>
            <a:avLst/>
            <a:gdLst>
              <a:gd name="G0" fmla="+- 1034 0 0"/>
              <a:gd name="G1" fmla="+- 21600 0 0"/>
              <a:gd name="G2" fmla="+- 21600 0 0"/>
              <a:gd name="T0" fmla="*/ 0 w 22634"/>
              <a:gd name="T1" fmla="*/ 25 h 43200"/>
              <a:gd name="T2" fmla="*/ 629 w 22634"/>
              <a:gd name="T3" fmla="*/ 43196 h 43200"/>
              <a:gd name="T4" fmla="*/ 1034 w 22634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34" h="43200" fill="none" extrusionOk="0">
                <a:moveTo>
                  <a:pt x="-1" y="24"/>
                </a:moveTo>
                <a:cubicBezTo>
                  <a:pt x="344" y="8"/>
                  <a:pt x="689" y="-1"/>
                  <a:pt x="1034" y="0"/>
                </a:cubicBezTo>
                <a:cubicBezTo>
                  <a:pt x="12963" y="0"/>
                  <a:pt x="22634" y="9670"/>
                  <a:pt x="22634" y="21600"/>
                </a:cubicBezTo>
                <a:cubicBezTo>
                  <a:pt x="22634" y="33529"/>
                  <a:pt x="12963" y="43200"/>
                  <a:pt x="1034" y="43200"/>
                </a:cubicBezTo>
                <a:cubicBezTo>
                  <a:pt x="898" y="43200"/>
                  <a:pt x="763" y="43198"/>
                  <a:pt x="628" y="43196"/>
                </a:cubicBezTo>
              </a:path>
              <a:path w="22634" h="43200" stroke="0" extrusionOk="0">
                <a:moveTo>
                  <a:pt x="-1" y="24"/>
                </a:moveTo>
                <a:cubicBezTo>
                  <a:pt x="344" y="8"/>
                  <a:pt x="689" y="-1"/>
                  <a:pt x="1034" y="0"/>
                </a:cubicBezTo>
                <a:cubicBezTo>
                  <a:pt x="12963" y="0"/>
                  <a:pt x="22634" y="9670"/>
                  <a:pt x="22634" y="21600"/>
                </a:cubicBezTo>
                <a:cubicBezTo>
                  <a:pt x="22634" y="33529"/>
                  <a:pt x="12963" y="43200"/>
                  <a:pt x="1034" y="43200"/>
                </a:cubicBezTo>
                <a:cubicBezTo>
                  <a:pt x="898" y="43200"/>
                  <a:pt x="763" y="43198"/>
                  <a:pt x="628" y="43196"/>
                </a:cubicBezTo>
                <a:lnTo>
                  <a:pt x="1034" y="21600"/>
                </a:lnTo>
                <a:close/>
              </a:path>
            </a:pathLst>
          </a:custGeom>
          <a:noFill/>
          <a:ln w="76200">
            <a:solidFill>
              <a:srgbClr val="0070C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" name="TextBox 69"/>
          <p:cNvSpPr txBox="1"/>
          <p:nvPr/>
        </p:nvSpPr>
        <p:spPr>
          <a:xfrm>
            <a:off x="3757616" y="6063679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V</a:t>
            </a:r>
            <a:endParaRPr lang="en-IN" sz="2400" b="1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3721616" y="4365104"/>
            <a:ext cx="57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M</a:t>
            </a:r>
            <a:endParaRPr lang="en-IN" sz="2400" b="1" baseline="-25000" dirty="0"/>
          </a:p>
        </p:txBody>
      </p:sp>
      <p:sp>
        <p:nvSpPr>
          <p:cNvPr id="72" name="Line 5"/>
          <p:cNvSpPr>
            <a:spLocks noChangeShapeType="1"/>
          </p:cNvSpPr>
          <p:nvPr/>
        </p:nvSpPr>
        <p:spPr bwMode="auto">
          <a:xfrm rot="5400000" flipV="1">
            <a:off x="3361600" y="5805352"/>
            <a:ext cx="0" cy="158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" name="TextBox 72"/>
          <p:cNvSpPr txBox="1"/>
          <p:nvPr/>
        </p:nvSpPr>
        <p:spPr>
          <a:xfrm>
            <a:off x="3073480" y="6165304"/>
            <a:ext cx="3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872764"/>
              </p:ext>
            </p:extLst>
          </p:nvPr>
        </p:nvGraphicFramePr>
        <p:xfrm>
          <a:off x="3024188" y="2251075"/>
          <a:ext cx="30480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0" name="Equation" r:id="rId3" imgW="1218960" imgH="507960" progId="Equation.DSMT4">
                  <p:embed/>
                </p:oleObj>
              </mc:Choice>
              <mc:Fallback>
                <p:oleObj name="Equation" r:id="rId3" imgW="12189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2251075"/>
                        <a:ext cx="30480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08755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6444248" y="5373216"/>
            <a:ext cx="3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Statically indeterminate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r>
              <a:rPr lang="en-IN" dirty="0" smtClean="0"/>
              <a:t>Using BCs</a:t>
            </a:r>
            <a:r>
              <a:rPr lang="en-IN" dirty="0" smtClean="0"/>
              <a:t> we get</a:t>
            </a:r>
            <a:endParaRPr lang="en-IN" dirty="0" smtClean="0"/>
          </a:p>
          <a:p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2051720" y="4209256"/>
            <a:ext cx="4968552" cy="2532112"/>
            <a:chOff x="4067944" y="4005064"/>
            <a:chExt cx="4968552" cy="2532112"/>
          </a:xfrm>
        </p:grpSpPr>
        <p:grpSp>
          <p:nvGrpSpPr>
            <p:cNvPr id="26" name="Group 25"/>
            <p:cNvGrpSpPr/>
            <p:nvPr/>
          </p:nvGrpSpPr>
          <p:grpSpPr>
            <a:xfrm>
              <a:off x="4205536" y="4581128"/>
              <a:ext cx="4464496" cy="1377444"/>
              <a:chOff x="2267744" y="3429000"/>
              <a:chExt cx="4464496" cy="137744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641432" y="4077072"/>
                <a:ext cx="3708000" cy="36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267744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IN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72200" y="436510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IN" dirty="0"/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62183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57241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9749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522384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54709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72966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98052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2529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4499992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37587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40095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27962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3526712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785448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03630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4342328" y="3487408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Line 5"/>
            <p:cNvSpPr>
              <a:spLocks noChangeShapeType="1"/>
            </p:cNvSpPr>
            <p:nvPr/>
          </p:nvSpPr>
          <p:spPr bwMode="auto">
            <a:xfrm flipV="1">
              <a:off x="4594978" y="5534696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Arc 6"/>
            <p:cNvSpPr>
              <a:spLocks/>
            </p:cNvSpPr>
            <p:nvPr/>
          </p:nvSpPr>
          <p:spPr bwMode="auto">
            <a:xfrm>
              <a:off x="4590216" y="449724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86160" y="6093344"/>
              <a:ext cx="54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67944" y="4005064"/>
              <a:ext cx="576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2" name="Line 5"/>
            <p:cNvSpPr>
              <a:spLocks noChangeShapeType="1"/>
            </p:cNvSpPr>
            <p:nvPr/>
          </p:nvSpPr>
          <p:spPr bwMode="auto">
            <a:xfrm flipV="1">
              <a:off x="8242746" y="5546576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Arc 6"/>
            <p:cNvSpPr>
              <a:spLocks/>
            </p:cNvSpPr>
            <p:nvPr/>
          </p:nvSpPr>
          <p:spPr bwMode="auto">
            <a:xfrm>
              <a:off x="8237984" y="450912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33928" y="5859487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93968" y="4005064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</p:grpSp>
      <p:sp>
        <p:nvSpPr>
          <p:cNvPr id="64" name="Line 5"/>
          <p:cNvSpPr>
            <a:spLocks noChangeShapeType="1"/>
          </p:cNvSpPr>
          <p:nvPr/>
        </p:nvSpPr>
        <p:spPr bwMode="auto">
          <a:xfrm flipV="1">
            <a:off x="2583072" y="4150527"/>
            <a:ext cx="0" cy="144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" name="Line 5"/>
          <p:cNvSpPr>
            <a:spLocks noChangeShapeType="1"/>
          </p:cNvSpPr>
          <p:nvPr/>
        </p:nvSpPr>
        <p:spPr bwMode="auto">
          <a:xfrm rot="5400000" flipV="1">
            <a:off x="4549424" y="3655399"/>
            <a:ext cx="0" cy="396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" name="TextBox 65"/>
          <p:cNvSpPr txBox="1"/>
          <p:nvPr/>
        </p:nvSpPr>
        <p:spPr>
          <a:xfrm>
            <a:off x="2569424" y="4222535"/>
            <a:ext cx="72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53600" y="4394817"/>
            <a:ext cx="3744416" cy="177982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Line 5"/>
          <p:cNvSpPr>
            <a:spLocks noChangeShapeType="1"/>
          </p:cNvSpPr>
          <p:nvPr/>
        </p:nvSpPr>
        <p:spPr bwMode="auto">
          <a:xfrm flipV="1">
            <a:off x="4151938" y="5750768"/>
            <a:ext cx="0" cy="990600"/>
          </a:xfrm>
          <a:prstGeom prst="line">
            <a:avLst/>
          </a:prstGeom>
          <a:noFill/>
          <a:ln w="762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" name="Arc 6"/>
          <p:cNvSpPr>
            <a:spLocks/>
          </p:cNvSpPr>
          <p:nvPr/>
        </p:nvSpPr>
        <p:spPr bwMode="auto">
          <a:xfrm>
            <a:off x="4147176" y="4713312"/>
            <a:ext cx="798512" cy="1524000"/>
          </a:xfrm>
          <a:custGeom>
            <a:avLst/>
            <a:gdLst>
              <a:gd name="G0" fmla="+- 1034 0 0"/>
              <a:gd name="G1" fmla="+- 21600 0 0"/>
              <a:gd name="G2" fmla="+- 21600 0 0"/>
              <a:gd name="T0" fmla="*/ 0 w 22634"/>
              <a:gd name="T1" fmla="*/ 25 h 43200"/>
              <a:gd name="T2" fmla="*/ 629 w 22634"/>
              <a:gd name="T3" fmla="*/ 43196 h 43200"/>
              <a:gd name="T4" fmla="*/ 1034 w 22634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34" h="43200" fill="none" extrusionOk="0">
                <a:moveTo>
                  <a:pt x="-1" y="24"/>
                </a:moveTo>
                <a:cubicBezTo>
                  <a:pt x="344" y="8"/>
                  <a:pt x="689" y="-1"/>
                  <a:pt x="1034" y="0"/>
                </a:cubicBezTo>
                <a:cubicBezTo>
                  <a:pt x="12963" y="0"/>
                  <a:pt x="22634" y="9670"/>
                  <a:pt x="22634" y="21600"/>
                </a:cubicBezTo>
                <a:cubicBezTo>
                  <a:pt x="22634" y="33529"/>
                  <a:pt x="12963" y="43200"/>
                  <a:pt x="1034" y="43200"/>
                </a:cubicBezTo>
                <a:cubicBezTo>
                  <a:pt x="898" y="43200"/>
                  <a:pt x="763" y="43198"/>
                  <a:pt x="628" y="43196"/>
                </a:cubicBezTo>
              </a:path>
              <a:path w="22634" h="43200" stroke="0" extrusionOk="0">
                <a:moveTo>
                  <a:pt x="-1" y="24"/>
                </a:moveTo>
                <a:cubicBezTo>
                  <a:pt x="344" y="8"/>
                  <a:pt x="689" y="-1"/>
                  <a:pt x="1034" y="0"/>
                </a:cubicBezTo>
                <a:cubicBezTo>
                  <a:pt x="12963" y="0"/>
                  <a:pt x="22634" y="9670"/>
                  <a:pt x="22634" y="21600"/>
                </a:cubicBezTo>
                <a:cubicBezTo>
                  <a:pt x="22634" y="33529"/>
                  <a:pt x="12963" y="43200"/>
                  <a:pt x="1034" y="43200"/>
                </a:cubicBezTo>
                <a:cubicBezTo>
                  <a:pt x="898" y="43200"/>
                  <a:pt x="763" y="43198"/>
                  <a:pt x="628" y="43196"/>
                </a:cubicBezTo>
                <a:lnTo>
                  <a:pt x="1034" y="21600"/>
                </a:lnTo>
                <a:close/>
              </a:path>
            </a:pathLst>
          </a:custGeom>
          <a:noFill/>
          <a:ln w="76200">
            <a:solidFill>
              <a:srgbClr val="0070C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" name="TextBox 69"/>
          <p:cNvSpPr txBox="1"/>
          <p:nvPr/>
        </p:nvSpPr>
        <p:spPr>
          <a:xfrm>
            <a:off x="3757616" y="6063679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V</a:t>
            </a:r>
            <a:endParaRPr lang="en-IN" sz="2400" b="1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3721616" y="4365104"/>
            <a:ext cx="57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M</a:t>
            </a:r>
            <a:endParaRPr lang="en-IN" sz="2400" b="1" baseline="-25000" dirty="0"/>
          </a:p>
        </p:txBody>
      </p:sp>
      <p:sp>
        <p:nvSpPr>
          <p:cNvPr id="72" name="Line 5"/>
          <p:cNvSpPr>
            <a:spLocks noChangeShapeType="1"/>
          </p:cNvSpPr>
          <p:nvPr/>
        </p:nvSpPr>
        <p:spPr bwMode="auto">
          <a:xfrm rot="5400000" flipV="1">
            <a:off x="3361600" y="5805352"/>
            <a:ext cx="0" cy="158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" name="TextBox 72"/>
          <p:cNvSpPr txBox="1"/>
          <p:nvPr/>
        </p:nvSpPr>
        <p:spPr>
          <a:xfrm>
            <a:off x="3073480" y="6165304"/>
            <a:ext cx="3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32378"/>
              </p:ext>
            </p:extLst>
          </p:nvPr>
        </p:nvGraphicFramePr>
        <p:xfrm>
          <a:off x="1627188" y="1901825"/>
          <a:ext cx="58420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4" name="Equation" r:id="rId3" imgW="2336760" imgH="787320" progId="Equation.DSMT4">
                  <p:embed/>
                </p:oleObj>
              </mc:Choice>
              <mc:Fallback>
                <p:oleObj name="Equation" r:id="rId3" imgW="233676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1901825"/>
                        <a:ext cx="584200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587408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6444248" y="5373216"/>
            <a:ext cx="3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Statically indeterminate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r>
              <a:rPr lang="en-IN" dirty="0" smtClean="0"/>
              <a:t>Solving we get</a:t>
            </a:r>
            <a:endParaRPr lang="en-IN" dirty="0" smtClean="0"/>
          </a:p>
          <a:p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2051720" y="4209256"/>
            <a:ext cx="4968552" cy="2532112"/>
            <a:chOff x="4067944" y="4005064"/>
            <a:chExt cx="4968552" cy="2532112"/>
          </a:xfrm>
        </p:grpSpPr>
        <p:grpSp>
          <p:nvGrpSpPr>
            <p:cNvPr id="26" name="Group 25"/>
            <p:cNvGrpSpPr/>
            <p:nvPr/>
          </p:nvGrpSpPr>
          <p:grpSpPr>
            <a:xfrm>
              <a:off x="4205536" y="4581128"/>
              <a:ext cx="4464496" cy="1377444"/>
              <a:chOff x="2267744" y="3429000"/>
              <a:chExt cx="4464496" cy="137744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641432" y="4077072"/>
                <a:ext cx="3708000" cy="36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267744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IN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72200" y="436510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IN" dirty="0"/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62183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57241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9749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522384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54709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72966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98052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2529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4499992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37587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40095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27962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3526712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785448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03630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4342328" y="3487408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Line 5"/>
            <p:cNvSpPr>
              <a:spLocks noChangeShapeType="1"/>
            </p:cNvSpPr>
            <p:nvPr/>
          </p:nvSpPr>
          <p:spPr bwMode="auto">
            <a:xfrm flipV="1">
              <a:off x="4594978" y="5534696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Arc 6"/>
            <p:cNvSpPr>
              <a:spLocks/>
            </p:cNvSpPr>
            <p:nvPr/>
          </p:nvSpPr>
          <p:spPr bwMode="auto">
            <a:xfrm>
              <a:off x="4590216" y="449724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86160" y="6093344"/>
              <a:ext cx="54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67944" y="4005064"/>
              <a:ext cx="576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2" name="Line 5"/>
            <p:cNvSpPr>
              <a:spLocks noChangeShapeType="1"/>
            </p:cNvSpPr>
            <p:nvPr/>
          </p:nvSpPr>
          <p:spPr bwMode="auto">
            <a:xfrm flipV="1">
              <a:off x="8242746" y="5546576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Arc 6"/>
            <p:cNvSpPr>
              <a:spLocks/>
            </p:cNvSpPr>
            <p:nvPr/>
          </p:nvSpPr>
          <p:spPr bwMode="auto">
            <a:xfrm>
              <a:off x="8237984" y="450912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33928" y="5859487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93968" y="4005064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</p:grpSp>
      <p:sp>
        <p:nvSpPr>
          <p:cNvPr id="64" name="Line 5"/>
          <p:cNvSpPr>
            <a:spLocks noChangeShapeType="1"/>
          </p:cNvSpPr>
          <p:nvPr/>
        </p:nvSpPr>
        <p:spPr bwMode="auto">
          <a:xfrm flipV="1">
            <a:off x="2583072" y="4150527"/>
            <a:ext cx="0" cy="144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" name="Line 5"/>
          <p:cNvSpPr>
            <a:spLocks noChangeShapeType="1"/>
          </p:cNvSpPr>
          <p:nvPr/>
        </p:nvSpPr>
        <p:spPr bwMode="auto">
          <a:xfrm rot="5400000" flipV="1">
            <a:off x="4549424" y="3655399"/>
            <a:ext cx="0" cy="396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" name="TextBox 65"/>
          <p:cNvSpPr txBox="1"/>
          <p:nvPr/>
        </p:nvSpPr>
        <p:spPr>
          <a:xfrm>
            <a:off x="2569424" y="4222535"/>
            <a:ext cx="72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53600" y="4394817"/>
            <a:ext cx="3744416" cy="177982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Line 5"/>
          <p:cNvSpPr>
            <a:spLocks noChangeShapeType="1"/>
          </p:cNvSpPr>
          <p:nvPr/>
        </p:nvSpPr>
        <p:spPr bwMode="auto">
          <a:xfrm flipV="1">
            <a:off x="4151938" y="5750768"/>
            <a:ext cx="0" cy="990600"/>
          </a:xfrm>
          <a:prstGeom prst="line">
            <a:avLst/>
          </a:prstGeom>
          <a:noFill/>
          <a:ln w="762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" name="Arc 6"/>
          <p:cNvSpPr>
            <a:spLocks/>
          </p:cNvSpPr>
          <p:nvPr/>
        </p:nvSpPr>
        <p:spPr bwMode="auto">
          <a:xfrm>
            <a:off x="4147176" y="4713312"/>
            <a:ext cx="798512" cy="1524000"/>
          </a:xfrm>
          <a:custGeom>
            <a:avLst/>
            <a:gdLst>
              <a:gd name="G0" fmla="+- 1034 0 0"/>
              <a:gd name="G1" fmla="+- 21600 0 0"/>
              <a:gd name="G2" fmla="+- 21600 0 0"/>
              <a:gd name="T0" fmla="*/ 0 w 22634"/>
              <a:gd name="T1" fmla="*/ 25 h 43200"/>
              <a:gd name="T2" fmla="*/ 629 w 22634"/>
              <a:gd name="T3" fmla="*/ 43196 h 43200"/>
              <a:gd name="T4" fmla="*/ 1034 w 22634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34" h="43200" fill="none" extrusionOk="0">
                <a:moveTo>
                  <a:pt x="-1" y="24"/>
                </a:moveTo>
                <a:cubicBezTo>
                  <a:pt x="344" y="8"/>
                  <a:pt x="689" y="-1"/>
                  <a:pt x="1034" y="0"/>
                </a:cubicBezTo>
                <a:cubicBezTo>
                  <a:pt x="12963" y="0"/>
                  <a:pt x="22634" y="9670"/>
                  <a:pt x="22634" y="21600"/>
                </a:cubicBezTo>
                <a:cubicBezTo>
                  <a:pt x="22634" y="33529"/>
                  <a:pt x="12963" y="43200"/>
                  <a:pt x="1034" y="43200"/>
                </a:cubicBezTo>
                <a:cubicBezTo>
                  <a:pt x="898" y="43200"/>
                  <a:pt x="763" y="43198"/>
                  <a:pt x="628" y="43196"/>
                </a:cubicBezTo>
              </a:path>
              <a:path w="22634" h="43200" stroke="0" extrusionOk="0">
                <a:moveTo>
                  <a:pt x="-1" y="24"/>
                </a:moveTo>
                <a:cubicBezTo>
                  <a:pt x="344" y="8"/>
                  <a:pt x="689" y="-1"/>
                  <a:pt x="1034" y="0"/>
                </a:cubicBezTo>
                <a:cubicBezTo>
                  <a:pt x="12963" y="0"/>
                  <a:pt x="22634" y="9670"/>
                  <a:pt x="22634" y="21600"/>
                </a:cubicBezTo>
                <a:cubicBezTo>
                  <a:pt x="22634" y="33529"/>
                  <a:pt x="12963" y="43200"/>
                  <a:pt x="1034" y="43200"/>
                </a:cubicBezTo>
                <a:cubicBezTo>
                  <a:pt x="898" y="43200"/>
                  <a:pt x="763" y="43198"/>
                  <a:pt x="628" y="43196"/>
                </a:cubicBezTo>
                <a:lnTo>
                  <a:pt x="1034" y="21600"/>
                </a:lnTo>
                <a:close/>
              </a:path>
            </a:pathLst>
          </a:custGeom>
          <a:noFill/>
          <a:ln w="76200">
            <a:solidFill>
              <a:srgbClr val="0070C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" name="TextBox 69"/>
          <p:cNvSpPr txBox="1"/>
          <p:nvPr/>
        </p:nvSpPr>
        <p:spPr>
          <a:xfrm>
            <a:off x="3757616" y="6063679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V</a:t>
            </a:r>
            <a:endParaRPr lang="en-IN" sz="2400" b="1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3721616" y="4365104"/>
            <a:ext cx="57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M</a:t>
            </a:r>
            <a:endParaRPr lang="en-IN" sz="2400" b="1" baseline="-25000" dirty="0"/>
          </a:p>
        </p:txBody>
      </p:sp>
      <p:sp>
        <p:nvSpPr>
          <p:cNvPr id="72" name="Line 5"/>
          <p:cNvSpPr>
            <a:spLocks noChangeShapeType="1"/>
          </p:cNvSpPr>
          <p:nvPr/>
        </p:nvSpPr>
        <p:spPr bwMode="auto">
          <a:xfrm rot="5400000" flipV="1">
            <a:off x="3361600" y="5805352"/>
            <a:ext cx="0" cy="158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" name="TextBox 72"/>
          <p:cNvSpPr txBox="1"/>
          <p:nvPr/>
        </p:nvSpPr>
        <p:spPr>
          <a:xfrm>
            <a:off x="3073480" y="6165304"/>
            <a:ext cx="3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802416"/>
              </p:ext>
            </p:extLst>
          </p:nvPr>
        </p:nvGraphicFramePr>
        <p:xfrm>
          <a:off x="3690938" y="1870075"/>
          <a:ext cx="17145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8" name="Equation" r:id="rId3" imgW="685800" imgH="812520" progId="Equation.DSMT4">
                  <p:embed/>
                </p:oleObj>
              </mc:Choice>
              <mc:Fallback>
                <p:oleObj name="Equation" r:id="rId3" imgW="68580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1870075"/>
                        <a:ext cx="17145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315733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6444248" y="5373216"/>
            <a:ext cx="3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Statically indeterminate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r>
              <a:rPr lang="en-IN" dirty="0" smtClean="0"/>
              <a:t>Using equations of equilibrium we can now get</a:t>
            </a:r>
          </a:p>
          <a:p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2051720" y="4209256"/>
            <a:ext cx="4968552" cy="2532112"/>
            <a:chOff x="4067944" y="4005064"/>
            <a:chExt cx="4968552" cy="2532112"/>
          </a:xfrm>
        </p:grpSpPr>
        <p:grpSp>
          <p:nvGrpSpPr>
            <p:cNvPr id="26" name="Group 25"/>
            <p:cNvGrpSpPr/>
            <p:nvPr/>
          </p:nvGrpSpPr>
          <p:grpSpPr>
            <a:xfrm>
              <a:off x="4205536" y="4581128"/>
              <a:ext cx="4464496" cy="1377444"/>
              <a:chOff x="2267744" y="3429000"/>
              <a:chExt cx="4464496" cy="137744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641432" y="4077072"/>
                <a:ext cx="3708000" cy="36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267744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IN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72200" y="436510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IN" dirty="0"/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62183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57241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9749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522384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54709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72966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98052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2529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4499992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37587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40095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27962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3526712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785448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03630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4342328" y="3487408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Line 5"/>
            <p:cNvSpPr>
              <a:spLocks noChangeShapeType="1"/>
            </p:cNvSpPr>
            <p:nvPr/>
          </p:nvSpPr>
          <p:spPr bwMode="auto">
            <a:xfrm flipV="1">
              <a:off x="4594978" y="5534696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Arc 6"/>
            <p:cNvSpPr>
              <a:spLocks/>
            </p:cNvSpPr>
            <p:nvPr/>
          </p:nvSpPr>
          <p:spPr bwMode="auto">
            <a:xfrm>
              <a:off x="4590216" y="449724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86160" y="6093344"/>
              <a:ext cx="54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67944" y="4005064"/>
              <a:ext cx="576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52" name="Line 5"/>
            <p:cNvSpPr>
              <a:spLocks noChangeShapeType="1"/>
            </p:cNvSpPr>
            <p:nvPr/>
          </p:nvSpPr>
          <p:spPr bwMode="auto">
            <a:xfrm flipV="1">
              <a:off x="8242746" y="5546576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Arc 6"/>
            <p:cNvSpPr>
              <a:spLocks/>
            </p:cNvSpPr>
            <p:nvPr/>
          </p:nvSpPr>
          <p:spPr bwMode="auto">
            <a:xfrm>
              <a:off x="8237984" y="450912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33928" y="5859487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93968" y="4005064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</p:grpSp>
      <p:sp>
        <p:nvSpPr>
          <p:cNvPr id="64" name="Line 5"/>
          <p:cNvSpPr>
            <a:spLocks noChangeShapeType="1"/>
          </p:cNvSpPr>
          <p:nvPr/>
        </p:nvSpPr>
        <p:spPr bwMode="auto">
          <a:xfrm flipV="1">
            <a:off x="2583072" y="4150527"/>
            <a:ext cx="0" cy="144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" name="Line 5"/>
          <p:cNvSpPr>
            <a:spLocks noChangeShapeType="1"/>
          </p:cNvSpPr>
          <p:nvPr/>
        </p:nvSpPr>
        <p:spPr bwMode="auto">
          <a:xfrm rot="5400000" flipV="1">
            <a:off x="4549424" y="3655399"/>
            <a:ext cx="0" cy="396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" name="TextBox 65"/>
          <p:cNvSpPr txBox="1"/>
          <p:nvPr/>
        </p:nvSpPr>
        <p:spPr>
          <a:xfrm>
            <a:off x="2569424" y="4222535"/>
            <a:ext cx="72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53600" y="4394817"/>
            <a:ext cx="3744416" cy="177982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Line 5"/>
          <p:cNvSpPr>
            <a:spLocks noChangeShapeType="1"/>
          </p:cNvSpPr>
          <p:nvPr/>
        </p:nvSpPr>
        <p:spPr bwMode="auto">
          <a:xfrm flipV="1">
            <a:off x="4151938" y="5750768"/>
            <a:ext cx="0" cy="990600"/>
          </a:xfrm>
          <a:prstGeom prst="line">
            <a:avLst/>
          </a:prstGeom>
          <a:noFill/>
          <a:ln w="762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" name="Arc 6"/>
          <p:cNvSpPr>
            <a:spLocks/>
          </p:cNvSpPr>
          <p:nvPr/>
        </p:nvSpPr>
        <p:spPr bwMode="auto">
          <a:xfrm>
            <a:off x="4147176" y="4713312"/>
            <a:ext cx="798512" cy="1524000"/>
          </a:xfrm>
          <a:custGeom>
            <a:avLst/>
            <a:gdLst>
              <a:gd name="G0" fmla="+- 1034 0 0"/>
              <a:gd name="G1" fmla="+- 21600 0 0"/>
              <a:gd name="G2" fmla="+- 21600 0 0"/>
              <a:gd name="T0" fmla="*/ 0 w 22634"/>
              <a:gd name="T1" fmla="*/ 25 h 43200"/>
              <a:gd name="T2" fmla="*/ 629 w 22634"/>
              <a:gd name="T3" fmla="*/ 43196 h 43200"/>
              <a:gd name="T4" fmla="*/ 1034 w 22634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34" h="43200" fill="none" extrusionOk="0">
                <a:moveTo>
                  <a:pt x="-1" y="24"/>
                </a:moveTo>
                <a:cubicBezTo>
                  <a:pt x="344" y="8"/>
                  <a:pt x="689" y="-1"/>
                  <a:pt x="1034" y="0"/>
                </a:cubicBezTo>
                <a:cubicBezTo>
                  <a:pt x="12963" y="0"/>
                  <a:pt x="22634" y="9670"/>
                  <a:pt x="22634" y="21600"/>
                </a:cubicBezTo>
                <a:cubicBezTo>
                  <a:pt x="22634" y="33529"/>
                  <a:pt x="12963" y="43200"/>
                  <a:pt x="1034" y="43200"/>
                </a:cubicBezTo>
                <a:cubicBezTo>
                  <a:pt x="898" y="43200"/>
                  <a:pt x="763" y="43198"/>
                  <a:pt x="628" y="43196"/>
                </a:cubicBezTo>
              </a:path>
              <a:path w="22634" h="43200" stroke="0" extrusionOk="0">
                <a:moveTo>
                  <a:pt x="-1" y="24"/>
                </a:moveTo>
                <a:cubicBezTo>
                  <a:pt x="344" y="8"/>
                  <a:pt x="689" y="-1"/>
                  <a:pt x="1034" y="0"/>
                </a:cubicBezTo>
                <a:cubicBezTo>
                  <a:pt x="12963" y="0"/>
                  <a:pt x="22634" y="9670"/>
                  <a:pt x="22634" y="21600"/>
                </a:cubicBezTo>
                <a:cubicBezTo>
                  <a:pt x="22634" y="33529"/>
                  <a:pt x="12963" y="43200"/>
                  <a:pt x="1034" y="43200"/>
                </a:cubicBezTo>
                <a:cubicBezTo>
                  <a:pt x="898" y="43200"/>
                  <a:pt x="763" y="43198"/>
                  <a:pt x="628" y="43196"/>
                </a:cubicBezTo>
                <a:lnTo>
                  <a:pt x="1034" y="21600"/>
                </a:lnTo>
                <a:close/>
              </a:path>
            </a:pathLst>
          </a:custGeom>
          <a:noFill/>
          <a:ln w="76200">
            <a:solidFill>
              <a:srgbClr val="0070C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" name="TextBox 69"/>
          <p:cNvSpPr txBox="1"/>
          <p:nvPr/>
        </p:nvSpPr>
        <p:spPr>
          <a:xfrm>
            <a:off x="3757616" y="6063679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V</a:t>
            </a:r>
            <a:endParaRPr lang="en-IN" sz="2400" b="1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3721616" y="4365104"/>
            <a:ext cx="57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M</a:t>
            </a:r>
            <a:endParaRPr lang="en-IN" sz="2400" b="1" baseline="-25000" dirty="0"/>
          </a:p>
        </p:txBody>
      </p:sp>
      <p:sp>
        <p:nvSpPr>
          <p:cNvPr id="72" name="Line 5"/>
          <p:cNvSpPr>
            <a:spLocks noChangeShapeType="1"/>
          </p:cNvSpPr>
          <p:nvPr/>
        </p:nvSpPr>
        <p:spPr bwMode="auto">
          <a:xfrm rot="5400000" flipV="1">
            <a:off x="3361600" y="5805352"/>
            <a:ext cx="0" cy="158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" name="TextBox 72"/>
          <p:cNvSpPr txBox="1"/>
          <p:nvPr/>
        </p:nvSpPr>
        <p:spPr>
          <a:xfrm>
            <a:off x="3073480" y="6165304"/>
            <a:ext cx="3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246338"/>
              </p:ext>
            </p:extLst>
          </p:nvPr>
        </p:nvGraphicFramePr>
        <p:xfrm>
          <a:off x="1674440" y="1973064"/>
          <a:ext cx="68580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2" name="Equation" r:id="rId3" imgW="2743200" imgH="812520" progId="Equation.DSMT4">
                  <p:embed/>
                </p:oleObj>
              </mc:Choice>
              <mc:Fallback>
                <p:oleObj name="Equation" r:id="rId3" imgW="274320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440" y="1973064"/>
                        <a:ext cx="68580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792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46861E66B55641AE6575F44CB71A27" ma:contentTypeVersion="2" ma:contentTypeDescription="Create a new document." ma:contentTypeScope="" ma:versionID="4b35607b4ed4efdf9b624cbff1e22375">
  <xsd:schema xmlns:xsd="http://www.w3.org/2001/XMLSchema" xmlns:xs="http://www.w3.org/2001/XMLSchema" xmlns:p="http://schemas.microsoft.com/office/2006/metadata/properties" xmlns:ns2="8ea5e6b7-b3de-443a-b1f0-55105e463460" targetNamespace="http://schemas.microsoft.com/office/2006/metadata/properties" ma:root="true" ma:fieldsID="69e72cdc59b480a047fb28f085ec0421" ns2:_="">
    <xsd:import namespace="8ea5e6b7-b3de-443a-b1f0-55105e4634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5e6b7-b3de-443a-b1f0-55105e463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2E5443-8816-4A64-A35E-4ECA6D8BBCCF}"/>
</file>

<file path=customXml/itemProps2.xml><?xml version="1.0" encoding="utf-8"?>
<ds:datastoreItem xmlns:ds="http://schemas.openxmlformats.org/officeDocument/2006/customXml" ds:itemID="{71719337-B238-4D91-819F-6DFB335ED781}"/>
</file>

<file path=customXml/itemProps3.xml><?xml version="1.0" encoding="utf-8"?>
<ds:datastoreItem xmlns:ds="http://schemas.openxmlformats.org/officeDocument/2006/customXml" ds:itemID="{2CEA8F68-BF46-41F5-AE5F-657DB005E124}"/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2789</Words>
  <Application>Microsoft Office PowerPoint</Application>
  <PresentationFormat>On-screen Show (4:3)</PresentationFormat>
  <Paragraphs>1128</Paragraphs>
  <Slides>93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93</vt:i4>
      </vt:variant>
    </vt:vector>
  </HeadingPairs>
  <TitlesOfParts>
    <vt:vector size="96" baseType="lpstr">
      <vt:lpstr>Office Theme</vt:lpstr>
      <vt:lpstr>Equation</vt:lpstr>
      <vt:lpstr>MathType 7.0 Equation</vt:lpstr>
      <vt:lpstr>Hinged beam</vt:lpstr>
      <vt:lpstr>Hinged beam</vt:lpstr>
      <vt:lpstr>Hinged beam</vt:lpstr>
      <vt:lpstr>Hinged beam</vt:lpstr>
      <vt:lpstr>Hinged beam</vt:lpstr>
      <vt:lpstr>Hinged beam</vt:lpstr>
      <vt:lpstr>Hinged beam</vt:lpstr>
      <vt:lpstr>Hinged beam</vt:lpstr>
      <vt:lpstr>Hinged beam</vt:lpstr>
      <vt:lpstr>Hinged beam</vt:lpstr>
      <vt:lpstr>Hinged beam</vt:lpstr>
      <vt:lpstr>Hinged beam</vt:lpstr>
      <vt:lpstr>Hinged beam</vt:lpstr>
      <vt:lpstr>Hinged beam</vt:lpstr>
      <vt:lpstr>Hinged beam</vt:lpstr>
      <vt:lpstr>Hinged beam</vt:lpstr>
      <vt:lpstr>Hinged beam</vt:lpstr>
      <vt:lpstr>Hinged beam</vt:lpstr>
      <vt:lpstr>Hinged beam</vt:lpstr>
      <vt:lpstr>Hinged beam</vt:lpstr>
      <vt:lpstr>Hinged beam</vt:lpstr>
      <vt:lpstr>Simply supported beam with uniformly distributed load and overhang</vt:lpstr>
      <vt:lpstr>Simply supported beam with uniformly distributed load and overhang</vt:lpstr>
      <vt:lpstr>Simply supported beam with uniformly distributed load and overhang</vt:lpstr>
      <vt:lpstr>PowerPoint Presentation</vt:lpstr>
      <vt:lpstr>Simply supported beam with uniformly distributed load and overhang</vt:lpstr>
      <vt:lpstr>Simply supported beam with uniformly distributed load and overhang</vt:lpstr>
      <vt:lpstr>Simply supported beam with uniformly distributed load and overhang</vt:lpstr>
      <vt:lpstr>Simply supported beam with uniformly distributed load and overhang</vt:lpstr>
      <vt:lpstr>Simply supported beam with uniformly distributed load and overhang</vt:lpstr>
      <vt:lpstr>Simply supported beam with uniformly distributed load and overhang</vt:lpstr>
      <vt:lpstr>Simply supported beam with uniformly distributed load and overhang</vt:lpstr>
      <vt:lpstr>Simply supported beam with uniformly distributed load and overhang</vt:lpstr>
      <vt:lpstr>Simply supported beam with uniformly distributed load and overhang</vt:lpstr>
      <vt:lpstr>Simply supported beam with uniformly distributed load and overhang</vt:lpstr>
      <vt:lpstr>Simply supported beam with uniformly distributed load and overhang</vt:lpstr>
      <vt:lpstr>Simply supported beam with uniformly distributed load and overhang</vt:lpstr>
      <vt:lpstr>Simply supported beam with uniformly distributed load and overhang</vt:lpstr>
      <vt:lpstr>Simply supported beam with point load at overhang tip</vt:lpstr>
      <vt:lpstr>Simply supported beam with uniformly distributed load</vt:lpstr>
      <vt:lpstr>Simply supported beam with uniformly distributed load</vt:lpstr>
      <vt:lpstr>Simply supported beam with uniformly distributed load</vt:lpstr>
      <vt:lpstr>Simply supported beam with uniformly distributed load</vt:lpstr>
      <vt:lpstr>Simply supported beam with uniformly distributed load</vt:lpstr>
      <vt:lpstr>Simply supported beam with uniformly distributed load</vt:lpstr>
      <vt:lpstr>Simply supported beam with uniformly distributed load</vt:lpstr>
      <vt:lpstr>Simply supported beam with uniformly distributed load</vt:lpstr>
      <vt:lpstr>Simply supported beam with uniformly distributed load</vt:lpstr>
      <vt:lpstr>Simply supported beam with uniformly distributed load</vt:lpstr>
      <vt:lpstr>Simply supported beam with uniformly distributed load</vt:lpstr>
      <vt:lpstr>Simply supported beam with uniformly distributed load</vt:lpstr>
      <vt:lpstr>Simply supported beam with uniformly distributed load</vt:lpstr>
      <vt:lpstr>Simply supported beam with uniformly distributed load</vt:lpstr>
      <vt:lpstr>Simply supported beam with uniformly distributed load</vt:lpstr>
      <vt:lpstr>Simply supported beam with uniformly distributed load and  point load at  overhang</vt:lpstr>
      <vt:lpstr>Simply supported beam with uniformly distributed load and  point load at  overhang</vt:lpstr>
      <vt:lpstr>Simply supported beam with uniformly distributed load and  point load at  overhang</vt:lpstr>
      <vt:lpstr>Simply supported beam with uniformly distributed load and  point load at  overhang</vt:lpstr>
      <vt:lpstr>Simply supported beam with uniformly distributed load and  point load at  overhang</vt:lpstr>
      <vt:lpstr>Simply supported beam with uniformly distributed load and  point load at  overhang</vt:lpstr>
      <vt:lpstr>Simply supported beam with uniformly distributed load and  point load at  overhang</vt:lpstr>
      <vt:lpstr>Simply supported beam with uniformly distributed load and  point load at  overhang</vt:lpstr>
      <vt:lpstr>Simply supported beam with uniformly distributed load and  point load at  overhang</vt:lpstr>
      <vt:lpstr>Simply supported beam with uniformly distributed load and  point load at  overhang</vt:lpstr>
      <vt:lpstr>Statically indeterminate beams</vt:lpstr>
      <vt:lpstr>Statically indeterminate beams</vt:lpstr>
      <vt:lpstr>Statically indeterminate beams</vt:lpstr>
      <vt:lpstr>Statically indeterminate beams</vt:lpstr>
      <vt:lpstr>Statically indeterminate beams</vt:lpstr>
      <vt:lpstr>Statically indeterminate beams</vt:lpstr>
      <vt:lpstr>Statically indeterminate beams</vt:lpstr>
      <vt:lpstr>Statically indeterminate beams</vt:lpstr>
      <vt:lpstr>Statically indeterminate beams</vt:lpstr>
      <vt:lpstr>Statically indeterminate beams</vt:lpstr>
      <vt:lpstr>Statically indeterminate beams</vt:lpstr>
      <vt:lpstr>Statically indeterminate beams</vt:lpstr>
      <vt:lpstr>Statically indeterminate beams</vt:lpstr>
      <vt:lpstr>Statically indeterminate beams</vt:lpstr>
      <vt:lpstr>Statically indeterminate beams</vt:lpstr>
      <vt:lpstr>Statically indeterminate beams</vt:lpstr>
      <vt:lpstr>Statically indeterminate beams</vt:lpstr>
      <vt:lpstr>Statically indeterminate beams</vt:lpstr>
      <vt:lpstr>Statically indeterminate beams</vt:lpstr>
      <vt:lpstr>Statically indeterminate beams</vt:lpstr>
      <vt:lpstr>Statically indeterminate beams</vt:lpstr>
      <vt:lpstr>Statically indeterminate beams</vt:lpstr>
      <vt:lpstr>Statically indeterminate beams</vt:lpstr>
      <vt:lpstr>Statically indeterminate beams</vt:lpstr>
      <vt:lpstr>Statically indeterminate beams</vt:lpstr>
      <vt:lpstr>Statically indeterminate beams</vt:lpstr>
      <vt:lpstr>Statically indeterminate beams</vt:lpstr>
      <vt:lpstr>Statically indeterminate beams</vt:lpstr>
      <vt:lpstr>Statically indeterminate beams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Deflection of Beams</dc:title>
  <dc:creator>Windows User</dc:creator>
  <cp:lastModifiedBy>Windows User</cp:lastModifiedBy>
  <cp:revision>104</cp:revision>
  <dcterms:created xsi:type="dcterms:W3CDTF">2020-09-11T10:43:33Z</dcterms:created>
  <dcterms:modified xsi:type="dcterms:W3CDTF">2020-09-15T15:11:55Z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0x0101001446861E66B55641AE6575F44CB71A27</vt:lpwstr>
  </property>
</Properties>
</file>