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21.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31.xml" ContentType="application/vnd.openxmlformats-officedocument.presentationml.slide+xml"/>
  <Override PartName="/ppt/slides/slide26.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42.xml" ContentType="application/vnd.openxmlformats-officedocument.presentationml.slide+xml"/>
  <Override PartName="/ppt/slides/slide37.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8.xml" ContentType="application/vnd.openxmlformats-officedocument.presentationml.slide+xml"/>
  <Override PartName="/ppt/slides/slide36.xml" ContentType="application/vnd.openxmlformats-officedocument.presentationml.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98" r:id="rId2"/>
    <p:sldId id="513" r:id="rId3"/>
    <p:sldId id="514" r:id="rId4"/>
    <p:sldId id="515" r:id="rId5"/>
    <p:sldId id="516" r:id="rId6"/>
    <p:sldId id="517" r:id="rId7"/>
    <p:sldId id="518" r:id="rId8"/>
    <p:sldId id="519" r:id="rId9"/>
    <p:sldId id="520" r:id="rId10"/>
    <p:sldId id="521" r:id="rId11"/>
    <p:sldId id="522" r:id="rId12"/>
    <p:sldId id="523" r:id="rId13"/>
    <p:sldId id="524" r:id="rId14"/>
    <p:sldId id="525" r:id="rId15"/>
    <p:sldId id="528" r:id="rId16"/>
    <p:sldId id="526" r:id="rId17"/>
    <p:sldId id="527" r:id="rId18"/>
    <p:sldId id="529" r:id="rId19"/>
    <p:sldId id="530" r:id="rId20"/>
    <p:sldId id="531" r:id="rId21"/>
    <p:sldId id="532" r:id="rId22"/>
    <p:sldId id="534" r:id="rId23"/>
    <p:sldId id="535" r:id="rId24"/>
    <p:sldId id="536" r:id="rId25"/>
    <p:sldId id="538" r:id="rId26"/>
    <p:sldId id="539" r:id="rId27"/>
    <p:sldId id="537" r:id="rId28"/>
    <p:sldId id="540" r:id="rId29"/>
    <p:sldId id="541" r:id="rId30"/>
    <p:sldId id="542" r:id="rId31"/>
    <p:sldId id="543" r:id="rId32"/>
    <p:sldId id="548" r:id="rId33"/>
    <p:sldId id="544" r:id="rId34"/>
    <p:sldId id="545" r:id="rId35"/>
    <p:sldId id="546" r:id="rId36"/>
    <p:sldId id="547" r:id="rId37"/>
    <p:sldId id="549" r:id="rId38"/>
    <p:sldId id="551" r:id="rId39"/>
    <p:sldId id="550" r:id="rId40"/>
    <p:sldId id="555" r:id="rId41"/>
    <p:sldId id="553" r:id="rId42"/>
    <p:sldId id="554"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0" d="100"/>
          <a:sy n="70" d="100"/>
        </p:scale>
        <p:origin x="-130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24BADE7-55C2-4AFF-922D-94D740FAB008}" type="datetimeFigureOut">
              <a:rPr lang="en-IN" smtClean="0"/>
              <a:t>17-09-2020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94105-2274-496C-BDDE-9EA6AA6CB7FE}" type="slidenum">
              <a:rPr lang="en-IN" smtClean="0"/>
              <a:t>‹#›</a:t>
            </a:fld>
            <a:endParaRPr lang="en-IN"/>
          </a:p>
        </p:txBody>
      </p:sp>
    </p:spTree>
    <p:extLst>
      <p:ext uri="{BB962C8B-B14F-4D97-AF65-F5344CB8AC3E}">
        <p14:creationId xmlns:p14="http://schemas.microsoft.com/office/powerpoint/2010/main" val="300613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4BADE7-55C2-4AFF-922D-94D740FAB008}" type="datetimeFigureOut">
              <a:rPr lang="en-IN" smtClean="0"/>
              <a:t>17-09-2020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94105-2274-496C-BDDE-9EA6AA6CB7FE}" type="slidenum">
              <a:rPr lang="en-IN" smtClean="0"/>
              <a:t>‹#›</a:t>
            </a:fld>
            <a:endParaRPr lang="en-IN"/>
          </a:p>
        </p:txBody>
      </p:sp>
    </p:spTree>
    <p:extLst>
      <p:ext uri="{BB962C8B-B14F-4D97-AF65-F5344CB8AC3E}">
        <p14:creationId xmlns:p14="http://schemas.microsoft.com/office/powerpoint/2010/main" val="1407440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4BADE7-55C2-4AFF-922D-94D740FAB008}" type="datetimeFigureOut">
              <a:rPr lang="en-IN" smtClean="0"/>
              <a:t>17-09-2020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94105-2274-496C-BDDE-9EA6AA6CB7FE}" type="slidenum">
              <a:rPr lang="en-IN" smtClean="0"/>
              <a:t>‹#›</a:t>
            </a:fld>
            <a:endParaRPr lang="en-IN"/>
          </a:p>
        </p:txBody>
      </p:sp>
    </p:spTree>
    <p:extLst>
      <p:ext uri="{BB962C8B-B14F-4D97-AF65-F5344CB8AC3E}">
        <p14:creationId xmlns:p14="http://schemas.microsoft.com/office/powerpoint/2010/main" val="2443312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4BADE7-55C2-4AFF-922D-94D740FAB008}" type="datetimeFigureOut">
              <a:rPr lang="en-IN" smtClean="0"/>
              <a:t>17-09-2020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94105-2274-496C-BDDE-9EA6AA6CB7FE}" type="slidenum">
              <a:rPr lang="en-IN" smtClean="0"/>
              <a:t>‹#›</a:t>
            </a:fld>
            <a:endParaRPr lang="en-IN"/>
          </a:p>
        </p:txBody>
      </p:sp>
    </p:spTree>
    <p:extLst>
      <p:ext uri="{BB962C8B-B14F-4D97-AF65-F5344CB8AC3E}">
        <p14:creationId xmlns:p14="http://schemas.microsoft.com/office/powerpoint/2010/main" val="4197368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4BADE7-55C2-4AFF-922D-94D740FAB008}" type="datetimeFigureOut">
              <a:rPr lang="en-IN" smtClean="0"/>
              <a:t>17-09-2020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94105-2274-496C-BDDE-9EA6AA6CB7FE}" type="slidenum">
              <a:rPr lang="en-IN" smtClean="0"/>
              <a:t>‹#›</a:t>
            </a:fld>
            <a:endParaRPr lang="en-IN"/>
          </a:p>
        </p:txBody>
      </p:sp>
    </p:spTree>
    <p:extLst>
      <p:ext uri="{BB962C8B-B14F-4D97-AF65-F5344CB8AC3E}">
        <p14:creationId xmlns:p14="http://schemas.microsoft.com/office/powerpoint/2010/main" val="1739252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24BADE7-55C2-4AFF-922D-94D740FAB008}" type="datetimeFigureOut">
              <a:rPr lang="en-IN" smtClean="0"/>
              <a:t>17-09-2020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894105-2274-496C-BDDE-9EA6AA6CB7FE}" type="slidenum">
              <a:rPr lang="en-IN" smtClean="0"/>
              <a:t>‹#›</a:t>
            </a:fld>
            <a:endParaRPr lang="en-IN"/>
          </a:p>
        </p:txBody>
      </p:sp>
    </p:spTree>
    <p:extLst>
      <p:ext uri="{BB962C8B-B14F-4D97-AF65-F5344CB8AC3E}">
        <p14:creationId xmlns:p14="http://schemas.microsoft.com/office/powerpoint/2010/main" val="2026664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24BADE7-55C2-4AFF-922D-94D740FAB008}" type="datetimeFigureOut">
              <a:rPr lang="en-IN" smtClean="0"/>
              <a:t>17-09-2020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894105-2274-496C-BDDE-9EA6AA6CB7FE}" type="slidenum">
              <a:rPr lang="en-IN" smtClean="0"/>
              <a:t>‹#›</a:t>
            </a:fld>
            <a:endParaRPr lang="en-IN"/>
          </a:p>
        </p:txBody>
      </p:sp>
    </p:spTree>
    <p:extLst>
      <p:ext uri="{BB962C8B-B14F-4D97-AF65-F5344CB8AC3E}">
        <p14:creationId xmlns:p14="http://schemas.microsoft.com/office/powerpoint/2010/main" val="423433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24BADE7-55C2-4AFF-922D-94D740FAB008}" type="datetimeFigureOut">
              <a:rPr lang="en-IN" smtClean="0"/>
              <a:t>17-09-2020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894105-2274-496C-BDDE-9EA6AA6CB7FE}" type="slidenum">
              <a:rPr lang="en-IN" smtClean="0"/>
              <a:t>‹#›</a:t>
            </a:fld>
            <a:endParaRPr lang="en-IN"/>
          </a:p>
        </p:txBody>
      </p:sp>
    </p:spTree>
    <p:extLst>
      <p:ext uri="{BB962C8B-B14F-4D97-AF65-F5344CB8AC3E}">
        <p14:creationId xmlns:p14="http://schemas.microsoft.com/office/powerpoint/2010/main" val="3671746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4BADE7-55C2-4AFF-922D-94D740FAB008}" type="datetimeFigureOut">
              <a:rPr lang="en-IN" smtClean="0"/>
              <a:t>17-09-2020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894105-2274-496C-BDDE-9EA6AA6CB7FE}" type="slidenum">
              <a:rPr lang="en-IN" smtClean="0"/>
              <a:t>‹#›</a:t>
            </a:fld>
            <a:endParaRPr lang="en-IN"/>
          </a:p>
        </p:txBody>
      </p:sp>
    </p:spTree>
    <p:extLst>
      <p:ext uri="{BB962C8B-B14F-4D97-AF65-F5344CB8AC3E}">
        <p14:creationId xmlns:p14="http://schemas.microsoft.com/office/powerpoint/2010/main" val="316238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4BADE7-55C2-4AFF-922D-94D740FAB008}" type="datetimeFigureOut">
              <a:rPr lang="en-IN" smtClean="0"/>
              <a:t>17-09-2020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894105-2274-496C-BDDE-9EA6AA6CB7FE}" type="slidenum">
              <a:rPr lang="en-IN" smtClean="0"/>
              <a:t>‹#›</a:t>
            </a:fld>
            <a:endParaRPr lang="en-IN"/>
          </a:p>
        </p:txBody>
      </p:sp>
    </p:spTree>
    <p:extLst>
      <p:ext uri="{BB962C8B-B14F-4D97-AF65-F5344CB8AC3E}">
        <p14:creationId xmlns:p14="http://schemas.microsoft.com/office/powerpoint/2010/main" val="757693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4BADE7-55C2-4AFF-922D-94D740FAB008}" type="datetimeFigureOut">
              <a:rPr lang="en-IN" smtClean="0"/>
              <a:t>17-09-2020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894105-2274-496C-BDDE-9EA6AA6CB7FE}" type="slidenum">
              <a:rPr lang="en-IN" smtClean="0"/>
              <a:t>‹#›</a:t>
            </a:fld>
            <a:endParaRPr lang="en-IN"/>
          </a:p>
        </p:txBody>
      </p:sp>
    </p:spTree>
    <p:extLst>
      <p:ext uri="{BB962C8B-B14F-4D97-AF65-F5344CB8AC3E}">
        <p14:creationId xmlns:p14="http://schemas.microsoft.com/office/powerpoint/2010/main" val="587360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4BADE7-55C2-4AFF-922D-94D740FAB008}" type="datetimeFigureOut">
              <a:rPr lang="en-IN" smtClean="0"/>
              <a:t>17-09-2020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894105-2274-496C-BDDE-9EA6AA6CB7FE}" type="slidenum">
              <a:rPr lang="en-IN" smtClean="0"/>
              <a:t>‹#›</a:t>
            </a:fld>
            <a:endParaRPr lang="en-IN"/>
          </a:p>
        </p:txBody>
      </p:sp>
    </p:spTree>
    <p:extLst>
      <p:ext uri="{BB962C8B-B14F-4D97-AF65-F5344CB8AC3E}">
        <p14:creationId xmlns:p14="http://schemas.microsoft.com/office/powerpoint/2010/main" val="702943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0.bin"/><Relationship Id="rId5" Type="http://schemas.openxmlformats.org/officeDocument/2006/relationships/image" Target="../media/image11.wmf"/><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2.bin"/><Relationship Id="rId5" Type="http://schemas.openxmlformats.org/officeDocument/2006/relationships/image" Target="../media/image13.wmf"/><Relationship Id="rId4" Type="http://schemas.openxmlformats.org/officeDocument/2006/relationships/oleObject" Target="../embeddings/oleObject11.bin"/></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5.wmf"/><Relationship Id="rId4" Type="http://schemas.openxmlformats.org/officeDocument/2006/relationships/oleObject" Target="../embeddings/oleObject13.bin"/></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6.png"/><Relationship Id="rId4" Type="http://schemas.openxmlformats.org/officeDocument/2006/relationships/image" Target="../media/image17.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6.png"/><Relationship Id="rId4" Type="http://schemas.openxmlformats.org/officeDocument/2006/relationships/image" Target="../media/image18.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6.png"/><Relationship Id="rId4" Type="http://schemas.openxmlformats.org/officeDocument/2006/relationships/image" Target="../media/image19.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7.bin"/><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18.bin"/><Relationship Id="rId5" Type="http://schemas.openxmlformats.org/officeDocument/2006/relationships/image" Target="../media/image16.png"/><Relationship Id="rId4" Type="http://schemas.openxmlformats.org/officeDocument/2006/relationships/image" Target="../media/image20.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16.png"/><Relationship Id="rId4" Type="http://schemas.openxmlformats.org/officeDocument/2006/relationships/image" Target="../media/image22.wmf"/></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3.wmf"/><Relationship Id="rId4" Type="http://schemas.openxmlformats.org/officeDocument/2006/relationships/oleObject" Target="../embeddings/oleObject20.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16.png"/><Relationship Id="rId4" Type="http://schemas.openxmlformats.org/officeDocument/2006/relationships/image" Target="../media/image2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25.wmf"/><Relationship Id="rId4" Type="http://schemas.openxmlformats.org/officeDocument/2006/relationships/oleObject" Target="../embeddings/oleObject22.bin"/></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26.wmf"/><Relationship Id="rId4" Type="http://schemas.openxmlformats.org/officeDocument/2006/relationships/oleObject" Target="../embeddings/oleObject23.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7.wmf"/></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26.bin"/><Relationship Id="rId5" Type="http://schemas.openxmlformats.org/officeDocument/2006/relationships/image" Target="../media/image28.wmf"/><Relationship Id="rId4" Type="http://schemas.openxmlformats.org/officeDocument/2006/relationships/oleObject" Target="../embeddings/oleObject25.bin"/></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30.wmf"/><Relationship Id="rId4" Type="http://schemas.openxmlformats.org/officeDocument/2006/relationships/oleObject" Target="../embeddings/oleObject27.bin"/></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30.wmf"/><Relationship Id="rId4" Type="http://schemas.openxmlformats.org/officeDocument/2006/relationships/oleObject" Target="../embeddings/oleObject28.bin"/></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30.wmf"/><Relationship Id="rId4" Type="http://schemas.openxmlformats.org/officeDocument/2006/relationships/oleObject" Target="../embeddings/oleObject29.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31.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32.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33.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2151024" y="3861048"/>
            <a:ext cx="360040" cy="720000"/>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IN" dirty="0" smtClean="0"/>
              <a:t>Beam with spring support</a:t>
            </a:r>
            <a:endParaRPr lang="en-IN" dirty="0"/>
          </a:p>
        </p:txBody>
      </p:sp>
      <p:sp>
        <p:nvSpPr>
          <p:cNvPr id="3" name="Content Placeholder 2"/>
          <p:cNvSpPr>
            <a:spLocks noGrp="1"/>
          </p:cNvSpPr>
          <p:nvPr>
            <p:ph idx="1"/>
          </p:nvPr>
        </p:nvSpPr>
        <p:spPr/>
        <p:txBody>
          <a:bodyPr/>
          <a:lstStyle/>
          <a:p>
            <a:r>
              <a:rPr lang="en-IN" dirty="0" smtClean="0"/>
              <a:t>Cantilever with a spring at one end</a:t>
            </a:r>
            <a:endParaRPr lang="en-IN" dirty="0"/>
          </a:p>
        </p:txBody>
      </p:sp>
      <p:grpSp>
        <p:nvGrpSpPr>
          <p:cNvPr id="26" name="Group 25"/>
          <p:cNvGrpSpPr/>
          <p:nvPr/>
        </p:nvGrpSpPr>
        <p:grpSpPr>
          <a:xfrm>
            <a:off x="2442824" y="3429000"/>
            <a:ext cx="4361424" cy="1413448"/>
            <a:chOff x="2555776" y="3429000"/>
            <a:chExt cx="4361424" cy="1413448"/>
          </a:xfrm>
        </p:grpSpPr>
        <p:sp>
          <p:nvSpPr>
            <p:cNvPr id="27" name="Rectangle 26"/>
            <p:cNvSpPr/>
            <p:nvPr/>
          </p:nvSpPr>
          <p:spPr>
            <a:xfrm>
              <a:off x="2641432" y="4077072"/>
              <a:ext cx="3708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2555776" y="4473116"/>
              <a:ext cx="360040" cy="369332"/>
            </a:xfrm>
            <a:prstGeom prst="rect">
              <a:avLst/>
            </a:prstGeom>
            <a:noFill/>
          </p:spPr>
          <p:txBody>
            <a:bodyPr wrap="square" rtlCol="0">
              <a:spAutoFit/>
            </a:bodyPr>
            <a:lstStyle/>
            <a:p>
              <a:r>
                <a:rPr lang="en-IN" dirty="0" smtClean="0"/>
                <a:t>A</a:t>
              </a:r>
              <a:endParaRPr lang="en-IN" dirty="0"/>
            </a:p>
          </p:txBody>
        </p:sp>
        <p:sp>
          <p:nvSpPr>
            <p:cNvPr id="29" name="TextBox 28"/>
            <p:cNvSpPr txBox="1"/>
            <p:nvPr/>
          </p:nvSpPr>
          <p:spPr>
            <a:xfrm>
              <a:off x="6557160" y="4355812"/>
              <a:ext cx="360040" cy="369332"/>
            </a:xfrm>
            <a:prstGeom prst="rect">
              <a:avLst/>
            </a:prstGeom>
            <a:noFill/>
          </p:spPr>
          <p:txBody>
            <a:bodyPr wrap="square" rtlCol="0">
              <a:spAutoFit/>
            </a:bodyPr>
            <a:lstStyle/>
            <a:p>
              <a:r>
                <a:rPr lang="en-IN" dirty="0" smtClean="0"/>
                <a:t>B</a:t>
              </a:r>
              <a:endParaRPr lang="en-IN" dirty="0"/>
            </a:p>
          </p:txBody>
        </p:sp>
        <p:cxnSp>
          <p:nvCxnSpPr>
            <p:cNvPr id="30" name="Straight Arrow Connector 29"/>
            <p:cNvCxnSpPr/>
            <p:nvPr/>
          </p:nvCxnSpPr>
          <p:spPr>
            <a:xfrm>
              <a:off x="6218304"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724128"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974984"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223840"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470928"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729664"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980520"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252904"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499992"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758728"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009584"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279624" y="3442648"/>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3526712" y="3442648"/>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785448" y="3442648"/>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036304" y="3442648"/>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342328" y="3487408"/>
              <a:ext cx="324000" cy="324000"/>
            </a:xfrm>
            <a:prstGeom prst="rect">
              <a:avLst/>
            </a:prstGeom>
            <a:solidFill>
              <a:schemeClr val="bg1"/>
            </a:solidFill>
          </p:spPr>
          <p:txBody>
            <a:bodyPr wrap="square" lIns="0" tIns="0" rIns="0" bIns="0" rtlCol="0">
              <a:spAutoFit/>
            </a:bodyPr>
            <a:lstStyle/>
            <a:p>
              <a:r>
                <a:rPr lang="en-IN" sz="2400" b="1" i="1" dirty="0" smtClean="0">
                  <a:latin typeface="Times New Roman" panose="02020603050405020304" pitchFamily="18" charset="0"/>
                  <a:cs typeface="Times New Roman" panose="02020603050405020304" pitchFamily="18" charset="0"/>
                </a:rPr>
                <a:t> w</a:t>
              </a:r>
              <a:endParaRPr lang="en-IN" sz="2400" b="1" i="1" dirty="0">
                <a:latin typeface="Times New Roman" panose="02020603050405020304" pitchFamily="18" charset="0"/>
                <a:cs typeface="Times New Roman" panose="02020603050405020304" pitchFamily="18" charset="0"/>
              </a:endParaRPr>
            </a:p>
          </p:txBody>
        </p:sp>
      </p:grpSp>
      <p:pic>
        <p:nvPicPr>
          <p:cNvPr id="48"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71156"/>
          <a:stretch/>
        </p:blipFill>
        <p:spPr bwMode="auto">
          <a:xfrm rot="10800000">
            <a:off x="5888579" y="4450760"/>
            <a:ext cx="627637" cy="934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4625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with spring support</a:t>
            </a:r>
            <a:endParaRPr lang="en-IN" dirty="0"/>
          </a:p>
        </p:txBody>
      </p:sp>
      <p:sp>
        <p:nvSpPr>
          <p:cNvPr id="3" name="Content Placeholder 2"/>
          <p:cNvSpPr>
            <a:spLocks noGrp="1"/>
          </p:cNvSpPr>
          <p:nvPr>
            <p:ph idx="1"/>
          </p:nvPr>
        </p:nvSpPr>
        <p:spPr/>
        <p:txBody>
          <a:bodyPr/>
          <a:lstStyle/>
          <a:p>
            <a:r>
              <a:rPr lang="en-IN" dirty="0" smtClean="0"/>
              <a:t>We can now substitute this expression for P and get the solution for the entire problem</a:t>
            </a:r>
          </a:p>
          <a:p>
            <a:endParaRPr lang="en-IN" dirty="0"/>
          </a:p>
        </p:txBody>
      </p:sp>
      <p:graphicFrame>
        <p:nvGraphicFramePr>
          <p:cNvPr id="6" name="Object 5"/>
          <p:cNvGraphicFramePr>
            <a:graphicFrameLocks noChangeAspect="1"/>
          </p:cNvGraphicFramePr>
          <p:nvPr>
            <p:extLst>
              <p:ext uri="{D42A27DB-BD31-4B8C-83A1-F6EECF244321}">
                <p14:modId xmlns:p14="http://schemas.microsoft.com/office/powerpoint/2010/main" val="141445380"/>
              </p:ext>
            </p:extLst>
          </p:nvPr>
        </p:nvGraphicFramePr>
        <p:xfrm>
          <a:off x="256480" y="2678113"/>
          <a:ext cx="8636000" cy="4064000"/>
        </p:xfrm>
        <a:graphic>
          <a:graphicData uri="http://schemas.openxmlformats.org/presentationml/2006/ole">
            <mc:AlternateContent xmlns:mc="http://schemas.openxmlformats.org/markup-compatibility/2006">
              <mc:Choice xmlns:v="urn:schemas-microsoft-com:vml" Requires="v">
                <p:oleObj spid="_x0000_s188429" name="Equation" r:id="rId3" imgW="3454200" imgH="1625400" progId="Equation.DSMT4">
                  <p:embed/>
                </p:oleObj>
              </mc:Choice>
              <mc:Fallback>
                <p:oleObj name="Equation" r:id="rId3" imgW="3454200" imgH="1625400" progId="Equation.DSMT4">
                  <p:embed/>
                  <p:pic>
                    <p:nvPicPr>
                      <p:cNvPr id="0" name=""/>
                      <p:cNvPicPr>
                        <a:picLocks noChangeAspect="1" noChangeArrowheads="1"/>
                      </p:cNvPicPr>
                      <p:nvPr/>
                    </p:nvPicPr>
                    <p:blipFill>
                      <a:blip r:embed="rId4"/>
                      <a:srcRect/>
                      <a:stretch>
                        <a:fillRect/>
                      </a:stretch>
                    </p:blipFill>
                    <p:spPr bwMode="auto">
                      <a:xfrm>
                        <a:off x="256480" y="2678113"/>
                        <a:ext cx="863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23710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with a gapped support</a:t>
            </a:r>
            <a:endParaRPr lang="en-IN" dirty="0"/>
          </a:p>
        </p:txBody>
      </p:sp>
      <p:sp>
        <p:nvSpPr>
          <p:cNvPr id="3" name="Content Placeholder 2"/>
          <p:cNvSpPr>
            <a:spLocks noGrp="1"/>
          </p:cNvSpPr>
          <p:nvPr>
            <p:ph idx="1"/>
          </p:nvPr>
        </p:nvSpPr>
        <p:spPr/>
        <p:txBody>
          <a:bodyPr/>
          <a:lstStyle/>
          <a:p>
            <a:r>
              <a:rPr lang="en-US" altLang="en-US" i="1" dirty="0" smtClean="0"/>
              <a:t>A </a:t>
            </a:r>
            <a:r>
              <a:rPr lang="en-US" altLang="en-US" i="1" dirty="0"/>
              <a:t>gap </a:t>
            </a:r>
            <a:r>
              <a:rPr lang="en-US" altLang="en-US" i="1" dirty="0">
                <a:latin typeface="Symbol" pitchFamily="18" charset="2"/>
              </a:rPr>
              <a:t>d</a:t>
            </a:r>
            <a:r>
              <a:rPr lang="en-US" altLang="en-US" i="1" baseline="-25000" dirty="0"/>
              <a:t>0</a:t>
            </a:r>
            <a:r>
              <a:rPr lang="en-US" altLang="en-US" i="1" dirty="0"/>
              <a:t> </a:t>
            </a:r>
            <a:r>
              <a:rPr lang="en-US" altLang="en-US" i="1" dirty="0" smtClean="0"/>
              <a:t>is present between </a:t>
            </a:r>
            <a:r>
              <a:rPr lang="en-US" altLang="en-US" i="1" dirty="0"/>
              <a:t>the cantilever beam </a:t>
            </a:r>
            <a:r>
              <a:rPr lang="en-US" altLang="en-US" i="1" dirty="0" smtClean="0"/>
              <a:t>ABC </a:t>
            </a:r>
            <a:r>
              <a:rPr lang="en-US" altLang="en-US" i="1" dirty="0"/>
              <a:t>and the support at </a:t>
            </a:r>
            <a:r>
              <a:rPr lang="en-US" altLang="en-US" i="1" dirty="0" smtClean="0"/>
              <a:t>B at B under no load. Find the deflection at C after the load P is applied.</a:t>
            </a:r>
            <a:endParaRPr lang="en-IN" dirty="0"/>
          </a:p>
        </p:txBody>
      </p:sp>
      <p:grpSp>
        <p:nvGrpSpPr>
          <p:cNvPr id="7" name="Group 6"/>
          <p:cNvGrpSpPr/>
          <p:nvPr/>
        </p:nvGrpSpPr>
        <p:grpSpPr>
          <a:xfrm>
            <a:off x="5175448" y="3547839"/>
            <a:ext cx="3429000" cy="2257425"/>
            <a:chOff x="1727200" y="2323703"/>
            <a:chExt cx="3429000" cy="2257425"/>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l="11165" t="6325" r="1456"/>
            <a:stretch>
              <a:fillRect/>
            </a:stretch>
          </p:blipFill>
          <p:spPr bwMode="auto">
            <a:xfrm>
              <a:off x="1727200" y="2323703"/>
              <a:ext cx="3429000"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5"/>
            <p:cNvSpPr txBox="1">
              <a:spLocks noChangeArrowheads="1"/>
            </p:cNvSpPr>
            <p:nvPr/>
          </p:nvSpPr>
          <p:spPr bwMode="auto">
            <a:xfrm>
              <a:off x="2742456" y="4214415"/>
              <a:ext cx="533400" cy="360000"/>
            </a:xfrm>
            <a:prstGeom prst="rect">
              <a:avLst/>
            </a:prstGeom>
            <a:solidFill>
              <a:schemeClr val="bg1"/>
            </a:solidFill>
            <a:ln>
              <a:noFill/>
            </a:ln>
            <a:effectLst/>
          </p:spPr>
          <p:txBody>
            <a:bodyPr>
              <a:spAutoFit/>
            </a:bodyPr>
            <a:lstStyle/>
            <a:p>
              <a:pPr>
                <a:spcBef>
                  <a:spcPct val="50000"/>
                </a:spcBef>
              </a:pPr>
              <a:r>
                <a:rPr lang="en-US" altLang="en-US" i="1" dirty="0" smtClean="0"/>
                <a:t>  a</a:t>
              </a:r>
              <a:endParaRPr lang="en-US" altLang="en-US" i="1" dirty="0"/>
            </a:p>
          </p:txBody>
        </p:sp>
        <p:sp>
          <p:nvSpPr>
            <p:cNvPr id="6" name="Text Box 6"/>
            <p:cNvSpPr txBox="1">
              <a:spLocks noChangeArrowheads="1"/>
            </p:cNvSpPr>
            <p:nvPr/>
          </p:nvSpPr>
          <p:spPr bwMode="auto">
            <a:xfrm>
              <a:off x="4223560" y="4214415"/>
              <a:ext cx="432000" cy="360000"/>
            </a:xfrm>
            <a:prstGeom prst="rect">
              <a:avLst/>
            </a:prstGeom>
            <a:solidFill>
              <a:schemeClr val="bg1"/>
            </a:solidFill>
            <a:ln>
              <a:noFill/>
            </a:ln>
            <a:effectLst/>
          </p:spPr>
          <p:txBody>
            <a:bodyPr>
              <a:spAutoFit/>
            </a:bodyPr>
            <a:lstStyle/>
            <a:p>
              <a:pPr>
                <a:spcBef>
                  <a:spcPct val="50000"/>
                </a:spcBef>
              </a:pPr>
              <a:r>
                <a:rPr lang="en-US" altLang="en-US" i="1" dirty="0" smtClean="0"/>
                <a:t> b</a:t>
              </a:r>
              <a:endParaRPr lang="en-US" altLang="en-US" i="1" dirty="0"/>
            </a:p>
          </p:txBody>
        </p:sp>
      </p:grpSp>
    </p:spTree>
    <p:extLst>
      <p:ext uri="{BB962C8B-B14F-4D97-AF65-F5344CB8AC3E}">
        <p14:creationId xmlns:p14="http://schemas.microsoft.com/office/powerpoint/2010/main" val="3935910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with a gapped support</a:t>
            </a:r>
            <a:endParaRPr lang="en-IN" dirty="0"/>
          </a:p>
        </p:txBody>
      </p:sp>
      <p:sp>
        <p:nvSpPr>
          <p:cNvPr id="3" name="Content Placeholder 2"/>
          <p:cNvSpPr>
            <a:spLocks noGrp="1"/>
          </p:cNvSpPr>
          <p:nvPr>
            <p:ph idx="1"/>
          </p:nvPr>
        </p:nvSpPr>
        <p:spPr>
          <a:xfrm>
            <a:off x="457200" y="1600200"/>
            <a:ext cx="4718248" cy="4525963"/>
          </a:xfrm>
        </p:spPr>
        <p:txBody>
          <a:bodyPr>
            <a:normAutofit fontScale="92500" lnSpcReduction="20000"/>
          </a:bodyPr>
          <a:lstStyle/>
          <a:p>
            <a:r>
              <a:rPr lang="en-US" altLang="en-US" i="1" dirty="0" smtClean="0"/>
              <a:t>This is again a problem in two parts. If P is not large enough to literally bridge the gap, then there are no worries. Deflection at C will be the usual tip deflection for a cantilever. We can also, if required calculate the deflection at B due to P and subtract that from </a:t>
            </a:r>
            <a:r>
              <a:rPr lang="en-US" altLang="en-US" i="1" dirty="0">
                <a:latin typeface="Symbol" pitchFamily="18" charset="2"/>
              </a:rPr>
              <a:t>d</a:t>
            </a:r>
            <a:r>
              <a:rPr lang="en-US" altLang="en-US" i="1" baseline="-25000" dirty="0"/>
              <a:t>0</a:t>
            </a:r>
            <a:r>
              <a:rPr lang="en-US" altLang="en-US" i="1" dirty="0" smtClean="0"/>
              <a:t> to obtain the new gap at B.</a:t>
            </a:r>
            <a:endParaRPr lang="en-IN" dirty="0"/>
          </a:p>
        </p:txBody>
      </p:sp>
      <p:grpSp>
        <p:nvGrpSpPr>
          <p:cNvPr id="7" name="Group 6"/>
          <p:cNvGrpSpPr/>
          <p:nvPr/>
        </p:nvGrpSpPr>
        <p:grpSpPr>
          <a:xfrm>
            <a:off x="5580112" y="1315530"/>
            <a:ext cx="3429000" cy="2257425"/>
            <a:chOff x="1727200" y="2323703"/>
            <a:chExt cx="3429000" cy="2257425"/>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l="11165" t="6325" r="1456"/>
            <a:stretch>
              <a:fillRect/>
            </a:stretch>
          </p:blipFill>
          <p:spPr bwMode="auto">
            <a:xfrm>
              <a:off x="1727200" y="2323703"/>
              <a:ext cx="3429000"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5"/>
            <p:cNvSpPr txBox="1">
              <a:spLocks noChangeArrowheads="1"/>
            </p:cNvSpPr>
            <p:nvPr/>
          </p:nvSpPr>
          <p:spPr bwMode="auto">
            <a:xfrm>
              <a:off x="2742456" y="4214415"/>
              <a:ext cx="533400" cy="360000"/>
            </a:xfrm>
            <a:prstGeom prst="rect">
              <a:avLst/>
            </a:prstGeom>
            <a:solidFill>
              <a:schemeClr val="bg1"/>
            </a:solidFill>
            <a:ln>
              <a:noFill/>
            </a:ln>
            <a:effectLst/>
          </p:spPr>
          <p:txBody>
            <a:bodyPr>
              <a:spAutoFit/>
            </a:bodyPr>
            <a:lstStyle/>
            <a:p>
              <a:pPr>
                <a:spcBef>
                  <a:spcPct val="50000"/>
                </a:spcBef>
              </a:pPr>
              <a:r>
                <a:rPr lang="en-US" altLang="en-US" i="1" dirty="0" smtClean="0"/>
                <a:t>  a</a:t>
              </a:r>
              <a:endParaRPr lang="en-US" altLang="en-US" i="1" dirty="0"/>
            </a:p>
          </p:txBody>
        </p:sp>
        <p:sp>
          <p:nvSpPr>
            <p:cNvPr id="6" name="Text Box 6"/>
            <p:cNvSpPr txBox="1">
              <a:spLocks noChangeArrowheads="1"/>
            </p:cNvSpPr>
            <p:nvPr/>
          </p:nvSpPr>
          <p:spPr bwMode="auto">
            <a:xfrm>
              <a:off x="4223560" y="4214415"/>
              <a:ext cx="432000" cy="360000"/>
            </a:xfrm>
            <a:prstGeom prst="rect">
              <a:avLst/>
            </a:prstGeom>
            <a:solidFill>
              <a:schemeClr val="bg1"/>
            </a:solidFill>
            <a:ln>
              <a:noFill/>
            </a:ln>
            <a:effectLst/>
          </p:spPr>
          <p:txBody>
            <a:bodyPr>
              <a:spAutoFit/>
            </a:bodyPr>
            <a:lstStyle/>
            <a:p>
              <a:pPr>
                <a:spcBef>
                  <a:spcPct val="50000"/>
                </a:spcBef>
              </a:pPr>
              <a:r>
                <a:rPr lang="en-US" altLang="en-US" i="1" dirty="0" smtClean="0"/>
                <a:t> b</a:t>
              </a:r>
              <a:endParaRPr lang="en-US" altLang="en-US" i="1" dirty="0"/>
            </a:p>
          </p:txBody>
        </p:sp>
      </p:grpSp>
    </p:spTree>
    <p:extLst>
      <p:ext uri="{BB962C8B-B14F-4D97-AF65-F5344CB8AC3E}">
        <p14:creationId xmlns:p14="http://schemas.microsoft.com/office/powerpoint/2010/main" val="3431892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with a gapped support</a:t>
            </a:r>
            <a:endParaRPr lang="en-IN" dirty="0"/>
          </a:p>
        </p:txBody>
      </p:sp>
      <p:sp>
        <p:nvSpPr>
          <p:cNvPr id="3" name="Content Placeholder 2"/>
          <p:cNvSpPr>
            <a:spLocks noGrp="1"/>
          </p:cNvSpPr>
          <p:nvPr>
            <p:ph idx="1"/>
          </p:nvPr>
        </p:nvSpPr>
        <p:spPr>
          <a:xfrm>
            <a:off x="457200" y="1600200"/>
            <a:ext cx="8219256" cy="4525963"/>
          </a:xfrm>
        </p:spPr>
        <p:txBody>
          <a:bodyPr>
            <a:normAutofit/>
          </a:bodyPr>
          <a:lstStyle/>
          <a:p>
            <a:r>
              <a:rPr lang="en-US" altLang="en-US" i="1" dirty="0" smtClean="0"/>
              <a:t>We will consider the case when P is large enough to cause B to come in contact with the support.</a:t>
            </a:r>
            <a:endParaRPr lang="en-IN" dirty="0"/>
          </a:p>
        </p:txBody>
      </p:sp>
      <p:grpSp>
        <p:nvGrpSpPr>
          <p:cNvPr id="7" name="Group 6"/>
          <p:cNvGrpSpPr/>
          <p:nvPr/>
        </p:nvGrpSpPr>
        <p:grpSpPr>
          <a:xfrm>
            <a:off x="2843808" y="3933056"/>
            <a:ext cx="3429000" cy="2257425"/>
            <a:chOff x="1727200" y="2323703"/>
            <a:chExt cx="3429000" cy="2257425"/>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l="11165" t="6325" r="1456"/>
            <a:stretch>
              <a:fillRect/>
            </a:stretch>
          </p:blipFill>
          <p:spPr bwMode="auto">
            <a:xfrm>
              <a:off x="1727200" y="2323703"/>
              <a:ext cx="3429000"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5"/>
            <p:cNvSpPr txBox="1">
              <a:spLocks noChangeArrowheads="1"/>
            </p:cNvSpPr>
            <p:nvPr/>
          </p:nvSpPr>
          <p:spPr bwMode="auto">
            <a:xfrm>
              <a:off x="2742456" y="4214415"/>
              <a:ext cx="533400" cy="360000"/>
            </a:xfrm>
            <a:prstGeom prst="rect">
              <a:avLst/>
            </a:prstGeom>
            <a:solidFill>
              <a:schemeClr val="bg1"/>
            </a:solidFill>
            <a:ln>
              <a:noFill/>
            </a:ln>
            <a:effectLst/>
          </p:spPr>
          <p:txBody>
            <a:bodyPr>
              <a:spAutoFit/>
            </a:bodyPr>
            <a:lstStyle/>
            <a:p>
              <a:pPr>
                <a:spcBef>
                  <a:spcPct val="50000"/>
                </a:spcBef>
              </a:pPr>
              <a:r>
                <a:rPr lang="en-US" altLang="en-US" i="1" dirty="0" smtClean="0"/>
                <a:t>  a</a:t>
              </a:r>
              <a:endParaRPr lang="en-US" altLang="en-US" i="1" dirty="0"/>
            </a:p>
          </p:txBody>
        </p:sp>
        <p:sp>
          <p:nvSpPr>
            <p:cNvPr id="6" name="Text Box 6"/>
            <p:cNvSpPr txBox="1">
              <a:spLocks noChangeArrowheads="1"/>
            </p:cNvSpPr>
            <p:nvPr/>
          </p:nvSpPr>
          <p:spPr bwMode="auto">
            <a:xfrm>
              <a:off x="4223560" y="4214415"/>
              <a:ext cx="432000" cy="360000"/>
            </a:xfrm>
            <a:prstGeom prst="rect">
              <a:avLst/>
            </a:prstGeom>
            <a:solidFill>
              <a:schemeClr val="bg1"/>
            </a:solidFill>
            <a:ln>
              <a:noFill/>
            </a:ln>
            <a:effectLst/>
          </p:spPr>
          <p:txBody>
            <a:bodyPr>
              <a:spAutoFit/>
            </a:bodyPr>
            <a:lstStyle/>
            <a:p>
              <a:pPr>
                <a:spcBef>
                  <a:spcPct val="50000"/>
                </a:spcBef>
              </a:pPr>
              <a:r>
                <a:rPr lang="en-US" altLang="en-US" i="1" dirty="0" smtClean="0"/>
                <a:t> b</a:t>
              </a:r>
              <a:endParaRPr lang="en-US" altLang="en-US" i="1" dirty="0"/>
            </a:p>
          </p:txBody>
        </p:sp>
      </p:grpSp>
    </p:spTree>
    <p:extLst>
      <p:ext uri="{BB962C8B-B14F-4D97-AF65-F5344CB8AC3E}">
        <p14:creationId xmlns:p14="http://schemas.microsoft.com/office/powerpoint/2010/main" val="3671709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with a gapped support</a:t>
            </a:r>
            <a:endParaRPr lang="en-IN" dirty="0"/>
          </a:p>
        </p:txBody>
      </p:sp>
      <p:sp>
        <p:nvSpPr>
          <p:cNvPr id="3" name="Content Placeholder 2"/>
          <p:cNvSpPr>
            <a:spLocks noGrp="1"/>
          </p:cNvSpPr>
          <p:nvPr>
            <p:ph idx="1"/>
          </p:nvPr>
        </p:nvSpPr>
        <p:spPr>
          <a:xfrm>
            <a:off x="457200" y="1600200"/>
            <a:ext cx="8219256" cy="4525963"/>
          </a:xfrm>
        </p:spPr>
        <p:txBody>
          <a:bodyPr>
            <a:normAutofit/>
          </a:bodyPr>
          <a:lstStyle/>
          <a:p>
            <a:r>
              <a:rPr lang="en-US" altLang="en-US" i="1" dirty="0" smtClean="0"/>
              <a:t>For this we need to solve the first problem anyway, because we will need to know the deflection at C when the beam just touches B without causing any contact force.</a:t>
            </a:r>
            <a:endParaRPr lang="en-IN" dirty="0"/>
          </a:p>
        </p:txBody>
      </p:sp>
      <p:grpSp>
        <p:nvGrpSpPr>
          <p:cNvPr id="7" name="Group 6"/>
          <p:cNvGrpSpPr/>
          <p:nvPr/>
        </p:nvGrpSpPr>
        <p:grpSpPr>
          <a:xfrm>
            <a:off x="2843808" y="3933056"/>
            <a:ext cx="3429000" cy="2257425"/>
            <a:chOff x="1727200" y="2323703"/>
            <a:chExt cx="3429000" cy="2257425"/>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l="11165" t="6325" r="1456"/>
            <a:stretch>
              <a:fillRect/>
            </a:stretch>
          </p:blipFill>
          <p:spPr bwMode="auto">
            <a:xfrm>
              <a:off x="1727200" y="2323703"/>
              <a:ext cx="3429000"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5"/>
            <p:cNvSpPr txBox="1">
              <a:spLocks noChangeArrowheads="1"/>
            </p:cNvSpPr>
            <p:nvPr/>
          </p:nvSpPr>
          <p:spPr bwMode="auto">
            <a:xfrm>
              <a:off x="2742456" y="4214415"/>
              <a:ext cx="533400" cy="360000"/>
            </a:xfrm>
            <a:prstGeom prst="rect">
              <a:avLst/>
            </a:prstGeom>
            <a:solidFill>
              <a:schemeClr val="bg1"/>
            </a:solidFill>
            <a:ln>
              <a:noFill/>
            </a:ln>
            <a:effectLst/>
          </p:spPr>
          <p:txBody>
            <a:bodyPr>
              <a:spAutoFit/>
            </a:bodyPr>
            <a:lstStyle/>
            <a:p>
              <a:pPr>
                <a:spcBef>
                  <a:spcPct val="50000"/>
                </a:spcBef>
              </a:pPr>
              <a:r>
                <a:rPr lang="en-US" altLang="en-US" i="1" dirty="0" smtClean="0"/>
                <a:t>  a</a:t>
              </a:r>
              <a:endParaRPr lang="en-US" altLang="en-US" i="1" dirty="0"/>
            </a:p>
          </p:txBody>
        </p:sp>
        <p:sp>
          <p:nvSpPr>
            <p:cNvPr id="6" name="Text Box 6"/>
            <p:cNvSpPr txBox="1">
              <a:spLocks noChangeArrowheads="1"/>
            </p:cNvSpPr>
            <p:nvPr/>
          </p:nvSpPr>
          <p:spPr bwMode="auto">
            <a:xfrm>
              <a:off x="4223560" y="4214415"/>
              <a:ext cx="432000" cy="360000"/>
            </a:xfrm>
            <a:prstGeom prst="rect">
              <a:avLst/>
            </a:prstGeom>
            <a:solidFill>
              <a:schemeClr val="bg1"/>
            </a:solidFill>
            <a:ln>
              <a:noFill/>
            </a:ln>
            <a:effectLst/>
          </p:spPr>
          <p:txBody>
            <a:bodyPr>
              <a:spAutoFit/>
            </a:bodyPr>
            <a:lstStyle/>
            <a:p>
              <a:pPr>
                <a:spcBef>
                  <a:spcPct val="50000"/>
                </a:spcBef>
              </a:pPr>
              <a:r>
                <a:rPr lang="en-US" altLang="en-US" i="1" dirty="0" smtClean="0"/>
                <a:t> b</a:t>
              </a:r>
              <a:endParaRPr lang="en-US" altLang="en-US" i="1" dirty="0"/>
            </a:p>
          </p:txBody>
        </p:sp>
      </p:grpSp>
    </p:spTree>
    <p:extLst>
      <p:ext uri="{BB962C8B-B14F-4D97-AF65-F5344CB8AC3E}">
        <p14:creationId xmlns:p14="http://schemas.microsoft.com/office/powerpoint/2010/main" val="447791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with a gapped support</a:t>
            </a:r>
            <a:endParaRPr lang="en-IN" dirty="0"/>
          </a:p>
        </p:txBody>
      </p:sp>
      <p:sp>
        <p:nvSpPr>
          <p:cNvPr id="3" name="Content Placeholder 2"/>
          <p:cNvSpPr>
            <a:spLocks noGrp="1"/>
          </p:cNvSpPr>
          <p:nvPr>
            <p:ph idx="1"/>
          </p:nvPr>
        </p:nvSpPr>
        <p:spPr>
          <a:xfrm>
            <a:off x="457200" y="1600200"/>
            <a:ext cx="8219256" cy="4525963"/>
          </a:xfrm>
        </p:spPr>
        <p:txBody>
          <a:bodyPr>
            <a:normAutofit lnSpcReduction="10000"/>
          </a:bodyPr>
          <a:lstStyle/>
          <a:p>
            <a:r>
              <a:rPr lang="en-US" altLang="en-US" sz="2800" i="1" dirty="0" smtClean="0"/>
              <a:t>We also need to understand the phenomena clearly. The force at the tip increases slowly from 0 to a value Q, when there is bare minimum contact at B. Then the force increases slowly to a value P till the final equilibrium shape is reached. </a:t>
            </a:r>
            <a:endParaRPr lang="en-US" altLang="en-US" sz="2800" i="1" dirty="0"/>
          </a:p>
          <a:p>
            <a:r>
              <a:rPr lang="en-US" sz="2800" i="1" dirty="0" smtClean="0"/>
              <a:t>We are not dealing with quick instantaneous loading</a:t>
            </a:r>
          </a:p>
          <a:p>
            <a:r>
              <a:rPr lang="en-US" sz="2800" i="1" dirty="0" smtClean="0"/>
              <a:t>The theories that we usually use in this subject are not valid for such rapid loading. In all problems we have solved so far in mechanics, the inherent assumption is that the load increases very slowly to its final value that is given in the text of the problem</a:t>
            </a:r>
            <a:endParaRPr lang="en-IN" sz="2800" dirty="0"/>
          </a:p>
        </p:txBody>
      </p:sp>
    </p:spTree>
    <p:extLst>
      <p:ext uri="{BB962C8B-B14F-4D97-AF65-F5344CB8AC3E}">
        <p14:creationId xmlns:p14="http://schemas.microsoft.com/office/powerpoint/2010/main" val="2585208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with a gapped support</a:t>
            </a:r>
            <a:endParaRPr lang="en-IN" dirty="0"/>
          </a:p>
        </p:txBody>
      </p:sp>
      <p:sp>
        <p:nvSpPr>
          <p:cNvPr id="3" name="Content Placeholder 2"/>
          <p:cNvSpPr>
            <a:spLocks noGrp="1"/>
          </p:cNvSpPr>
          <p:nvPr>
            <p:ph idx="1"/>
          </p:nvPr>
        </p:nvSpPr>
        <p:spPr>
          <a:xfrm>
            <a:off x="457200" y="1600200"/>
            <a:ext cx="8219256" cy="4525963"/>
          </a:xfrm>
        </p:spPr>
        <p:txBody>
          <a:bodyPr>
            <a:normAutofit/>
          </a:bodyPr>
          <a:lstStyle/>
          <a:p>
            <a:r>
              <a:rPr lang="en-US" altLang="en-US" i="1" dirty="0" smtClean="0"/>
              <a:t>For a cantilever beam with a load Q at the tip we know</a:t>
            </a:r>
          </a:p>
          <a:p>
            <a:endParaRPr lang="en-US" i="1" dirty="0"/>
          </a:p>
          <a:p>
            <a:r>
              <a:rPr lang="en-US" i="1" dirty="0" smtClean="0"/>
              <a:t>At B, x=a</a:t>
            </a:r>
            <a:r>
              <a:rPr lang="en-IN" dirty="0" smtClean="0"/>
              <a:t>. Hence</a:t>
            </a:r>
            <a:endParaRPr lang="en-US" i="1" dirty="0" smtClean="0"/>
          </a:p>
        </p:txBody>
      </p:sp>
      <p:grpSp>
        <p:nvGrpSpPr>
          <p:cNvPr id="7" name="Group 6"/>
          <p:cNvGrpSpPr/>
          <p:nvPr/>
        </p:nvGrpSpPr>
        <p:grpSpPr>
          <a:xfrm>
            <a:off x="5247456" y="3933056"/>
            <a:ext cx="3429000" cy="2257425"/>
            <a:chOff x="1727200" y="2323703"/>
            <a:chExt cx="3429000" cy="2257425"/>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l="11165" t="6325" r="1456"/>
            <a:stretch>
              <a:fillRect/>
            </a:stretch>
          </p:blipFill>
          <p:spPr bwMode="auto">
            <a:xfrm>
              <a:off x="1727200" y="2323703"/>
              <a:ext cx="3429000"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5"/>
            <p:cNvSpPr txBox="1">
              <a:spLocks noChangeArrowheads="1"/>
            </p:cNvSpPr>
            <p:nvPr/>
          </p:nvSpPr>
          <p:spPr bwMode="auto">
            <a:xfrm>
              <a:off x="2742456" y="4214415"/>
              <a:ext cx="533400" cy="360000"/>
            </a:xfrm>
            <a:prstGeom prst="rect">
              <a:avLst/>
            </a:prstGeom>
            <a:solidFill>
              <a:schemeClr val="bg1"/>
            </a:solidFill>
            <a:ln>
              <a:noFill/>
            </a:ln>
            <a:effectLst/>
          </p:spPr>
          <p:txBody>
            <a:bodyPr>
              <a:spAutoFit/>
            </a:bodyPr>
            <a:lstStyle/>
            <a:p>
              <a:pPr>
                <a:spcBef>
                  <a:spcPct val="50000"/>
                </a:spcBef>
              </a:pPr>
              <a:r>
                <a:rPr lang="en-US" altLang="en-US" i="1" dirty="0" smtClean="0"/>
                <a:t>  a</a:t>
              </a:r>
              <a:endParaRPr lang="en-US" altLang="en-US" i="1" dirty="0"/>
            </a:p>
          </p:txBody>
        </p:sp>
        <p:sp>
          <p:nvSpPr>
            <p:cNvPr id="6" name="Text Box 6"/>
            <p:cNvSpPr txBox="1">
              <a:spLocks noChangeArrowheads="1"/>
            </p:cNvSpPr>
            <p:nvPr/>
          </p:nvSpPr>
          <p:spPr bwMode="auto">
            <a:xfrm>
              <a:off x="4223560" y="4214415"/>
              <a:ext cx="432000" cy="360000"/>
            </a:xfrm>
            <a:prstGeom prst="rect">
              <a:avLst/>
            </a:prstGeom>
            <a:solidFill>
              <a:schemeClr val="bg1"/>
            </a:solidFill>
            <a:ln>
              <a:noFill/>
            </a:ln>
            <a:effectLst/>
          </p:spPr>
          <p:txBody>
            <a:bodyPr>
              <a:spAutoFit/>
            </a:bodyPr>
            <a:lstStyle/>
            <a:p>
              <a:pPr>
                <a:spcBef>
                  <a:spcPct val="50000"/>
                </a:spcBef>
              </a:pPr>
              <a:r>
                <a:rPr lang="en-US" altLang="en-US" i="1" dirty="0" smtClean="0"/>
                <a:t> b</a:t>
              </a:r>
              <a:endParaRPr lang="en-US" altLang="en-US" i="1" dirty="0"/>
            </a:p>
          </p:txBody>
        </p:sp>
      </p:grpSp>
      <p:graphicFrame>
        <p:nvGraphicFramePr>
          <p:cNvPr id="8" name="Object 7"/>
          <p:cNvGraphicFramePr>
            <a:graphicFrameLocks noChangeAspect="1"/>
          </p:cNvGraphicFramePr>
          <p:nvPr>
            <p:extLst>
              <p:ext uri="{D42A27DB-BD31-4B8C-83A1-F6EECF244321}">
                <p14:modId xmlns:p14="http://schemas.microsoft.com/office/powerpoint/2010/main" val="3739182248"/>
              </p:ext>
            </p:extLst>
          </p:nvPr>
        </p:nvGraphicFramePr>
        <p:xfrm>
          <a:off x="2216150" y="2276475"/>
          <a:ext cx="4603750" cy="1047750"/>
        </p:xfrm>
        <a:graphic>
          <a:graphicData uri="http://schemas.openxmlformats.org/presentationml/2006/ole">
            <mc:AlternateContent xmlns:mc="http://schemas.openxmlformats.org/markup-compatibility/2006">
              <mc:Choice xmlns:v="urn:schemas-microsoft-com:vml" Requires="v">
                <p:oleObj spid="_x0000_s189459" name="Equation" r:id="rId4" imgW="1841400" imgH="419040" progId="Equation.DSMT4">
                  <p:embed/>
                </p:oleObj>
              </mc:Choice>
              <mc:Fallback>
                <p:oleObj name="Equation" r:id="rId4" imgW="1841400" imgH="419040" progId="Equation.DSMT4">
                  <p:embed/>
                  <p:pic>
                    <p:nvPicPr>
                      <p:cNvPr id="0" name="Object 6"/>
                      <p:cNvPicPr>
                        <a:picLocks noChangeAspect="1" noChangeArrowheads="1"/>
                      </p:cNvPicPr>
                      <p:nvPr/>
                    </p:nvPicPr>
                    <p:blipFill>
                      <a:blip r:embed="rId5"/>
                      <a:srcRect/>
                      <a:stretch>
                        <a:fillRect/>
                      </a:stretch>
                    </p:blipFill>
                    <p:spPr bwMode="auto">
                      <a:xfrm>
                        <a:off x="2216150" y="2276475"/>
                        <a:ext cx="4603750"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081960432"/>
              </p:ext>
            </p:extLst>
          </p:nvPr>
        </p:nvGraphicFramePr>
        <p:xfrm>
          <a:off x="858838" y="4076700"/>
          <a:ext cx="4508500" cy="1047750"/>
        </p:xfrm>
        <a:graphic>
          <a:graphicData uri="http://schemas.openxmlformats.org/presentationml/2006/ole">
            <mc:AlternateContent xmlns:mc="http://schemas.openxmlformats.org/markup-compatibility/2006">
              <mc:Choice xmlns:v="urn:schemas-microsoft-com:vml" Requires="v">
                <p:oleObj spid="_x0000_s189460" name="Equation" r:id="rId6" imgW="1803240" imgH="419040" progId="Equation.DSMT4">
                  <p:embed/>
                </p:oleObj>
              </mc:Choice>
              <mc:Fallback>
                <p:oleObj name="Equation" r:id="rId6" imgW="1803240" imgH="419040" progId="Equation.DSMT4">
                  <p:embed/>
                  <p:pic>
                    <p:nvPicPr>
                      <p:cNvPr id="0" name="Object 7"/>
                      <p:cNvPicPr>
                        <a:picLocks noChangeAspect="1" noChangeArrowheads="1"/>
                      </p:cNvPicPr>
                      <p:nvPr/>
                    </p:nvPicPr>
                    <p:blipFill>
                      <a:blip r:embed="rId7"/>
                      <a:srcRect/>
                      <a:stretch>
                        <a:fillRect/>
                      </a:stretch>
                    </p:blipFill>
                    <p:spPr bwMode="auto">
                      <a:xfrm>
                        <a:off x="858838" y="4076700"/>
                        <a:ext cx="4508500"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29137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with a gapped support</a:t>
            </a:r>
            <a:endParaRPr lang="en-IN" dirty="0"/>
          </a:p>
        </p:txBody>
      </p:sp>
      <p:grpSp>
        <p:nvGrpSpPr>
          <p:cNvPr id="7" name="Group 6"/>
          <p:cNvGrpSpPr/>
          <p:nvPr/>
        </p:nvGrpSpPr>
        <p:grpSpPr>
          <a:xfrm>
            <a:off x="5247456" y="3933056"/>
            <a:ext cx="3429000" cy="2257425"/>
            <a:chOff x="1727200" y="2323703"/>
            <a:chExt cx="3429000" cy="2257425"/>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l="11165" t="6325" r="1456"/>
            <a:stretch>
              <a:fillRect/>
            </a:stretch>
          </p:blipFill>
          <p:spPr bwMode="auto">
            <a:xfrm>
              <a:off x="1727200" y="2323703"/>
              <a:ext cx="3429000"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5"/>
            <p:cNvSpPr txBox="1">
              <a:spLocks noChangeArrowheads="1"/>
            </p:cNvSpPr>
            <p:nvPr/>
          </p:nvSpPr>
          <p:spPr bwMode="auto">
            <a:xfrm>
              <a:off x="2742456" y="4214415"/>
              <a:ext cx="533400" cy="360000"/>
            </a:xfrm>
            <a:prstGeom prst="rect">
              <a:avLst/>
            </a:prstGeom>
            <a:solidFill>
              <a:schemeClr val="bg1"/>
            </a:solidFill>
            <a:ln>
              <a:noFill/>
            </a:ln>
            <a:effectLst/>
          </p:spPr>
          <p:txBody>
            <a:bodyPr>
              <a:spAutoFit/>
            </a:bodyPr>
            <a:lstStyle/>
            <a:p>
              <a:pPr>
                <a:spcBef>
                  <a:spcPct val="50000"/>
                </a:spcBef>
              </a:pPr>
              <a:r>
                <a:rPr lang="en-US" altLang="en-US" i="1" dirty="0" smtClean="0"/>
                <a:t>  a</a:t>
              </a:r>
              <a:endParaRPr lang="en-US" altLang="en-US" i="1" dirty="0"/>
            </a:p>
          </p:txBody>
        </p:sp>
        <p:sp>
          <p:nvSpPr>
            <p:cNvPr id="6" name="Text Box 6"/>
            <p:cNvSpPr txBox="1">
              <a:spLocks noChangeArrowheads="1"/>
            </p:cNvSpPr>
            <p:nvPr/>
          </p:nvSpPr>
          <p:spPr bwMode="auto">
            <a:xfrm>
              <a:off x="4223560" y="4214415"/>
              <a:ext cx="432000" cy="360000"/>
            </a:xfrm>
            <a:prstGeom prst="rect">
              <a:avLst/>
            </a:prstGeom>
            <a:solidFill>
              <a:schemeClr val="bg1"/>
            </a:solidFill>
            <a:ln>
              <a:noFill/>
            </a:ln>
            <a:effectLst/>
          </p:spPr>
          <p:txBody>
            <a:bodyPr>
              <a:spAutoFit/>
            </a:bodyPr>
            <a:lstStyle/>
            <a:p>
              <a:pPr>
                <a:spcBef>
                  <a:spcPct val="50000"/>
                </a:spcBef>
              </a:pPr>
              <a:r>
                <a:rPr lang="en-US" altLang="en-US" i="1" dirty="0" smtClean="0"/>
                <a:t> b</a:t>
              </a:r>
              <a:endParaRPr lang="en-US" altLang="en-US" i="1" dirty="0"/>
            </a:p>
          </p:txBody>
        </p:sp>
      </p:grpSp>
      <p:graphicFrame>
        <p:nvGraphicFramePr>
          <p:cNvPr id="9" name="Object 8"/>
          <p:cNvGraphicFramePr>
            <a:graphicFrameLocks noChangeAspect="1"/>
          </p:cNvGraphicFramePr>
          <p:nvPr>
            <p:extLst>
              <p:ext uri="{D42A27DB-BD31-4B8C-83A1-F6EECF244321}">
                <p14:modId xmlns:p14="http://schemas.microsoft.com/office/powerpoint/2010/main" val="199201534"/>
              </p:ext>
            </p:extLst>
          </p:nvPr>
        </p:nvGraphicFramePr>
        <p:xfrm>
          <a:off x="683568" y="2924944"/>
          <a:ext cx="4318000" cy="2222500"/>
        </p:xfrm>
        <a:graphic>
          <a:graphicData uri="http://schemas.openxmlformats.org/presentationml/2006/ole">
            <mc:AlternateContent xmlns:mc="http://schemas.openxmlformats.org/markup-compatibility/2006">
              <mc:Choice xmlns:v="urn:schemas-microsoft-com:vml" Requires="v">
                <p:oleObj spid="_x0000_s190482" name="Equation" r:id="rId4" imgW="1726920" imgH="888840" progId="Equation.DSMT4">
                  <p:embed/>
                </p:oleObj>
              </mc:Choice>
              <mc:Fallback>
                <p:oleObj name="Equation" r:id="rId4" imgW="1726920" imgH="888840" progId="Equation.DSMT4">
                  <p:embed/>
                  <p:pic>
                    <p:nvPicPr>
                      <p:cNvPr id="0" name=""/>
                      <p:cNvPicPr>
                        <a:picLocks noChangeAspect="1" noChangeArrowheads="1"/>
                      </p:cNvPicPr>
                      <p:nvPr/>
                    </p:nvPicPr>
                    <p:blipFill>
                      <a:blip r:embed="rId5"/>
                      <a:srcRect/>
                      <a:stretch>
                        <a:fillRect/>
                      </a:stretch>
                    </p:blipFill>
                    <p:spPr bwMode="auto">
                      <a:xfrm>
                        <a:off x="683568" y="2924944"/>
                        <a:ext cx="4318000" cy="222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Content Placeholder 9"/>
          <p:cNvSpPr>
            <a:spLocks noGrp="1"/>
          </p:cNvSpPr>
          <p:nvPr>
            <p:ph idx="1"/>
          </p:nvPr>
        </p:nvSpPr>
        <p:spPr/>
        <p:txBody>
          <a:bodyPr/>
          <a:lstStyle/>
          <a:p>
            <a:r>
              <a:rPr lang="en-IN" dirty="0" smtClean="0"/>
              <a:t>Since</a:t>
            </a:r>
          </a:p>
          <a:p>
            <a:r>
              <a:rPr lang="en-IN" dirty="0" smtClean="0"/>
              <a:t>We can find the force Q </a:t>
            </a:r>
            <a:endParaRPr lang="en-IN" dirty="0"/>
          </a:p>
        </p:txBody>
      </p:sp>
      <p:graphicFrame>
        <p:nvGraphicFramePr>
          <p:cNvPr id="11" name="Object 10"/>
          <p:cNvGraphicFramePr>
            <a:graphicFrameLocks noChangeAspect="1"/>
          </p:cNvGraphicFramePr>
          <p:nvPr>
            <p:extLst>
              <p:ext uri="{D42A27DB-BD31-4B8C-83A1-F6EECF244321}">
                <p14:modId xmlns:p14="http://schemas.microsoft.com/office/powerpoint/2010/main" val="3403852674"/>
              </p:ext>
            </p:extLst>
          </p:nvPr>
        </p:nvGraphicFramePr>
        <p:xfrm>
          <a:off x="1868488" y="1547813"/>
          <a:ext cx="1746250" cy="635000"/>
        </p:xfrm>
        <a:graphic>
          <a:graphicData uri="http://schemas.openxmlformats.org/presentationml/2006/ole">
            <mc:AlternateContent xmlns:mc="http://schemas.openxmlformats.org/markup-compatibility/2006">
              <mc:Choice xmlns:v="urn:schemas-microsoft-com:vml" Requires="v">
                <p:oleObj spid="_x0000_s190483" name="Equation" r:id="rId6" imgW="698400" imgH="253800" progId="Equation.DSMT4">
                  <p:embed/>
                </p:oleObj>
              </mc:Choice>
              <mc:Fallback>
                <p:oleObj name="Equation" r:id="rId6" imgW="698400" imgH="253800" progId="Equation.DSMT4">
                  <p:embed/>
                  <p:pic>
                    <p:nvPicPr>
                      <p:cNvPr id="0" name="Object 8"/>
                      <p:cNvPicPr>
                        <a:picLocks noChangeAspect="1" noChangeArrowheads="1"/>
                      </p:cNvPicPr>
                      <p:nvPr/>
                    </p:nvPicPr>
                    <p:blipFill>
                      <a:blip r:embed="rId7"/>
                      <a:srcRect/>
                      <a:stretch>
                        <a:fillRect/>
                      </a:stretch>
                    </p:blipFill>
                    <p:spPr bwMode="auto">
                      <a:xfrm>
                        <a:off x="1868488" y="1547813"/>
                        <a:ext cx="174625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25109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with a gapped support</a:t>
            </a:r>
            <a:endParaRPr lang="en-IN" dirty="0"/>
          </a:p>
        </p:txBody>
      </p:sp>
      <p:grpSp>
        <p:nvGrpSpPr>
          <p:cNvPr id="7" name="Group 6"/>
          <p:cNvGrpSpPr/>
          <p:nvPr/>
        </p:nvGrpSpPr>
        <p:grpSpPr>
          <a:xfrm>
            <a:off x="5580112" y="4123903"/>
            <a:ext cx="3429000" cy="2257425"/>
            <a:chOff x="1727200" y="2323703"/>
            <a:chExt cx="3429000" cy="2257425"/>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l="11165" t="6325" r="1456"/>
            <a:stretch>
              <a:fillRect/>
            </a:stretch>
          </p:blipFill>
          <p:spPr bwMode="auto">
            <a:xfrm>
              <a:off x="1727200" y="2323703"/>
              <a:ext cx="3429000"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5"/>
            <p:cNvSpPr txBox="1">
              <a:spLocks noChangeArrowheads="1"/>
            </p:cNvSpPr>
            <p:nvPr/>
          </p:nvSpPr>
          <p:spPr bwMode="auto">
            <a:xfrm>
              <a:off x="2742456" y="4214415"/>
              <a:ext cx="533400" cy="360000"/>
            </a:xfrm>
            <a:prstGeom prst="rect">
              <a:avLst/>
            </a:prstGeom>
            <a:solidFill>
              <a:schemeClr val="bg1"/>
            </a:solidFill>
            <a:ln>
              <a:noFill/>
            </a:ln>
            <a:effectLst/>
          </p:spPr>
          <p:txBody>
            <a:bodyPr>
              <a:spAutoFit/>
            </a:bodyPr>
            <a:lstStyle/>
            <a:p>
              <a:pPr>
                <a:spcBef>
                  <a:spcPct val="50000"/>
                </a:spcBef>
              </a:pPr>
              <a:r>
                <a:rPr lang="en-US" altLang="en-US" i="1" dirty="0" smtClean="0"/>
                <a:t>  a</a:t>
              </a:r>
              <a:endParaRPr lang="en-US" altLang="en-US" i="1" dirty="0"/>
            </a:p>
          </p:txBody>
        </p:sp>
        <p:sp>
          <p:nvSpPr>
            <p:cNvPr id="6" name="Text Box 6"/>
            <p:cNvSpPr txBox="1">
              <a:spLocks noChangeArrowheads="1"/>
            </p:cNvSpPr>
            <p:nvPr/>
          </p:nvSpPr>
          <p:spPr bwMode="auto">
            <a:xfrm>
              <a:off x="4223560" y="4214415"/>
              <a:ext cx="432000" cy="360000"/>
            </a:xfrm>
            <a:prstGeom prst="rect">
              <a:avLst/>
            </a:prstGeom>
            <a:solidFill>
              <a:schemeClr val="bg1"/>
            </a:solidFill>
            <a:ln>
              <a:noFill/>
            </a:ln>
            <a:effectLst/>
          </p:spPr>
          <p:txBody>
            <a:bodyPr>
              <a:spAutoFit/>
            </a:bodyPr>
            <a:lstStyle/>
            <a:p>
              <a:pPr>
                <a:spcBef>
                  <a:spcPct val="50000"/>
                </a:spcBef>
              </a:pPr>
              <a:r>
                <a:rPr lang="en-US" altLang="en-US" i="1" dirty="0" smtClean="0"/>
                <a:t> b</a:t>
              </a:r>
              <a:endParaRPr lang="en-US" altLang="en-US" i="1" dirty="0"/>
            </a:p>
          </p:txBody>
        </p:sp>
      </p:grpSp>
      <p:graphicFrame>
        <p:nvGraphicFramePr>
          <p:cNvPr id="9" name="Object 8"/>
          <p:cNvGraphicFramePr>
            <a:graphicFrameLocks noChangeAspect="1"/>
          </p:cNvGraphicFramePr>
          <p:nvPr>
            <p:extLst>
              <p:ext uri="{D42A27DB-BD31-4B8C-83A1-F6EECF244321}">
                <p14:modId xmlns:p14="http://schemas.microsoft.com/office/powerpoint/2010/main" val="1627684131"/>
              </p:ext>
            </p:extLst>
          </p:nvPr>
        </p:nvGraphicFramePr>
        <p:xfrm>
          <a:off x="608434" y="2571750"/>
          <a:ext cx="5619750" cy="3873500"/>
        </p:xfrm>
        <a:graphic>
          <a:graphicData uri="http://schemas.openxmlformats.org/presentationml/2006/ole">
            <mc:AlternateContent xmlns:mc="http://schemas.openxmlformats.org/markup-compatibility/2006">
              <mc:Choice xmlns:v="urn:schemas-microsoft-com:vml" Requires="v">
                <p:oleObj spid="_x0000_s191501" name="Equation" r:id="rId4" imgW="2247840" imgH="1549080" progId="Equation.DSMT4">
                  <p:embed/>
                </p:oleObj>
              </mc:Choice>
              <mc:Fallback>
                <p:oleObj name="Equation" r:id="rId4" imgW="2247840" imgH="1549080" progId="Equation.DSMT4">
                  <p:embed/>
                  <p:pic>
                    <p:nvPicPr>
                      <p:cNvPr id="0" name=""/>
                      <p:cNvPicPr>
                        <a:picLocks noChangeAspect="1" noChangeArrowheads="1"/>
                      </p:cNvPicPr>
                      <p:nvPr/>
                    </p:nvPicPr>
                    <p:blipFill>
                      <a:blip r:embed="rId5"/>
                      <a:srcRect/>
                      <a:stretch>
                        <a:fillRect/>
                      </a:stretch>
                    </p:blipFill>
                    <p:spPr bwMode="auto">
                      <a:xfrm>
                        <a:off x="608434" y="2571750"/>
                        <a:ext cx="5619750" cy="387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Content Placeholder 9"/>
          <p:cNvSpPr>
            <a:spLocks noGrp="1"/>
          </p:cNvSpPr>
          <p:nvPr>
            <p:ph idx="1"/>
          </p:nvPr>
        </p:nvSpPr>
        <p:spPr/>
        <p:txBody>
          <a:bodyPr/>
          <a:lstStyle/>
          <a:p>
            <a:r>
              <a:rPr lang="en-IN" dirty="0" smtClean="0"/>
              <a:t>So</a:t>
            </a:r>
            <a:r>
              <a:rPr lang="en-IN" dirty="0"/>
              <a:t> deflection at </a:t>
            </a:r>
            <a:r>
              <a:rPr lang="en-IN" dirty="0" smtClean="0"/>
              <a:t>C due to the action of this force Q is</a:t>
            </a:r>
          </a:p>
        </p:txBody>
      </p:sp>
    </p:spTree>
    <p:extLst>
      <p:ext uri="{BB962C8B-B14F-4D97-AF65-F5344CB8AC3E}">
        <p14:creationId xmlns:p14="http://schemas.microsoft.com/office/powerpoint/2010/main" val="1169967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with a gapped support</a:t>
            </a:r>
            <a:endParaRPr lang="en-IN" dirty="0"/>
          </a:p>
        </p:txBody>
      </p:sp>
      <p:sp>
        <p:nvSpPr>
          <p:cNvPr id="10" name="Content Placeholder 9"/>
          <p:cNvSpPr>
            <a:spLocks noGrp="1"/>
          </p:cNvSpPr>
          <p:nvPr>
            <p:ph idx="1"/>
          </p:nvPr>
        </p:nvSpPr>
        <p:spPr/>
        <p:txBody>
          <a:bodyPr/>
          <a:lstStyle/>
          <a:p>
            <a:r>
              <a:rPr lang="en-IN" dirty="0" smtClean="0"/>
              <a:t>Let us now consider what happens when the force goes beyond </a:t>
            </a:r>
            <a:r>
              <a:rPr lang="en-IN" dirty="0" smtClean="0"/>
              <a:t>Q to a value P=P’+Q</a:t>
            </a:r>
            <a:endParaRPr lang="en-IN" dirty="0" smtClean="0"/>
          </a:p>
        </p:txBody>
      </p:sp>
      <p:grpSp>
        <p:nvGrpSpPr>
          <p:cNvPr id="3" name="Group 2"/>
          <p:cNvGrpSpPr/>
          <p:nvPr/>
        </p:nvGrpSpPr>
        <p:grpSpPr>
          <a:xfrm>
            <a:off x="1115616" y="2891694"/>
            <a:ext cx="3924300" cy="2409825"/>
            <a:chOff x="1115616" y="2891694"/>
            <a:chExt cx="3924300" cy="2409825"/>
          </a:xfrm>
        </p:grpSpPr>
        <p:pic>
          <p:nvPicPr>
            <p:cNvPr id="1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891694"/>
              <a:ext cx="392430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5"/>
            <p:cNvSpPr txBox="1">
              <a:spLocks noChangeArrowheads="1"/>
            </p:cNvSpPr>
            <p:nvPr/>
          </p:nvSpPr>
          <p:spPr bwMode="auto">
            <a:xfrm>
              <a:off x="2569424" y="4931288"/>
              <a:ext cx="533400" cy="360000"/>
            </a:xfrm>
            <a:prstGeom prst="rect">
              <a:avLst/>
            </a:prstGeom>
            <a:solidFill>
              <a:schemeClr val="bg1"/>
            </a:solidFill>
            <a:ln>
              <a:noFill/>
            </a:ln>
            <a:effectLst/>
          </p:spPr>
          <p:txBody>
            <a:bodyPr>
              <a:spAutoFit/>
            </a:bodyPr>
            <a:lstStyle/>
            <a:p>
              <a:pPr>
                <a:spcBef>
                  <a:spcPct val="50000"/>
                </a:spcBef>
              </a:pPr>
              <a:r>
                <a:rPr lang="en-US" altLang="en-US" i="1" dirty="0" smtClean="0"/>
                <a:t>  a</a:t>
              </a:r>
              <a:endParaRPr lang="en-US" altLang="en-US" i="1" dirty="0"/>
            </a:p>
          </p:txBody>
        </p:sp>
        <p:sp>
          <p:nvSpPr>
            <p:cNvPr id="13" name="Text Box 6"/>
            <p:cNvSpPr txBox="1">
              <a:spLocks noChangeArrowheads="1"/>
            </p:cNvSpPr>
            <p:nvPr/>
          </p:nvSpPr>
          <p:spPr bwMode="auto">
            <a:xfrm>
              <a:off x="4050528" y="4931288"/>
              <a:ext cx="432000" cy="360000"/>
            </a:xfrm>
            <a:prstGeom prst="rect">
              <a:avLst/>
            </a:prstGeom>
            <a:solidFill>
              <a:schemeClr val="bg1"/>
            </a:solidFill>
            <a:ln>
              <a:noFill/>
            </a:ln>
            <a:effectLst/>
          </p:spPr>
          <p:txBody>
            <a:bodyPr>
              <a:spAutoFit/>
            </a:bodyPr>
            <a:lstStyle/>
            <a:p>
              <a:pPr>
                <a:spcBef>
                  <a:spcPct val="50000"/>
                </a:spcBef>
              </a:pPr>
              <a:r>
                <a:rPr lang="en-US" altLang="en-US" i="1" dirty="0" smtClean="0"/>
                <a:t> b</a:t>
              </a:r>
              <a:endParaRPr lang="en-US" altLang="en-US" i="1" dirty="0"/>
            </a:p>
          </p:txBody>
        </p:sp>
      </p:grpSp>
    </p:spTree>
    <p:extLst>
      <p:ext uri="{BB962C8B-B14F-4D97-AF65-F5344CB8AC3E}">
        <p14:creationId xmlns:p14="http://schemas.microsoft.com/office/powerpoint/2010/main" val="777825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2151024" y="3861048"/>
            <a:ext cx="360040" cy="720000"/>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IN" dirty="0" smtClean="0"/>
              <a:t>Beam with spring support</a:t>
            </a:r>
            <a:endParaRPr lang="en-IN" dirty="0"/>
          </a:p>
        </p:txBody>
      </p:sp>
      <p:sp>
        <p:nvSpPr>
          <p:cNvPr id="3" name="Content Placeholder 2"/>
          <p:cNvSpPr>
            <a:spLocks noGrp="1"/>
          </p:cNvSpPr>
          <p:nvPr>
            <p:ph idx="1"/>
          </p:nvPr>
        </p:nvSpPr>
        <p:spPr/>
        <p:txBody>
          <a:bodyPr/>
          <a:lstStyle/>
          <a:p>
            <a:r>
              <a:rPr lang="en-IN" dirty="0" smtClean="0"/>
              <a:t>Replace the spring with a force</a:t>
            </a:r>
            <a:endParaRPr lang="en-IN" dirty="0"/>
          </a:p>
        </p:txBody>
      </p:sp>
      <p:grpSp>
        <p:nvGrpSpPr>
          <p:cNvPr id="26" name="Group 25"/>
          <p:cNvGrpSpPr/>
          <p:nvPr/>
        </p:nvGrpSpPr>
        <p:grpSpPr>
          <a:xfrm>
            <a:off x="2442824" y="3429000"/>
            <a:ext cx="4361424" cy="1413448"/>
            <a:chOff x="2555776" y="3429000"/>
            <a:chExt cx="4361424" cy="1413448"/>
          </a:xfrm>
        </p:grpSpPr>
        <p:sp>
          <p:nvSpPr>
            <p:cNvPr id="27" name="Rectangle 26"/>
            <p:cNvSpPr/>
            <p:nvPr/>
          </p:nvSpPr>
          <p:spPr>
            <a:xfrm>
              <a:off x="2641432" y="4077072"/>
              <a:ext cx="3708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2555776" y="4473116"/>
              <a:ext cx="360040" cy="369332"/>
            </a:xfrm>
            <a:prstGeom prst="rect">
              <a:avLst/>
            </a:prstGeom>
            <a:noFill/>
          </p:spPr>
          <p:txBody>
            <a:bodyPr wrap="square" rtlCol="0">
              <a:spAutoFit/>
            </a:bodyPr>
            <a:lstStyle/>
            <a:p>
              <a:r>
                <a:rPr lang="en-IN" dirty="0" smtClean="0"/>
                <a:t>A</a:t>
              </a:r>
              <a:endParaRPr lang="en-IN" dirty="0"/>
            </a:p>
          </p:txBody>
        </p:sp>
        <p:sp>
          <p:nvSpPr>
            <p:cNvPr id="29" name="TextBox 28"/>
            <p:cNvSpPr txBox="1"/>
            <p:nvPr/>
          </p:nvSpPr>
          <p:spPr>
            <a:xfrm>
              <a:off x="6557160" y="4355812"/>
              <a:ext cx="360040" cy="369332"/>
            </a:xfrm>
            <a:prstGeom prst="rect">
              <a:avLst/>
            </a:prstGeom>
            <a:noFill/>
          </p:spPr>
          <p:txBody>
            <a:bodyPr wrap="square" rtlCol="0">
              <a:spAutoFit/>
            </a:bodyPr>
            <a:lstStyle/>
            <a:p>
              <a:r>
                <a:rPr lang="en-IN" dirty="0" smtClean="0"/>
                <a:t>B</a:t>
              </a:r>
              <a:endParaRPr lang="en-IN" dirty="0"/>
            </a:p>
          </p:txBody>
        </p:sp>
        <p:cxnSp>
          <p:nvCxnSpPr>
            <p:cNvPr id="30" name="Straight Arrow Connector 29"/>
            <p:cNvCxnSpPr/>
            <p:nvPr/>
          </p:nvCxnSpPr>
          <p:spPr>
            <a:xfrm>
              <a:off x="6218304"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724128"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974984"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223840"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470928"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729664"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980520"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252904"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499992"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758728"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009584"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279624" y="3442648"/>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3526712" y="3442648"/>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785448" y="3442648"/>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036304" y="3442648"/>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342328" y="3487408"/>
              <a:ext cx="324000" cy="324000"/>
            </a:xfrm>
            <a:prstGeom prst="rect">
              <a:avLst/>
            </a:prstGeom>
            <a:solidFill>
              <a:schemeClr val="bg1"/>
            </a:solidFill>
          </p:spPr>
          <p:txBody>
            <a:bodyPr wrap="square" lIns="0" tIns="0" rIns="0" bIns="0" rtlCol="0">
              <a:spAutoFit/>
            </a:bodyPr>
            <a:lstStyle/>
            <a:p>
              <a:r>
                <a:rPr lang="en-IN" sz="2400" b="1" i="1" dirty="0" smtClean="0">
                  <a:latin typeface="Times New Roman" panose="02020603050405020304" pitchFamily="18" charset="0"/>
                  <a:cs typeface="Times New Roman" panose="02020603050405020304" pitchFamily="18" charset="0"/>
                </a:rPr>
                <a:t> w</a:t>
              </a:r>
              <a:endParaRPr lang="en-IN" sz="2400" b="1" i="1" dirty="0">
                <a:latin typeface="Times New Roman" panose="02020603050405020304" pitchFamily="18" charset="0"/>
                <a:cs typeface="Times New Roman" panose="02020603050405020304" pitchFamily="18" charset="0"/>
              </a:endParaRPr>
            </a:p>
          </p:txBody>
        </p:sp>
      </p:grpSp>
      <p:sp>
        <p:nvSpPr>
          <p:cNvPr id="47" name="Line 5"/>
          <p:cNvSpPr>
            <a:spLocks noChangeShapeType="1"/>
          </p:cNvSpPr>
          <p:nvPr/>
        </p:nvSpPr>
        <p:spPr bwMode="auto">
          <a:xfrm flipV="1">
            <a:off x="6226522" y="4423464"/>
            <a:ext cx="0" cy="9906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 name="TextBox 48"/>
          <p:cNvSpPr txBox="1"/>
          <p:nvPr/>
        </p:nvSpPr>
        <p:spPr>
          <a:xfrm>
            <a:off x="5832200" y="4941168"/>
            <a:ext cx="540000" cy="461665"/>
          </a:xfrm>
          <a:prstGeom prst="rect">
            <a:avLst/>
          </a:prstGeom>
          <a:noFill/>
        </p:spPr>
        <p:txBody>
          <a:bodyPr wrap="square" rtlCol="0">
            <a:spAutoFit/>
          </a:bodyPr>
          <a:lstStyle/>
          <a:p>
            <a:r>
              <a:rPr lang="en-IN" sz="2400" b="1" dirty="0" smtClean="0"/>
              <a:t>P</a:t>
            </a:r>
            <a:endParaRPr lang="en-IN" sz="2400" b="1" baseline="-25000" dirty="0"/>
          </a:p>
        </p:txBody>
      </p:sp>
    </p:spTree>
    <p:extLst>
      <p:ext uri="{BB962C8B-B14F-4D97-AF65-F5344CB8AC3E}">
        <p14:creationId xmlns:p14="http://schemas.microsoft.com/office/powerpoint/2010/main" val="1192897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with a gapped support</a:t>
            </a:r>
            <a:endParaRPr lang="en-IN" dirty="0"/>
          </a:p>
        </p:txBody>
      </p:sp>
      <p:sp>
        <p:nvSpPr>
          <p:cNvPr id="10" name="Content Placeholder 9"/>
          <p:cNvSpPr>
            <a:spLocks noGrp="1"/>
          </p:cNvSpPr>
          <p:nvPr>
            <p:ph idx="1"/>
          </p:nvPr>
        </p:nvSpPr>
        <p:spPr/>
        <p:txBody>
          <a:bodyPr/>
          <a:lstStyle/>
          <a:p>
            <a:r>
              <a:rPr lang="en-IN" dirty="0" smtClean="0"/>
              <a:t>We now re draw the diagram of the beam in its final state replacing the support by a reaction R</a:t>
            </a:r>
            <a:r>
              <a:rPr lang="en-IN" baseline="-25000" dirty="0" smtClean="0"/>
              <a:t>B</a:t>
            </a:r>
            <a:r>
              <a:rPr lang="en-IN" dirty="0" smtClean="0"/>
              <a:t> </a:t>
            </a:r>
          </a:p>
        </p:txBody>
      </p:sp>
      <p:grpSp>
        <p:nvGrpSpPr>
          <p:cNvPr id="5" name="Group 4"/>
          <p:cNvGrpSpPr/>
          <p:nvPr/>
        </p:nvGrpSpPr>
        <p:grpSpPr>
          <a:xfrm>
            <a:off x="1115616" y="3395439"/>
            <a:ext cx="3924300" cy="2409825"/>
            <a:chOff x="1115616" y="3395439"/>
            <a:chExt cx="3924300" cy="2409825"/>
          </a:xfrm>
        </p:grpSpPr>
        <p:grpSp>
          <p:nvGrpSpPr>
            <p:cNvPr id="3" name="Group 2"/>
            <p:cNvGrpSpPr/>
            <p:nvPr/>
          </p:nvGrpSpPr>
          <p:grpSpPr>
            <a:xfrm>
              <a:off x="1115616" y="3395439"/>
              <a:ext cx="3924300" cy="2409825"/>
              <a:chOff x="1115616" y="2891694"/>
              <a:chExt cx="3924300" cy="2409825"/>
            </a:xfrm>
          </p:grpSpPr>
          <p:pic>
            <p:nvPicPr>
              <p:cNvPr id="1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891694"/>
                <a:ext cx="392430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5"/>
              <p:cNvSpPr txBox="1">
                <a:spLocks noChangeArrowheads="1"/>
              </p:cNvSpPr>
              <p:nvPr/>
            </p:nvSpPr>
            <p:spPr bwMode="auto">
              <a:xfrm>
                <a:off x="2569424" y="4931288"/>
                <a:ext cx="533400" cy="360000"/>
              </a:xfrm>
              <a:prstGeom prst="rect">
                <a:avLst/>
              </a:prstGeom>
              <a:solidFill>
                <a:schemeClr val="bg1"/>
              </a:solidFill>
              <a:ln>
                <a:noFill/>
              </a:ln>
              <a:effectLst/>
            </p:spPr>
            <p:txBody>
              <a:bodyPr>
                <a:spAutoFit/>
              </a:bodyPr>
              <a:lstStyle/>
              <a:p>
                <a:pPr>
                  <a:spcBef>
                    <a:spcPct val="50000"/>
                  </a:spcBef>
                </a:pPr>
                <a:r>
                  <a:rPr lang="en-US" altLang="en-US" i="1" dirty="0" smtClean="0"/>
                  <a:t>  a</a:t>
                </a:r>
                <a:endParaRPr lang="en-US" altLang="en-US" i="1" dirty="0"/>
              </a:p>
            </p:txBody>
          </p:sp>
          <p:sp>
            <p:nvSpPr>
              <p:cNvPr id="13" name="Text Box 6"/>
              <p:cNvSpPr txBox="1">
                <a:spLocks noChangeArrowheads="1"/>
              </p:cNvSpPr>
              <p:nvPr/>
            </p:nvSpPr>
            <p:spPr bwMode="auto">
              <a:xfrm>
                <a:off x="4050528" y="4931288"/>
                <a:ext cx="432000" cy="360000"/>
              </a:xfrm>
              <a:prstGeom prst="rect">
                <a:avLst/>
              </a:prstGeom>
              <a:solidFill>
                <a:schemeClr val="bg1"/>
              </a:solidFill>
              <a:ln>
                <a:noFill/>
              </a:ln>
              <a:effectLst/>
            </p:spPr>
            <p:txBody>
              <a:bodyPr>
                <a:spAutoFit/>
              </a:bodyPr>
              <a:lstStyle/>
              <a:p>
                <a:pPr>
                  <a:spcBef>
                    <a:spcPct val="50000"/>
                  </a:spcBef>
                </a:pPr>
                <a:r>
                  <a:rPr lang="en-US" altLang="en-US" i="1" dirty="0" smtClean="0"/>
                  <a:t> b</a:t>
                </a:r>
                <a:endParaRPr lang="en-US" altLang="en-US" i="1" dirty="0"/>
              </a:p>
            </p:txBody>
          </p:sp>
        </p:grpSp>
        <p:sp>
          <p:nvSpPr>
            <p:cNvPr id="4" name="Trapezoid 3"/>
            <p:cNvSpPr/>
            <p:nvPr/>
          </p:nvSpPr>
          <p:spPr>
            <a:xfrm rot="5006122">
              <a:off x="3587001" y="4643345"/>
              <a:ext cx="648072" cy="648072"/>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rapezoid 13"/>
            <p:cNvSpPr/>
            <p:nvPr/>
          </p:nvSpPr>
          <p:spPr>
            <a:xfrm>
              <a:off x="3491880" y="5122271"/>
              <a:ext cx="778114" cy="324036"/>
            </a:xfrm>
            <a:prstGeom prst="trapezoid">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Line 5"/>
            <p:cNvSpPr>
              <a:spLocks noChangeShapeType="1"/>
            </p:cNvSpPr>
            <p:nvPr/>
          </p:nvSpPr>
          <p:spPr bwMode="auto">
            <a:xfrm flipV="1">
              <a:off x="3850258" y="4670648"/>
              <a:ext cx="0" cy="990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 name="TextBox 8"/>
            <p:cNvSpPr txBox="1"/>
            <p:nvPr/>
          </p:nvSpPr>
          <p:spPr>
            <a:xfrm>
              <a:off x="3347864" y="4810800"/>
              <a:ext cx="540000" cy="461665"/>
            </a:xfrm>
            <a:prstGeom prst="rect">
              <a:avLst/>
            </a:prstGeom>
            <a:noFill/>
          </p:spPr>
          <p:txBody>
            <a:bodyPr wrap="square" rtlCol="0">
              <a:spAutoFit/>
            </a:bodyPr>
            <a:lstStyle/>
            <a:p>
              <a:r>
                <a:rPr lang="en-IN" sz="2400" b="1" dirty="0">
                  <a:solidFill>
                    <a:srgbClr val="FF0000"/>
                  </a:solidFill>
                </a:rPr>
                <a:t>R</a:t>
              </a:r>
              <a:r>
                <a:rPr lang="en-IN" sz="2400" b="1" baseline="-25000" dirty="0">
                  <a:solidFill>
                    <a:srgbClr val="FF0000"/>
                  </a:solidFill>
                </a:rPr>
                <a:t>B</a:t>
              </a:r>
            </a:p>
          </p:txBody>
        </p:sp>
      </p:grpSp>
    </p:spTree>
    <p:extLst>
      <p:ext uri="{BB962C8B-B14F-4D97-AF65-F5344CB8AC3E}">
        <p14:creationId xmlns:p14="http://schemas.microsoft.com/office/powerpoint/2010/main" val="3728973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with a gapped support</a:t>
            </a:r>
            <a:endParaRPr lang="en-IN" dirty="0"/>
          </a:p>
        </p:txBody>
      </p:sp>
      <p:sp>
        <p:nvSpPr>
          <p:cNvPr id="10" name="Content Placeholder 9"/>
          <p:cNvSpPr>
            <a:spLocks noGrp="1"/>
          </p:cNvSpPr>
          <p:nvPr>
            <p:ph idx="1"/>
          </p:nvPr>
        </p:nvSpPr>
        <p:spPr>
          <a:xfrm>
            <a:off x="457200" y="1196752"/>
            <a:ext cx="8229600" cy="4525963"/>
          </a:xfrm>
        </p:spPr>
        <p:txBody>
          <a:bodyPr/>
          <a:lstStyle/>
          <a:p>
            <a:r>
              <a:rPr lang="en-IN" dirty="0" smtClean="0"/>
              <a:t>We can split this problem again into two simpler problems</a:t>
            </a:r>
          </a:p>
          <a:p>
            <a:r>
              <a:rPr lang="en-IN" dirty="0" smtClean="0"/>
              <a:t>A cantilever beam loaded at the tip C by a force P=P’, where P’ is the extra force added after deformation by Q</a:t>
            </a:r>
          </a:p>
          <a:p>
            <a:r>
              <a:rPr lang="en-IN" dirty="0" smtClean="0"/>
              <a:t>A cantilever beam with overhang BC loaded at B by a force </a:t>
            </a:r>
            <a:r>
              <a:rPr lang="en-IN" dirty="0"/>
              <a:t>R</a:t>
            </a:r>
            <a:r>
              <a:rPr lang="en-IN" baseline="-25000" dirty="0"/>
              <a:t>B</a:t>
            </a:r>
          </a:p>
          <a:p>
            <a:pPr marL="0" indent="0">
              <a:buNone/>
            </a:pPr>
            <a:endParaRPr lang="en-IN" dirty="0" smtClean="0"/>
          </a:p>
        </p:txBody>
      </p:sp>
      <p:grpSp>
        <p:nvGrpSpPr>
          <p:cNvPr id="5" name="Group 4"/>
          <p:cNvGrpSpPr/>
          <p:nvPr/>
        </p:nvGrpSpPr>
        <p:grpSpPr>
          <a:xfrm>
            <a:off x="4788024" y="4365104"/>
            <a:ext cx="3924300" cy="2409825"/>
            <a:chOff x="1115616" y="3395439"/>
            <a:chExt cx="3924300" cy="2409825"/>
          </a:xfrm>
        </p:grpSpPr>
        <p:grpSp>
          <p:nvGrpSpPr>
            <p:cNvPr id="3" name="Group 2"/>
            <p:cNvGrpSpPr/>
            <p:nvPr/>
          </p:nvGrpSpPr>
          <p:grpSpPr>
            <a:xfrm>
              <a:off x="1115616" y="3395439"/>
              <a:ext cx="3924300" cy="2409825"/>
              <a:chOff x="1115616" y="2891694"/>
              <a:chExt cx="3924300" cy="2409825"/>
            </a:xfrm>
          </p:grpSpPr>
          <p:pic>
            <p:nvPicPr>
              <p:cNvPr id="1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891694"/>
                <a:ext cx="392430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5"/>
              <p:cNvSpPr txBox="1">
                <a:spLocks noChangeArrowheads="1"/>
              </p:cNvSpPr>
              <p:nvPr/>
            </p:nvSpPr>
            <p:spPr bwMode="auto">
              <a:xfrm>
                <a:off x="2569424" y="4931288"/>
                <a:ext cx="533400" cy="360000"/>
              </a:xfrm>
              <a:prstGeom prst="rect">
                <a:avLst/>
              </a:prstGeom>
              <a:solidFill>
                <a:schemeClr val="bg1"/>
              </a:solidFill>
              <a:ln>
                <a:noFill/>
              </a:ln>
              <a:effectLst/>
            </p:spPr>
            <p:txBody>
              <a:bodyPr>
                <a:spAutoFit/>
              </a:bodyPr>
              <a:lstStyle/>
              <a:p>
                <a:pPr>
                  <a:spcBef>
                    <a:spcPct val="50000"/>
                  </a:spcBef>
                </a:pPr>
                <a:r>
                  <a:rPr lang="en-US" altLang="en-US" i="1" dirty="0" smtClean="0"/>
                  <a:t>  a</a:t>
                </a:r>
                <a:endParaRPr lang="en-US" altLang="en-US" i="1" dirty="0"/>
              </a:p>
            </p:txBody>
          </p:sp>
          <p:sp>
            <p:nvSpPr>
              <p:cNvPr id="13" name="Text Box 6"/>
              <p:cNvSpPr txBox="1">
                <a:spLocks noChangeArrowheads="1"/>
              </p:cNvSpPr>
              <p:nvPr/>
            </p:nvSpPr>
            <p:spPr bwMode="auto">
              <a:xfrm>
                <a:off x="4050528" y="4931288"/>
                <a:ext cx="432000" cy="360000"/>
              </a:xfrm>
              <a:prstGeom prst="rect">
                <a:avLst/>
              </a:prstGeom>
              <a:solidFill>
                <a:schemeClr val="bg1"/>
              </a:solidFill>
              <a:ln>
                <a:noFill/>
              </a:ln>
              <a:effectLst/>
            </p:spPr>
            <p:txBody>
              <a:bodyPr>
                <a:spAutoFit/>
              </a:bodyPr>
              <a:lstStyle/>
              <a:p>
                <a:pPr>
                  <a:spcBef>
                    <a:spcPct val="50000"/>
                  </a:spcBef>
                </a:pPr>
                <a:r>
                  <a:rPr lang="en-US" altLang="en-US" i="1" dirty="0" smtClean="0"/>
                  <a:t> b</a:t>
                </a:r>
                <a:endParaRPr lang="en-US" altLang="en-US" i="1" dirty="0"/>
              </a:p>
            </p:txBody>
          </p:sp>
        </p:grpSp>
        <p:sp>
          <p:nvSpPr>
            <p:cNvPr id="4" name="Trapezoid 3"/>
            <p:cNvSpPr/>
            <p:nvPr/>
          </p:nvSpPr>
          <p:spPr>
            <a:xfrm rot="5006122">
              <a:off x="3587001" y="4643345"/>
              <a:ext cx="648072" cy="648072"/>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rapezoid 13"/>
            <p:cNvSpPr/>
            <p:nvPr/>
          </p:nvSpPr>
          <p:spPr>
            <a:xfrm>
              <a:off x="3491880" y="5122271"/>
              <a:ext cx="778114" cy="324036"/>
            </a:xfrm>
            <a:prstGeom prst="trapezoid">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Line 5"/>
            <p:cNvSpPr>
              <a:spLocks noChangeShapeType="1"/>
            </p:cNvSpPr>
            <p:nvPr/>
          </p:nvSpPr>
          <p:spPr bwMode="auto">
            <a:xfrm flipV="1">
              <a:off x="3850258" y="4670648"/>
              <a:ext cx="0" cy="990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 name="TextBox 8"/>
            <p:cNvSpPr txBox="1"/>
            <p:nvPr/>
          </p:nvSpPr>
          <p:spPr>
            <a:xfrm>
              <a:off x="3347864" y="4810800"/>
              <a:ext cx="540000" cy="461665"/>
            </a:xfrm>
            <a:prstGeom prst="rect">
              <a:avLst/>
            </a:prstGeom>
            <a:noFill/>
          </p:spPr>
          <p:txBody>
            <a:bodyPr wrap="square" rtlCol="0">
              <a:spAutoFit/>
            </a:bodyPr>
            <a:lstStyle/>
            <a:p>
              <a:r>
                <a:rPr lang="en-IN" sz="2400" b="1" dirty="0">
                  <a:solidFill>
                    <a:srgbClr val="FF0000"/>
                  </a:solidFill>
                </a:rPr>
                <a:t>R</a:t>
              </a:r>
              <a:r>
                <a:rPr lang="en-IN" sz="2400" b="1" baseline="-25000" dirty="0">
                  <a:solidFill>
                    <a:srgbClr val="FF0000"/>
                  </a:solidFill>
                </a:rPr>
                <a:t>B</a:t>
              </a:r>
            </a:p>
          </p:txBody>
        </p:sp>
      </p:grpSp>
    </p:spTree>
    <p:extLst>
      <p:ext uri="{BB962C8B-B14F-4D97-AF65-F5344CB8AC3E}">
        <p14:creationId xmlns:p14="http://schemas.microsoft.com/office/powerpoint/2010/main" val="1973371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with a gapped support</a:t>
            </a:r>
            <a:endParaRPr lang="en-IN" dirty="0"/>
          </a:p>
        </p:txBody>
      </p:sp>
      <p:sp>
        <p:nvSpPr>
          <p:cNvPr id="10" name="Content Placeholder 9"/>
          <p:cNvSpPr>
            <a:spLocks noGrp="1"/>
          </p:cNvSpPr>
          <p:nvPr>
            <p:ph idx="1"/>
          </p:nvPr>
        </p:nvSpPr>
        <p:spPr>
          <a:xfrm>
            <a:off x="457200" y="1268760"/>
            <a:ext cx="8229600" cy="4525963"/>
          </a:xfrm>
        </p:spPr>
        <p:txBody>
          <a:bodyPr/>
          <a:lstStyle/>
          <a:p>
            <a:r>
              <a:rPr lang="en-IN" dirty="0" smtClean="0"/>
              <a:t>However we will choose to do this by the usual process. </a:t>
            </a:r>
          </a:p>
          <a:p>
            <a:r>
              <a:rPr lang="en-IN" dirty="0" smtClean="0"/>
              <a:t>So we start by drawing the FBD.</a:t>
            </a:r>
          </a:p>
        </p:txBody>
      </p:sp>
      <p:grpSp>
        <p:nvGrpSpPr>
          <p:cNvPr id="20" name="Group 19"/>
          <p:cNvGrpSpPr/>
          <p:nvPr/>
        </p:nvGrpSpPr>
        <p:grpSpPr>
          <a:xfrm>
            <a:off x="4680148" y="3520332"/>
            <a:ext cx="3996308" cy="2788988"/>
            <a:chOff x="2627784" y="2708920"/>
            <a:chExt cx="3996308" cy="2788988"/>
          </a:xfrm>
        </p:grpSpPr>
        <p:grpSp>
          <p:nvGrpSpPr>
            <p:cNvPr id="21" name="Group 20"/>
            <p:cNvGrpSpPr/>
            <p:nvPr/>
          </p:nvGrpSpPr>
          <p:grpSpPr>
            <a:xfrm>
              <a:off x="3405898" y="3088083"/>
              <a:ext cx="3218194" cy="2409825"/>
              <a:chOff x="1821722" y="3395439"/>
              <a:chExt cx="3218194" cy="2409825"/>
            </a:xfrm>
          </p:grpSpPr>
          <p:grpSp>
            <p:nvGrpSpPr>
              <p:cNvPr id="27" name="Group 26"/>
              <p:cNvGrpSpPr/>
              <p:nvPr/>
            </p:nvGrpSpPr>
            <p:grpSpPr>
              <a:xfrm>
                <a:off x="1821722" y="3395439"/>
                <a:ext cx="3218194" cy="2409825"/>
                <a:chOff x="1821722" y="2891694"/>
                <a:chExt cx="3218194" cy="2409825"/>
              </a:xfrm>
            </p:grpSpPr>
            <p:pic>
              <p:nvPicPr>
                <p:cNvPr id="32"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l="17994"/>
                <a:stretch/>
              </p:blipFill>
              <p:spPr bwMode="auto">
                <a:xfrm>
                  <a:off x="1821722" y="2891694"/>
                  <a:ext cx="3218194"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 Box 5"/>
                <p:cNvSpPr txBox="1">
                  <a:spLocks noChangeArrowheads="1"/>
                </p:cNvSpPr>
                <p:nvPr/>
              </p:nvSpPr>
              <p:spPr bwMode="auto">
                <a:xfrm>
                  <a:off x="2569424" y="4931288"/>
                  <a:ext cx="533400" cy="360000"/>
                </a:xfrm>
                <a:prstGeom prst="rect">
                  <a:avLst/>
                </a:prstGeom>
                <a:solidFill>
                  <a:schemeClr val="bg1"/>
                </a:solidFill>
                <a:ln>
                  <a:noFill/>
                </a:ln>
                <a:effectLst/>
              </p:spPr>
              <p:txBody>
                <a:bodyPr>
                  <a:spAutoFit/>
                </a:bodyPr>
                <a:lstStyle/>
                <a:p>
                  <a:pPr>
                    <a:spcBef>
                      <a:spcPct val="50000"/>
                    </a:spcBef>
                  </a:pPr>
                  <a:r>
                    <a:rPr lang="en-US" altLang="en-US" i="1" dirty="0" smtClean="0"/>
                    <a:t>  a</a:t>
                  </a:r>
                  <a:endParaRPr lang="en-US" altLang="en-US" i="1" dirty="0"/>
                </a:p>
              </p:txBody>
            </p:sp>
            <p:sp>
              <p:nvSpPr>
                <p:cNvPr id="34" name="Text Box 6"/>
                <p:cNvSpPr txBox="1">
                  <a:spLocks noChangeArrowheads="1"/>
                </p:cNvSpPr>
                <p:nvPr/>
              </p:nvSpPr>
              <p:spPr bwMode="auto">
                <a:xfrm>
                  <a:off x="4050528" y="4931288"/>
                  <a:ext cx="432000" cy="360000"/>
                </a:xfrm>
                <a:prstGeom prst="rect">
                  <a:avLst/>
                </a:prstGeom>
                <a:solidFill>
                  <a:schemeClr val="bg1"/>
                </a:solidFill>
                <a:ln>
                  <a:noFill/>
                </a:ln>
                <a:effectLst/>
              </p:spPr>
              <p:txBody>
                <a:bodyPr>
                  <a:spAutoFit/>
                </a:bodyPr>
                <a:lstStyle/>
                <a:p>
                  <a:pPr>
                    <a:spcBef>
                      <a:spcPct val="50000"/>
                    </a:spcBef>
                  </a:pPr>
                  <a:r>
                    <a:rPr lang="en-US" altLang="en-US" i="1" dirty="0" smtClean="0"/>
                    <a:t> b</a:t>
                  </a:r>
                  <a:endParaRPr lang="en-US" altLang="en-US" i="1" dirty="0"/>
                </a:p>
              </p:txBody>
            </p:sp>
          </p:grpSp>
          <p:sp>
            <p:nvSpPr>
              <p:cNvPr id="28" name="Trapezoid 27"/>
              <p:cNvSpPr/>
              <p:nvPr/>
            </p:nvSpPr>
            <p:spPr>
              <a:xfrm rot="5006122">
                <a:off x="3587001" y="4643345"/>
                <a:ext cx="648072" cy="648072"/>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rapezoid 28"/>
              <p:cNvSpPr/>
              <p:nvPr/>
            </p:nvSpPr>
            <p:spPr>
              <a:xfrm>
                <a:off x="3491880" y="5122271"/>
                <a:ext cx="778114" cy="324036"/>
              </a:xfrm>
              <a:prstGeom prst="trapezoid">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Line 5"/>
              <p:cNvSpPr>
                <a:spLocks noChangeShapeType="1"/>
              </p:cNvSpPr>
              <p:nvPr/>
            </p:nvSpPr>
            <p:spPr bwMode="auto">
              <a:xfrm flipV="1">
                <a:off x="3850258" y="4670648"/>
                <a:ext cx="0" cy="990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 name="TextBox 30"/>
              <p:cNvSpPr txBox="1"/>
              <p:nvPr/>
            </p:nvSpPr>
            <p:spPr>
              <a:xfrm>
                <a:off x="3347864" y="4810800"/>
                <a:ext cx="540000" cy="461665"/>
              </a:xfrm>
              <a:prstGeom prst="rect">
                <a:avLst/>
              </a:prstGeom>
              <a:noFill/>
            </p:spPr>
            <p:txBody>
              <a:bodyPr wrap="square" rtlCol="0">
                <a:spAutoFit/>
              </a:bodyPr>
              <a:lstStyle/>
              <a:p>
                <a:r>
                  <a:rPr lang="en-IN" sz="2400" b="1" dirty="0" smtClean="0">
                    <a:solidFill>
                      <a:srgbClr val="FF0000"/>
                    </a:solidFill>
                  </a:rPr>
                  <a:t>R</a:t>
                </a:r>
                <a:r>
                  <a:rPr lang="en-IN" sz="2400" b="1" baseline="-25000" dirty="0" smtClean="0">
                    <a:solidFill>
                      <a:srgbClr val="FF0000"/>
                    </a:solidFill>
                  </a:rPr>
                  <a:t>B</a:t>
                </a:r>
                <a:endParaRPr lang="en-IN" sz="2400" b="1" baseline="-25000" dirty="0">
                  <a:solidFill>
                    <a:srgbClr val="FF0000"/>
                  </a:solidFill>
                </a:endParaRPr>
              </a:p>
            </p:txBody>
          </p:sp>
        </p:grpSp>
        <p:sp>
          <p:nvSpPr>
            <p:cNvPr id="22" name="Trapezoid 21"/>
            <p:cNvSpPr/>
            <p:nvPr/>
          </p:nvSpPr>
          <p:spPr>
            <a:xfrm>
              <a:off x="2627784" y="4967315"/>
              <a:ext cx="778114" cy="324036"/>
            </a:xfrm>
            <a:prstGeom prst="trapezoid">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Line 5"/>
            <p:cNvSpPr>
              <a:spLocks noChangeShapeType="1"/>
            </p:cNvSpPr>
            <p:nvPr/>
          </p:nvSpPr>
          <p:spPr bwMode="auto">
            <a:xfrm flipV="1">
              <a:off x="3424634" y="4238552"/>
              <a:ext cx="0" cy="990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Arc 6"/>
            <p:cNvSpPr>
              <a:spLocks/>
            </p:cNvSpPr>
            <p:nvPr/>
          </p:nvSpPr>
          <p:spPr bwMode="auto">
            <a:xfrm>
              <a:off x="3419872" y="3201096"/>
              <a:ext cx="798512" cy="1524000"/>
            </a:xfrm>
            <a:custGeom>
              <a:avLst/>
              <a:gdLst>
                <a:gd name="G0" fmla="+- 1034 0 0"/>
                <a:gd name="G1" fmla="+- 21600 0 0"/>
                <a:gd name="G2" fmla="+- 21600 0 0"/>
                <a:gd name="T0" fmla="*/ 0 w 22634"/>
                <a:gd name="T1" fmla="*/ 25 h 43200"/>
                <a:gd name="T2" fmla="*/ 629 w 22634"/>
                <a:gd name="T3" fmla="*/ 43196 h 43200"/>
                <a:gd name="T4" fmla="*/ 1034 w 22634"/>
                <a:gd name="T5" fmla="*/ 21600 h 43200"/>
              </a:gdLst>
              <a:ahLst/>
              <a:cxnLst>
                <a:cxn ang="0">
                  <a:pos x="T0" y="T1"/>
                </a:cxn>
                <a:cxn ang="0">
                  <a:pos x="T2" y="T3"/>
                </a:cxn>
                <a:cxn ang="0">
                  <a:pos x="T4" y="T5"/>
                </a:cxn>
              </a:cxnLst>
              <a:rect l="0" t="0" r="r" b="b"/>
              <a:pathLst>
                <a:path w="22634" h="43200" fill="none"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path>
                <a:path w="22634" h="43200" stroke="0"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lnTo>
                    <a:pt x="1034" y="21600"/>
                  </a:lnTo>
                  <a:close/>
                </a:path>
              </a:pathLst>
            </a:custGeom>
            <a:noFill/>
            <a:ln w="76200">
              <a:solidFill>
                <a:srgbClr val="FF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TextBox 24"/>
            <p:cNvSpPr txBox="1"/>
            <p:nvPr/>
          </p:nvSpPr>
          <p:spPr>
            <a:xfrm>
              <a:off x="2915816" y="4797200"/>
              <a:ext cx="540000" cy="461665"/>
            </a:xfrm>
            <a:prstGeom prst="rect">
              <a:avLst/>
            </a:prstGeom>
            <a:noFill/>
          </p:spPr>
          <p:txBody>
            <a:bodyPr wrap="square" rtlCol="0">
              <a:spAutoFit/>
            </a:bodyPr>
            <a:lstStyle/>
            <a:p>
              <a:r>
                <a:rPr lang="en-IN" sz="2400" b="1" dirty="0" smtClean="0">
                  <a:solidFill>
                    <a:srgbClr val="FF0000"/>
                  </a:solidFill>
                </a:rPr>
                <a:t>R</a:t>
              </a:r>
              <a:r>
                <a:rPr lang="en-IN" sz="2400" b="1" baseline="-25000" dirty="0" smtClean="0">
                  <a:solidFill>
                    <a:srgbClr val="FF0000"/>
                  </a:solidFill>
                </a:rPr>
                <a:t>A</a:t>
              </a:r>
              <a:endParaRPr lang="en-IN" sz="2400" b="1" baseline="-25000" dirty="0">
                <a:solidFill>
                  <a:srgbClr val="FF0000"/>
                </a:solidFill>
              </a:endParaRPr>
            </a:p>
          </p:txBody>
        </p:sp>
        <p:sp>
          <p:nvSpPr>
            <p:cNvPr id="26" name="TextBox 25"/>
            <p:cNvSpPr txBox="1"/>
            <p:nvPr/>
          </p:nvSpPr>
          <p:spPr>
            <a:xfrm>
              <a:off x="2963184" y="2708920"/>
              <a:ext cx="576000" cy="461665"/>
            </a:xfrm>
            <a:prstGeom prst="rect">
              <a:avLst/>
            </a:prstGeom>
            <a:noFill/>
          </p:spPr>
          <p:txBody>
            <a:bodyPr wrap="square" rtlCol="0">
              <a:spAutoFit/>
            </a:bodyPr>
            <a:lstStyle/>
            <a:p>
              <a:r>
                <a:rPr lang="en-IN" sz="2400" b="1" dirty="0" smtClean="0">
                  <a:solidFill>
                    <a:srgbClr val="FF0000"/>
                  </a:solidFill>
                </a:rPr>
                <a:t>M</a:t>
              </a:r>
              <a:r>
                <a:rPr lang="en-IN" sz="2400" b="1" baseline="-25000" dirty="0" smtClean="0">
                  <a:solidFill>
                    <a:srgbClr val="FF0000"/>
                  </a:solidFill>
                </a:rPr>
                <a:t>A</a:t>
              </a:r>
              <a:endParaRPr lang="en-IN" sz="2400" b="1" baseline="-25000" dirty="0">
                <a:solidFill>
                  <a:srgbClr val="FF0000"/>
                </a:solidFill>
              </a:endParaRPr>
            </a:p>
          </p:txBody>
        </p:sp>
      </p:grpSp>
    </p:spTree>
    <p:extLst>
      <p:ext uri="{BB962C8B-B14F-4D97-AF65-F5344CB8AC3E}">
        <p14:creationId xmlns:p14="http://schemas.microsoft.com/office/powerpoint/2010/main" val="1587203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with a gapped support</a:t>
            </a:r>
            <a:endParaRPr lang="en-IN" dirty="0"/>
          </a:p>
        </p:txBody>
      </p:sp>
      <p:sp>
        <p:nvSpPr>
          <p:cNvPr id="10" name="Content Placeholder 9"/>
          <p:cNvSpPr>
            <a:spLocks noGrp="1"/>
          </p:cNvSpPr>
          <p:nvPr>
            <p:ph idx="1"/>
          </p:nvPr>
        </p:nvSpPr>
        <p:spPr>
          <a:xfrm>
            <a:off x="457200" y="1268760"/>
            <a:ext cx="8229600" cy="4525963"/>
          </a:xfrm>
        </p:spPr>
        <p:txBody>
          <a:bodyPr/>
          <a:lstStyle/>
          <a:p>
            <a:r>
              <a:rPr lang="en-IN" dirty="0" smtClean="0"/>
              <a:t>We write down the equations of static equilibrium. </a:t>
            </a:r>
          </a:p>
          <a:p>
            <a:r>
              <a:rPr lang="en-IN" dirty="0" smtClean="0"/>
              <a:t>Since there are 3 unknown reactions and 2 </a:t>
            </a:r>
            <a:r>
              <a:rPr lang="en-IN" dirty="0"/>
              <a:t>equations the problem is </a:t>
            </a:r>
            <a:r>
              <a:rPr lang="en-IN" dirty="0" smtClean="0"/>
              <a:t>statically </a:t>
            </a:r>
            <a:r>
              <a:rPr lang="en-IN" dirty="0"/>
              <a:t>indeterminate</a:t>
            </a:r>
          </a:p>
          <a:p>
            <a:pPr marL="0" indent="0">
              <a:buNone/>
            </a:pPr>
            <a:r>
              <a:rPr lang="en-IN" dirty="0" smtClean="0"/>
              <a:t>  </a:t>
            </a:r>
          </a:p>
        </p:txBody>
      </p:sp>
      <p:graphicFrame>
        <p:nvGraphicFramePr>
          <p:cNvPr id="7" name="Object 6"/>
          <p:cNvGraphicFramePr>
            <a:graphicFrameLocks noChangeAspect="1"/>
          </p:cNvGraphicFramePr>
          <p:nvPr>
            <p:extLst>
              <p:ext uri="{D42A27DB-BD31-4B8C-83A1-F6EECF244321}">
                <p14:modId xmlns:p14="http://schemas.microsoft.com/office/powerpoint/2010/main" val="1535962741"/>
              </p:ext>
            </p:extLst>
          </p:nvPr>
        </p:nvGraphicFramePr>
        <p:xfrm>
          <a:off x="981967" y="4094708"/>
          <a:ext cx="3302001" cy="1206500"/>
        </p:xfrm>
        <a:graphic>
          <a:graphicData uri="http://schemas.openxmlformats.org/presentationml/2006/ole">
            <mc:AlternateContent xmlns:mc="http://schemas.openxmlformats.org/markup-compatibility/2006">
              <mc:Choice xmlns:v="urn:schemas-microsoft-com:vml" Requires="v">
                <p:oleObj spid="_x0000_s193544" name="Equation" r:id="rId3" imgW="1320480" imgH="482400" progId="Equation.DSMT4">
                  <p:embed/>
                </p:oleObj>
              </mc:Choice>
              <mc:Fallback>
                <p:oleObj name="Equation" r:id="rId3" imgW="1320480" imgH="482400" progId="Equation.DSMT4">
                  <p:embed/>
                  <p:pic>
                    <p:nvPicPr>
                      <p:cNvPr id="0" name=""/>
                      <p:cNvPicPr>
                        <a:picLocks noChangeAspect="1" noChangeArrowheads="1"/>
                      </p:cNvPicPr>
                      <p:nvPr/>
                    </p:nvPicPr>
                    <p:blipFill>
                      <a:blip r:embed="rId4"/>
                      <a:srcRect/>
                      <a:stretch>
                        <a:fillRect/>
                      </a:stretch>
                    </p:blipFill>
                    <p:spPr bwMode="auto">
                      <a:xfrm>
                        <a:off x="981967" y="4094708"/>
                        <a:ext cx="3302001"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 name="Group 19"/>
          <p:cNvGrpSpPr/>
          <p:nvPr/>
        </p:nvGrpSpPr>
        <p:grpSpPr>
          <a:xfrm>
            <a:off x="4788024" y="3592340"/>
            <a:ext cx="3996308" cy="2788988"/>
            <a:chOff x="2627784" y="2708920"/>
            <a:chExt cx="3996308" cy="2788988"/>
          </a:xfrm>
        </p:grpSpPr>
        <p:grpSp>
          <p:nvGrpSpPr>
            <p:cNvPr id="21" name="Group 20"/>
            <p:cNvGrpSpPr/>
            <p:nvPr/>
          </p:nvGrpSpPr>
          <p:grpSpPr>
            <a:xfrm>
              <a:off x="3405898" y="3088083"/>
              <a:ext cx="3218194" cy="2409825"/>
              <a:chOff x="1821722" y="3395439"/>
              <a:chExt cx="3218194" cy="2409825"/>
            </a:xfrm>
          </p:grpSpPr>
          <p:grpSp>
            <p:nvGrpSpPr>
              <p:cNvPr id="27" name="Group 26"/>
              <p:cNvGrpSpPr/>
              <p:nvPr/>
            </p:nvGrpSpPr>
            <p:grpSpPr>
              <a:xfrm>
                <a:off x="1821722" y="3395439"/>
                <a:ext cx="3218194" cy="2409825"/>
                <a:chOff x="1821722" y="2891694"/>
                <a:chExt cx="3218194" cy="2409825"/>
              </a:xfrm>
            </p:grpSpPr>
            <p:pic>
              <p:nvPicPr>
                <p:cNvPr id="32" name="Picture 7"/>
                <p:cNvPicPr>
                  <a:picLocks noChangeAspect="1" noChangeArrowheads="1"/>
                </p:cNvPicPr>
                <p:nvPr/>
              </p:nvPicPr>
              <p:blipFill rotWithShape="1">
                <a:blip r:embed="rId5">
                  <a:extLst>
                    <a:ext uri="{28A0092B-C50C-407E-A947-70E740481C1C}">
                      <a14:useLocalDpi xmlns:a14="http://schemas.microsoft.com/office/drawing/2010/main" val="0"/>
                    </a:ext>
                  </a:extLst>
                </a:blip>
                <a:srcRect l="17994"/>
                <a:stretch/>
              </p:blipFill>
              <p:spPr bwMode="auto">
                <a:xfrm>
                  <a:off x="1821722" y="2891694"/>
                  <a:ext cx="3218194"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 Box 5"/>
                <p:cNvSpPr txBox="1">
                  <a:spLocks noChangeArrowheads="1"/>
                </p:cNvSpPr>
                <p:nvPr/>
              </p:nvSpPr>
              <p:spPr bwMode="auto">
                <a:xfrm>
                  <a:off x="2569424" y="4931288"/>
                  <a:ext cx="533400" cy="360000"/>
                </a:xfrm>
                <a:prstGeom prst="rect">
                  <a:avLst/>
                </a:prstGeom>
                <a:solidFill>
                  <a:schemeClr val="bg1"/>
                </a:solidFill>
                <a:ln>
                  <a:noFill/>
                </a:ln>
                <a:effectLst/>
              </p:spPr>
              <p:txBody>
                <a:bodyPr>
                  <a:spAutoFit/>
                </a:bodyPr>
                <a:lstStyle/>
                <a:p>
                  <a:pPr>
                    <a:spcBef>
                      <a:spcPct val="50000"/>
                    </a:spcBef>
                  </a:pPr>
                  <a:r>
                    <a:rPr lang="en-US" altLang="en-US" i="1" dirty="0" smtClean="0"/>
                    <a:t>  a</a:t>
                  </a:r>
                  <a:endParaRPr lang="en-US" altLang="en-US" i="1" dirty="0"/>
                </a:p>
              </p:txBody>
            </p:sp>
            <p:sp>
              <p:nvSpPr>
                <p:cNvPr id="34" name="Text Box 6"/>
                <p:cNvSpPr txBox="1">
                  <a:spLocks noChangeArrowheads="1"/>
                </p:cNvSpPr>
                <p:nvPr/>
              </p:nvSpPr>
              <p:spPr bwMode="auto">
                <a:xfrm>
                  <a:off x="4050528" y="4931288"/>
                  <a:ext cx="432000" cy="360000"/>
                </a:xfrm>
                <a:prstGeom prst="rect">
                  <a:avLst/>
                </a:prstGeom>
                <a:solidFill>
                  <a:schemeClr val="bg1"/>
                </a:solidFill>
                <a:ln>
                  <a:noFill/>
                </a:ln>
                <a:effectLst/>
              </p:spPr>
              <p:txBody>
                <a:bodyPr>
                  <a:spAutoFit/>
                </a:bodyPr>
                <a:lstStyle/>
                <a:p>
                  <a:pPr>
                    <a:spcBef>
                      <a:spcPct val="50000"/>
                    </a:spcBef>
                  </a:pPr>
                  <a:r>
                    <a:rPr lang="en-US" altLang="en-US" i="1" dirty="0" smtClean="0"/>
                    <a:t> b</a:t>
                  </a:r>
                  <a:endParaRPr lang="en-US" altLang="en-US" i="1" dirty="0"/>
                </a:p>
              </p:txBody>
            </p:sp>
          </p:grpSp>
          <p:sp>
            <p:nvSpPr>
              <p:cNvPr id="28" name="Trapezoid 27"/>
              <p:cNvSpPr/>
              <p:nvPr/>
            </p:nvSpPr>
            <p:spPr>
              <a:xfrm rot="5006122">
                <a:off x="3587001" y="4643345"/>
                <a:ext cx="648072" cy="648072"/>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rapezoid 28"/>
              <p:cNvSpPr/>
              <p:nvPr/>
            </p:nvSpPr>
            <p:spPr>
              <a:xfrm>
                <a:off x="3491880" y="5122271"/>
                <a:ext cx="778114" cy="324036"/>
              </a:xfrm>
              <a:prstGeom prst="trapezoid">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Line 5"/>
              <p:cNvSpPr>
                <a:spLocks noChangeShapeType="1"/>
              </p:cNvSpPr>
              <p:nvPr/>
            </p:nvSpPr>
            <p:spPr bwMode="auto">
              <a:xfrm flipV="1">
                <a:off x="3850258" y="4670648"/>
                <a:ext cx="0" cy="990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 name="TextBox 30"/>
              <p:cNvSpPr txBox="1"/>
              <p:nvPr/>
            </p:nvSpPr>
            <p:spPr>
              <a:xfrm>
                <a:off x="3347864" y="4810800"/>
                <a:ext cx="540000" cy="461665"/>
              </a:xfrm>
              <a:prstGeom prst="rect">
                <a:avLst/>
              </a:prstGeom>
              <a:noFill/>
            </p:spPr>
            <p:txBody>
              <a:bodyPr wrap="square" rtlCol="0">
                <a:spAutoFit/>
              </a:bodyPr>
              <a:lstStyle/>
              <a:p>
                <a:r>
                  <a:rPr lang="en-IN" sz="2400" b="1" dirty="0" smtClean="0">
                    <a:solidFill>
                      <a:srgbClr val="FF0000"/>
                    </a:solidFill>
                  </a:rPr>
                  <a:t>R</a:t>
                </a:r>
                <a:r>
                  <a:rPr lang="en-IN" sz="2400" b="1" baseline="-25000" dirty="0" smtClean="0">
                    <a:solidFill>
                      <a:srgbClr val="FF0000"/>
                    </a:solidFill>
                  </a:rPr>
                  <a:t>B</a:t>
                </a:r>
                <a:endParaRPr lang="en-IN" sz="2400" b="1" baseline="-25000" dirty="0">
                  <a:solidFill>
                    <a:srgbClr val="FF0000"/>
                  </a:solidFill>
                </a:endParaRPr>
              </a:p>
            </p:txBody>
          </p:sp>
        </p:grpSp>
        <p:sp>
          <p:nvSpPr>
            <p:cNvPr id="22" name="Trapezoid 21"/>
            <p:cNvSpPr/>
            <p:nvPr/>
          </p:nvSpPr>
          <p:spPr>
            <a:xfrm>
              <a:off x="2627784" y="4967315"/>
              <a:ext cx="778114" cy="324036"/>
            </a:xfrm>
            <a:prstGeom prst="trapezoid">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Line 5"/>
            <p:cNvSpPr>
              <a:spLocks noChangeShapeType="1"/>
            </p:cNvSpPr>
            <p:nvPr/>
          </p:nvSpPr>
          <p:spPr bwMode="auto">
            <a:xfrm flipV="1">
              <a:off x="3424634" y="4238552"/>
              <a:ext cx="0" cy="990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Arc 6"/>
            <p:cNvSpPr>
              <a:spLocks/>
            </p:cNvSpPr>
            <p:nvPr/>
          </p:nvSpPr>
          <p:spPr bwMode="auto">
            <a:xfrm>
              <a:off x="3419872" y="3201096"/>
              <a:ext cx="798512" cy="1524000"/>
            </a:xfrm>
            <a:custGeom>
              <a:avLst/>
              <a:gdLst>
                <a:gd name="G0" fmla="+- 1034 0 0"/>
                <a:gd name="G1" fmla="+- 21600 0 0"/>
                <a:gd name="G2" fmla="+- 21600 0 0"/>
                <a:gd name="T0" fmla="*/ 0 w 22634"/>
                <a:gd name="T1" fmla="*/ 25 h 43200"/>
                <a:gd name="T2" fmla="*/ 629 w 22634"/>
                <a:gd name="T3" fmla="*/ 43196 h 43200"/>
                <a:gd name="T4" fmla="*/ 1034 w 22634"/>
                <a:gd name="T5" fmla="*/ 21600 h 43200"/>
              </a:gdLst>
              <a:ahLst/>
              <a:cxnLst>
                <a:cxn ang="0">
                  <a:pos x="T0" y="T1"/>
                </a:cxn>
                <a:cxn ang="0">
                  <a:pos x="T2" y="T3"/>
                </a:cxn>
                <a:cxn ang="0">
                  <a:pos x="T4" y="T5"/>
                </a:cxn>
              </a:cxnLst>
              <a:rect l="0" t="0" r="r" b="b"/>
              <a:pathLst>
                <a:path w="22634" h="43200" fill="none"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path>
                <a:path w="22634" h="43200" stroke="0"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lnTo>
                    <a:pt x="1034" y="21600"/>
                  </a:lnTo>
                  <a:close/>
                </a:path>
              </a:pathLst>
            </a:custGeom>
            <a:noFill/>
            <a:ln w="76200">
              <a:solidFill>
                <a:srgbClr val="FF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TextBox 24"/>
            <p:cNvSpPr txBox="1"/>
            <p:nvPr/>
          </p:nvSpPr>
          <p:spPr>
            <a:xfrm>
              <a:off x="2915816" y="4797200"/>
              <a:ext cx="540000" cy="461665"/>
            </a:xfrm>
            <a:prstGeom prst="rect">
              <a:avLst/>
            </a:prstGeom>
            <a:noFill/>
          </p:spPr>
          <p:txBody>
            <a:bodyPr wrap="square" rtlCol="0">
              <a:spAutoFit/>
            </a:bodyPr>
            <a:lstStyle/>
            <a:p>
              <a:r>
                <a:rPr lang="en-IN" sz="2400" b="1" dirty="0" smtClean="0">
                  <a:solidFill>
                    <a:srgbClr val="FF0000"/>
                  </a:solidFill>
                </a:rPr>
                <a:t>R</a:t>
              </a:r>
              <a:r>
                <a:rPr lang="en-IN" sz="2400" b="1" baseline="-25000" dirty="0" smtClean="0">
                  <a:solidFill>
                    <a:srgbClr val="FF0000"/>
                  </a:solidFill>
                </a:rPr>
                <a:t>A</a:t>
              </a:r>
              <a:endParaRPr lang="en-IN" sz="2400" b="1" baseline="-25000" dirty="0">
                <a:solidFill>
                  <a:srgbClr val="FF0000"/>
                </a:solidFill>
              </a:endParaRPr>
            </a:p>
          </p:txBody>
        </p:sp>
        <p:sp>
          <p:nvSpPr>
            <p:cNvPr id="26" name="TextBox 25"/>
            <p:cNvSpPr txBox="1"/>
            <p:nvPr/>
          </p:nvSpPr>
          <p:spPr>
            <a:xfrm>
              <a:off x="2963184" y="2708920"/>
              <a:ext cx="576000" cy="461665"/>
            </a:xfrm>
            <a:prstGeom prst="rect">
              <a:avLst/>
            </a:prstGeom>
            <a:noFill/>
          </p:spPr>
          <p:txBody>
            <a:bodyPr wrap="square" rtlCol="0">
              <a:spAutoFit/>
            </a:bodyPr>
            <a:lstStyle/>
            <a:p>
              <a:r>
                <a:rPr lang="en-IN" sz="2400" b="1" dirty="0" smtClean="0">
                  <a:solidFill>
                    <a:srgbClr val="FF0000"/>
                  </a:solidFill>
                </a:rPr>
                <a:t>M</a:t>
              </a:r>
              <a:r>
                <a:rPr lang="en-IN" sz="2400" b="1" baseline="-25000" dirty="0" smtClean="0">
                  <a:solidFill>
                    <a:srgbClr val="FF0000"/>
                  </a:solidFill>
                </a:rPr>
                <a:t>A</a:t>
              </a:r>
              <a:endParaRPr lang="en-IN" sz="2400" b="1" baseline="-25000" dirty="0">
                <a:solidFill>
                  <a:srgbClr val="FF0000"/>
                </a:solidFill>
              </a:endParaRPr>
            </a:p>
          </p:txBody>
        </p:sp>
      </p:grpSp>
    </p:spTree>
    <p:extLst>
      <p:ext uri="{BB962C8B-B14F-4D97-AF65-F5344CB8AC3E}">
        <p14:creationId xmlns:p14="http://schemas.microsoft.com/office/powerpoint/2010/main" val="1548661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with a gapped support</a:t>
            </a:r>
            <a:endParaRPr lang="en-IN" dirty="0"/>
          </a:p>
        </p:txBody>
      </p:sp>
      <p:sp>
        <p:nvSpPr>
          <p:cNvPr id="10" name="Content Placeholder 9"/>
          <p:cNvSpPr>
            <a:spLocks noGrp="1"/>
          </p:cNvSpPr>
          <p:nvPr>
            <p:ph idx="1"/>
          </p:nvPr>
        </p:nvSpPr>
        <p:spPr>
          <a:xfrm>
            <a:off x="457200" y="1268760"/>
            <a:ext cx="8229600" cy="4525963"/>
          </a:xfrm>
        </p:spPr>
        <p:txBody>
          <a:bodyPr/>
          <a:lstStyle/>
          <a:p>
            <a:r>
              <a:rPr lang="en-IN" dirty="0" smtClean="0"/>
              <a:t>There are two domains AB and BC.</a:t>
            </a:r>
          </a:p>
          <a:p>
            <a:r>
              <a:rPr lang="en-IN" dirty="0" smtClean="0"/>
              <a:t>We consider AB first</a:t>
            </a:r>
            <a:endParaRPr lang="en-IN" dirty="0"/>
          </a:p>
          <a:p>
            <a:pPr marL="0" indent="0">
              <a:buNone/>
            </a:pPr>
            <a:r>
              <a:rPr lang="en-IN" dirty="0" smtClean="0"/>
              <a:t>  </a:t>
            </a:r>
          </a:p>
        </p:txBody>
      </p:sp>
      <p:graphicFrame>
        <p:nvGraphicFramePr>
          <p:cNvPr id="7" name="Object 6"/>
          <p:cNvGraphicFramePr>
            <a:graphicFrameLocks noChangeAspect="1"/>
          </p:cNvGraphicFramePr>
          <p:nvPr>
            <p:extLst>
              <p:ext uri="{D42A27DB-BD31-4B8C-83A1-F6EECF244321}">
                <p14:modId xmlns:p14="http://schemas.microsoft.com/office/powerpoint/2010/main" val="2044984290"/>
              </p:ext>
            </p:extLst>
          </p:nvPr>
        </p:nvGraphicFramePr>
        <p:xfrm>
          <a:off x="887413" y="2852936"/>
          <a:ext cx="3492500" cy="2286000"/>
        </p:xfrm>
        <a:graphic>
          <a:graphicData uri="http://schemas.openxmlformats.org/presentationml/2006/ole">
            <mc:AlternateContent xmlns:mc="http://schemas.openxmlformats.org/markup-compatibility/2006">
              <mc:Choice xmlns:v="urn:schemas-microsoft-com:vml" Requires="v">
                <p:oleObj spid="_x0000_s194568" name="Equation" r:id="rId3" imgW="1396800" imgH="914400" progId="Equation.DSMT4">
                  <p:embed/>
                </p:oleObj>
              </mc:Choice>
              <mc:Fallback>
                <p:oleObj name="Equation" r:id="rId3" imgW="1396800" imgH="914400" progId="Equation.DSMT4">
                  <p:embed/>
                  <p:pic>
                    <p:nvPicPr>
                      <p:cNvPr id="0" name=""/>
                      <p:cNvPicPr>
                        <a:picLocks noChangeAspect="1" noChangeArrowheads="1"/>
                      </p:cNvPicPr>
                      <p:nvPr/>
                    </p:nvPicPr>
                    <p:blipFill>
                      <a:blip r:embed="rId4"/>
                      <a:srcRect/>
                      <a:stretch>
                        <a:fillRect/>
                      </a:stretch>
                    </p:blipFill>
                    <p:spPr bwMode="auto">
                      <a:xfrm>
                        <a:off x="887413" y="2852936"/>
                        <a:ext cx="3492500"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3"/>
          <p:cNvGrpSpPr/>
          <p:nvPr/>
        </p:nvGrpSpPr>
        <p:grpSpPr>
          <a:xfrm>
            <a:off x="4788024" y="2132856"/>
            <a:ext cx="4065338" cy="2952328"/>
            <a:chOff x="4788024" y="3429000"/>
            <a:chExt cx="4065338" cy="2952328"/>
          </a:xfrm>
        </p:grpSpPr>
        <p:grpSp>
          <p:nvGrpSpPr>
            <p:cNvPr id="20" name="Group 19"/>
            <p:cNvGrpSpPr/>
            <p:nvPr/>
          </p:nvGrpSpPr>
          <p:grpSpPr>
            <a:xfrm>
              <a:off x="4788024" y="3861048"/>
              <a:ext cx="3996308" cy="2520280"/>
              <a:chOff x="2627784" y="2977628"/>
              <a:chExt cx="3996308" cy="2520280"/>
            </a:xfrm>
          </p:grpSpPr>
          <p:grpSp>
            <p:nvGrpSpPr>
              <p:cNvPr id="21" name="Group 20"/>
              <p:cNvGrpSpPr/>
              <p:nvPr/>
            </p:nvGrpSpPr>
            <p:grpSpPr>
              <a:xfrm>
                <a:off x="3405898" y="3088083"/>
                <a:ext cx="3218194" cy="2409825"/>
                <a:chOff x="1821722" y="3395439"/>
                <a:chExt cx="3218194" cy="2409825"/>
              </a:xfrm>
            </p:grpSpPr>
            <p:grpSp>
              <p:nvGrpSpPr>
                <p:cNvPr id="27" name="Group 26"/>
                <p:cNvGrpSpPr/>
                <p:nvPr/>
              </p:nvGrpSpPr>
              <p:grpSpPr>
                <a:xfrm>
                  <a:off x="1821722" y="3395439"/>
                  <a:ext cx="3218194" cy="2409825"/>
                  <a:chOff x="1821722" y="2891694"/>
                  <a:chExt cx="3218194" cy="2409825"/>
                </a:xfrm>
              </p:grpSpPr>
              <p:pic>
                <p:nvPicPr>
                  <p:cNvPr id="32" name="Picture 7"/>
                  <p:cNvPicPr>
                    <a:picLocks noChangeAspect="1" noChangeArrowheads="1"/>
                  </p:cNvPicPr>
                  <p:nvPr/>
                </p:nvPicPr>
                <p:blipFill rotWithShape="1">
                  <a:blip r:embed="rId5">
                    <a:extLst>
                      <a:ext uri="{28A0092B-C50C-407E-A947-70E740481C1C}">
                        <a14:useLocalDpi xmlns:a14="http://schemas.microsoft.com/office/drawing/2010/main" val="0"/>
                      </a:ext>
                    </a:extLst>
                  </a:blip>
                  <a:srcRect l="17994"/>
                  <a:stretch/>
                </p:blipFill>
                <p:spPr bwMode="auto">
                  <a:xfrm>
                    <a:off x="1821722" y="2891694"/>
                    <a:ext cx="3218194"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 Box 5"/>
                  <p:cNvSpPr txBox="1">
                    <a:spLocks noChangeArrowheads="1"/>
                  </p:cNvSpPr>
                  <p:nvPr/>
                </p:nvSpPr>
                <p:spPr bwMode="auto">
                  <a:xfrm>
                    <a:off x="2569424" y="4931288"/>
                    <a:ext cx="533400" cy="360000"/>
                  </a:xfrm>
                  <a:prstGeom prst="rect">
                    <a:avLst/>
                  </a:prstGeom>
                  <a:solidFill>
                    <a:schemeClr val="bg1"/>
                  </a:solidFill>
                  <a:ln>
                    <a:noFill/>
                  </a:ln>
                  <a:effectLst/>
                </p:spPr>
                <p:txBody>
                  <a:bodyPr>
                    <a:spAutoFit/>
                  </a:bodyPr>
                  <a:lstStyle/>
                  <a:p>
                    <a:pPr>
                      <a:spcBef>
                        <a:spcPct val="50000"/>
                      </a:spcBef>
                    </a:pPr>
                    <a:r>
                      <a:rPr lang="en-US" altLang="en-US" i="1" dirty="0" smtClean="0"/>
                      <a:t>  a</a:t>
                    </a:r>
                    <a:endParaRPr lang="en-US" altLang="en-US" i="1" dirty="0"/>
                  </a:p>
                </p:txBody>
              </p:sp>
              <p:sp>
                <p:nvSpPr>
                  <p:cNvPr id="34" name="Text Box 6"/>
                  <p:cNvSpPr txBox="1">
                    <a:spLocks noChangeArrowheads="1"/>
                  </p:cNvSpPr>
                  <p:nvPr/>
                </p:nvSpPr>
                <p:spPr bwMode="auto">
                  <a:xfrm>
                    <a:off x="4050528" y="4931288"/>
                    <a:ext cx="432000" cy="360000"/>
                  </a:xfrm>
                  <a:prstGeom prst="rect">
                    <a:avLst/>
                  </a:prstGeom>
                  <a:solidFill>
                    <a:schemeClr val="bg1"/>
                  </a:solidFill>
                  <a:ln>
                    <a:noFill/>
                  </a:ln>
                  <a:effectLst/>
                </p:spPr>
                <p:txBody>
                  <a:bodyPr>
                    <a:spAutoFit/>
                  </a:bodyPr>
                  <a:lstStyle/>
                  <a:p>
                    <a:pPr>
                      <a:spcBef>
                        <a:spcPct val="50000"/>
                      </a:spcBef>
                    </a:pPr>
                    <a:r>
                      <a:rPr lang="en-US" altLang="en-US" i="1" dirty="0" smtClean="0"/>
                      <a:t> b</a:t>
                    </a:r>
                    <a:endParaRPr lang="en-US" altLang="en-US" i="1" dirty="0"/>
                  </a:p>
                </p:txBody>
              </p:sp>
            </p:grpSp>
            <p:sp>
              <p:nvSpPr>
                <p:cNvPr id="28" name="Trapezoid 27"/>
                <p:cNvSpPr/>
                <p:nvPr/>
              </p:nvSpPr>
              <p:spPr>
                <a:xfrm rot="5006122">
                  <a:off x="3587001" y="4643345"/>
                  <a:ext cx="648072" cy="648072"/>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rapezoid 28"/>
                <p:cNvSpPr/>
                <p:nvPr/>
              </p:nvSpPr>
              <p:spPr>
                <a:xfrm>
                  <a:off x="3491880" y="5122271"/>
                  <a:ext cx="778114" cy="324036"/>
                </a:xfrm>
                <a:prstGeom prst="trapezoid">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Line 5"/>
                <p:cNvSpPr>
                  <a:spLocks noChangeShapeType="1"/>
                </p:cNvSpPr>
                <p:nvPr/>
              </p:nvSpPr>
              <p:spPr bwMode="auto">
                <a:xfrm flipV="1">
                  <a:off x="3850258" y="4670648"/>
                  <a:ext cx="0" cy="990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 name="TextBox 30"/>
                <p:cNvSpPr txBox="1"/>
                <p:nvPr/>
              </p:nvSpPr>
              <p:spPr>
                <a:xfrm>
                  <a:off x="3347864" y="4810800"/>
                  <a:ext cx="540000" cy="461665"/>
                </a:xfrm>
                <a:prstGeom prst="rect">
                  <a:avLst/>
                </a:prstGeom>
                <a:noFill/>
              </p:spPr>
              <p:txBody>
                <a:bodyPr wrap="square" rtlCol="0">
                  <a:spAutoFit/>
                </a:bodyPr>
                <a:lstStyle/>
                <a:p>
                  <a:r>
                    <a:rPr lang="en-IN" sz="2400" b="1" dirty="0" smtClean="0">
                      <a:solidFill>
                        <a:srgbClr val="FF0000"/>
                      </a:solidFill>
                    </a:rPr>
                    <a:t>R</a:t>
                  </a:r>
                  <a:r>
                    <a:rPr lang="en-IN" sz="2400" b="1" baseline="-25000" dirty="0" smtClean="0">
                      <a:solidFill>
                        <a:srgbClr val="FF0000"/>
                      </a:solidFill>
                    </a:rPr>
                    <a:t>B</a:t>
                  </a:r>
                  <a:endParaRPr lang="en-IN" sz="2400" b="1" baseline="-25000" dirty="0">
                    <a:solidFill>
                      <a:srgbClr val="FF0000"/>
                    </a:solidFill>
                  </a:endParaRPr>
                </a:p>
              </p:txBody>
            </p:sp>
          </p:grpSp>
          <p:sp>
            <p:nvSpPr>
              <p:cNvPr id="22" name="Trapezoid 21"/>
              <p:cNvSpPr/>
              <p:nvPr/>
            </p:nvSpPr>
            <p:spPr>
              <a:xfrm>
                <a:off x="2627784" y="4967315"/>
                <a:ext cx="778114" cy="324036"/>
              </a:xfrm>
              <a:prstGeom prst="trapezoid">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Line 5"/>
              <p:cNvSpPr>
                <a:spLocks noChangeShapeType="1"/>
              </p:cNvSpPr>
              <p:nvPr/>
            </p:nvSpPr>
            <p:spPr bwMode="auto">
              <a:xfrm flipV="1">
                <a:off x="3424634" y="4238552"/>
                <a:ext cx="0" cy="990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Arc 6"/>
              <p:cNvSpPr>
                <a:spLocks/>
              </p:cNvSpPr>
              <p:nvPr/>
            </p:nvSpPr>
            <p:spPr bwMode="auto">
              <a:xfrm>
                <a:off x="3419872" y="3201096"/>
                <a:ext cx="798512" cy="1524000"/>
              </a:xfrm>
              <a:custGeom>
                <a:avLst/>
                <a:gdLst>
                  <a:gd name="G0" fmla="+- 1034 0 0"/>
                  <a:gd name="G1" fmla="+- 21600 0 0"/>
                  <a:gd name="G2" fmla="+- 21600 0 0"/>
                  <a:gd name="T0" fmla="*/ 0 w 22634"/>
                  <a:gd name="T1" fmla="*/ 25 h 43200"/>
                  <a:gd name="T2" fmla="*/ 629 w 22634"/>
                  <a:gd name="T3" fmla="*/ 43196 h 43200"/>
                  <a:gd name="T4" fmla="*/ 1034 w 22634"/>
                  <a:gd name="T5" fmla="*/ 21600 h 43200"/>
                </a:gdLst>
                <a:ahLst/>
                <a:cxnLst>
                  <a:cxn ang="0">
                    <a:pos x="T0" y="T1"/>
                  </a:cxn>
                  <a:cxn ang="0">
                    <a:pos x="T2" y="T3"/>
                  </a:cxn>
                  <a:cxn ang="0">
                    <a:pos x="T4" y="T5"/>
                  </a:cxn>
                </a:cxnLst>
                <a:rect l="0" t="0" r="r" b="b"/>
                <a:pathLst>
                  <a:path w="22634" h="43200" fill="none"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path>
                  <a:path w="22634" h="43200" stroke="0"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lnTo>
                      <a:pt x="1034" y="21600"/>
                    </a:lnTo>
                    <a:close/>
                  </a:path>
                </a:pathLst>
              </a:custGeom>
              <a:noFill/>
              <a:ln w="76200">
                <a:solidFill>
                  <a:srgbClr val="FF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TextBox 24"/>
              <p:cNvSpPr txBox="1"/>
              <p:nvPr/>
            </p:nvSpPr>
            <p:spPr>
              <a:xfrm>
                <a:off x="2915816" y="4797200"/>
                <a:ext cx="540000" cy="461665"/>
              </a:xfrm>
              <a:prstGeom prst="rect">
                <a:avLst/>
              </a:prstGeom>
              <a:noFill/>
            </p:spPr>
            <p:txBody>
              <a:bodyPr wrap="square" rtlCol="0">
                <a:spAutoFit/>
              </a:bodyPr>
              <a:lstStyle/>
              <a:p>
                <a:r>
                  <a:rPr lang="en-IN" sz="2400" b="1" dirty="0" smtClean="0">
                    <a:solidFill>
                      <a:srgbClr val="FF0000"/>
                    </a:solidFill>
                  </a:rPr>
                  <a:t>R</a:t>
                </a:r>
                <a:r>
                  <a:rPr lang="en-IN" sz="2400" b="1" baseline="-25000" dirty="0" smtClean="0">
                    <a:solidFill>
                      <a:srgbClr val="FF0000"/>
                    </a:solidFill>
                  </a:rPr>
                  <a:t>A</a:t>
                </a:r>
                <a:endParaRPr lang="en-IN" sz="2400" b="1" baseline="-25000" dirty="0">
                  <a:solidFill>
                    <a:srgbClr val="FF0000"/>
                  </a:solidFill>
                </a:endParaRPr>
              </a:p>
            </p:txBody>
          </p:sp>
          <p:sp>
            <p:nvSpPr>
              <p:cNvPr id="26" name="TextBox 25"/>
              <p:cNvSpPr txBox="1"/>
              <p:nvPr/>
            </p:nvSpPr>
            <p:spPr>
              <a:xfrm>
                <a:off x="2915880" y="2977628"/>
                <a:ext cx="576000" cy="461665"/>
              </a:xfrm>
              <a:prstGeom prst="rect">
                <a:avLst/>
              </a:prstGeom>
              <a:noFill/>
            </p:spPr>
            <p:txBody>
              <a:bodyPr wrap="square" rtlCol="0">
                <a:spAutoFit/>
              </a:bodyPr>
              <a:lstStyle/>
              <a:p>
                <a:r>
                  <a:rPr lang="en-IN" sz="2400" b="1" dirty="0" smtClean="0">
                    <a:solidFill>
                      <a:srgbClr val="FF0000"/>
                    </a:solidFill>
                  </a:rPr>
                  <a:t>M</a:t>
                </a:r>
                <a:r>
                  <a:rPr lang="en-IN" sz="2400" b="1" baseline="-25000" dirty="0" smtClean="0">
                    <a:solidFill>
                      <a:srgbClr val="FF0000"/>
                    </a:solidFill>
                  </a:rPr>
                  <a:t>A</a:t>
                </a:r>
                <a:endParaRPr lang="en-IN" sz="2400" b="1" baseline="-25000" dirty="0">
                  <a:solidFill>
                    <a:srgbClr val="FF0000"/>
                  </a:solidFill>
                </a:endParaRPr>
              </a:p>
            </p:txBody>
          </p:sp>
        </p:grpSp>
        <p:sp>
          <p:nvSpPr>
            <p:cNvPr id="3" name="Rectangle 2"/>
            <p:cNvSpPr/>
            <p:nvPr/>
          </p:nvSpPr>
          <p:spPr>
            <a:xfrm>
              <a:off x="8532440" y="4983559"/>
              <a:ext cx="320922" cy="461665"/>
            </a:xfrm>
            <a:prstGeom prst="rect">
              <a:avLst/>
            </a:prstGeom>
          </p:spPr>
          <p:txBody>
            <a:bodyPr wrap="none">
              <a:spAutoFit/>
            </a:bodyPr>
            <a:lstStyle/>
            <a:p>
              <a:r>
                <a:rPr lang="en-IN" sz="2400" i="1" dirty="0" smtClean="0">
                  <a:latin typeface="Times New Roman" panose="02020603050405020304" pitchFamily="18" charset="0"/>
                  <a:cs typeface="Times New Roman" panose="02020603050405020304" pitchFamily="18" charset="0"/>
                </a:rPr>
                <a:t>x</a:t>
              </a:r>
              <a:endParaRPr lang="en-IN" sz="2400" dirty="0"/>
            </a:p>
          </p:txBody>
        </p:sp>
        <p:sp>
          <p:nvSpPr>
            <p:cNvPr id="39" name="Rectangle 38"/>
            <p:cNvSpPr/>
            <p:nvPr/>
          </p:nvSpPr>
          <p:spPr>
            <a:xfrm>
              <a:off x="6948200" y="3861024"/>
              <a:ext cx="1905162" cy="2520304"/>
            </a:xfrm>
            <a:prstGeom prst="rect">
              <a:avLst/>
            </a:prstGeom>
            <a:solidFill>
              <a:schemeClr val="bg1">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Line 5"/>
            <p:cNvSpPr>
              <a:spLocks noChangeShapeType="1"/>
            </p:cNvSpPr>
            <p:nvPr/>
          </p:nvSpPr>
          <p:spPr bwMode="auto">
            <a:xfrm flipV="1">
              <a:off x="6946538" y="5318719"/>
              <a:ext cx="0" cy="990600"/>
            </a:xfrm>
            <a:prstGeom prst="line">
              <a:avLst/>
            </a:prstGeom>
            <a:noFill/>
            <a:ln w="7620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 name="Arc 6"/>
            <p:cNvSpPr>
              <a:spLocks/>
            </p:cNvSpPr>
            <p:nvPr/>
          </p:nvSpPr>
          <p:spPr bwMode="auto">
            <a:xfrm>
              <a:off x="6941776" y="4281263"/>
              <a:ext cx="798512" cy="1524000"/>
            </a:xfrm>
            <a:custGeom>
              <a:avLst/>
              <a:gdLst>
                <a:gd name="G0" fmla="+- 1034 0 0"/>
                <a:gd name="G1" fmla="+- 21600 0 0"/>
                <a:gd name="G2" fmla="+- 21600 0 0"/>
                <a:gd name="T0" fmla="*/ 0 w 22634"/>
                <a:gd name="T1" fmla="*/ 25 h 43200"/>
                <a:gd name="T2" fmla="*/ 629 w 22634"/>
                <a:gd name="T3" fmla="*/ 43196 h 43200"/>
                <a:gd name="T4" fmla="*/ 1034 w 22634"/>
                <a:gd name="T5" fmla="*/ 21600 h 43200"/>
              </a:gdLst>
              <a:ahLst/>
              <a:cxnLst>
                <a:cxn ang="0">
                  <a:pos x="T0" y="T1"/>
                </a:cxn>
                <a:cxn ang="0">
                  <a:pos x="T2" y="T3"/>
                </a:cxn>
                <a:cxn ang="0">
                  <a:pos x="T4" y="T5"/>
                </a:cxn>
              </a:cxnLst>
              <a:rect l="0" t="0" r="r" b="b"/>
              <a:pathLst>
                <a:path w="22634" h="43200" fill="none"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path>
                <a:path w="22634" h="43200" stroke="0"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lnTo>
                    <a:pt x="1034" y="21600"/>
                  </a:lnTo>
                  <a:close/>
                </a:path>
              </a:pathLst>
            </a:custGeom>
            <a:noFill/>
            <a:ln w="76200">
              <a:solidFill>
                <a:srgbClr val="0070C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TextBox 41"/>
            <p:cNvSpPr txBox="1"/>
            <p:nvPr/>
          </p:nvSpPr>
          <p:spPr>
            <a:xfrm>
              <a:off x="6552216" y="5631630"/>
              <a:ext cx="540000" cy="461665"/>
            </a:xfrm>
            <a:prstGeom prst="rect">
              <a:avLst/>
            </a:prstGeom>
            <a:noFill/>
          </p:spPr>
          <p:txBody>
            <a:bodyPr wrap="square" rtlCol="0">
              <a:spAutoFit/>
            </a:bodyPr>
            <a:lstStyle/>
            <a:p>
              <a:r>
                <a:rPr lang="en-IN" sz="2400" b="1" dirty="0" smtClean="0"/>
                <a:t>V</a:t>
              </a:r>
              <a:endParaRPr lang="en-IN" sz="2400" b="1" baseline="-25000" dirty="0"/>
            </a:p>
          </p:txBody>
        </p:sp>
        <p:sp>
          <p:nvSpPr>
            <p:cNvPr id="43" name="TextBox 42"/>
            <p:cNvSpPr txBox="1"/>
            <p:nvPr/>
          </p:nvSpPr>
          <p:spPr>
            <a:xfrm>
              <a:off x="6516216" y="3933055"/>
              <a:ext cx="576000" cy="461665"/>
            </a:xfrm>
            <a:prstGeom prst="rect">
              <a:avLst/>
            </a:prstGeom>
            <a:noFill/>
          </p:spPr>
          <p:txBody>
            <a:bodyPr wrap="square" rtlCol="0">
              <a:spAutoFit/>
            </a:bodyPr>
            <a:lstStyle/>
            <a:p>
              <a:r>
                <a:rPr lang="en-IN" sz="2400" b="1" dirty="0" smtClean="0"/>
                <a:t>M</a:t>
              </a:r>
              <a:endParaRPr lang="en-IN" sz="2400" b="1" baseline="-25000" dirty="0"/>
            </a:p>
          </p:txBody>
        </p:sp>
        <p:sp>
          <p:nvSpPr>
            <p:cNvPr id="44" name="Line 5"/>
            <p:cNvSpPr>
              <a:spLocks noChangeShapeType="1"/>
            </p:cNvSpPr>
            <p:nvPr/>
          </p:nvSpPr>
          <p:spPr bwMode="auto">
            <a:xfrm flipV="1">
              <a:off x="5594200" y="3574463"/>
              <a:ext cx="0" cy="1440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 name="Line 5"/>
            <p:cNvSpPr>
              <a:spLocks noChangeShapeType="1"/>
            </p:cNvSpPr>
            <p:nvPr/>
          </p:nvSpPr>
          <p:spPr bwMode="auto">
            <a:xfrm rot="5400000" flipV="1">
              <a:off x="7200472" y="3439335"/>
              <a:ext cx="0" cy="3240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 name="TextBox 45"/>
            <p:cNvSpPr txBox="1"/>
            <p:nvPr/>
          </p:nvSpPr>
          <p:spPr>
            <a:xfrm>
              <a:off x="5580552" y="3429000"/>
              <a:ext cx="720000" cy="432000"/>
            </a:xfrm>
            <a:prstGeom prst="rect">
              <a:avLst/>
            </a:prstGeom>
            <a:noFill/>
          </p:spPr>
          <p:txBody>
            <a:bodyPr wrap="square" rtlCol="0">
              <a:spAutoFit/>
            </a:bodyPr>
            <a:lstStyle/>
            <a:p>
              <a:r>
                <a:rPr lang="en-IN" sz="2400" i="1" dirty="0">
                  <a:latin typeface="Times New Roman" panose="02020603050405020304" pitchFamily="18" charset="0"/>
                  <a:cs typeface="Times New Roman" panose="02020603050405020304" pitchFamily="18" charset="0"/>
                </a:rPr>
                <a:t>y</a:t>
              </a:r>
              <a:r>
                <a:rPr lang="en-IN" sz="2400" i="1" dirty="0" smtClean="0">
                  <a:latin typeface="Times New Roman" panose="02020603050405020304" pitchFamily="18" charset="0"/>
                  <a:cs typeface="Times New Roman" panose="02020603050405020304" pitchFamily="18" charset="0"/>
                </a:rPr>
                <a:t>, v</a:t>
              </a:r>
              <a:endParaRPr lang="en-IN" sz="2400" i="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883532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with a gapped support</a:t>
            </a:r>
            <a:endParaRPr lang="en-IN" dirty="0"/>
          </a:p>
        </p:txBody>
      </p:sp>
      <p:sp>
        <p:nvSpPr>
          <p:cNvPr id="10" name="Content Placeholder 9"/>
          <p:cNvSpPr>
            <a:spLocks noGrp="1"/>
          </p:cNvSpPr>
          <p:nvPr>
            <p:ph idx="1"/>
          </p:nvPr>
        </p:nvSpPr>
        <p:spPr>
          <a:xfrm>
            <a:off x="457200" y="1268760"/>
            <a:ext cx="8229600" cy="4525963"/>
          </a:xfrm>
        </p:spPr>
        <p:txBody>
          <a:bodyPr/>
          <a:lstStyle/>
          <a:p>
            <a:r>
              <a:rPr lang="en-IN" dirty="0" smtClean="0"/>
              <a:t>Apply flexure equation</a:t>
            </a:r>
            <a:endParaRPr lang="en-IN" dirty="0"/>
          </a:p>
          <a:p>
            <a:pPr marL="0" indent="0">
              <a:buNone/>
            </a:pPr>
            <a:r>
              <a:rPr lang="en-IN" dirty="0" smtClean="0"/>
              <a:t>  </a:t>
            </a:r>
          </a:p>
        </p:txBody>
      </p:sp>
      <p:graphicFrame>
        <p:nvGraphicFramePr>
          <p:cNvPr id="7" name="Object 6"/>
          <p:cNvGraphicFramePr>
            <a:graphicFrameLocks noChangeAspect="1"/>
          </p:cNvGraphicFramePr>
          <p:nvPr>
            <p:extLst>
              <p:ext uri="{D42A27DB-BD31-4B8C-83A1-F6EECF244321}">
                <p14:modId xmlns:p14="http://schemas.microsoft.com/office/powerpoint/2010/main" val="2750979578"/>
              </p:ext>
            </p:extLst>
          </p:nvPr>
        </p:nvGraphicFramePr>
        <p:xfrm>
          <a:off x="493885" y="3394546"/>
          <a:ext cx="5302251" cy="2698750"/>
        </p:xfrm>
        <a:graphic>
          <a:graphicData uri="http://schemas.openxmlformats.org/presentationml/2006/ole">
            <mc:AlternateContent xmlns:mc="http://schemas.openxmlformats.org/markup-compatibility/2006">
              <mc:Choice xmlns:v="urn:schemas-microsoft-com:vml" Requires="v">
                <p:oleObj spid="_x0000_s195592" name="Equation" r:id="rId3" imgW="2120760" imgH="1079280" progId="Equation.DSMT4">
                  <p:embed/>
                </p:oleObj>
              </mc:Choice>
              <mc:Fallback>
                <p:oleObj name="Equation" r:id="rId3" imgW="2120760" imgH="1079280" progId="Equation.DSMT4">
                  <p:embed/>
                  <p:pic>
                    <p:nvPicPr>
                      <p:cNvPr id="0" name=""/>
                      <p:cNvPicPr>
                        <a:picLocks noChangeAspect="1" noChangeArrowheads="1"/>
                      </p:cNvPicPr>
                      <p:nvPr/>
                    </p:nvPicPr>
                    <p:blipFill>
                      <a:blip r:embed="rId4"/>
                      <a:srcRect/>
                      <a:stretch>
                        <a:fillRect/>
                      </a:stretch>
                    </p:blipFill>
                    <p:spPr bwMode="auto">
                      <a:xfrm>
                        <a:off x="493885" y="3394546"/>
                        <a:ext cx="5302251" cy="269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3"/>
          <p:cNvGrpSpPr/>
          <p:nvPr/>
        </p:nvGrpSpPr>
        <p:grpSpPr>
          <a:xfrm>
            <a:off x="4788024" y="2132856"/>
            <a:ext cx="4065338" cy="2952328"/>
            <a:chOff x="4788024" y="3429000"/>
            <a:chExt cx="4065338" cy="2952328"/>
          </a:xfrm>
        </p:grpSpPr>
        <p:grpSp>
          <p:nvGrpSpPr>
            <p:cNvPr id="20" name="Group 19"/>
            <p:cNvGrpSpPr/>
            <p:nvPr/>
          </p:nvGrpSpPr>
          <p:grpSpPr>
            <a:xfrm>
              <a:off x="4788024" y="3861048"/>
              <a:ext cx="3996308" cy="2520280"/>
              <a:chOff x="2627784" y="2977628"/>
              <a:chExt cx="3996308" cy="2520280"/>
            </a:xfrm>
          </p:grpSpPr>
          <p:grpSp>
            <p:nvGrpSpPr>
              <p:cNvPr id="21" name="Group 20"/>
              <p:cNvGrpSpPr/>
              <p:nvPr/>
            </p:nvGrpSpPr>
            <p:grpSpPr>
              <a:xfrm>
                <a:off x="3405898" y="3088083"/>
                <a:ext cx="3218194" cy="2409825"/>
                <a:chOff x="1821722" y="3395439"/>
                <a:chExt cx="3218194" cy="2409825"/>
              </a:xfrm>
            </p:grpSpPr>
            <p:grpSp>
              <p:nvGrpSpPr>
                <p:cNvPr id="27" name="Group 26"/>
                <p:cNvGrpSpPr/>
                <p:nvPr/>
              </p:nvGrpSpPr>
              <p:grpSpPr>
                <a:xfrm>
                  <a:off x="1821722" y="3395439"/>
                  <a:ext cx="3218194" cy="2409825"/>
                  <a:chOff x="1821722" y="2891694"/>
                  <a:chExt cx="3218194" cy="2409825"/>
                </a:xfrm>
              </p:grpSpPr>
              <p:pic>
                <p:nvPicPr>
                  <p:cNvPr id="32" name="Picture 7"/>
                  <p:cNvPicPr>
                    <a:picLocks noChangeAspect="1" noChangeArrowheads="1"/>
                  </p:cNvPicPr>
                  <p:nvPr/>
                </p:nvPicPr>
                <p:blipFill rotWithShape="1">
                  <a:blip r:embed="rId5">
                    <a:extLst>
                      <a:ext uri="{28A0092B-C50C-407E-A947-70E740481C1C}">
                        <a14:useLocalDpi xmlns:a14="http://schemas.microsoft.com/office/drawing/2010/main" val="0"/>
                      </a:ext>
                    </a:extLst>
                  </a:blip>
                  <a:srcRect l="17994"/>
                  <a:stretch/>
                </p:blipFill>
                <p:spPr bwMode="auto">
                  <a:xfrm>
                    <a:off x="1821722" y="2891694"/>
                    <a:ext cx="3218194"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 Box 5"/>
                  <p:cNvSpPr txBox="1">
                    <a:spLocks noChangeArrowheads="1"/>
                  </p:cNvSpPr>
                  <p:nvPr/>
                </p:nvSpPr>
                <p:spPr bwMode="auto">
                  <a:xfrm>
                    <a:off x="2569424" y="4931288"/>
                    <a:ext cx="533400" cy="360000"/>
                  </a:xfrm>
                  <a:prstGeom prst="rect">
                    <a:avLst/>
                  </a:prstGeom>
                  <a:solidFill>
                    <a:schemeClr val="bg1"/>
                  </a:solidFill>
                  <a:ln>
                    <a:noFill/>
                  </a:ln>
                  <a:effectLst/>
                </p:spPr>
                <p:txBody>
                  <a:bodyPr>
                    <a:spAutoFit/>
                  </a:bodyPr>
                  <a:lstStyle/>
                  <a:p>
                    <a:pPr>
                      <a:spcBef>
                        <a:spcPct val="50000"/>
                      </a:spcBef>
                    </a:pPr>
                    <a:r>
                      <a:rPr lang="en-US" altLang="en-US" i="1" dirty="0" smtClean="0"/>
                      <a:t>  a</a:t>
                    </a:r>
                    <a:endParaRPr lang="en-US" altLang="en-US" i="1" dirty="0"/>
                  </a:p>
                </p:txBody>
              </p:sp>
              <p:sp>
                <p:nvSpPr>
                  <p:cNvPr id="34" name="Text Box 6"/>
                  <p:cNvSpPr txBox="1">
                    <a:spLocks noChangeArrowheads="1"/>
                  </p:cNvSpPr>
                  <p:nvPr/>
                </p:nvSpPr>
                <p:spPr bwMode="auto">
                  <a:xfrm>
                    <a:off x="4050528" y="4931288"/>
                    <a:ext cx="432000" cy="360000"/>
                  </a:xfrm>
                  <a:prstGeom prst="rect">
                    <a:avLst/>
                  </a:prstGeom>
                  <a:solidFill>
                    <a:schemeClr val="bg1"/>
                  </a:solidFill>
                  <a:ln>
                    <a:noFill/>
                  </a:ln>
                  <a:effectLst/>
                </p:spPr>
                <p:txBody>
                  <a:bodyPr>
                    <a:spAutoFit/>
                  </a:bodyPr>
                  <a:lstStyle/>
                  <a:p>
                    <a:pPr>
                      <a:spcBef>
                        <a:spcPct val="50000"/>
                      </a:spcBef>
                    </a:pPr>
                    <a:r>
                      <a:rPr lang="en-US" altLang="en-US" i="1" dirty="0" smtClean="0"/>
                      <a:t> b</a:t>
                    </a:r>
                    <a:endParaRPr lang="en-US" altLang="en-US" i="1" dirty="0"/>
                  </a:p>
                </p:txBody>
              </p:sp>
            </p:grpSp>
            <p:sp>
              <p:nvSpPr>
                <p:cNvPr id="28" name="Trapezoid 27"/>
                <p:cNvSpPr/>
                <p:nvPr/>
              </p:nvSpPr>
              <p:spPr>
                <a:xfrm rot="5006122">
                  <a:off x="3587001" y="4643345"/>
                  <a:ext cx="648072" cy="648072"/>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rapezoid 28"/>
                <p:cNvSpPr/>
                <p:nvPr/>
              </p:nvSpPr>
              <p:spPr>
                <a:xfrm>
                  <a:off x="3491880" y="5122271"/>
                  <a:ext cx="778114" cy="324036"/>
                </a:xfrm>
                <a:prstGeom prst="trapezoid">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Line 5"/>
                <p:cNvSpPr>
                  <a:spLocks noChangeShapeType="1"/>
                </p:cNvSpPr>
                <p:nvPr/>
              </p:nvSpPr>
              <p:spPr bwMode="auto">
                <a:xfrm flipV="1">
                  <a:off x="3850258" y="4670648"/>
                  <a:ext cx="0" cy="990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 name="TextBox 30"/>
                <p:cNvSpPr txBox="1"/>
                <p:nvPr/>
              </p:nvSpPr>
              <p:spPr>
                <a:xfrm>
                  <a:off x="3347864" y="4810800"/>
                  <a:ext cx="540000" cy="461665"/>
                </a:xfrm>
                <a:prstGeom prst="rect">
                  <a:avLst/>
                </a:prstGeom>
                <a:noFill/>
              </p:spPr>
              <p:txBody>
                <a:bodyPr wrap="square" rtlCol="0">
                  <a:spAutoFit/>
                </a:bodyPr>
                <a:lstStyle/>
                <a:p>
                  <a:r>
                    <a:rPr lang="en-IN" sz="2400" b="1" dirty="0" smtClean="0">
                      <a:solidFill>
                        <a:srgbClr val="FF0000"/>
                      </a:solidFill>
                    </a:rPr>
                    <a:t>R</a:t>
                  </a:r>
                  <a:r>
                    <a:rPr lang="en-IN" sz="2400" b="1" baseline="-25000" dirty="0" smtClean="0">
                      <a:solidFill>
                        <a:srgbClr val="FF0000"/>
                      </a:solidFill>
                    </a:rPr>
                    <a:t>B</a:t>
                  </a:r>
                  <a:endParaRPr lang="en-IN" sz="2400" b="1" baseline="-25000" dirty="0">
                    <a:solidFill>
                      <a:srgbClr val="FF0000"/>
                    </a:solidFill>
                  </a:endParaRPr>
                </a:p>
              </p:txBody>
            </p:sp>
          </p:grpSp>
          <p:sp>
            <p:nvSpPr>
              <p:cNvPr id="22" name="Trapezoid 21"/>
              <p:cNvSpPr/>
              <p:nvPr/>
            </p:nvSpPr>
            <p:spPr>
              <a:xfrm>
                <a:off x="2627784" y="4967315"/>
                <a:ext cx="778114" cy="324036"/>
              </a:xfrm>
              <a:prstGeom prst="trapezoid">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Line 5"/>
              <p:cNvSpPr>
                <a:spLocks noChangeShapeType="1"/>
              </p:cNvSpPr>
              <p:nvPr/>
            </p:nvSpPr>
            <p:spPr bwMode="auto">
              <a:xfrm flipV="1">
                <a:off x="3424634" y="4238552"/>
                <a:ext cx="0" cy="990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Arc 6"/>
              <p:cNvSpPr>
                <a:spLocks/>
              </p:cNvSpPr>
              <p:nvPr/>
            </p:nvSpPr>
            <p:spPr bwMode="auto">
              <a:xfrm>
                <a:off x="3419872" y="3201096"/>
                <a:ext cx="798512" cy="1524000"/>
              </a:xfrm>
              <a:custGeom>
                <a:avLst/>
                <a:gdLst>
                  <a:gd name="G0" fmla="+- 1034 0 0"/>
                  <a:gd name="G1" fmla="+- 21600 0 0"/>
                  <a:gd name="G2" fmla="+- 21600 0 0"/>
                  <a:gd name="T0" fmla="*/ 0 w 22634"/>
                  <a:gd name="T1" fmla="*/ 25 h 43200"/>
                  <a:gd name="T2" fmla="*/ 629 w 22634"/>
                  <a:gd name="T3" fmla="*/ 43196 h 43200"/>
                  <a:gd name="T4" fmla="*/ 1034 w 22634"/>
                  <a:gd name="T5" fmla="*/ 21600 h 43200"/>
                </a:gdLst>
                <a:ahLst/>
                <a:cxnLst>
                  <a:cxn ang="0">
                    <a:pos x="T0" y="T1"/>
                  </a:cxn>
                  <a:cxn ang="0">
                    <a:pos x="T2" y="T3"/>
                  </a:cxn>
                  <a:cxn ang="0">
                    <a:pos x="T4" y="T5"/>
                  </a:cxn>
                </a:cxnLst>
                <a:rect l="0" t="0" r="r" b="b"/>
                <a:pathLst>
                  <a:path w="22634" h="43200" fill="none"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path>
                  <a:path w="22634" h="43200" stroke="0"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lnTo>
                      <a:pt x="1034" y="21600"/>
                    </a:lnTo>
                    <a:close/>
                  </a:path>
                </a:pathLst>
              </a:custGeom>
              <a:noFill/>
              <a:ln w="76200">
                <a:solidFill>
                  <a:srgbClr val="FF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TextBox 24"/>
              <p:cNvSpPr txBox="1"/>
              <p:nvPr/>
            </p:nvSpPr>
            <p:spPr>
              <a:xfrm>
                <a:off x="2915816" y="4797200"/>
                <a:ext cx="540000" cy="461665"/>
              </a:xfrm>
              <a:prstGeom prst="rect">
                <a:avLst/>
              </a:prstGeom>
              <a:noFill/>
            </p:spPr>
            <p:txBody>
              <a:bodyPr wrap="square" rtlCol="0">
                <a:spAutoFit/>
              </a:bodyPr>
              <a:lstStyle/>
              <a:p>
                <a:r>
                  <a:rPr lang="en-IN" sz="2400" b="1" dirty="0" smtClean="0">
                    <a:solidFill>
                      <a:srgbClr val="FF0000"/>
                    </a:solidFill>
                  </a:rPr>
                  <a:t>R</a:t>
                </a:r>
                <a:r>
                  <a:rPr lang="en-IN" sz="2400" b="1" baseline="-25000" dirty="0" smtClean="0">
                    <a:solidFill>
                      <a:srgbClr val="FF0000"/>
                    </a:solidFill>
                  </a:rPr>
                  <a:t>A</a:t>
                </a:r>
                <a:endParaRPr lang="en-IN" sz="2400" b="1" baseline="-25000" dirty="0">
                  <a:solidFill>
                    <a:srgbClr val="FF0000"/>
                  </a:solidFill>
                </a:endParaRPr>
              </a:p>
            </p:txBody>
          </p:sp>
          <p:sp>
            <p:nvSpPr>
              <p:cNvPr id="26" name="TextBox 25"/>
              <p:cNvSpPr txBox="1"/>
              <p:nvPr/>
            </p:nvSpPr>
            <p:spPr>
              <a:xfrm>
                <a:off x="2915880" y="2977628"/>
                <a:ext cx="576000" cy="461665"/>
              </a:xfrm>
              <a:prstGeom prst="rect">
                <a:avLst/>
              </a:prstGeom>
              <a:noFill/>
            </p:spPr>
            <p:txBody>
              <a:bodyPr wrap="square" rtlCol="0">
                <a:spAutoFit/>
              </a:bodyPr>
              <a:lstStyle/>
              <a:p>
                <a:r>
                  <a:rPr lang="en-IN" sz="2400" b="1" dirty="0" smtClean="0">
                    <a:solidFill>
                      <a:srgbClr val="FF0000"/>
                    </a:solidFill>
                  </a:rPr>
                  <a:t>M</a:t>
                </a:r>
                <a:r>
                  <a:rPr lang="en-IN" sz="2400" b="1" baseline="-25000" dirty="0" smtClean="0">
                    <a:solidFill>
                      <a:srgbClr val="FF0000"/>
                    </a:solidFill>
                  </a:rPr>
                  <a:t>A</a:t>
                </a:r>
                <a:endParaRPr lang="en-IN" sz="2400" b="1" baseline="-25000" dirty="0">
                  <a:solidFill>
                    <a:srgbClr val="FF0000"/>
                  </a:solidFill>
                </a:endParaRPr>
              </a:p>
            </p:txBody>
          </p:sp>
        </p:grpSp>
        <p:sp>
          <p:nvSpPr>
            <p:cNvPr id="3" name="Rectangle 2"/>
            <p:cNvSpPr/>
            <p:nvPr/>
          </p:nvSpPr>
          <p:spPr>
            <a:xfrm>
              <a:off x="8532440" y="4983559"/>
              <a:ext cx="320922" cy="461665"/>
            </a:xfrm>
            <a:prstGeom prst="rect">
              <a:avLst/>
            </a:prstGeom>
          </p:spPr>
          <p:txBody>
            <a:bodyPr wrap="none">
              <a:spAutoFit/>
            </a:bodyPr>
            <a:lstStyle/>
            <a:p>
              <a:r>
                <a:rPr lang="en-IN" sz="2400" i="1" dirty="0" smtClean="0">
                  <a:latin typeface="Times New Roman" panose="02020603050405020304" pitchFamily="18" charset="0"/>
                  <a:cs typeface="Times New Roman" panose="02020603050405020304" pitchFamily="18" charset="0"/>
                </a:rPr>
                <a:t>x</a:t>
              </a:r>
              <a:endParaRPr lang="en-IN" sz="2400" dirty="0"/>
            </a:p>
          </p:txBody>
        </p:sp>
        <p:sp>
          <p:nvSpPr>
            <p:cNvPr id="39" name="Rectangle 38"/>
            <p:cNvSpPr/>
            <p:nvPr/>
          </p:nvSpPr>
          <p:spPr>
            <a:xfrm>
              <a:off x="6948200" y="3861024"/>
              <a:ext cx="1905162" cy="2520304"/>
            </a:xfrm>
            <a:prstGeom prst="rect">
              <a:avLst/>
            </a:prstGeom>
            <a:solidFill>
              <a:schemeClr val="bg1">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Line 5"/>
            <p:cNvSpPr>
              <a:spLocks noChangeShapeType="1"/>
            </p:cNvSpPr>
            <p:nvPr/>
          </p:nvSpPr>
          <p:spPr bwMode="auto">
            <a:xfrm flipV="1">
              <a:off x="6946538" y="5318719"/>
              <a:ext cx="0" cy="990600"/>
            </a:xfrm>
            <a:prstGeom prst="line">
              <a:avLst/>
            </a:prstGeom>
            <a:noFill/>
            <a:ln w="7620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 name="Arc 6"/>
            <p:cNvSpPr>
              <a:spLocks/>
            </p:cNvSpPr>
            <p:nvPr/>
          </p:nvSpPr>
          <p:spPr bwMode="auto">
            <a:xfrm>
              <a:off x="6941776" y="4281263"/>
              <a:ext cx="798512" cy="1524000"/>
            </a:xfrm>
            <a:custGeom>
              <a:avLst/>
              <a:gdLst>
                <a:gd name="G0" fmla="+- 1034 0 0"/>
                <a:gd name="G1" fmla="+- 21600 0 0"/>
                <a:gd name="G2" fmla="+- 21600 0 0"/>
                <a:gd name="T0" fmla="*/ 0 w 22634"/>
                <a:gd name="T1" fmla="*/ 25 h 43200"/>
                <a:gd name="T2" fmla="*/ 629 w 22634"/>
                <a:gd name="T3" fmla="*/ 43196 h 43200"/>
                <a:gd name="T4" fmla="*/ 1034 w 22634"/>
                <a:gd name="T5" fmla="*/ 21600 h 43200"/>
              </a:gdLst>
              <a:ahLst/>
              <a:cxnLst>
                <a:cxn ang="0">
                  <a:pos x="T0" y="T1"/>
                </a:cxn>
                <a:cxn ang="0">
                  <a:pos x="T2" y="T3"/>
                </a:cxn>
                <a:cxn ang="0">
                  <a:pos x="T4" y="T5"/>
                </a:cxn>
              </a:cxnLst>
              <a:rect l="0" t="0" r="r" b="b"/>
              <a:pathLst>
                <a:path w="22634" h="43200" fill="none"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path>
                <a:path w="22634" h="43200" stroke="0"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lnTo>
                    <a:pt x="1034" y="21600"/>
                  </a:lnTo>
                  <a:close/>
                </a:path>
              </a:pathLst>
            </a:custGeom>
            <a:noFill/>
            <a:ln w="76200">
              <a:solidFill>
                <a:srgbClr val="0070C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TextBox 41"/>
            <p:cNvSpPr txBox="1"/>
            <p:nvPr/>
          </p:nvSpPr>
          <p:spPr>
            <a:xfrm>
              <a:off x="6552216" y="5631630"/>
              <a:ext cx="540000" cy="461665"/>
            </a:xfrm>
            <a:prstGeom prst="rect">
              <a:avLst/>
            </a:prstGeom>
            <a:noFill/>
          </p:spPr>
          <p:txBody>
            <a:bodyPr wrap="square" rtlCol="0">
              <a:spAutoFit/>
            </a:bodyPr>
            <a:lstStyle/>
            <a:p>
              <a:r>
                <a:rPr lang="en-IN" sz="2400" b="1" dirty="0" smtClean="0"/>
                <a:t>V</a:t>
              </a:r>
              <a:endParaRPr lang="en-IN" sz="2400" b="1" baseline="-25000" dirty="0"/>
            </a:p>
          </p:txBody>
        </p:sp>
        <p:sp>
          <p:nvSpPr>
            <p:cNvPr id="43" name="TextBox 42"/>
            <p:cNvSpPr txBox="1"/>
            <p:nvPr/>
          </p:nvSpPr>
          <p:spPr>
            <a:xfrm>
              <a:off x="6516216" y="3933055"/>
              <a:ext cx="576000" cy="461665"/>
            </a:xfrm>
            <a:prstGeom prst="rect">
              <a:avLst/>
            </a:prstGeom>
            <a:noFill/>
          </p:spPr>
          <p:txBody>
            <a:bodyPr wrap="square" rtlCol="0">
              <a:spAutoFit/>
            </a:bodyPr>
            <a:lstStyle/>
            <a:p>
              <a:r>
                <a:rPr lang="en-IN" sz="2400" b="1" dirty="0" smtClean="0"/>
                <a:t>M</a:t>
              </a:r>
              <a:endParaRPr lang="en-IN" sz="2400" b="1" baseline="-25000" dirty="0"/>
            </a:p>
          </p:txBody>
        </p:sp>
        <p:sp>
          <p:nvSpPr>
            <p:cNvPr id="44" name="Line 5"/>
            <p:cNvSpPr>
              <a:spLocks noChangeShapeType="1"/>
            </p:cNvSpPr>
            <p:nvPr/>
          </p:nvSpPr>
          <p:spPr bwMode="auto">
            <a:xfrm flipV="1">
              <a:off x="5594200" y="3574463"/>
              <a:ext cx="0" cy="1440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 name="Line 5"/>
            <p:cNvSpPr>
              <a:spLocks noChangeShapeType="1"/>
            </p:cNvSpPr>
            <p:nvPr/>
          </p:nvSpPr>
          <p:spPr bwMode="auto">
            <a:xfrm rot="5400000" flipV="1">
              <a:off x="7200472" y="3439335"/>
              <a:ext cx="0" cy="3240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 name="TextBox 45"/>
            <p:cNvSpPr txBox="1"/>
            <p:nvPr/>
          </p:nvSpPr>
          <p:spPr>
            <a:xfrm>
              <a:off x="5580552" y="3429000"/>
              <a:ext cx="720000" cy="432000"/>
            </a:xfrm>
            <a:prstGeom prst="rect">
              <a:avLst/>
            </a:prstGeom>
            <a:noFill/>
          </p:spPr>
          <p:txBody>
            <a:bodyPr wrap="square" rtlCol="0">
              <a:spAutoFit/>
            </a:bodyPr>
            <a:lstStyle/>
            <a:p>
              <a:r>
                <a:rPr lang="en-IN" sz="2400" i="1" dirty="0">
                  <a:latin typeface="Times New Roman" panose="02020603050405020304" pitchFamily="18" charset="0"/>
                  <a:cs typeface="Times New Roman" panose="02020603050405020304" pitchFamily="18" charset="0"/>
                </a:rPr>
                <a:t>y</a:t>
              </a:r>
              <a:r>
                <a:rPr lang="en-IN" sz="2400" i="1" dirty="0" smtClean="0">
                  <a:latin typeface="Times New Roman" panose="02020603050405020304" pitchFamily="18" charset="0"/>
                  <a:cs typeface="Times New Roman" panose="02020603050405020304" pitchFamily="18" charset="0"/>
                </a:rPr>
                <a:t>, v</a:t>
              </a:r>
              <a:endParaRPr lang="en-IN" sz="2400" i="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789245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with a gapped support</a:t>
            </a:r>
            <a:endParaRPr lang="en-IN" dirty="0"/>
          </a:p>
        </p:txBody>
      </p:sp>
      <p:sp>
        <p:nvSpPr>
          <p:cNvPr id="10" name="Content Placeholder 9"/>
          <p:cNvSpPr>
            <a:spLocks noGrp="1"/>
          </p:cNvSpPr>
          <p:nvPr>
            <p:ph idx="1"/>
          </p:nvPr>
        </p:nvSpPr>
        <p:spPr>
          <a:xfrm>
            <a:off x="457200" y="1268760"/>
            <a:ext cx="8229600" cy="4525963"/>
          </a:xfrm>
        </p:spPr>
        <p:txBody>
          <a:bodyPr/>
          <a:lstStyle/>
          <a:p>
            <a:r>
              <a:rPr lang="en-IN" dirty="0" smtClean="0"/>
              <a:t>Apply boundary conditions for this domain by considering the slope and deflection at A</a:t>
            </a:r>
          </a:p>
          <a:p>
            <a:endParaRPr lang="en-IN" dirty="0"/>
          </a:p>
          <a:p>
            <a:endParaRPr lang="en-IN" dirty="0" smtClean="0"/>
          </a:p>
          <a:p>
            <a:r>
              <a:rPr lang="en-IN" dirty="0" smtClean="0"/>
              <a:t>The solution is</a:t>
            </a:r>
          </a:p>
          <a:p>
            <a:endParaRPr lang="en-IN" dirty="0"/>
          </a:p>
          <a:p>
            <a:pPr marL="0" indent="0">
              <a:buNone/>
            </a:pPr>
            <a:r>
              <a:rPr lang="en-IN" dirty="0" smtClean="0"/>
              <a:t>  </a:t>
            </a:r>
          </a:p>
        </p:txBody>
      </p:sp>
      <p:graphicFrame>
        <p:nvGraphicFramePr>
          <p:cNvPr id="7" name="Object 6"/>
          <p:cNvGraphicFramePr>
            <a:graphicFrameLocks noChangeAspect="1"/>
          </p:cNvGraphicFramePr>
          <p:nvPr>
            <p:extLst>
              <p:ext uri="{D42A27DB-BD31-4B8C-83A1-F6EECF244321}">
                <p14:modId xmlns:p14="http://schemas.microsoft.com/office/powerpoint/2010/main" val="2794225862"/>
              </p:ext>
            </p:extLst>
          </p:nvPr>
        </p:nvGraphicFramePr>
        <p:xfrm>
          <a:off x="899592" y="4141812"/>
          <a:ext cx="3270250" cy="2095500"/>
        </p:xfrm>
        <a:graphic>
          <a:graphicData uri="http://schemas.openxmlformats.org/presentationml/2006/ole">
            <mc:AlternateContent xmlns:mc="http://schemas.openxmlformats.org/markup-compatibility/2006">
              <mc:Choice xmlns:v="urn:schemas-microsoft-com:vml" Requires="v">
                <p:oleObj spid="_x0000_s196625" name="Equation" r:id="rId3" imgW="1307880" imgH="838080" progId="Equation.DSMT4">
                  <p:embed/>
                </p:oleObj>
              </mc:Choice>
              <mc:Fallback>
                <p:oleObj name="Equation" r:id="rId3" imgW="1307880" imgH="838080" progId="Equation.DSMT4">
                  <p:embed/>
                  <p:pic>
                    <p:nvPicPr>
                      <p:cNvPr id="0" name=""/>
                      <p:cNvPicPr>
                        <a:picLocks noChangeAspect="1" noChangeArrowheads="1"/>
                      </p:cNvPicPr>
                      <p:nvPr/>
                    </p:nvPicPr>
                    <p:blipFill>
                      <a:blip r:embed="rId4"/>
                      <a:srcRect/>
                      <a:stretch>
                        <a:fillRect/>
                      </a:stretch>
                    </p:blipFill>
                    <p:spPr bwMode="auto">
                      <a:xfrm>
                        <a:off x="899592" y="4141812"/>
                        <a:ext cx="3270250" cy="209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3"/>
          <p:cNvGrpSpPr/>
          <p:nvPr/>
        </p:nvGrpSpPr>
        <p:grpSpPr>
          <a:xfrm>
            <a:off x="4644008" y="3068960"/>
            <a:ext cx="4065338" cy="2952328"/>
            <a:chOff x="4788024" y="3429000"/>
            <a:chExt cx="4065338" cy="2952328"/>
          </a:xfrm>
        </p:grpSpPr>
        <p:grpSp>
          <p:nvGrpSpPr>
            <p:cNvPr id="20" name="Group 19"/>
            <p:cNvGrpSpPr/>
            <p:nvPr/>
          </p:nvGrpSpPr>
          <p:grpSpPr>
            <a:xfrm>
              <a:off x="4788024" y="3861048"/>
              <a:ext cx="3996308" cy="2520280"/>
              <a:chOff x="2627784" y="2977628"/>
              <a:chExt cx="3996308" cy="2520280"/>
            </a:xfrm>
          </p:grpSpPr>
          <p:grpSp>
            <p:nvGrpSpPr>
              <p:cNvPr id="21" name="Group 20"/>
              <p:cNvGrpSpPr/>
              <p:nvPr/>
            </p:nvGrpSpPr>
            <p:grpSpPr>
              <a:xfrm>
                <a:off x="3405898" y="3088083"/>
                <a:ext cx="3218194" cy="2409825"/>
                <a:chOff x="1821722" y="3395439"/>
                <a:chExt cx="3218194" cy="2409825"/>
              </a:xfrm>
            </p:grpSpPr>
            <p:grpSp>
              <p:nvGrpSpPr>
                <p:cNvPr id="27" name="Group 26"/>
                <p:cNvGrpSpPr/>
                <p:nvPr/>
              </p:nvGrpSpPr>
              <p:grpSpPr>
                <a:xfrm>
                  <a:off x="1821722" y="3395439"/>
                  <a:ext cx="3218194" cy="2409825"/>
                  <a:chOff x="1821722" y="2891694"/>
                  <a:chExt cx="3218194" cy="2409825"/>
                </a:xfrm>
              </p:grpSpPr>
              <p:pic>
                <p:nvPicPr>
                  <p:cNvPr id="32" name="Picture 7"/>
                  <p:cNvPicPr>
                    <a:picLocks noChangeAspect="1" noChangeArrowheads="1"/>
                  </p:cNvPicPr>
                  <p:nvPr/>
                </p:nvPicPr>
                <p:blipFill rotWithShape="1">
                  <a:blip r:embed="rId5">
                    <a:extLst>
                      <a:ext uri="{28A0092B-C50C-407E-A947-70E740481C1C}">
                        <a14:useLocalDpi xmlns:a14="http://schemas.microsoft.com/office/drawing/2010/main" val="0"/>
                      </a:ext>
                    </a:extLst>
                  </a:blip>
                  <a:srcRect l="17994"/>
                  <a:stretch/>
                </p:blipFill>
                <p:spPr bwMode="auto">
                  <a:xfrm>
                    <a:off x="1821722" y="2891694"/>
                    <a:ext cx="3218194"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 Box 5"/>
                  <p:cNvSpPr txBox="1">
                    <a:spLocks noChangeArrowheads="1"/>
                  </p:cNvSpPr>
                  <p:nvPr/>
                </p:nvSpPr>
                <p:spPr bwMode="auto">
                  <a:xfrm>
                    <a:off x="2569424" y="4931288"/>
                    <a:ext cx="533400" cy="360000"/>
                  </a:xfrm>
                  <a:prstGeom prst="rect">
                    <a:avLst/>
                  </a:prstGeom>
                  <a:solidFill>
                    <a:schemeClr val="bg1"/>
                  </a:solidFill>
                  <a:ln>
                    <a:noFill/>
                  </a:ln>
                  <a:effectLst/>
                </p:spPr>
                <p:txBody>
                  <a:bodyPr>
                    <a:spAutoFit/>
                  </a:bodyPr>
                  <a:lstStyle/>
                  <a:p>
                    <a:pPr>
                      <a:spcBef>
                        <a:spcPct val="50000"/>
                      </a:spcBef>
                    </a:pPr>
                    <a:r>
                      <a:rPr lang="en-US" altLang="en-US" i="1" dirty="0" smtClean="0"/>
                      <a:t>  a</a:t>
                    </a:r>
                    <a:endParaRPr lang="en-US" altLang="en-US" i="1" dirty="0"/>
                  </a:p>
                </p:txBody>
              </p:sp>
              <p:sp>
                <p:nvSpPr>
                  <p:cNvPr id="34" name="Text Box 6"/>
                  <p:cNvSpPr txBox="1">
                    <a:spLocks noChangeArrowheads="1"/>
                  </p:cNvSpPr>
                  <p:nvPr/>
                </p:nvSpPr>
                <p:spPr bwMode="auto">
                  <a:xfrm>
                    <a:off x="4050528" y="4931288"/>
                    <a:ext cx="432000" cy="360000"/>
                  </a:xfrm>
                  <a:prstGeom prst="rect">
                    <a:avLst/>
                  </a:prstGeom>
                  <a:solidFill>
                    <a:schemeClr val="bg1"/>
                  </a:solidFill>
                  <a:ln>
                    <a:noFill/>
                  </a:ln>
                  <a:effectLst/>
                </p:spPr>
                <p:txBody>
                  <a:bodyPr>
                    <a:spAutoFit/>
                  </a:bodyPr>
                  <a:lstStyle/>
                  <a:p>
                    <a:pPr>
                      <a:spcBef>
                        <a:spcPct val="50000"/>
                      </a:spcBef>
                    </a:pPr>
                    <a:r>
                      <a:rPr lang="en-US" altLang="en-US" i="1" dirty="0" smtClean="0"/>
                      <a:t> b</a:t>
                    </a:r>
                    <a:endParaRPr lang="en-US" altLang="en-US" i="1" dirty="0"/>
                  </a:p>
                </p:txBody>
              </p:sp>
            </p:grpSp>
            <p:sp>
              <p:nvSpPr>
                <p:cNvPr id="28" name="Trapezoid 27"/>
                <p:cNvSpPr/>
                <p:nvPr/>
              </p:nvSpPr>
              <p:spPr>
                <a:xfrm rot="5006122">
                  <a:off x="3587001" y="4643345"/>
                  <a:ext cx="648072" cy="648072"/>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rapezoid 28"/>
                <p:cNvSpPr/>
                <p:nvPr/>
              </p:nvSpPr>
              <p:spPr>
                <a:xfrm>
                  <a:off x="3491880" y="5122271"/>
                  <a:ext cx="778114" cy="324036"/>
                </a:xfrm>
                <a:prstGeom prst="trapezoid">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Line 5"/>
                <p:cNvSpPr>
                  <a:spLocks noChangeShapeType="1"/>
                </p:cNvSpPr>
                <p:nvPr/>
              </p:nvSpPr>
              <p:spPr bwMode="auto">
                <a:xfrm flipV="1">
                  <a:off x="3850258" y="4670648"/>
                  <a:ext cx="0" cy="990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 name="TextBox 30"/>
                <p:cNvSpPr txBox="1"/>
                <p:nvPr/>
              </p:nvSpPr>
              <p:spPr>
                <a:xfrm>
                  <a:off x="3347864" y="4810800"/>
                  <a:ext cx="540000" cy="461665"/>
                </a:xfrm>
                <a:prstGeom prst="rect">
                  <a:avLst/>
                </a:prstGeom>
                <a:noFill/>
              </p:spPr>
              <p:txBody>
                <a:bodyPr wrap="square" rtlCol="0">
                  <a:spAutoFit/>
                </a:bodyPr>
                <a:lstStyle/>
                <a:p>
                  <a:r>
                    <a:rPr lang="en-IN" sz="2400" b="1" dirty="0" smtClean="0">
                      <a:solidFill>
                        <a:srgbClr val="FF0000"/>
                      </a:solidFill>
                    </a:rPr>
                    <a:t>R</a:t>
                  </a:r>
                  <a:r>
                    <a:rPr lang="en-IN" sz="2400" b="1" baseline="-25000" dirty="0" smtClean="0">
                      <a:solidFill>
                        <a:srgbClr val="FF0000"/>
                      </a:solidFill>
                    </a:rPr>
                    <a:t>B</a:t>
                  </a:r>
                  <a:endParaRPr lang="en-IN" sz="2400" b="1" baseline="-25000" dirty="0">
                    <a:solidFill>
                      <a:srgbClr val="FF0000"/>
                    </a:solidFill>
                  </a:endParaRPr>
                </a:p>
              </p:txBody>
            </p:sp>
          </p:grpSp>
          <p:sp>
            <p:nvSpPr>
              <p:cNvPr id="22" name="Trapezoid 21"/>
              <p:cNvSpPr/>
              <p:nvPr/>
            </p:nvSpPr>
            <p:spPr>
              <a:xfrm>
                <a:off x="2627784" y="4967315"/>
                <a:ext cx="778114" cy="324036"/>
              </a:xfrm>
              <a:prstGeom prst="trapezoid">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Line 5"/>
              <p:cNvSpPr>
                <a:spLocks noChangeShapeType="1"/>
              </p:cNvSpPr>
              <p:nvPr/>
            </p:nvSpPr>
            <p:spPr bwMode="auto">
              <a:xfrm flipV="1">
                <a:off x="3424634" y="4238552"/>
                <a:ext cx="0" cy="990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Arc 6"/>
              <p:cNvSpPr>
                <a:spLocks/>
              </p:cNvSpPr>
              <p:nvPr/>
            </p:nvSpPr>
            <p:spPr bwMode="auto">
              <a:xfrm>
                <a:off x="3419872" y="3201096"/>
                <a:ext cx="798512" cy="1524000"/>
              </a:xfrm>
              <a:custGeom>
                <a:avLst/>
                <a:gdLst>
                  <a:gd name="G0" fmla="+- 1034 0 0"/>
                  <a:gd name="G1" fmla="+- 21600 0 0"/>
                  <a:gd name="G2" fmla="+- 21600 0 0"/>
                  <a:gd name="T0" fmla="*/ 0 w 22634"/>
                  <a:gd name="T1" fmla="*/ 25 h 43200"/>
                  <a:gd name="T2" fmla="*/ 629 w 22634"/>
                  <a:gd name="T3" fmla="*/ 43196 h 43200"/>
                  <a:gd name="T4" fmla="*/ 1034 w 22634"/>
                  <a:gd name="T5" fmla="*/ 21600 h 43200"/>
                </a:gdLst>
                <a:ahLst/>
                <a:cxnLst>
                  <a:cxn ang="0">
                    <a:pos x="T0" y="T1"/>
                  </a:cxn>
                  <a:cxn ang="0">
                    <a:pos x="T2" y="T3"/>
                  </a:cxn>
                  <a:cxn ang="0">
                    <a:pos x="T4" y="T5"/>
                  </a:cxn>
                </a:cxnLst>
                <a:rect l="0" t="0" r="r" b="b"/>
                <a:pathLst>
                  <a:path w="22634" h="43200" fill="none"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path>
                  <a:path w="22634" h="43200" stroke="0"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lnTo>
                      <a:pt x="1034" y="21600"/>
                    </a:lnTo>
                    <a:close/>
                  </a:path>
                </a:pathLst>
              </a:custGeom>
              <a:noFill/>
              <a:ln w="76200">
                <a:solidFill>
                  <a:srgbClr val="FF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TextBox 24"/>
              <p:cNvSpPr txBox="1"/>
              <p:nvPr/>
            </p:nvSpPr>
            <p:spPr>
              <a:xfrm>
                <a:off x="2915816" y="4797200"/>
                <a:ext cx="540000" cy="461665"/>
              </a:xfrm>
              <a:prstGeom prst="rect">
                <a:avLst/>
              </a:prstGeom>
              <a:noFill/>
            </p:spPr>
            <p:txBody>
              <a:bodyPr wrap="square" rtlCol="0">
                <a:spAutoFit/>
              </a:bodyPr>
              <a:lstStyle/>
              <a:p>
                <a:r>
                  <a:rPr lang="en-IN" sz="2400" b="1" dirty="0" smtClean="0">
                    <a:solidFill>
                      <a:srgbClr val="FF0000"/>
                    </a:solidFill>
                  </a:rPr>
                  <a:t>R</a:t>
                </a:r>
                <a:r>
                  <a:rPr lang="en-IN" sz="2400" b="1" baseline="-25000" dirty="0" smtClean="0">
                    <a:solidFill>
                      <a:srgbClr val="FF0000"/>
                    </a:solidFill>
                  </a:rPr>
                  <a:t>A</a:t>
                </a:r>
                <a:endParaRPr lang="en-IN" sz="2400" b="1" baseline="-25000" dirty="0">
                  <a:solidFill>
                    <a:srgbClr val="FF0000"/>
                  </a:solidFill>
                </a:endParaRPr>
              </a:p>
            </p:txBody>
          </p:sp>
          <p:sp>
            <p:nvSpPr>
              <p:cNvPr id="26" name="TextBox 25"/>
              <p:cNvSpPr txBox="1"/>
              <p:nvPr/>
            </p:nvSpPr>
            <p:spPr>
              <a:xfrm>
                <a:off x="2915880" y="2977628"/>
                <a:ext cx="576000" cy="461665"/>
              </a:xfrm>
              <a:prstGeom prst="rect">
                <a:avLst/>
              </a:prstGeom>
              <a:noFill/>
            </p:spPr>
            <p:txBody>
              <a:bodyPr wrap="square" rtlCol="0">
                <a:spAutoFit/>
              </a:bodyPr>
              <a:lstStyle/>
              <a:p>
                <a:r>
                  <a:rPr lang="en-IN" sz="2400" b="1" dirty="0" smtClean="0">
                    <a:solidFill>
                      <a:srgbClr val="FF0000"/>
                    </a:solidFill>
                  </a:rPr>
                  <a:t>M</a:t>
                </a:r>
                <a:r>
                  <a:rPr lang="en-IN" sz="2400" b="1" baseline="-25000" dirty="0" smtClean="0">
                    <a:solidFill>
                      <a:srgbClr val="FF0000"/>
                    </a:solidFill>
                  </a:rPr>
                  <a:t>A</a:t>
                </a:r>
                <a:endParaRPr lang="en-IN" sz="2400" b="1" baseline="-25000" dirty="0">
                  <a:solidFill>
                    <a:srgbClr val="FF0000"/>
                  </a:solidFill>
                </a:endParaRPr>
              </a:p>
            </p:txBody>
          </p:sp>
        </p:grpSp>
        <p:sp>
          <p:nvSpPr>
            <p:cNvPr id="3" name="Rectangle 2"/>
            <p:cNvSpPr/>
            <p:nvPr/>
          </p:nvSpPr>
          <p:spPr>
            <a:xfrm>
              <a:off x="8532440" y="4983559"/>
              <a:ext cx="320922" cy="461665"/>
            </a:xfrm>
            <a:prstGeom prst="rect">
              <a:avLst/>
            </a:prstGeom>
          </p:spPr>
          <p:txBody>
            <a:bodyPr wrap="none">
              <a:spAutoFit/>
            </a:bodyPr>
            <a:lstStyle/>
            <a:p>
              <a:r>
                <a:rPr lang="en-IN" sz="2400" i="1" dirty="0" smtClean="0">
                  <a:latin typeface="Times New Roman" panose="02020603050405020304" pitchFamily="18" charset="0"/>
                  <a:cs typeface="Times New Roman" panose="02020603050405020304" pitchFamily="18" charset="0"/>
                </a:rPr>
                <a:t>x</a:t>
              </a:r>
              <a:endParaRPr lang="en-IN" sz="2400" dirty="0"/>
            </a:p>
          </p:txBody>
        </p:sp>
        <p:sp>
          <p:nvSpPr>
            <p:cNvPr id="39" name="Rectangle 38"/>
            <p:cNvSpPr/>
            <p:nvPr/>
          </p:nvSpPr>
          <p:spPr>
            <a:xfrm>
              <a:off x="6948200" y="3861024"/>
              <a:ext cx="1905162" cy="2520304"/>
            </a:xfrm>
            <a:prstGeom prst="rect">
              <a:avLst/>
            </a:prstGeom>
            <a:solidFill>
              <a:schemeClr val="bg1">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Line 5"/>
            <p:cNvSpPr>
              <a:spLocks noChangeShapeType="1"/>
            </p:cNvSpPr>
            <p:nvPr/>
          </p:nvSpPr>
          <p:spPr bwMode="auto">
            <a:xfrm flipV="1">
              <a:off x="6946538" y="5318719"/>
              <a:ext cx="0" cy="990600"/>
            </a:xfrm>
            <a:prstGeom prst="line">
              <a:avLst/>
            </a:prstGeom>
            <a:noFill/>
            <a:ln w="7620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 name="Arc 6"/>
            <p:cNvSpPr>
              <a:spLocks/>
            </p:cNvSpPr>
            <p:nvPr/>
          </p:nvSpPr>
          <p:spPr bwMode="auto">
            <a:xfrm>
              <a:off x="6941776" y="4281263"/>
              <a:ext cx="798512" cy="1524000"/>
            </a:xfrm>
            <a:custGeom>
              <a:avLst/>
              <a:gdLst>
                <a:gd name="G0" fmla="+- 1034 0 0"/>
                <a:gd name="G1" fmla="+- 21600 0 0"/>
                <a:gd name="G2" fmla="+- 21600 0 0"/>
                <a:gd name="T0" fmla="*/ 0 w 22634"/>
                <a:gd name="T1" fmla="*/ 25 h 43200"/>
                <a:gd name="T2" fmla="*/ 629 w 22634"/>
                <a:gd name="T3" fmla="*/ 43196 h 43200"/>
                <a:gd name="T4" fmla="*/ 1034 w 22634"/>
                <a:gd name="T5" fmla="*/ 21600 h 43200"/>
              </a:gdLst>
              <a:ahLst/>
              <a:cxnLst>
                <a:cxn ang="0">
                  <a:pos x="T0" y="T1"/>
                </a:cxn>
                <a:cxn ang="0">
                  <a:pos x="T2" y="T3"/>
                </a:cxn>
                <a:cxn ang="0">
                  <a:pos x="T4" y="T5"/>
                </a:cxn>
              </a:cxnLst>
              <a:rect l="0" t="0" r="r" b="b"/>
              <a:pathLst>
                <a:path w="22634" h="43200" fill="none"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path>
                <a:path w="22634" h="43200" stroke="0"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lnTo>
                    <a:pt x="1034" y="21600"/>
                  </a:lnTo>
                  <a:close/>
                </a:path>
              </a:pathLst>
            </a:custGeom>
            <a:noFill/>
            <a:ln w="76200">
              <a:solidFill>
                <a:srgbClr val="0070C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TextBox 41"/>
            <p:cNvSpPr txBox="1"/>
            <p:nvPr/>
          </p:nvSpPr>
          <p:spPr>
            <a:xfrm>
              <a:off x="6552216" y="5631630"/>
              <a:ext cx="540000" cy="461665"/>
            </a:xfrm>
            <a:prstGeom prst="rect">
              <a:avLst/>
            </a:prstGeom>
            <a:noFill/>
          </p:spPr>
          <p:txBody>
            <a:bodyPr wrap="square" rtlCol="0">
              <a:spAutoFit/>
            </a:bodyPr>
            <a:lstStyle/>
            <a:p>
              <a:r>
                <a:rPr lang="en-IN" sz="2400" b="1" dirty="0" smtClean="0"/>
                <a:t>V</a:t>
              </a:r>
              <a:endParaRPr lang="en-IN" sz="2400" b="1" baseline="-25000" dirty="0"/>
            </a:p>
          </p:txBody>
        </p:sp>
        <p:sp>
          <p:nvSpPr>
            <p:cNvPr id="43" name="TextBox 42"/>
            <p:cNvSpPr txBox="1"/>
            <p:nvPr/>
          </p:nvSpPr>
          <p:spPr>
            <a:xfrm>
              <a:off x="6516216" y="3933055"/>
              <a:ext cx="576000" cy="461665"/>
            </a:xfrm>
            <a:prstGeom prst="rect">
              <a:avLst/>
            </a:prstGeom>
            <a:noFill/>
          </p:spPr>
          <p:txBody>
            <a:bodyPr wrap="square" rtlCol="0">
              <a:spAutoFit/>
            </a:bodyPr>
            <a:lstStyle/>
            <a:p>
              <a:r>
                <a:rPr lang="en-IN" sz="2400" b="1" dirty="0" smtClean="0"/>
                <a:t>M</a:t>
              </a:r>
              <a:endParaRPr lang="en-IN" sz="2400" b="1" baseline="-25000" dirty="0"/>
            </a:p>
          </p:txBody>
        </p:sp>
        <p:sp>
          <p:nvSpPr>
            <p:cNvPr id="44" name="Line 5"/>
            <p:cNvSpPr>
              <a:spLocks noChangeShapeType="1"/>
            </p:cNvSpPr>
            <p:nvPr/>
          </p:nvSpPr>
          <p:spPr bwMode="auto">
            <a:xfrm flipV="1">
              <a:off x="5594200" y="3574463"/>
              <a:ext cx="0" cy="1440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 name="Line 5"/>
            <p:cNvSpPr>
              <a:spLocks noChangeShapeType="1"/>
            </p:cNvSpPr>
            <p:nvPr/>
          </p:nvSpPr>
          <p:spPr bwMode="auto">
            <a:xfrm rot="5400000" flipV="1">
              <a:off x="7200472" y="3439335"/>
              <a:ext cx="0" cy="3240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 name="TextBox 45"/>
            <p:cNvSpPr txBox="1"/>
            <p:nvPr/>
          </p:nvSpPr>
          <p:spPr>
            <a:xfrm>
              <a:off x="5580552" y="3429000"/>
              <a:ext cx="720000" cy="432000"/>
            </a:xfrm>
            <a:prstGeom prst="rect">
              <a:avLst/>
            </a:prstGeom>
            <a:noFill/>
          </p:spPr>
          <p:txBody>
            <a:bodyPr wrap="square" rtlCol="0">
              <a:spAutoFit/>
            </a:bodyPr>
            <a:lstStyle/>
            <a:p>
              <a:r>
                <a:rPr lang="en-IN" sz="2400" i="1" dirty="0">
                  <a:latin typeface="Times New Roman" panose="02020603050405020304" pitchFamily="18" charset="0"/>
                  <a:cs typeface="Times New Roman" panose="02020603050405020304" pitchFamily="18" charset="0"/>
                </a:rPr>
                <a:t>y</a:t>
              </a:r>
              <a:r>
                <a:rPr lang="en-IN" sz="2400" i="1" dirty="0" smtClean="0">
                  <a:latin typeface="Times New Roman" panose="02020603050405020304" pitchFamily="18" charset="0"/>
                  <a:cs typeface="Times New Roman" panose="02020603050405020304" pitchFamily="18" charset="0"/>
                </a:rPr>
                <a:t>, v</a:t>
              </a:r>
              <a:endParaRPr lang="en-IN" sz="2400" i="1" dirty="0">
                <a:latin typeface="Times New Roman" panose="02020603050405020304" pitchFamily="18" charset="0"/>
                <a:cs typeface="Times New Roman" panose="02020603050405020304" pitchFamily="18" charset="0"/>
              </a:endParaRPr>
            </a:p>
          </p:txBody>
        </p:sp>
      </p:grpSp>
      <p:graphicFrame>
        <p:nvGraphicFramePr>
          <p:cNvPr id="5" name="Object 4"/>
          <p:cNvGraphicFramePr>
            <a:graphicFrameLocks noChangeAspect="1"/>
          </p:cNvGraphicFramePr>
          <p:nvPr>
            <p:extLst>
              <p:ext uri="{D42A27DB-BD31-4B8C-83A1-F6EECF244321}">
                <p14:modId xmlns:p14="http://schemas.microsoft.com/office/powerpoint/2010/main" val="283326319"/>
              </p:ext>
            </p:extLst>
          </p:nvPr>
        </p:nvGraphicFramePr>
        <p:xfrm>
          <a:off x="726926" y="2505968"/>
          <a:ext cx="5429250" cy="635000"/>
        </p:xfrm>
        <a:graphic>
          <a:graphicData uri="http://schemas.openxmlformats.org/presentationml/2006/ole">
            <mc:AlternateContent xmlns:mc="http://schemas.openxmlformats.org/markup-compatibility/2006">
              <mc:Choice xmlns:v="urn:schemas-microsoft-com:vml" Requires="v">
                <p:oleObj spid="_x0000_s196626" name="Equation" r:id="rId6" imgW="2171520" imgH="253800" progId="Equation.DSMT4">
                  <p:embed/>
                </p:oleObj>
              </mc:Choice>
              <mc:Fallback>
                <p:oleObj name="Equation" r:id="rId6" imgW="2171520" imgH="253800" progId="Equation.DSMT4">
                  <p:embed/>
                  <p:pic>
                    <p:nvPicPr>
                      <p:cNvPr id="0" name="Object 6"/>
                      <p:cNvPicPr>
                        <a:picLocks noChangeAspect="1" noChangeArrowheads="1"/>
                      </p:cNvPicPr>
                      <p:nvPr/>
                    </p:nvPicPr>
                    <p:blipFill>
                      <a:blip r:embed="rId7"/>
                      <a:srcRect/>
                      <a:stretch>
                        <a:fillRect/>
                      </a:stretch>
                    </p:blipFill>
                    <p:spPr bwMode="auto">
                      <a:xfrm>
                        <a:off x="726926" y="2505968"/>
                        <a:ext cx="542925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10595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with a gapped support</a:t>
            </a:r>
            <a:endParaRPr lang="en-IN" dirty="0"/>
          </a:p>
        </p:txBody>
      </p:sp>
      <p:sp>
        <p:nvSpPr>
          <p:cNvPr id="10" name="Content Placeholder 9"/>
          <p:cNvSpPr>
            <a:spLocks noGrp="1"/>
          </p:cNvSpPr>
          <p:nvPr>
            <p:ph idx="1"/>
          </p:nvPr>
        </p:nvSpPr>
        <p:spPr>
          <a:xfrm>
            <a:off x="457200" y="1268760"/>
            <a:ext cx="8229600" cy="4525963"/>
          </a:xfrm>
        </p:spPr>
        <p:txBody>
          <a:bodyPr/>
          <a:lstStyle/>
          <a:p>
            <a:r>
              <a:rPr lang="en-IN" dirty="0" smtClean="0"/>
              <a:t>We consider BC next</a:t>
            </a:r>
            <a:endParaRPr lang="en-IN" dirty="0"/>
          </a:p>
          <a:p>
            <a:pPr marL="0" indent="0">
              <a:buNone/>
            </a:pPr>
            <a:r>
              <a:rPr lang="en-IN" dirty="0" smtClean="0"/>
              <a:t>  </a:t>
            </a:r>
          </a:p>
        </p:txBody>
      </p:sp>
      <p:graphicFrame>
        <p:nvGraphicFramePr>
          <p:cNvPr id="7" name="Object 6"/>
          <p:cNvGraphicFramePr>
            <a:graphicFrameLocks noChangeAspect="1"/>
          </p:cNvGraphicFramePr>
          <p:nvPr>
            <p:extLst>
              <p:ext uri="{D42A27DB-BD31-4B8C-83A1-F6EECF244321}">
                <p14:modId xmlns:p14="http://schemas.microsoft.com/office/powerpoint/2010/main" val="1560165202"/>
              </p:ext>
            </p:extLst>
          </p:nvPr>
        </p:nvGraphicFramePr>
        <p:xfrm>
          <a:off x="539552" y="2308200"/>
          <a:ext cx="5111750" cy="2921000"/>
        </p:xfrm>
        <a:graphic>
          <a:graphicData uri="http://schemas.openxmlformats.org/presentationml/2006/ole">
            <mc:AlternateContent xmlns:mc="http://schemas.openxmlformats.org/markup-compatibility/2006">
              <mc:Choice xmlns:v="urn:schemas-microsoft-com:vml" Requires="v">
                <p:oleObj spid="_x0000_s197640" name="Equation" r:id="rId3" imgW="2044440" imgH="1168200" progId="Equation.DSMT4">
                  <p:embed/>
                </p:oleObj>
              </mc:Choice>
              <mc:Fallback>
                <p:oleObj name="Equation" r:id="rId3" imgW="2044440" imgH="1168200" progId="Equation.DSMT4">
                  <p:embed/>
                  <p:pic>
                    <p:nvPicPr>
                      <p:cNvPr id="0" name=""/>
                      <p:cNvPicPr>
                        <a:picLocks noChangeAspect="1" noChangeArrowheads="1"/>
                      </p:cNvPicPr>
                      <p:nvPr/>
                    </p:nvPicPr>
                    <p:blipFill>
                      <a:blip r:embed="rId4"/>
                      <a:srcRect/>
                      <a:stretch>
                        <a:fillRect/>
                      </a:stretch>
                    </p:blipFill>
                    <p:spPr bwMode="auto">
                      <a:xfrm>
                        <a:off x="539552" y="2308200"/>
                        <a:ext cx="5111750" cy="292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3"/>
          <p:cNvGrpSpPr/>
          <p:nvPr/>
        </p:nvGrpSpPr>
        <p:grpSpPr>
          <a:xfrm>
            <a:off x="4644008" y="1412776"/>
            <a:ext cx="4234824" cy="2952328"/>
            <a:chOff x="4788024" y="3429000"/>
            <a:chExt cx="4234824" cy="2952328"/>
          </a:xfrm>
        </p:grpSpPr>
        <p:grpSp>
          <p:nvGrpSpPr>
            <p:cNvPr id="20" name="Group 19"/>
            <p:cNvGrpSpPr/>
            <p:nvPr/>
          </p:nvGrpSpPr>
          <p:grpSpPr>
            <a:xfrm>
              <a:off x="4788024" y="3861048"/>
              <a:ext cx="3996308" cy="2520280"/>
              <a:chOff x="2627784" y="2977628"/>
              <a:chExt cx="3996308" cy="2520280"/>
            </a:xfrm>
          </p:grpSpPr>
          <p:grpSp>
            <p:nvGrpSpPr>
              <p:cNvPr id="21" name="Group 20"/>
              <p:cNvGrpSpPr/>
              <p:nvPr/>
            </p:nvGrpSpPr>
            <p:grpSpPr>
              <a:xfrm>
                <a:off x="3405898" y="3088083"/>
                <a:ext cx="3218194" cy="2409825"/>
                <a:chOff x="1821722" y="3395439"/>
                <a:chExt cx="3218194" cy="2409825"/>
              </a:xfrm>
            </p:grpSpPr>
            <p:grpSp>
              <p:nvGrpSpPr>
                <p:cNvPr id="27" name="Group 26"/>
                <p:cNvGrpSpPr/>
                <p:nvPr/>
              </p:nvGrpSpPr>
              <p:grpSpPr>
                <a:xfrm>
                  <a:off x="1821722" y="3395439"/>
                  <a:ext cx="3218194" cy="2409825"/>
                  <a:chOff x="1821722" y="2891694"/>
                  <a:chExt cx="3218194" cy="2409825"/>
                </a:xfrm>
              </p:grpSpPr>
              <p:pic>
                <p:nvPicPr>
                  <p:cNvPr id="32" name="Picture 7"/>
                  <p:cNvPicPr>
                    <a:picLocks noChangeAspect="1" noChangeArrowheads="1"/>
                  </p:cNvPicPr>
                  <p:nvPr/>
                </p:nvPicPr>
                <p:blipFill rotWithShape="1">
                  <a:blip r:embed="rId5">
                    <a:extLst>
                      <a:ext uri="{28A0092B-C50C-407E-A947-70E740481C1C}">
                        <a14:useLocalDpi xmlns:a14="http://schemas.microsoft.com/office/drawing/2010/main" val="0"/>
                      </a:ext>
                    </a:extLst>
                  </a:blip>
                  <a:srcRect l="17994"/>
                  <a:stretch/>
                </p:blipFill>
                <p:spPr bwMode="auto">
                  <a:xfrm>
                    <a:off x="1821722" y="2891694"/>
                    <a:ext cx="3218194"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 Box 5"/>
                  <p:cNvSpPr txBox="1">
                    <a:spLocks noChangeArrowheads="1"/>
                  </p:cNvSpPr>
                  <p:nvPr/>
                </p:nvSpPr>
                <p:spPr bwMode="auto">
                  <a:xfrm>
                    <a:off x="2569424" y="4931288"/>
                    <a:ext cx="533400" cy="360000"/>
                  </a:xfrm>
                  <a:prstGeom prst="rect">
                    <a:avLst/>
                  </a:prstGeom>
                  <a:solidFill>
                    <a:schemeClr val="bg1"/>
                  </a:solidFill>
                  <a:ln>
                    <a:noFill/>
                  </a:ln>
                  <a:effectLst/>
                </p:spPr>
                <p:txBody>
                  <a:bodyPr>
                    <a:spAutoFit/>
                  </a:bodyPr>
                  <a:lstStyle/>
                  <a:p>
                    <a:pPr>
                      <a:spcBef>
                        <a:spcPct val="50000"/>
                      </a:spcBef>
                    </a:pPr>
                    <a:r>
                      <a:rPr lang="en-US" altLang="en-US" i="1" dirty="0" smtClean="0"/>
                      <a:t>  a</a:t>
                    </a:r>
                    <a:endParaRPr lang="en-US" altLang="en-US" i="1" dirty="0"/>
                  </a:p>
                </p:txBody>
              </p:sp>
              <p:sp>
                <p:nvSpPr>
                  <p:cNvPr id="34" name="Text Box 6"/>
                  <p:cNvSpPr txBox="1">
                    <a:spLocks noChangeArrowheads="1"/>
                  </p:cNvSpPr>
                  <p:nvPr/>
                </p:nvSpPr>
                <p:spPr bwMode="auto">
                  <a:xfrm>
                    <a:off x="4050528" y="4931288"/>
                    <a:ext cx="432000" cy="360000"/>
                  </a:xfrm>
                  <a:prstGeom prst="rect">
                    <a:avLst/>
                  </a:prstGeom>
                  <a:solidFill>
                    <a:schemeClr val="bg1"/>
                  </a:solidFill>
                  <a:ln>
                    <a:noFill/>
                  </a:ln>
                  <a:effectLst/>
                </p:spPr>
                <p:txBody>
                  <a:bodyPr>
                    <a:spAutoFit/>
                  </a:bodyPr>
                  <a:lstStyle/>
                  <a:p>
                    <a:pPr>
                      <a:spcBef>
                        <a:spcPct val="50000"/>
                      </a:spcBef>
                    </a:pPr>
                    <a:r>
                      <a:rPr lang="en-US" altLang="en-US" i="1" dirty="0" smtClean="0"/>
                      <a:t> b</a:t>
                    </a:r>
                    <a:endParaRPr lang="en-US" altLang="en-US" i="1" dirty="0"/>
                  </a:p>
                </p:txBody>
              </p:sp>
            </p:grpSp>
            <p:sp>
              <p:nvSpPr>
                <p:cNvPr id="28" name="Trapezoid 27"/>
                <p:cNvSpPr/>
                <p:nvPr/>
              </p:nvSpPr>
              <p:spPr>
                <a:xfrm rot="5006122">
                  <a:off x="3587001" y="4643345"/>
                  <a:ext cx="648072" cy="648072"/>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rapezoid 28"/>
                <p:cNvSpPr/>
                <p:nvPr/>
              </p:nvSpPr>
              <p:spPr>
                <a:xfrm>
                  <a:off x="3491880" y="5122271"/>
                  <a:ext cx="778114" cy="324036"/>
                </a:xfrm>
                <a:prstGeom prst="trapezoid">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Line 5"/>
                <p:cNvSpPr>
                  <a:spLocks noChangeShapeType="1"/>
                </p:cNvSpPr>
                <p:nvPr/>
              </p:nvSpPr>
              <p:spPr bwMode="auto">
                <a:xfrm flipV="1">
                  <a:off x="3850258" y="4670648"/>
                  <a:ext cx="0" cy="990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 name="TextBox 30"/>
                <p:cNvSpPr txBox="1"/>
                <p:nvPr/>
              </p:nvSpPr>
              <p:spPr>
                <a:xfrm>
                  <a:off x="3347864" y="4810800"/>
                  <a:ext cx="540000" cy="461665"/>
                </a:xfrm>
                <a:prstGeom prst="rect">
                  <a:avLst/>
                </a:prstGeom>
                <a:noFill/>
              </p:spPr>
              <p:txBody>
                <a:bodyPr wrap="square" rtlCol="0">
                  <a:spAutoFit/>
                </a:bodyPr>
                <a:lstStyle/>
                <a:p>
                  <a:r>
                    <a:rPr lang="en-IN" sz="2400" b="1" dirty="0" smtClean="0">
                      <a:solidFill>
                        <a:srgbClr val="FF0000"/>
                      </a:solidFill>
                    </a:rPr>
                    <a:t>R</a:t>
                  </a:r>
                  <a:r>
                    <a:rPr lang="en-IN" sz="2400" b="1" baseline="-25000" dirty="0" smtClean="0">
                      <a:solidFill>
                        <a:srgbClr val="FF0000"/>
                      </a:solidFill>
                    </a:rPr>
                    <a:t>B</a:t>
                  </a:r>
                  <a:endParaRPr lang="en-IN" sz="2400" b="1" baseline="-25000" dirty="0">
                    <a:solidFill>
                      <a:srgbClr val="FF0000"/>
                    </a:solidFill>
                  </a:endParaRPr>
                </a:p>
              </p:txBody>
            </p:sp>
          </p:grpSp>
          <p:sp>
            <p:nvSpPr>
              <p:cNvPr id="22" name="Trapezoid 21"/>
              <p:cNvSpPr/>
              <p:nvPr/>
            </p:nvSpPr>
            <p:spPr>
              <a:xfrm>
                <a:off x="2627784" y="4967315"/>
                <a:ext cx="778114" cy="324036"/>
              </a:xfrm>
              <a:prstGeom prst="trapezoid">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Line 5"/>
              <p:cNvSpPr>
                <a:spLocks noChangeShapeType="1"/>
              </p:cNvSpPr>
              <p:nvPr/>
            </p:nvSpPr>
            <p:spPr bwMode="auto">
              <a:xfrm flipV="1">
                <a:off x="3424634" y="4238552"/>
                <a:ext cx="0" cy="990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Arc 6"/>
              <p:cNvSpPr>
                <a:spLocks/>
              </p:cNvSpPr>
              <p:nvPr/>
            </p:nvSpPr>
            <p:spPr bwMode="auto">
              <a:xfrm>
                <a:off x="3419872" y="3201096"/>
                <a:ext cx="798512" cy="1524000"/>
              </a:xfrm>
              <a:custGeom>
                <a:avLst/>
                <a:gdLst>
                  <a:gd name="G0" fmla="+- 1034 0 0"/>
                  <a:gd name="G1" fmla="+- 21600 0 0"/>
                  <a:gd name="G2" fmla="+- 21600 0 0"/>
                  <a:gd name="T0" fmla="*/ 0 w 22634"/>
                  <a:gd name="T1" fmla="*/ 25 h 43200"/>
                  <a:gd name="T2" fmla="*/ 629 w 22634"/>
                  <a:gd name="T3" fmla="*/ 43196 h 43200"/>
                  <a:gd name="T4" fmla="*/ 1034 w 22634"/>
                  <a:gd name="T5" fmla="*/ 21600 h 43200"/>
                </a:gdLst>
                <a:ahLst/>
                <a:cxnLst>
                  <a:cxn ang="0">
                    <a:pos x="T0" y="T1"/>
                  </a:cxn>
                  <a:cxn ang="0">
                    <a:pos x="T2" y="T3"/>
                  </a:cxn>
                  <a:cxn ang="0">
                    <a:pos x="T4" y="T5"/>
                  </a:cxn>
                </a:cxnLst>
                <a:rect l="0" t="0" r="r" b="b"/>
                <a:pathLst>
                  <a:path w="22634" h="43200" fill="none"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path>
                  <a:path w="22634" h="43200" stroke="0"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lnTo>
                      <a:pt x="1034" y="21600"/>
                    </a:lnTo>
                    <a:close/>
                  </a:path>
                </a:pathLst>
              </a:custGeom>
              <a:noFill/>
              <a:ln w="76200">
                <a:solidFill>
                  <a:srgbClr val="FF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TextBox 24"/>
              <p:cNvSpPr txBox="1"/>
              <p:nvPr/>
            </p:nvSpPr>
            <p:spPr>
              <a:xfrm>
                <a:off x="2915816" y="4797200"/>
                <a:ext cx="540000" cy="461665"/>
              </a:xfrm>
              <a:prstGeom prst="rect">
                <a:avLst/>
              </a:prstGeom>
              <a:noFill/>
            </p:spPr>
            <p:txBody>
              <a:bodyPr wrap="square" rtlCol="0">
                <a:spAutoFit/>
              </a:bodyPr>
              <a:lstStyle/>
              <a:p>
                <a:r>
                  <a:rPr lang="en-IN" sz="2400" b="1" dirty="0" smtClean="0">
                    <a:solidFill>
                      <a:srgbClr val="FF0000"/>
                    </a:solidFill>
                  </a:rPr>
                  <a:t>R</a:t>
                </a:r>
                <a:r>
                  <a:rPr lang="en-IN" sz="2400" b="1" baseline="-25000" dirty="0" smtClean="0">
                    <a:solidFill>
                      <a:srgbClr val="FF0000"/>
                    </a:solidFill>
                  </a:rPr>
                  <a:t>A</a:t>
                </a:r>
                <a:endParaRPr lang="en-IN" sz="2400" b="1" baseline="-25000" dirty="0">
                  <a:solidFill>
                    <a:srgbClr val="FF0000"/>
                  </a:solidFill>
                </a:endParaRPr>
              </a:p>
            </p:txBody>
          </p:sp>
          <p:sp>
            <p:nvSpPr>
              <p:cNvPr id="26" name="TextBox 25"/>
              <p:cNvSpPr txBox="1"/>
              <p:nvPr/>
            </p:nvSpPr>
            <p:spPr>
              <a:xfrm>
                <a:off x="2915880" y="2977628"/>
                <a:ext cx="576000" cy="461665"/>
              </a:xfrm>
              <a:prstGeom prst="rect">
                <a:avLst/>
              </a:prstGeom>
              <a:noFill/>
            </p:spPr>
            <p:txBody>
              <a:bodyPr wrap="square" rtlCol="0">
                <a:spAutoFit/>
              </a:bodyPr>
              <a:lstStyle/>
              <a:p>
                <a:r>
                  <a:rPr lang="en-IN" sz="2400" b="1" dirty="0" smtClean="0">
                    <a:solidFill>
                      <a:srgbClr val="FF0000"/>
                    </a:solidFill>
                  </a:rPr>
                  <a:t>M</a:t>
                </a:r>
                <a:r>
                  <a:rPr lang="en-IN" sz="2400" b="1" baseline="-25000" dirty="0" smtClean="0">
                    <a:solidFill>
                      <a:srgbClr val="FF0000"/>
                    </a:solidFill>
                  </a:rPr>
                  <a:t>A</a:t>
                </a:r>
                <a:endParaRPr lang="en-IN" sz="2400" b="1" baseline="-25000" dirty="0">
                  <a:solidFill>
                    <a:srgbClr val="FF0000"/>
                  </a:solidFill>
                </a:endParaRPr>
              </a:p>
            </p:txBody>
          </p:sp>
        </p:grpSp>
        <p:sp>
          <p:nvSpPr>
            <p:cNvPr id="3" name="Rectangle 2"/>
            <p:cNvSpPr/>
            <p:nvPr/>
          </p:nvSpPr>
          <p:spPr>
            <a:xfrm>
              <a:off x="8532440" y="4983559"/>
              <a:ext cx="320922" cy="461665"/>
            </a:xfrm>
            <a:prstGeom prst="rect">
              <a:avLst/>
            </a:prstGeom>
          </p:spPr>
          <p:txBody>
            <a:bodyPr wrap="none">
              <a:spAutoFit/>
            </a:bodyPr>
            <a:lstStyle/>
            <a:p>
              <a:r>
                <a:rPr lang="en-IN" sz="2400" i="1" dirty="0" smtClean="0">
                  <a:latin typeface="Times New Roman" panose="02020603050405020304" pitchFamily="18" charset="0"/>
                  <a:cs typeface="Times New Roman" panose="02020603050405020304" pitchFamily="18" charset="0"/>
                </a:rPr>
                <a:t>x</a:t>
              </a:r>
              <a:endParaRPr lang="en-IN" sz="2400" dirty="0"/>
            </a:p>
          </p:txBody>
        </p:sp>
        <p:sp>
          <p:nvSpPr>
            <p:cNvPr id="39" name="Rectangle 38"/>
            <p:cNvSpPr/>
            <p:nvPr/>
          </p:nvSpPr>
          <p:spPr>
            <a:xfrm>
              <a:off x="8226944" y="3861024"/>
              <a:ext cx="626418" cy="2520304"/>
            </a:xfrm>
            <a:prstGeom prst="rect">
              <a:avLst/>
            </a:prstGeom>
            <a:solidFill>
              <a:schemeClr val="bg1">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Line 5"/>
            <p:cNvSpPr>
              <a:spLocks noChangeShapeType="1"/>
            </p:cNvSpPr>
            <p:nvPr/>
          </p:nvSpPr>
          <p:spPr bwMode="auto">
            <a:xfrm flipV="1">
              <a:off x="8229098" y="5318719"/>
              <a:ext cx="0" cy="990600"/>
            </a:xfrm>
            <a:prstGeom prst="line">
              <a:avLst/>
            </a:prstGeom>
            <a:noFill/>
            <a:ln w="7620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 name="Arc 6"/>
            <p:cNvSpPr>
              <a:spLocks/>
            </p:cNvSpPr>
            <p:nvPr/>
          </p:nvSpPr>
          <p:spPr bwMode="auto">
            <a:xfrm>
              <a:off x="8224336" y="4281263"/>
              <a:ext cx="798512" cy="1524000"/>
            </a:xfrm>
            <a:custGeom>
              <a:avLst/>
              <a:gdLst>
                <a:gd name="G0" fmla="+- 1034 0 0"/>
                <a:gd name="G1" fmla="+- 21600 0 0"/>
                <a:gd name="G2" fmla="+- 21600 0 0"/>
                <a:gd name="T0" fmla="*/ 0 w 22634"/>
                <a:gd name="T1" fmla="*/ 25 h 43200"/>
                <a:gd name="T2" fmla="*/ 629 w 22634"/>
                <a:gd name="T3" fmla="*/ 43196 h 43200"/>
                <a:gd name="T4" fmla="*/ 1034 w 22634"/>
                <a:gd name="T5" fmla="*/ 21600 h 43200"/>
              </a:gdLst>
              <a:ahLst/>
              <a:cxnLst>
                <a:cxn ang="0">
                  <a:pos x="T0" y="T1"/>
                </a:cxn>
                <a:cxn ang="0">
                  <a:pos x="T2" y="T3"/>
                </a:cxn>
                <a:cxn ang="0">
                  <a:pos x="T4" y="T5"/>
                </a:cxn>
              </a:cxnLst>
              <a:rect l="0" t="0" r="r" b="b"/>
              <a:pathLst>
                <a:path w="22634" h="43200" fill="none"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path>
                <a:path w="22634" h="43200" stroke="0"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lnTo>
                    <a:pt x="1034" y="21600"/>
                  </a:lnTo>
                  <a:close/>
                </a:path>
              </a:pathLst>
            </a:custGeom>
            <a:noFill/>
            <a:ln w="76200">
              <a:solidFill>
                <a:srgbClr val="0070C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TextBox 41"/>
            <p:cNvSpPr txBox="1"/>
            <p:nvPr/>
          </p:nvSpPr>
          <p:spPr>
            <a:xfrm>
              <a:off x="7834776" y="5631630"/>
              <a:ext cx="540000" cy="461665"/>
            </a:xfrm>
            <a:prstGeom prst="rect">
              <a:avLst/>
            </a:prstGeom>
            <a:noFill/>
          </p:spPr>
          <p:txBody>
            <a:bodyPr wrap="square" rtlCol="0">
              <a:spAutoFit/>
            </a:bodyPr>
            <a:lstStyle/>
            <a:p>
              <a:r>
                <a:rPr lang="en-IN" sz="2400" b="1" dirty="0" smtClean="0"/>
                <a:t>V</a:t>
              </a:r>
              <a:endParaRPr lang="en-IN" sz="2400" b="1" baseline="-25000" dirty="0"/>
            </a:p>
          </p:txBody>
        </p:sp>
        <p:sp>
          <p:nvSpPr>
            <p:cNvPr id="43" name="TextBox 42"/>
            <p:cNvSpPr txBox="1"/>
            <p:nvPr/>
          </p:nvSpPr>
          <p:spPr>
            <a:xfrm>
              <a:off x="7798776" y="3933055"/>
              <a:ext cx="576000" cy="461665"/>
            </a:xfrm>
            <a:prstGeom prst="rect">
              <a:avLst/>
            </a:prstGeom>
            <a:noFill/>
          </p:spPr>
          <p:txBody>
            <a:bodyPr wrap="square" rtlCol="0">
              <a:spAutoFit/>
            </a:bodyPr>
            <a:lstStyle/>
            <a:p>
              <a:r>
                <a:rPr lang="en-IN" sz="2400" b="1" dirty="0" smtClean="0"/>
                <a:t>M</a:t>
              </a:r>
              <a:endParaRPr lang="en-IN" sz="2400" b="1" baseline="-25000" dirty="0"/>
            </a:p>
          </p:txBody>
        </p:sp>
        <p:sp>
          <p:nvSpPr>
            <p:cNvPr id="44" name="Line 5"/>
            <p:cNvSpPr>
              <a:spLocks noChangeShapeType="1"/>
            </p:cNvSpPr>
            <p:nvPr/>
          </p:nvSpPr>
          <p:spPr bwMode="auto">
            <a:xfrm flipV="1">
              <a:off x="5594200" y="3574463"/>
              <a:ext cx="0" cy="1440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 name="Line 5"/>
            <p:cNvSpPr>
              <a:spLocks noChangeShapeType="1"/>
            </p:cNvSpPr>
            <p:nvPr/>
          </p:nvSpPr>
          <p:spPr bwMode="auto">
            <a:xfrm rot="5400000" flipV="1">
              <a:off x="7200472" y="3439335"/>
              <a:ext cx="0" cy="3240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 name="TextBox 45"/>
            <p:cNvSpPr txBox="1"/>
            <p:nvPr/>
          </p:nvSpPr>
          <p:spPr>
            <a:xfrm>
              <a:off x="5580552" y="3429000"/>
              <a:ext cx="720000" cy="432000"/>
            </a:xfrm>
            <a:prstGeom prst="rect">
              <a:avLst/>
            </a:prstGeom>
            <a:noFill/>
          </p:spPr>
          <p:txBody>
            <a:bodyPr wrap="square" rtlCol="0">
              <a:spAutoFit/>
            </a:bodyPr>
            <a:lstStyle/>
            <a:p>
              <a:r>
                <a:rPr lang="en-IN" sz="2400" i="1" dirty="0">
                  <a:latin typeface="Times New Roman" panose="02020603050405020304" pitchFamily="18" charset="0"/>
                  <a:cs typeface="Times New Roman" panose="02020603050405020304" pitchFamily="18" charset="0"/>
                </a:rPr>
                <a:t>y</a:t>
              </a:r>
              <a:r>
                <a:rPr lang="en-IN" sz="2400" i="1" dirty="0" smtClean="0">
                  <a:latin typeface="Times New Roman" panose="02020603050405020304" pitchFamily="18" charset="0"/>
                  <a:cs typeface="Times New Roman" panose="02020603050405020304" pitchFamily="18" charset="0"/>
                </a:rPr>
                <a:t>, v</a:t>
              </a:r>
              <a:endParaRPr lang="en-IN" sz="2400" i="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741140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4644008" y="3501008"/>
            <a:ext cx="4234824" cy="2952328"/>
            <a:chOff x="4788024" y="3429000"/>
            <a:chExt cx="4234824" cy="2952328"/>
          </a:xfrm>
        </p:grpSpPr>
        <p:grpSp>
          <p:nvGrpSpPr>
            <p:cNvPr id="36" name="Group 35"/>
            <p:cNvGrpSpPr/>
            <p:nvPr/>
          </p:nvGrpSpPr>
          <p:grpSpPr>
            <a:xfrm>
              <a:off x="4788024" y="3861048"/>
              <a:ext cx="3996308" cy="2520280"/>
              <a:chOff x="2627784" y="2977628"/>
              <a:chExt cx="3996308" cy="2520280"/>
            </a:xfrm>
          </p:grpSpPr>
          <p:grpSp>
            <p:nvGrpSpPr>
              <p:cNvPr id="54" name="Group 53"/>
              <p:cNvGrpSpPr/>
              <p:nvPr/>
            </p:nvGrpSpPr>
            <p:grpSpPr>
              <a:xfrm>
                <a:off x="3405898" y="3088083"/>
                <a:ext cx="3218194" cy="2409825"/>
                <a:chOff x="1821722" y="3395439"/>
                <a:chExt cx="3218194" cy="2409825"/>
              </a:xfrm>
            </p:grpSpPr>
            <p:grpSp>
              <p:nvGrpSpPr>
                <p:cNvPr id="60" name="Group 59"/>
                <p:cNvGrpSpPr/>
                <p:nvPr/>
              </p:nvGrpSpPr>
              <p:grpSpPr>
                <a:xfrm>
                  <a:off x="1821722" y="3395439"/>
                  <a:ext cx="3218194" cy="2409825"/>
                  <a:chOff x="1821722" y="2891694"/>
                  <a:chExt cx="3218194" cy="2409825"/>
                </a:xfrm>
              </p:grpSpPr>
              <p:pic>
                <p:nvPicPr>
                  <p:cNvPr id="65"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17994"/>
                  <a:stretch/>
                </p:blipFill>
                <p:spPr bwMode="auto">
                  <a:xfrm>
                    <a:off x="1821722" y="2891694"/>
                    <a:ext cx="3218194"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Text Box 5"/>
                  <p:cNvSpPr txBox="1">
                    <a:spLocks noChangeArrowheads="1"/>
                  </p:cNvSpPr>
                  <p:nvPr/>
                </p:nvSpPr>
                <p:spPr bwMode="auto">
                  <a:xfrm>
                    <a:off x="2569424" y="4931288"/>
                    <a:ext cx="533400" cy="360000"/>
                  </a:xfrm>
                  <a:prstGeom prst="rect">
                    <a:avLst/>
                  </a:prstGeom>
                  <a:solidFill>
                    <a:schemeClr val="bg1"/>
                  </a:solidFill>
                  <a:ln>
                    <a:noFill/>
                  </a:ln>
                  <a:effectLst/>
                </p:spPr>
                <p:txBody>
                  <a:bodyPr>
                    <a:spAutoFit/>
                  </a:bodyPr>
                  <a:lstStyle/>
                  <a:p>
                    <a:pPr>
                      <a:spcBef>
                        <a:spcPct val="50000"/>
                      </a:spcBef>
                    </a:pPr>
                    <a:r>
                      <a:rPr lang="en-US" altLang="en-US" i="1" dirty="0" smtClean="0"/>
                      <a:t>  a</a:t>
                    </a:r>
                    <a:endParaRPr lang="en-US" altLang="en-US" i="1" dirty="0"/>
                  </a:p>
                </p:txBody>
              </p:sp>
              <p:sp>
                <p:nvSpPr>
                  <p:cNvPr id="67" name="Text Box 6"/>
                  <p:cNvSpPr txBox="1">
                    <a:spLocks noChangeArrowheads="1"/>
                  </p:cNvSpPr>
                  <p:nvPr/>
                </p:nvSpPr>
                <p:spPr bwMode="auto">
                  <a:xfrm>
                    <a:off x="4050528" y="4931288"/>
                    <a:ext cx="432000" cy="360000"/>
                  </a:xfrm>
                  <a:prstGeom prst="rect">
                    <a:avLst/>
                  </a:prstGeom>
                  <a:solidFill>
                    <a:schemeClr val="bg1"/>
                  </a:solidFill>
                  <a:ln>
                    <a:noFill/>
                  </a:ln>
                  <a:effectLst/>
                </p:spPr>
                <p:txBody>
                  <a:bodyPr>
                    <a:spAutoFit/>
                  </a:bodyPr>
                  <a:lstStyle/>
                  <a:p>
                    <a:pPr>
                      <a:spcBef>
                        <a:spcPct val="50000"/>
                      </a:spcBef>
                    </a:pPr>
                    <a:r>
                      <a:rPr lang="en-US" altLang="en-US" i="1" dirty="0" smtClean="0"/>
                      <a:t> b</a:t>
                    </a:r>
                    <a:endParaRPr lang="en-US" altLang="en-US" i="1" dirty="0"/>
                  </a:p>
                </p:txBody>
              </p:sp>
            </p:grpSp>
            <p:sp>
              <p:nvSpPr>
                <p:cNvPr id="61" name="Trapezoid 60"/>
                <p:cNvSpPr/>
                <p:nvPr/>
              </p:nvSpPr>
              <p:spPr>
                <a:xfrm rot="5006122">
                  <a:off x="3587001" y="4643345"/>
                  <a:ext cx="648072" cy="648072"/>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Trapezoid 61"/>
                <p:cNvSpPr/>
                <p:nvPr/>
              </p:nvSpPr>
              <p:spPr>
                <a:xfrm>
                  <a:off x="3491880" y="5122271"/>
                  <a:ext cx="778114" cy="324036"/>
                </a:xfrm>
                <a:prstGeom prst="trapezoid">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Line 5"/>
                <p:cNvSpPr>
                  <a:spLocks noChangeShapeType="1"/>
                </p:cNvSpPr>
                <p:nvPr/>
              </p:nvSpPr>
              <p:spPr bwMode="auto">
                <a:xfrm flipV="1">
                  <a:off x="3850258" y="4670648"/>
                  <a:ext cx="0" cy="990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 name="TextBox 63"/>
                <p:cNvSpPr txBox="1"/>
                <p:nvPr/>
              </p:nvSpPr>
              <p:spPr>
                <a:xfrm>
                  <a:off x="3347864" y="4810800"/>
                  <a:ext cx="540000" cy="461665"/>
                </a:xfrm>
                <a:prstGeom prst="rect">
                  <a:avLst/>
                </a:prstGeom>
                <a:noFill/>
              </p:spPr>
              <p:txBody>
                <a:bodyPr wrap="square" rtlCol="0">
                  <a:spAutoFit/>
                </a:bodyPr>
                <a:lstStyle/>
                <a:p>
                  <a:r>
                    <a:rPr lang="en-IN" sz="2400" b="1" dirty="0" smtClean="0">
                      <a:solidFill>
                        <a:srgbClr val="FF0000"/>
                      </a:solidFill>
                    </a:rPr>
                    <a:t>R</a:t>
                  </a:r>
                  <a:r>
                    <a:rPr lang="en-IN" sz="2400" b="1" baseline="-25000" dirty="0" smtClean="0">
                      <a:solidFill>
                        <a:srgbClr val="FF0000"/>
                      </a:solidFill>
                    </a:rPr>
                    <a:t>B</a:t>
                  </a:r>
                  <a:endParaRPr lang="en-IN" sz="2400" b="1" baseline="-25000" dirty="0">
                    <a:solidFill>
                      <a:srgbClr val="FF0000"/>
                    </a:solidFill>
                  </a:endParaRPr>
                </a:p>
              </p:txBody>
            </p:sp>
          </p:grpSp>
          <p:sp>
            <p:nvSpPr>
              <p:cNvPr id="55" name="Trapezoid 54"/>
              <p:cNvSpPr/>
              <p:nvPr/>
            </p:nvSpPr>
            <p:spPr>
              <a:xfrm>
                <a:off x="2627784" y="4967315"/>
                <a:ext cx="778114" cy="324036"/>
              </a:xfrm>
              <a:prstGeom prst="trapezoid">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Line 5"/>
              <p:cNvSpPr>
                <a:spLocks noChangeShapeType="1"/>
              </p:cNvSpPr>
              <p:nvPr/>
            </p:nvSpPr>
            <p:spPr bwMode="auto">
              <a:xfrm flipV="1">
                <a:off x="3424634" y="4238552"/>
                <a:ext cx="0" cy="990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 name="Arc 6"/>
              <p:cNvSpPr>
                <a:spLocks/>
              </p:cNvSpPr>
              <p:nvPr/>
            </p:nvSpPr>
            <p:spPr bwMode="auto">
              <a:xfrm>
                <a:off x="3419872" y="3201096"/>
                <a:ext cx="798512" cy="1524000"/>
              </a:xfrm>
              <a:custGeom>
                <a:avLst/>
                <a:gdLst>
                  <a:gd name="G0" fmla="+- 1034 0 0"/>
                  <a:gd name="G1" fmla="+- 21600 0 0"/>
                  <a:gd name="G2" fmla="+- 21600 0 0"/>
                  <a:gd name="T0" fmla="*/ 0 w 22634"/>
                  <a:gd name="T1" fmla="*/ 25 h 43200"/>
                  <a:gd name="T2" fmla="*/ 629 w 22634"/>
                  <a:gd name="T3" fmla="*/ 43196 h 43200"/>
                  <a:gd name="T4" fmla="*/ 1034 w 22634"/>
                  <a:gd name="T5" fmla="*/ 21600 h 43200"/>
                </a:gdLst>
                <a:ahLst/>
                <a:cxnLst>
                  <a:cxn ang="0">
                    <a:pos x="T0" y="T1"/>
                  </a:cxn>
                  <a:cxn ang="0">
                    <a:pos x="T2" y="T3"/>
                  </a:cxn>
                  <a:cxn ang="0">
                    <a:pos x="T4" y="T5"/>
                  </a:cxn>
                </a:cxnLst>
                <a:rect l="0" t="0" r="r" b="b"/>
                <a:pathLst>
                  <a:path w="22634" h="43200" fill="none"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path>
                  <a:path w="22634" h="43200" stroke="0"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lnTo>
                      <a:pt x="1034" y="21600"/>
                    </a:lnTo>
                    <a:close/>
                  </a:path>
                </a:pathLst>
              </a:custGeom>
              <a:noFill/>
              <a:ln w="76200">
                <a:solidFill>
                  <a:srgbClr val="FF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 name="TextBox 57"/>
              <p:cNvSpPr txBox="1"/>
              <p:nvPr/>
            </p:nvSpPr>
            <p:spPr>
              <a:xfrm>
                <a:off x="2915816" y="4797200"/>
                <a:ext cx="540000" cy="461665"/>
              </a:xfrm>
              <a:prstGeom prst="rect">
                <a:avLst/>
              </a:prstGeom>
              <a:noFill/>
            </p:spPr>
            <p:txBody>
              <a:bodyPr wrap="square" rtlCol="0">
                <a:spAutoFit/>
              </a:bodyPr>
              <a:lstStyle/>
              <a:p>
                <a:r>
                  <a:rPr lang="en-IN" sz="2400" b="1" dirty="0" smtClean="0">
                    <a:solidFill>
                      <a:srgbClr val="FF0000"/>
                    </a:solidFill>
                  </a:rPr>
                  <a:t>R</a:t>
                </a:r>
                <a:r>
                  <a:rPr lang="en-IN" sz="2400" b="1" baseline="-25000" dirty="0" smtClean="0">
                    <a:solidFill>
                      <a:srgbClr val="FF0000"/>
                    </a:solidFill>
                  </a:rPr>
                  <a:t>A</a:t>
                </a:r>
                <a:endParaRPr lang="en-IN" sz="2400" b="1" baseline="-25000" dirty="0">
                  <a:solidFill>
                    <a:srgbClr val="FF0000"/>
                  </a:solidFill>
                </a:endParaRPr>
              </a:p>
            </p:txBody>
          </p:sp>
          <p:sp>
            <p:nvSpPr>
              <p:cNvPr id="59" name="TextBox 58"/>
              <p:cNvSpPr txBox="1"/>
              <p:nvPr/>
            </p:nvSpPr>
            <p:spPr>
              <a:xfrm>
                <a:off x="2915880" y="2977628"/>
                <a:ext cx="576000" cy="461665"/>
              </a:xfrm>
              <a:prstGeom prst="rect">
                <a:avLst/>
              </a:prstGeom>
              <a:noFill/>
            </p:spPr>
            <p:txBody>
              <a:bodyPr wrap="square" rtlCol="0">
                <a:spAutoFit/>
              </a:bodyPr>
              <a:lstStyle/>
              <a:p>
                <a:r>
                  <a:rPr lang="en-IN" sz="2400" b="1" dirty="0" smtClean="0">
                    <a:solidFill>
                      <a:srgbClr val="FF0000"/>
                    </a:solidFill>
                  </a:rPr>
                  <a:t>M</a:t>
                </a:r>
                <a:r>
                  <a:rPr lang="en-IN" sz="2400" b="1" baseline="-25000" dirty="0" smtClean="0">
                    <a:solidFill>
                      <a:srgbClr val="FF0000"/>
                    </a:solidFill>
                  </a:rPr>
                  <a:t>A</a:t>
                </a:r>
                <a:endParaRPr lang="en-IN" sz="2400" b="1" baseline="-25000" dirty="0">
                  <a:solidFill>
                    <a:srgbClr val="FF0000"/>
                  </a:solidFill>
                </a:endParaRPr>
              </a:p>
            </p:txBody>
          </p:sp>
        </p:grpSp>
        <p:sp>
          <p:nvSpPr>
            <p:cNvPr id="37" name="Rectangle 36"/>
            <p:cNvSpPr/>
            <p:nvPr/>
          </p:nvSpPr>
          <p:spPr>
            <a:xfrm>
              <a:off x="8532440" y="4983559"/>
              <a:ext cx="320922" cy="461665"/>
            </a:xfrm>
            <a:prstGeom prst="rect">
              <a:avLst/>
            </a:prstGeom>
          </p:spPr>
          <p:txBody>
            <a:bodyPr wrap="none">
              <a:spAutoFit/>
            </a:bodyPr>
            <a:lstStyle/>
            <a:p>
              <a:r>
                <a:rPr lang="en-IN" sz="2400" i="1" dirty="0" smtClean="0">
                  <a:latin typeface="Times New Roman" panose="02020603050405020304" pitchFamily="18" charset="0"/>
                  <a:cs typeface="Times New Roman" panose="02020603050405020304" pitchFamily="18" charset="0"/>
                </a:rPr>
                <a:t>x</a:t>
              </a:r>
              <a:endParaRPr lang="en-IN" sz="2400" dirty="0"/>
            </a:p>
          </p:txBody>
        </p:sp>
        <p:sp>
          <p:nvSpPr>
            <p:cNvPr id="38" name="Rectangle 37"/>
            <p:cNvSpPr/>
            <p:nvPr/>
          </p:nvSpPr>
          <p:spPr>
            <a:xfrm>
              <a:off x="8226944" y="3861024"/>
              <a:ext cx="626418" cy="2520304"/>
            </a:xfrm>
            <a:prstGeom prst="rect">
              <a:avLst/>
            </a:prstGeom>
            <a:solidFill>
              <a:schemeClr val="bg1">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Line 5"/>
            <p:cNvSpPr>
              <a:spLocks noChangeShapeType="1"/>
            </p:cNvSpPr>
            <p:nvPr/>
          </p:nvSpPr>
          <p:spPr bwMode="auto">
            <a:xfrm flipV="1">
              <a:off x="8229098" y="5318719"/>
              <a:ext cx="0" cy="990600"/>
            </a:xfrm>
            <a:prstGeom prst="line">
              <a:avLst/>
            </a:prstGeom>
            <a:noFill/>
            <a:ln w="7620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8" name="Arc 6"/>
            <p:cNvSpPr>
              <a:spLocks/>
            </p:cNvSpPr>
            <p:nvPr/>
          </p:nvSpPr>
          <p:spPr bwMode="auto">
            <a:xfrm>
              <a:off x="8224336" y="4281263"/>
              <a:ext cx="798512" cy="1524000"/>
            </a:xfrm>
            <a:custGeom>
              <a:avLst/>
              <a:gdLst>
                <a:gd name="G0" fmla="+- 1034 0 0"/>
                <a:gd name="G1" fmla="+- 21600 0 0"/>
                <a:gd name="G2" fmla="+- 21600 0 0"/>
                <a:gd name="T0" fmla="*/ 0 w 22634"/>
                <a:gd name="T1" fmla="*/ 25 h 43200"/>
                <a:gd name="T2" fmla="*/ 629 w 22634"/>
                <a:gd name="T3" fmla="*/ 43196 h 43200"/>
                <a:gd name="T4" fmla="*/ 1034 w 22634"/>
                <a:gd name="T5" fmla="*/ 21600 h 43200"/>
              </a:gdLst>
              <a:ahLst/>
              <a:cxnLst>
                <a:cxn ang="0">
                  <a:pos x="T0" y="T1"/>
                </a:cxn>
                <a:cxn ang="0">
                  <a:pos x="T2" y="T3"/>
                </a:cxn>
                <a:cxn ang="0">
                  <a:pos x="T4" y="T5"/>
                </a:cxn>
              </a:cxnLst>
              <a:rect l="0" t="0" r="r" b="b"/>
              <a:pathLst>
                <a:path w="22634" h="43200" fill="none"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path>
                <a:path w="22634" h="43200" stroke="0"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lnTo>
                    <a:pt x="1034" y="21600"/>
                  </a:lnTo>
                  <a:close/>
                </a:path>
              </a:pathLst>
            </a:custGeom>
            <a:noFill/>
            <a:ln w="76200">
              <a:solidFill>
                <a:srgbClr val="0070C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 name="TextBox 48"/>
            <p:cNvSpPr txBox="1"/>
            <p:nvPr/>
          </p:nvSpPr>
          <p:spPr>
            <a:xfrm>
              <a:off x="7834776" y="5631630"/>
              <a:ext cx="540000" cy="461665"/>
            </a:xfrm>
            <a:prstGeom prst="rect">
              <a:avLst/>
            </a:prstGeom>
            <a:noFill/>
          </p:spPr>
          <p:txBody>
            <a:bodyPr wrap="square" rtlCol="0">
              <a:spAutoFit/>
            </a:bodyPr>
            <a:lstStyle/>
            <a:p>
              <a:r>
                <a:rPr lang="en-IN" sz="2400" b="1" dirty="0" smtClean="0"/>
                <a:t>V</a:t>
              </a:r>
              <a:endParaRPr lang="en-IN" sz="2400" b="1" baseline="-25000" dirty="0"/>
            </a:p>
          </p:txBody>
        </p:sp>
        <p:sp>
          <p:nvSpPr>
            <p:cNvPr id="50" name="TextBox 49"/>
            <p:cNvSpPr txBox="1"/>
            <p:nvPr/>
          </p:nvSpPr>
          <p:spPr>
            <a:xfrm>
              <a:off x="7798776" y="3933055"/>
              <a:ext cx="576000" cy="461665"/>
            </a:xfrm>
            <a:prstGeom prst="rect">
              <a:avLst/>
            </a:prstGeom>
            <a:noFill/>
          </p:spPr>
          <p:txBody>
            <a:bodyPr wrap="square" rtlCol="0">
              <a:spAutoFit/>
            </a:bodyPr>
            <a:lstStyle/>
            <a:p>
              <a:r>
                <a:rPr lang="en-IN" sz="2400" b="1" dirty="0" smtClean="0"/>
                <a:t>M</a:t>
              </a:r>
              <a:endParaRPr lang="en-IN" sz="2400" b="1" baseline="-25000" dirty="0"/>
            </a:p>
          </p:txBody>
        </p:sp>
        <p:sp>
          <p:nvSpPr>
            <p:cNvPr id="51" name="Line 5"/>
            <p:cNvSpPr>
              <a:spLocks noChangeShapeType="1"/>
            </p:cNvSpPr>
            <p:nvPr/>
          </p:nvSpPr>
          <p:spPr bwMode="auto">
            <a:xfrm flipV="1">
              <a:off x="5594200" y="3574463"/>
              <a:ext cx="0" cy="1440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 name="Line 5"/>
            <p:cNvSpPr>
              <a:spLocks noChangeShapeType="1"/>
            </p:cNvSpPr>
            <p:nvPr/>
          </p:nvSpPr>
          <p:spPr bwMode="auto">
            <a:xfrm rot="5400000" flipV="1">
              <a:off x="7200472" y="3439335"/>
              <a:ext cx="0" cy="3240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 name="TextBox 52"/>
            <p:cNvSpPr txBox="1"/>
            <p:nvPr/>
          </p:nvSpPr>
          <p:spPr>
            <a:xfrm>
              <a:off x="5580552" y="3429000"/>
              <a:ext cx="720000" cy="432000"/>
            </a:xfrm>
            <a:prstGeom prst="rect">
              <a:avLst/>
            </a:prstGeom>
            <a:noFill/>
          </p:spPr>
          <p:txBody>
            <a:bodyPr wrap="square" rtlCol="0">
              <a:spAutoFit/>
            </a:bodyPr>
            <a:lstStyle/>
            <a:p>
              <a:r>
                <a:rPr lang="en-IN" sz="2400" i="1" dirty="0">
                  <a:latin typeface="Times New Roman" panose="02020603050405020304" pitchFamily="18" charset="0"/>
                  <a:cs typeface="Times New Roman" panose="02020603050405020304" pitchFamily="18" charset="0"/>
                </a:rPr>
                <a:t>y</a:t>
              </a:r>
              <a:r>
                <a:rPr lang="en-IN" sz="2400" i="1" dirty="0" smtClean="0">
                  <a:latin typeface="Times New Roman" panose="02020603050405020304" pitchFamily="18" charset="0"/>
                  <a:cs typeface="Times New Roman" panose="02020603050405020304" pitchFamily="18" charset="0"/>
                </a:rPr>
                <a:t>, v</a:t>
              </a:r>
              <a:endParaRPr lang="en-IN" sz="2400" i="1" dirty="0">
                <a:latin typeface="Times New Roman" panose="02020603050405020304" pitchFamily="18" charset="0"/>
                <a:cs typeface="Times New Roman" panose="02020603050405020304" pitchFamily="18" charset="0"/>
              </a:endParaRPr>
            </a:p>
          </p:txBody>
        </p:sp>
      </p:grpSp>
      <p:sp>
        <p:nvSpPr>
          <p:cNvPr id="2" name="Title 1"/>
          <p:cNvSpPr>
            <a:spLocks noGrp="1"/>
          </p:cNvSpPr>
          <p:nvPr>
            <p:ph type="title"/>
          </p:nvPr>
        </p:nvSpPr>
        <p:spPr/>
        <p:txBody>
          <a:bodyPr/>
          <a:lstStyle/>
          <a:p>
            <a:r>
              <a:rPr lang="en-IN" dirty="0" smtClean="0"/>
              <a:t>Beam with a gapped support</a:t>
            </a:r>
            <a:endParaRPr lang="en-IN" dirty="0"/>
          </a:p>
        </p:txBody>
      </p:sp>
      <p:sp>
        <p:nvSpPr>
          <p:cNvPr id="10" name="Content Placeholder 9"/>
          <p:cNvSpPr>
            <a:spLocks noGrp="1"/>
          </p:cNvSpPr>
          <p:nvPr>
            <p:ph idx="1"/>
          </p:nvPr>
        </p:nvSpPr>
        <p:spPr>
          <a:xfrm>
            <a:off x="457200" y="1268760"/>
            <a:ext cx="8229600" cy="4525963"/>
          </a:xfrm>
        </p:spPr>
        <p:txBody>
          <a:bodyPr/>
          <a:lstStyle/>
          <a:p>
            <a:r>
              <a:rPr lang="en-IN" dirty="0" smtClean="0"/>
              <a:t>Apply flexure equation</a:t>
            </a:r>
            <a:endParaRPr lang="en-IN" dirty="0"/>
          </a:p>
          <a:p>
            <a:pPr marL="0" indent="0">
              <a:buNone/>
            </a:pPr>
            <a:r>
              <a:rPr lang="en-IN" dirty="0" smtClean="0"/>
              <a:t>  </a:t>
            </a:r>
          </a:p>
        </p:txBody>
      </p:sp>
      <p:graphicFrame>
        <p:nvGraphicFramePr>
          <p:cNvPr id="7" name="Object 6"/>
          <p:cNvGraphicFramePr>
            <a:graphicFrameLocks noChangeAspect="1"/>
          </p:cNvGraphicFramePr>
          <p:nvPr>
            <p:extLst>
              <p:ext uri="{D42A27DB-BD31-4B8C-83A1-F6EECF244321}">
                <p14:modId xmlns:p14="http://schemas.microsoft.com/office/powerpoint/2010/main" val="3936907744"/>
              </p:ext>
            </p:extLst>
          </p:nvPr>
        </p:nvGraphicFramePr>
        <p:xfrm>
          <a:off x="570688" y="1916832"/>
          <a:ext cx="4793400" cy="4476600"/>
        </p:xfrm>
        <a:graphic>
          <a:graphicData uri="http://schemas.openxmlformats.org/presentationml/2006/ole">
            <mc:AlternateContent xmlns:mc="http://schemas.openxmlformats.org/markup-compatibility/2006">
              <mc:Choice xmlns:v="urn:schemas-microsoft-com:vml" Requires="v">
                <p:oleObj spid="_x0000_s198668" name="Equation" r:id="rId4" imgW="1917360" imgH="1790640" progId="Equation.DSMT4">
                  <p:embed/>
                </p:oleObj>
              </mc:Choice>
              <mc:Fallback>
                <p:oleObj name="Equation" r:id="rId4" imgW="1917360" imgH="1790640" progId="Equation.DSMT4">
                  <p:embed/>
                  <p:pic>
                    <p:nvPicPr>
                      <p:cNvPr id="0" name=""/>
                      <p:cNvPicPr>
                        <a:picLocks noChangeAspect="1" noChangeArrowheads="1"/>
                      </p:cNvPicPr>
                      <p:nvPr/>
                    </p:nvPicPr>
                    <p:blipFill>
                      <a:blip r:embed="rId5"/>
                      <a:srcRect/>
                      <a:stretch>
                        <a:fillRect/>
                      </a:stretch>
                    </p:blipFill>
                    <p:spPr bwMode="auto">
                      <a:xfrm>
                        <a:off x="570688" y="1916832"/>
                        <a:ext cx="4793400" cy="447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73692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with a gapped support</a:t>
            </a:r>
            <a:endParaRPr lang="en-IN" dirty="0"/>
          </a:p>
        </p:txBody>
      </p:sp>
      <p:sp>
        <p:nvSpPr>
          <p:cNvPr id="10" name="Content Placeholder 9"/>
          <p:cNvSpPr>
            <a:spLocks noGrp="1"/>
          </p:cNvSpPr>
          <p:nvPr>
            <p:ph idx="1"/>
          </p:nvPr>
        </p:nvSpPr>
        <p:spPr>
          <a:xfrm>
            <a:off x="457200" y="1268760"/>
            <a:ext cx="8229600" cy="4525963"/>
          </a:xfrm>
        </p:spPr>
        <p:txBody>
          <a:bodyPr/>
          <a:lstStyle/>
          <a:p>
            <a:r>
              <a:rPr lang="en-IN" dirty="0" smtClean="0"/>
              <a:t>Apply boundary conditions for this domain by considering the slope and deflection at B</a:t>
            </a:r>
            <a:endParaRPr lang="en-IN" dirty="0"/>
          </a:p>
          <a:p>
            <a:pPr marL="0" indent="0">
              <a:buNone/>
            </a:pPr>
            <a:r>
              <a:rPr lang="en-IN" dirty="0" smtClean="0"/>
              <a:t>  </a:t>
            </a:r>
          </a:p>
        </p:txBody>
      </p:sp>
      <p:graphicFrame>
        <p:nvGraphicFramePr>
          <p:cNvPr id="7" name="Object 6"/>
          <p:cNvGraphicFramePr>
            <a:graphicFrameLocks noChangeAspect="1"/>
          </p:cNvGraphicFramePr>
          <p:nvPr>
            <p:extLst>
              <p:ext uri="{D42A27DB-BD31-4B8C-83A1-F6EECF244321}">
                <p14:modId xmlns:p14="http://schemas.microsoft.com/office/powerpoint/2010/main" val="2936744945"/>
              </p:ext>
            </p:extLst>
          </p:nvPr>
        </p:nvGraphicFramePr>
        <p:xfrm>
          <a:off x="1219200" y="2701925"/>
          <a:ext cx="3275013" cy="1524000"/>
        </p:xfrm>
        <a:graphic>
          <a:graphicData uri="http://schemas.openxmlformats.org/presentationml/2006/ole">
            <mc:AlternateContent xmlns:mc="http://schemas.openxmlformats.org/markup-compatibility/2006">
              <mc:Choice xmlns:v="urn:schemas-microsoft-com:vml" Requires="v">
                <p:oleObj spid="_x0000_s199691" name="Equation" r:id="rId3" imgW="1091880" imgH="507960" progId="Equation.DSMT4">
                  <p:embed/>
                </p:oleObj>
              </mc:Choice>
              <mc:Fallback>
                <p:oleObj name="Equation" r:id="rId3" imgW="1091880" imgH="507960" progId="Equation.DSMT4">
                  <p:embed/>
                  <p:pic>
                    <p:nvPicPr>
                      <p:cNvPr id="0" name=""/>
                      <p:cNvPicPr>
                        <a:picLocks noChangeAspect="1" noChangeArrowheads="1"/>
                      </p:cNvPicPr>
                      <p:nvPr/>
                    </p:nvPicPr>
                    <p:blipFill>
                      <a:blip r:embed="rId4"/>
                      <a:srcRect/>
                      <a:stretch>
                        <a:fillRect/>
                      </a:stretch>
                    </p:blipFill>
                    <p:spPr bwMode="auto">
                      <a:xfrm>
                        <a:off x="1219200" y="2701925"/>
                        <a:ext cx="3275013"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4"/>
          <p:cNvGrpSpPr/>
          <p:nvPr/>
        </p:nvGrpSpPr>
        <p:grpSpPr>
          <a:xfrm>
            <a:off x="4644008" y="3429000"/>
            <a:ext cx="4234824" cy="2952328"/>
            <a:chOff x="4788024" y="3429000"/>
            <a:chExt cx="4234824" cy="2952328"/>
          </a:xfrm>
        </p:grpSpPr>
        <p:grpSp>
          <p:nvGrpSpPr>
            <p:cNvPr id="6" name="Group 5"/>
            <p:cNvGrpSpPr/>
            <p:nvPr/>
          </p:nvGrpSpPr>
          <p:grpSpPr>
            <a:xfrm>
              <a:off x="4788024" y="3861048"/>
              <a:ext cx="3996308" cy="2520280"/>
              <a:chOff x="2627784" y="2977628"/>
              <a:chExt cx="3996308" cy="2520280"/>
            </a:xfrm>
          </p:grpSpPr>
          <p:grpSp>
            <p:nvGrpSpPr>
              <p:cNvPr id="18" name="Group 17"/>
              <p:cNvGrpSpPr/>
              <p:nvPr/>
            </p:nvGrpSpPr>
            <p:grpSpPr>
              <a:xfrm>
                <a:off x="3405898" y="3088083"/>
                <a:ext cx="3218194" cy="2409825"/>
                <a:chOff x="1821722" y="3395439"/>
                <a:chExt cx="3218194" cy="2409825"/>
              </a:xfrm>
            </p:grpSpPr>
            <p:grpSp>
              <p:nvGrpSpPr>
                <p:cNvPr id="24" name="Group 23"/>
                <p:cNvGrpSpPr/>
                <p:nvPr/>
              </p:nvGrpSpPr>
              <p:grpSpPr>
                <a:xfrm>
                  <a:off x="1821722" y="3395439"/>
                  <a:ext cx="3218194" cy="2409825"/>
                  <a:chOff x="1821722" y="2891694"/>
                  <a:chExt cx="3218194" cy="2409825"/>
                </a:xfrm>
              </p:grpSpPr>
              <p:pic>
                <p:nvPicPr>
                  <p:cNvPr id="29" name="Picture 7"/>
                  <p:cNvPicPr>
                    <a:picLocks noChangeAspect="1" noChangeArrowheads="1"/>
                  </p:cNvPicPr>
                  <p:nvPr/>
                </p:nvPicPr>
                <p:blipFill rotWithShape="1">
                  <a:blip r:embed="rId5">
                    <a:extLst>
                      <a:ext uri="{28A0092B-C50C-407E-A947-70E740481C1C}">
                        <a14:useLocalDpi xmlns:a14="http://schemas.microsoft.com/office/drawing/2010/main" val="0"/>
                      </a:ext>
                    </a:extLst>
                  </a:blip>
                  <a:srcRect l="17994"/>
                  <a:stretch/>
                </p:blipFill>
                <p:spPr bwMode="auto">
                  <a:xfrm>
                    <a:off x="1821722" y="2891694"/>
                    <a:ext cx="3218194"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 Box 5"/>
                  <p:cNvSpPr txBox="1">
                    <a:spLocks noChangeArrowheads="1"/>
                  </p:cNvSpPr>
                  <p:nvPr/>
                </p:nvSpPr>
                <p:spPr bwMode="auto">
                  <a:xfrm>
                    <a:off x="2569424" y="4931288"/>
                    <a:ext cx="533400" cy="360000"/>
                  </a:xfrm>
                  <a:prstGeom prst="rect">
                    <a:avLst/>
                  </a:prstGeom>
                  <a:solidFill>
                    <a:schemeClr val="bg1"/>
                  </a:solidFill>
                  <a:ln>
                    <a:noFill/>
                  </a:ln>
                  <a:effectLst/>
                </p:spPr>
                <p:txBody>
                  <a:bodyPr>
                    <a:spAutoFit/>
                  </a:bodyPr>
                  <a:lstStyle/>
                  <a:p>
                    <a:pPr>
                      <a:spcBef>
                        <a:spcPct val="50000"/>
                      </a:spcBef>
                    </a:pPr>
                    <a:r>
                      <a:rPr lang="en-US" altLang="en-US" i="1" dirty="0" smtClean="0"/>
                      <a:t>  a</a:t>
                    </a:r>
                    <a:endParaRPr lang="en-US" altLang="en-US" i="1" dirty="0"/>
                  </a:p>
                </p:txBody>
              </p:sp>
              <p:sp>
                <p:nvSpPr>
                  <p:cNvPr id="31" name="Text Box 6"/>
                  <p:cNvSpPr txBox="1">
                    <a:spLocks noChangeArrowheads="1"/>
                  </p:cNvSpPr>
                  <p:nvPr/>
                </p:nvSpPr>
                <p:spPr bwMode="auto">
                  <a:xfrm>
                    <a:off x="4050528" y="4931288"/>
                    <a:ext cx="432000" cy="360000"/>
                  </a:xfrm>
                  <a:prstGeom prst="rect">
                    <a:avLst/>
                  </a:prstGeom>
                  <a:solidFill>
                    <a:schemeClr val="bg1"/>
                  </a:solidFill>
                  <a:ln>
                    <a:noFill/>
                  </a:ln>
                  <a:effectLst/>
                </p:spPr>
                <p:txBody>
                  <a:bodyPr>
                    <a:spAutoFit/>
                  </a:bodyPr>
                  <a:lstStyle/>
                  <a:p>
                    <a:pPr>
                      <a:spcBef>
                        <a:spcPct val="50000"/>
                      </a:spcBef>
                    </a:pPr>
                    <a:r>
                      <a:rPr lang="en-US" altLang="en-US" i="1" dirty="0" smtClean="0"/>
                      <a:t> b</a:t>
                    </a:r>
                    <a:endParaRPr lang="en-US" altLang="en-US" i="1" dirty="0"/>
                  </a:p>
                </p:txBody>
              </p:sp>
            </p:grpSp>
            <p:sp>
              <p:nvSpPr>
                <p:cNvPr id="25" name="Trapezoid 24"/>
                <p:cNvSpPr/>
                <p:nvPr/>
              </p:nvSpPr>
              <p:spPr>
                <a:xfrm rot="5006122">
                  <a:off x="3587001" y="4643345"/>
                  <a:ext cx="648072" cy="648072"/>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rapezoid 25"/>
                <p:cNvSpPr/>
                <p:nvPr/>
              </p:nvSpPr>
              <p:spPr>
                <a:xfrm>
                  <a:off x="3491880" y="5122271"/>
                  <a:ext cx="778114" cy="324036"/>
                </a:xfrm>
                <a:prstGeom prst="trapezoid">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Line 5"/>
                <p:cNvSpPr>
                  <a:spLocks noChangeShapeType="1"/>
                </p:cNvSpPr>
                <p:nvPr/>
              </p:nvSpPr>
              <p:spPr bwMode="auto">
                <a:xfrm flipV="1">
                  <a:off x="3850258" y="4670648"/>
                  <a:ext cx="0" cy="990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 name="TextBox 27"/>
                <p:cNvSpPr txBox="1"/>
                <p:nvPr/>
              </p:nvSpPr>
              <p:spPr>
                <a:xfrm>
                  <a:off x="3347864" y="4810800"/>
                  <a:ext cx="540000" cy="461665"/>
                </a:xfrm>
                <a:prstGeom prst="rect">
                  <a:avLst/>
                </a:prstGeom>
                <a:noFill/>
              </p:spPr>
              <p:txBody>
                <a:bodyPr wrap="square" rtlCol="0">
                  <a:spAutoFit/>
                </a:bodyPr>
                <a:lstStyle/>
                <a:p>
                  <a:r>
                    <a:rPr lang="en-IN" sz="2400" b="1" dirty="0" smtClean="0">
                      <a:solidFill>
                        <a:srgbClr val="FF0000"/>
                      </a:solidFill>
                    </a:rPr>
                    <a:t>R</a:t>
                  </a:r>
                  <a:r>
                    <a:rPr lang="en-IN" sz="2400" b="1" baseline="-25000" dirty="0" smtClean="0">
                      <a:solidFill>
                        <a:srgbClr val="FF0000"/>
                      </a:solidFill>
                    </a:rPr>
                    <a:t>B</a:t>
                  </a:r>
                  <a:endParaRPr lang="en-IN" sz="2400" b="1" baseline="-25000" dirty="0">
                    <a:solidFill>
                      <a:srgbClr val="FF0000"/>
                    </a:solidFill>
                  </a:endParaRPr>
                </a:p>
              </p:txBody>
            </p:sp>
          </p:grpSp>
          <p:sp>
            <p:nvSpPr>
              <p:cNvPr id="19" name="Trapezoid 18"/>
              <p:cNvSpPr/>
              <p:nvPr/>
            </p:nvSpPr>
            <p:spPr>
              <a:xfrm>
                <a:off x="2627784" y="4967315"/>
                <a:ext cx="778114" cy="324036"/>
              </a:xfrm>
              <a:prstGeom prst="trapezoid">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Line 5"/>
              <p:cNvSpPr>
                <a:spLocks noChangeShapeType="1"/>
              </p:cNvSpPr>
              <p:nvPr/>
            </p:nvSpPr>
            <p:spPr bwMode="auto">
              <a:xfrm flipV="1">
                <a:off x="3424634" y="4238552"/>
                <a:ext cx="0" cy="990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Arc 6"/>
              <p:cNvSpPr>
                <a:spLocks/>
              </p:cNvSpPr>
              <p:nvPr/>
            </p:nvSpPr>
            <p:spPr bwMode="auto">
              <a:xfrm>
                <a:off x="3419872" y="3201096"/>
                <a:ext cx="798512" cy="1524000"/>
              </a:xfrm>
              <a:custGeom>
                <a:avLst/>
                <a:gdLst>
                  <a:gd name="G0" fmla="+- 1034 0 0"/>
                  <a:gd name="G1" fmla="+- 21600 0 0"/>
                  <a:gd name="G2" fmla="+- 21600 0 0"/>
                  <a:gd name="T0" fmla="*/ 0 w 22634"/>
                  <a:gd name="T1" fmla="*/ 25 h 43200"/>
                  <a:gd name="T2" fmla="*/ 629 w 22634"/>
                  <a:gd name="T3" fmla="*/ 43196 h 43200"/>
                  <a:gd name="T4" fmla="*/ 1034 w 22634"/>
                  <a:gd name="T5" fmla="*/ 21600 h 43200"/>
                </a:gdLst>
                <a:ahLst/>
                <a:cxnLst>
                  <a:cxn ang="0">
                    <a:pos x="T0" y="T1"/>
                  </a:cxn>
                  <a:cxn ang="0">
                    <a:pos x="T2" y="T3"/>
                  </a:cxn>
                  <a:cxn ang="0">
                    <a:pos x="T4" y="T5"/>
                  </a:cxn>
                </a:cxnLst>
                <a:rect l="0" t="0" r="r" b="b"/>
                <a:pathLst>
                  <a:path w="22634" h="43200" fill="none"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path>
                  <a:path w="22634" h="43200" stroke="0"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lnTo>
                      <a:pt x="1034" y="21600"/>
                    </a:lnTo>
                    <a:close/>
                  </a:path>
                </a:pathLst>
              </a:custGeom>
              <a:noFill/>
              <a:ln w="76200">
                <a:solidFill>
                  <a:srgbClr val="FF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TextBox 21"/>
              <p:cNvSpPr txBox="1"/>
              <p:nvPr/>
            </p:nvSpPr>
            <p:spPr>
              <a:xfrm>
                <a:off x="2915816" y="4797200"/>
                <a:ext cx="540000" cy="461665"/>
              </a:xfrm>
              <a:prstGeom prst="rect">
                <a:avLst/>
              </a:prstGeom>
              <a:noFill/>
            </p:spPr>
            <p:txBody>
              <a:bodyPr wrap="square" rtlCol="0">
                <a:spAutoFit/>
              </a:bodyPr>
              <a:lstStyle/>
              <a:p>
                <a:r>
                  <a:rPr lang="en-IN" sz="2400" b="1" dirty="0" smtClean="0">
                    <a:solidFill>
                      <a:srgbClr val="FF0000"/>
                    </a:solidFill>
                  </a:rPr>
                  <a:t>R</a:t>
                </a:r>
                <a:r>
                  <a:rPr lang="en-IN" sz="2400" b="1" baseline="-25000" dirty="0" smtClean="0">
                    <a:solidFill>
                      <a:srgbClr val="FF0000"/>
                    </a:solidFill>
                  </a:rPr>
                  <a:t>A</a:t>
                </a:r>
                <a:endParaRPr lang="en-IN" sz="2400" b="1" baseline="-25000" dirty="0">
                  <a:solidFill>
                    <a:srgbClr val="FF0000"/>
                  </a:solidFill>
                </a:endParaRPr>
              </a:p>
            </p:txBody>
          </p:sp>
          <p:sp>
            <p:nvSpPr>
              <p:cNvPr id="23" name="TextBox 22"/>
              <p:cNvSpPr txBox="1"/>
              <p:nvPr/>
            </p:nvSpPr>
            <p:spPr>
              <a:xfrm>
                <a:off x="2915880" y="2977628"/>
                <a:ext cx="576000" cy="461665"/>
              </a:xfrm>
              <a:prstGeom prst="rect">
                <a:avLst/>
              </a:prstGeom>
              <a:noFill/>
            </p:spPr>
            <p:txBody>
              <a:bodyPr wrap="square" rtlCol="0">
                <a:spAutoFit/>
              </a:bodyPr>
              <a:lstStyle/>
              <a:p>
                <a:r>
                  <a:rPr lang="en-IN" sz="2400" b="1" dirty="0" smtClean="0">
                    <a:solidFill>
                      <a:srgbClr val="FF0000"/>
                    </a:solidFill>
                  </a:rPr>
                  <a:t>M</a:t>
                </a:r>
                <a:r>
                  <a:rPr lang="en-IN" sz="2400" b="1" baseline="-25000" dirty="0" smtClean="0">
                    <a:solidFill>
                      <a:srgbClr val="FF0000"/>
                    </a:solidFill>
                  </a:rPr>
                  <a:t>A</a:t>
                </a:r>
                <a:endParaRPr lang="en-IN" sz="2400" b="1" baseline="-25000" dirty="0">
                  <a:solidFill>
                    <a:srgbClr val="FF0000"/>
                  </a:solidFill>
                </a:endParaRPr>
              </a:p>
            </p:txBody>
          </p:sp>
        </p:grpSp>
        <p:sp>
          <p:nvSpPr>
            <p:cNvPr id="8" name="Rectangle 7"/>
            <p:cNvSpPr/>
            <p:nvPr/>
          </p:nvSpPr>
          <p:spPr>
            <a:xfrm>
              <a:off x="8532440" y="4983559"/>
              <a:ext cx="320922" cy="461665"/>
            </a:xfrm>
            <a:prstGeom prst="rect">
              <a:avLst/>
            </a:prstGeom>
          </p:spPr>
          <p:txBody>
            <a:bodyPr wrap="none">
              <a:spAutoFit/>
            </a:bodyPr>
            <a:lstStyle/>
            <a:p>
              <a:r>
                <a:rPr lang="en-IN" sz="2400" i="1" dirty="0" smtClean="0">
                  <a:latin typeface="Times New Roman" panose="02020603050405020304" pitchFamily="18" charset="0"/>
                  <a:cs typeface="Times New Roman" panose="02020603050405020304" pitchFamily="18" charset="0"/>
                </a:rPr>
                <a:t>x</a:t>
              </a:r>
              <a:endParaRPr lang="en-IN" sz="2400" dirty="0"/>
            </a:p>
          </p:txBody>
        </p:sp>
        <p:sp>
          <p:nvSpPr>
            <p:cNvPr id="9" name="Rectangle 8"/>
            <p:cNvSpPr/>
            <p:nvPr/>
          </p:nvSpPr>
          <p:spPr>
            <a:xfrm>
              <a:off x="8226944" y="3861024"/>
              <a:ext cx="626418" cy="2520304"/>
            </a:xfrm>
            <a:prstGeom prst="rect">
              <a:avLst/>
            </a:prstGeom>
            <a:solidFill>
              <a:schemeClr val="bg1">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Line 5"/>
            <p:cNvSpPr>
              <a:spLocks noChangeShapeType="1"/>
            </p:cNvSpPr>
            <p:nvPr/>
          </p:nvSpPr>
          <p:spPr bwMode="auto">
            <a:xfrm flipV="1">
              <a:off x="8229098" y="5318719"/>
              <a:ext cx="0" cy="990600"/>
            </a:xfrm>
            <a:prstGeom prst="line">
              <a:avLst/>
            </a:prstGeom>
            <a:noFill/>
            <a:ln w="7620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Arc 6"/>
            <p:cNvSpPr>
              <a:spLocks/>
            </p:cNvSpPr>
            <p:nvPr/>
          </p:nvSpPr>
          <p:spPr bwMode="auto">
            <a:xfrm>
              <a:off x="8224336" y="4281263"/>
              <a:ext cx="798512" cy="1524000"/>
            </a:xfrm>
            <a:custGeom>
              <a:avLst/>
              <a:gdLst>
                <a:gd name="G0" fmla="+- 1034 0 0"/>
                <a:gd name="G1" fmla="+- 21600 0 0"/>
                <a:gd name="G2" fmla="+- 21600 0 0"/>
                <a:gd name="T0" fmla="*/ 0 w 22634"/>
                <a:gd name="T1" fmla="*/ 25 h 43200"/>
                <a:gd name="T2" fmla="*/ 629 w 22634"/>
                <a:gd name="T3" fmla="*/ 43196 h 43200"/>
                <a:gd name="T4" fmla="*/ 1034 w 22634"/>
                <a:gd name="T5" fmla="*/ 21600 h 43200"/>
              </a:gdLst>
              <a:ahLst/>
              <a:cxnLst>
                <a:cxn ang="0">
                  <a:pos x="T0" y="T1"/>
                </a:cxn>
                <a:cxn ang="0">
                  <a:pos x="T2" y="T3"/>
                </a:cxn>
                <a:cxn ang="0">
                  <a:pos x="T4" y="T5"/>
                </a:cxn>
              </a:cxnLst>
              <a:rect l="0" t="0" r="r" b="b"/>
              <a:pathLst>
                <a:path w="22634" h="43200" fill="none"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path>
                <a:path w="22634" h="43200" stroke="0"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lnTo>
                    <a:pt x="1034" y="21600"/>
                  </a:lnTo>
                  <a:close/>
                </a:path>
              </a:pathLst>
            </a:custGeom>
            <a:noFill/>
            <a:ln w="76200">
              <a:solidFill>
                <a:srgbClr val="0070C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 name="TextBox 12"/>
            <p:cNvSpPr txBox="1"/>
            <p:nvPr/>
          </p:nvSpPr>
          <p:spPr>
            <a:xfrm>
              <a:off x="7834776" y="5631630"/>
              <a:ext cx="540000" cy="461665"/>
            </a:xfrm>
            <a:prstGeom prst="rect">
              <a:avLst/>
            </a:prstGeom>
            <a:noFill/>
          </p:spPr>
          <p:txBody>
            <a:bodyPr wrap="square" rtlCol="0">
              <a:spAutoFit/>
            </a:bodyPr>
            <a:lstStyle/>
            <a:p>
              <a:r>
                <a:rPr lang="en-IN" sz="2400" b="1" dirty="0" smtClean="0"/>
                <a:t>V</a:t>
              </a:r>
              <a:endParaRPr lang="en-IN" sz="2400" b="1" baseline="-25000" dirty="0"/>
            </a:p>
          </p:txBody>
        </p:sp>
        <p:sp>
          <p:nvSpPr>
            <p:cNvPr id="14" name="TextBox 13"/>
            <p:cNvSpPr txBox="1"/>
            <p:nvPr/>
          </p:nvSpPr>
          <p:spPr>
            <a:xfrm>
              <a:off x="7798776" y="3933055"/>
              <a:ext cx="576000" cy="461665"/>
            </a:xfrm>
            <a:prstGeom prst="rect">
              <a:avLst/>
            </a:prstGeom>
            <a:noFill/>
          </p:spPr>
          <p:txBody>
            <a:bodyPr wrap="square" rtlCol="0">
              <a:spAutoFit/>
            </a:bodyPr>
            <a:lstStyle/>
            <a:p>
              <a:r>
                <a:rPr lang="en-IN" sz="2400" b="1" dirty="0" smtClean="0"/>
                <a:t>M</a:t>
              </a:r>
              <a:endParaRPr lang="en-IN" sz="2400" b="1" baseline="-25000" dirty="0"/>
            </a:p>
          </p:txBody>
        </p:sp>
        <p:sp>
          <p:nvSpPr>
            <p:cNvPr id="15" name="Line 5"/>
            <p:cNvSpPr>
              <a:spLocks noChangeShapeType="1"/>
            </p:cNvSpPr>
            <p:nvPr/>
          </p:nvSpPr>
          <p:spPr bwMode="auto">
            <a:xfrm flipV="1">
              <a:off x="5594200" y="3574463"/>
              <a:ext cx="0" cy="1440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 name="Line 5"/>
            <p:cNvSpPr>
              <a:spLocks noChangeShapeType="1"/>
            </p:cNvSpPr>
            <p:nvPr/>
          </p:nvSpPr>
          <p:spPr bwMode="auto">
            <a:xfrm rot="5400000" flipV="1">
              <a:off x="7200472" y="3439335"/>
              <a:ext cx="0" cy="3240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TextBox 16"/>
            <p:cNvSpPr txBox="1"/>
            <p:nvPr/>
          </p:nvSpPr>
          <p:spPr>
            <a:xfrm>
              <a:off x="5580552" y="3429000"/>
              <a:ext cx="720000" cy="432000"/>
            </a:xfrm>
            <a:prstGeom prst="rect">
              <a:avLst/>
            </a:prstGeom>
            <a:noFill/>
          </p:spPr>
          <p:txBody>
            <a:bodyPr wrap="square" rtlCol="0">
              <a:spAutoFit/>
            </a:bodyPr>
            <a:lstStyle/>
            <a:p>
              <a:r>
                <a:rPr lang="en-IN" sz="2400" i="1" dirty="0">
                  <a:latin typeface="Times New Roman" panose="02020603050405020304" pitchFamily="18" charset="0"/>
                  <a:cs typeface="Times New Roman" panose="02020603050405020304" pitchFamily="18" charset="0"/>
                </a:rPr>
                <a:t>y</a:t>
              </a:r>
              <a:r>
                <a:rPr lang="en-IN" sz="2400" i="1" dirty="0" smtClean="0">
                  <a:latin typeface="Times New Roman" panose="02020603050405020304" pitchFamily="18" charset="0"/>
                  <a:cs typeface="Times New Roman" panose="02020603050405020304" pitchFamily="18" charset="0"/>
                </a:rPr>
                <a:t>, v</a:t>
              </a:r>
              <a:endParaRPr lang="en-IN" sz="2400" i="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282622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with spring support</a:t>
            </a:r>
            <a:endParaRPr lang="en-IN" dirty="0"/>
          </a:p>
        </p:txBody>
      </p:sp>
      <p:sp>
        <p:nvSpPr>
          <p:cNvPr id="3" name="Content Placeholder 2"/>
          <p:cNvSpPr>
            <a:spLocks noGrp="1"/>
          </p:cNvSpPr>
          <p:nvPr>
            <p:ph idx="1"/>
          </p:nvPr>
        </p:nvSpPr>
        <p:spPr/>
        <p:txBody>
          <a:bodyPr/>
          <a:lstStyle/>
          <a:p>
            <a:r>
              <a:rPr lang="en-IN" dirty="0" smtClean="0"/>
              <a:t>We will use superposition</a:t>
            </a:r>
          </a:p>
          <a:p>
            <a:r>
              <a:rPr lang="en-IN" dirty="0" smtClean="0"/>
              <a:t>We will split the problem into two problems we have solved before</a:t>
            </a:r>
            <a:endParaRPr lang="en-IN" dirty="0"/>
          </a:p>
        </p:txBody>
      </p:sp>
      <p:grpSp>
        <p:nvGrpSpPr>
          <p:cNvPr id="4" name="Group 3"/>
          <p:cNvGrpSpPr/>
          <p:nvPr/>
        </p:nvGrpSpPr>
        <p:grpSpPr>
          <a:xfrm>
            <a:off x="2367048" y="3527720"/>
            <a:ext cx="4437200" cy="1413448"/>
            <a:chOff x="2151024" y="3429000"/>
            <a:chExt cx="4437200" cy="1413448"/>
          </a:xfrm>
        </p:grpSpPr>
        <p:sp>
          <p:nvSpPr>
            <p:cNvPr id="46" name="Rectangle 45"/>
            <p:cNvSpPr/>
            <p:nvPr/>
          </p:nvSpPr>
          <p:spPr>
            <a:xfrm>
              <a:off x="2151024" y="3861048"/>
              <a:ext cx="360040" cy="720000"/>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6" name="Group 25"/>
            <p:cNvGrpSpPr/>
            <p:nvPr/>
          </p:nvGrpSpPr>
          <p:grpSpPr>
            <a:xfrm>
              <a:off x="2442824" y="3429000"/>
              <a:ext cx="4145400" cy="1413448"/>
              <a:chOff x="2555776" y="3429000"/>
              <a:chExt cx="4145400" cy="1413448"/>
            </a:xfrm>
          </p:grpSpPr>
          <p:sp>
            <p:nvSpPr>
              <p:cNvPr id="27" name="Rectangle 26"/>
              <p:cNvSpPr/>
              <p:nvPr/>
            </p:nvSpPr>
            <p:spPr>
              <a:xfrm>
                <a:off x="2641432" y="4077072"/>
                <a:ext cx="3708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2555776" y="4473116"/>
                <a:ext cx="360040" cy="369332"/>
              </a:xfrm>
              <a:prstGeom prst="rect">
                <a:avLst/>
              </a:prstGeom>
              <a:noFill/>
            </p:spPr>
            <p:txBody>
              <a:bodyPr wrap="square" rtlCol="0">
                <a:spAutoFit/>
              </a:bodyPr>
              <a:lstStyle/>
              <a:p>
                <a:r>
                  <a:rPr lang="en-IN" dirty="0" smtClean="0"/>
                  <a:t>A</a:t>
                </a:r>
                <a:endParaRPr lang="en-IN" dirty="0"/>
              </a:p>
            </p:txBody>
          </p:sp>
          <p:sp>
            <p:nvSpPr>
              <p:cNvPr id="29" name="TextBox 28"/>
              <p:cNvSpPr txBox="1"/>
              <p:nvPr/>
            </p:nvSpPr>
            <p:spPr>
              <a:xfrm>
                <a:off x="6341136" y="4355812"/>
                <a:ext cx="360040" cy="369332"/>
              </a:xfrm>
              <a:prstGeom prst="rect">
                <a:avLst/>
              </a:prstGeom>
              <a:noFill/>
            </p:spPr>
            <p:txBody>
              <a:bodyPr wrap="square" rtlCol="0">
                <a:spAutoFit/>
              </a:bodyPr>
              <a:lstStyle/>
              <a:p>
                <a:r>
                  <a:rPr lang="en-IN" dirty="0" smtClean="0"/>
                  <a:t>B</a:t>
                </a:r>
                <a:endParaRPr lang="en-IN" dirty="0"/>
              </a:p>
            </p:txBody>
          </p:sp>
          <p:cxnSp>
            <p:nvCxnSpPr>
              <p:cNvPr id="30" name="Straight Arrow Connector 29"/>
              <p:cNvCxnSpPr/>
              <p:nvPr/>
            </p:nvCxnSpPr>
            <p:spPr>
              <a:xfrm>
                <a:off x="6218304"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724128"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974984"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223840"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470928"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729664"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980520"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252904"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499992"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758728"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009584"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279624" y="3442648"/>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3526712" y="3442648"/>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785448" y="3442648"/>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036304" y="3442648"/>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342328" y="3487408"/>
                <a:ext cx="324000" cy="324000"/>
              </a:xfrm>
              <a:prstGeom prst="rect">
                <a:avLst/>
              </a:prstGeom>
              <a:solidFill>
                <a:schemeClr val="bg1"/>
              </a:solidFill>
            </p:spPr>
            <p:txBody>
              <a:bodyPr wrap="square" lIns="0" tIns="0" rIns="0" bIns="0" rtlCol="0">
                <a:spAutoFit/>
              </a:bodyPr>
              <a:lstStyle/>
              <a:p>
                <a:r>
                  <a:rPr lang="en-IN" sz="2400" b="1" i="1" dirty="0" smtClean="0">
                    <a:latin typeface="Times New Roman" panose="02020603050405020304" pitchFamily="18" charset="0"/>
                    <a:cs typeface="Times New Roman" panose="02020603050405020304" pitchFamily="18" charset="0"/>
                  </a:rPr>
                  <a:t> w</a:t>
                </a:r>
                <a:endParaRPr lang="en-IN" sz="2400" b="1" i="1" dirty="0">
                  <a:latin typeface="Times New Roman" panose="02020603050405020304" pitchFamily="18" charset="0"/>
                  <a:cs typeface="Times New Roman" panose="02020603050405020304" pitchFamily="18" charset="0"/>
                </a:endParaRPr>
              </a:p>
            </p:txBody>
          </p:sp>
        </p:grpSp>
      </p:grpSp>
      <p:grpSp>
        <p:nvGrpSpPr>
          <p:cNvPr id="5" name="Group 4"/>
          <p:cNvGrpSpPr/>
          <p:nvPr/>
        </p:nvGrpSpPr>
        <p:grpSpPr>
          <a:xfrm>
            <a:off x="2312456" y="5183904"/>
            <a:ext cx="4491792" cy="1485456"/>
            <a:chOff x="2240448" y="5183904"/>
            <a:chExt cx="4491792" cy="1485456"/>
          </a:xfrm>
        </p:grpSpPr>
        <p:sp>
          <p:nvSpPr>
            <p:cNvPr id="47" name="Line 5"/>
            <p:cNvSpPr>
              <a:spLocks noChangeShapeType="1"/>
            </p:cNvSpPr>
            <p:nvPr/>
          </p:nvSpPr>
          <p:spPr bwMode="auto">
            <a:xfrm flipV="1">
              <a:off x="6334474" y="5678760"/>
              <a:ext cx="0" cy="9906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 name="TextBox 48"/>
            <p:cNvSpPr txBox="1"/>
            <p:nvPr/>
          </p:nvSpPr>
          <p:spPr>
            <a:xfrm>
              <a:off x="5940152" y="6196464"/>
              <a:ext cx="540000" cy="461665"/>
            </a:xfrm>
            <a:prstGeom prst="rect">
              <a:avLst/>
            </a:prstGeom>
            <a:noFill/>
          </p:spPr>
          <p:txBody>
            <a:bodyPr wrap="square" rtlCol="0">
              <a:spAutoFit/>
            </a:bodyPr>
            <a:lstStyle/>
            <a:p>
              <a:r>
                <a:rPr lang="en-IN" sz="2400" b="1" dirty="0" smtClean="0"/>
                <a:t>P</a:t>
              </a:r>
              <a:endParaRPr lang="en-IN" sz="2400" b="1" baseline="-25000" dirty="0"/>
            </a:p>
          </p:txBody>
        </p:sp>
        <p:grpSp>
          <p:nvGrpSpPr>
            <p:cNvPr id="48" name="Group 47"/>
            <p:cNvGrpSpPr/>
            <p:nvPr/>
          </p:nvGrpSpPr>
          <p:grpSpPr>
            <a:xfrm>
              <a:off x="2240448" y="5183904"/>
              <a:ext cx="4491792" cy="981400"/>
              <a:chOff x="2151024" y="3861048"/>
              <a:chExt cx="4491792" cy="981400"/>
            </a:xfrm>
          </p:grpSpPr>
          <p:sp>
            <p:nvSpPr>
              <p:cNvPr id="50" name="Rectangle 49"/>
              <p:cNvSpPr/>
              <p:nvPr/>
            </p:nvSpPr>
            <p:spPr>
              <a:xfrm>
                <a:off x="2151024" y="3861048"/>
                <a:ext cx="360040" cy="720000"/>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1" name="Group 50"/>
              <p:cNvGrpSpPr/>
              <p:nvPr/>
            </p:nvGrpSpPr>
            <p:grpSpPr>
              <a:xfrm>
                <a:off x="2442824" y="4077072"/>
                <a:ext cx="4199992" cy="765376"/>
                <a:chOff x="2555776" y="4077072"/>
                <a:chExt cx="4199992" cy="765376"/>
              </a:xfrm>
            </p:grpSpPr>
            <p:sp>
              <p:nvSpPr>
                <p:cNvPr id="52" name="Rectangle 51"/>
                <p:cNvSpPr/>
                <p:nvPr/>
              </p:nvSpPr>
              <p:spPr>
                <a:xfrm>
                  <a:off x="2641432" y="4077072"/>
                  <a:ext cx="3708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TextBox 52"/>
                <p:cNvSpPr txBox="1"/>
                <p:nvPr/>
              </p:nvSpPr>
              <p:spPr>
                <a:xfrm>
                  <a:off x="2555776" y="4473116"/>
                  <a:ext cx="360040" cy="369332"/>
                </a:xfrm>
                <a:prstGeom prst="rect">
                  <a:avLst/>
                </a:prstGeom>
                <a:noFill/>
              </p:spPr>
              <p:txBody>
                <a:bodyPr wrap="square" rtlCol="0">
                  <a:spAutoFit/>
                </a:bodyPr>
                <a:lstStyle/>
                <a:p>
                  <a:r>
                    <a:rPr lang="en-IN" dirty="0" smtClean="0"/>
                    <a:t>A</a:t>
                  </a:r>
                  <a:endParaRPr lang="en-IN" dirty="0"/>
                </a:p>
              </p:txBody>
            </p:sp>
            <p:sp>
              <p:nvSpPr>
                <p:cNvPr id="54" name="TextBox 53"/>
                <p:cNvSpPr txBox="1"/>
                <p:nvPr/>
              </p:nvSpPr>
              <p:spPr>
                <a:xfrm>
                  <a:off x="6395728" y="4355812"/>
                  <a:ext cx="360040" cy="369332"/>
                </a:xfrm>
                <a:prstGeom prst="rect">
                  <a:avLst/>
                </a:prstGeom>
                <a:noFill/>
              </p:spPr>
              <p:txBody>
                <a:bodyPr wrap="square" rtlCol="0">
                  <a:spAutoFit/>
                </a:bodyPr>
                <a:lstStyle/>
                <a:p>
                  <a:r>
                    <a:rPr lang="en-IN" dirty="0" smtClean="0"/>
                    <a:t>B</a:t>
                  </a:r>
                  <a:endParaRPr lang="en-IN" dirty="0"/>
                </a:p>
              </p:txBody>
            </p:sp>
          </p:grpSp>
        </p:grpSp>
      </p:grpSp>
    </p:spTree>
    <p:extLst>
      <p:ext uri="{BB962C8B-B14F-4D97-AF65-F5344CB8AC3E}">
        <p14:creationId xmlns:p14="http://schemas.microsoft.com/office/powerpoint/2010/main" val="33043452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with a gapped support</a:t>
            </a:r>
            <a:endParaRPr lang="en-IN" dirty="0"/>
          </a:p>
        </p:txBody>
      </p:sp>
      <p:sp>
        <p:nvSpPr>
          <p:cNvPr id="10" name="Content Placeholder 9"/>
          <p:cNvSpPr>
            <a:spLocks noGrp="1"/>
          </p:cNvSpPr>
          <p:nvPr>
            <p:ph idx="1"/>
          </p:nvPr>
        </p:nvSpPr>
        <p:spPr>
          <a:xfrm>
            <a:off x="457200" y="1268760"/>
            <a:ext cx="8229600" cy="4525963"/>
          </a:xfrm>
        </p:spPr>
        <p:txBody>
          <a:bodyPr/>
          <a:lstStyle/>
          <a:p>
            <a:r>
              <a:rPr lang="en-IN" dirty="0" smtClean="0"/>
              <a:t>Considering the slope at B</a:t>
            </a:r>
            <a:endParaRPr lang="en-IN" dirty="0"/>
          </a:p>
          <a:p>
            <a:pPr marL="0" indent="0">
              <a:buNone/>
            </a:pPr>
            <a:r>
              <a:rPr lang="en-IN" dirty="0" smtClean="0"/>
              <a:t>  </a:t>
            </a:r>
          </a:p>
        </p:txBody>
      </p:sp>
      <p:grpSp>
        <p:nvGrpSpPr>
          <p:cNvPr id="5" name="Group 4"/>
          <p:cNvGrpSpPr/>
          <p:nvPr/>
        </p:nvGrpSpPr>
        <p:grpSpPr>
          <a:xfrm>
            <a:off x="4644008" y="3717032"/>
            <a:ext cx="4234824" cy="2952328"/>
            <a:chOff x="4788024" y="3429000"/>
            <a:chExt cx="4234824" cy="2952328"/>
          </a:xfrm>
        </p:grpSpPr>
        <p:grpSp>
          <p:nvGrpSpPr>
            <p:cNvPr id="6" name="Group 5"/>
            <p:cNvGrpSpPr/>
            <p:nvPr/>
          </p:nvGrpSpPr>
          <p:grpSpPr>
            <a:xfrm>
              <a:off x="4788024" y="3861048"/>
              <a:ext cx="3996308" cy="2520280"/>
              <a:chOff x="2627784" y="2977628"/>
              <a:chExt cx="3996308" cy="2520280"/>
            </a:xfrm>
          </p:grpSpPr>
          <p:grpSp>
            <p:nvGrpSpPr>
              <p:cNvPr id="18" name="Group 17"/>
              <p:cNvGrpSpPr/>
              <p:nvPr/>
            </p:nvGrpSpPr>
            <p:grpSpPr>
              <a:xfrm>
                <a:off x="3405898" y="3088083"/>
                <a:ext cx="3218194" cy="2409825"/>
                <a:chOff x="1821722" y="3395439"/>
                <a:chExt cx="3218194" cy="2409825"/>
              </a:xfrm>
            </p:grpSpPr>
            <p:grpSp>
              <p:nvGrpSpPr>
                <p:cNvPr id="24" name="Group 23"/>
                <p:cNvGrpSpPr/>
                <p:nvPr/>
              </p:nvGrpSpPr>
              <p:grpSpPr>
                <a:xfrm>
                  <a:off x="1821722" y="3395439"/>
                  <a:ext cx="3218194" cy="2409825"/>
                  <a:chOff x="1821722" y="2891694"/>
                  <a:chExt cx="3218194" cy="2409825"/>
                </a:xfrm>
              </p:grpSpPr>
              <p:pic>
                <p:nvPicPr>
                  <p:cNvPr id="29"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17994"/>
                  <a:stretch/>
                </p:blipFill>
                <p:spPr bwMode="auto">
                  <a:xfrm>
                    <a:off x="1821722" y="2891694"/>
                    <a:ext cx="3218194"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 Box 5"/>
                  <p:cNvSpPr txBox="1">
                    <a:spLocks noChangeArrowheads="1"/>
                  </p:cNvSpPr>
                  <p:nvPr/>
                </p:nvSpPr>
                <p:spPr bwMode="auto">
                  <a:xfrm>
                    <a:off x="2569424" y="4931288"/>
                    <a:ext cx="533400" cy="360000"/>
                  </a:xfrm>
                  <a:prstGeom prst="rect">
                    <a:avLst/>
                  </a:prstGeom>
                  <a:solidFill>
                    <a:schemeClr val="bg1"/>
                  </a:solidFill>
                  <a:ln>
                    <a:noFill/>
                  </a:ln>
                  <a:effectLst/>
                </p:spPr>
                <p:txBody>
                  <a:bodyPr>
                    <a:spAutoFit/>
                  </a:bodyPr>
                  <a:lstStyle/>
                  <a:p>
                    <a:pPr>
                      <a:spcBef>
                        <a:spcPct val="50000"/>
                      </a:spcBef>
                    </a:pPr>
                    <a:r>
                      <a:rPr lang="en-US" altLang="en-US" i="1" dirty="0" smtClean="0"/>
                      <a:t>  a</a:t>
                    </a:r>
                    <a:endParaRPr lang="en-US" altLang="en-US" i="1" dirty="0"/>
                  </a:p>
                </p:txBody>
              </p:sp>
              <p:sp>
                <p:nvSpPr>
                  <p:cNvPr id="31" name="Text Box 6"/>
                  <p:cNvSpPr txBox="1">
                    <a:spLocks noChangeArrowheads="1"/>
                  </p:cNvSpPr>
                  <p:nvPr/>
                </p:nvSpPr>
                <p:spPr bwMode="auto">
                  <a:xfrm>
                    <a:off x="4050528" y="4931288"/>
                    <a:ext cx="432000" cy="360000"/>
                  </a:xfrm>
                  <a:prstGeom prst="rect">
                    <a:avLst/>
                  </a:prstGeom>
                  <a:solidFill>
                    <a:schemeClr val="bg1"/>
                  </a:solidFill>
                  <a:ln>
                    <a:noFill/>
                  </a:ln>
                  <a:effectLst/>
                </p:spPr>
                <p:txBody>
                  <a:bodyPr>
                    <a:spAutoFit/>
                  </a:bodyPr>
                  <a:lstStyle/>
                  <a:p>
                    <a:pPr>
                      <a:spcBef>
                        <a:spcPct val="50000"/>
                      </a:spcBef>
                    </a:pPr>
                    <a:r>
                      <a:rPr lang="en-US" altLang="en-US" i="1" dirty="0" smtClean="0"/>
                      <a:t> b</a:t>
                    </a:r>
                    <a:endParaRPr lang="en-US" altLang="en-US" i="1" dirty="0"/>
                  </a:p>
                </p:txBody>
              </p:sp>
            </p:grpSp>
            <p:sp>
              <p:nvSpPr>
                <p:cNvPr id="25" name="Trapezoid 24"/>
                <p:cNvSpPr/>
                <p:nvPr/>
              </p:nvSpPr>
              <p:spPr>
                <a:xfrm rot="5006122">
                  <a:off x="3587001" y="4643345"/>
                  <a:ext cx="648072" cy="648072"/>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rapezoid 25"/>
                <p:cNvSpPr/>
                <p:nvPr/>
              </p:nvSpPr>
              <p:spPr>
                <a:xfrm>
                  <a:off x="3491880" y="5122271"/>
                  <a:ext cx="778114" cy="324036"/>
                </a:xfrm>
                <a:prstGeom prst="trapezoid">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Line 5"/>
                <p:cNvSpPr>
                  <a:spLocks noChangeShapeType="1"/>
                </p:cNvSpPr>
                <p:nvPr/>
              </p:nvSpPr>
              <p:spPr bwMode="auto">
                <a:xfrm flipV="1">
                  <a:off x="3850258" y="4670648"/>
                  <a:ext cx="0" cy="990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 name="TextBox 27"/>
                <p:cNvSpPr txBox="1"/>
                <p:nvPr/>
              </p:nvSpPr>
              <p:spPr>
                <a:xfrm>
                  <a:off x="3347864" y="4810800"/>
                  <a:ext cx="540000" cy="461665"/>
                </a:xfrm>
                <a:prstGeom prst="rect">
                  <a:avLst/>
                </a:prstGeom>
                <a:noFill/>
              </p:spPr>
              <p:txBody>
                <a:bodyPr wrap="square" rtlCol="0">
                  <a:spAutoFit/>
                </a:bodyPr>
                <a:lstStyle/>
                <a:p>
                  <a:r>
                    <a:rPr lang="en-IN" sz="2400" b="1" dirty="0" smtClean="0">
                      <a:solidFill>
                        <a:srgbClr val="FF0000"/>
                      </a:solidFill>
                    </a:rPr>
                    <a:t>R</a:t>
                  </a:r>
                  <a:r>
                    <a:rPr lang="en-IN" sz="2400" b="1" baseline="-25000" dirty="0" smtClean="0">
                      <a:solidFill>
                        <a:srgbClr val="FF0000"/>
                      </a:solidFill>
                    </a:rPr>
                    <a:t>B</a:t>
                  </a:r>
                  <a:endParaRPr lang="en-IN" sz="2400" b="1" baseline="-25000" dirty="0">
                    <a:solidFill>
                      <a:srgbClr val="FF0000"/>
                    </a:solidFill>
                  </a:endParaRPr>
                </a:p>
              </p:txBody>
            </p:sp>
          </p:grpSp>
          <p:sp>
            <p:nvSpPr>
              <p:cNvPr id="19" name="Trapezoid 18"/>
              <p:cNvSpPr/>
              <p:nvPr/>
            </p:nvSpPr>
            <p:spPr>
              <a:xfrm>
                <a:off x="2627784" y="4967315"/>
                <a:ext cx="778114" cy="324036"/>
              </a:xfrm>
              <a:prstGeom prst="trapezoid">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Line 5"/>
              <p:cNvSpPr>
                <a:spLocks noChangeShapeType="1"/>
              </p:cNvSpPr>
              <p:nvPr/>
            </p:nvSpPr>
            <p:spPr bwMode="auto">
              <a:xfrm flipV="1">
                <a:off x="3424634" y="4238552"/>
                <a:ext cx="0" cy="990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Arc 6"/>
              <p:cNvSpPr>
                <a:spLocks/>
              </p:cNvSpPr>
              <p:nvPr/>
            </p:nvSpPr>
            <p:spPr bwMode="auto">
              <a:xfrm>
                <a:off x="3419872" y="3201096"/>
                <a:ext cx="798512" cy="1524000"/>
              </a:xfrm>
              <a:custGeom>
                <a:avLst/>
                <a:gdLst>
                  <a:gd name="G0" fmla="+- 1034 0 0"/>
                  <a:gd name="G1" fmla="+- 21600 0 0"/>
                  <a:gd name="G2" fmla="+- 21600 0 0"/>
                  <a:gd name="T0" fmla="*/ 0 w 22634"/>
                  <a:gd name="T1" fmla="*/ 25 h 43200"/>
                  <a:gd name="T2" fmla="*/ 629 w 22634"/>
                  <a:gd name="T3" fmla="*/ 43196 h 43200"/>
                  <a:gd name="T4" fmla="*/ 1034 w 22634"/>
                  <a:gd name="T5" fmla="*/ 21600 h 43200"/>
                </a:gdLst>
                <a:ahLst/>
                <a:cxnLst>
                  <a:cxn ang="0">
                    <a:pos x="T0" y="T1"/>
                  </a:cxn>
                  <a:cxn ang="0">
                    <a:pos x="T2" y="T3"/>
                  </a:cxn>
                  <a:cxn ang="0">
                    <a:pos x="T4" y="T5"/>
                  </a:cxn>
                </a:cxnLst>
                <a:rect l="0" t="0" r="r" b="b"/>
                <a:pathLst>
                  <a:path w="22634" h="43200" fill="none"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path>
                  <a:path w="22634" h="43200" stroke="0"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lnTo>
                      <a:pt x="1034" y="21600"/>
                    </a:lnTo>
                    <a:close/>
                  </a:path>
                </a:pathLst>
              </a:custGeom>
              <a:noFill/>
              <a:ln w="76200">
                <a:solidFill>
                  <a:srgbClr val="FF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TextBox 21"/>
              <p:cNvSpPr txBox="1"/>
              <p:nvPr/>
            </p:nvSpPr>
            <p:spPr>
              <a:xfrm>
                <a:off x="2915816" y="4797200"/>
                <a:ext cx="540000" cy="461665"/>
              </a:xfrm>
              <a:prstGeom prst="rect">
                <a:avLst/>
              </a:prstGeom>
              <a:noFill/>
            </p:spPr>
            <p:txBody>
              <a:bodyPr wrap="square" rtlCol="0">
                <a:spAutoFit/>
              </a:bodyPr>
              <a:lstStyle/>
              <a:p>
                <a:r>
                  <a:rPr lang="en-IN" sz="2400" b="1" dirty="0" smtClean="0">
                    <a:solidFill>
                      <a:srgbClr val="FF0000"/>
                    </a:solidFill>
                  </a:rPr>
                  <a:t>R</a:t>
                </a:r>
                <a:r>
                  <a:rPr lang="en-IN" sz="2400" b="1" baseline="-25000" dirty="0" smtClean="0">
                    <a:solidFill>
                      <a:srgbClr val="FF0000"/>
                    </a:solidFill>
                  </a:rPr>
                  <a:t>A</a:t>
                </a:r>
                <a:endParaRPr lang="en-IN" sz="2400" b="1" baseline="-25000" dirty="0">
                  <a:solidFill>
                    <a:srgbClr val="FF0000"/>
                  </a:solidFill>
                </a:endParaRPr>
              </a:p>
            </p:txBody>
          </p:sp>
          <p:sp>
            <p:nvSpPr>
              <p:cNvPr id="23" name="TextBox 22"/>
              <p:cNvSpPr txBox="1"/>
              <p:nvPr/>
            </p:nvSpPr>
            <p:spPr>
              <a:xfrm>
                <a:off x="2915880" y="2977628"/>
                <a:ext cx="576000" cy="461665"/>
              </a:xfrm>
              <a:prstGeom prst="rect">
                <a:avLst/>
              </a:prstGeom>
              <a:noFill/>
            </p:spPr>
            <p:txBody>
              <a:bodyPr wrap="square" rtlCol="0">
                <a:spAutoFit/>
              </a:bodyPr>
              <a:lstStyle/>
              <a:p>
                <a:r>
                  <a:rPr lang="en-IN" sz="2400" b="1" dirty="0" smtClean="0">
                    <a:solidFill>
                      <a:srgbClr val="FF0000"/>
                    </a:solidFill>
                  </a:rPr>
                  <a:t>M</a:t>
                </a:r>
                <a:r>
                  <a:rPr lang="en-IN" sz="2400" b="1" baseline="-25000" dirty="0" smtClean="0">
                    <a:solidFill>
                      <a:srgbClr val="FF0000"/>
                    </a:solidFill>
                  </a:rPr>
                  <a:t>A</a:t>
                </a:r>
                <a:endParaRPr lang="en-IN" sz="2400" b="1" baseline="-25000" dirty="0">
                  <a:solidFill>
                    <a:srgbClr val="FF0000"/>
                  </a:solidFill>
                </a:endParaRPr>
              </a:p>
            </p:txBody>
          </p:sp>
        </p:grpSp>
        <p:sp>
          <p:nvSpPr>
            <p:cNvPr id="8" name="Rectangle 7"/>
            <p:cNvSpPr/>
            <p:nvPr/>
          </p:nvSpPr>
          <p:spPr>
            <a:xfrm>
              <a:off x="8532440" y="4983559"/>
              <a:ext cx="320922" cy="461665"/>
            </a:xfrm>
            <a:prstGeom prst="rect">
              <a:avLst/>
            </a:prstGeom>
          </p:spPr>
          <p:txBody>
            <a:bodyPr wrap="none">
              <a:spAutoFit/>
            </a:bodyPr>
            <a:lstStyle/>
            <a:p>
              <a:r>
                <a:rPr lang="en-IN" sz="2400" i="1" dirty="0" smtClean="0">
                  <a:latin typeface="Times New Roman" panose="02020603050405020304" pitchFamily="18" charset="0"/>
                  <a:cs typeface="Times New Roman" panose="02020603050405020304" pitchFamily="18" charset="0"/>
                </a:rPr>
                <a:t>x</a:t>
              </a:r>
              <a:endParaRPr lang="en-IN" sz="2400" dirty="0"/>
            </a:p>
          </p:txBody>
        </p:sp>
        <p:sp>
          <p:nvSpPr>
            <p:cNvPr id="9" name="Rectangle 8"/>
            <p:cNvSpPr/>
            <p:nvPr/>
          </p:nvSpPr>
          <p:spPr>
            <a:xfrm>
              <a:off x="8226944" y="3861024"/>
              <a:ext cx="626418" cy="2520304"/>
            </a:xfrm>
            <a:prstGeom prst="rect">
              <a:avLst/>
            </a:prstGeom>
            <a:solidFill>
              <a:schemeClr val="bg1">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Line 5"/>
            <p:cNvSpPr>
              <a:spLocks noChangeShapeType="1"/>
            </p:cNvSpPr>
            <p:nvPr/>
          </p:nvSpPr>
          <p:spPr bwMode="auto">
            <a:xfrm flipV="1">
              <a:off x="8229098" y="5318719"/>
              <a:ext cx="0" cy="990600"/>
            </a:xfrm>
            <a:prstGeom prst="line">
              <a:avLst/>
            </a:prstGeom>
            <a:noFill/>
            <a:ln w="7620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Arc 6"/>
            <p:cNvSpPr>
              <a:spLocks/>
            </p:cNvSpPr>
            <p:nvPr/>
          </p:nvSpPr>
          <p:spPr bwMode="auto">
            <a:xfrm>
              <a:off x="8224336" y="4281263"/>
              <a:ext cx="798512" cy="1524000"/>
            </a:xfrm>
            <a:custGeom>
              <a:avLst/>
              <a:gdLst>
                <a:gd name="G0" fmla="+- 1034 0 0"/>
                <a:gd name="G1" fmla="+- 21600 0 0"/>
                <a:gd name="G2" fmla="+- 21600 0 0"/>
                <a:gd name="T0" fmla="*/ 0 w 22634"/>
                <a:gd name="T1" fmla="*/ 25 h 43200"/>
                <a:gd name="T2" fmla="*/ 629 w 22634"/>
                <a:gd name="T3" fmla="*/ 43196 h 43200"/>
                <a:gd name="T4" fmla="*/ 1034 w 22634"/>
                <a:gd name="T5" fmla="*/ 21600 h 43200"/>
              </a:gdLst>
              <a:ahLst/>
              <a:cxnLst>
                <a:cxn ang="0">
                  <a:pos x="T0" y="T1"/>
                </a:cxn>
                <a:cxn ang="0">
                  <a:pos x="T2" y="T3"/>
                </a:cxn>
                <a:cxn ang="0">
                  <a:pos x="T4" y="T5"/>
                </a:cxn>
              </a:cxnLst>
              <a:rect l="0" t="0" r="r" b="b"/>
              <a:pathLst>
                <a:path w="22634" h="43200" fill="none"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path>
                <a:path w="22634" h="43200" stroke="0"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lnTo>
                    <a:pt x="1034" y="21600"/>
                  </a:lnTo>
                  <a:close/>
                </a:path>
              </a:pathLst>
            </a:custGeom>
            <a:noFill/>
            <a:ln w="76200">
              <a:solidFill>
                <a:srgbClr val="0070C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 name="TextBox 12"/>
            <p:cNvSpPr txBox="1"/>
            <p:nvPr/>
          </p:nvSpPr>
          <p:spPr>
            <a:xfrm>
              <a:off x="7834776" y="5631630"/>
              <a:ext cx="540000" cy="461665"/>
            </a:xfrm>
            <a:prstGeom prst="rect">
              <a:avLst/>
            </a:prstGeom>
            <a:noFill/>
          </p:spPr>
          <p:txBody>
            <a:bodyPr wrap="square" rtlCol="0">
              <a:spAutoFit/>
            </a:bodyPr>
            <a:lstStyle/>
            <a:p>
              <a:r>
                <a:rPr lang="en-IN" sz="2400" b="1" dirty="0" smtClean="0"/>
                <a:t>V</a:t>
              </a:r>
              <a:endParaRPr lang="en-IN" sz="2400" b="1" baseline="-25000" dirty="0"/>
            </a:p>
          </p:txBody>
        </p:sp>
        <p:sp>
          <p:nvSpPr>
            <p:cNvPr id="14" name="TextBox 13"/>
            <p:cNvSpPr txBox="1"/>
            <p:nvPr/>
          </p:nvSpPr>
          <p:spPr>
            <a:xfrm>
              <a:off x="7798776" y="3933055"/>
              <a:ext cx="576000" cy="461665"/>
            </a:xfrm>
            <a:prstGeom prst="rect">
              <a:avLst/>
            </a:prstGeom>
            <a:noFill/>
          </p:spPr>
          <p:txBody>
            <a:bodyPr wrap="square" rtlCol="0">
              <a:spAutoFit/>
            </a:bodyPr>
            <a:lstStyle/>
            <a:p>
              <a:r>
                <a:rPr lang="en-IN" sz="2400" b="1" dirty="0" smtClean="0"/>
                <a:t>M</a:t>
              </a:r>
              <a:endParaRPr lang="en-IN" sz="2400" b="1" baseline="-25000" dirty="0"/>
            </a:p>
          </p:txBody>
        </p:sp>
        <p:sp>
          <p:nvSpPr>
            <p:cNvPr id="15" name="Line 5"/>
            <p:cNvSpPr>
              <a:spLocks noChangeShapeType="1"/>
            </p:cNvSpPr>
            <p:nvPr/>
          </p:nvSpPr>
          <p:spPr bwMode="auto">
            <a:xfrm flipV="1">
              <a:off x="5594200" y="3574463"/>
              <a:ext cx="0" cy="1440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 name="Line 5"/>
            <p:cNvSpPr>
              <a:spLocks noChangeShapeType="1"/>
            </p:cNvSpPr>
            <p:nvPr/>
          </p:nvSpPr>
          <p:spPr bwMode="auto">
            <a:xfrm rot="5400000" flipV="1">
              <a:off x="7200472" y="3439335"/>
              <a:ext cx="0" cy="3240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TextBox 16"/>
            <p:cNvSpPr txBox="1"/>
            <p:nvPr/>
          </p:nvSpPr>
          <p:spPr>
            <a:xfrm>
              <a:off x="5580552" y="3429000"/>
              <a:ext cx="720000" cy="432000"/>
            </a:xfrm>
            <a:prstGeom prst="rect">
              <a:avLst/>
            </a:prstGeom>
            <a:noFill/>
          </p:spPr>
          <p:txBody>
            <a:bodyPr wrap="square" rtlCol="0">
              <a:spAutoFit/>
            </a:bodyPr>
            <a:lstStyle/>
            <a:p>
              <a:r>
                <a:rPr lang="en-IN" sz="2400" i="1" dirty="0">
                  <a:latin typeface="Times New Roman" panose="02020603050405020304" pitchFamily="18" charset="0"/>
                  <a:cs typeface="Times New Roman" panose="02020603050405020304" pitchFamily="18" charset="0"/>
                </a:rPr>
                <a:t>y</a:t>
              </a:r>
              <a:r>
                <a:rPr lang="en-IN" sz="2400" i="1" dirty="0" smtClean="0">
                  <a:latin typeface="Times New Roman" panose="02020603050405020304" pitchFamily="18" charset="0"/>
                  <a:cs typeface="Times New Roman" panose="02020603050405020304" pitchFamily="18" charset="0"/>
                </a:rPr>
                <a:t>, v</a:t>
              </a:r>
              <a:endParaRPr lang="en-IN" sz="2400" i="1" dirty="0">
                <a:latin typeface="Times New Roman" panose="02020603050405020304" pitchFamily="18" charset="0"/>
                <a:cs typeface="Times New Roman" panose="02020603050405020304" pitchFamily="18" charset="0"/>
              </a:endParaRPr>
            </a:p>
          </p:txBody>
        </p:sp>
      </p:grpSp>
      <p:graphicFrame>
        <p:nvGraphicFramePr>
          <p:cNvPr id="4" name="Object 3"/>
          <p:cNvGraphicFramePr>
            <a:graphicFrameLocks noChangeAspect="1"/>
          </p:cNvGraphicFramePr>
          <p:nvPr>
            <p:extLst>
              <p:ext uri="{D42A27DB-BD31-4B8C-83A1-F6EECF244321}">
                <p14:modId xmlns:p14="http://schemas.microsoft.com/office/powerpoint/2010/main" val="342346848"/>
              </p:ext>
            </p:extLst>
          </p:nvPr>
        </p:nvGraphicFramePr>
        <p:xfrm>
          <a:off x="742602" y="1988840"/>
          <a:ext cx="7492500" cy="2095200"/>
        </p:xfrm>
        <a:graphic>
          <a:graphicData uri="http://schemas.openxmlformats.org/presentationml/2006/ole">
            <mc:AlternateContent xmlns:mc="http://schemas.openxmlformats.org/markup-compatibility/2006">
              <mc:Choice xmlns:v="urn:schemas-microsoft-com:vml" Requires="v">
                <p:oleObj spid="_x0000_s200712" name="Equation" r:id="rId4" imgW="2997000" imgH="838080" progId="Equation.DSMT4">
                  <p:embed/>
                </p:oleObj>
              </mc:Choice>
              <mc:Fallback>
                <p:oleObj name="Equation" r:id="rId4" imgW="2997000" imgH="838080" progId="Equation.DSMT4">
                  <p:embed/>
                  <p:pic>
                    <p:nvPicPr>
                      <p:cNvPr id="0" name=""/>
                      <p:cNvPicPr>
                        <a:picLocks noChangeAspect="1" noChangeArrowheads="1"/>
                      </p:cNvPicPr>
                      <p:nvPr/>
                    </p:nvPicPr>
                    <p:blipFill>
                      <a:blip r:embed="rId5"/>
                      <a:srcRect/>
                      <a:stretch>
                        <a:fillRect/>
                      </a:stretch>
                    </p:blipFill>
                    <p:spPr bwMode="auto">
                      <a:xfrm>
                        <a:off x="742602" y="1988840"/>
                        <a:ext cx="7492500" cy="209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11487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with a gapped support</a:t>
            </a:r>
            <a:endParaRPr lang="en-IN" dirty="0"/>
          </a:p>
        </p:txBody>
      </p:sp>
      <p:sp>
        <p:nvSpPr>
          <p:cNvPr id="10" name="Content Placeholder 9"/>
          <p:cNvSpPr>
            <a:spLocks noGrp="1"/>
          </p:cNvSpPr>
          <p:nvPr>
            <p:ph idx="1"/>
          </p:nvPr>
        </p:nvSpPr>
        <p:spPr>
          <a:xfrm>
            <a:off x="457200" y="1268760"/>
            <a:ext cx="8229600" cy="4525963"/>
          </a:xfrm>
        </p:spPr>
        <p:txBody>
          <a:bodyPr/>
          <a:lstStyle/>
          <a:p>
            <a:r>
              <a:rPr lang="en-IN" dirty="0" smtClean="0"/>
              <a:t>Considering the deflection at B</a:t>
            </a:r>
            <a:endParaRPr lang="en-IN" dirty="0"/>
          </a:p>
          <a:p>
            <a:pPr marL="0" indent="0">
              <a:buNone/>
            </a:pPr>
            <a:r>
              <a:rPr lang="en-IN" dirty="0" smtClean="0"/>
              <a:t>  </a:t>
            </a:r>
          </a:p>
        </p:txBody>
      </p:sp>
      <p:grpSp>
        <p:nvGrpSpPr>
          <p:cNvPr id="5" name="Group 4"/>
          <p:cNvGrpSpPr/>
          <p:nvPr/>
        </p:nvGrpSpPr>
        <p:grpSpPr>
          <a:xfrm>
            <a:off x="4644008" y="3645024"/>
            <a:ext cx="4234824" cy="2952328"/>
            <a:chOff x="4788024" y="3429000"/>
            <a:chExt cx="4234824" cy="2952328"/>
          </a:xfrm>
        </p:grpSpPr>
        <p:grpSp>
          <p:nvGrpSpPr>
            <p:cNvPr id="6" name="Group 5"/>
            <p:cNvGrpSpPr/>
            <p:nvPr/>
          </p:nvGrpSpPr>
          <p:grpSpPr>
            <a:xfrm>
              <a:off x="4788024" y="3861048"/>
              <a:ext cx="3996308" cy="2520280"/>
              <a:chOff x="2627784" y="2977628"/>
              <a:chExt cx="3996308" cy="2520280"/>
            </a:xfrm>
          </p:grpSpPr>
          <p:grpSp>
            <p:nvGrpSpPr>
              <p:cNvPr id="18" name="Group 17"/>
              <p:cNvGrpSpPr/>
              <p:nvPr/>
            </p:nvGrpSpPr>
            <p:grpSpPr>
              <a:xfrm>
                <a:off x="3405898" y="3088083"/>
                <a:ext cx="3218194" cy="2409825"/>
                <a:chOff x="1821722" y="3395439"/>
                <a:chExt cx="3218194" cy="2409825"/>
              </a:xfrm>
            </p:grpSpPr>
            <p:grpSp>
              <p:nvGrpSpPr>
                <p:cNvPr id="24" name="Group 23"/>
                <p:cNvGrpSpPr/>
                <p:nvPr/>
              </p:nvGrpSpPr>
              <p:grpSpPr>
                <a:xfrm>
                  <a:off x="1821722" y="3395439"/>
                  <a:ext cx="3218194" cy="2409825"/>
                  <a:chOff x="1821722" y="2891694"/>
                  <a:chExt cx="3218194" cy="2409825"/>
                </a:xfrm>
              </p:grpSpPr>
              <p:pic>
                <p:nvPicPr>
                  <p:cNvPr id="29"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17994"/>
                  <a:stretch/>
                </p:blipFill>
                <p:spPr bwMode="auto">
                  <a:xfrm>
                    <a:off x="1821722" y="2891694"/>
                    <a:ext cx="3218194"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 Box 5"/>
                  <p:cNvSpPr txBox="1">
                    <a:spLocks noChangeArrowheads="1"/>
                  </p:cNvSpPr>
                  <p:nvPr/>
                </p:nvSpPr>
                <p:spPr bwMode="auto">
                  <a:xfrm>
                    <a:off x="2569424" y="4931288"/>
                    <a:ext cx="533400" cy="360000"/>
                  </a:xfrm>
                  <a:prstGeom prst="rect">
                    <a:avLst/>
                  </a:prstGeom>
                  <a:solidFill>
                    <a:schemeClr val="bg1"/>
                  </a:solidFill>
                  <a:ln>
                    <a:noFill/>
                  </a:ln>
                  <a:effectLst/>
                </p:spPr>
                <p:txBody>
                  <a:bodyPr>
                    <a:spAutoFit/>
                  </a:bodyPr>
                  <a:lstStyle/>
                  <a:p>
                    <a:pPr>
                      <a:spcBef>
                        <a:spcPct val="50000"/>
                      </a:spcBef>
                    </a:pPr>
                    <a:r>
                      <a:rPr lang="en-US" altLang="en-US" i="1" dirty="0" smtClean="0"/>
                      <a:t>  a</a:t>
                    </a:r>
                    <a:endParaRPr lang="en-US" altLang="en-US" i="1" dirty="0"/>
                  </a:p>
                </p:txBody>
              </p:sp>
              <p:sp>
                <p:nvSpPr>
                  <p:cNvPr id="31" name="Text Box 6"/>
                  <p:cNvSpPr txBox="1">
                    <a:spLocks noChangeArrowheads="1"/>
                  </p:cNvSpPr>
                  <p:nvPr/>
                </p:nvSpPr>
                <p:spPr bwMode="auto">
                  <a:xfrm>
                    <a:off x="4050528" y="4931288"/>
                    <a:ext cx="432000" cy="360000"/>
                  </a:xfrm>
                  <a:prstGeom prst="rect">
                    <a:avLst/>
                  </a:prstGeom>
                  <a:solidFill>
                    <a:schemeClr val="bg1"/>
                  </a:solidFill>
                  <a:ln>
                    <a:noFill/>
                  </a:ln>
                  <a:effectLst/>
                </p:spPr>
                <p:txBody>
                  <a:bodyPr>
                    <a:spAutoFit/>
                  </a:bodyPr>
                  <a:lstStyle/>
                  <a:p>
                    <a:pPr>
                      <a:spcBef>
                        <a:spcPct val="50000"/>
                      </a:spcBef>
                    </a:pPr>
                    <a:r>
                      <a:rPr lang="en-US" altLang="en-US" i="1" dirty="0" smtClean="0"/>
                      <a:t> b</a:t>
                    </a:r>
                    <a:endParaRPr lang="en-US" altLang="en-US" i="1" dirty="0"/>
                  </a:p>
                </p:txBody>
              </p:sp>
            </p:grpSp>
            <p:sp>
              <p:nvSpPr>
                <p:cNvPr id="25" name="Trapezoid 24"/>
                <p:cNvSpPr/>
                <p:nvPr/>
              </p:nvSpPr>
              <p:spPr>
                <a:xfrm rot="5006122">
                  <a:off x="3587001" y="4643345"/>
                  <a:ext cx="648072" cy="648072"/>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rapezoid 25"/>
                <p:cNvSpPr/>
                <p:nvPr/>
              </p:nvSpPr>
              <p:spPr>
                <a:xfrm>
                  <a:off x="3491880" y="5122271"/>
                  <a:ext cx="778114" cy="324036"/>
                </a:xfrm>
                <a:prstGeom prst="trapezoid">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Line 5"/>
                <p:cNvSpPr>
                  <a:spLocks noChangeShapeType="1"/>
                </p:cNvSpPr>
                <p:nvPr/>
              </p:nvSpPr>
              <p:spPr bwMode="auto">
                <a:xfrm flipV="1">
                  <a:off x="3850258" y="4670648"/>
                  <a:ext cx="0" cy="990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 name="TextBox 27"/>
                <p:cNvSpPr txBox="1"/>
                <p:nvPr/>
              </p:nvSpPr>
              <p:spPr>
                <a:xfrm>
                  <a:off x="3347864" y="4810800"/>
                  <a:ext cx="540000" cy="461665"/>
                </a:xfrm>
                <a:prstGeom prst="rect">
                  <a:avLst/>
                </a:prstGeom>
                <a:noFill/>
              </p:spPr>
              <p:txBody>
                <a:bodyPr wrap="square" rtlCol="0">
                  <a:spAutoFit/>
                </a:bodyPr>
                <a:lstStyle/>
                <a:p>
                  <a:r>
                    <a:rPr lang="en-IN" sz="2400" b="1" dirty="0" smtClean="0">
                      <a:solidFill>
                        <a:srgbClr val="FF0000"/>
                      </a:solidFill>
                    </a:rPr>
                    <a:t>R</a:t>
                  </a:r>
                  <a:r>
                    <a:rPr lang="en-IN" sz="2400" b="1" baseline="-25000" dirty="0" smtClean="0">
                      <a:solidFill>
                        <a:srgbClr val="FF0000"/>
                      </a:solidFill>
                    </a:rPr>
                    <a:t>B</a:t>
                  </a:r>
                  <a:endParaRPr lang="en-IN" sz="2400" b="1" baseline="-25000" dirty="0">
                    <a:solidFill>
                      <a:srgbClr val="FF0000"/>
                    </a:solidFill>
                  </a:endParaRPr>
                </a:p>
              </p:txBody>
            </p:sp>
          </p:grpSp>
          <p:sp>
            <p:nvSpPr>
              <p:cNvPr id="19" name="Trapezoid 18"/>
              <p:cNvSpPr/>
              <p:nvPr/>
            </p:nvSpPr>
            <p:spPr>
              <a:xfrm>
                <a:off x="2627784" y="4967315"/>
                <a:ext cx="778114" cy="324036"/>
              </a:xfrm>
              <a:prstGeom prst="trapezoid">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Line 5"/>
              <p:cNvSpPr>
                <a:spLocks noChangeShapeType="1"/>
              </p:cNvSpPr>
              <p:nvPr/>
            </p:nvSpPr>
            <p:spPr bwMode="auto">
              <a:xfrm flipV="1">
                <a:off x="3424634" y="4238552"/>
                <a:ext cx="0" cy="990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Arc 6"/>
              <p:cNvSpPr>
                <a:spLocks/>
              </p:cNvSpPr>
              <p:nvPr/>
            </p:nvSpPr>
            <p:spPr bwMode="auto">
              <a:xfrm>
                <a:off x="3419872" y="3201096"/>
                <a:ext cx="798512" cy="1524000"/>
              </a:xfrm>
              <a:custGeom>
                <a:avLst/>
                <a:gdLst>
                  <a:gd name="G0" fmla="+- 1034 0 0"/>
                  <a:gd name="G1" fmla="+- 21600 0 0"/>
                  <a:gd name="G2" fmla="+- 21600 0 0"/>
                  <a:gd name="T0" fmla="*/ 0 w 22634"/>
                  <a:gd name="T1" fmla="*/ 25 h 43200"/>
                  <a:gd name="T2" fmla="*/ 629 w 22634"/>
                  <a:gd name="T3" fmla="*/ 43196 h 43200"/>
                  <a:gd name="T4" fmla="*/ 1034 w 22634"/>
                  <a:gd name="T5" fmla="*/ 21600 h 43200"/>
                </a:gdLst>
                <a:ahLst/>
                <a:cxnLst>
                  <a:cxn ang="0">
                    <a:pos x="T0" y="T1"/>
                  </a:cxn>
                  <a:cxn ang="0">
                    <a:pos x="T2" y="T3"/>
                  </a:cxn>
                  <a:cxn ang="0">
                    <a:pos x="T4" y="T5"/>
                  </a:cxn>
                </a:cxnLst>
                <a:rect l="0" t="0" r="r" b="b"/>
                <a:pathLst>
                  <a:path w="22634" h="43200" fill="none"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path>
                  <a:path w="22634" h="43200" stroke="0"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lnTo>
                      <a:pt x="1034" y="21600"/>
                    </a:lnTo>
                    <a:close/>
                  </a:path>
                </a:pathLst>
              </a:custGeom>
              <a:noFill/>
              <a:ln w="76200">
                <a:solidFill>
                  <a:srgbClr val="FF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TextBox 21"/>
              <p:cNvSpPr txBox="1"/>
              <p:nvPr/>
            </p:nvSpPr>
            <p:spPr>
              <a:xfrm>
                <a:off x="2915816" y="4797200"/>
                <a:ext cx="540000" cy="461665"/>
              </a:xfrm>
              <a:prstGeom prst="rect">
                <a:avLst/>
              </a:prstGeom>
              <a:noFill/>
            </p:spPr>
            <p:txBody>
              <a:bodyPr wrap="square" rtlCol="0">
                <a:spAutoFit/>
              </a:bodyPr>
              <a:lstStyle/>
              <a:p>
                <a:r>
                  <a:rPr lang="en-IN" sz="2400" b="1" dirty="0" smtClean="0">
                    <a:solidFill>
                      <a:srgbClr val="FF0000"/>
                    </a:solidFill>
                  </a:rPr>
                  <a:t>R</a:t>
                </a:r>
                <a:r>
                  <a:rPr lang="en-IN" sz="2400" b="1" baseline="-25000" dirty="0" smtClean="0">
                    <a:solidFill>
                      <a:srgbClr val="FF0000"/>
                    </a:solidFill>
                  </a:rPr>
                  <a:t>A</a:t>
                </a:r>
                <a:endParaRPr lang="en-IN" sz="2400" b="1" baseline="-25000" dirty="0">
                  <a:solidFill>
                    <a:srgbClr val="FF0000"/>
                  </a:solidFill>
                </a:endParaRPr>
              </a:p>
            </p:txBody>
          </p:sp>
          <p:sp>
            <p:nvSpPr>
              <p:cNvPr id="23" name="TextBox 22"/>
              <p:cNvSpPr txBox="1"/>
              <p:nvPr/>
            </p:nvSpPr>
            <p:spPr>
              <a:xfrm>
                <a:off x="2915880" y="2977628"/>
                <a:ext cx="576000" cy="461665"/>
              </a:xfrm>
              <a:prstGeom prst="rect">
                <a:avLst/>
              </a:prstGeom>
              <a:noFill/>
            </p:spPr>
            <p:txBody>
              <a:bodyPr wrap="square" rtlCol="0">
                <a:spAutoFit/>
              </a:bodyPr>
              <a:lstStyle/>
              <a:p>
                <a:r>
                  <a:rPr lang="en-IN" sz="2400" b="1" dirty="0" smtClean="0">
                    <a:solidFill>
                      <a:srgbClr val="FF0000"/>
                    </a:solidFill>
                  </a:rPr>
                  <a:t>M</a:t>
                </a:r>
                <a:r>
                  <a:rPr lang="en-IN" sz="2400" b="1" baseline="-25000" dirty="0" smtClean="0">
                    <a:solidFill>
                      <a:srgbClr val="FF0000"/>
                    </a:solidFill>
                  </a:rPr>
                  <a:t>A</a:t>
                </a:r>
                <a:endParaRPr lang="en-IN" sz="2400" b="1" baseline="-25000" dirty="0">
                  <a:solidFill>
                    <a:srgbClr val="FF0000"/>
                  </a:solidFill>
                </a:endParaRPr>
              </a:p>
            </p:txBody>
          </p:sp>
        </p:grpSp>
        <p:sp>
          <p:nvSpPr>
            <p:cNvPr id="8" name="Rectangle 7"/>
            <p:cNvSpPr/>
            <p:nvPr/>
          </p:nvSpPr>
          <p:spPr>
            <a:xfrm>
              <a:off x="8532440" y="4983559"/>
              <a:ext cx="320922" cy="461665"/>
            </a:xfrm>
            <a:prstGeom prst="rect">
              <a:avLst/>
            </a:prstGeom>
          </p:spPr>
          <p:txBody>
            <a:bodyPr wrap="none">
              <a:spAutoFit/>
            </a:bodyPr>
            <a:lstStyle/>
            <a:p>
              <a:r>
                <a:rPr lang="en-IN" sz="2400" i="1" dirty="0" smtClean="0">
                  <a:latin typeface="Times New Roman" panose="02020603050405020304" pitchFamily="18" charset="0"/>
                  <a:cs typeface="Times New Roman" panose="02020603050405020304" pitchFamily="18" charset="0"/>
                </a:rPr>
                <a:t>x</a:t>
              </a:r>
              <a:endParaRPr lang="en-IN" sz="2400" dirty="0"/>
            </a:p>
          </p:txBody>
        </p:sp>
        <p:sp>
          <p:nvSpPr>
            <p:cNvPr id="9" name="Rectangle 8"/>
            <p:cNvSpPr/>
            <p:nvPr/>
          </p:nvSpPr>
          <p:spPr>
            <a:xfrm>
              <a:off x="8226944" y="3861024"/>
              <a:ext cx="626418" cy="2520304"/>
            </a:xfrm>
            <a:prstGeom prst="rect">
              <a:avLst/>
            </a:prstGeom>
            <a:solidFill>
              <a:schemeClr val="bg1">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Line 5"/>
            <p:cNvSpPr>
              <a:spLocks noChangeShapeType="1"/>
            </p:cNvSpPr>
            <p:nvPr/>
          </p:nvSpPr>
          <p:spPr bwMode="auto">
            <a:xfrm flipV="1">
              <a:off x="8229098" y="5318719"/>
              <a:ext cx="0" cy="990600"/>
            </a:xfrm>
            <a:prstGeom prst="line">
              <a:avLst/>
            </a:prstGeom>
            <a:noFill/>
            <a:ln w="7620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Arc 6"/>
            <p:cNvSpPr>
              <a:spLocks/>
            </p:cNvSpPr>
            <p:nvPr/>
          </p:nvSpPr>
          <p:spPr bwMode="auto">
            <a:xfrm>
              <a:off x="8224336" y="4281263"/>
              <a:ext cx="798512" cy="1524000"/>
            </a:xfrm>
            <a:custGeom>
              <a:avLst/>
              <a:gdLst>
                <a:gd name="G0" fmla="+- 1034 0 0"/>
                <a:gd name="G1" fmla="+- 21600 0 0"/>
                <a:gd name="G2" fmla="+- 21600 0 0"/>
                <a:gd name="T0" fmla="*/ 0 w 22634"/>
                <a:gd name="T1" fmla="*/ 25 h 43200"/>
                <a:gd name="T2" fmla="*/ 629 w 22634"/>
                <a:gd name="T3" fmla="*/ 43196 h 43200"/>
                <a:gd name="T4" fmla="*/ 1034 w 22634"/>
                <a:gd name="T5" fmla="*/ 21600 h 43200"/>
              </a:gdLst>
              <a:ahLst/>
              <a:cxnLst>
                <a:cxn ang="0">
                  <a:pos x="T0" y="T1"/>
                </a:cxn>
                <a:cxn ang="0">
                  <a:pos x="T2" y="T3"/>
                </a:cxn>
                <a:cxn ang="0">
                  <a:pos x="T4" y="T5"/>
                </a:cxn>
              </a:cxnLst>
              <a:rect l="0" t="0" r="r" b="b"/>
              <a:pathLst>
                <a:path w="22634" h="43200" fill="none"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path>
                <a:path w="22634" h="43200" stroke="0"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lnTo>
                    <a:pt x="1034" y="21600"/>
                  </a:lnTo>
                  <a:close/>
                </a:path>
              </a:pathLst>
            </a:custGeom>
            <a:noFill/>
            <a:ln w="76200">
              <a:solidFill>
                <a:srgbClr val="0070C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 name="TextBox 12"/>
            <p:cNvSpPr txBox="1"/>
            <p:nvPr/>
          </p:nvSpPr>
          <p:spPr>
            <a:xfrm>
              <a:off x="7834776" y="5631630"/>
              <a:ext cx="540000" cy="461665"/>
            </a:xfrm>
            <a:prstGeom prst="rect">
              <a:avLst/>
            </a:prstGeom>
            <a:noFill/>
          </p:spPr>
          <p:txBody>
            <a:bodyPr wrap="square" rtlCol="0">
              <a:spAutoFit/>
            </a:bodyPr>
            <a:lstStyle/>
            <a:p>
              <a:r>
                <a:rPr lang="en-IN" sz="2400" b="1" dirty="0" smtClean="0"/>
                <a:t>V</a:t>
              </a:r>
              <a:endParaRPr lang="en-IN" sz="2400" b="1" baseline="-25000" dirty="0"/>
            </a:p>
          </p:txBody>
        </p:sp>
        <p:sp>
          <p:nvSpPr>
            <p:cNvPr id="14" name="TextBox 13"/>
            <p:cNvSpPr txBox="1"/>
            <p:nvPr/>
          </p:nvSpPr>
          <p:spPr>
            <a:xfrm>
              <a:off x="7798776" y="3933055"/>
              <a:ext cx="576000" cy="461665"/>
            </a:xfrm>
            <a:prstGeom prst="rect">
              <a:avLst/>
            </a:prstGeom>
            <a:noFill/>
          </p:spPr>
          <p:txBody>
            <a:bodyPr wrap="square" rtlCol="0">
              <a:spAutoFit/>
            </a:bodyPr>
            <a:lstStyle/>
            <a:p>
              <a:r>
                <a:rPr lang="en-IN" sz="2400" b="1" dirty="0" smtClean="0"/>
                <a:t>M</a:t>
              </a:r>
              <a:endParaRPr lang="en-IN" sz="2400" b="1" baseline="-25000" dirty="0"/>
            </a:p>
          </p:txBody>
        </p:sp>
        <p:sp>
          <p:nvSpPr>
            <p:cNvPr id="15" name="Line 5"/>
            <p:cNvSpPr>
              <a:spLocks noChangeShapeType="1"/>
            </p:cNvSpPr>
            <p:nvPr/>
          </p:nvSpPr>
          <p:spPr bwMode="auto">
            <a:xfrm flipV="1">
              <a:off x="5594200" y="3574463"/>
              <a:ext cx="0" cy="1440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 name="Line 5"/>
            <p:cNvSpPr>
              <a:spLocks noChangeShapeType="1"/>
            </p:cNvSpPr>
            <p:nvPr/>
          </p:nvSpPr>
          <p:spPr bwMode="auto">
            <a:xfrm rot="5400000" flipV="1">
              <a:off x="7200472" y="3439335"/>
              <a:ext cx="0" cy="3240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TextBox 16"/>
            <p:cNvSpPr txBox="1"/>
            <p:nvPr/>
          </p:nvSpPr>
          <p:spPr>
            <a:xfrm>
              <a:off x="5580552" y="3429000"/>
              <a:ext cx="720000" cy="432000"/>
            </a:xfrm>
            <a:prstGeom prst="rect">
              <a:avLst/>
            </a:prstGeom>
            <a:noFill/>
          </p:spPr>
          <p:txBody>
            <a:bodyPr wrap="square" rtlCol="0">
              <a:spAutoFit/>
            </a:bodyPr>
            <a:lstStyle/>
            <a:p>
              <a:r>
                <a:rPr lang="en-IN" sz="2400" i="1" dirty="0">
                  <a:latin typeface="Times New Roman" panose="02020603050405020304" pitchFamily="18" charset="0"/>
                  <a:cs typeface="Times New Roman" panose="02020603050405020304" pitchFamily="18" charset="0"/>
                </a:rPr>
                <a:t>y</a:t>
              </a:r>
              <a:r>
                <a:rPr lang="en-IN" sz="2400" i="1" dirty="0" smtClean="0">
                  <a:latin typeface="Times New Roman" panose="02020603050405020304" pitchFamily="18" charset="0"/>
                  <a:cs typeface="Times New Roman" panose="02020603050405020304" pitchFamily="18" charset="0"/>
                </a:rPr>
                <a:t>, v</a:t>
              </a:r>
              <a:endParaRPr lang="en-IN" sz="2400" i="1" dirty="0">
                <a:latin typeface="Times New Roman" panose="02020603050405020304" pitchFamily="18" charset="0"/>
                <a:cs typeface="Times New Roman" panose="02020603050405020304" pitchFamily="18" charset="0"/>
              </a:endParaRPr>
            </a:p>
          </p:txBody>
        </p:sp>
      </p:grpSp>
      <p:graphicFrame>
        <p:nvGraphicFramePr>
          <p:cNvPr id="4" name="Object 3"/>
          <p:cNvGraphicFramePr>
            <a:graphicFrameLocks noChangeAspect="1"/>
          </p:cNvGraphicFramePr>
          <p:nvPr>
            <p:extLst>
              <p:ext uri="{D42A27DB-BD31-4B8C-83A1-F6EECF244321}">
                <p14:modId xmlns:p14="http://schemas.microsoft.com/office/powerpoint/2010/main" val="59428931"/>
              </p:ext>
            </p:extLst>
          </p:nvPr>
        </p:nvGraphicFramePr>
        <p:xfrm>
          <a:off x="665188" y="1969616"/>
          <a:ext cx="4698900" cy="4254300"/>
        </p:xfrm>
        <a:graphic>
          <a:graphicData uri="http://schemas.openxmlformats.org/presentationml/2006/ole">
            <mc:AlternateContent xmlns:mc="http://schemas.openxmlformats.org/markup-compatibility/2006">
              <mc:Choice xmlns:v="urn:schemas-microsoft-com:vml" Requires="v">
                <p:oleObj spid="_x0000_s201744" name="Equation" r:id="rId4" imgW="1879560" imgH="1701720" progId="Equation.DSMT4">
                  <p:embed/>
                </p:oleObj>
              </mc:Choice>
              <mc:Fallback>
                <p:oleObj name="Equation" r:id="rId4" imgW="1879560" imgH="1701720" progId="Equation.DSMT4">
                  <p:embed/>
                  <p:pic>
                    <p:nvPicPr>
                      <p:cNvPr id="0" name=""/>
                      <p:cNvPicPr>
                        <a:picLocks noChangeAspect="1" noChangeArrowheads="1"/>
                      </p:cNvPicPr>
                      <p:nvPr/>
                    </p:nvPicPr>
                    <p:blipFill>
                      <a:blip r:embed="rId5"/>
                      <a:srcRect/>
                      <a:stretch>
                        <a:fillRect/>
                      </a:stretch>
                    </p:blipFill>
                    <p:spPr bwMode="auto">
                      <a:xfrm>
                        <a:off x="665188" y="1969616"/>
                        <a:ext cx="4698900" cy="42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445044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with a gapped support</a:t>
            </a:r>
            <a:endParaRPr lang="en-IN" dirty="0"/>
          </a:p>
        </p:txBody>
      </p:sp>
      <p:sp>
        <p:nvSpPr>
          <p:cNvPr id="10" name="Content Placeholder 9"/>
          <p:cNvSpPr>
            <a:spLocks noGrp="1"/>
          </p:cNvSpPr>
          <p:nvPr>
            <p:ph idx="1"/>
          </p:nvPr>
        </p:nvSpPr>
        <p:spPr>
          <a:xfrm>
            <a:off x="457200" y="1268760"/>
            <a:ext cx="8229600" cy="4525963"/>
          </a:xfrm>
        </p:spPr>
        <p:txBody>
          <a:bodyPr/>
          <a:lstStyle/>
          <a:p>
            <a:r>
              <a:rPr lang="en-IN" dirty="0" smtClean="0"/>
              <a:t>Solution</a:t>
            </a:r>
            <a:endParaRPr lang="en-IN" dirty="0"/>
          </a:p>
          <a:p>
            <a:pPr marL="0" indent="0">
              <a:buNone/>
            </a:pPr>
            <a:r>
              <a:rPr lang="en-IN" dirty="0" smtClean="0"/>
              <a:t>  </a:t>
            </a:r>
          </a:p>
        </p:txBody>
      </p:sp>
      <p:graphicFrame>
        <p:nvGraphicFramePr>
          <p:cNvPr id="4" name="Object 3"/>
          <p:cNvGraphicFramePr>
            <a:graphicFrameLocks noChangeAspect="1"/>
          </p:cNvGraphicFramePr>
          <p:nvPr>
            <p:extLst>
              <p:ext uri="{D42A27DB-BD31-4B8C-83A1-F6EECF244321}">
                <p14:modId xmlns:p14="http://schemas.microsoft.com/office/powerpoint/2010/main" val="1523713655"/>
              </p:ext>
            </p:extLst>
          </p:nvPr>
        </p:nvGraphicFramePr>
        <p:xfrm>
          <a:off x="395536" y="2636912"/>
          <a:ext cx="8286751" cy="2095500"/>
        </p:xfrm>
        <a:graphic>
          <a:graphicData uri="http://schemas.openxmlformats.org/presentationml/2006/ole">
            <mc:AlternateContent xmlns:mc="http://schemas.openxmlformats.org/markup-compatibility/2006">
              <mc:Choice xmlns:v="urn:schemas-microsoft-com:vml" Requires="v">
                <p:oleObj spid="_x0000_s205831" name="Equation" r:id="rId3" imgW="3314520" imgH="838080" progId="Equation.DSMT4">
                  <p:embed/>
                </p:oleObj>
              </mc:Choice>
              <mc:Fallback>
                <p:oleObj name="Equation" r:id="rId3" imgW="3314520" imgH="838080" progId="Equation.DSMT4">
                  <p:embed/>
                  <p:pic>
                    <p:nvPicPr>
                      <p:cNvPr id="0" name=""/>
                      <p:cNvPicPr>
                        <a:picLocks noChangeAspect="1" noChangeArrowheads="1"/>
                      </p:cNvPicPr>
                      <p:nvPr/>
                    </p:nvPicPr>
                    <p:blipFill>
                      <a:blip r:embed="rId4"/>
                      <a:srcRect/>
                      <a:stretch>
                        <a:fillRect/>
                      </a:stretch>
                    </p:blipFill>
                    <p:spPr bwMode="auto">
                      <a:xfrm>
                        <a:off x="395536" y="2636912"/>
                        <a:ext cx="8286751" cy="209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87302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with a gapped support</a:t>
            </a:r>
            <a:endParaRPr lang="en-IN" dirty="0"/>
          </a:p>
        </p:txBody>
      </p:sp>
      <p:sp>
        <p:nvSpPr>
          <p:cNvPr id="10" name="Content Placeholder 9"/>
          <p:cNvSpPr>
            <a:spLocks noGrp="1"/>
          </p:cNvSpPr>
          <p:nvPr>
            <p:ph idx="1"/>
          </p:nvPr>
        </p:nvSpPr>
        <p:spPr>
          <a:xfrm>
            <a:off x="457200" y="1268760"/>
            <a:ext cx="8229600" cy="4525963"/>
          </a:xfrm>
        </p:spPr>
        <p:txBody>
          <a:bodyPr/>
          <a:lstStyle/>
          <a:p>
            <a:r>
              <a:rPr lang="en-IN" dirty="0" smtClean="0"/>
              <a:t>Considering the deflection at B</a:t>
            </a:r>
          </a:p>
          <a:p>
            <a:endParaRPr lang="en-IN" dirty="0" smtClean="0"/>
          </a:p>
          <a:p>
            <a:endParaRPr lang="en-IN" dirty="0"/>
          </a:p>
          <a:p>
            <a:r>
              <a:rPr lang="en-IN" dirty="0" smtClean="0"/>
              <a:t>Static equilibrium equations </a:t>
            </a:r>
          </a:p>
          <a:p>
            <a:endParaRPr lang="en-IN" dirty="0"/>
          </a:p>
        </p:txBody>
      </p:sp>
      <p:grpSp>
        <p:nvGrpSpPr>
          <p:cNvPr id="5" name="Group 4"/>
          <p:cNvGrpSpPr/>
          <p:nvPr/>
        </p:nvGrpSpPr>
        <p:grpSpPr>
          <a:xfrm>
            <a:off x="4644008" y="3645024"/>
            <a:ext cx="4234824" cy="2952328"/>
            <a:chOff x="4788024" y="3429000"/>
            <a:chExt cx="4234824" cy="2952328"/>
          </a:xfrm>
        </p:grpSpPr>
        <p:grpSp>
          <p:nvGrpSpPr>
            <p:cNvPr id="6" name="Group 5"/>
            <p:cNvGrpSpPr/>
            <p:nvPr/>
          </p:nvGrpSpPr>
          <p:grpSpPr>
            <a:xfrm>
              <a:off x="4788024" y="3861048"/>
              <a:ext cx="3996308" cy="2520280"/>
              <a:chOff x="2627784" y="2977628"/>
              <a:chExt cx="3996308" cy="2520280"/>
            </a:xfrm>
          </p:grpSpPr>
          <p:grpSp>
            <p:nvGrpSpPr>
              <p:cNvPr id="18" name="Group 17"/>
              <p:cNvGrpSpPr/>
              <p:nvPr/>
            </p:nvGrpSpPr>
            <p:grpSpPr>
              <a:xfrm>
                <a:off x="3405898" y="3088083"/>
                <a:ext cx="3218194" cy="2409825"/>
                <a:chOff x="1821722" y="3395439"/>
                <a:chExt cx="3218194" cy="2409825"/>
              </a:xfrm>
            </p:grpSpPr>
            <p:grpSp>
              <p:nvGrpSpPr>
                <p:cNvPr id="24" name="Group 23"/>
                <p:cNvGrpSpPr/>
                <p:nvPr/>
              </p:nvGrpSpPr>
              <p:grpSpPr>
                <a:xfrm>
                  <a:off x="1821722" y="3395439"/>
                  <a:ext cx="3218194" cy="2409825"/>
                  <a:chOff x="1821722" y="2891694"/>
                  <a:chExt cx="3218194" cy="2409825"/>
                </a:xfrm>
              </p:grpSpPr>
              <p:pic>
                <p:nvPicPr>
                  <p:cNvPr id="29"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17994"/>
                  <a:stretch/>
                </p:blipFill>
                <p:spPr bwMode="auto">
                  <a:xfrm>
                    <a:off x="1821722" y="2891694"/>
                    <a:ext cx="3218194"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 Box 5"/>
                  <p:cNvSpPr txBox="1">
                    <a:spLocks noChangeArrowheads="1"/>
                  </p:cNvSpPr>
                  <p:nvPr/>
                </p:nvSpPr>
                <p:spPr bwMode="auto">
                  <a:xfrm>
                    <a:off x="2569424" y="4931288"/>
                    <a:ext cx="533400" cy="360000"/>
                  </a:xfrm>
                  <a:prstGeom prst="rect">
                    <a:avLst/>
                  </a:prstGeom>
                  <a:solidFill>
                    <a:schemeClr val="bg1"/>
                  </a:solidFill>
                  <a:ln>
                    <a:noFill/>
                  </a:ln>
                  <a:effectLst/>
                </p:spPr>
                <p:txBody>
                  <a:bodyPr>
                    <a:spAutoFit/>
                  </a:bodyPr>
                  <a:lstStyle/>
                  <a:p>
                    <a:pPr>
                      <a:spcBef>
                        <a:spcPct val="50000"/>
                      </a:spcBef>
                    </a:pPr>
                    <a:r>
                      <a:rPr lang="en-US" altLang="en-US" i="1" dirty="0" smtClean="0"/>
                      <a:t>  a</a:t>
                    </a:r>
                    <a:endParaRPr lang="en-US" altLang="en-US" i="1" dirty="0"/>
                  </a:p>
                </p:txBody>
              </p:sp>
              <p:sp>
                <p:nvSpPr>
                  <p:cNvPr id="31" name="Text Box 6"/>
                  <p:cNvSpPr txBox="1">
                    <a:spLocks noChangeArrowheads="1"/>
                  </p:cNvSpPr>
                  <p:nvPr/>
                </p:nvSpPr>
                <p:spPr bwMode="auto">
                  <a:xfrm>
                    <a:off x="4050528" y="4931288"/>
                    <a:ext cx="432000" cy="360000"/>
                  </a:xfrm>
                  <a:prstGeom prst="rect">
                    <a:avLst/>
                  </a:prstGeom>
                  <a:solidFill>
                    <a:schemeClr val="bg1"/>
                  </a:solidFill>
                  <a:ln>
                    <a:noFill/>
                  </a:ln>
                  <a:effectLst/>
                </p:spPr>
                <p:txBody>
                  <a:bodyPr>
                    <a:spAutoFit/>
                  </a:bodyPr>
                  <a:lstStyle/>
                  <a:p>
                    <a:pPr>
                      <a:spcBef>
                        <a:spcPct val="50000"/>
                      </a:spcBef>
                    </a:pPr>
                    <a:r>
                      <a:rPr lang="en-US" altLang="en-US" i="1" dirty="0" smtClean="0"/>
                      <a:t> b</a:t>
                    </a:r>
                    <a:endParaRPr lang="en-US" altLang="en-US" i="1" dirty="0"/>
                  </a:p>
                </p:txBody>
              </p:sp>
            </p:grpSp>
            <p:sp>
              <p:nvSpPr>
                <p:cNvPr id="25" name="Trapezoid 24"/>
                <p:cNvSpPr/>
                <p:nvPr/>
              </p:nvSpPr>
              <p:spPr>
                <a:xfrm rot="5006122">
                  <a:off x="3587001" y="4643345"/>
                  <a:ext cx="648072" cy="648072"/>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rapezoid 25"/>
                <p:cNvSpPr/>
                <p:nvPr/>
              </p:nvSpPr>
              <p:spPr>
                <a:xfrm>
                  <a:off x="3491880" y="5122271"/>
                  <a:ext cx="778114" cy="324036"/>
                </a:xfrm>
                <a:prstGeom prst="trapezoid">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Line 5"/>
                <p:cNvSpPr>
                  <a:spLocks noChangeShapeType="1"/>
                </p:cNvSpPr>
                <p:nvPr/>
              </p:nvSpPr>
              <p:spPr bwMode="auto">
                <a:xfrm flipV="1">
                  <a:off x="3850258" y="4670648"/>
                  <a:ext cx="0" cy="990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 name="TextBox 27"/>
                <p:cNvSpPr txBox="1"/>
                <p:nvPr/>
              </p:nvSpPr>
              <p:spPr>
                <a:xfrm>
                  <a:off x="3347864" y="4810800"/>
                  <a:ext cx="540000" cy="461665"/>
                </a:xfrm>
                <a:prstGeom prst="rect">
                  <a:avLst/>
                </a:prstGeom>
                <a:noFill/>
              </p:spPr>
              <p:txBody>
                <a:bodyPr wrap="square" rtlCol="0">
                  <a:spAutoFit/>
                </a:bodyPr>
                <a:lstStyle/>
                <a:p>
                  <a:r>
                    <a:rPr lang="en-IN" sz="2400" b="1" dirty="0" smtClean="0">
                      <a:solidFill>
                        <a:srgbClr val="FF0000"/>
                      </a:solidFill>
                    </a:rPr>
                    <a:t>R</a:t>
                  </a:r>
                  <a:r>
                    <a:rPr lang="en-IN" sz="2400" b="1" baseline="-25000" dirty="0" smtClean="0">
                      <a:solidFill>
                        <a:srgbClr val="FF0000"/>
                      </a:solidFill>
                    </a:rPr>
                    <a:t>B</a:t>
                  </a:r>
                  <a:endParaRPr lang="en-IN" sz="2400" b="1" baseline="-25000" dirty="0">
                    <a:solidFill>
                      <a:srgbClr val="FF0000"/>
                    </a:solidFill>
                  </a:endParaRPr>
                </a:p>
              </p:txBody>
            </p:sp>
          </p:grpSp>
          <p:sp>
            <p:nvSpPr>
              <p:cNvPr id="19" name="Trapezoid 18"/>
              <p:cNvSpPr/>
              <p:nvPr/>
            </p:nvSpPr>
            <p:spPr>
              <a:xfrm>
                <a:off x="2627784" y="4967315"/>
                <a:ext cx="778114" cy="324036"/>
              </a:xfrm>
              <a:prstGeom prst="trapezoid">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Line 5"/>
              <p:cNvSpPr>
                <a:spLocks noChangeShapeType="1"/>
              </p:cNvSpPr>
              <p:nvPr/>
            </p:nvSpPr>
            <p:spPr bwMode="auto">
              <a:xfrm flipV="1">
                <a:off x="3424634" y="4238552"/>
                <a:ext cx="0" cy="990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Arc 6"/>
              <p:cNvSpPr>
                <a:spLocks/>
              </p:cNvSpPr>
              <p:nvPr/>
            </p:nvSpPr>
            <p:spPr bwMode="auto">
              <a:xfrm>
                <a:off x="3419872" y="3201096"/>
                <a:ext cx="798512" cy="1524000"/>
              </a:xfrm>
              <a:custGeom>
                <a:avLst/>
                <a:gdLst>
                  <a:gd name="G0" fmla="+- 1034 0 0"/>
                  <a:gd name="G1" fmla="+- 21600 0 0"/>
                  <a:gd name="G2" fmla="+- 21600 0 0"/>
                  <a:gd name="T0" fmla="*/ 0 w 22634"/>
                  <a:gd name="T1" fmla="*/ 25 h 43200"/>
                  <a:gd name="T2" fmla="*/ 629 w 22634"/>
                  <a:gd name="T3" fmla="*/ 43196 h 43200"/>
                  <a:gd name="T4" fmla="*/ 1034 w 22634"/>
                  <a:gd name="T5" fmla="*/ 21600 h 43200"/>
                </a:gdLst>
                <a:ahLst/>
                <a:cxnLst>
                  <a:cxn ang="0">
                    <a:pos x="T0" y="T1"/>
                  </a:cxn>
                  <a:cxn ang="0">
                    <a:pos x="T2" y="T3"/>
                  </a:cxn>
                  <a:cxn ang="0">
                    <a:pos x="T4" y="T5"/>
                  </a:cxn>
                </a:cxnLst>
                <a:rect l="0" t="0" r="r" b="b"/>
                <a:pathLst>
                  <a:path w="22634" h="43200" fill="none"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path>
                  <a:path w="22634" h="43200" stroke="0"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lnTo>
                      <a:pt x="1034" y="21600"/>
                    </a:lnTo>
                    <a:close/>
                  </a:path>
                </a:pathLst>
              </a:custGeom>
              <a:noFill/>
              <a:ln w="76200">
                <a:solidFill>
                  <a:srgbClr val="FF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TextBox 21"/>
              <p:cNvSpPr txBox="1"/>
              <p:nvPr/>
            </p:nvSpPr>
            <p:spPr>
              <a:xfrm>
                <a:off x="2915816" y="4797200"/>
                <a:ext cx="540000" cy="461665"/>
              </a:xfrm>
              <a:prstGeom prst="rect">
                <a:avLst/>
              </a:prstGeom>
              <a:noFill/>
            </p:spPr>
            <p:txBody>
              <a:bodyPr wrap="square" rtlCol="0">
                <a:spAutoFit/>
              </a:bodyPr>
              <a:lstStyle/>
              <a:p>
                <a:r>
                  <a:rPr lang="en-IN" sz="2400" b="1" dirty="0" smtClean="0">
                    <a:solidFill>
                      <a:srgbClr val="FF0000"/>
                    </a:solidFill>
                  </a:rPr>
                  <a:t>R</a:t>
                </a:r>
                <a:r>
                  <a:rPr lang="en-IN" sz="2400" b="1" baseline="-25000" dirty="0" smtClean="0">
                    <a:solidFill>
                      <a:srgbClr val="FF0000"/>
                    </a:solidFill>
                  </a:rPr>
                  <a:t>A</a:t>
                </a:r>
                <a:endParaRPr lang="en-IN" sz="2400" b="1" baseline="-25000" dirty="0">
                  <a:solidFill>
                    <a:srgbClr val="FF0000"/>
                  </a:solidFill>
                </a:endParaRPr>
              </a:p>
            </p:txBody>
          </p:sp>
          <p:sp>
            <p:nvSpPr>
              <p:cNvPr id="23" name="TextBox 22"/>
              <p:cNvSpPr txBox="1"/>
              <p:nvPr/>
            </p:nvSpPr>
            <p:spPr>
              <a:xfrm>
                <a:off x="2915880" y="2977628"/>
                <a:ext cx="576000" cy="461665"/>
              </a:xfrm>
              <a:prstGeom prst="rect">
                <a:avLst/>
              </a:prstGeom>
              <a:noFill/>
            </p:spPr>
            <p:txBody>
              <a:bodyPr wrap="square" rtlCol="0">
                <a:spAutoFit/>
              </a:bodyPr>
              <a:lstStyle/>
              <a:p>
                <a:r>
                  <a:rPr lang="en-IN" sz="2400" b="1" dirty="0" smtClean="0">
                    <a:solidFill>
                      <a:srgbClr val="FF0000"/>
                    </a:solidFill>
                  </a:rPr>
                  <a:t>M</a:t>
                </a:r>
                <a:r>
                  <a:rPr lang="en-IN" sz="2400" b="1" baseline="-25000" dirty="0" smtClean="0">
                    <a:solidFill>
                      <a:srgbClr val="FF0000"/>
                    </a:solidFill>
                  </a:rPr>
                  <a:t>A</a:t>
                </a:r>
                <a:endParaRPr lang="en-IN" sz="2400" b="1" baseline="-25000" dirty="0">
                  <a:solidFill>
                    <a:srgbClr val="FF0000"/>
                  </a:solidFill>
                </a:endParaRPr>
              </a:p>
            </p:txBody>
          </p:sp>
        </p:grpSp>
        <p:sp>
          <p:nvSpPr>
            <p:cNvPr id="8" name="Rectangle 7"/>
            <p:cNvSpPr/>
            <p:nvPr/>
          </p:nvSpPr>
          <p:spPr>
            <a:xfrm>
              <a:off x="8532440" y="4983559"/>
              <a:ext cx="320922" cy="461665"/>
            </a:xfrm>
            <a:prstGeom prst="rect">
              <a:avLst/>
            </a:prstGeom>
          </p:spPr>
          <p:txBody>
            <a:bodyPr wrap="none">
              <a:spAutoFit/>
            </a:bodyPr>
            <a:lstStyle/>
            <a:p>
              <a:r>
                <a:rPr lang="en-IN" sz="2400" i="1" dirty="0" smtClean="0">
                  <a:latin typeface="Times New Roman" panose="02020603050405020304" pitchFamily="18" charset="0"/>
                  <a:cs typeface="Times New Roman" panose="02020603050405020304" pitchFamily="18" charset="0"/>
                </a:rPr>
                <a:t>x</a:t>
              </a:r>
              <a:endParaRPr lang="en-IN" sz="2400" dirty="0"/>
            </a:p>
          </p:txBody>
        </p:sp>
        <p:sp>
          <p:nvSpPr>
            <p:cNvPr id="9" name="Rectangle 8"/>
            <p:cNvSpPr/>
            <p:nvPr/>
          </p:nvSpPr>
          <p:spPr>
            <a:xfrm>
              <a:off x="8226944" y="3861024"/>
              <a:ext cx="626418" cy="2520304"/>
            </a:xfrm>
            <a:prstGeom prst="rect">
              <a:avLst/>
            </a:prstGeom>
            <a:solidFill>
              <a:schemeClr val="bg1">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Line 5"/>
            <p:cNvSpPr>
              <a:spLocks noChangeShapeType="1"/>
            </p:cNvSpPr>
            <p:nvPr/>
          </p:nvSpPr>
          <p:spPr bwMode="auto">
            <a:xfrm flipV="1">
              <a:off x="8229098" y="5318719"/>
              <a:ext cx="0" cy="990600"/>
            </a:xfrm>
            <a:prstGeom prst="line">
              <a:avLst/>
            </a:prstGeom>
            <a:noFill/>
            <a:ln w="7620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Arc 6"/>
            <p:cNvSpPr>
              <a:spLocks/>
            </p:cNvSpPr>
            <p:nvPr/>
          </p:nvSpPr>
          <p:spPr bwMode="auto">
            <a:xfrm>
              <a:off x="8224336" y="4281263"/>
              <a:ext cx="798512" cy="1524000"/>
            </a:xfrm>
            <a:custGeom>
              <a:avLst/>
              <a:gdLst>
                <a:gd name="G0" fmla="+- 1034 0 0"/>
                <a:gd name="G1" fmla="+- 21600 0 0"/>
                <a:gd name="G2" fmla="+- 21600 0 0"/>
                <a:gd name="T0" fmla="*/ 0 w 22634"/>
                <a:gd name="T1" fmla="*/ 25 h 43200"/>
                <a:gd name="T2" fmla="*/ 629 w 22634"/>
                <a:gd name="T3" fmla="*/ 43196 h 43200"/>
                <a:gd name="T4" fmla="*/ 1034 w 22634"/>
                <a:gd name="T5" fmla="*/ 21600 h 43200"/>
              </a:gdLst>
              <a:ahLst/>
              <a:cxnLst>
                <a:cxn ang="0">
                  <a:pos x="T0" y="T1"/>
                </a:cxn>
                <a:cxn ang="0">
                  <a:pos x="T2" y="T3"/>
                </a:cxn>
                <a:cxn ang="0">
                  <a:pos x="T4" y="T5"/>
                </a:cxn>
              </a:cxnLst>
              <a:rect l="0" t="0" r="r" b="b"/>
              <a:pathLst>
                <a:path w="22634" h="43200" fill="none"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path>
                <a:path w="22634" h="43200" stroke="0"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lnTo>
                    <a:pt x="1034" y="21600"/>
                  </a:lnTo>
                  <a:close/>
                </a:path>
              </a:pathLst>
            </a:custGeom>
            <a:noFill/>
            <a:ln w="76200">
              <a:solidFill>
                <a:srgbClr val="0070C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 name="TextBox 12"/>
            <p:cNvSpPr txBox="1"/>
            <p:nvPr/>
          </p:nvSpPr>
          <p:spPr>
            <a:xfrm>
              <a:off x="7834776" y="5631630"/>
              <a:ext cx="540000" cy="461665"/>
            </a:xfrm>
            <a:prstGeom prst="rect">
              <a:avLst/>
            </a:prstGeom>
            <a:noFill/>
          </p:spPr>
          <p:txBody>
            <a:bodyPr wrap="square" rtlCol="0">
              <a:spAutoFit/>
            </a:bodyPr>
            <a:lstStyle/>
            <a:p>
              <a:r>
                <a:rPr lang="en-IN" sz="2400" b="1" dirty="0" smtClean="0"/>
                <a:t>V</a:t>
              </a:r>
              <a:endParaRPr lang="en-IN" sz="2400" b="1" baseline="-25000" dirty="0"/>
            </a:p>
          </p:txBody>
        </p:sp>
        <p:sp>
          <p:nvSpPr>
            <p:cNvPr id="14" name="TextBox 13"/>
            <p:cNvSpPr txBox="1"/>
            <p:nvPr/>
          </p:nvSpPr>
          <p:spPr>
            <a:xfrm>
              <a:off x="7798776" y="3933055"/>
              <a:ext cx="576000" cy="461665"/>
            </a:xfrm>
            <a:prstGeom prst="rect">
              <a:avLst/>
            </a:prstGeom>
            <a:noFill/>
          </p:spPr>
          <p:txBody>
            <a:bodyPr wrap="square" rtlCol="0">
              <a:spAutoFit/>
            </a:bodyPr>
            <a:lstStyle/>
            <a:p>
              <a:r>
                <a:rPr lang="en-IN" sz="2400" b="1" dirty="0" smtClean="0"/>
                <a:t>M</a:t>
              </a:r>
              <a:endParaRPr lang="en-IN" sz="2400" b="1" baseline="-25000" dirty="0"/>
            </a:p>
          </p:txBody>
        </p:sp>
        <p:sp>
          <p:nvSpPr>
            <p:cNvPr id="15" name="Line 5"/>
            <p:cNvSpPr>
              <a:spLocks noChangeShapeType="1"/>
            </p:cNvSpPr>
            <p:nvPr/>
          </p:nvSpPr>
          <p:spPr bwMode="auto">
            <a:xfrm flipV="1">
              <a:off x="5594200" y="3574463"/>
              <a:ext cx="0" cy="1440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 name="Line 5"/>
            <p:cNvSpPr>
              <a:spLocks noChangeShapeType="1"/>
            </p:cNvSpPr>
            <p:nvPr/>
          </p:nvSpPr>
          <p:spPr bwMode="auto">
            <a:xfrm rot="5400000" flipV="1">
              <a:off x="7200472" y="3439335"/>
              <a:ext cx="0" cy="3240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TextBox 16"/>
            <p:cNvSpPr txBox="1"/>
            <p:nvPr/>
          </p:nvSpPr>
          <p:spPr>
            <a:xfrm>
              <a:off x="5580552" y="3429000"/>
              <a:ext cx="720000" cy="432000"/>
            </a:xfrm>
            <a:prstGeom prst="rect">
              <a:avLst/>
            </a:prstGeom>
            <a:noFill/>
          </p:spPr>
          <p:txBody>
            <a:bodyPr wrap="square" rtlCol="0">
              <a:spAutoFit/>
            </a:bodyPr>
            <a:lstStyle/>
            <a:p>
              <a:r>
                <a:rPr lang="en-IN" sz="2400" i="1" dirty="0">
                  <a:latin typeface="Times New Roman" panose="02020603050405020304" pitchFamily="18" charset="0"/>
                  <a:cs typeface="Times New Roman" panose="02020603050405020304" pitchFamily="18" charset="0"/>
                </a:rPr>
                <a:t>y</a:t>
              </a:r>
              <a:r>
                <a:rPr lang="en-IN" sz="2400" i="1" dirty="0" smtClean="0">
                  <a:latin typeface="Times New Roman" panose="02020603050405020304" pitchFamily="18" charset="0"/>
                  <a:cs typeface="Times New Roman" panose="02020603050405020304" pitchFamily="18" charset="0"/>
                </a:rPr>
                <a:t>, v</a:t>
              </a:r>
              <a:endParaRPr lang="en-IN" sz="2400" i="1" dirty="0">
                <a:latin typeface="Times New Roman" panose="02020603050405020304" pitchFamily="18" charset="0"/>
                <a:cs typeface="Times New Roman" panose="02020603050405020304" pitchFamily="18" charset="0"/>
              </a:endParaRPr>
            </a:p>
          </p:txBody>
        </p:sp>
      </p:grpSp>
      <p:graphicFrame>
        <p:nvGraphicFramePr>
          <p:cNvPr id="32" name="Object 31"/>
          <p:cNvGraphicFramePr>
            <a:graphicFrameLocks noChangeAspect="1"/>
          </p:cNvGraphicFramePr>
          <p:nvPr>
            <p:extLst>
              <p:ext uri="{D42A27DB-BD31-4B8C-83A1-F6EECF244321}">
                <p14:modId xmlns:p14="http://schemas.microsoft.com/office/powerpoint/2010/main" val="160687681"/>
              </p:ext>
            </p:extLst>
          </p:nvPr>
        </p:nvGraphicFramePr>
        <p:xfrm>
          <a:off x="757238" y="1700808"/>
          <a:ext cx="3556000" cy="1047750"/>
        </p:xfrm>
        <a:graphic>
          <a:graphicData uri="http://schemas.openxmlformats.org/presentationml/2006/ole">
            <mc:AlternateContent xmlns:mc="http://schemas.openxmlformats.org/markup-compatibility/2006">
              <mc:Choice xmlns:v="urn:schemas-microsoft-com:vml" Requires="v">
                <p:oleObj spid="_x0000_s202765" name="Equation" r:id="rId4" imgW="1422360" imgH="419040" progId="Equation.DSMT4">
                  <p:embed/>
                </p:oleObj>
              </mc:Choice>
              <mc:Fallback>
                <p:oleObj name="Equation" r:id="rId4" imgW="1422360" imgH="419040" progId="Equation.DSMT4">
                  <p:embed/>
                  <p:pic>
                    <p:nvPicPr>
                      <p:cNvPr id="0" name=""/>
                      <p:cNvPicPr>
                        <a:picLocks noChangeAspect="1" noChangeArrowheads="1"/>
                      </p:cNvPicPr>
                      <p:nvPr/>
                    </p:nvPicPr>
                    <p:blipFill>
                      <a:blip r:embed="rId5"/>
                      <a:srcRect/>
                      <a:stretch>
                        <a:fillRect/>
                      </a:stretch>
                    </p:blipFill>
                    <p:spPr bwMode="auto">
                      <a:xfrm>
                        <a:off x="757238" y="1700808"/>
                        <a:ext cx="3556000"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852945547"/>
              </p:ext>
            </p:extLst>
          </p:nvPr>
        </p:nvGraphicFramePr>
        <p:xfrm>
          <a:off x="827584" y="3806676"/>
          <a:ext cx="3302000" cy="1206500"/>
        </p:xfrm>
        <a:graphic>
          <a:graphicData uri="http://schemas.openxmlformats.org/presentationml/2006/ole">
            <mc:AlternateContent xmlns:mc="http://schemas.openxmlformats.org/markup-compatibility/2006">
              <mc:Choice xmlns:v="urn:schemas-microsoft-com:vml" Requires="v">
                <p:oleObj spid="_x0000_s202766" name="Equation" r:id="rId6" imgW="1320480" imgH="482400" progId="Equation.DSMT4">
                  <p:embed/>
                </p:oleObj>
              </mc:Choice>
              <mc:Fallback>
                <p:oleObj name="Equation" r:id="rId6" imgW="1320480" imgH="4824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584" y="3806676"/>
                        <a:ext cx="3302000"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876626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with a gapped support</a:t>
            </a:r>
            <a:endParaRPr lang="en-IN" dirty="0"/>
          </a:p>
        </p:txBody>
      </p:sp>
      <p:sp>
        <p:nvSpPr>
          <p:cNvPr id="10" name="Content Placeholder 9"/>
          <p:cNvSpPr>
            <a:spLocks noGrp="1"/>
          </p:cNvSpPr>
          <p:nvPr>
            <p:ph idx="1"/>
          </p:nvPr>
        </p:nvSpPr>
        <p:spPr>
          <a:xfrm>
            <a:off x="457200" y="1268760"/>
            <a:ext cx="8229600" cy="4525963"/>
          </a:xfrm>
        </p:spPr>
        <p:txBody>
          <a:bodyPr/>
          <a:lstStyle/>
          <a:p>
            <a:r>
              <a:rPr lang="en-IN" dirty="0" smtClean="0"/>
              <a:t>We can solve for the unknown reactions</a:t>
            </a:r>
          </a:p>
          <a:p>
            <a:pPr marL="0" indent="0">
              <a:buNone/>
            </a:pPr>
            <a:r>
              <a:rPr lang="en-IN" dirty="0" smtClean="0"/>
              <a:t> </a:t>
            </a:r>
          </a:p>
          <a:p>
            <a:endParaRPr lang="en-IN" dirty="0"/>
          </a:p>
        </p:txBody>
      </p:sp>
      <p:grpSp>
        <p:nvGrpSpPr>
          <p:cNvPr id="5" name="Group 4"/>
          <p:cNvGrpSpPr/>
          <p:nvPr/>
        </p:nvGrpSpPr>
        <p:grpSpPr>
          <a:xfrm>
            <a:off x="4644008" y="3645024"/>
            <a:ext cx="4234824" cy="2952328"/>
            <a:chOff x="4788024" y="3429000"/>
            <a:chExt cx="4234824" cy="2952328"/>
          </a:xfrm>
        </p:grpSpPr>
        <p:grpSp>
          <p:nvGrpSpPr>
            <p:cNvPr id="6" name="Group 5"/>
            <p:cNvGrpSpPr/>
            <p:nvPr/>
          </p:nvGrpSpPr>
          <p:grpSpPr>
            <a:xfrm>
              <a:off x="4788024" y="3861048"/>
              <a:ext cx="3996308" cy="2520280"/>
              <a:chOff x="2627784" y="2977628"/>
              <a:chExt cx="3996308" cy="2520280"/>
            </a:xfrm>
          </p:grpSpPr>
          <p:grpSp>
            <p:nvGrpSpPr>
              <p:cNvPr id="18" name="Group 17"/>
              <p:cNvGrpSpPr/>
              <p:nvPr/>
            </p:nvGrpSpPr>
            <p:grpSpPr>
              <a:xfrm>
                <a:off x="3405898" y="3088083"/>
                <a:ext cx="3218194" cy="2409825"/>
                <a:chOff x="1821722" y="3395439"/>
                <a:chExt cx="3218194" cy="2409825"/>
              </a:xfrm>
            </p:grpSpPr>
            <p:grpSp>
              <p:nvGrpSpPr>
                <p:cNvPr id="24" name="Group 23"/>
                <p:cNvGrpSpPr/>
                <p:nvPr/>
              </p:nvGrpSpPr>
              <p:grpSpPr>
                <a:xfrm>
                  <a:off x="1821722" y="3395439"/>
                  <a:ext cx="3218194" cy="2409825"/>
                  <a:chOff x="1821722" y="2891694"/>
                  <a:chExt cx="3218194" cy="2409825"/>
                </a:xfrm>
              </p:grpSpPr>
              <p:pic>
                <p:nvPicPr>
                  <p:cNvPr id="29"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17994"/>
                  <a:stretch/>
                </p:blipFill>
                <p:spPr bwMode="auto">
                  <a:xfrm>
                    <a:off x="1821722" y="2891694"/>
                    <a:ext cx="3218194"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 Box 5"/>
                  <p:cNvSpPr txBox="1">
                    <a:spLocks noChangeArrowheads="1"/>
                  </p:cNvSpPr>
                  <p:nvPr/>
                </p:nvSpPr>
                <p:spPr bwMode="auto">
                  <a:xfrm>
                    <a:off x="2569424" y="4931288"/>
                    <a:ext cx="533400" cy="360000"/>
                  </a:xfrm>
                  <a:prstGeom prst="rect">
                    <a:avLst/>
                  </a:prstGeom>
                  <a:solidFill>
                    <a:schemeClr val="bg1"/>
                  </a:solidFill>
                  <a:ln>
                    <a:noFill/>
                  </a:ln>
                  <a:effectLst/>
                </p:spPr>
                <p:txBody>
                  <a:bodyPr>
                    <a:spAutoFit/>
                  </a:bodyPr>
                  <a:lstStyle/>
                  <a:p>
                    <a:pPr>
                      <a:spcBef>
                        <a:spcPct val="50000"/>
                      </a:spcBef>
                    </a:pPr>
                    <a:r>
                      <a:rPr lang="en-US" altLang="en-US" i="1" dirty="0" smtClean="0"/>
                      <a:t>  a</a:t>
                    </a:r>
                    <a:endParaRPr lang="en-US" altLang="en-US" i="1" dirty="0"/>
                  </a:p>
                </p:txBody>
              </p:sp>
              <p:sp>
                <p:nvSpPr>
                  <p:cNvPr id="31" name="Text Box 6"/>
                  <p:cNvSpPr txBox="1">
                    <a:spLocks noChangeArrowheads="1"/>
                  </p:cNvSpPr>
                  <p:nvPr/>
                </p:nvSpPr>
                <p:spPr bwMode="auto">
                  <a:xfrm>
                    <a:off x="4050528" y="4931288"/>
                    <a:ext cx="432000" cy="360000"/>
                  </a:xfrm>
                  <a:prstGeom prst="rect">
                    <a:avLst/>
                  </a:prstGeom>
                  <a:solidFill>
                    <a:schemeClr val="bg1"/>
                  </a:solidFill>
                  <a:ln>
                    <a:noFill/>
                  </a:ln>
                  <a:effectLst/>
                </p:spPr>
                <p:txBody>
                  <a:bodyPr>
                    <a:spAutoFit/>
                  </a:bodyPr>
                  <a:lstStyle/>
                  <a:p>
                    <a:pPr>
                      <a:spcBef>
                        <a:spcPct val="50000"/>
                      </a:spcBef>
                    </a:pPr>
                    <a:r>
                      <a:rPr lang="en-US" altLang="en-US" i="1" dirty="0" smtClean="0"/>
                      <a:t> b</a:t>
                    </a:r>
                    <a:endParaRPr lang="en-US" altLang="en-US" i="1" dirty="0"/>
                  </a:p>
                </p:txBody>
              </p:sp>
            </p:grpSp>
            <p:sp>
              <p:nvSpPr>
                <p:cNvPr id="25" name="Trapezoid 24"/>
                <p:cNvSpPr/>
                <p:nvPr/>
              </p:nvSpPr>
              <p:spPr>
                <a:xfrm rot="5006122">
                  <a:off x="3587001" y="4643345"/>
                  <a:ext cx="648072" cy="648072"/>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rapezoid 25"/>
                <p:cNvSpPr/>
                <p:nvPr/>
              </p:nvSpPr>
              <p:spPr>
                <a:xfrm>
                  <a:off x="3491880" y="5122271"/>
                  <a:ext cx="778114" cy="324036"/>
                </a:xfrm>
                <a:prstGeom prst="trapezoid">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Line 5"/>
                <p:cNvSpPr>
                  <a:spLocks noChangeShapeType="1"/>
                </p:cNvSpPr>
                <p:nvPr/>
              </p:nvSpPr>
              <p:spPr bwMode="auto">
                <a:xfrm flipV="1">
                  <a:off x="3850258" y="4670648"/>
                  <a:ext cx="0" cy="990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 name="TextBox 27"/>
                <p:cNvSpPr txBox="1"/>
                <p:nvPr/>
              </p:nvSpPr>
              <p:spPr>
                <a:xfrm>
                  <a:off x="3347864" y="4810800"/>
                  <a:ext cx="540000" cy="461665"/>
                </a:xfrm>
                <a:prstGeom prst="rect">
                  <a:avLst/>
                </a:prstGeom>
                <a:noFill/>
              </p:spPr>
              <p:txBody>
                <a:bodyPr wrap="square" rtlCol="0">
                  <a:spAutoFit/>
                </a:bodyPr>
                <a:lstStyle/>
                <a:p>
                  <a:r>
                    <a:rPr lang="en-IN" sz="2400" b="1" dirty="0" smtClean="0">
                      <a:solidFill>
                        <a:srgbClr val="FF0000"/>
                      </a:solidFill>
                    </a:rPr>
                    <a:t>R</a:t>
                  </a:r>
                  <a:r>
                    <a:rPr lang="en-IN" sz="2400" b="1" baseline="-25000" dirty="0" smtClean="0">
                      <a:solidFill>
                        <a:srgbClr val="FF0000"/>
                      </a:solidFill>
                    </a:rPr>
                    <a:t>B</a:t>
                  </a:r>
                  <a:endParaRPr lang="en-IN" sz="2400" b="1" baseline="-25000" dirty="0">
                    <a:solidFill>
                      <a:srgbClr val="FF0000"/>
                    </a:solidFill>
                  </a:endParaRPr>
                </a:p>
              </p:txBody>
            </p:sp>
          </p:grpSp>
          <p:sp>
            <p:nvSpPr>
              <p:cNvPr id="19" name="Trapezoid 18"/>
              <p:cNvSpPr/>
              <p:nvPr/>
            </p:nvSpPr>
            <p:spPr>
              <a:xfrm>
                <a:off x="2627784" y="4967315"/>
                <a:ext cx="778114" cy="324036"/>
              </a:xfrm>
              <a:prstGeom prst="trapezoid">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Line 5"/>
              <p:cNvSpPr>
                <a:spLocks noChangeShapeType="1"/>
              </p:cNvSpPr>
              <p:nvPr/>
            </p:nvSpPr>
            <p:spPr bwMode="auto">
              <a:xfrm flipV="1">
                <a:off x="3424634" y="4238552"/>
                <a:ext cx="0" cy="990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Arc 6"/>
              <p:cNvSpPr>
                <a:spLocks/>
              </p:cNvSpPr>
              <p:nvPr/>
            </p:nvSpPr>
            <p:spPr bwMode="auto">
              <a:xfrm>
                <a:off x="3419872" y="3201096"/>
                <a:ext cx="798512" cy="1524000"/>
              </a:xfrm>
              <a:custGeom>
                <a:avLst/>
                <a:gdLst>
                  <a:gd name="G0" fmla="+- 1034 0 0"/>
                  <a:gd name="G1" fmla="+- 21600 0 0"/>
                  <a:gd name="G2" fmla="+- 21600 0 0"/>
                  <a:gd name="T0" fmla="*/ 0 w 22634"/>
                  <a:gd name="T1" fmla="*/ 25 h 43200"/>
                  <a:gd name="T2" fmla="*/ 629 w 22634"/>
                  <a:gd name="T3" fmla="*/ 43196 h 43200"/>
                  <a:gd name="T4" fmla="*/ 1034 w 22634"/>
                  <a:gd name="T5" fmla="*/ 21600 h 43200"/>
                </a:gdLst>
                <a:ahLst/>
                <a:cxnLst>
                  <a:cxn ang="0">
                    <a:pos x="T0" y="T1"/>
                  </a:cxn>
                  <a:cxn ang="0">
                    <a:pos x="T2" y="T3"/>
                  </a:cxn>
                  <a:cxn ang="0">
                    <a:pos x="T4" y="T5"/>
                  </a:cxn>
                </a:cxnLst>
                <a:rect l="0" t="0" r="r" b="b"/>
                <a:pathLst>
                  <a:path w="22634" h="43200" fill="none"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path>
                  <a:path w="22634" h="43200" stroke="0"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lnTo>
                      <a:pt x="1034" y="21600"/>
                    </a:lnTo>
                    <a:close/>
                  </a:path>
                </a:pathLst>
              </a:custGeom>
              <a:noFill/>
              <a:ln w="76200">
                <a:solidFill>
                  <a:srgbClr val="FF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TextBox 21"/>
              <p:cNvSpPr txBox="1"/>
              <p:nvPr/>
            </p:nvSpPr>
            <p:spPr>
              <a:xfrm>
                <a:off x="2915816" y="4797200"/>
                <a:ext cx="540000" cy="461665"/>
              </a:xfrm>
              <a:prstGeom prst="rect">
                <a:avLst/>
              </a:prstGeom>
              <a:noFill/>
            </p:spPr>
            <p:txBody>
              <a:bodyPr wrap="square" rtlCol="0">
                <a:spAutoFit/>
              </a:bodyPr>
              <a:lstStyle/>
              <a:p>
                <a:r>
                  <a:rPr lang="en-IN" sz="2400" b="1" dirty="0" smtClean="0">
                    <a:solidFill>
                      <a:srgbClr val="FF0000"/>
                    </a:solidFill>
                  </a:rPr>
                  <a:t>R</a:t>
                </a:r>
                <a:r>
                  <a:rPr lang="en-IN" sz="2400" b="1" baseline="-25000" dirty="0" smtClean="0">
                    <a:solidFill>
                      <a:srgbClr val="FF0000"/>
                    </a:solidFill>
                  </a:rPr>
                  <a:t>A</a:t>
                </a:r>
                <a:endParaRPr lang="en-IN" sz="2400" b="1" baseline="-25000" dirty="0">
                  <a:solidFill>
                    <a:srgbClr val="FF0000"/>
                  </a:solidFill>
                </a:endParaRPr>
              </a:p>
            </p:txBody>
          </p:sp>
          <p:sp>
            <p:nvSpPr>
              <p:cNvPr id="23" name="TextBox 22"/>
              <p:cNvSpPr txBox="1"/>
              <p:nvPr/>
            </p:nvSpPr>
            <p:spPr>
              <a:xfrm>
                <a:off x="2915880" y="2977628"/>
                <a:ext cx="576000" cy="461665"/>
              </a:xfrm>
              <a:prstGeom prst="rect">
                <a:avLst/>
              </a:prstGeom>
              <a:noFill/>
            </p:spPr>
            <p:txBody>
              <a:bodyPr wrap="square" rtlCol="0">
                <a:spAutoFit/>
              </a:bodyPr>
              <a:lstStyle/>
              <a:p>
                <a:r>
                  <a:rPr lang="en-IN" sz="2400" b="1" dirty="0" smtClean="0">
                    <a:solidFill>
                      <a:srgbClr val="FF0000"/>
                    </a:solidFill>
                  </a:rPr>
                  <a:t>M</a:t>
                </a:r>
                <a:r>
                  <a:rPr lang="en-IN" sz="2400" b="1" baseline="-25000" dirty="0" smtClean="0">
                    <a:solidFill>
                      <a:srgbClr val="FF0000"/>
                    </a:solidFill>
                  </a:rPr>
                  <a:t>A</a:t>
                </a:r>
                <a:endParaRPr lang="en-IN" sz="2400" b="1" baseline="-25000" dirty="0">
                  <a:solidFill>
                    <a:srgbClr val="FF0000"/>
                  </a:solidFill>
                </a:endParaRPr>
              </a:p>
            </p:txBody>
          </p:sp>
        </p:grpSp>
        <p:sp>
          <p:nvSpPr>
            <p:cNvPr id="8" name="Rectangle 7"/>
            <p:cNvSpPr/>
            <p:nvPr/>
          </p:nvSpPr>
          <p:spPr>
            <a:xfrm>
              <a:off x="8532440" y="4983559"/>
              <a:ext cx="320922" cy="461665"/>
            </a:xfrm>
            <a:prstGeom prst="rect">
              <a:avLst/>
            </a:prstGeom>
          </p:spPr>
          <p:txBody>
            <a:bodyPr wrap="none">
              <a:spAutoFit/>
            </a:bodyPr>
            <a:lstStyle/>
            <a:p>
              <a:r>
                <a:rPr lang="en-IN" sz="2400" i="1" dirty="0" smtClean="0">
                  <a:latin typeface="Times New Roman" panose="02020603050405020304" pitchFamily="18" charset="0"/>
                  <a:cs typeface="Times New Roman" panose="02020603050405020304" pitchFamily="18" charset="0"/>
                </a:rPr>
                <a:t>x</a:t>
              </a:r>
              <a:endParaRPr lang="en-IN" sz="2400" dirty="0"/>
            </a:p>
          </p:txBody>
        </p:sp>
        <p:sp>
          <p:nvSpPr>
            <p:cNvPr id="9" name="Rectangle 8"/>
            <p:cNvSpPr/>
            <p:nvPr/>
          </p:nvSpPr>
          <p:spPr>
            <a:xfrm>
              <a:off x="8226944" y="3861024"/>
              <a:ext cx="626418" cy="2520304"/>
            </a:xfrm>
            <a:prstGeom prst="rect">
              <a:avLst/>
            </a:prstGeom>
            <a:solidFill>
              <a:schemeClr val="bg1">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Line 5"/>
            <p:cNvSpPr>
              <a:spLocks noChangeShapeType="1"/>
            </p:cNvSpPr>
            <p:nvPr/>
          </p:nvSpPr>
          <p:spPr bwMode="auto">
            <a:xfrm flipV="1">
              <a:off x="8229098" y="5318719"/>
              <a:ext cx="0" cy="990600"/>
            </a:xfrm>
            <a:prstGeom prst="line">
              <a:avLst/>
            </a:prstGeom>
            <a:noFill/>
            <a:ln w="7620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Arc 6"/>
            <p:cNvSpPr>
              <a:spLocks/>
            </p:cNvSpPr>
            <p:nvPr/>
          </p:nvSpPr>
          <p:spPr bwMode="auto">
            <a:xfrm>
              <a:off x="8224336" y="4281263"/>
              <a:ext cx="798512" cy="1524000"/>
            </a:xfrm>
            <a:custGeom>
              <a:avLst/>
              <a:gdLst>
                <a:gd name="G0" fmla="+- 1034 0 0"/>
                <a:gd name="G1" fmla="+- 21600 0 0"/>
                <a:gd name="G2" fmla="+- 21600 0 0"/>
                <a:gd name="T0" fmla="*/ 0 w 22634"/>
                <a:gd name="T1" fmla="*/ 25 h 43200"/>
                <a:gd name="T2" fmla="*/ 629 w 22634"/>
                <a:gd name="T3" fmla="*/ 43196 h 43200"/>
                <a:gd name="T4" fmla="*/ 1034 w 22634"/>
                <a:gd name="T5" fmla="*/ 21600 h 43200"/>
              </a:gdLst>
              <a:ahLst/>
              <a:cxnLst>
                <a:cxn ang="0">
                  <a:pos x="T0" y="T1"/>
                </a:cxn>
                <a:cxn ang="0">
                  <a:pos x="T2" y="T3"/>
                </a:cxn>
                <a:cxn ang="0">
                  <a:pos x="T4" y="T5"/>
                </a:cxn>
              </a:cxnLst>
              <a:rect l="0" t="0" r="r" b="b"/>
              <a:pathLst>
                <a:path w="22634" h="43200" fill="none"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path>
                <a:path w="22634" h="43200" stroke="0"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lnTo>
                    <a:pt x="1034" y="21600"/>
                  </a:lnTo>
                  <a:close/>
                </a:path>
              </a:pathLst>
            </a:custGeom>
            <a:noFill/>
            <a:ln w="76200">
              <a:solidFill>
                <a:srgbClr val="0070C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 name="TextBox 12"/>
            <p:cNvSpPr txBox="1"/>
            <p:nvPr/>
          </p:nvSpPr>
          <p:spPr>
            <a:xfrm>
              <a:off x="7834776" y="5631630"/>
              <a:ext cx="540000" cy="461665"/>
            </a:xfrm>
            <a:prstGeom prst="rect">
              <a:avLst/>
            </a:prstGeom>
            <a:noFill/>
          </p:spPr>
          <p:txBody>
            <a:bodyPr wrap="square" rtlCol="0">
              <a:spAutoFit/>
            </a:bodyPr>
            <a:lstStyle/>
            <a:p>
              <a:r>
                <a:rPr lang="en-IN" sz="2400" b="1" dirty="0" smtClean="0"/>
                <a:t>V</a:t>
              </a:r>
              <a:endParaRPr lang="en-IN" sz="2400" b="1" baseline="-25000" dirty="0"/>
            </a:p>
          </p:txBody>
        </p:sp>
        <p:sp>
          <p:nvSpPr>
            <p:cNvPr id="14" name="TextBox 13"/>
            <p:cNvSpPr txBox="1"/>
            <p:nvPr/>
          </p:nvSpPr>
          <p:spPr>
            <a:xfrm>
              <a:off x="7798776" y="3933055"/>
              <a:ext cx="576000" cy="461665"/>
            </a:xfrm>
            <a:prstGeom prst="rect">
              <a:avLst/>
            </a:prstGeom>
            <a:noFill/>
          </p:spPr>
          <p:txBody>
            <a:bodyPr wrap="square" rtlCol="0">
              <a:spAutoFit/>
            </a:bodyPr>
            <a:lstStyle/>
            <a:p>
              <a:r>
                <a:rPr lang="en-IN" sz="2400" b="1" dirty="0" smtClean="0"/>
                <a:t>M</a:t>
              </a:r>
              <a:endParaRPr lang="en-IN" sz="2400" b="1" baseline="-25000" dirty="0"/>
            </a:p>
          </p:txBody>
        </p:sp>
        <p:sp>
          <p:nvSpPr>
            <p:cNvPr id="15" name="Line 5"/>
            <p:cNvSpPr>
              <a:spLocks noChangeShapeType="1"/>
            </p:cNvSpPr>
            <p:nvPr/>
          </p:nvSpPr>
          <p:spPr bwMode="auto">
            <a:xfrm flipV="1">
              <a:off x="5594200" y="3574463"/>
              <a:ext cx="0" cy="1440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 name="Line 5"/>
            <p:cNvSpPr>
              <a:spLocks noChangeShapeType="1"/>
            </p:cNvSpPr>
            <p:nvPr/>
          </p:nvSpPr>
          <p:spPr bwMode="auto">
            <a:xfrm rot="5400000" flipV="1">
              <a:off x="7200472" y="3439335"/>
              <a:ext cx="0" cy="3240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TextBox 16"/>
            <p:cNvSpPr txBox="1"/>
            <p:nvPr/>
          </p:nvSpPr>
          <p:spPr>
            <a:xfrm>
              <a:off x="5580552" y="3429000"/>
              <a:ext cx="720000" cy="432000"/>
            </a:xfrm>
            <a:prstGeom prst="rect">
              <a:avLst/>
            </a:prstGeom>
            <a:noFill/>
          </p:spPr>
          <p:txBody>
            <a:bodyPr wrap="square" rtlCol="0">
              <a:spAutoFit/>
            </a:bodyPr>
            <a:lstStyle/>
            <a:p>
              <a:r>
                <a:rPr lang="en-IN" sz="2400" i="1" dirty="0">
                  <a:latin typeface="Times New Roman" panose="02020603050405020304" pitchFamily="18" charset="0"/>
                  <a:cs typeface="Times New Roman" panose="02020603050405020304" pitchFamily="18" charset="0"/>
                </a:rPr>
                <a:t>y</a:t>
              </a:r>
              <a:r>
                <a:rPr lang="en-IN" sz="2400" i="1" dirty="0" smtClean="0">
                  <a:latin typeface="Times New Roman" panose="02020603050405020304" pitchFamily="18" charset="0"/>
                  <a:cs typeface="Times New Roman" panose="02020603050405020304" pitchFamily="18" charset="0"/>
                </a:rPr>
                <a:t>, v</a:t>
              </a:r>
              <a:endParaRPr lang="en-IN" sz="2400" i="1" dirty="0">
                <a:latin typeface="Times New Roman" panose="02020603050405020304" pitchFamily="18" charset="0"/>
                <a:cs typeface="Times New Roman" panose="02020603050405020304" pitchFamily="18" charset="0"/>
              </a:endParaRPr>
            </a:p>
          </p:txBody>
        </p:sp>
      </p:grpSp>
      <p:graphicFrame>
        <p:nvGraphicFramePr>
          <p:cNvPr id="32" name="Object 31"/>
          <p:cNvGraphicFramePr>
            <a:graphicFrameLocks noChangeAspect="1"/>
          </p:cNvGraphicFramePr>
          <p:nvPr>
            <p:extLst>
              <p:ext uri="{D42A27DB-BD31-4B8C-83A1-F6EECF244321}">
                <p14:modId xmlns:p14="http://schemas.microsoft.com/office/powerpoint/2010/main" val="3311710690"/>
              </p:ext>
            </p:extLst>
          </p:nvPr>
        </p:nvGraphicFramePr>
        <p:xfrm>
          <a:off x="683568" y="2367756"/>
          <a:ext cx="4159250" cy="3365500"/>
        </p:xfrm>
        <a:graphic>
          <a:graphicData uri="http://schemas.openxmlformats.org/presentationml/2006/ole">
            <mc:AlternateContent xmlns:mc="http://schemas.openxmlformats.org/markup-compatibility/2006">
              <mc:Choice xmlns:v="urn:schemas-microsoft-com:vml" Requires="v">
                <p:oleObj spid="_x0000_s203788" name="Equation" r:id="rId4" imgW="1663560" imgH="1346040" progId="Equation.DSMT4">
                  <p:embed/>
                </p:oleObj>
              </mc:Choice>
              <mc:Fallback>
                <p:oleObj name="Equation" r:id="rId4" imgW="1663560" imgH="1346040" progId="Equation.DSMT4">
                  <p:embed/>
                  <p:pic>
                    <p:nvPicPr>
                      <p:cNvPr id="0" name=""/>
                      <p:cNvPicPr>
                        <a:picLocks noChangeAspect="1" noChangeArrowheads="1"/>
                      </p:cNvPicPr>
                      <p:nvPr/>
                    </p:nvPicPr>
                    <p:blipFill>
                      <a:blip r:embed="rId5"/>
                      <a:srcRect/>
                      <a:stretch>
                        <a:fillRect/>
                      </a:stretch>
                    </p:blipFill>
                    <p:spPr bwMode="auto">
                      <a:xfrm>
                        <a:off x="683568" y="2367756"/>
                        <a:ext cx="4159250" cy="336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42835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with a gapped support</a:t>
            </a:r>
            <a:endParaRPr lang="en-IN" dirty="0"/>
          </a:p>
        </p:txBody>
      </p:sp>
      <p:sp>
        <p:nvSpPr>
          <p:cNvPr id="10" name="Content Placeholder 9"/>
          <p:cNvSpPr>
            <a:spLocks noGrp="1"/>
          </p:cNvSpPr>
          <p:nvPr>
            <p:ph idx="1"/>
          </p:nvPr>
        </p:nvSpPr>
        <p:spPr>
          <a:xfrm>
            <a:off x="457200" y="1268760"/>
            <a:ext cx="8229600" cy="4525963"/>
          </a:xfrm>
        </p:spPr>
        <p:txBody>
          <a:bodyPr/>
          <a:lstStyle/>
          <a:p>
            <a:r>
              <a:rPr lang="en-IN" dirty="0" smtClean="0"/>
              <a:t>We can solve for the unknown reactions</a:t>
            </a:r>
          </a:p>
          <a:p>
            <a:pPr marL="0" indent="0">
              <a:buNone/>
            </a:pPr>
            <a:r>
              <a:rPr lang="en-IN" dirty="0" smtClean="0"/>
              <a:t> </a:t>
            </a:r>
          </a:p>
          <a:p>
            <a:endParaRPr lang="en-IN" dirty="0"/>
          </a:p>
        </p:txBody>
      </p:sp>
      <p:grpSp>
        <p:nvGrpSpPr>
          <p:cNvPr id="5" name="Group 4"/>
          <p:cNvGrpSpPr/>
          <p:nvPr/>
        </p:nvGrpSpPr>
        <p:grpSpPr>
          <a:xfrm>
            <a:off x="4644008" y="3645024"/>
            <a:ext cx="4234824" cy="2952328"/>
            <a:chOff x="4788024" y="3429000"/>
            <a:chExt cx="4234824" cy="2952328"/>
          </a:xfrm>
        </p:grpSpPr>
        <p:grpSp>
          <p:nvGrpSpPr>
            <p:cNvPr id="6" name="Group 5"/>
            <p:cNvGrpSpPr/>
            <p:nvPr/>
          </p:nvGrpSpPr>
          <p:grpSpPr>
            <a:xfrm>
              <a:off x="4788024" y="3861048"/>
              <a:ext cx="3996308" cy="2520280"/>
              <a:chOff x="2627784" y="2977628"/>
              <a:chExt cx="3996308" cy="2520280"/>
            </a:xfrm>
          </p:grpSpPr>
          <p:grpSp>
            <p:nvGrpSpPr>
              <p:cNvPr id="18" name="Group 17"/>
              <p:cNvGrpSpPr/>
              <p:nvPr/>
            </p:nvGrpSpPr>
            <p:grpSpPr>
              <a:xfrm>
                <a:off x="3405898" y="3088083"/>
                <a:ext cx="3218194" cy="2409825"/>
                <a:chOff x="1821722" y="3395439"/>
                <a:chExt cx="3218194" cy="2409825"/>
              </a:xfrm>
            </p:grpSpPr>
            <p:grpSp>
              <p:nvGrpSpPr>
                <p:cNvPr id="24" name="Group 23"/>
                <p:cNvGrpSpPr/>
                <p:nvPr/>
              </p:nvGrpSpPr>
              <p:grpSpPr>
                <a:xfrm>
                  <a:off x="1821722" y="3395439"/>
                  <a:ext cx="3218194" cy="2409825"/>
                  <a:chOff x="1821722" y="2891694"/>
                  <a:chExt cx="3218194" cy="2409825"/>
                </a:xfrm>
              </p:grpSpPr>
              <p:pic>
                <p:nvPicPr>
                  <p:cNvPr id="29"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17994"/>
                  <a:stretch/>
                </p:blipFill>
                <p:spPr bwMode="auto">
                  <a:xfrm>
                    <a:off x="1821722" y="2891694"/>
                    <a:ext cx="3218194"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 Box 5"/>
                  <p:cNvSpPr txBox="1">
                    <a:spLocks noChangeArrowheads="1"/>
                  </p:cNvSpPr>
                  <p:nvPr/>
                </p:nvSpPr>
                <p:spPr bwMode="auto">
                  <a:xfrm>
                    <a:off x="2569424" y="4931288"/>
                    <a:ext cx="533400" cy="360000"/>
                  </a:xfrm>
                  <a:prstGeom prst="rect">
                    <a:avLst/>
                  </a:prstGeom>
                  <a:solidFill>
                    <a:schemeClr val="bg1"/>
                  </a:solidFill>
                  <a:ln>
                    <a:noFill/>
                  </a:ln>
                  <a:effectLst/>
                </p:spPr>
                <p:txBody>
                  <a:bodyPr>
                    <a:spAutoFit/>
                  </a:bodyPr>
                  <a:lstStyle/>
                  <a:p>
                    <a:pPr>
                      <a:spcBef>
                        <a:spcPct val="50000"/>
                      </a:spcBef>
                    </a:pPr>
                    <a:r>
                      <a:rPr lang="en-US" altLang="en-US" i="1" dirty="0" smtClean="0"/>
                      <a:t>  a</a:t>
                    </a:r>
                    <a:endParaRPr lang="en-US" altLang="en-US" i="1" dirty="0"/>
                  </a:p>
                </p:txBody>
              </p:sp>
              <p:sp>
                <p:nvSpPr>
                  <p:cNvPr id="31" name="Text Box 6"/>
                  <p:cNvSpPr txBox="1">
                    <a:spLocks noChangeArrowheads="1"/>
                  </p:cNvSpPr>
                  <p:nvPr/>
                </p:nvSpPr>
                <p:spPr bwMode="auto">
                  <a:xfrm>
                    <a:off x="4050528" y="4931288"/>
                    <a:ext cx="432000" cy="360000"/>
                  </a:xfrm>
                  <a:prstGeom prst="rect">
                    <a:avLst/>
                  </a:prstGeom>
                  <a:solidFill>
                    <a:schemeClr val="bg1"/>
                  </a:solidFill>
                  <a:ln>
                    <a:noFill/>
                  </a:ln>
                  <a:effectLst/>
                </p:spPr>
                <p:txBody>
                  <a:bodyPr>
                    <a:spAutoFit/>
                  </a:bodyPr>
                  <a:lstStyle/>
                  <a:p>
                    <a:pPr>
                      <a:spcBef>
                        <a:spcPct val="50000"/>
                      </a:spcBef>
                    </a:pPr>
                    <a:r>
                      <a:rPr lang="en-US" altLang="en-US" i="1" dirty="0" smtClean="0"/>
                      <a:t> b</a:t>
                    </a:r>
                    <a:endParaRPr lang="en-US" altLang="en-US" i="1" dirty="0"/>
                  </a:p>
                </p:txBody>
              </p:sp>
            </p:grpSp>
            <p:sp>
              <p:nvSpPr>
                <p:cNvPr id="25" name="Trapezoid 24"/>
                <p:cNvSpPr/>
                <p:nvPr/>
              </p:nvSpPr>
              <p:spPr>
                <a:xfrm rot="5006122">
                  <a:off x="3587001" y="4643345"/>
                  <a:ext cx="648072" cy="648072"/>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rapezoid 25"/>
                <p:cNvSpPr/>
                <p:nvPr/>
              </p:nvSpPr>
              <p:spPr>
                <a:xfrm>
                  <a:off x="3491880" y="5122271"/>
                  <a:ext cx="778114" cy="324036"/>
                </a:xfrm>
                <a:prstGeom prst="trapezoid">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Line 5"/>
                <p:cNvSpPr>
                  <a:spLocks noChangeShapeType="1"/>
                </p:cNvSpPr>
                <p:nvPr/>
              </p:nvSpPr>
              <p:spPr bwMode="auto">
                <a:xfrm flipV="1">
                  <a:off x="3850258" y="4670648"/>
                  <a:ext cx="0" cy="990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 name="TextBox 27"/>
                <p:cNvSpPr txBox="1"/>
                <p:nvPr/>
              </p:nvSpPr>
              <p:spPr>
                <a:xfrm>
                  <a:off x="3347864" y="4810800"/>
                  <a:ext cx="540000" cy="461665"/>
                </a:xfrm>
                <a:prstGeom prst="rect">
                  <a:avLst/>
                </a:prstGeom>
                <a:noFill/>
              </p:spPr>
              <p:txBody>
                <a:bodyPr wrap="square" rtlCol="0">
                  <a:spAutoFit/>
                </a:bodyPr>
                <a:lstStyle/>
                <a:p>
                  <a:r>
                    <a:rPr lang="en-IN" sz="2400" b="1" dirty="0" smtClean="0">
                      <a:solidFill>
                        <a:srgbClr val="FF0000"/>
                      </a:solidFill>
                    </a:rPr>
                    <a:t>R</a:t>
                  </a:r>
                  <a:r>
                    <a:rPr lang="en-IN" sz="2400" b="1" baseline="-25000" dirty="0" smtClean="0">
                      <a:solidFill>
                        <a:srgbClr val="FF0000"/>
                      </a:solidFill>
                    </a:rPr>
                    <a:t>B</a:t>
                  </a:r>
                  <a:endParaRPr lang="en-IN" sz="2400" b="1" baseline="-25000" dirty="0">
                    <a:solidFill>
                      <a:srgbClr val="FF0000"/>
                    </a:solidFill>
                  </a:endParaRPr>
                </a:p>
              </p:txBody>
            </p:sp>
          </p:grpSp>
          <p:sp>
            <p:nvSpPr>
              <p:cNvPr id="19" name="Trapezoid 18"/>
              <p:cNvSpPr/>
              <p:nvPr/>
            </p:nvSpPr>
            <p:spPr>
              <a:xfrm>
                <a:off x="2627784" y="4967315"/>
                <a:ext cx="778114" cy="324036"/>
              </a:xfrm>
              <a:prstGeom prst="trapezoid">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Line 5"/>
              <p:cNvSpPr>
                <a:spLocks noChangeShapeType="1"/>
              </p:cNvSpPr>
              <p:nvPr/>
            </p:nvSpPr>
            <p:spPr bwMode="auto">
              <a:xfrm flipV="1">
                <a:off x="3424634" y="4238552"/>
                <a:ext cx="0" cy="990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Arc 6"/>
              <p:cNvSpPr>
                <a:spLocks/>
              </p:cNvSpPr>
              <p:nvPr/>
            </p:nvSpPr>
            <p:spPr bwMode="auto">
              <a:xfrm>
                <a:off x="3419872" y="3201096"/>
                <a:ext cx="798512" cy="1524000"/>
              </a:xfrm>
              <a:custGeom>
                <a:avLst/>
                <a:gdLst>
                  <a:gd name="G0" fmla="+- 1034 0 0"/>
                  <a:gd name="G1" fmla="+- 21600 0 0"/>
                  <a:gd name="G2" fmla="+- 21600 0 0"/>
                  <a:gd name="T0" fmla="*/ 0 w 22634"/>
                  <a:gd name="T1" fmla="*/ 25 h 43200"/>
                  <a:gd name="T2" fmla="*/ 629 w 22634"/>
                  <a:gd name="T3" fmla="*/ 43196 h 43200"/>
                  <a:gd name="T4" fmla="*/ 1034 w 22634"/>
                  <a:gd name="T5" fmla="*/ 21600 h 43200"/>
                </a:gdLst>
                <a:ahLst/>
                <a:cxnLst>
                  <a:cxn ang="0">
                    <a:pos x="T0" y="T1"/>
                  </a:cxn>
                  <a:cxn ang="0">
                    <a:pos x="T2" y="T3"/>
                  </a:cxn>
                  <a:cxn ang="0">
                    <a:pos x="T4" y="T5"/>
                  </a:cxn>
                </a:cxnLst>
                <a:rect l="0" t="0" r="r" b="b"/>
                <a:pathLst>
                  <a:path w="22634" h="43200" fill="none"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path>
                  <a:path w="22634" h="43200" stroke="0"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lnTo>
                      <a:pt x="1034" y="21600"/>
                    </a:lnTo>
                    <a:close/>
                  </a:path>
                </a:pathLst>
              </a:custGeom>
              <a:noFill/>
              <a:ln w="76200">
                <a:solidFill>
                  <a:srgbClr val="FF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TextBox 21"/>
              <p:cNvSpPr txBox="1"/>
              <p:nvPr/>
            </p:nvSpPr>
            <p:spPr>
              <a:xfrm>
                <a:off x="2915816" y="4797200"/>
                <a:ext cx="540000" cy="461665"/>
              </a:xfrm>
              <a:prstGeom prst="rect">
                <a:avLst/>
              </a:prstGeom>
              <a:noFill/>
            </p:spPr>
            <p:txBody>
              <a:bodyPr wrap="square" rtlCol="0">
                <a:spAutoFit/>
              </a:bodyPr>
              <a:lstStyle/>
              <a:p>
                <a:r>
                  <a:rPr lang="en-IN" sz="2400" b="1" dirty="0" smtClean="0">
                    <a:solidFill>
                      <a:srgbClr val="FF0000"/>
                    </a:solidFill>
                  </a:rPr>
                  <a:t>R</a:t>
                </a:r>
                <a:r>
                  <a:rPr lang="en-IN" sz="2400" b="1" baseline="-25000" dirty="0" smtClean="0">
                    <a:solidFill>
                      <a:srgbClr val="FF0000"/>
                    </a:solidFill>
                  </a:rPr>
                  <a:t>A</a:t>
                </a:r>
                <a:endParaRPr lang="en-IN" sz="2400" b="1" baseline="-25000" dirty="0">
                  <a:solidFill>
                    <a:srgbClr val="FF0000"/>
                  </a:solidFill>
                </a:endParaRPr>
              </a:p>
            </p:txBody>
          </p:sp>
          <p:sp>
            <p:nvSpPr>
              <p:cNvPr id="23" name="TextBox 22"/>
              <p:cNvSpPr txBox="1"/>
              <p:nvPr/>
            </p:nvSpPr>
            <p:spPr>
              <a:xfrm>
                <a:off x="2915880" y="2977628"/>
                <a:ext cx="576000" cy="461665"/>
              </a:xfrm>
              <a:prstGeom prst="rect">
                <a:avLst/>
              </a:prstGeom>
              <a:noFill/>
            </p:spPr>
            <p:txBody>
              <a:bodyPr wrap="square" rtlCol="0">
                <a:spAutoFit/>
              </a:bodyPr>
              <a:lstStyle/>
              <a:p>
                <a:r>
                  <a:rPr lang="en-IN" sz="2400" b="1" dirty="0" smtClean="0">
                    <a:solidFill>
                      <a:srgbClr val="FF0000"/>
                    </a:solidFill>
                  </a:rPr>
                  <a:t>M</a:t>
                </a:r>
                <a:r>
                  <a:rPr lang="en-IN" sz="2400" b="1" baseline="-25000" dirty="0" smtClean="0">
                    <a:solidFill>
                      <a:srgbClr val="FF0000"/>
                    </a:solidFill>
                  </a:rPr>
                  <a:t>A</a:t>
                </a:r>
                <a:endParaRPr lang="en-IN" sz="2400" b="1" baseline="-25000" dirty="0">
                  <a:solidFill>
                    <a:srgbClr val="FF0000"/>
                  </a:solidFill>
                </a:endParaRPr>
              </a:p>
            </p:txBody>
          </p:sp>
        </p:grpSp>
        <p:sp>
          <p:nvSpPr>
            <p:cNvPr id="8" name="Rectangle 7"/>
            <p:cNvSpPr/>
            <p:nvPr/>
          </p:nvSpPr>
          <p:spPr>
            <a:xfrm>
              <a:off x="8532440" y="4983559"/>
              <a:ext cx="320922" cy="461665"/>
            </a:xfrm>
            <a:prstGeom prst="rect">
              <a:avLst/>
            </a:prstGeom>
          </p:spPr>
          <p:txBody>
            <a:bodyPr wrap="none">
              <a:spAutoFit/>
            </a:bodyPr>
            <a:lstStyle/>
            <a:p>
              <a:r>
                <a:rPr lang="en-IN" sz="2400" i="1" dirty="0" smtClean="0">
                  <a:latin typeface="Times New Roman" panose="02020603050405020304" pitchFamily="18" charset="0"/>
                  <a:cs typeface="Times New Roman" panose="02020603050405020304" pitchFamily="18" charset="0"/>
                </a:rPr>
                <a:t>x</a:t>
              </a:r>
              <a:endParaRPr lang="en-IN" sz="2400" dirty="0"/>
            </a:p>
          </p:txBody>
        </p:sp>
        <p:sp>
          <p:nvSpPr>
            <p:cNvPr id="9" name="Rectangle 8"/>
            <p:cNvSpPr/>
            <p:nvPr/>
          </p:nvSpPr>
          <p:spPr>
            <a:xfrm>
              <a:off x="8226944" y="3861024"/>
              <a:ext cx="626418" cy="2520304"/>
            </a:xfrm>
            <a:prstGeom prst="rect">
              <a:avLst/>
            </a:prstGeom>
            <a:solidFill>
              <a:schemeClr val="bg1">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Line 5"/>
            <p:cNvSpPr>
              <a:spLocks noChangeShapeType="1"/>
            </p:cNvSpPr>
            <p:nvPr/>
          </p:nvSpPr>
          <p:spPr bwMode="auto">
            <a:xfrm flipV="1">
              <a:off x="8229098" y="5318719"/>
              <a:ext cx="0" cy="990600"/>
            </a:xfrm>
            <a:prstGeom prst="line">
              <a:avLst/>
            </a:prstGeom>
            <a:noFill/>
            <a:ln w="7620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Arc 6"/>
            <p:cNvSpPr>
              <a:spLocks/>
            </p:cNvSpPr>
            <p:nvPr/>
          </p:nvSpPr>
          <p:spPr bwMode="auto">
            <a:xfrm>
              <a:off x="8224336" y="4281263"/>
              <a:ext cx="798512" cy="1524000"/>
            </a:xfrm>
            <a:custGeom>
              <a:avLst/>
              <a:gdLst>
                <a:gd name="G0" fmla="+- 1034 0 0"/>
                <a:gd name="G1" fmla="+- 21600 0 0"/>
                <a:gd name="G2" fmla="+- 21600 0 0"/>
                <a:gd name="T0" fmla="*/ 0 w 22634"/>
                <a:gd name="T1" fmla="*/ 25 h 43200"/>
                <a:gd name="T2" fmla="*/ 629 w 22634"/>
                <a:gd name="T3" fmla="*/ 43196 h 43200"/>
                <a:gd name="T4" fmla="*/ 1034 w 22634"/>
                <a:gd name="T5" fmla="*/ 21600 h 43200"/>
              </a:gdLst>
              <a:ahLst/>
              <a:cxnLst>
                <a:cxn ang="0">
                  <a:pos x="T0" y="T1"/>
                </a:cxn>
                <a:cxn ang="0">
                  <a:pos x="T2" y="T3"/>
                </a:cxn>
                <a:cxn ang="0">
                  <a:pos x="T4" y="T5"/>
                </a:cxn>
              </a:cxnLst>
              <a:rect l="0" t="0" r="r" b="b"/>
              <a:pathLst>
                <a:path w="22634" h="43200" fill="none"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path>
                <a:path w="22634" h="43200" stroke="0"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lnTo>
                    <a:pt x="1034" y="21600"/>
                  </a:lnTo>
                  <a:close/>
                </a:path>
              </a:pathLst>
            </a:custGeom>
            <a:noFill/>
            <a:ln w="76200">
              <a:solidFill>
                <a:srgbClr val="0070C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 name="TextBox 12"/>
            <p:cNvSpPr txBox="1"/>
            <p:nvPr/>
          </p:nvSpPr>
          <p:spPr>
            <a:xfrm>
              <a:off x="7834776" y="5631630"/>
              <a:ext cx="540000" cy="461665"/>
            </a:xfrm>
            <a:prstGeom prst="rect">
              <a:avLst/>
            </a:prstGeom>
            <a:noFill/>
          </p:spPr>
          <p:txBody>
            <a:bodyPr wrap="square" rtlCol="0">
              <a:spAutoFit/>
            </a:bodyPr>
            <a:lstStyle/>
            <a:p>
              <a:r>
                <a:rPr lang="en-IN" sz="2400" b="1" dirty="0" smtClean="0"/>
                <a:t>V</a:t>
              </a:r>
              <a:endParaRPr lang="en-IN" sz="2400" b="1" baseline="-25000" dirty="0"/>
            </a:p>
          </p:txBody>
        </p:sp>
        <p:sp>
          <p:nvSpPr>
            <p:cNvPr id="14" name="TextBox 13"/>
            <p:cNvSpPr txBox="1"/>
            <p:nvPr/>
          </p:nvSpPr>
          <p:spPr>
            <a:xfrm>
              <a:off x="7798776" y="3933055"/>
              <a:ext cx="576000" cy="461665"/>
            </a:xfrm>
            <a:prstGeom prst="rect">
              <a:avLst/>
            </a:prstGeom>
            <a:noFill/>
          </p:spPr>
          <p:txBody>
            <a:bodyPr wrap="square" rtlCol="0">
              <a:spAutoFit/>
            </a:bodyPr>
            <a:lstStyle/>
            <a:p>
              <a:r>
                <a:rPr lang="en-IN" sz="2400" b="1" dirty="0" smtClean="0"/>
                <a:t>M</a:t>
              </a:r>
              <a:endParaRPr lang="en-IN" sz="2400" b="1" baseline="-25000" dirty="0"/>
            </a:p>
          </p:txBody>
        </p:sp>
        <p:sp>
          <p:nvSpPr>
            <p:cNvPr id="15" name="Line 5"/>
            <p:cNvSpPr>
              <a:spLocks noChangeShapeType="1"/>
            </p:cNvSpPr>
            <p:nvPr/>
          </p:nvSpPr>
          <p:spPr bwMode="auto">
            <a:xfrm flipV="1">
              <a:off x="5594200" y="3574463"/>
              <a:ext cx="0" cy="1440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 name="Line 5"/>
            <p:cNvSpPr>
              <a:spLocks noChangeShapeType="1"/>
            </p:cNvSpPr>
            <p:nvPr/>
          </p:nvSpPr>
          <p:spPr bwMode="auto">
            <a:xfrm rot="5400000" flipV="1">
              <a:off x="7200472" y="3439335"/>
              <a:ext cx="0" cy="3240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TextBox 16"/>
            <p:cNvSpPr txBox="1"/>
            <p:nvPr/>
          </p:nvSpPr>
          <p:spPr>
            <a:xfrm>
              <a:off x="5580552" y="3429000"/>
              <a:ext cx="720000" cy="432000"/>
            </a:xfrm>
            <a:prstGeom prst="rect">
              <a:avLst/>
            </a:prstGeom>
            <a:noFill/>
          </p:spPr>
          <p:txBody>
            <a:bodyPr wrap="square" rtlCol="0">
              <a:spAutoFit/>
            </a:bodyPr>
            <a:lstStyle/>
            <a:p>
              <a:r>
                <a:rPr lang="en-IN" sz="2400" i="1" dirty="0">
                  <a:latin typeface="Times New Roman" panose="02020603050405020304" pitchFamily="18" charset="0"/>
                  <a:cs typeface="Times New Roman" panose="02020603050405020304" pitchFamily="18" charset="0"/>
                </a:rPr>
                <a:t>y</a:t>
              </a:r>
              <a:r>
                <a:rPr lang="en-IN" sz="2400" i="1" dirty="0" smtClean="0">
                  <a:latin typeface="Times New Roman" panose="02020603050405020304" pitchFamily="18" charset="0"/>
                  <a:cs typeface="Times New Roman" panose="02020603050405020304" pitchFamily="18" charset="0"/>
                </a:rPr>
                <a:t>, v</a:t>
              </a:r>
              <a:endParaRPr lang="en-IN" sz="2400" i="1" dirty="0">
                <a:latin typeface="Times New Roman" panose="02020603050405020304" pitchFamily="18" charset="0"/>
                <a:cs typeface="Times New Roman" panose="02020603050405020304" pitchFamily="18" charset="0"/>
              </a:endParaRPr>
            </a:p>
          </p:txBody>
        </p:sp>
      </p:grpSp>
      <p:graphicFrame>
        <p:nvGraphicFramePr>
          <p:cNvPr id="32" name="Object 31"/>
          <p:cNvGraphicFramePr>
            <a:graphicFrameLocks noChangeAspect="1"/>
          </p:cNvGraphicFramePr>
          <p:nvPr>
            <p:extLst>
              <p:ext uri="{D42A27DB-BD31-4B8C-83A1-F6EECF244321}">
                <p14:modId xmlns:p14="http://schemas.microsoft.com/office/powerpoint/2010/main" val="3867529300"/>
              </p:ext>
            </p:extLst>
          </p:nvPr>
        </p:nvGraphicFramePr>
        <p:xfrm>
          <a:off x="683568" y="2367756"/>
          <a:ext cx="4159250" cy="3365500"/>
        </p:xfrm>
        <a:graphic>
          <a:graphicData uri="http://schemas.openxmlformats.org/presentationml/2006/ole">
            <mc:AlternateContent xmlns:mc="http://schemas.openxmlformats.org/markup-compatibility/2006">
              <mc:Choice xmlns:v="urn:schemas-microsoft-com:vml" Requires="v">
                <p:oleObj spid="_x0000_s204808" name="Equation" r:id="rId4" imgW="1663560" imgH="1346040" progId="Equation.DSMT4">
                  <p:embed/>
                </p:oleObj>
              </mc:Choice>
              <mc:Fallback>
                <p:oleObj name="Equation" r:id="rId4" imgW="1663560" imgH="1346040" progId="Equation.DSMT4">
                  <p:embed/>
                  <p:pic>
                    <p:nvPicPr>
                      <p:cNvPr id="0" name=""/>
                      <p:cNvPicPr>
                        <a:picLocks noChangeAspect="1" noChangeArrowheads="1"/>
                      </p:cNvPicPr>
                      <p:nvPr/>
                    </p:nvPicPr>
                    <p:blipFill>
                      <a:blip r:embed="rId5"/>
                      <a:srcRect/>
                      <a:stretch>
                        <a:fillRect/>
                      </a:stretch>
                    </p:blipFill>
                    <p:spPr bwMode="auto">
                      <a:xfrm>
                        <a:off x="683568" y="2367756"/>
                        <a:ext cx="4159250" cy="336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06491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with a gapped support</a:t>
            </a:r>
            <a:endParaRPr lang="en-IN" dirty="0"/>
          </a:p>
        </p:txBody>
      </p:sp>
      <p:sp>
        <p:nvSpPr>
          <p:cNvPr id="10" name="Content Placeholder 9"/>
          <p:cNvSpPr>
            <a:spLocks noGrp="1"/>
          </p:cNvSpPr>
          <p:nvPr>
            <p:ph idx="1"/>
          </p:nvPr>
        </p:nvSpPr>
        <p:spPr>
          <a:xfrm>
            <a:off x="457200" y="1268760"/>
            <a:ext cx="8229600" cy="4525963"/>
          </a:xfrm>
        </p:spPr>
        <p:txBody>
          <a:bodyPr/>
          <a:lstStyle/>
          <a:p>
            <a:r>
              <a:rPr lang="en-IN" dirty="0" smtClean="0"/>
              <a:t>We can solve for the unknown reactions</a:t>
            </a:r>
          </a:p>
          <a:p>
            <a:pPr marL="0" indent="0">
              <a:buNone/>
            </a:pPr>
            <a:r>
              <a:rPr lang="en-IN" dirty="0" smtClean="0"/>
              <a:t> </a:t>
            </a:r>
          </a:p>
          <a:p>
            <a:endParaRPr lang="en-IN" dirty="0"/>
          </a:p>
        </p:txBody>
      </p:sp>
      <p:grpSp>
        <p:nvGrpSpPr>
          <p:cNvPr id="5" name="Group 4"/>
          <p:cNvGrpSpPr/>
          <p:nvPr/>
        </p:nvGrpSpPr>
        <p:grpSpPr>
          <a:xfrm>
            <a:off x="4644008" y="3645024"/>
            <a:ext cx="4234824" cy="2952328"/>
            <a:chOff x="4788024" y="3429000"/>
            <a:chExt cx="4234824" cy="2952328"/>
          </a:xfrm>
        </p:grpSpPr>
        <p:grpSp>
          <p:nvGrpSpPr>
            <p:cNvPr id="6" name="Group 5"/>
            <p:cNvGrpSpPr/>
            <p:nvPr/>
          </p:nvGrpSpPr>
          <p:grpSpPr>
            <a:xfrm>
              <a:off x="4788024" y="3861048"/>
              <a:ext cx="3996308" cy="2520280"/>
              <a:chOff x="2627784" y="2977628"/>
              <a:chExt cx="3996308" cy="2520280"/>
            </a:xfrm>
          </p:grpSpPr>
          <p:grpSp>
            <p:nvGrpSpPr>
              <p:cNvPr id="18" name="Group 17"/>
              <p:cNvGrpSpPr/>
              <p:nvPr/>
            </p:nvGrpSpPr>
            <p:grpSpPr>
              <a:xfrm>
                <a:off x="3405898" y="3088083"/>
                <a:ext cx="3218194" cy="2409825"/>
                <a:chOff x="1821722" y="3395439"/>
                <a:chExt cx="3218194" cy="2409825"/>
              </a:xfrm>
            </p:grpSpPr>
            <p:grpSp>
              <p:nvGrpSpPr>
                <p:cNvPr id="24" name="Group 23"/>
                <p:cNvGrpSpPr/>
                <p:nvPr/>
              </p:nvGrpSpPr>
              <p:grpSpPr>
                <a:xfrm>
                  <a:off x="1821722" y="3395439"/>
                  <a:ext cx="3218194" cy="2409825"/>
                  <a:chOff x="1821722" y="2891694"/>
                  <a:chExt cx="3218194" cy="2409825"/>
                </a:xfrm>
              </p:grpSpPr>
              <p:pic>
                <p:nvPicPr>
                  <p:cNvPr id="29"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17994"/>
                  <a:stretch/>
                </p:blipFill>
                <p:spPr bwMode="auto">
                  <a:xfrm>
                    <a:off x="1821722" y="2891694"/>
                    <a:ext cx="3218194"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 Box 5"/>
                  <p:cNvSpPr txBox="1">
                    <a:spLocks noChangeArrowheads="1"/>
                  </p:cNvSpPr>
                  <p:nvPr/>
                </p:nvSpPr>
                <p:spPr bwMode="auto">
                  <a:xfrm>
                    <a:off x="2569424" y="4931288"/>
                    <a:ext cx="533400" cy="360000"/>
                  </a:xfrm>
                  <a:prstGeom prst="rect">
                    <a:avLst/>
                  </a:prstGeom>
                  <a:solidFill>
                    <a:schemeClr val="bg1"/>
                  </a:solidFill>
                  <a:ln>
                    <a:noFill/>
                  </a:ln>
                  <a:effectLst/>
                </p:spPr>
                <p:txBody>
                  <a:bodyPr>
                    <a:spAutoFit/>
                  </a:bodyPr>
                  <a:lstStyle/>
                  <a:p>
                    <a:pPr>
                      <a:spcBef>
                        <a:spcPct val="50000"/>
                      </a:spcBef>
                    </a:pPr>
                    <a:r>
                      <a:rPr lang="en-US" altLang="en-US" i="1" dirty="0" smtClean="0"/>
                      <a:t>  a</a:t>
                    </a:r>
                    <a:endParaRPr lang="en-US" altLang="en-US" i="1" dirty="0"/>
                  </a:p>
                </p:txBody>
              </p:sp>
              <p:sp>
                <p:nvSpPr>
                  <p:cNvPr id="31" name="Text Box 6"/>
                  <p:cNvSpPr txBox="1">
                    <a:spLocks noChangeArrowheads="1"/>
                  </p:cNvSpPr>
                  <p:nvPr/>
                </p:nvSpPr>
                <p:spPr bwMode="auto">
                  <a:xfrm>
                    <a:off x="4050528" y="4931288"/>
                    <a:ext cx="432000" cy="360000"/>
                  </a:xfrm>
                  <a:prstGeom prst="rect">
                    <a:avLst/>
                  </a:prstGeom>
                  <a:solidFill>
                    <a:schemeClr val="bg1"/>
                  </a:solidFill>
                  <a:ln>
                    <a:noFill/>
                  </a:ln>
                  <a:effectLst/>
                </p:spPr>
                <p:txBody>
                  <a:bodyPr>
                    <a:spAutoFit/>
                  </a:bodyPr>
                  <a:lstStyle/>
                  <a:p>
                    <a:pPr>
                      <a:spcBef>
                        <a:spcPct val="50000"/>
                      </a:spcBef>
                    </a:pPr>
                    <a:r>
                      <a:rPr lang="en-US" altLang="en-US" i="1" dirty="0" smtClean="0"/>
                      <a:t> b</a:t>
                    </a:r>
                    <a:endParaRPr lang="en-US" altLang="en-US" i="1" dirty="0"/>
                  </a:p>
                </p:txBody>
              </p:sp>
            </p:grpSp>
            <p:sp>
              <p:nvSpPr>
                <p:cNvPr id="25" name="Trapezoid 24"/>
                <p:cNvSpPr/>
                <p:nvPr/>
              </p:nvSpPr>
              <p:spPr>
                <a:xfrm rot="5006122">
                  <a:off x="3587001" y="4643345"/>
                  <a:ext cx="648072" cy="648072"/>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rapezoid 25"/>
                <p:cNvSpPr/>
                <p:nvPr/>
              </p:nvSpPr>
              <p:spPr>
                <a:xfrm>
                  <a:off x="3491880" y="5122271"/>
                  <a:ext cx="778114" cy="324036"/>
                </a:xfrm>
                <a:prstGeom prst="trapezoid">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Line 5"/>
                <p:cNvSpPr>
                  <a:spLocks noChangeShapeType="1"/>
                </p:cNvSpPr>
                <p:nvPr/>
              </p:nvSpPr>
              <p:spPr bwMode="auto">
                <a:xfrm flipV="1">
                  <a:off x="3850258" y="4670648"/>
                  <a:ext cx="0" cy="990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 name="TextBox 27"/>
                <p:cNvSpPr txBox="1"/>
                <p:nvPr/>
              </p:nvSpPr>
              <p:spPr>
                <a:xfrm>
                  <a:off x="3347864" y="4810800"/>
                  <a:ext cx="540000" cy="461665"/>
                </a:xfrm>
                <a:prstGeom prst="rect">
                  <a:avLst/>
                </a:prstGeom>
                <a:noFill/>
              </p:spPr>
              <p:txBody>
                <a:bodyPr wrap="square" rtlCol="0">
                  <a:spAutoFit/>
                </a:bodyPr>
                <a:lstStyle/>
                <a:p>
                  <a:r>
                    <a:rPr lang="en-IN" sz="2400" b="1" dirty="0" smtClean="0">
                      <a:solidFill>
                        <a:srgbClr val="FF0000"/>
                      </a:solidFill>
                    </a:rPr>
                    <a:t>R</a:t>
                  </a:r>
                  <a:r>
                    <a:rPr lang="en-IN" sz="2400" b="1" baseline="-25000" dirty="0" smtClean="0">
                      <a:solidFill>
                        <a:srgbClr val="FF0000"/>
                      </a:solidFill>
                    </a:rPr>
                    <a:t>B</a:t>
                  </a:r>
                  <a:endParaRPr lang="en-IN" sz="2400" b="1" baseline="-25000" dirty="0">
                    <a:solidFill>
                      <a:srgbClr val="FF0000"/>
                    </a:solidFill>
                  </a:endParaRPr>
                </a:p>
              </p:txBody>
            </p:sp>
          </p:grpSp>
          <p:sp>
            <p:nvSpPr>
              <p:cNvPr id="19" name="Trapezoid 18"/>
              <p:cNvSpPr/>
              <p:nvPr/>
            </p:nvSpPr>
            <p:spPr>
              <a:xfrm>
                <a:off x="2627784" y="4967315"/>
                <a:ext cx="778114" cy="324036"/>
              </a:xfrm>
              <a:prstGeom prst="trapezoid">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Line 5"/>
              <p:cNvSpPr>
                <a:spLocks noChangeShapeType="1"/>
              </p:cNvSpPr>
              <p:nvPr/>
            </p:nvSpPr>
            <p:spPr bwMode="auto">
              <a:xfrm flipV="1">
                <a:off x="3424634" y="4238552"/>
                <a:ext cx="0" cy="990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Arc 6"/>
              <p:cNvSpPr>
                <a:spLocks/>
              </p:cNvSpPr>
              <p:nvPr/>
            </p:nvSpPr>
            <p:spPr bwMode="auto">
              <a:xfrm>
                <a:off x="3419872" y="3201096"/>
                <a:ext cx="798512" cy="1524000"/>
              </a:xfrm>
              <a:custGeom>
                <a:avLst/>
                <a:gdLst>
                  <a:gd name="G0" fmla="+- 1034 0 0"/>
                  <a:gd name="G1" fmla="+- 21600 0 0"/>
                  <a:gd name="G2" fmla="+- 21600 0 0"/>
                  <a:gd name="T0" fmla="*/ 0 w 22634"/>
                  <a:gd name="T1" fmla="*/ 25 h 43200"/>
                  <a:gd name="T2" fmla="*/ 629 w 22634"/>
                  <a:gd name="T3" fmla="*/ 43196 h 43200"/>
                  <a:gd name="T4" fmla="*/ 1034 w 22634"/>
                  <a:gd name="T5" fmla="*/ 21600 h 43200"/>
                </a:gdLst>
                <a:ahLst/>
                <a:cxnLst>
                  <a:cxn ang="0">
                    <a:pos x="T0" y="T1"/>
                  </a:cxn>
                  <a:cxn ang="0">
                    <a:pos x="T2" y="T3"/>
                  </a:cxn>
                  <a:cxn ang="0">
                    <a:pos x="T4" y="T5"/>
                  </a:cxn>
                </a:cxnLst>
                <a:rect l="0" t="0" r="r" b="b"/>
                <a:pathLst>
                  <a:path w="22634" h="43200" fill="none"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path>
                  <a:path w="22634" h="43200" stroke="0"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lnTo>
                      <a:pt x="1034" y="21600"/>
                    </a:lnTo>
                    <a:close/>
                  </a:path>
                </a:pathLst>
              </a:custGeom>
              <a:noFill/>
              <a:ln w="76200">
                <a:solidFill>
                  <a:srgbClr val="FF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TextBox 21"/>
              <p:cNvSpPr txBox="1"/>
              <p:nvPr/>
            </p:nvSpPr>
            <p:spPr>
              <a:xfrm>
                <a:off x="2915816" y="4797200"/>
                <a:ext cx="540000" cy="461665"/>
              </a:xfrm>
              <a:prstGeom prst="rect">
                <a:avLst/>
              </a:prstGeom>
              <a:noFill/>
            </p:spPr>
            <p:txBody>
              <a:bodyPr wrap="square" rtlCol="0">
                <a:spAutoFit/>
              </a:bodyPr>
              <a:lstStyle/>
              <a:p>
                <a:r>
                  <a:rPr lang="en-IN" sz="2400" b="1" dirty="0" smtClean="0">
                    <a:solidFill>
                      <a:srgbClr val="FF0000"/>
                    </a:solidFill>
                  </a:rPr>
                  <a:t>R</a:t>
                </a:r>
                <a:r>
                  <a:rPr lang="en-IN" sz="2400" b="1" baseline="-25000" dirty="0" smtClean="0">
                    <a:solidFill>
                      <a:srgbClr val="FF0000"/>
                    </a:solidFill>
                  </a:rPr>
                  <a:t>A</a:t>
                </a:r>
                <a:endParaRPr lang="en-IN" sz="2400" b="1" baseline="-25000" dirty="0">
                  <a:solidFill>
                    <a:srgbClr val="FF0000"/>
                  </a:solidFill>
                </a:endParaRPr>
              </a:p>
            </p:txBody>
          </p:sp>
          <p:sp>
            <p:nvSpPr>
              <p:cNvPr id="23" name="TextBox 22"/>
              <p:cNvSpPr txBox="1"/>
              <p:nvPr/>
            </p:nvSpPr>
            <p:spPr>
              <a:xfrm>
                <a:off x="2915880" y="2977628"/>
                <a:ext cx="576000" cy="461665"/>
              </a:xfrm>
              <a:prstGeom prst="rect">
                <a:avLst/>
              </a:prstGeom>
              <a:noFill/>
            </p:spPr>
            <p:txBody>
              <a:bodyPr wrap="square" rtlCol="0">
                <a:spAutoFit/>
              </a:bodyPr>
              <a:lstStyle/>
              <a:p>
                <a:r>
                  <a:rPr lang="en-IN" sz="2400" b="1" dirty="0" smtClean="0">
                    <a:solidFill>
                      <a:srgbClr val="FF0000"/>
                    </a:solidFill>
                  </a:rPr>
                  <a:t>M</a:t>
                </a:r>
                <a:r>
                  <a:rPr lang="en-IN" sz="2400" b="1" baseline="-25000" dirty="0" smtClean="0">
                    <a:solidFill>
                      <a:srgbClr val="FF0000"/>
                    </a:solidFill>
                  </a:rPr>
                  <a:t>A</a:t>
                </a:r>
                <a:endParaRPr lang="en-IN" sz="2400" b="1" baseline="-25000" dirty="0">
                  <a:solidFill>
                    <a:srgbClr val="FF0000"/>
                  </a:solidFill>
                </a:endParaRPr>
              </a:p>
            </p:txBody>
          </p:sp>
        </p:grpSp>
        <p:sp>
          <p:nvSpPr>
            <p:cNvPr id="8" name="Rectangle 7"/>
            <p:cNvSpPr/>
            <p:nvPr/>
          </p:nvSpPr>
          <p:spPr>
            <a:xfrm>
              <a:off x="8532440" y="4983559"/>
              <a:ext cx="320922" cy="461665"/>
            </a:xfrm>
            <a:prstGeom prst="rect">
              <a:avLst/>
            </a:prstGeom>
          </p:spPr>
          <p:txBody>
            <a:bodyPr wrap="none">
              <a:spAutoFit/>
            </a:bodyPr>
            <a:lstStyle/>
            <a:p>
              <a:r>
                <a:rPr lang="en-IN" sz="2400" i="1" dirty="0" smtClean="0">
                  <a:latin typeface="Times New Roman" panose="02020603050405020304" pitchFamily="18" charset="0"/>
                  <a:cs typeface="Times New Roman" panose="02020603050405020304" pitchFamily="18" charset="0"/>
                </a:rPr>
                <a:t>x</a:t>
              </a:r>
              <a:endParaRPr lang="en-IN" sz="2400" dirty="0"/>
            </a:p>
          </p:txBody>
        </p:sp>
        <p:sp>
          <p:nvSpPr>
            <p:cNvPr id="9" name="Rectangle 8"/>
            <p:cNvSpPr/>
            <p:nvPr/>
          </p:nvSpPr>
          <p:spPr>
            <a:xfrm>
              <a:off x="8226944" y="3861024"/>
              <a:ext cx="626418" cy="2520304"/>
            </a:xfrm>
            <a:prstGeom prst="rect">
              <a:avLst/>
            </a:prstGeom>
            <a:solidFill>
              <a:schemeClr val="bg1">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Line 5"/>
            <p:cNvSpPr>
              <a:spLocks noChangeShapeType="1"/>
            </p:cNvSpPr>
            <p:nvPr/>
          </p:nvSpPr>
          <p:spPr bwMode="auto">
            <a:xfrm flipV="1">
              <a:off x="8229098" y="5318719"/>
              <a:ext cx="0" cy="990600"/>
            </a:xfrm>
            <a:prstGeom prst="line">
              <a:avLst/>
            </a:prstGeom>
            <a:noFill/>
            <a:ln w="7620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Arc 6"/>
            <p:cNvSpPr>
              <a:spLocks/>
            </p:cNvSpPr>
            <p:nvPr/>
          </p:nvSpPr>
          <p:spPr bwMode="auto">
            <a:xfrm>
              <a:off x="8224336" y="4281263"/>
              <a:ext cx="798512" cy="1524000"/>
            </a:xfrm>
            <a:custGeom>
              <a:avLst/>
              <a:gdLst>
                <a:gd name="G0" fmla="+- 1034 0 0"/>
                <a:gd name="G1" fmla="+- 21600 0 0"/>
                <a:gd name="G2" fmla="+- 21600 0 0"/>
                <a:gd name="T0" fmla="*/ 0 w 22634"/>
                <a:gd name="T1" fmla="*/ 25 h 43200"/>
                <a:gd name="T2" fmla="*/ 629 w 22634"/>
                <a:gd name="T3" fmla="*/ 43196 h 43200"/>
                <a:gd name="T4" fmla="*/ 1034 w 22634"/>
                <a:gd name="T5" fmla="*/ 21600 h 43200"/>
              </a:gdLst>
              <a:ahLst/>
              <a:cxnLst>
                <a:cxn ang="0">
                  <a:pos x="T0" y="T1"/>
                </a:cxn>
                <a:cxn ang="0">
                  <a:pos x="T2" y="T3"/>
                </a:cxn>
                <a:cxn ang="0">
                  <a:pos x="T4" y="T5"/>
                </a:cxn>
              </a:cxnLst>
              <a:rect l="0" t="0" r="r" b="b"/>
              <a:pathLst>
                <a:path w="22634" h="43200" fill="none"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path>
                <a:path w="22634" h="43200" stroke="0" extrusionOk="0">
                  <a:moveTo>
                    <a:pt x="-1" y="24"/>
                  </a:moveTo>
                  <a:cubicBezTo>
                    <a:pt x="344" y="8"/>
                    <a:pt x="689" y="-1"/>
                    <a:pt x="1034" y="0"/>
                  </a:cubicBezTo>
                  <a:cubicBezTo>
                    <a:pt x="12963" y="0"/>
                    <a:pt x="22634" y="9670"/>
                    <a:pt x="22634" y="21600"/>
                  </a:cubicBezTo>
                  <a:cubicBezTo>
                    <a:pt x="22634" y="33529"/>
                    <a:pt x="12963" y="43200"/>
                    <a:pt x="1034" y="43200"/>
                  </a:cubicBezTo>
                  <a:cubicBezTo>
                    <a:pt x="898" y="43200"/>
                    <a:pt x="763" y="43198"/>
                    <a:pt x="628" y="43196"/>
                  </a:cubicBezTo>
                  <a:lnTo>
                    <a:pt x="1034" y="21600"/>
                  </a:lnTo>
                  <a:close/>
                </a:path>
              </a:pathLst>
            </a:custGeom>
            <a:noFill/>
            <a:ln w="76200">
              <a:solidFill>
                <a:srgbClr val="0070C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 name="TextBox 12"/>
            <p:cNvSpPr txBox="1"/>
            <p:nvPr/>
          </p:nvSpPr>
          <p:spPr>
            <a:xfrm>
              <a:off x="7834776" y="5631630"/>
              <a:ext cx="540000" cy="461665"/>
            </a:xfrm>
            <a:prstGeom prst="rect">
              <a:avLst/>
            </a:prstGeom>
            <a:noFill/>
          </p:spPr>
          <p:txBody>
            <a:bodyPr wrap="square" rtlCol="0">
              <a:spAutoFit/>
            </a:bodyPr>
            <a:lstStyle/>
            <a:p>
              <a:r>
                <a:rPr lang="en-IN" sz="2400" b="1" dirty="0" smtClean="0"/>
                <a:t>V</a:t>
              </a:r>
              <a:endParaRPr lang="en-IN" sz="2400" b="1" baseline="-25000" dirty="0"/>
            </a:p>
          </p:txBody>
        </p:sp>
        <p:sp>
          <p:nvSpPr>
            <p:cNvPr id="14" name="TextBox 13"/>
            <p:cNvSpPr txBox="1"/>
            <p:nvPr/>
          </p:nvSpPr>
          <p:spPr>
            <a:xfrm>
              <a:off x="7798776" y="3933055"/>
              <a:ext cx="576000" cy="461665"/>
            </a:xfrm>
            <a:prstGeom prst="rect">
              <a:avLst/>
            </a:prstGeom>
            <a:noFill/>
          </p:spPr>
          <p:txBody>
            <a:bodyPr wrap="square" rtlCol="0">
              <a:spAutoFit/>
            </a:bodyPr>
            <a:lstStyle/>
            <a:p>
              <a:r>
                <a:rPr lang="en-IN" sz="2400" b="1" dirty="0" smtClean="0"/>
                <a:t>M</a:t>
              </a:r>
              <a:endParaRPr lang="en-IN" sz="2400" b="1" baseline="-25000" dirty="0"/>
            </a:p>
          </p:txBody>
        </p:sp>
        <p:sp>
          <p:nvSpPr>
            <p:cNvPr id="15" name="Line 5"/>
            <p:cNvSpPr>
              <a:spLocks noChangeShapeType="1"/>
            </p:cNvSpPr>
            <p:nvPr/>
          </p:nvSpPr>
          <p:spPr bwMode="auto">
            <a:xfrm flipV="1">
              <a:off x="5594200" y="3574463"/>
              <a:ext cx="0" cy="1440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 name="Line 5"/>
            <p:cNvSpPr>
              <a:spLocks noChangeShapeType="1"/>
            </p:cNvSpPr>
            <p:nvPr/>
          </p:nvSpPr>
          <p:spPr bwMode="auto">
            <a:xfrm rot="5400000" flipV="1">
              <a:off x="7200472" y="3439335"/>
              <a:ext cx="0" cy="3240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TextBox 16"/>
            <p:cNvSpPr txBox="1"/>
            <p:nvPr/>
          </p:nvSpPr>
          <p:spPr>
            <a:xfrm>
              <a:off x="5580552" y="3429000"/>
              <a:ext cx="720000" cy="432000"/>
            </a:xfrm>
            <a:prstGeom prst="rect">
              <a:avLst/>
            </a:prstGeom>
            <a:noFill/>
          </p:spPr>
          <p:txBody>
            <a:bodyPr wrap="square" rtlCol="0">
              <a:spAutoFit/>
            </a:bodyPr>
            <a:lstStyle/>
            <a:p>
              <a:r>
                <a:rPr lang="en-IN" sz="2400" i="1" dirty="0">
                  <a:latin typeface="Times New Roman" panose="02020603050405020304" pitchFamily="18" charset="0"/>
                  <a:cs typeface="Times New Roman" panose="02020603050405020304" pitchFamily="18" charset="0"/>
                </a:rPr>
                <a:t>y</a:t>
              </a:r>
              <a:r>
                <a:rPr lang="en-IN" sz="2400" i="1" dirty="0" smtClean="0">
                  <a:latin typeface="Times New Roman" panose="02020603050405020304" pitchFamily="18" charset="0"/>
                  <a:cs typeface="Times New Roman" panose="02020603050405020304" pitchFamily="18" charset="0"/>
                </a:rPr>
                <a:t>, v</a:t>
              </a:r>
              <a:endParaRPr lang="en-IN" sz="2400" i="1" dirty="0">
                <a:latin typeface="Times New Roman" panose="02020603050405020304" pitchFamily="18" charset="0"/>
                <a:cs typeface="Times New Roman" panose="02020603050405020304" pitchFamily="18" charset="0"/>
              </a:endParaRPr>
            </a:p>
          </p:txBody>
        </p:sp>
      </p:grpSp>
      <p:graphicFrame>
        <p:nvGraphicFramePr>
          <p:cNvPr id="32" name="Object 31"/>
          <p:cNvGraphicFramePr>
            <a:graphicFrameLocks noChangeAspect="1"/>
          </p:cNvGraphicFramePr>
          <p:nvPr>
            <p:extLst>
              <p:ext uri="{D42A27DB-BD31-4B8C-83A1-F6EECF244321}">
                <p14:modId xmlns:p14="http://schemas.microsoft.com/office/powerpoint/2010/main" val="3135733318"/>
              </p:ext>
            </p:extLst>
          </p:nvPr>
        </p:nvGraphicFramePr>
        <p:xfrm>
          <a:off x="683568" y="2367756"/>
          <a:ext cx="4159250" cy="3365500"/>
        </p:xfrm>
        <a:graphic>
          <a:graphicData uri="http://schemas.openxmlformats.org/presentationml/2006/ole">
            <mc:AlternateContent xmlns:mc="http://schemas.openxmlformats.org/markup-compatibility/2006">
              <mc:Choice xmlns:v="urn:schemas-microsoft-com:vml" Requires="v">
                <p:oleObj spid="_x0000_s206855" name="Equation" r:id="rId4" imgW="1663560" imgH="1346040" progId="Equation.DSMT4">
                  <p:embed/>
                </p:oleObj>
              </mc:Choice>
              <mc:Fallback>
                <p:oleObj name="Equation" r:id="rId4" imgW="1663560" imgH="1346040" progId="Equation.DSMT4">
                  <p:embed/>
                  <p:pic>
                    <p:nvPicPr>
                      <p:cNvPr id="0" name=""/>
                      <p:cNvPicPr>
                        <a:picLocks noChangeAspect="1" noChangeArrowheads="1"/>
                      </p:cNvPicPr>
                      <p:nvPr/>
                    </p:nvPicPr>
                    <p:blipFill>
                      <a:blip r:embed="rId5"/>
                      <a:srcRect/>
                      <a:stretch>
                        <a:fillRect/>
                      </a:stretch>
                    </p:blipFill>
                    <p:spPr bwMode="auto">
                      <a:xfrm>
                        <a:off x="683568" y="2367756"/>
                        <a:ext cx="4159250" cy="336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685401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with a gapped support</a:t>
            </a:r>
            <a:endParaRPr lang="en-IN" dirty="0"/>
          </a:p>
        </p:txBody>
      </p:sp>
      <p:sp>
        <p:nvSpPr>
          <p:cNvPr id="10" name="Content Placeholder 9"/>
          <p:cNvSpPr>
            <a:spLocks noGrp="1"/>
          </p:cNvSpPr>
          <p:nvPr>
            <p:ph idx="1"/>
          </p:nvPr>
        </p:nvSpPr>
        <p:spPr>
          <a:xfrm>
            <a:off x="457200" y="1268760"/>
            <a:ext cx="8229600" cy="4525963"/>
          </a:xfrm>
        </p:spPr>
        <p:txBody>
          <a:bodyPr/>
          <a:lstStyle/>
          <a:p>
            <a:r>
              <a:rPr lang="en-IN" dirty="0" smtClean="0"/>
              <a:t>Deflection at C after contact due to a force P’=P-Q is therefore</a:t>
            </a:r>
            <a:endParaRPr lang="en-IN" dirty="0"/>
          </a:p>
          <a:p>
            <a:pPr marL="0" indent="0">
              <a:buNone/>
            </a:pPr>
            <a:r>
              <a:rPr lang="en-IN" dirty="0" smtClean="0"/>
              <a:t>  </a:t>
            </a:r>
          </a:p>
        </p:txBody>
      </p:sp>
      <p:graphicFrame>
        <p:nvGraphicFramePr>
          <p:cNvPr id="4" name="Object 3"/>
          <p:cNvGraphicFramePr>
            <a:graphicFrameLocks noChangeAspect="1"/>
          </p:cNvGraphicFramePr>
          <p:nvPr>
            <p:extLst>
              <p:ext uri="{D42A27DB-BD31-4B8C-83A1-F6EECF244321}">
                <p14:modId xmlns:p14="http://schemas.microsoft.com/office/powerpoint/2010/main" val="4064116986"/>
              </p:ext>
            </p:extLst>
          </p:nvPr>
        </p:nvGraphicFramePr>
        <p:xfrm>
          <a:off x="744538" y="2905125"/>
          <a:ext cx="7588250" cy="2540000"/>
        </p:xfrm>
        <a:graphic>
          <a:graphicData uri="http://schemas.openxmlformats.org/presentationml/2006/ole">
            <mc:AlternateContent xmlns:mc="http://schemas.openxmlformats.org/markup-compatibility/2006">
              <mc:Choice xmlns:v="urn:schemas-microsoft-com:vml" Requires="v">
                <p:oleObj spid="_x0000_s207886" name="Equation" r:id="rId3" imgW="3035160" imgH="1015920" progId="Equation.DSMT4">
                  <p:embed/>
                </p:oleObj>
              </mc:Choice>
              <mc:Fallback>
                <p:oleObj name="Equation" r:id="rId3" imgW="3035160" imgH="1015920" progId="Equation.DSMT4">
                  <p:embed/>
                  <p:pic>
                    <p:nvPicPr>
                      <p:cNvPr id="0" name=""/>
                      <p:cNvPicPr>
                        <a:picLocks noChangeAspect="1" noChangeArrowheads="1"/>
                      </p:cNvPicPr>
                      <p:nvPr/>
                    </p:nvPicPr>
                    <p:blipFill>
                      <a:blip r:embed="rId4"/>
                      <a:srcRect/>
                      <a:stretch>
                        <a:fillRect/>
                      </a:stretch>
                    </p:blipFill>
                    <p:spPr bwMode="auto">
                      <a:xfrm>
                        <a:off x="744538" y="2905125"/>
                        <a:ext cx="7588250" cy="254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091166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with a gapped support</a:t>
            </a:r>
            <a:endParaRPr lang="en-IN" dirty="0"/>
          </a:p>
        </p:txBody>
      </p:sp>
      <p:sp>
        <p:nvSpPr>
          <p:cNvPr id="10" name="Content Placeholder 9"/>
          <p:cNvSpPr>
            <a:spLocks noGrp="1"/>
          </p:cNvSpPr>
          <p:nvPr>
            <p:ph idx="1"/>
          </p:nvPr>
        </p:nvSpPr>
        <p:spPr>
          <a:xfrm>
            <a:off x="457200" y="1268760"/>
            <a:ext cx="7931224" cy="4525963"/>
          </a:xfrm>
        </p:spPr>
        <p:txBody>
          <a:bodyPr/>
          <a:lstStyle/>
          <a:p>
            <a:r>
              <a:rPr lang="en-IN" dirty="0" smtClean="0"/>
              <a:t>Deflection at C after contact due to a force P-Q</a:t>
            </a:r>
            <a:endParaRPr lang="en-IN" dirty="0"/>
          </a:p>
          <a:p>
            <a:pPr marL="0" indent="0">
              <a:buNone/>
            </a:pPr>
            <a:r>
              <a:rPr lang="en-IN" dirty="0" smtClean="0"/>
              <a:t>  </a:t>
            </a:r>
          </a:p>
        </p:txBody>
      </p:sp>
      <p:graphicFrame>
        <p:nvGraphicFramePr>
          <p:cNvPr id="4" name="Object 3"/>
          <p:cNvGraphicFramePr>
            <a:graphicFrameLocks noChangeAspect="1"/>
          </p:cNvGraphicFramePr>
          <p:nvPr>
            <p:extLst>
              <p:ext uri="{D42A27DB-BD31-4B8C-83A1-F6EECF244321}">
                <p14:modId xmlns:p14="http://schemas.microsoft.com/office/powerpoint/2010/main" val="2887524542"/>
              </p:ext>
            </p:extLst>
          </p:nvPr>
        </p:nvGraphicFramePr>
        <p:xfrm>
          <a:off x="792163" y="2905125"/>
          <a:ext cx="7493000" cy="2540000"/>
        </p:xfrm>
        <a:graphic>
          <a:graphicData uri="http://schemas.openxmlformats.org/presentationml/2006/ole">
            <mc:AlternateContent xmlns:mc="http://schemas.openxmlformats.org/markup-compatibility/2006">
              <mc:Choice xmlns:v="urn:schemas-microsoft-com:vml" Requires="v">
                <p:oleObj spid="_x0000_s209925" name="Equation" r:id="rId3" imgW="2997000" imgH="1015920" progId="Equation.DSMT4">
                  <p:embed/>
                </p:oleObj>
              </mc:Choice>
              <mc:Fallback>
                <p:oleObj name="Equation" r:id="rId3" imgW="2997000" imgH="1015920" progId="Equation.DSMT4">
                  <p:embed/>
                  <p:pic>
                    <p:nvPicPr>
                      <p:cNvPr id="0" name=""/>
                      <p:cNvPicPr>
                        <a:picLocks noChangeAspect="1" noChangeArrowheads="1"/>
                      </p:cNvPicPr>
                      <p:nvPr/>
                    </p:nvPicPr>
                    <p:blipFill>
                      <a:blip r:embed="rId4"/>
                      <a:srcRect/>
                      <a:stretch>
                        <a:fillRect/>
                      </a:stretch>
                    </p:blipFill>
                    <p:spPr bwMode="auto">
                      <a:xfrm>
                        <a:off x="792163" y="2905125"/>
                        <a:ext cx="7493000" cy="254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555875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with a gapped support</a:t>
            </a:r>
            <a:endParaRPr lang="en-IN" dirty="0"/>
          </a:p>
        </p:txBody>
      </p:sp>
      <p:sp>
        <p:nvSpPr>
          <p:cNvPr id="10" name="Content Placeholder 9"/>
          <p:cNvSpPr>
            <a:spLocks noGrp="1"/>
          </p:cNvSpPr>
          <p:nvPr>
            <p:ph idx="1"/>
          </p:nvPr>
        </p:nvSpPr>
        <p:spPr>
          <a:xfrm>
            <a:off x="457200" y="1268760"/>
            <a:ext cx="8229600" cy="4525963"/>
          </a:xfrm>
        </p:spPr>
        <p:txBody>
          <a:bodyPr/>
          <a:lstStyle/>
          <a:p>
            <a:r>
              <a:rPr lang="en-IN" dirty="0" smtClean="0"/>
              <a:t>Total deflection at C after contact is therefore</a:t>
            </a:r>
            <a:endParaRPr lang="en-IN" dirty="0"/>
          </a:p>
          <a:p>
            <a:pPr marL="0" indent="0">
              <a:buNone/>
            </a:pPr>
            <a:r>
              <a:rPr lang="en-IN"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667529604"/>
              </p:ext>
            </p:extLst>
          </p:nvPr>
        </p:nvGraphicFramePr>
        <p:xfrm>
          <a:off x="254197" y="2222500"/>
          <a:ext cx="8350251" cy="4127500"/>
        </p:xfrm>
        <a:graphic>
          <a:graphicData uri="http://schemas.openxmlformats.org/presentationml/2006/ole">
            <mc:AlternateContent xmlns:mc="http://schemas.openxmlformats.org/markup-compatibility/2006">
              <mc:Choice xmlns:v="urn:schemas-microsoft-com:vml" Requires="v">
                <p:oleObj spid="_x0000_s208909" name="Equation" r:id="rId3" imgW="3340080" imgH="1650960" progId="Equation.DSMT4">
                  <p:embed/>
                </p:oleObj>
              </mc:Choice>
              <mc:Fallback>
                <p:oleObj name="Equation" r:id="rId3" imgW="3340080" imgH="1650960" progId="Equation.DSMT4">
                  <p:embed/>
                  <p:pic>
                    <p:nvPicPr>
                      <p:cNvPr id="0" name="Object 8"/>
                      <p:cNvPicPr>
                        <a:picLocks noChangeAspect="1" noChangeArrowheads="1"/>
                      </p:cNvPicPr>
                      <p:nvPr/>
                    </p:nvPicPr>
                    <p:blipFill>
                      <a:blip r:embed="rId4"/>
                      <a:srcRect/>
                      <a:stretch>
                        <a:fillRect/>
                      </a:stretch>
                    </p:blipFill>
                    <p:spPr bwMode="auto">
                      <a:xfrm>
                        <a:off x="254197" y="2222500"/>
                        <a:ext cx="8350251" cy="412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32312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with spring support</a:t>
            </a:r>
            <a:endParaRPr lang="en-IN" dirty="0"/>
          </a:p>
        </p:txBody>
      </p:sp>
      <p:sp>
        <p:nvSpPr>
          <p:cNvPr id="3" name="Content Placeholder 2"/>
          <p:cNvSpPr>
            <a:spLocks noGrp="1"/>
          </p:cNvSpPr>
          <p:nvPr>
            <p:ph idx="1"/>
          </p:nvPr>
        </p:nvSpPr>
        <p:spPr/>
        <p:txBody>
          <a:bodyPr/>
          <a:lstStyle/>
          <a:p>
            <a:r>
              <a:rPr lang="en-IN" dirty="0" smtClean="0"/>
              <a:t>For the first problem the solutions are as shown below (recall the beam AB of the hinged beam problem)</a:t>
            </a:r>
          </a:p>
          <a:p>
            <a:pPr marL="0" indent="0">
              <a:buNone/>
            </a:pPr>
            <a:endParaRPr lang="en-IN" dirty="0"/>
          </a:p>
        </p:txBody>
      </p:sp>
      <p:grpSp>
        <p:nvGrpSpPr>
          <p:cNvPr id="4" name="Group 3"/>
          <p:cNvGrpSpPr/>
          <p:nvPr/>
        </p:nvGrpSpPr>
        <p:grpSpPr>
          <a:xfrm>
            <a:off x="2367048" y="5301208"/>
            <a:ext cx="4437200" cy="1413448"/>
            <a:chOff x="2151024" y="3429000"/>
            <a:chExt cx="4437200" cy="1413448"/>
          </a:xfrm>
        </p:grpSpPr>
        <p:sp>
          <p:nvSpPr>
            <p:cNvPr id="46" name="Rectangle 45"/>
            <p:cNvSpPr/>
            <p:nvPr/>
          </p:nvSpPr>
          <p:spPr>
            <a:xfrm>
              <a:off x="2151024" y="3861048"/>
              <a:ext cx="360040" cy="720000"/>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6" name="Group 25"/>
            <p:cNvGrpSpPr/>
            <p:nvPr/>
          </p:nvGrpSpPr>
          <p:grpSpPr>
            <a:xfrm>
              <a:off x="2442824" y="3429000"/>
              <a:ext cx="4145400" cy="1413448"/>
              <a:chOff x="2555776" y="3429000"/>
              <a:chExt cx="4145400" cy="1413448"/>
            </a:xfrm>
          </p:grpSpPr>
          <p:sp>
            <p:nvSpPr>
              <p:cNvPr id="27" name="Rectangle 26"/>
              <p:cNvSpPr/>
              <p:nvPr/>
            </p:nvSpPr>
            <p:spPr>
              <a:xfrm>
                <a:off x="2641432" y="4077072"/>
                <a:ext cx="3708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2555776" y="4473116"/>
                <a:ext cx="360040" cy="369332"/>
              </a:xfrm>
              <a:prstGeom prst="rect">
                <a:avLst/>
              </a:prstGeom>
              <a:noFill/>
            </p:spPr>
            <p:txBody>
              <a:bodyPr wrap="square" rtlCol="0">
                <a:spAutoFit/>
              </a:bodyPr>
              <a:lstStyle/>
              <a:p>
                <a:r>
                  <a:rPr lang="en-IN" dirty="0" smtClean="0"/>
                  <a:t>A</a:t>
                </a:r>
                <a:endParaRPr lang="en-IN" dirty="0"/>
              </a:p>
            </p:txBody>
          </p:sp>
          <p:sp>
            <p:nvSpPr>
              <p:cNvPr id="29" name="TextBox 28"/>
              <p:cNvSpPr txBox="1"/>
              <p:nvPr/>
            </p:nvSpPr>
            <p:spPr>
              <a:xfrm>
                <a:off x="6341136" y="4355812"/>
                <a:ext cx="360040" cy="369332"/>
              </a:xfrm>
              <a:prstGeom prst="rect">
                <a:avLst/>
              </a:prstGeom>
              <a:noFill/>
            </p:spPr>
            <p:txBody>
              <a:bodyPr wrap="square" rtlCol="0">
                <a:spAutoFit/>
              </a:bodyPr>
              <a:lstStyle/>
              <a:p>
                <a:r>
                  <a:rPr lang="en-IN" dirty="0" smtClean="0"/>
                  <a:t>B</a:t>
                </a:r>
                <a:endParaRPr lang="en-IN" dirty="0"/>
              </a:p>
            </p:txBody>
          </p:sp>
          <p:cxnSp>
            <p:nvCxnSpPr>
              <p:cNvPr id="30" name="Straight Arrow Connector 29"/>
              <p:cNvCxnSpPr/>
              <p:nvPr/>
            </p:nvCxnSpPr>
            <p:spPr>
              <a:xfrm>
                <a:off x="6218304"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724128"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974984"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223840"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470928"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729664"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980520"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252904"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499992"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758728"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009584"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279624" y="3442648"/>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3526712" y="3442648"/>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785448" y="3442648"/>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036304" y="3442648"/>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342328" y="3487408"/>
                <a:ext cx="324000" cy="324000"/>
              </a:xfrm>
              <a:prstGeom prst="rect">
                <a:avLst/>
              </a:prstGeom>
              <a:solidFill>
                <a:schemeClr val="bg1"/>
              </a:solidFill>
            </p:spPr>
            <p:txBody>
              <a:bodyPr wrap="square" lIns="0" tIns="0" rIns="0" bIns="0" rtlCol="0">
                <a:spAutoFit/>
              </a:bodyPr>
              <a:lstStyle/>
              <a:p>
                <a:r>
                  <a:rPr lang="en-IN" sz="2400" b="1" i="1" dirty="0" smtClean="0">
                    <a:latin typeface="Times New Roman" panose="02020603050405020304" pitchFamily="18" charset="0"/>
                    <a:cs typeface="Times New Roman" panose="02020603050405020304" pitchFamily="18" charset="0"/>
                  </a:rPr>
                  <a:t> w</a:t>
                </a:r>
                <a:endParaRPr lang="en-IN" sz="2400" b="1" i="1" dirty="0">
                  <a:latin typeface="Times New Roman" panose="02020603050405020304" pitchFamily="18" charset="0"/>
                  <a:cs typeface="Times New Roman" panose="02020603050405020304" pitchFamily="18" charset="0"/>
                </a:endParaRPr>
              </a:p>
            </p:txBody>
          </p:sp>
        </p:grpSp>
      </p:grpSp>
      <p:graphicFrame>
        <p:nvGraphicFramePr>
          <p:cNvPr id="6" name="Object 5"/>
          <p:cNvGraphicFramePr>
            <a:graphicFrameLocks noChangeAspect="1"/>
          </p:cNvGraphicFramePr>
          <p:nvPr>
            <p:extLst>
              <p:ext uri="{D42A27DB-BD31-4B8C-83A1-F6EECF244321}">
                <p14:modId xmlns:p14="http://schemas.microsoft.com/office/powerpoint/2010/main" val="898679619"/>
              </p:ext>
            </p:extLst>
          </p:nvPr>
        </p:nvGraphicFramePr>
        <p:xfrm>
          <a:off x="2187351" y="3140968"/>
          <a:ext cx="4760913" cy="2095500"/>
        </p:xfrm>
        <a:graphic>
          <a:graphicData uri="http://schemas.openxmlformats.org/presentationml/2006/ole">
            <mc:AlternateContent xmlns:mc="http://schemas.openxmlformats.org/markup-compatibility/2006">
              <mc:Choice xmlns:v="urn:schemas-microsoft-com:vml" Requires="v">
                <p:oleObj spid="_x0000_s169999" name="Equation" r:id="rId3" imgW="1904760" imgH="838080" progId="Equation.DSMT4">
                  <p:embed/>
                </p:oleObj>
              </mc:Choice>
              <mc:Fallback>
                <p:oleObj name="Equation" r:id="rId3" imgW="1904760" imgH="838080" progId="Equation.DSMT4">
                  <p:embed/>
                  <p:pic>
                    <p:nvPicPr>
                      <p:cNvPr id="0" name="Object 5"/>
                      <p:cNvPicPr>
                        <a:picLocks noChangeAspect="1" noChangeArrowheads="1"/>
                      </p:cNvPicPr>
                      <p:nvPr/>
                    </p:nvPicPr>
                    <p:blipFill>
                      <a:blip r:embed="rId4"/>
                      <a:srcRect/>
                      <a:stretch>
                        <a:fillRect/>
                      </a:stretch>
                    </p:blipFill>
                    <p:spPr bwMode="auto">
                      <a:xfrm>
                        <a:off x="2187351" y="3140968"/>
                        <a:ext cx="4760913" cy="209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013195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on Beam</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7003504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 shaped beam</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1968992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 shaped rod</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741243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with spring support</a:t>
            </a:r>
            <a:endParaRPr lang="en-IN" dirty="0"/>
          </a:p>
        </p:txBody>
      </p:sp>
      <p:sp>
        <p:nvSpPr>
          <p:cNvPr id="3" name="Content Placeholder 2"/>
          <p:cNvSpPr>
            <a:spLocks noGrp="1"/>
          </p:cNvSpPr>
          <p:nvPr>
            <p:ph idx="1"/>
          </p:nvPr>
        </p:nvSpPr>
        <p:spPr/>
        <p:txBody>
          <a:bodyPr/>
          <a:lstStyle/>
          <a:p>
            <a:r>
              <a:rPr lang="en-IN" dirty="0" smtClean="0"/>
              <a:t>For the second problem the solutions are as shown below (we have to substitute –P for P the cantilever with upward point load at tip solved earlier)</a:t>
            </a:r>
          </a:p>
          <a:p>
            <a:pPr marL="0" indent="0">
              <a:buNone/>
            </a:pPr>
            <a:endParaRPr lang="en-IN" dirty="0"/>
          </a:p>
        </p:txBody>
      </p:sp>
      <p:grpSp>
        <p:nvGrpSpPr>
          <p:cNvPr id="5" name="Group 4"/>
          <p:cNvGrpSpPr/>
          <p:nvPr/>
        </p:nvGrpSpPr>
        <p:grpSpPr>
          <a:xfrm>
            <a:off x="2312456" y="5183904"/>
            <a:ext cx="4491792" cy="1485456"/>
            <a:chOff x="2240448" y="5183904"/>
            <a:chExt cx="4491792" cy="1485456"/>
          </a:xfrm>
        </p:grpSpPr>
        <p:sp>
          <p:nvSpPr>
            <p:cNvPr id="47" name="Line 5"/>
            <p:cNvSpPr>
              <a:spLocks noChangeShapeType="1"/>
            </p:cNvSpPr>
            <p:nvPr/>
          </p:nvSpPr>
          <p:spPr bwMode="auto">
            <a:xfrm flipV="1">
              <a:off x="6334474" y="5678760"/>
              <a:ext cx="0" cy="9906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 name="TextBox 48"/>
            <p:cNvSpPr txBox="1"/>
            <p:nvPr/>
          </p:nvSpPr>
          <p:spPr>
            <a:xfrm>
              <a:off x="5940152" y="6196464"/>
              <a:ext cx="540000" cy="461665"/>
            </a:xfrm>
            <a:prstGeom prst="rect">
              <a:avLst/>
            </a:prstGeom>
            <a:noFill/>
          </p:spPr>
          <p:txBody>
            <a:bodyPr wrap="square" rtlCol="0">
              <a:spAutoFit/>
            </a:bodyPr>
            <a:lstStyle/>
            <a:p>
              <a:r>
                <a:rPr lang="en-IN" sz="2400" b="1" dirty="0" smtClean="0"/>
                <a:t>P</a:t>
              </a:r>
              <a:endParaRPr lang="en-IN" sz="2400" b="1" baseline="-25000" dirty="0"/>
            </a:p>
          </p:txBody>
        </p:sp>
        <p:grpSp>
          <p:nvGrpSpPr>
            <p:cNvPr id="48" name="Group 47"/>
            <p:cNvGrpSpPr/>
            <p:nvPr/>
          </p:nvGrpSpPr>
          <p:grpSpPr>
            <a:xfrm>
              <a:off x="2240448" y="5183904"/>
              <a:ext cx="4491792" cy="981400"/>
              <a:chOff x="2151024" y="3861048"/>
              <a:chExt cx="4491792" cy="981400"/>
            </a:xfrm>
          </p:grpSpPr>
          <p:sp>
            <p:nvSpPr>
              <p:cNvPr id="50" name="Rectangle 49"/>
              <p:cNvSpPr/>
              <p:nvPr/>
            </p:nvSpPr>
            <p:spPr>
              <a:xfrm>
                <a:off x="2151024" y="3861048"/>
                <a:ext cx="360040" cy="720000"/>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1" name="Group 50"/>
              <p:cNvGrpSpPr/>
              <p:nvPr/>
            </p:nvGrpSpPr>
            <p:grpSpPr>
              <a:xfrm>
                <a:off x="2442824" y="4077072"/>
                <a:ext cx="4199992" cy="765376"/>
                <a:chOff x="2555776" y="4077072"/>
                <a:chExt cx="4199992" cy="765376"/>
              </a:xfrm>
            </p:grpSpPr>
            <p:sp>
              <p:nvSpPr>
                <p:cNvPr id="52" name="Rectangle 51"/>
                <p:cNvSpPr/>
                <p:nvPr/>
              </p:nvSpPr>
              <p:spPr>
                <a:xfrm>
                  <a:off x="2641432" y="4077072"/>
                  <a:ext cx="3708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TextBox 52"/>
                <p:cNvSpPr txBox="1"/>
                <p:nvPr/>
              </p:nvSpPr>
              <p:spPr>
                <a:xfrm>
                  <a:off x="2555776" y="4473116"/>
                  <a:ext cx="360040" cy="369332"/>
                </a:xfrm>
                <a:prstGeom prst="rect">
                  <a:avLst/>
                </a:prstGeom>
                <a:noFill/>
              </p:spPr>
              <p:txBody>
                <a:bodyPr wrap="square" rtlCol="0">
                  <a:spAutoFit/>
                </a:bodyPr>
                <a:lstStyle/>
                <a:p>
                  <a:r>
                    <a:rPr lang="en-IN" dirty="0" smtClean="0"/>
                    <a:t>A</a:t>
                  </a:r>
                  <a:endParaRPr lang="en-IN" dirty="0"/>
                </a:p>
              </p:txBody>
            </p:sp>
            <p:sp>
              <p:nvSpPr>
                <p:cNvPr id="54" name="TextBox 53"/>
                <p:cNvSpPr txBox="1"/>
                <p:nvPr/>
              </p:nvSpPr>
              <p:spPr>
                <a:xfrm>
                  <a:off x="6395728" y="4355812"/>
                  <a:ext cx="360040" cy="369332"/>
                </a:xfrm>
                <a:prstGeom prst="rect">
                  <a:avLst/>
                </a:prstGeom>
                <a:noFill/>
              </p:spPr>
              <p:txBody>
                <a:bodyPr wrap="square" rtlCol="0">
                  <a:spAutoFit/>
                </a:bodyPr>
                <a:lstStyle/>
                <a:p>
                  <a:r>
                    <a:rPr lang="en-IN" dirty="0" smtClean="0"/>
                    <a:t>B</a:t>
                  </a:r>
                  <a:endParaRPr lang="en-IN" dirty="0"/>
                </a:p>
              </p:txBody>
            </p:sp>
          </p:grpSp>
        </p:grpSp>
      </p:grpSp>
      <p:graphicFrame>
        <p:nvGraphicFramePr>
          <p:cNvPr id="7" name="Object 6"/>
          <p:cNvGraphicFramePr>
            <a:graphicFrameLocks noChangeAspect="1"/>
          </p:cNvGraphicFramePr>
          <p:nvPr>
            <p:extLst>
              <p:ext uri="{D42A27DB-BD31-4B8C-83A1-F6EECF244321}">
                <p14:modId xmlns:p14="http://schemas.microsoft.com/office/powerpoint/2010/main" val="2959881576"/>
              </p:ext>
            </p:extLst>
          </p:nvPr>
        </p:nvGraphicFramePr>
        <p:xfrm>
          <a:off x="4571578" y="3133725"/>
          <a:ext cx="2952750" cy="2095500"/>
        </p:xfrm>
        <a:graphic>
          <a:graphicData uri="http://schemas.openxmlformats.org/presentationml/2006/ole">
            <mc:AlternateContent xmlns:mc="http://schemas.openxmlformats.org/markup-compatibility/2006">
              <mc:Choice xmlns:v="urn:schemas-microsoft-com:vml" Requires="v">
                <p:oleObj spid="_x0000_s181265" name="Equation" r:id="rId3" imgW="1180800" imgH="838080" progId="Equation.DSMT4">
                  <p:embed/>
                </p:oleObj>
              </mc:Choice>
              <mc:Fallback>
                <p:oleObj name="Equation" r:id="rId3" imgW="1180800" imgH="838080" progId="Equation.DSMT4">
                  <p:embed/>
                  <p:pic>
                    <p:nvPicPr>
                      <p:cNvPr id="0" name="Object 24"/>
                      <p:cNvPicPr>
                        <a:picLocks noChangeAspect="1" noChangeArrowheads="1"/>
                      </p:cNvPicPr>
                      <p:nvPr/>
                    </p:nvPicPr>
                    <p:blipFill>
                      <a:blip r:embed="rId4"/>
                      <a:srcRect/>
                      <a:stretch>
                        <a:fillRect/>
                      </a:stretch>
                    </p:blipFill>
                    <p:spPr bwMode="auto">
                      <a:xfrm>
                        <a:off x="4571578" y="3133725"/>
                        <a:ext cx="2952750" cy="209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64684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with spring support</a:t>
            </a:r>
            <a:endParaRPr lang="en-IN" dirty="0"/>
          </a:p>
        </p:txBody>
      </p:sp>
      <p:sp>
        <p:nvSpPr>
          <p:cNvPr id="3" name="Content Placeholder 2"/>
          <p:cNvSpPr>
            <a:spLocks noGrp="1"/>
          </p:cNvSpPr>
          <p:nvPr>
            <p:ph idx="1"/>
          </p:nvPr>
        </p:nvSpPr>
        <p:spPr>
          <a:xfrm>
            <a:off x="457200" y="1268760"/>
            <a:ext cx="8229600" cy="4525963"/>
          </a:xfrm>
        </p:spPr>
        <p:txBody>
          <a:bodyPr/>
          <a:lstStyle/>
          <a:p>
            <a:r>
              <a:rPr lang="en-IN" dirty="0" smtClean="0"/>
              <a:t>Adding the two solutions will give us the solution for the problem shown below</a:t>
            </a:r>
            <a:endParaRPr lang="en-IN" dirty="0"/>
          </a:p>
        </p:txBody>
      </p:sp>
      <p:grpSp>
        <p:nvGrpSpPr>
          <p:cNvPr id="5" name="Group 4"/>
          <p:cNvGrpSpPr/>
          <p:nvPr/>
        </p:nvGrpSpPr>
        <p:grpSpPr>
          <a:xfrm>
            <a:off x="2236680" y="4735120"/>
            <a:ext cx="4653224" cy="1985064"/>
            <a:chOff x="2151024" y="3429000"/>
            <a:chExt cx="4653224" cy="1985064"/>
          </a:xfrm>
        </p:grpSpPr>
        <p:sp>
          <p:nvSpPr>
            <p:cNvPr id="46" name="Rectangle 45"/>
            <p:cNvSpPr/>
            <p:nvPr/>
          </p:nvSpPr>
          <p:spPr>
            <a:xfrm>
              <a:off x="2151024" y="3861048"/>
              <a:ext cx="360040" cy="720000"/>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6" name="Group 25"/>
            <p:cNvGrpSpPr/>
            <p:nvPr/>
          </p:nvGrpSpPr>
          <p:grpSpPr>
            <a:xfrm>
              <a:off x="2442824" y="3429000"/>
              <a:ext cx="4361424" cy="1413448"/>
              <a:chOff x="2555776" y="3429000"/>
              <a:chExt cx="4361424" cy="1413448"/>
            </a:xfrm>
          </p:grpSpPr>
          <p:sp>
            <p:nvSpPr>
              <p:cNvPr id="27" name="Rectangle 26"/>
              <p:cNvSpPr/>
              <p:nvPr/>
            </p:nvSpPr>
            <p:spPr>
              <a:xfrm>
                <a:off x="2641432" y="4077072"/>
                <a:ext cx="3708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2555776" y="4473116"/>
                <a:ext cx="360040" cy="369332"/>
              </a:xfrm>
              <a:prstGeom prst="rect">
                <a:avLst/>
              </a:prstGeom>
              <a:noFill/>
            </p:spPr>
            <p:txBody>
              <a:bodyPr wrap="square" rtlCol="0">
                <a:spAutoFit/>
              </a:bodyPr>
              <a:lstStyle/>
              <a:p>
                <a:r>
                  <a:rPr lang="en-IN" dirty="0" smtClean="0"/>
                  <a:t>A</a:t>
                </a:r>
                <a:endParaRPr lang="en-IN" dirty="0"/>
              </a:p>
            </p:txBody>
          </p:sp>
          <p:sp>
            <p:nvSpPr>
              <p:cNvPr id="29" name="TextBox 28"/>
              <p:cNvSpPr txBox="1"/>
              <p:nvPr/>
            </p:nvSpPr>
            <p:spPr>
              <a:xfrm>
                <a:off x="6557160" y="4355812"/>
                <a:ext cx="360040" cy="369332"/>
              </a:xfrm>
              <a:prstGeom prst="rect">
                <a:avLst/>
              </a:prstGeom>
              <a:noFill/>
            </p:spPr>
            <p:txBody>
              <a:bodyPr wrap="square" rtlCol="0">
                <a:spAutoFit/>
              </a:bodyPr>
              <a:lstStyle/>
              <a:p>
                <a:r>
                  <a:rPr lang="en-IN" dirty="0" smtClean="0"/>
                  <a:t>B</a:t>
                </a:r>
                <a:endParaRPr lang="en-IN" dirty="0"/>
              </a:p>
            </p:txBody>
          </p:sp>
          <p:cxnSp>
            <p:nvCxnSpPr>
              <p:cNvPr id="30" name="Straight Arrow Connector 29"/>
              <p:cNvCxnSpPr/>
              <p:nvPr/>
            </p:nvCxnSpPr>
            <p:spPr>
              <a:xfrm>
                <a:off x="6218304"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724128"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974984"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223840"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470928"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729664"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980520"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252904"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499992"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758728"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009584" y="3429000"/>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279624" y="3442648"/>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3526712" y="3442648"/>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785448" y="3442648"/>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036304" y="3442648"/>
                <a:ext cx="0" cy="648072"/>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342328" y="3487408"/>
                <a:ext cx="324000" cy="324000"/>
              </a:xfrm>
              <a:prstGeom prst="rect">
                <a:avLst/>
              </a:prstGeom>
              <a:solidFill>
                <a:schemeClr val="bg1"/>
              </a:solidFill>
            </p:spPr>
            <p:txBody>
              <a:bodyPr wrap="square" lIns="0" tIns="0" rIns="0" bIns="0" rtlCol="0">
                <a:spAutoFit/>
              </a:bodyPr>
              <a:lstStyle/>
              <a:p>
                <a:r>
                  <a:rPr lang="en-IN" sz="2400" b="1" i="1" dirty="0" smtClean="0">
                    <a:latin typeface="Times New Roman" panose="02020603050405020304" pitchFamily="18" charset="0"/>
                    <a:cs typeface="Times New Roman" panose="02020603050405020304" pitchFamily="18" charset="0"/>
                  </a:rPr>
                  <a:t> w</a:t>
                </a:r>
                <a:endParaRPr lang="en-IN" sz="2400" b="1" i="1" dirty="0">
                  <a:latin typeface="Times New Roman" panose="02020603050405020304" pitchFamily="18" charset="0"/>
                  <a:cs typeface="Times New Roman" panose="02020603050405020304" pitchFamily="18" charset="0"/>
                </a:endParaRPr>
              </a:p>
            </p:txBody>
          </p:sp>
        </p:grpSp>
        <p:sp>
          <p:nvSpPr>
            <p:cNvPr id="47" name="Line 5"/>
            <p:cNvSpPr>
              <a:spLocks noChangeShapeType="1"/>
            </p:cNvSpPr>
            <p:nvPr/>
          </p:nvSpPr>
          <p:spPr bwMode="auto">
            <a:xfrm flipV="1">
              <a:off x="6226522" y="4423464"/>
              <a:ext cx="0" cy="9906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 name="TextBox 48"/>
            <p:cNvSpPr txBox="1"/>
            <p:nvPr/>
          </p:nvSpPr>
          <p:spPr>
            <a:xfrm>
              <a:off x="5832200" y="4941168"/>
              <a:ext cx="540000" cy="461665"/>
            </a:xfrm>
            <a:prstGeom prst="rect">
              <a:avLst/>
            </a:prstGeom>
            <a:noFill/>
          </p:spPr>
          <p:txBody>
            <a:bodyPr wrap="square" rtlCol="0">
              <a:spAutoFit/>
            </a:bodyPr>
            <a:lstStyle/>
            <a:p>
              <a:r>
                <a:rPr lang="en-IN" sz="2400" b="1" dirty="0" smtClean="0"/>
                <a:t>P</a:t>
              </a:r>
              <a:endParaRPr lang="en-IN" sz="2400" b="1" baseline="-25000" dirty="0"/>
            </a:p>
          </p:txBody>
        </p:sp>
      </p:grpSp>
      <p:graphicFrame>
        <p:nvGraphicFramePr>
          <p:cNvPr id="6" name="Object 5"/>
          <p:cNvGraphicFramePr>
            <a:graphicFrameLocks noChangeAspect="1"/>
          </p:cNvGraphicFramePr>
          <p:nvPr>
            <p:extLst>
              <p:ext uri="{D42A27DB-BD31-4B8C-83A1-F6EECF244321}">
                <p14:modId xmlns:p14="http://schemas.microsoft.com/office/powerpoint/2010/main" val="4030358692"/>
              </p:ext>
            </p:extLst>
          </p:nvPr>
        </p:nvGraphicFramePr>
        <p:xfrm>
          <a:off x="1076325" y="2420938"/>
          <a:ext cx="6983413" cy="2095500"/>
        </p:xfrm>
        <a:graphic>
          <a:graphicData uri="http://schemas.openxmlformats.org/presentationml/2006/ole">
            <mc:AlternateContent xmlns:mc="http://schemas.openxmlformats.org/markup-compatibility/2006">
              <mc:Choice xmlns:v="urn:schemas-microsoft-com:vml" Requires="v">
                <p:oleObj spid="_x0000_s182292" name="Equation" r:id="rId3" imgW="2793960" imgH="838080" progId="Equation.DSMT4">
                  <p:embed/>
                </p:oleObj>
              </mc:Choice>
              <mc:Fallback>
                <p:oleObj name="Equation" r:id="rId3" imgW="2793960" imgH="8380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6325" y="2420938"/>
                        <a:ext cx="6983413" cy="209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11440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with spring support</a:t>
            </a:r>
            <a:endParaRPr lang="en-IN" dirty="0"/>
          </a:p>
        </p:txBody>
      </p:sp>
      <p:sp>
        <p:nvSpPr>
          <p:cNvPr id="3" name="Content Placeholder 2"/>
          <p:cNvSpPr>
            <a:spLocks noGrp="1"/>
          </p:cNvSpPr>
          <p:nvPr>
            <p:ph idx="1"/>
          </p:nvPr>
        </p:nvSpPr>
        <p:spPr/>
        <p:txBody>
          <a:bodyPr/>
          <a:lstStyle/>
          <a:p>
            <a:r>
              <a:rPr lang="en-IN" dirty="0" smtClean="0"/>
              <a:t>Let us now look at the spring alone</a:t>
            </a:r>
          </a:p>
          <a:p>
            <a:r>
              <a:rPr lang="en-IN" dirty="0" smtClean="0"/>
              <a:t>The spring is being compressed by the force P</a:t>
            </a:r>
          </a:p>
          <a:p>
            <a:r>
              <a:rPr lang="en-IN" dirty="0" smtClean="0"/>
              <a:t>Hence the spring gets compressed by an amount </a:t>
            </a:r>
            <a:r>
              <a:rPr lang="en-IN" dirty="0" smtClean="0">
                <a:latin typeface="Symbol" panose="05050102010706020507" pitchFamily="18" charset="2"/>
              </a:rPr>
              <a:t>D</a:t>
            </a:r>
            <a:r>
              <a:rPr lang="en-IN" dirty="0" smtClean="0"/>
              <a:t> </a:t>
            </a:r>
          </a:p>
          <a:p>
            <a:r>
              <a:rPr lang="en-IN" dirty="0" smtClean="0"/>
              <a:t>This must also be the same as the deflection of the tip of the beam. Hence</a:t>
            </a:r>
            <a:endParaRPr lang="en-IN" dirty="0"/>
          </a:p>
        </p:txBody>
      </p:sp>
      <p:grpSp>
        <p:nvGrpSpPr>
          <p:cNvPr id="4" name="Group 3"/>
          <p:cNvGrpSpPr/>
          <p:nvPr/>
        </p:nvGrpSpPr>
        <p:grpSpPr>
          <a:xfrm>
            <a:off x="6718592" y="4509120"/>
            <a:ext cx="877744" cy="1866876"/>
            <a:chOff x="5854496" y="3518520"/>
            <a:chExt cx="877744" cy="1866876"/>
          </a:xfrm>
        </p:grpSpPr>
        <p:pic>
          <p:nvPicPr>
            <p:cNvPr id="48"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71156"/>
            <a:stretch/>
          </p:blipFill>
          <p:spPr bwMode="auto">
            <a:xfrm rot="10800000">
              <a:off x="5888579" y="4450760"/>
              <a:ext cx="627637" cy="934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Line 5"/>
            <p:cNvSpPr>
              <a:spLocks noChangeShapeType="1"/>
            </p:cNvSpPr>
            <p:nvPr/>
          </p:nvSpPr>
          <p:spPr bwMode="auto">
            <a:xfrm>
              <a:off x="6248818" y="3518520"/>
              <a:ext cx="0" cy="9906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 name="TextBox 48"/>
            <p:cNvSpPr txBox="1"/>
            <p:nvPr/>
          </p:nvSpPr>
          <p:spPr>
            <a:xfrm>
              <a:off x="5854496" y="3543399"/>
              <a:ext cx="540000" cy="461665"/>
            </a:xfrm>
            <a:prstGeom prst="rect">
              <a:avLst/>
            </a:prstGeom>
            <a:noFill/>
          </p:spPr>
          <p:txBody>
            <a:bodyPr wrap="square" rtlCol="0">
              <a:spAutoFit/>
            </a:bodyPr>
            <a:lstStyle/>
            <a:p>
              <a:r>
                <a:rPr lang="en-IN" sz="2400" b="1" dirty="0" smtClean="0"/>
                <a:t>P</a:t>
              </a:r>
              <a:endParaRPr lang="en-IN" sz="2400" b="1" baseline="-25000" dirty="0"/>
            </a:p>
          </p:txBody>
        </p:sp>
        <p:sp>
          <p:nvSpPr>
            <p:cNvPr id="50" name="TextBox 49"/>
            <p:cNvSpPr txBox="1"/>
            <p:nvPr/>
          </p:nvSpPr>
          <p:spPr>
            <a:xfrm>
              <a:off x="6372200" y="4221088"/>
              <a:ext cx="360040" cy="369332"/>
            </a:xfrm>
            <a:prstGeom prst="rect">
              <a:avLst/>
            </a:prstGeom>
            <a:noFill/>
          </p:spPr>
          <p:txBody>
            <a:bodyPr wrap="square" rtlCol="0">
              <a:spAutoFit/>
            </a:bodyPr>
            <a:lstStyle/>
            <a:p>
              <a:r>
                <a:rPr lang="en-IN" dirty="0" smtClean="0"/>
                <a:t>B</a:t>
              </a:r>
              <a:endParaRPr lang="en-IN" dirty="0"/>
            </a:p>
          </p:txBody>
        </p:sp>
      </p:grpSp>
      <p:graphicFrame>
        <p:nvGraphicFramePr>
          <p:cNvPr id="5" name="Object 4"/>
          <p:cNvGraphicFramePr>
            <a:graphicFrameLocks noChangeAspect="1"/>
          </p:cNvGraphicFramePr>
          <p:nvPr>
            <p:extLst>
              <p:ext uri="{D42A27DB-BD31-4B8C-83A1-F6EECF244321}">
                <p14:modId xmlns:p14="http://schemas.microsoft.com/office/powerpoint/2010/main" val="1464903927"/>
              </p:ext>
            </p:extLst>
          </p:nvPr>
        </p:nvGraphicFramePr>
        <p:xfrm>
          <a:off x="1187624" y="5111328"/>
          <a:ext cx="3173413" cy="1270000"/>
        </p:xfrm>
        <a:graphic>
          <a:graphicData uri="http://schemas.openxmlformats.org/presentationml/2006/ole">
            <mc:AlternateContent xmlns:mc="http://schemas.openxmlformats.org/markup-compatibility/2006">
              <mc:Choice xmlns:v="urn:schemas-microsoft-com:vml" Requires="v">
                <p:oleObj spid="_x0000_s185358" name="Equation" r:id="rId4" imgW="1269720" imgH="507960" progId="Equation.DSMT4">
                  <p:embed/>
                </p:oleObj>
              </mc:Choice>
              <mc:Fallback>
                <p:oleObj name="Equation" r:id="rId4" imgW="1269720" imgH="507960" progId="Equation.DSMT4">
                  <p:embed/>
                  <p:pic>
                    <p:nvPicPr>
                      <p:cNvPr id="0" name="Object 5"/>
                      <p:cNvPicPr>
                        <a:picLocks noChangeAspect="1" noChangeArrowheads="1"/>
                      </p:cNvPicPr>
                      <p:nvPr/>
                    </p:nvPicPr>
                    <p:blipFill>
                      <a:blip r:embed="rId5"/>
                      <a:srcRect/>
                      <a:stretch>
                        <a:fillRect/>
                      </a:stretch>
                    </p:blipFill>
                    <p:spPr bwMode="auto">
                      <a:xfrm>
                        <a:off x="1187624" y="5111328"/>
                        <a:ext cx="3173413" cy="127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90139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with spring support</a:t>
            </a:r>
            <a:endParaRPr lang="en-IN" dirty="0"/>
          </a:p>
        </p:txBody>
      </p:sp>
      <p:sp>
        <p:nvSpPr>
          <p:cNvPr id="3" name="Content Placeholder 2"/>
          <p:cNvSpPr>
            <a:spLocks noGrp="1"/>
          </p:cNvSpPr>
          <p:nvPr>
            <p:ph idx="1"/>
          </p:nvPr>
        </p:nvSpPr>
        <p:spPr/>
        <p:txBody>
          <a:bodyPr/>
          <a:lstStyle/>
          <a:p>
            <a:r>
              <a:rPr lang="en-IN" dirty="0" smtClean="0"/>
              <a:t>The deflection at the tip is</a:t>
            </a:r>
          </a:p>
          <a:p>
            <a:endParaRPr lang="en-IN" dirty="0"/>
          </a:p>
          <a:p>
            <a:endParaRPr lang="en-IN" dirty="0" smtClean="0"/>
          </a:p>
          <a:p>
            <a:endParaRPr lang="en-IN" dirty="0"/>
          </a:p>
          <a:p>
            <a:endParaRPr lang="en-IN" dirty="0" smtClean="0"/>
          </a:p>
          <a:p>
            <a:r>
              <a:rPr lang="en-IN" dirty="0" smtClean="0"/>
              <a:t>The compression of the spring is </a:t>
            </a:r>
          </a:p>
          <a:p>
            <a:endParaRPr lang="en-IN" dirty="0"/>
          </a:p>
        </p:txBody>
      </p:sp>
      <p:graphicFrame>
        <p:nvGraphicFramePr>
          <p:cNvPr id="6" name="Object 5"/>
          <p:cNvGraphicFramePr>
            <a:graphicFrameLocks noChangeAspect="1"/>
          </p:cNvGraphicFramePr>
          <p:nvPr>
            <p:extLst>
              <p:ext uri="{D42A27DB-BD31-4B8C-83A1-F6EECF244321}">
                <p14:modId xmlns:p14="http://schemas.microsoft.com/office/powerpoint/2010/main" val="4010135235"/>
              </p:ext>
            </p:extLst>
          </p:nvPr>
        </p:nvGraphicFramePr>
        <p:xfrm>
          <a:off x="1331640" y="2204864"/>
          <a:ext cx="6634163" cy="2095500"/>
        </p:xfrm>
        <a:graphic>
          <a:graphicData uri="http://schemas.openxmlformats.org/presentationml/2006/ole">
            <mc:AlternateContent xmlns:mc="http://schemas.openxmlformats.org/markup-compatibility/2006">
              <mc:Choice xmlns:v="urn:schemas-microsoft-com:vml" Requires="v">
                <p:oleObj spid="_x0000_s186409" name="Equation" r:id="rId3" imgW="2654280" imgH="838080" progId="Equation.DSMT4">
                  <p:embed/>
                </p:oleObj>
              </mc:Choice>
              <mc:Fallback>
                <p:oleObj name="Equation" r:id="rId3" imgW="2654280" imgH="838080" progId="Equation.DSMT4">
                  <p:embed/>
                  <p:pic>
                    <p:nvPicPr>
                      <p:cNvPr id="0" name="Object 5"/>
                      <p:cNvPicPr>
                        <a:picLocks noChangeAspect="1" noChangeArrowheads="1"/>
                      </p:cNvPicPr>
                      <p:nvPr/>
                    </p:nvPicPr>
                    <p:blipFill>
                      <a:blip r:embed="rId4"/>
                      <a:srcRect/>
                      <a:stretch>
                        <a:fillRect/>
                      </a:stretch>
                    </p:blipFill>
                    <p:spPr bwMode="auto">
                      <a:xfrm>
                        <a:off x="1331640" y="2204864"/>
                        <a:ext cx="6634163" cy="209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842046907"/>
              </p:ext>
            </p:extLst>
          </p:nvPr>
        </p:nvGraphicFramePr>
        <p:xfrm>
          <a:off x="2195736" y="5301208"/>
          <a:ext cx="2628720" cy="1180440"/>
        </p:xfrm>
        <a:graphic>
          <a:graphicData uri="http://schemas.openxmlformats.org/presentationml/2006/ole">
            <mc:AlternateContent xmlns:mc="http://schemas.openxmlformats.org/markup-compatibility/2006">
              <mc:Choice xmlns:v="urn:schemas-microsoft-com:vml" Requires="v">
                <p:oleObj spid="_x0000_s186410" name="Equation" r:id="rId5" imgW="876240" imgH="393480" progId="Equation.DSMT4">
                  <p:embed/>
                </p:oleObj>
              </mc:Choice>
              <mc:Fallback>
                <p:oleObj name="Equation" r:id="rId5" imgW="876240" imgH="393480" progId="Equation.DSMT4">
                  <p:embed/>
                  <p:pic>
                    <p:nvPicPr>
                      <p:cNvPr id="0" name=""/>
                      <p:cNvPicPr/>
                      <p:nvPr/>
                    </p:nvPicPr>
                    <p:blipFill>
                      <a:blip r:embed="rId6"/>
                      <a:stretch>
                        <a:fillRect/>
                      </a:stretch>
                    </p:blipFill>
                    <p:spPr>
                      <a:xfrm>
                        <a:off x="2195736" y="5301208"/>
                        <a:ext cx="2628720" cy="1180440"/>
                      </a:xfrm>
                      <a:prstGeom prst="rect">
                        <a:avLst/>
                      </a:prstGeom>
                    </p:spPr>
                  </p:pic>
                </p:oleObj>
              </mc:Fallback>
            </mc:AlternateContent>
          </a:graphicData>
        </a:graphic>
      </p:graphicFrame>
    </p:spTree>
    <p:extLst>
      <p:ext uri="{BB962C8B-B14F-4D97-AF65-F5344CB8AC3E}">
        <p14:creationId xmlns:p14="http://schemas.microsoft.com/office/powerpoint/2010/main" val="1839579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Beam with spring support</a:t>
            </a:r>
            <a:endParaRPr lang="en-IN" dirty="0"/>
          </a:p>
        </p:txBody>
      </p:sp>
      <p:sp>
        <p:nvSpPr>
          <p:cNvPr id="3" name="Content Placeholder 2"/>
          <p:cNvSpPr>
            <a:spLocks noGrp="1"/>
          </p:cNvSpPr>
          <p:nvPr>
            <p:ph idx="1"/>
          </p:nvPr>
        </p:nvSpPr>
        <p:spPr>
          <a:xfrm>
            <a:off x="457200" y="1600200"/>
            <a:ext cx="8291264" cy="4525963"/>
          </a:xfrm>
        </p:spPr>
        <p:txBody>
          <a:bodyPr/>
          <a:lstStyle/>
          <a:p>
            <a:r>
              <a:rPr lang="en-IN" dirty="0" smtClean="0"/>
              <a:t>Equating the deflection of the tip to the compression of the spring will let us solve for P</a:t>
            </a:r>
            <a:endParaRPr lang="en-IN" dirty="0"/>
          </a:p>
        </p:txBody>
      </p:sp>
      <p:graphicFrame>
        <p:nvGraphicFramePr>
          <p:cNvPr id="6" name="Object 5"/>
          <p:cNvGraphicFramePr>
            <a:graphicFrameLocks noChangeAspect="1"/>
          </p:cNvGraphicFramePr>
          <p:nvPr>
            <p:extLst>
              <p:ext uri="{D42A27DB-BD31-4B8C-83A1-F6EECF244321}">
                <p14:modId xmlns:p14="http://schemas.microsoft.com/office/powerpoint/2010/main" val="823142492"/>
              </p:ext>
            </p:extLst>
          </p:nvPr>
        </p:nvGraphicFramePr>
        <p:xfrm>
          <a:off x="2646363" y="2740868"/>
          <a:ext cx="3841750" cy="4000500"/>
        </p:xfrm>
        <a:graphic>
          <a:graphicData uri="http://schemas.openxmlformats.org/presentationml/2006/ole">
            <mc:AlternateContent xmlns:mc="http://schemas.openxmlformats.org/markup-compatibility/2006">
              <mc:Choice xmlns:v="urn:schemas-microsoft-com:vml" Requires="v">
                <p:oleObj spid="_x0000_s187404" name="Equation" r:id="rId3" imgW="1536480" imgH="1600200" progId="Equation.DSMT4">
                  <p:embed/>
                </p:oleObj>
              </mc:Choice>
              <mc:Fallback>
                <p:oleObj name="Equation" r:id="rId3" imgW="1536480" imgH="1600200" progId="Equation.DSMT4">
                  <p:embed/>
                  <p:pic>
                    <p:nvPicPr>
                      <p:cNvPr id="0" name=""/>
                      <p:cNvPicPr>
                        <a:picLocks noChangeAspect="1" noChangeArrowheads="1"/>
                      </p:cNvPicPr>
                      <p:nvPr/>
                    </p:nvPicPr>
                    <p:blipFill>
                      <a:blip r:embed="rId4"/>
                      <a:srcRect/>
                      <a:stretch>
                        <a:fillRect/>
                      </a:stretch>
                    </p:blipFill>
                    <p:spPr bwMode="auto">
                      <a:xfrm>
                        <a:off x="2646363" y="2740868"/>
                        <a:ext cx="3841750" cy="400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23710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46861E66B55641AE6575F44CB71A27" ma:contentTypeVersion="2" ma:contentTypeDescription="Create a new document." ma:contentTypeScope="" ma:versionID="4b35607b4ed4efdf9b624cbff1e22375">
  <xsd:schema xmlns:xsd="http://www.w3.org/2001/XMLSchema" xmlns:xs="http://www.w3.org/2001/XMLSchema" xmlns:p="http://schemas.microsoft.com/office/2006/metadata/properties" xmlns:ns2="8ea5e6b7-b3de-443a-b1f0-55105e463460" targetNamespace="http://schemas.microsoft.com/office/2006/metadata/properties" ma:root="true" ma:fieldsID="69e72cdc59b480a047fb28f085ec0421" ns2:_="">
    <xsd:import namespace="8ea5e6b7-b3de-443a-b1f0-55105e46346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a5e6b7-b3de-443a-b1f0-55105e4634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79B0DCA-B084-4C23-8B63-9FBB721E7BDB}"/>
</file>

<file path=customXml/itemProps2.xml><?xml version="1.0" encoding="utf-8"?>
<ds:datastoreItem xmlns:ds="http://schemas.openxmlformats.org/officeDocument/2006/customXml" ds:itemID="{C4796076-BB05-4C45-B9EC-7697482CE4B5}"/>
</file>

<file path=customXml/itemProps3.xml><?xml version="1.0" encoding="utf-8"?>
<ds:datastoreItem xmlns:ds="http://schemas.openxmlformats.org/officeDocument/2006/customXml" ds:itemID="{88126223-6B16-4FF8-848E-46A119BC092B}"/>
</file>

<file path=docProps/app.xml><?xml version="1.0" encoding="utf-8"?>
<Properties xmlns="http://schemas.openxmlformats.org/officeDocument/2006/extended-properties" xmlns:vt="http://schemas.openxmlformats.org/officeDocument/2006/docPropsVTypes">
  <TotalTime>2022</TotalTime>
  <Words>1190</Words>
  <Application>Microsoft Office PowerPoint</Application>
  <PresentationFormat>On-screen Show (4:3)</PresentationFormat>
  <Paragraphs>288</Paragraphs>
  <Slides>42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4" baseType="lpstr">
      <vt:lpstr>Office Theme</vt:lpstr>
      <vt:lpstr>Equation</vt:lpstr>
      <vt:lpstr>Beam with spring support</vt:lpstr>
      <vt:lpstr>Beam with spring support</vt:lpstr>
      <vt:lpstr>Beam with spring support</vt:lpstr>
      <vt:lpstr>Beam with spring support</vt:lpstr>
      <vt:lpstr>Beam with spring support</vt:lpstr>
      <vt:lpstr>Beam with spring support</vt:lpstr>
      <vt:lpstr>Beam with spring support</vt:lpstr>
      <vt:lpstr>Beam with spring support</vt:lpstr>
      <vt:lpstr>Beam with spring support</vt:lpstr>
      <vt:lpstr>Beam with spring support</vt:lpstr>
      <vt:lpstr>Beam with a gapped support</vt:lpstr>
      <vt:lpstr>Beam with a gapped support</vt:lpstr>
      <vt:lpstr>Beam with a gapped support</vt:lpstr>
      <vt:lpstr>Beam with a gapped support</vt:lpstr>
      <vt:lpstr>Beam with a gapped support</vt:lpstr>
      <vt:lpstr>Beam with a gapped support</vt:lpstr>
      <vt:lpstr>Beam with a gapped support</vt:lpstr>
      <vt:lpstr>Beam with a gapped support</vt:lpstr>
      <vt:lpstr>Beam with a gapped support</vt:lpstr>
      <vt:lpstr>Beam with a gapped support</vt:lpstr>
      <vt:lpstr>Beam with a gapped support</vt:lpstr>
      <vt:lpstr>Beam with a gapped support</vt:lpstr>
      <vt:lpstr>Beam with a gapped support</vt:lpstr>
      <vt:lpstr>Beam with a gapped support</vt:lpstr>
      <vt:lpstr>Beam with a gapped support</vt:lpstr>
      <vt:lpstr>Beam with a gapped support</vt:lpstr>
      <vt:lpstr>Beam with a gapped support</vt:lpstr>
      <vt:lpstr>Beam with a gapped support</vt:lpstr>
      <vt:lpstr>Beam with a gapped support</vt:lpstr>
      <vt:lpstr>Beam with a gapped support</vt:lpstr>
      <vt:lpstr>Beam with a gapped support</vt:lpstr>
      <vt:lpstr>Beam with a gapped support</vt:lpstr>
      <vt:lpstr>Beam with a gapped support</vt:lpstr>
      <vt:lpstr>Beam with a gapped support</vt:lpstr>
      <vt:lpstr>Beam with a gapped support</vt:lpstr>
      <vt:lpstr>Beam with a gapped support</vt:lpstr>
      <vt:lpstr>Beam with a gapped support</vt:lpstr>
      <vt:lpstr>Beam with a gapped support</vt:lpstr>
      <vt:lpstr>Beam with a gapped support</vt:lpstr>
      <vt:lpstr>Beam on Beam</vt:lpstr>
      <vt:lpstr>L shaped beam</vt:lpstr>
      <vt:lpstr>L shaped rod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Deflection of Beams</dc:title>
  <dc:creator>Windows User</dc:creator>
  <cp:lastModifiedBy>Windows User</cp:lastModifiedBy>
  <cp:revision>136</cp:revision>
  <dcterms:created xsi:type="dcterms:W3CDTF">2020-09-11T10:43:33Z</dcterms:created>
  <dcterms:modified xsi:type="dcterms:W3CDTF">2020-09-16T21:03:12Z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0x0101001446861E66B55641AE6575F44CB71A27</vt:lpwstr>
  </property>
</Properties>
</file>