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5" r:id="rId9"/>
    <p:sldId id="296" r:id="rId10"/>
    <p:sldId id="297" r:id="rId11"/>
    <p:sldId id="298" r:id="rId12"/>
    <p:sldId id="299" r:id="rId13"/>
    <p:sldId id="300" r:id="rId14"/>
    <p:sldId id="302" r:id="rId15"/>
    <p:sldId id="303" r:id="rId16"/>
    <p:sldId id="304" r:id="rId17"/>
    <p:sldId id="305" r:id="rId18"/>
    <p:sldId id="267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4" r:id="rId27"/>
    <p:sldId id="31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 showGuides="1">
      <p:cViewPr varScale="1">
        <p:scale>
          <a:sx n="70" d="100"/>
          <a:sy n="70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5AA2C-4906-4C39-A4A2-9EFD31370BF9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72BC1-38C6-48A9-B749-9A0F23AFD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50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F12A-E144-4F46-A9B6-651DD0686F4D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D19-CC39-4110-8E87-7A6D5DBD5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93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F12A-E144-4F46-A9B6-651DD0686F4D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D19-CC39-4110-8E87-7A6D5DBD5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12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F12A-E144-4F46-A9B6-651DD0686F4D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D19-CC39-4110-8E87-7A6D5DBD5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89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F12A-E144-4F46-A9B6-651DD0686F4D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D19-CC39-4110-8E87-7A6D5DBD5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16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F12A-E144-4F46-A9B6-651DD0686F4D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D19-CC39-4110-8E87-7A6D5DBD5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68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F12A-E144-4F46-A9B6-651DD0686F4D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D19-CC39-4110-8E87-7A6D5DBD5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11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F12A-E144-4F46-A9B6-651DD0686F4D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D19-CC39-4110-8E87-7A6D5DBD5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72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F12A-E144-4F46-A9B6-651DD0686F4D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D19-CC39-4110-8E87-7A6D5DBD5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50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F12A-E144-4F46-A9B6-651DD0686F4D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D19-CC39-4110-8E87-7A6D5DBD5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11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F12A-E144-4F46-A9B6-651DD0686F4D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D19-CC39-4110-8E87-7A6D5DBD5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25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F12A-E144-4F46-A9B6-651DD0686F4D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7D19-CC39-4110-8E87-7A6D5DBD5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63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AF12A-E144-4F46-A9B6-651DD0686F4D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37D19-CC39-4110-8E87-7A6D5DBD5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91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5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Compound Beams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Transformed Section Method of finding Normal Stresses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585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Compound Beams</a:t>
            </a:r>
            <a:endParaRPr lang="en-IN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472608"/>
          </a:xfrm>
        </p:spPr>
        <p:txBody>
          <a:bodyPr>
            <a:normAutofit/>
          </a:bodyPr>
          <a:lstStyle/>
          <a:p>
            <a:r>
              <a:rPr lang="en-IN" dirty="0" smtClean="0"/>
              <a:t>We also know that</a:t>
            </a:r>
          </a:p>
          <a:p>
            <a:endParaRPr lang="en-IN" dirty="0" smtClean="0"/>
          </a:p>
          <a:p>
            <a:r>
              <a:rPr lang="en-IN" dirty="0" smtClean="0"/>
              <a:t>Here also we can get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Again it </a:t>
            </a:r>
            <a:r>
              <a:rPr lang="en-IN" dirty="0"/>
              <a:t>is as if </a:t>
            </a:r>
            <a:r>
              <a:rPr lang="en-IN" dirty="0" smtClean="0"/>
              <a:t>curvature has been </a:t>
            </a:r>
            <a:r>
              <a:rPr lang="en-IN" dirty="0"/>
              <a:t>calculated with a new </a:t>
            </a:r>
            <a:r>
              <a:rPr lang="en-IN" dirty="0" smtClean="0"/>
              <a:t>kind </a:t>
            </a:r>
            <a:r>
              <a:rPr lang="en-IN" dirty="0"/>
              <a:t>of I</a:t>
            </a:r>
            <a:r>
              <a:rPr lang="en-IN" dirty="0" smtClean="0"/>
              <a:t> </a:t>
            </a:r>
            <a:r>
              <a:rPr lang="en-IN" dirty="0"/>
              <a:t>(weighted I</a:t>
            </a:r>
            <a:r>
              <a:rPr lang="en-IN" dirty="0" smtClean="0"/>
              <a:t>)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811640"/>
              </p:ext>
            </p:extLst>
          </p:nvPr>
        </p:nvGraphicFramePr>
        <p:xfrm>
          <a:off x="1259632" y="3068638"/>
          <a:ext cx="58293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3" imgW="1942920" imgH="444240" progId="Equation.DSMT4">
                  <p:embed/>
                </p:oleObj>
              </mc:Choice>
              <mc:Fallback>
                <p:oleObj name="Equation" r:id="rId3" imgW="1942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068638"/>
                        <a:ext cx="58293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284153"/>
              </p:ext>
            </p:extLst>
          </p:nvPr>
        </p:nvGraphicFramePr>
        <p:xfrm>
          <a:off x="4578424" y="981472"/>
          <a:ext cx="3810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5" imgW="1269720" imgH="431640" progId="Equation.DSMT4">
                  <p:embed/>
                </p:oleObj>
              </mc:Choice>
              <mc:Fallback>
                <p:oleObj name="Equation" r:id="rId5" imgW="126972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424" y="981472"/>
                        <a:ext cx="38100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5432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Compound Beams</a:t>
            </a:r>
            <a:endParaRPr lang="en-IN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23528" y="1124744"/>
            <a:ext cx="8363272" cy="5472608"/>
          </a:xfrm>
        </p:spPr>
        <p:txBody>
          <a:bodyPr>
            <a:normAutofit/>
          </a:bodyPr>
          <a:lstStyle/>
          <a:p>
            <a:r>
              <a:rPr lang="en-IN" dirty="0" smtClean="0"/>
              <a:t>So we have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b</a:t>
            </a:r>
            <a:r>
              <a:rPr lang="en-IN" dirty="0" smtClean="0"/>
              <a:t>(y) is the breadth at a distance y from the neutral axis</a:t>
            </a:r>
          </a:p>
          <a:p>
            <a:r>
              <a:rPr lang="en-IN" dirty="0" smtClean="0"/>
              <a:t>We need to figure out a way of changing the areas easily so that both definitions work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426100"/>
              </p:ext>
            </p:extLst>
          </p:nvPr>
        </p:nvGraphicFramePr>
        <p:xfrm>
          <a:off x="1331640" y="1700808"/>
          <a:ext cx="62484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Equation" r:id="rId3" imgW="2082600" imgH="583920" progId="Equation.DSMT4">
                  <p:embed/>
                </p:oleObj>
              </mc:Choice>
              <mc:Fallback>
                <p:oleObj name="Equation" r:id="rId3" imgW="2082600" imgH="5839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700808"/>
                        <a:ext cx="62484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384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Compound Beams</a:t>
            </a:r>
            <a:endParaRPr lang="en-IN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7504" y="1008112"/>
            <a:ext cx="8928992" cy="5589240"/>
          </a:xfrm>
        </p:spPr>
        <p:txBody>
          <a:bodyPr>
            <a:noAutofit/>
          </a:bodyPr>
          <a:lstStyle/>
          <a:p>
            <a:r>
              <a:rPr lang="en-IN" dirty="0" smtClean="0"/>
              <a:t>Let us define a new b(y)</a:t>
            </a:r>
          </a:p>
          <a:p>
            <a:r>
              <a:rPr lang="en-IN" dirty="0" smtClean="0"/>
              <a:t>This also gives us 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Thus if we only change the width at each y by E times we get a weighted area that is easy to draw, is consistent with the weighted I definition and hence works. 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756696"/>
              </p:ext>
            </p:extLst>
          </p:nvPr>
        </p:nvGraphicFramePr>
        <p:xfrm>
          <a:off x="4644008" y="980728"/>
          <a:ext cx="2895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Equation" r:id="rId3" imgW="965160" imgH="253800" progId="Equation.DSMT4">
                  <p:embed/>
                </p:oleObj>
              </mc:Choice>
              <mc:Fallback>
                <p:oleObj name="Equation" r:id="rId3" imgW="965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980728"/>
                        <a:ext cx="2895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657733"/>
              </p:ext>
            </p:extLst>
          </p:nvPr>
        </p:nvGraphicFramePr>
        <p:xfrm>
          <a:off x="599256" y="2100436"/>
          <a:ext cx="80772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Equation" r:id="rId5" imgW="2692080" imgH="850680" progId="Equation.DSMT4">
                  <p:embed/>
                </p:oleObj>
              </mc:Choice>
              <mc:Fallback>
                <p:oleObj name="Equation" r:id="rId5" imgW="2692080" imgH="8506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256" y="2100436"/>
                        <a:ext cx="8077200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537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Compound Beams</a:t>
            </a:r>
            <a:endParaRPr lang="en-IN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5949280"/>
          </a:xfrm>
        </p:spPr>
        <p:txBody>
          <a:bodyPr>
            <a:noAutofit/>
          </a:bodyPr>
          <a:lstStyle/>
          <a:p>
            <a:r>
              <a:rPr lang="en-IN" dirty="0" smtClean="0"/>
              <a:t>Using the transformed area when we calculate stress we will get </a:t>
            </a:r>
          </a:p>
          <a:p>
            <a:endParaRPr lang="en-IN" dirty="0" smtClean="0"/>
          </a:p>
          <a:p>
            <a:r>
              <a:rPr lang="en-IN" dirty="0" smtClean="0"/>
              <a:t>We recall however that 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Hence to get the actual stress for each area we will have to multiply the stress obtained by the E of that area. 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838473"/>
              </p:ext>
            </p:extLst>
          </p:nvPr>
        </p:nvGraphicFramePr>
        <p:xfrm>
          <a:off x="971600" y="3349352"/>
          <a:ext cx="6438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Equation" r:id="rId3" imgW="2145960" imgH="482400" progId="Equation.DSMT4">
                  <p:embed/>
                </p:oleObj>
              </mc:Choice>
              <mc:Fallback>
                <p:oleObj name="Equation" r:id="rId3" imgW="214596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349352"/>
                        <a:ext cx="64389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109330"/>
              </p:ext>
            </p:extLst>
          </p:nvPr>
        </p:nvGraphicFramePr>
        <p:xfrm>
          <a:off x="4568924" y="1556792"/>
          <a:ext cx="20193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Equation" r:id="rId5" imgW="672840" imgH="431640" progId="Equation.DSMT4">
                  <p:embed/>
                </p:oleObj>
              </mc:Choice>
              <mc:Fallback>
                <p:oleObj name="Equation" r:id="rId5" imgW="67284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924" y="1556792"/>
                        <a:ext cx="20193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2516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Compound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However E being a </a:t>
            </a:r>
            <a:r>
              <a:rPr lang="en-IN" dirty="0" smtClean="0"/>
              <a:t>big number, </a:t>
            </a:r>
            <a:r>
              <a:rPr lang="en-IN" dirty="0"/>
              <a:t>it is convenient to use the ratio of E using one of the materials (say material 1) as reference.</a:t>
            </a:r>
          </a:p>
          <a:p>
            <a:r>
              <a:rPr lang="en-IN" dirty="0"/>
              <a:t>In that case we have for each material a ratio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903550"/>
              </p:ext>
            </p:extLst>
          </p:nvPr>
        </p:nvGraphicFramePr>
        <p:xfrm>
          <a:off x="3806180" y="4005808"/>
          <a:ext cx="14859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3" imgW="495000" imgH="431640" progId="Equation.DSMT4">
                  <p:embed/>
                </p:oleObj>
              </mc:Choice>
              <mc:Fallback>
                <p:oleObj name="Equation" r:id="rId3" imgW="49500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180" y="4005808"/>
                        <a:ext cx="14859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1491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Compound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Autofit/>
          </a:bodyPr>
          <a:lstStyle/>
          <a:p>
            <a:r>
              <a:rPr lang="en-IN" dirty="0" smtClean="0"/>
              <a:t>For the weighted centroid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Weighted centroid definition works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670031"/>
              </p:ext>
            </p:extLst>
          </p:nvPr>
        </p:nvGraphicFramePr>
        <p:xfrm>
          <a:off x="611832" y="1844824"/>
          <a:ext cx="78486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Equation" r:id="rId3" imgW="2616120" imgH="1320480" progId="Equation.DSMT4">
                  <p:embed/>
                </p:oleObj>
              </mc:Choice>
              <mc:Fallback>
                <p:oleObj name="Equation" r:id="rId3" imgW="2616120" imgH="1320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32" y="1844824"/>
                        <a:ext cx="78486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4141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Compound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Autofit/>
          </a:bodyPr>
          <a:lstStyle/>
          <a:p>
            <a:r>
              <a:rPr lang="en-IN" dirty="0" smtClean="0"/>
              <a:t>Radius of curvature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Radius of curvature definition also works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107313"/>
              </p:ext>
            </p:extLst>
          </p:nvPr>
        </p:nvGraphicFramePr>
        <p:xfrm>
          <a:off x="1287463" y="1772816"/>
          <a:ext cx="63246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Equation" r:id="rId3" imgW="2108160" imgH="1346040" progId="Equation.DSMT4">
                  <p:embed/>
                </p:oleObj>
              </mc:Choice>
              <mc:Fallback>
                <p:oleObj name="Equation" r:id="rId3" imgW="210816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1772816"/>
                        <a:ext cx="632460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4631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Compound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Stresses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So stress does not work</a:t>
            </a:r>
          </a:p>
          <a:p>
            <a:r>
              <a:rPr lang="en-IN" dirty="0" smtClean="0"/>
              <a:t>Stress calculated using weighted areas has to be multiplied by n</a:t>
            </a:r>
            <a:r>
              <a:rPr lang="en-IN" baseline="-25000" dirty="0" smtClean="0"/>
              <a:t>i</a:t>
            </a:r>
            <a:r>
              <a:rPr lang="en-IN" dirty="0" smtClean="0"/>
              <a:t> to get the correct value.</a:t>
            </a:r>
          </a:p>
          <a:p>
            <a:r>
              <a:rPr lang="en-IN" dirty="0" smtClean="0"/>
              <a:t>Alternatively we can define stress using a weighted y 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468352"/>
              </p:ext>
            </p:extLst>
          </p:nvPr>
        </p:nvGraphicFramePr>
        <p:xfrm>
          <a:off x="2483768" y="1117848"/>
          <a:ext cx="6019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Equation" r:id="rId3" imgW="2006280" imgH="914400" progId="Equation.DSMT4">
                  <p:embed/>
                </p:oleObj>
              </mc:Choice>
              <mc:Fallback>
                <p:oleObj name="Equation" r:id="rId3" imgW="200628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117848"/>
                        <a:ext cx="60198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522155"/>
              </p:ext>
            </p:extLst>
          </p:nvPr>
        </p:nvGraphicFramePr>
        <p:xfrm>
          <a:off x="2830513" y="5534025"/>
          <a:ext cx="35433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Equation" r:id="rId5" imgW="1180800" imgH="431640" progId="Equation.DSMT4">
                  <p:embed/>
                </p:oleObj>
              </mc:Choice>
              <mc:Fallback>
                <p:oleObj name="Equation" r:id="rId5" imgW="118080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5534025"/>
                        <a:ext cx="35433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7191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Compound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400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 this method we intend to find the </a:t>
            </a:r>
            <a:r>
              <a:rPr lang="en-US" sz="28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location </a:t>
            </a:r>
            <a:r>
              <a:rPr lang="en-US" sz="2800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of the modified neutral axis by </a:t>
            </a:r>
            <a:r>
              <a:rPr lang="en-US" sz="28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considering a modified cross </a:t>
            </a:r>
            <a:r>
              <a:rPr lang="en-US" sz="2800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section consisting of areas with same material transformed according to the ratio of their E to the E of a reference material.</a:t>
            </a:r>
          </a:p>
          <a:p>
            <a:pPr>
              <a:defRPr/>
            </a:pPr>
            <a:r>
              <a:rPr lang="en-US" sz="2800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One of the materials making up the beam is taken as the reference material, usually the one with the lowest E</a:t>
            </a:r>
          </a:p>
          <a:p>
            <a:pPr>
              <a:defRPr/>
            </a:pPr>
            <a:r>
              <a:rPr lang="en-US" sz="2800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After </a:t>
            </a:r>
            <a:r>
              <a:rPr lang="en-US" sz="28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finding the neutral axis, stresses will be found in the modified cross section </a:t>
            </a:r>
            <a:r>
              <a:rPr lang="en-US" sz="2800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by using formulations for a simple beam.</a:t>
            </a:r>
          </a:p>
          <a:p>
            <a:pPr>
              <a:defRPr/>
            </a:pPr>
            <a:r>
              <a:rPr lang="en-US" sz="2800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The stresses will then be scaled to get the actual values.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58613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Compound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IN" dirty="0" smtClean="0"/>
              <a:t>So if this is our original cross section</a:t>
            </a:r>
            <a:endParaRPr lang="en-IN" dirty="0"/>
          </a:p>
        </p:txBody>
      </p:sp>
      <p:grpSp>
        <p:nvGrpSpPr>
          <p:cNvPr id="22" name="Group 1"/>
          <p:cNvGrpSpPr>
            <a:grpSpLocks/>
          </p:cNvGrpSpPr>
          <p:nvPr/>
        </p:nvGrpSpPr>
        <p:grpSpPr bwMode="auto">
          <a:xfrm>
            <a:off x="1547664" y="1844824"/>
            <a:ext cx="5410200" cy="4400550"/>
            <a:chOff x="1421730" y="1857375"/>
            <a:chExt cx="3795713" cy="3048000"/>
          </a:xfrm>
        </p:grpSpPr>
        <p:grpSp>
          <p:nvGrpSpPr>
            <p:cNvPr id="23" name="Group 7"/>
            <p:cNvGrpSpPr>
              <a:grpSpLocks/>
            </p:cNvGrpSpPr>
            <p:nvPr/>
          </p:nvGrpSpPr>
          <p:grpSpPr bwMode="auto">
            <a:xfrm>
              <a:off x="2031330" y="2390775"/>
              <a:ext cx="2971800" cy="2057400"/>
              <a:chOff x="1143000" y="3733800"/>
              <a:chExt cx="2971800" cy="2057400"/>
            </a:xfrm>
          </p:grpSpPr>
          <p:sp>
            <p:nvSpPr>
              <p:cNvPr id="38" name="Trapezoid 37"/>
              <p:cNvSpPr/>
              <p:nvPr/>
            </p:nvSpPr>
            <p:spPr bwMode="auto">
              <a:xfrm>
                <a:off x="1142630" y="3733691"/>
                <a:ext cx="2972640" cy="2057290"/>
              </a:xfrm>
              <a:prstGeom prst="trapezoid">
                <a:avLst/>
              </a:prstGeom>
              <a:solidFill>
                <a:srgbClr val="3333CC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39" name="Trapezoid 38"/>
              <p:cNvSpPr/>
              <p:nvPr/>
            </p:nvSpPr>
            <p:spPr bwMode="auto">
              <a:xfrm>
                <a:off x="1142630" y="4724400"/>
                <a:ext cx="2972640" cy="1066580"/>
              </a:xfrm>
              <a:prstGeom prst="trapezoid">
                <a:avLst/>
              </a:prstGeom>
              <a:solidFill>
                <a:srgbClr val="80808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  <p:sp>
          <p:nvSpPr>
            <p:cNvPr id="24" name="TextBox 10"/>
            <p:cNvSpPr txBox="1">
              <a:spLocks noChangeArrowheads="1"/>
            </p:cNvSpPr>
            <p:nvPr/>
          </p:nvSpPr>
          <p:spPr bwMode="auto">
            <a:xfrm>
              <a:off x="2640930" y="269557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" name="TextBox 12"/>
            <p:cNvSpPr txBox="1">
              <a:spLocks noChangeArrowheads="1"/>
            </p:cNvSpPr>
            <p:nvPr/>
          </p:nvSpPr>
          <p:spPr bwMode="auto">
            <a:xfrm>
              <a:off x="2488530" y="391477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cxnSp>
          <p:nvCxnSpPr>
            <p:cNvPr id="26" name="Straight Arrow Connector 14"/>
            <p:cNvCxnSpPr>
              <a:cxnSpLocks noChangeShapeType="1"/>
            </p:cNvCxnSpPr>
            <p:nvPr/>
          </p:nvCxnSpPr>
          <p:spPr bwMode="auto">
            <a:xfrm rot="16200000" flipV="1">
              <a:off x="2069430" y="3419475"/>
              <a:ext cx="29718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triangl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Arrow Connector 16"/>
            <p:cNvCxnSpPr>
              <a:cxnSpLocks noChangeShapeType="1"/>
            </p:cNvCxnSpPr>
            <p:nvPr/>
          </p:nvCxnSpPr>
          <p:spPr bwMode="auto">
            <a:xfrm rot="10800000" flipV="1">
              <a:off x="1740818" y="4446588"/>
              <a:ext cx="3476625" cy="158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triangl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Box 17"/>
            <p:cNvSpPr txBox="1">
              <a:spLocks noChangeArrowheads="1"/>
            </p:cNvSpPr>
            <p:nvPr/>
          </p:nvSpPr>
          <p:spPr bwMode="auto">
            <a:xfrm>
              <a:off x="3174330" y="1857375"/>
              <a:ext cx="381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29" name="TextBox 18"/>
            <p:cNvSpPr txBox="1">
              <a:spLocks noChangeArrowheads="1"/>
            </p:cNvSpPr>
            <p:nvPr/>
          </p:nvSpPr>
          <p:spPr bwMode="auto">
            <a:xfrm>
              <a:off x="1421730" y="4067175"/>
              <a:ext cx="381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30" name="TextBox 20"/>
            <p:cNvSpPr txBox="1">
              <a:spLocks noChangeArrowheads="1"/>
            </p:cNvSpPr>
            <p:nvPr/>
          </p:nvSpPr>
          <p:spPr bwMode="auto">
            <a:xfrm>
              <a:off x="3236243" y="4076700"/>
              <a:ext cx="381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31" name="TextBox 32"/>
            <p:cNvSpPr txBox="1">
              <a:spLocks noChangeArrowheads="1"/>
            </p:cNvSpPr>
            <p:nvPr/>
          </p:nvSpPr>
          <p:spPr bwMode="auto">
            <a:xfrm>
              <a:off x="3236243" y="3457575"/>
              <a:ext cx="381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N</a:t>
              </a:r>
            </a:p>
          </p:txBody>
        </p:sp>
        <p:cxnSp>
          <p:nvCxnSpPr>
            <p:cNvPr id="32" name="Straight Connector 34"/>
            <p:cNvCxnSpPr>
              <a:cxnSpLocks noChangeShapeType="1"/>
            </p:cNvCxnSpPr>
            <p:nvPr/>
          </p:nvCxnSpPr>
          <p:spPr bwMode="auto">
            <a:xfrm>
              <a:off x="1802730" y="3838575"/>
              <a:ext cx="3352800" cy="1588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Straight Arrow Connector 37"/>
            <p:cNvCxnSpPr>
              <a:cxnSpLocks noChangeShapeType="1"/>
            </p:cNvCxnSpPr>
            <p:nvPr/>
          </p:nvCxnSpPr>
          <p:spPr bwMode="auto">
            <a:xfrm rot="5400000" flipH="1" flipV="1">
              <a:off x="3510880" y="2895600"/>
              <a:ext cx="1004888" cy="15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Arrow Connector 38"/>
            <p:cNvCxnSpPr>
              <a:cxnSpLocks noChangeShapeType="1"/>
            </p:cNvCxnSpPr>
            <p:nvPr/>
          </p:nvCxnSpPr>
          <p:spPr bwMode="auto">
            <a:xfrm rot="5400000" flipH="1" flipV="1">
              <a:off x="3691062" y="3913981"/>
              <a:ext cx="1098550" cy="158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TextBox 39"/>
            <p:cNvSpPr txBox="1">
              <a:spLocks noChangeArrowheads="1"/>
            </p:cNvSpPr>
            <p:nvPr/>
          </p:nvSpPr>
          <p:spPr bwMode="auto">
            <a:xfrm>
              <a:off x="4012530" y="2695575"/>
              <a:ext cx="381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h</a:t>
              </a:r>
              <a:r>
                <a:rPr kumimoji="0" lang="en-US" altLang="en-US" sz="1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" name="TextBox 40"/>
            <p:cNvSpPr txBox="1">
              <a:spLocks noChangeArrowheads="1"/>
            </p:cNvSpPr>
            <p:nvPr/>
          </p:nvSpPr>
          <p:spPr bwMode="auto">
            <a:xfrm>
              <a:off x="4241130" y="3914775"/>
              <a:ext cx="381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h</a:t>
              </a:r>
              <a:r>
                <a:rPr kumimoji="0" lang="en-US" altLang="en-US" sz="1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3531518" y="3802063"/>
              <a:ext cx="76200" cy="76200"/>
            </a:xfrm>
            <a:prstGeom prst="ellipse">
              <a:avLst/>
            </a:prstGeom>
            <a:solidFill>
              <a:srgbClr val="00CC99"/>
            </a:solidFill>
            <a:ln w="9525" algn="ctr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01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Compound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compound beam made of two layers of different materials. </a:t>
            </a:r>
          </a:p>
        </p:txBody>
      </p:sp>
      <p:grpSp>
        <p:nvGrpSpPr>
          <p:cNvPr id="9" name="Group 1"/>
          <p:cNvGrpSpPr>
            <a:grpSpLocks/>
          </p:cNvGrpSpPr>
          <p:nvPr/>
        </p:nvGrpSpPr>
        <p:grpSpPr bwMode="auto">
          <a:xfrm>
            <a:off x="3491880" y="2852936"/>
            <a:ext cx="5486400" cy="3733800"/>
            <a:chOff x="1366837" y="2876550"/>
            <a:chExt cx="3209925" cy="219075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6837" y="2876550"/>
              <a:ext cx="3209925" cy="2190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8"/>
            <p:cNvSpPr txBox="1">
              <a:spLocks noChangeArrowheads="1"/>
            </p:cNvSpPr>
            <p:nvPr/>
          </p:nvSpPr>
          <p:spPr bwMode="auto">
            <a:xfrm rot="1851666">
              <a:off x="2890837" y="4142014"/>
              <a:ext cx="381000" cy="21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FF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" name="TextBox 9"/>
            <p:cNvSpPr txBox="1">
              <a:spLocks noChangeArrowheads="1"/>
            </p:cNvSpPr>
            <p:nvPr/>
          </p:nvSpPr>
          <p:spPr bwMode="auto">
            <a:xfrm rot="1725469">
              <a:off x="3043237" y="4444366"/>
              <a:ext cx="381000" cy="19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>
                  <a:latin typeface="Times New Roman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1855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Compound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Our cross section transformed w.r.t 1 is</a:t>
            </a:r>
            <a:endParaRPr lang="en-IN" dirty="0"/>
          </a:p>
        </p:txBody>
      </p:sp>
      <p:grpSp>
        <p:nvGrpSpPr>
          <p:cNvPr id="78" name="Group 1"/>
          <p:cNvGrpSpPr>
            <a:grpSpLocks/>
          </p:cNvGrpSpPr>
          <p:nvPr/>
        </p:nvGrpSpPr>
        <p:grpSpPr bwMode="auto">
          <a:xfrm>
            <a:off x="1530248" y="2932113"/>
            <a:ext cx="6096000" cy="3240087"/>
            <a:chOff x="381000" y="2932200"/>
            <a:chExt cx="6096000" cy="3240000"/>
          </a:xfrm>
        </p:grpSpPr>
        <p:grpSp>
          <p:nvGrpSpPr>
            <p:cNvPr id="79" name="Group 26"/>
            <p:cNvGrpSpPr>
              <a:grpSpLocks/>
            </p:cNvGrpSpPr>
            <p:nvPr/>
          </p:nvGrpSpPr>
          <p:grpSpPr bwMode="auto">
            <a:xfrm>
              <a:off x="533400" y="2932200"/>
              <a:ext cx="5943600" cy="3240000"/>
              <a:chOff x="2057400" y="4456200"/>
              <a:chExt cx="5943600" cy="3240002"/>
            </a:xfrm>
          </p:grpSpPr>
          <p:grpSp>
            <p:nvGrpSpPr>
              <p:cNvPr id="101" name="Group 7"/>
              <p:cNvGrpSpPr>
                <a:grpSpLocks/>
              </p:cNvGrpSpPr>
              <p:nvPr/>
            </p:nvGrpSpPr>
            <p:grpSpPr bwMode="auto">
              <a:xfrm>
                <a:off x="2751804" y="5029200"/>
                <a:ext cx="4457700" cy="2057400"/>
                <a:chOff x="465804" y="3733800"/>
                <a:chExt cx="4457700" cy="2057400"/>
              </a:xfrm>
            </p:grpSpPr>
            <p:sp>
              <p:nvSpPr>
                <p:cNvPr id="114" name="Trapezoid 113"/>
                <p:cNvSpPr/>
                <p:nvPr/>
              </p:nvSpPr>
              <p:spPr bwMode="auto">
                <a:xfrm>
                  <a:off x="1143000" y="3733872"/>
                  <a:ext cx="2971800" cy="2057346"/>
                </a:xfrm>
                <a:prstGeom prst="trapezoid">
                  <a:avLst/>
                </a:prstGeom>
                <a:solidFill>
                  <a:srgbClr val="3333CC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15" name="Trapezoid 114"/>
                <p:cNvSpPr/>
                <p:nvPr/>
              </p:nvSpPr>
              <p:spPr bwMode="auto">
                <a:xfrm>
                  <a:off x="465138" y="4724446"/>
                  <a:ext cx="4457700" cy="1066772"/>
                </a:xfrm>
                <a:prstGeom prst="trapezoid">
                  <a:avLst/>
                </a:prstGeom>
                <a:solidFill>
                  <a:srgbClr val="808080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02" name="TextBox 9"/>
              <p:cNvSpPr txBox="1">
                <a:spLocks noChangeArrowheads="1"/>
              </p:cNvSpPr>
              <p:nvPr/>
            </p:nvSpPr>
            <p:spPr bwMode="auto">
              <a:xfrm>
                <a:off x="4038600" y="5486400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03" name="TextBox 11"/>
              <p:cNvSpPr txBox="1">
                <a:spLocks noChangeArrowheads="1"/>
              </p:cNvSpPr>
              <p:nvPr/>
            </p:nvSpPr>
            <p:spPr bwMode="auto">
              <a:xfrm>
                <a:off x="3886200" y="6096000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2’</a:t>
                </a:r>
              </a:p>
            </p:txBody>
          </p:sp>
          <p:cxnSp>
            <p:nvCxnSpPr>
              <p:cNvPr id="104" name="Straight Arrow Connector 12"/>
              <p:cNvCxnSpPr>
                <a:cxnSpLocks noChangeShapeType="1"/>
              </p:cNvCxnSpPr>
              <p:nvPr/>
            </p:nvCxnSpPr>
            <p:spPr bwMode="auto">
              <a:xfrm rot="16200000" flipV="1">
                <a:off x="3333000" y="6076200"/>
                <a:ext cx="3240002" cy="2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triangl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5" name="Straight Arrow Connector 14"/>
              <p:cNvCxnSpPr>
                <a:cxnSpLocks noChangeShapeType="1"/>
              </p:cNvCxnSpPr>
              <p:nvPr/>
            </p:nvCxnSpPr>
            <p:spPr bwMode="auto">
              <a:xfrm rot="10800000" flipV="1">
                <a:off x="2057400" y="7085725"/>
                <a:ext cx="5943600" cy="1207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triangl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6" name="TextBox 15"/>
              <p:cNvSpPr txBox="1">
                <a:spLocks noChangeArrowheads="1"/>
              </p:cNvSpPr>
              <p:nvPr/>
            </p:nvSpPr>
            <p:spPr bwMode="auto">
              <a:xfrm>
                <a:off x="4572000" y="4495800"/>
                <a:ext cx="3810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107" name="TextBox 17"/>
              <p:cNvSpPr txBox="1">
                <a:spLocks noChangeArrowheads="1"/>
              </p:cNvSpPr>
              <p:nvPr/>
            </p:nvSpPr>
            <p:spPr bwMode="auto">
              <a:xfrm>
                <a:off x="4633452" y="7005935"/>
                <a:ext cx="3810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O</a:t>
                </a:r>
              </a:p>
            </p:txBody>
          </p:sp>
          <p:sp>
            <p:nvSpPr>
              <p:cNvPr id="108" name="TextBox 18"/>
              <p:cNvSpPr txBox="1">
                <a:spLocks noChangeArrowheads="1"/>
              </p:cNvSpPr>
              <p:nvPr/>
            </p:nvSpPr>
            <p:spPr bwMode="auto">
              <a:xfrm>
                <a:off x="4633452" y="6091535"/>
                <a:ext cx="3810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N</a:t>
                </a:r>
              </a:p>
            </p:txBody>
          </p:sp>
          <p:cxnSp>
            <p:nvCxnSpPr>
              <p:cNvPr id="109" name="Straight Connector 19"/>
              <p:cNvCxnSpPr>
                <a:cxnSpLocks noChangeShapeType="1"/>
              </p:cNvCxnSpPr>
              <p:nvPr/>
            </p:nvCxnSpPr>
            <p:spPr bwMode="auto">
              <a:xfrm>
                <a:off x="2362200" y="6477000"/>
                <a:ext cx="5486400" cy="1588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0" name="Straight Arrow Connector 2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908074" y="5533786"/>
                <a:ext cx="1005840" cy="1588"/>
              </a:xfrm>
              <a:prstGeom prst="straightConnector1">
                <a:avLst/>
              </a:prstGeom>
              <a:noFill/>
              <a:ln w="9525" algn="ctr">
                <a:solidFill>
                  <a:srgbClr val="FFFF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1" name="Straight Arrow Connector 21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089366" y="6552406"/>
                <a:ext cx="1097280" cy="1588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2" name="TextBox 22"/>
              <p:cNvSpPr txBox="1">
                <a:spLocks noChangeArrowheads="1"/>
              </p:cNvSpPr>
              <p:nvPr/>
            </p:nvSpPr>
            <p:spPr bwMode="auto">
              <a:xfrm>
                <a:off x="5397137" y="5181600"/>
                <a:ext cx="381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</a:rPr>
                  <a:t>h</a:t>
                </a:r>
                <a:r>
                  <a:rPr kumimoji="0" lang="en-US" altLang="en-US" sz="1800" b="0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13" name="TextBox 23"/>
              <p:cNvSpPr txBox="1">
                <a:spLocks noChangeArrowheads="1"/>
              </p:cNvSpPr>
              <p:nvPr/>
            </p:nvSpPr>
            <p:spPr bwMode="auto">
              <a:xfrm>
                <a:off x="5599611" y="6133011"/>
                <a:ext cx="381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h</a:t>
                </a:r>
                <a:r>
                  <a:rPr kumimoji="0" lang="en-US" altLang="en-US" sz="1800" b="0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80" name="Text Box 65"/>
            <p:cNvSpPr txBox="1">
              <a:spLocks noChangeArrowheads="1"/>
            </p:cNvSpPr>
            <p:nvPr/>
          </p:nvSpPr>
          <p:spPr bwMode="auto">
            <a:xfrm>
              <a:off x="381000" y="4579938"/>
              <a:ext cx="990600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Neutral plane</a:t>
              </a:r>
            </a:p>
          </p:txBody>
        </p:sp>
        <p:sp>
          <p:nvSpPr>
            <p:cNvPr id="81" name="TextBox 27"/>
            <p:cNvSpPr txBox="1">
              <a:spLocks noChangeArrowheads="1"/>
            </p:cNvSpPr>
            <p:nvPr/>
          </p:nvSpPr>
          <p:spPr bwMode="auto">
            <a:xfrm>
              <a:off x="2935288" y="3530600"/>
              <a:ext cx="6096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</a:rPr>
                <a:t>C</a:t>
              </a:r>
              <a:r>
                <a:rPr kumimoji="0" lang="en-US" altLang="en-US" sz="24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2" name="TextBox 28"/>
            <p:cNvSpPr txBox="1">
              <a:spLocks noChangeArrowheads="1"/>
            </p:cNvSpPr>
            <p:nvPr/>
          </p:nvSpPr>
          <p:spPr bwMode="auto">
            <a:xfrm>
              <a:off x="2932113" y="4978400"/>
              <a:ext cx="6096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C</a:t>
              </a:r>
              <a:r>
                <a:rPr kumimoji="0" lang="en-US" altLang="en-US" sz="24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3" name="Oval 29"/>
            <p:cNvSpPr>
              <a:spLocks noChangeArrowheads="1"/>
            </p:cNvSpPr>
            <p:nvPr/>
          </p:nvSpPr>
          <p:spPr bwMode="auto">
            <a:xfrm>
              <a:off x="3405188" y="3962400"/>
              <a:ext cx="76200" cy="76200"/>
            </a:xfrm>
            <a:prstGeom prst="ellipse">
              <a:avLst/>
            </a:prstGeom>
            <a:solidFill>
              <a:srgbClr val="00CC99"/>
            </a:solidFill>
            <a:ln w="9525" algn="ctr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4" name="Oval 30"/>
            <p:cNvSpPr>
              <a:spLocks noChangeArrowheads="1"/>
            </p:cNvSpPr>
            <p:nvPr/>
          </p:nvSpPr>
          <p:spPr bwMode="auto">
            <a:xfrm>
              <a:off x="3416300" y="5181600"/>
              <a:ext cx="76200" cy="76200"/>
            </a:xfrm>
            <a:prstGeom prst="ellipse">
              <a:avLst/>
            </a:prstGeom>
            <a:solidFill>
              <a:srgbClr val="00CC99"/>
            </a:solidFill>
            <a:ln w="9525" algn="ctr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cxnSp>
          <p:nvCxnSpPr>
            <p:cNvPr id="85" name="Straight Arrow Connector 31"/>
            <p:cNvCxnSpPr>
              <a:cxnSpLocks noChangeShapeType="1"/>
            </p:cNvCxnSpPr>
            <p:nvPr/>
          </p:nvCxnSpPr>
          <p:spPr bwMode="auto">
            <a:xfrm rot="5400000" flipH="1" flipV="1">
              <a:off x="4165601" y="4773612"/>
              <a:ext cx="1574800" cy="3175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" name="TextBox 32"/>
            <p:cNvSpPr txBox="1">
              <a:spLocks noChangeArrowheads="1"/>
            </p:cNvSpPr>
            <p:nvPr/>
          </p:nvSpPr>
          <p:spPr bwMode="auto">
            <a:xfrm>
              <a:off x="4927600" y="4130675"/>
              <a:ext cx="3810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  <a:r>
                <a:rPr kumimoji="0" lang="en-US" altLang="en-US" sz="1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cxnSp>
          <p:nvCxnSpPr>
            <p:cNvPr id="87" name="Straight Connector 33"/>
            <p:cNvCxnSpPr>
              <a:cxnSpLocks noChangeShapeType="1"/>
            </p:cNvCxnSpPr>
            <p:nvPr/>
          </p:nvCxnSpPr>
          <p:spPr bwMode="auto">
            <a:xfrm>
              <a:off x="3475038" y="4002088"/>
              <a:ext cx="1736725" cy="1587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" name="Oval 34"/>
            <p:cNvSpPr>
              <a:spLocks noChangeArrowheads="1"/>
            </p:cNvSpPr>
            <p:nvPr/>
          </p:nvSpPr>
          <p:spPr bwMode="auto">
            <a:xfrm>
              <a:off x="3403600" y="4929188"/>
              <a:ext cx="76200" cy="76200"/>
            </a:xfrm>
            <a:prstGeom prst="ellipse">
              <a:avLst/>
            </a:prstGeom>
            <a:solidFill>
              <a:srgbClr val="00CC99"/>
            </a:solidFill>
            <a:ln w="9525" algn="ctr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cxnSp>
          <p:nvCxnSpPr>
            <p:cNvPr id="89" name="Straight Arrow Connector 35"/>
            <p:cNvCxnSpPr>
              <a:cxnSpLocks noChangeShapeType="1"/>
            </p:cNvCxnSpPr>
            <p:nvPr/>
          </p:nvCxnSpPr>
          <p:spPr bwMode="auto">
            <a:xfrm rot="5400000" flipH="1" flipV="1">
              <a:off x="5480050" y="5262563"/>
              <a:ext cx="620713" cy="158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" name="Straight Connector 36"/>
            <p:cNvCxnSpPr>
              <a:cxnSpLocks noChangeShapeType="1"/>
            </p:cNvCxnSpPr>
            <p:nvPr/>
          </p:nvCxnSpPr>
          <p:spPr bwMode="auto">
            <a:xfrm>
              <a:off x="3492500" y="5230813"/>
              <a:ext cx="2743200" cy="1587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TextBox 37"/>
            <p:cNvSpPr txBox="1">
              <a:spLocks noChangeArrowheads="1"/>
            </p:cNvSpPr>
            <p:nvPr/>
          </p:nvSpPr>
          <p:spPr bwMode="auto">
            <a:xfrm>
              <a:off x="5791200" y="4826000"/>
              <a:ext cx="457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  <a:r>
                <a:rPr kumimoji="0" lang="en-US" altLang="en-US" sz="1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92" name="TextBox 38"/>
            <p:cNvSpPr txBox="1">
              <a:spLocks noChangeArrowheads="1"/>
            </p:cNvSpPr>
            <p:nvPr/>
          </p:nvSpPr>
          <p:spPr bwMode="auto">
            <a:xfrm>
              <a:off x="6019800" y="5205413"/>
              <a:ext cx="3810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  <a:r>
                <a:rPr kumimoji="0" lang="en-US" altLang="en-US" sz="1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cxnSp>
          <p:nvCxnSpPr>
            <p:cNvPr id="93" name="Straight Arrow Connector 39"/>
            <p:cNvCxnSpPr>
              <a:cxnSpLocks noChangeShapeType="1"/>
            </p:cNvCxnSpPr>
            <p:nvPr/>
          </p:nvCxnSpPr>
          <p:spPr bwMode="auto">
            <a:xfrm rot="5400000" flipH="1" flipV="1">
              <a:off x="5836444" y="5404644"/>
              <a:ext cx="365125" cy="158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Straight Arrow Connector 40"/>
            <p:cNvCxnSpPr>
              <a:cxnSpLocks noChangeShapeType="1"/>
            </p:cNvCxnSpPr>
            <p:nvPr/>
          </p:nvCxnSpPr>
          <p:spPr bwMode="auto">
            <a:xfrm rot="5400000" flipH="1" flipV="1">
              <a:off x="2485231" y="4536282"/>
              <a:ext cx="822325" cy="158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" name="TextBox 41"/>
            <p:cNvSpPr txBox="1">
              <a:spLocks noChangeArrowheads="1"/>
            </p:cNvSpPr>
            <p:nvPr/>
          </p:nvSpPr>
          <p:spPr bwMode="auto">
            <a:xfrm>
              <a:off x="2860675" y="4430713"/>
              <a:ext cx="3810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h</a:t>
              </a:r>
              <a:endParaRPr kumimoji="0" lang="en-US" altLang="en-US" sz="1800" b="1" i="0" u="none" strike="noStrike" kern="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cxnSp>
          <p:nvCxnSpPr>
            <p:cNvPr id="96" name="Straight Connector 42"/>
            <p:cNvCxnSpPr>
              <a:cxnSpLocks noChangeShapeType="1"/>
            </p:cNvCxnSpPr>
            <p:nvPr/>
          </p:nvCxnSpPr>
          <p:spPr bwMode="auto">
            <a:xfrm>
              <a:off x="2768600" y="4124325"/>
              <a:ext cx="731838" cy="1588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Straight Arrow Connector 43"/>
            <p:cNvCxnSpPr>
              <a:cxnSpLocks noChangeShapeType="1"/>
            </p:cNvCxnSpPr>
            <p:nvPr/>
          </p:nvCxnSpPr>
          <p:spPr bwMode="auto">
            <a:xfrm rot="10800000" flipV="1">
              <a:off x="2438400" y="3429000"/>
              <a:ext cx="1920875" cy="15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triangl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" name="TextBox 44"/>
            <p:cNvSpPr txBox="1">
              <a:spLocks noChangeArrowheads="1"/>
            </p:cNvSpPr>
            <p:nvPr/>
          </p:nvSpPr>
          <p:spPr bwMode="auto">
            <a:xfrm>
              <a:off x="3581400" y="3048000"/>
              <a:ext cx="381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99" name="Straight Arrow Connector 46"/>
            <p:cNvCxnSpPr>
              <a:cxnSpLocks noChangeShapeType="1"/>
            </p:cNvCxnSpPr>
            <p:nvPr/>
          </p:nvCxnSpPr>
          <p:spPr bwMode="auto">
            <a:xfrm rot="10800000" flipV="1">
              <a:off x="1143000" y="5867400"/>
              <a:ext cx="4572000" cy="1588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triangl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" name="TextBox 45"/>
            <p:cNvSpPr txBox="1">
              <a:spLocks noChangeArrowheads="1"/>
            </p:cNvSpPr>
            <p:nvPr/>
          </p:nvSpPr>
          <p:spPr bwMode="auto">
            <a:xfrm>
              <a:off x="3581400" y="5638800"/>
              <a:ext cx="533400" cy="461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nb</a:t>
              </a:r>
            </a:p>
          </p:txBody>
        </p: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284266"/>
              </p:ext>
            </p:extLst>
          </p:nvPr>
        </p:nvGraphicFramePr>
        <p:xfrm>
          <a:off x="6722194" y="2920677"/>
          <a:ext cx="9461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Equation" r:id="rId3" imgW="469696" imgH="431613" progId="Equation.DSMT4">
                  <p:embed/>
                </p:oleObj>
              </mc:Choice>
              <mc:Fallback>
                <p:oleObj name="Equation" r:id="rId3" imgW="469696" imgH="43161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2194" y="2920677"/>
                        <a:ext cx="94615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199424"/>
              </p:ext>
            </p:extLst>
          </p:nvPr>
        </p:nvGraphicFramePr>
        <p:xfrm>
          <a:off x="6753225" y="6070600"/>
          <a:ext cx="15160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Equation" r:id="rId5" imgW="761760" imgH="228600" progId="Equation.DSMT4">
                  <p:embed/>
                </p:oleObj>
              </mc:Choice>
              <mc:Fallback>
                <p:oleObj name="Equation" r:id="rId5" imgW="76176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3225" y="6070600"/>
                        <a:ext cx="15160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337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Compound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Let us verify for force equilibrium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609862"/>
              </p:ext>
            </p:extLst>
          </p:nvPr>
        </p:nvGraphicFramePr>
        <p:xfrm>
          <a:off x="3079750" y="2205038"/>
          <a:ext cx="29559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Equation" r:id="rId3" imgW="1485720" imgH="368280" progId="Equation.DSMT4">
                  <p:embed/>
                </p:oleObj>
              </mc:Choice>
              <mc:Fallback>
                <p:oleObj name="Equation" r:id="rId3" imgW="1485720" imgH="36828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2205038"/>
                        <a:ext cx="295592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884495"/>
              </p:ext>
            </p:extLst>
          </p:nvPr>
        </p:nvGraphicFramePr>
        <p:xfrm>
          <a:off x="2811463" y="3128963"/>
          <a:ext cx="353695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Equation" r:id="rId5" imgW="1777680" imgH="431640" progId="Equation.DSMT4">
                  <p:embed/>
                </p:oleObj>
              </mc:Choice>
              <mc:Fallback>
                <p:oleObj name="Equation" r:id="rId5" imgW="1777680" imgH="43164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3128963"/>
                        <a:ext cx="353695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580088"/>
              </p:ext>
            </p:extLst>
          </p:nvPr>
        </p:nvGraphicFramePr>
        <p:xfrm>
          <a:off x="2451100" y="4186238"/>
          <a:ext cx="4243388" cy="166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Equation" r:id="rId7" imgW="2133360" imgH="838080" progId="Equation.DSMT4">
                  <p:embed/>
                </p:oleObj>
              </mc:Choice>
              <mc:Fallback>
                <p:oleObj name="Equation" r:id="rId7" imgW="2133360" imgH="83808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4186238"/>
                        <a:ext cx="4243388" cy="166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0656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Compound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Verify for force equilibrium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expression is same as that obtained by analytical method and hence the same NA will be obtained</a:t>
            </a:r>
            <a:endParaRPr lang="en-IN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286449"/>
              </p:ext>
            </p:extLst>
          </p:nvPr>
        </p:nvGraphicFramePr>
        <p:xfrm>
          <a:off x="899592" y="2348880"/>
          <a:ext cx="729615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Equation" r:id="rId3" imgW="3670200" imgH="761760" progId="Equation.DSMT4">
                  <p:embed/>
                </p:oleObj>
              </mc:Choice>
              <mc:Fallback>
                <p:oleObj name="Equation" r:id="rId3" imgW="3670200" imgH="7617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348880"/>
                        <a:ext cx="7296150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672259"/>
              </p:ext>
            </p:extLst>
          </p:nvPr>
        </p:nvGraphicFramePr>
        <p:xfrm>
          <a:off x="3000226" y="4149080"/>
          <a:ext cx="31559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Equation" r:id="rId5" imgW="1587500" imgH="368300" progId="Equation.DSMT4">
                  <p:embed/>
                </p:oleObj>
              </mc:Choice>
              <mc:Fallback>
                <p:oleObj name="Equation" r:id="rId5" imgW="1587500" imgH="368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226" y="4149080"/>
                        <a:ext cx="315595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8538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Compound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Let us verify for moment equilibrium</a:t>
            </a:r>
            <a:endParaRPr lang="en-IN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087866"/>
              </p:ext>
            </p:extLst>
          </p:nvPr>
        </p:nvGraphicFramePr>
        <p:xfrm>
          <a:off x="1841500" y="2540000"/>
          <a:ext cx="5327650" cy="253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Equation" r:id="rId3" imgW="2679480" imgH="1269720" progId="Equation.DSMT4">
                  <p:embed/>
                </p:oleObj>
              </mc:Choice>
              <mc:Fallback>
                <p:oleObj name="Equation" r:id="rId3" imgW="2679480" imgH="1269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2540000"/>
                        <a:ext cx="5327650" cy="253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59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Compound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Verify for force equilibrium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RHS is same as that obtained by analytical method and hence the same value of curvature will be obtained.</a:t>
            </a:r>
            <a:endParaRPr lang="en-IN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110236"/>
              </p:ext>
            </p:extLst>
          </p:nvPr>
        </p:nvGraphicFramePr>
        <p:xfrm>
          <a:off x="1430338" y="2420888"/>
          <a:ext cx="6235700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Equation" r:id="rId3" imgW="3136680" imgH="1155600" progId="Equation.DSMT4">
                  <p:embed/>
                </p:oleObj>
              </mc:Choice>
              <mc:Fallback>
                <p:oleObj name="Equation" r:id="rId3" imgW="3136680" imgH="11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2420888"/>
                        <a:ext cx="6235700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4990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Compound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Verify for stress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Stress in 1 (reference material) is correct</a:t>
            </a:r>
          </a:p>
          <a:p>
            <a:r>
              <a:rPr lang="en-IN" dirty="0" smtClean="0"/>
              <a:t>Stress in 2 needs to be multiplied by n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527632"/>
              </p:ext>
            </p:extLst>
          </p:nvPr>
        </p:nvGraphicFramePr>
        <p:xfrm>
          <a:off x="1906588" y="2298700"/>
          <a:ext cx="533082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Equation" r:id="rId3" imgW="2679480" imgH="482400" progId="Equation.DSMT4">
                  <p:embed/>
                </p:oleObj>
              </mc:Choice>
              <mc:Fallback>
                <p:oleObj name="Equation" r:id="rId3" imgW="267948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2298700"/>
                        <a:ext cx="5330825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4386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1089042"/>
            <a:ext cx="50405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 copper strip (</a:t>
            </a:r>
            <a:r>
              <a:rPr lang="en-IN" i="1" dirty="0" err="1"/>
              <a:t>Ec</a:t>
            </a:r>
            <a:r>
              <a:rPr lang="en-IN" i="1" dirty="0"/>
              <a:t> </a:t>
            </a:r>
            <a:r>
              <a:rPr lang="en-IN" dirty="0"/>
              <a:t>= 105 </a:t>
            </a:r>
            <a:r>
              <a:rPr lang="en-IN" dirty="0" err="1"/>
              <a:t>GPa</a:t>
            </a:r>
            <a:r>
              <a:rPr lang="en-IN" dirty="0"/>
              <a:t>) and an </a:t>
            </a:r>
            <a:r>
              <a:rPr lang="en-IN" dirty="0" err="1"/>
              <a:t>aluminum</a:t>
            </a:r>
            <a:r>
              <a:rPr lang="en-IN" dirty="0"/>
              <a:t> </a:t>
            </a:r>
            <a:r>
              <a:rPr lang="en-IN" dirty="0" smtClean="0"/>
              <a:t>strip (</a:t>
            </a:r>
            <a:r>
              <a:rPr lang="en-IN" i="1" dirty="0" err="1"/>
              <a:t>Ea</a:t>
            </a:r>
            <a:r>
              <a:rPr lang="en-IN" i="1" dirty="0"/>
              <a:t> </a:t>
            </a:r>
            <a:r>
              <a:rPr lang="en-IN" dirty="0"/>
              <a:t>= 75 </a:t>
            </a:r>
            <a:r>
              <a:rPr lang="en-IN" dirty="0" err="1"/>
              <a:t>GPa</a:t>
            </a:r>
            <a:r>
              <a:rPr lang="en-IN" dirty="0"/>
              <a:t>) are bonded together to form </a:t>
            </a:r>
            <a:r>
              <a:rPr lang="en-IN" dirty="0" smtClean="0"/>
              <a:t>the composite </a:t>
            </a:r>
            <a:r>
              <a:rPr lang="en-IN" dirty="0"/>
              <a:t>bar shown. Knowing that the bar is </a:t>
            </a:r>
            <a:r>
              <a:rPr lang="en-IN" dirty="0" smtClean="0"/>
              <a:t>bent about </a:t>
            </a:r>
            <a:r>
              <a:rPr lang="en-IN" dirty="0"/>
              <a:t>a horizontal axis by a couple of moment 35 </a:t>
            </a:r>
            <a:r>
              <a:rPr lang="en-IN" dirty="0" smtClean="0"/>
              <a:t>N </a:t>
            </a:r>
            <a:r>
              <a:rPr lang="en-IN" dirty="0"/>
              <a:t>m, determine the maximum </a:t>
            </a:r>
            <a:r>
              <a:rPr lang="en-IN" dirty="0" smtClean="0"/>
              <a:t>stress in </a:t>
            </a:r>
            <a:r>
              <a:rPr lang="en-IN" dirty="0"/>
              <a:t>(a) the </a:t>
            </a:r>
            <a:r>
              <a:rPr lang="en-IN" dirty="0" err="1"/>
              <a:t>aluminum</a:t>
            </a:r>
            <a:r>
              <a:rPr lang="en-IN" dirty="0"/>
              <a:t> strip, (b) the copper strip</a:t>
            </a:r>
            <a:r>
              <a:rPr lang="en-IN" dirty="0" smtClean="0"/>
              <a:t>. </a:t>
            </a:r>
            <a:r>
              <a:rPr lang="en-IN" dirty="0"/>
              <a:t>For the composite bar indicated, determine the radius of</a:t>
            </a:r>
          </a:p>
          <a:p>
            <a:r>
              <a:rPr lang="en-IN" dirty="0"/>
              <a:t>curvature caused by the couple of moment 35 </a:t>
            </a:r>
            <a:r>
              <a:rPr lang="en-IN" dirty="0" smtClean="0"/>
              <a:t>Nm</a:t>
            </a:r>
            <a:r>
              <a:rPr lang="en-IN" dirty="0"/>
              <a:t>.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062059"/>
            <a:ext cx="23812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669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63688" y="2492896"/>
            <a:ext cx="1800000" cy="1800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/>
        </p:nvSpPr>
        <p:spPr>
          <a:xfrm>
            <a:off x="2123848" y="285293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5161712" y="2492896"/>
            <a:ext cx="2520000" cy="1800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5868464" y="2852936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68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3491880" y="2852936"/>
            <a:ext cx="5486400" cy="3733800"/>
            <a:chOff x="1366837" y="2876550"/>
            <a:chExt cx="3209925" cy="219075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6837" y="2876550"/>
              <a:ext cx="3209925" cy="2190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8"/>
            <p:cNvSpPr txBox="1">
              <a:spLocks noChangeArrowheads="1"/>
            </p:cNvSpPr>
            <p:nvPr/>
          </p:nvSpPr>
          <p:spPr bwMode="auto">
            <a:xfrm rot="1851666">
              <a:off x="2890837" y="4142014"/>
              <a:ext cx="381000" cy="21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FF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1725469">
              <a:off x="3043237" y="4444366"/>
              <a:ext cx="381000" cy="19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Compound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7293"/>
            <a:ext cx="8229600" cy="4525963"/>
          </a:xfrm>
        </p:spPr>
        <p:txBody>
          <a:bodyPr/>
          <a:lstStyle/>
          <a:p>
            <a:r>
              <a:rPr lang="en-IN" dirty="0" smtClean="0"/>
              <a:t>We will restrict ourselves to a beam with one axis of symmetry and loaded along that axis with the load passing through the centroid of the cross section. </a:t>
            </a:r>
          </a:p>
        </p:txBody>
      </p:sp>
    </p:spTree>
    <p:extLst>
      <p:ext uri="{BB962C8B-B14F-4D97-AF65-F5344CB8AC3E}">
        <p14:creationId xmlns:p14="http://schemas.microsoft.com/office/powerpoint/2010/main" val="316605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Compound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Transverse section of the compound beam</a:t>
            </a:r>
            <a:endParaRPr lang="en-IN" dirty="0"/>
          </a:p>
        </p:txBody>
      </p:sp>
      <p:grpSp>
        <p:nvGrpSpPr>
          <p:cNvPr id="26" name="Group 1"/>
          <p:cNvGrpSpPr>
            <a:grpSpLocks/>
          </p:cNvGrpSpPr>
          <p:nvPr/>
        </p:nvGrpSpPr>
        <p:grpSpPr bwMode="auto">
          <a:xfrm>
            <a:off x="1547664" y="2268810"/>
            <a:ext cx="5410200" cy="4400550"/>
            <a:chOff x="1421730" y="1857375"/>
            <a:chExt cx="3795713" cy="3048000"/>
          </a:xfrm>
        </p:grpSpPr>
        <p:grpSp>
          <p:nvGrpSpPr>
            <p:cNvPr id="27" name="Group 7"/>
            <p:cNvGrpSpPr>
              <a:grpSpLocks/>
            </p:cNvGrpSpPr>
            <p:nvPr/>
          </p:nvGrpSpPr>
          <p:grpSpPr bwMode="auto">
            <a:xfrm>
              <a:off x="2031330" y="2390775"/>
              <a:ext cx="2971800" cy="2057400"/>
              <a:chOff x="1143000" y="3733800"/>
              <a:chExt cx="2971800" cy="2057400"/>
            </a:xfrm>
          </p:grpSpPr>
          <p:sp>
            <p:nvSpPr>
              <p:cNvPr id="42" name="Trapezoid 41"/>
              <p:cNvSpPr/>
              <p:nvPr/>
            </p:nvSpPr>
            <p:spPr bwMode="auto">
              <a:xfrm>
                <a:off x="1142630" y="3733691"/>
                <a:ext cx="2972640" cy="2057290"/>
              </a:xfrm>
              <a:prstGeom prst="trapezoid">
                <a:avLst/>
              </a:prstGeom>
              <a:solidFill>
                <a:srgbClr val="3333CC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3" name="Trapezoid 42"/>
              <p:cNvSpPr/>
              <p:nvPr/>
            </p:nvSpPr>
            <p:spPr bwMode="auto">
              <a:xfrm>
                <a:off x="1142630" y="4724400"/>
                <a:ext cx="2972640" cy="1066580"/>
              </a:xfrm>
              <a:prstGeom prst="trapezoid">
                <a:avLst/>
              </a:prstGeom>
              <a:solidFill>
                <a:srgbClr val="80808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  <p:sp>
          <p:nvSpPr>
            <p:cNvPr id="28" name="TextBox 10"/>
            <p:cNvSpPr txBox="1">
              <a:spLocks noChangeArrowheads="1"/>
            </p:cNvSpPr>
            <p:nvPr/>
          </p:nvSpPr>
          <p:spPr bwMode="auto">
            <a:xfrm>
              <a:off x="2640930" y="269557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9" name="TextBox 12"/>
            <p:cNvSpPr txBox="1">
              <a:spLocks noChangeArrowheads="1"/>
            </p:cNvSpPr>
            <p:nvPr/>
          </p:nvSpPr>
          <p:spPr bwMode="auto">
            <a:xfrm>
              <a:off x="2488530" y="391477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cxnSp>
          <p:nvCxnSpPr>
            <p:cNvPr id="30" name="Straight Arrow Connector 14"/>
            <p:cNvCxnSpPr>
              <a:cxnSpLocks noChangeShapeType="1"/>
            </p:cNvCxnSpPr>
            <p:nvPr/>
          </p:nvCxnSpPr>
          <p:spPr bwMode="auto">
            <a:xfrm rot="16200000" flipV="1">
              <a:off x="2069430" y="3419475"/>
              <a:ext cx="29718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triangl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Arrow Connector 16"/>
            <p:cNvCxnSpPr>
              <a:cxnSpLocks noChangeShapeType="1"/>
            </p:cNvCxnSpPr>
            <p:nvPr/>
          </p:nvCxnSpPr>
          <p:spPr bwMode="auto">
            <a:xfrm rot="10800000" flipV="1">
              <a:off x="1740818" y="4446588"/>
              <a:ext cx="3476625" cy="158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triangl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Box 17"/>
            <p:cNvSpPr txBox="1">
              <a:spLocks noChangeArrowheads="1"/>
            </p:cNvSpPr>
            <p:nvPr/>
          </p:nvSpPr>
          <p:spPr bwMode="auto">
            <a:xfrm>
              <a:off x="3174330" y="1857375"/>
              <a:ext cx="381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33" name="TextBox 18"/>
            <p:cNvSpPr txBox="1">
              <a:spLocks noChangeArrowheads="1"/>
            </p:cNvSpPr>
            <p:nvPr/>
          </p:nvSpPr>
          <p:spPr bwMode="auto">
            <a:xfrm>
              <a:off x="1421730" y="4067175"/>
              <a:ext cx="381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34" name="TextBox 20"/>
            <p:cNvSpPr txBox="1">
              <a:spLocks noChangeArrowheads="1"/>
            </p:cNvSpPr>
            <p:nvPr/>
          </p:nvSpPr>
          <p:spPr bwMode="auto">
            <a:xfrm>
              <a:off x="3236243" y="4076700"/>
              <a:ext cx="381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35" name="TextBox 32"/>
            <p:cNvSpPr txBox="1">
              <a:spLocks noChangeArrowheads="1"/>
            </p:cNvSpPr>
            <p:nvPr/>
          </p:nvSpPr>
          <p:spPr bwMode="auto">
            <a:xfrm>
              <a:off x="3236243" y="3457575"/>
              <a:ext cx="381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N</a:t>
              </a:r>
            </a:p>
          </p:txBody>
        </p:sp>
        <p:cxnSp>
          <p:nvCxnSpPr>
            <p:cNvPr id="36" name="Straight Connector 34"/>
            <p:cNvCxnSpPr>
              <a:cxnSpLocks noChangeShapeType="1"/>
            </p:cNvCxnSpPr>
            <p:nvPr/>
          </p:nvCxnSpPr>
          <p:spPr bwMode="auto">
            <a:xfrm>
              <a:off x="1802730" y="3838575"/>
              <a:ext cx="3352800" cy="1588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Arrow Connector 37"/>
            <p:cNvCxnSpPr>
              <a:cxnSpLocks noChangeShapeType="1"/>
            </p:cNvCxnSpPr>
            <p:nvPr/>
          </p:nvCxnSpPr>
          <p:spPr bwMode="auto">
            <a:xfrm rot="5400000" flipH="1" flipV="1">
              <a:off x="3510880" y="2895600"/>
              <a:ext cx="1004888" cy="1588"/>
            </a:xfrm>
            <a:prstGeom prst="straightConnector1">
              <a:avLst/>
            </a:prstGeom>
            <a:noFill/>
            <a:ln w="9525" algn="ctr">
              <a:solidFill>
                <a:srgbClr val="FFFF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Arrow Connector 38"/>
            <p:cNvCxnSpPr>
              <a:cxnSpLocks noChangeShapeType="1"/>
            </p:cNvCxnSpPr>
            <p:nvPr/>
          </p:nvCxnSpPr>
          <p:spPr bwMode="auto">
            <a:xfrm rot="5400000" flipH="1" flipV="1">
              <a:off x="3691062" y="3913981"/>
              <a:ext cx="1098550" cy="158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TextBox 39"/>
            <p:cNvSpPr txBox="1">
              <a:spLocks noChangeArrowheads="1"/>
            </p:cNvSpPr>
            <p:nvPr/>
          </p:nvSpPr>
          <p:spPr bwMode="auto">
            <a:xfrm>
              <a:off x="4012530" y="2695575"/>
              <a:ext cx="381000" cy="255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</a:rPr>
                <a:t>h</a:t>
              </a:r>
              <a:r>
                <a:rPr kumimoji="0" lang="en-US" altLang="en-US" sz="1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" name="TextBox 40"/>
            <p:cNvSpPr txBox="1">
              <a:spLocks noChangeArrowheads="1"/>
            </p:cNvSpPr>
            <p:nvPr/>
          </p:nvSpPr>
          <p:spPr bwMode="auto">
            <a:xfrm>
              <a:off x="4241130" y="3914775"/>
              <a:ext cx="381000" cy="255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h</a:t>
              </a:r>
              <a:r>
                <a:rPr kumimoji="0" lang="en-US" altLang="en-US" sz="1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3531518" y="3802063"/>
              <a:ext cx="76200" cy="76200"/>
            </a:xfrm>
            <a:prstGeom prst="ellipse">
              <a:avLst/>
            </a:prstGeom>
            <a:solidFill>
              <a:srgbClr val="00CC99"/>
            </a:solidFill>
            <a:ln w="9525" algn="ctr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731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Compound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 was the case with the simple beam, we assume there is a neutral plane (the dotted line) , whose location we will find later.</a:t>
            </a:r>
            <a:endParaRPr lang="en-IN" dirty="0"/>
          </a:p>
        </p:txBody>
      </p:sp>
      <p:grpSp>
        <p:nvGrpSpPr>
          <p:cNvPr id="26" name="Group 1"/>
          <p:cNvGrpSpPr>
            <a:grpSpLocks/>
          </p:cNvGrpSpPr>
          <p:nvPr/>
        </p:nvGrpSpPr>
        <p:grpSpPr bwMode="auto">
          <a:xfrm>
            <a:off x="1547664" y="3254930"/>
            <a:ext cx="5410200" cy="3101013"/>
            <a:chOff x="1421730" y="2390775"/>
            <a:chExt cx="3795713" cy="2147888"/>
          </a:xfrm>
        </p:grpSpPr>
        <p:grpSp>
          <p:nvGrpSpPr>
            <p:cNvPr id="27" name="Group 7"/>
            <p:cNvGrpSpPr>
              <a:grpSpLocks/>
            </p:cNvGrpSpPr>
            <p:nvPr/>
          </p:nvGrpSpPr>
          <p:grpSpPr bwMode="auto">
            <a:xfrm>
              <a:off x="2031330" y="2390775"/>
              <a:ext cx="2971800" cy="2057400"/>
              <a:chOff x="1143000" y="3733800"/>
              <a:chExt cx="2971800" cy="2057400"/>
            </a:xfrm>
          </p:grpSpPr>
          <p:sp>
            <p:nvSpPr>
              <p:cNvPr id="42" name="Trapezoid 41"/>
              <p:cNvSpPr/>
              <p:nvPr/>
            </p:nvSpPr>
            <p:spPr bwMode="auto">
              <a:xfrm>
                <a:off x="1142630" y="3733691"/>
                <a:ext cx="2972640" cy="2057290"/>
              </a:xfrm>
              <a:prstGeom prst="trapezoid">
                <a:avLst/>
              </a:prstGeom>
              <a:solidFill>
                <a:srgbClr val="3333CC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3" name="Trapezoid 42"/>
              <p:cNvSpPr/>
              <p:nvPr/>
            </p:nvSpPr>
            <p:spPr bwMode="auto">
              <a:xfrm>
                <a:off x="1142630" y="4724400"/>
                <a:ext cx="2972640" cy="1066580"/>
              </a:xfrm>
              <a:prstGeom prst="trapezoid">
                <a:avLst/>
              </a:prstGeom>
              <a:solidFill>
                <a:srgbClr val="80808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  <p:sp>
          <p:nvSpPr>
            <p:cNvPr id="28" name="TextBox 10"/>
            <p:cNvSpPr txBox="1">
              <a:spLocks noChangeArrowheads="1"/>
            </p:cNvSpPr>
            <p:nvPr/>
          </p:nvSpPr>
          <p:spPr bwMode="auto">
            <a:xfrm>
              <a:off x="2640930" y="269557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9" name="TextBox 12"/>
            <p:cNvSpPr txBox="1">
              <a:spLocks noChangeArrowheads="1"/>
            </p:cNvSpPr>
            <p:nvPr/>
          </p:nvSpPr>
          <p:spPr bwMode="auto">
            <a:xfrm>
              <a:off x="2488530" y="391477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cxnSp>
          <p:nvCxnSpPr>
            <p:cNvPr id="31" name="Straight Arrow Connector 16"/>
            <p:cNvCxnSpPr>
              <a:cxnSpLocks noChangeShapeType="1"/>
            </p:cNvCxnSpPr>
            <p:nvPr/>
          </p:nvCxnSpPr>
          <p:spPr bwMode="auto">
            <a:xfrm rot="10800000" flipV="1">
              <a:off x="1740818" y="4446588"/>
              <a:ext cx="3476625" cy="158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triangl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TextBox 18"/>
            <p:cNvSpPr txBox="1">
              <a:spLocks noChangeArrowheads="1"/>
            </p:cNvSpPr>
            <p:nvPr/>
          </p:nvSpPr>
          <p:spPr bwMode="auto">
            <a:xfrm>
              <a:off x="1421730" y="4067175"/>
              <a:ext cx="381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34" name="TextBox 20"/>
            <p:cNvSpPr txBox="1">
              <a:spLocks noChangeArrowheads="1"/>
            </p:cNvSpPr>
            <p:nvPr/>
          </p:nvSpPr>
          <p:spPr bwMode="auto">
            <a:xfrm>
              <a:off x="3236243" y="4076700"/>
              <a:ext cx="381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35" name="TextBox 32"/>
            <p:cNvSpPr txBox="1">
              <a:spLocks noChangeArrowheads="1"/>
            </p:cNvSpPr>
            <p:nvPr/>
          </p:nvSpPr>
          <p:spPr bwMode="auto">
            <a:xfrm>
              <a:off x="3236243" y="3457575"/>
              <a:ext cx="381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N</a:t>
              </a:r>
            </a:p>
          </p:txBody>
        </p:sp>
        <p:cxnSp>
          <p:nvCxnSpPr>
            <p:cNvPr id="36" name="Straight Connector 34"/>
            <p:cNvCxnSpPr>
              <a:cxnSpLocks noChangeShapeType="1"/>
            </p:cNvCxnSpPr>
            <p:nvPr/>
          </p:nvCxnSpPr>
          <p:spPr bwMode="auto">
            <a:xfrm>
              <a:off x="1802730" y="3838575"/>
              <a:ext cx="3352800" cy="1588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Arrow Connector 37"/>
            <p:cNvCxnSpPr>
              <a:cxnSpLocks noChangeShapeType="1"/>
            </p:cNvCxnSpPr>
            <p:nvPr/>
          </p:nvCxnSpPr>
          <p:spPr bwMode="auto">
            <a:xfrm rot="5400000" flipH="1" flipV="1">
              <a:off x="3510880" y="2895600"/>
              <a:ext cx="1004888" cy="1588"/>
            </a:xfrm>
            <a:prstGeom prst="straightConnector1">
              <a:avLst/>
            </a:prstGeom>
            <a:noFill/>
            <a:ln w="9525" algn="ctr">
              <a:solidFill>
                <a:srgbClr val="FFFF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Arrow Connector 38"/>
            <p:cNvCxnSpPr>
              <a:cxnSpLocks noChangeShapeType="1"/>
            </p:cNvCxnSpPr>
            <p:nvPr/>
          </p:nvCxnSpPr>
          <p:spPr bwMode="auto">
            <a:xfrm rot="5400000" flipH="1" flipV="1">
              <a:off x="3691062" y="3913981"/>
              <a:ext cx="1098550" cy="158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TextBox 39"/>
            <p:cNvSpPr txBox="1">
              <a:spLocks noChangeArrowheads="1"/>
            </p:cNvSpPr>
            <p:nvPr/>
          </p:nvSpPr>
          <p:spPr bwMode="auto">
            <a:xfrm>
              <a:off x="4012530" y="2695575"/>
              <a:ext cx="381000" cy="255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</a:rPr>
                <a:t>h</a:t>
              </a:r>
              <a:r>
                <a:rPr kumimoji="0" lang="en-US" altLang="en-US" sz="1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" name="TextBox 40"/>
            <p:cNvSpPr txBox="1">
              <a:spLocks noChangeArrowheads="1"/>
            </p:cNvSpPr>
            <p:nvPr/>
          </p:nvSpPr>
          <p:spPr bwMode="auto">
            <a:xfrm>
              <a:off x="4241130" y="3914775"/>
              <a:ext cx="381000" cy="255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h</a:t>
              </a:r>
              <a:r>
                <a:rPr kumimoji="0" lang="en-US" altLang="en-US" sz="1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3531518" y="3802063"/>
              <a:ext cx="76200" cy="76200"/>
            </a:xfrm>
            <a:prstGeom prst="ellipse">
              <a:avLst/>
            </a:prstGeom>
            <a:solidFill>
              <a:srgbClr val="00CC99"/>
            </a:solidFill>
            <a:ln w="9525" algn="ctr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56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Compound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5" y="1268760"/>
            <a:ext cx="4459163" cy="5366598"/>
          </a:xfrm>
        </p:spPr>
        <p:txBody>
          <a:bodyPr>
            <a:noAutofit/>
          </a:bodyPr>
          <a:lstStyle/>
          <a:p>
            <a:r>
              <a:rPr lang="en-IN" dirty="0" smtClean="0"/>
              <a:t>The coordinate system is set up with the origin at the bottom of the beam and the y axis along the axis of symmetry. </a:t>
            </a:r>
          </a:p>
          <a:p>
            <a:r>
              <a:rPr lang="en-IN" dirty="0" smtClean="0"/>
              <a:t>This is unlike the case of the simple beam where the neutral axis was the z axis.</a:t>
            </a:r>
            <a:endParaRPr lang="en-IN" dirty="0"/>
          </a:p>
        </p:txBody>
      </p:sp>
      <p:grpSp>
        <p:nvGrpSpPr>
          <p:cNvPr id="26" name="Group 1"/>
          <p:cNvGrpSpPr>
            <a:grpSpLocks/>
          </p:cNvGrpSpPr>
          <p:nvPr/>
        </p:nvGrpSpPr>
        <p:grpSpPr bwMode="auto">
          <a:xfrm>
            <a:off x="3626296" y="2916882"/>
            <a:ext cx="5410200" cy="4400550"/>
            <a:chOff x="1421730" y="1857375"/>
            <a:chExt cx="3795713" cy="3048000"/>
          </a:xfrm>
        </p:grpSpPr>
        <p:grpSp>
          <p:nvGrpSpPr>
            <p:cNvPr id="27" name="Group 7"/>
            <p:cNvGrpSpPr>
              <a:grpSpLocks/>
            </p:cNvGrpSpPr>
            <p:nvPr/>
          </p:nvGrpSpPr>
          <p:grpSpPr bwMode="auto">
            <a:xfrm>
              <a:off x="2031330" y="2390775"/>
              <a:ext cx="2971800" cy="2057400"/>
              <a:chOff x="1143000" y="3733800"/>
              <a:chExt cx="2971800" cy="2057400"/>
            </a:xfrm>
          </p:grpSpPr>
          <p:sp>
            <p:nvSpPr>
              <p:cNvPr id="42" name="Trapezoid 41"/>
              <p:cNvSpPr/>
              <p:nvPr/>
            </p:nvSpPr>
            <p:spPr bwMode="auto">
              <a:xfrm>
                <a:off x="1142630" y="3733691"/>
                <a:ext cx="2972640" cy="2057290"/>
              </a:xfrm>
              <a:prstGeom prst="trapezoid">
                <a:avLst/>
              </a:prstGeom>
              <a:solidFill>
                <a:srgbClr val="3333CC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3" name="Trapezoid 42"/>
              <p:cNvSpPr/>
              <p:nvPr/>
            </p:nvSpPr>
            <p:spPr bwMode="auto">
              <a:xfrm>
                <a:off x="1142630" y="4724400"/>
                <a:ext cx="2972640" cy="1066580"/>
              </a:xfrm>
              <a:prstGeom prst="trapezoid">
                <a:avLst/>
              </a:prstGeom>
              <a:solidFill>
                <a:srgbClr val="80808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  <p:sp>
          <p:nvSpPr>
            <p:cNvPr id="28" name="TextBox 10"/>
            <p:cNvSpPr txBox="1">
              <a:spLocks noChangeArrowheads="1"/>
            </p:cNvSpPr>
            <p:nvPr/>
          </p:nvSpPr>
          <p:spPr bwMode="auto">
            <a:xfrm>
              <a:off x="2640930" y="269557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9" name="TextBox 12"/>
            <p:cNvSpPr txBox="1">
              <a:spLocks noChangeArrowheads="1"/>
            </p:cNvSpPr>
            <p:nvPr/>
          </p:nvSpPr>
          <p:spPr bwMode="auto">
            <a:xfrm>
              <a:off x="2488530" y="391477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cxnSp>
          <p:nvCxnSpPr>
            <p:cNvPr id="30" name="Straight Arrow Connector 14"/>
            <p:cNvCxnSpPr>
              <a:cxnSpLocks noChangeShapeType="1"/>
            </p:cNvCxnSpPr>
            <p:nvPr/>
          </p:nvCxnSpPr>
          <p:spPr bwMode="auto">
            <a:xfrm rot="16200000" flipV="1">
              <a:off x="2069430" y="3419475"/>
              <a:ext cx="29718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triangl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Arrow Connector 16"/>
            <p:cNvCxnSpPr>
              <a:cxnSpLocks noChangeShapeType="1"/>
            </p:cNvCxnSpPr>
            <p:nvPr/>
          </p:nvCxnSpPr>
          <p:spPr bwMode="auto">
            <a:xfrm rot="10800000" flipV="1">
              <a:off x="1740818" y="4446588"/>
              <a:ext cx="3476625" cy="158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triangl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Box 17"/>
            <p:cNvSpPr txBox="1">
              <a:spLocks noChangeArrowheads="1"/>
            </p:cNvSpPr>
            <p:nvPr/>
          </p:nvSpPr>
          <p:spPr bwMode="auto">
            <a:xfrm>
              <a:off x="3174330" y="1857375"/>
              <a:ext cx="381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33" name="TextBox 18"/>
            <p:cNvSpPr txBox="1">
              <a:spLocks noChangeArrowheads="1"/>
            </p:cNvSpPr>
            <p:nvPr/>
          </p:nvSpPr>
          <p:spPr bwMode="auto">
            <a:xfrm>
              <a:off x="1421730" y="4067175"/>
              <a:ext cx="381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34" name="TextBox 20"/>
            <p:cNvSpPr txBox="1">
              <a:spLocks noChangeArrowheads="1"/>
            </p:cNvSpPr>
            <p:nvPr/>
          </p:nvSpPr>
          <p:spPr bwMode="auto">
            <a:xfrm>
              <a:off x="3236243" y="4076700"/>
              <a:ext cx="381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35" name="TextBox 32"/>
            <p:cNvSpPr txBox="1">
              <a:spLocks noChangeArrowheads="1"/>
            </p:cNvSpPr>
            <p:nvPr/>
          </p:nvSpPr>
          <p:spPr bwMode="auto">
            <a:xfrm>
              <a:off x="3236243" y="3457575"/>
              <a:ext cx="381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N</a:t>
              </a:r>
            </a:p>
          </p:txBody>
        </p:sp>
        <p:cxnSp>
          <p:nvCxnSpPr>
            <p:cNvPr id="36" name="Straight Connector 34"/>
            <p:cNvCxnSpPr>
              <a:cxnSpLocks noChangeShapeType="1"/>
            </p:cNvCxnSpPr>
            <p:nvPr/>
          </p:nvCxnSpPr>
          <p:spPr bwMode="auto">
            <a:xfrm>
              <a:off x="1802730" y="3838575"/>
              <a:ext cx="3352800" cy="1588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Arrow Connector 37"/>
            <p:cNvCxnSpPr>
              <a:cxnSpLocks noChangeShapeType="1"/>
            </p:cNvCxnSpPr>
            <p:nvPr/>
          </p:nvCxnSpPr>
          <p:spPr bwMode="auto">
            <a:xfrm rot="5400000" flipH="1" flipV="1">
              <a:off x="3510880" y="2895600"/>
              <a:ext cx="1004888" cy="1588"/>
            </a:xfrm>
            <a:prstGeom prst="straightConnector1">
              <a:avLst/>
            </a:prstGeom>
            <a:noFill/>
            <a:ln w="9525" algn="ctr">
              <a:solidFill>
                <a:srgbClr val="FFFF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Arrow Connector 38"/>
            <p:cNvCxnSpPr>
              <a:cxnSpLocks noChangeShapeType="1"/>
            </p:cNvCxnSpPr>
            <p:nvPr/>
          </p:nvCxnSpPr>
          <p:spPr bwMode="auto">
            <a:xfrm rot="5400000" flipH="1" flipV="1">
              <a:off x="3691062" y="3913981"/>
              <a:ext cx="1098550" cy="158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TextBox 39"/>
            <p:cNvSpPr txBox="1">
              <a:spLocks noChangeArrowheads="1"/>
            </p:cNvSpPr>
            <p:nvPr/>
          </p:nvSpPr>
          <p:spPr bwMode="auto">
            <a:xfrm>
              <a:off x="4012530" y="2695575"/>
              <a:ext cx="381000" cy="255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</a:rPr>
                <a:t>h</a:t>
              </a:r>
              <a:r>
                <a:rPr kumimoji="0" lang="en-US" altLang="en-US" sz="1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" name="TextBox 40"/>
            <p:cNvSpPr txBox="1">
              <a:spLocks noChangeArrowheads="1"/>
            </p:cNvSpPr>
            <p:nvPr/>
          </p:nvSpPr>
          <p:spPr bwMode="auto">
            <a:xfrm>
              <a:off x="4241130" y="3914775"/>
              <a:ext cx="381000" cy="255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h</a:t>
              </a:r>
              <a:r>
                <a:rPr kumimoji="0" lang="en-US" altLang="en-US" sz="1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3531518" y="3802063"/>
              <a:ext cx="76200" cy="76200"/>
            </a:xfrm>
            <a:prstGeom prst="ellipse">
              <a:avLst/>
            </a:prstGeom>
            <a:solidFill>
              <a:srgbClr val="00CC99"/>
            </a:solidFill>
            <a:ln w="9525" algn="ctr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830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Compound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3417482" cy="5328592"/>
          </a:xfrm>
        </p:spPr>
        <p:txBody>
          <a:bodyPr>
            <a:noAutofit/>
          </a:bodyPr>
          <a:lstStyle/>
          <a:p>
            <a:r>
              <a:rPr lang="en-IN" dirty="0" smtClean="0"/>
              <a:t>The top layer made of material 1 has a height h1</a:t>
            </a:r>
          </a:p>
          <a:p>
            <a:r>
              <a:rPr lang="en-IN" dirty="0" smtClean="0"/>
              <a:t>The bottom layer made of material 2 has a height of h2.</a:t>
            </a:r>
          </a:p>
          <a:p>
            <a:endParaRPr lang="en-IN" dirty="0"/>
          </a:p>
        </p:txBody>
      </p:sp>
      <p:grpSp>
        <p:nvGrpSpPr>
          <p:cNvPr id="22" name="Group 1"/>
          <p:cNvGrpSpPr>
            <a:grpSpLocks/>
          </p:cNvGrpSpPr>
          <p:nvPr/>
        </p:nvGrpSpPr>
        <p:grpSpPr bwMode="auto">
          <a:xfrm>
            <a:off x="3626296" y="2916882"/>
            <a:ext cx="5410200" cy="4400550"/>
            <a:chOff x="1421730" y="1857375"/>
            <a:chExt cx="3795713" cy="3048000"/>
          </a:xfrm>
        </p:grpSpPr>
        <p:grpSp>
          <p:nvGrpSpPr>
            <p:cNvPr id="23" name="Group 7"/>
            <p:cNvGrpSpPr>
              <a:grpSpLocks/>
            </p:cNvGrpSpPr>
            <p:nvPr/>
          </p:nvGrpSpPr>
          <p:grpSpPr bwMode="auto">
            <a:xfrm>
              <a:off x="2031330" y="2390775"/>
              <a:ext cx="2971800" cy="2057400"/>
              <a:chOff x="1143000" y="3733800"/>
              <a:chExt cx="2971800" cy="2057400"/>
            </a:xfrm>
          </p:grpSpPr>
          <p:sp>
            <p:nvSpPr>
              <p:cNvPr id="56" name="Trapezoid 55"/>
              <p:cNvSpPr/>
              <p:nvPr/>
            </p:nvSpPr>
            <p:spPr bwMode="auto">
              <a:xfrm>
                <a:off x="1142630" y="3733691"/>
                <a:ext cx="2972640" cy="2057290"/>
              </a:xfrm>
              <a:prstGeom prst="trapezoid">
                <a:avLst/>
              </a:prstGeom>
              <a:solidFill>
                <a:srgbClr val="3333CC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57" name="Trapezoid 56"/>
              <p:cNvSpPr/>
              <p:nvPr/>
            </p:nvSpPr>
            <p:spPr bwMode="auto">
              <a:xfrm>
                <a:off x="1142630" y="4724400"/>
                <a:ext cx="2972640" cy="1066580"/>
              </a:xfrm>
              <a:prstGeom prst="trapezoid">
                <a:avLst/>
              </a:prstGeom>
              <a:solidFill>
                <a:srgbClr val="80808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  <p:sp>
          <p:nvSpPr>
            <p:cNvPr id="24" name="TextBox 10"/>
            <p:cNvSpPr txBox="1">
              <a:spLocks noChangeArrowheads="1"/>
            </p:cNvSpPr>
            <p:nvPr/>
          </p:nvSpPr>
          <p:spPr bwMode="auto">
            <a:xfrm>
              <a:off x="2640930" y="269557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" name="TextBox 12"/>
            <p:cNvSpPr txBox="1">
              <a:spLocks noChangeArrowheads="1"/>
            </p:cNvSpPr>
            <p:nvPr/>
          </p:nvSpPr>
          <p:spPr bwMode="auto">
            <a:xfrm>
              <a:off x="2488530" y="391477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cxnSp>
          <p:nvCxnSpPr>
            <p:cNvPr id="44" name="Straight Arrow Connector 14"/>
            <p:cNvCxnSpPr>
              <a:cxnSpLocks noChangeShapeType="1"/>
            </p:cNvCxnSpPr>
            <p:nvPr/>
          </p:nvCxnSpPr>
          <p:spPr bwMode="auto">
            <a:xfrm rot="16200000" flipV="1">
              <a:off x="2069430" y="3419475"/>
              <a:ext cx="29718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triangl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Arrow Connector 16"/>
            <p:cNvCxnSpPr>
              <a:cxnSpLocks noChangeShapeType="1"/>
            </p:cNvCxnSpPr>
            <p:nvPr/>
          </p:nvCxnSpPr>
          <p:spPr bwMode="auto">
            <a:xfrm rot="10800000" flipV="1">
              <a:off x="1740818" y="4446588"/>
              <a:ext cx="3476625" cy="158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triangl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Box 17"/>
            <p:cNvSpPr txBox="1">
              <a:spLocks noChangeArrowheads="1"/>
            </p:cNvSpPr>
            <p:nvPr/>
          </p:nvSpPr>
          <p:spPr bwMode="auto">
            <a:xfrm>
              <a:off x="3174330" y="1857375"/>
              <a:ext cx="381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47" name="TextBox 18"/>
            <p:cNvSpPr txBox="1">
              <a:spLocks noChangeArrowheads="1"/>
            </p:cNvSpPr>
            <p:nvPr/>
          </p:nvSpPr>
          <p:spPr bwMode="auto">
            <a:xfrm>
              <a:off x="1421730" y="4067175"/>
              <a:ext cx="381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48" name="TextBox 20"/>
            <p:cNvSpPr txBox="1">
              <a:spLocks noChangeArrowheads="1"/>
            </p:cNvSpPr>
            <p:nvPr/>
          </p:nvSpPr>
          <p:spPr bwMode="auto">
            <a:xfrm>
              <a:off x="3236243" y="4076700"/>
              <a:ext cx="381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49" name="TextBox 32"/>
            <p:cNvSpPr txBox="1">
              <a:spLocks noChangeArrowheads="1"/>
            </p:cNvSpPr>
            <p:nvPr/>
          </p:nvSpPr>
          <p:spPr bwMode="auto">
            <a:xfrm>
              <a:off x="3236243" y="3457575"/>
              <a:ext cx="381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N</a:t>
              </a:r>
            </a:p>
          </p:txBody>
        </p:sp>
        <p:cxnSp>
          <p:nvCxnSpPr>
            <p:cNvPr id="50" name="Straight Connector 34"/>
            <p:cNvCxnSpPr>
              <a:cxnSpLocks noChangeShapeType="1"/>
            </p:cNvCxnSpPr>
            <p:nvPr/>
          </p:nvCxnSpPr>
          <p:spPr bwMode="auto">
            <a:xfrm>
              <a:off x="1802730" y="3838575"/>
              <a:ext cx="3352800" cy="1588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Arrow Connector 37"/>
            <p:cNvCxnSpPr>
              <a:cxnSpLocks noChangeShapeType="1"/>
            </p:cNvCxnSpPr>
            <p:nvPr/>
          </p:nvCxnSpPr>
          <p:spPr bwMode="auto">
            <a:xfrm rot="5400000" flipH="1" flipV="1">
              <a:off x="3510880" y="2895600"/>
              <a:ext cx="1004888" cy="1588"/>
            </a:xfrm>
            <a:prstGeom prst="straightConnector1">
              <a:avLst/>
            </a:prstGeom>
            <a:noFill/>
            <a:ln w="9525" algn="ctr">
              <a:solidFill>
                <a:srgbClr val="FFFF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Arrow Connector 38"/>
            <p:cNvCxnSpPr>
              <a:cxnSpLocks noChangeShapeType="1"/>
            </p:cNvCxnSpPr>
            <p:nvPr/>
          </p:nvCxnSpPr>
          <p:spPr bwMode="auto">
            <a:xfrm rot="5400000" flipH="1" flipV="1">
              <a:off x="3691062" y="3913981"/>
              <a:ext cx="1098550" cy="158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Box 39"/>
            <p:cNvSpPr txBox="1">
              <a:spLocks noChangeArrowheads="1"/>
            </p:cNvSpPr>
            <p:nvPr/>
          </p:nvSpPr>
          <p:spPr bwMode="auto">
            <a:xfrm>
              <a:off x="4012530" y="2695575"/>
              <a:ext cx="381000" cy="255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</a:rPr>
                <a:t>h</a:t>
              </a:r>
              <a:r>
                <a:rPr kumimoji="0" lang="en-US" altLang="en-US" sz="1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4" name="TextBox 40"/>
            <p:cNvSpPr txBox="1">
              <a:spLocks noChangeArrowheads="1"/>
            </p:cNvSpPr>
            <p:nvPr/>
          </p:nvSpPr>
          <p:spPr bwMode="auto">
            <a:xfrm>
              <a:off x="4241130" y="3914775"/>
              <a:ext cx="381000" cy="255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h</a:t>
              </a:r>
              <a:r>
                <a:rPr kumimoji="0" lang="en-US" altLang="en-US" sz="1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5" name="Oval 41"/>
            <p:cNvSpPr>
              <a:spLocks noChangeArrowheads="1"/>
            </p:cNvSpPr>
            <p:nvPr/>
          </p:nvSpPr>
          <p:spPr bwMode="auto">
            <a:xfrm>
              <a:off x="3531518" y="3802063"/>
              <a:ext cx="76200" cy="76200"/>
            </a:xfrm>
            <a:prstGeom prst="ellipse">
              <a:avLst/>
            </a:prstGeom>
            <a:solidFill>
              <a:srgbClr val="00CC99"/>
            </a:solidFill>
            <a:ln w="9525" algn="ctr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225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Compound Beams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3417482" cy="5328592"/>
          </a:xfrm>
        </p:spPr>
        <p:txBody>
          <a:bodyPr>
            <a:noAutofit/>
          </a:bodyPr>
          <a:lstStyle/>
          <a:p>
            <a:endParaRPr lang="en-IN" dirty="0" smtClean="0"/>
          </a:p>
          <a:p>
            <a:r>
              <a:rPr lang="en-IN" dirty="0" smtClean="0"/>
              <a:t>N is the </a:t>
            </a:r>
            <a:r>
              <a:rPr lang="en-IN" dirty="0" err="1" smtClean="0"/>
              <a:t>center</a:t>
            </a:r>
            <a:r>
              <a:rPr lang="en-IN" dirty="0" smtClean="0"/>
              <a:t> of the neutral axis</a:t>
            </a:r>
          </a:p>
          <a:p>
            <a:r>
              <a:rPr lang="en-IN" dirty="0" smtClean="0"/>
              <a:t>O is the origin.</a:t>
            </a:r>
          </a:p>
          <a:p>
            <a:r>
              <a:rPr lang="en-US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The radius of curvature at the neutral axis is </a:t>
            </a:r>
            <a:r>
              <a:rPr lang="en-US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Symbol" pitchFamily="18" charset="2"/>
              </a:rPr>
              <a:t>r</a:t>
            </a:r>
            <a:r>
              <a:rPr lang="en-US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  <a:endParaRPr lang="en-IN" dirty="0"/>
          </a:p>
        </p:txBody>
      </p:sp>
      <p:grpSp>
        <p:nvGrpSpPr>
          <p:cNvPr id="22" name="Group 1"/>
          <p:cNvGrpSpPr>
            <a:grpSpLocks/>
          </p:cNvGrpSpPr>
          <p:nvPr/>
        </p:nvGrpSpPr>
        <p:grpSpPr bwMode="auto">
          <a:xfrm>
            <a:off x="3626296" y="2916882"/>
            <a:ext cx="5410200" cy="4400550"/>
            <a:chOff x="1421730" y="1857375"/>
            <a:chExt cx="3795713" cy="3048000"/>
          </a:xfrm>
        </p:grpSpPr>
        <p:grpSp>
          <p:nvGrpSpPr>
            <p:cNvPr id="23" name="Group 7"/>
            <p:cNvGrpSpPr>
              <a:grpSpLocks/>
            </p:cNvGrpSpPr>
            <p:nvPr/>
          </p:nvGrpSpPr>
          <p:grpSpPr bwMode="auto">
            <a:xfrm>
              <a:off x="2031330" y="2390775"/>
              <a:ext cx="2971800" cy="2057400"/>
              <a:chOff x="1143000" y="3733800"/>
              <a:chExt cx="2971800" cy="2057400"/>
            </a:xfrm>
          </p:grpSpPr>
          <p:sp>
            <p:nvSpPr>
              <p:cNvPr id="56" name="Trapezoid 55"/>
              <p:cNvSpPr/>
              <p:nvPr/>
            </p:nvSpPr>
            <p:spPr bwMode="auto">
              <a:xfrm>
                <a:off x="1142630" y="3733691"/>
                <a:ext cx="2972640" cy="2057290"/>
              </a:xfrm>
              <a:prstGeom prst="trapezoid">
                <a:avLst/>
              </a:prstGeom>
              <a:solidFill>
                <a:srgbClr val="3333CC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57" name="Trapezoid 56"/>
              <p:cNvSpPr/>
              <p:nvPr/>
            </p:nvSpPr>
            <p:spPr bwMode="auto">
              <a:xfrm>
                <a:off x="1142630" y="4724400"/>
                <a:ext cx="2972640" cy="1066580"/>
              </a:xfrm>
              <a:prstGeom prst="trapezoid">
                <a:avLst/>
              </a:prstGeom>
              <a:solidFill>
                <a:srgbClr val="80808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  <p:sp>
          <p:nvSpPr>
            <p:cNvPr id="24" name="TextBox 10"/>
            <p:cNvSpPr txBox="1">
              <a:spLocks noChangeArrowheads="1"/>
            </p:cNvSpPr>
            <p:nvPr/>
          </p:nvSpPr>
          <p:spPr bwMode="auto">
            <a:xfrm>
              <a:off x="2640930" y="269557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5" name="TextBox 12"/>
            <p:cNvSpPr txBox="1">
              <a:spLocks noChangeArrowheads="1"/>
            </p:cNvSpPr>
            <p:nvPr/>
          </p:nvSpPr>
          <p:spPr bwMode="auto">
            <a:xfrm>
              <a:off x="2488530" y="391477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cxnSp>
          <p:nvCxnSpPr>
            <p:cNvPr id="44" name="Straight Arrow Connector 14"/>
            <p:cNvCxnSpPr>
              <a:cxnSpLocks noChangeShapeType="1"/>
            </p:cNvCxnSpPr>
            <p:nvPr/>
          </p:nvCxnSpPr>
          <p:spPr bwMode="auto">
            <a:xfrm rot="16200000" flipV="1">
              <a:off x="2069430" y="3419475"/>
              <a:ext cx="2971800" cy="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triangl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Arrow Connector 16"/>
            <p:cNvCxnSpPr>
              <a:cxnSpLocks noChangeShapeType="1"/>
            </p:cNvCxnSpPr>
            <p:nvPr/>
          </p:nvCxnSpPr>
          <p:spPr bwMode="auto">
            <a:xfrm rot="10800000" flipV="1">
              <a:off x="1740818" y="4446588"/>
              <a:ext cx="3476625" cy="158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triangl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Box 17"/>
            <p:cNvSpPr txBox="1">
              <a:spLocks noChangeArrowheads="1"/>
            </p:cNvSpPr>
            <p:nvPr/>
          </p:nvSpPr>
          <p:spPr bwMode="auto">
            <a:xfrm>
              <a:off x="3174330" y="1857375"/>
              <a:ext cx="381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47" name="TextBox 18"/>
            <p:cNvSpPr txBox="1">
              <a:spLocks noChangeArrowheads="1"/>
            </p:cNvSpPr>
            <p:nvPr/>
          </p:nvSpPr>
          <p:spPr bwMode="auto">
            <a:xfrm>
              <a:off x="1421730" y="4067175"/>
              <a:ext cx="381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48" name="TextBox 20"/>
            <p:cNvSpPr txBox="1">
              <a:spLocks noChangeArrowheads="1"/>
            </p:cNvSpPr>
            <p:nvPr/>
          </p:nvSpPr>
          <p:spPr bwMode="auto">
            <a:xfrm>
              <a:off x="3236243" y="4076700"/>
              <a:ext cx="381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49" name="TextBox 32"/>
            <p:cNvSpPr txBox="1">
              <a:spLocks noChangeArrowheads="1"/>
            </p:cNvSpPr>
            <p:nvPr/>
          </p:nvSpPr>
          <p:spPr bwMode="auto">
            <a:xfrm>
              <a:off x="3236243" y="3457575"/>
              <a:ext cx="381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N</a:t>
              </a:r>
            </a:p>
          </p:txBody>
        </p:sp>
        <p:cxnSp>
          <p:nvCxnSpPr>
            <p:cNvPr id="50" name="Straight Connector 34"/>
            <p:cNvCxnSpPr>
              <a:cxnSpLocks noChangeShapeType="1"/>
            </p:cNvCxnSpPr>
            <p:nvPr/>
          </p:nvCxnSpPr>
          <p:spPr bwMode="auto">
            <a:xfrm>
              <a:off x="1802730" y="3838575"/>
              <a:ext cx="3352800" cy="1588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Arrow Connector 37"/>
            <p:cNvCxnSpPr>
              <a:cxnSpLocks noChangeShapeType="1"/>
            </p:cNvCxnSpPr>
            <p:nvPr/>
          </p:nvCxnSpPr>
          <p:spPr bwMode="auto">
            <a:xfrm rot="5400000" flipH="1" flipV="1">
              <a:off x="3510880" y="2895600"/>
              <a:ext cx="1004888" cy="1588"/>
            </a:xfrm>
            <a:prstGeom prst="straightConnector1">
              <a:avLst/>
            </a:prstGeom>
            <a:noFill/>
            <a:ln w="9525" algn="ctr">
              <a:solidFill>
                <a:srgbClr val="FFFF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Arrow Connector 38"/>
            <p:cNvCxnSpPr>
              <a:cxnSpLocks noChangeShapeType="1"/>
            </p:cNvCxnSpPr>
            <p:nvPr/>
          </p:nvCxnSpPr>
          <p:spPr bwMode="auto">
            <a:xfrm rot="5400000" flipH="1" flipV="1">
              <a:off x="3691062" y="3913981"/>
              <a:ext cx="1098550" cy="158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Box 39"/>
            <p:cNvSpPr txBox="1">
              <a:spLocks noChangeArrowheads="1"/>
            </p:cNvSpPr>
            <p:nvPr/>
          </p:nvSpPr>
          <p:spPr bwMode="auto">
            <a:xfrm>
              <a:off x="4012530" y="2695575"/>
              <a:ext cx="381000" cy="255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</a:rPr>
                <a:t>h</a:t>
              </a:r>
              <a:r>
                <a:rPr kumimoji="0" lang="en-US" altLang="en-US" sz="1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4" name="TextBox 40"/>
            <p:cNvSpPr txBox="1">
              <a:spLocks noChangeArrowheads="1"/>
            </p:cNvSpPr>
            <p:nvPr/>
          </p:nvSpPr>
          <p:spPr bwMode="auto">
            <a:xfrm>
              <a:off x="4241130" y="3914775"/>
              <a:ext cx="381000" cy="255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h</a:t>
              </a:r>
              <a:r>
                <a:rPr kumimoji="0" lang="en-US" altLang="en-US" sz="1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5" name="Oval 41"/>
            <p:cNvSpPr>
              <a:spLocks noChangeArrowheads="1"/>
            </p:cNvSpPr>
            <p:nvPr/>
          </p:nvSpPr>
          <p:spPr bwMode="auto">
            <a:xfrm>
              <a:off x="3531518" y="3802063"/>
              <a:ext cx="76200" cy="76200"/>
            </a:xfrm>
            <a:prstGeom prst="ellipse">
              <a:avLst/>
            </a:prstGeom>
            <a:solidFill>
              <a:srgbClr val="00CC99"/>
            </a:solidFill>
            <a:ln w="9525" algn="ctr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745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Compound Beams</a:t>
            </a:r>
            <a:endParaRPr lang="en-IN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472608"/>
          </a:xfrm>
        </p:spPr>
        <p:txBody>
          <a:bodyPr>
            <a:normAutofit/>
          </a:bodyPr>
          <a:lstStyle/>
          <a:p>
            <a:r>
              <a:rPr lang="en-IN" dirty="0" smtClean="0"/>
              <a:t>We already know that</a:t>
            </a:r>
          </a:p>
          <a:p>
            <a:r>
              <a:rPr lang="en-IN" dirty="0" smtClean="0"/>
              <a:t>Also we derived that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It is as if the centroid has been calculated with a new </a:t>
            </a:r>
            <a:r>
              <a:rPr lang="en-IN" dirty="0" smtClean="0"/>
              <a:t>kind </a:t>
            </a:r>
            <a:r>
              <a:rPr lang="en-IN" dirty="0"/>
              <a:t>of area (weighted area)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401322"/>
              </p:ext>
            </p:extLst>
          </p:nvPr>
        </p:nvGraphicFramePr>
        <p:xfrm>
          <a:off x="4644008" y="981472"/>
          <a:ext cx="40767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3" imgW="1358640" imgH="431640" progId="Equation.DSMT4">
                  <p:embed/>
                </p:oleObj>
              </mc:Choice>
              <mc:Fallback>
                <p:oleObj name="Equation" r:id="rId3" imgW="1358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981472"/>
                        <a:ext cx="40767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271144"/>
              </p:ext>
            </p:extLst>
          </p:nvPr>
        </p:nvGraphicFramePr>
        <p:xfrm>
          <a:off x="582488" y="2492896"/>
          <a:ext cx="83820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5" imgW="2793960" imgH="939600" progId="Equation.DSMT4">
                  <p:embed/>
                </p:oleObj>
              </mc:Choice>
              <mc:Fallback>
                <p:oleObj name="Equation" r:id="rId5" imgW="2793960" imgH="939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88" y="2492896"/>
                        <a:ext cx="83820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863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46861E66B55641AE6575F44CB71A27" ma:contentTypeVersion="2" ma:contentTypeDescription="Create a new document." ma:contentTypeScope="" ma:versionID="4b35607b4ed4efdf9b624cbff1e22375">
  <xsd:schema xmlns:xsd="http://www.w3.org/2001/XMLSchema" xmlns:xs="http://www.w3.org/2001/XMLSchema" xmlns:p="http://schemas.microsoft.com/office/2006/metadata/properties" xmlns:ns2="8ea5e6b7-b3de-443a-b1f0-55105e463460" targetNamespace="http://schemas.microsoft.com/office/2006/metadata/properties" ma:root="true" ma:fieldsID="69e72cdc59b480a047fb28f085ec0421" ns2:_="">
    <xsd:import namespace="8ea5e6b7-b3de-443a-b1f0-55105e4634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a5e6b7-b3de-443a-b1f0-55105e463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622AB9-EF54-4167-A3EB-238F2C98195B}"/>
</file>

<file path=customXml/itemProps2.xml><?xml version="1.0" encoding="utf-8"?>
<ds:datastoreItem xmlns:ds="http://schemas.openxmlformats.org/officeDocument/2006/customXml" ds:itemID="{A1E722E2-1020-48BD-A78B-D6E77156AC9B}"/>
</file>

<file path=customXml/itemProps3.xml><?xml version="1.0" encoding="utf-8"?>
<ds:datastoreItem xmlns:ds="http://schemas.openxmlformats.org/officeDocument/2006/customXml" ds:itemID="{1B33477A-7FA3-43F9-AE63-B7D3FC67F616}"/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834</Words>
  <Application>Microsoft Office PowerPoint</Application>
  <PresentationFormat>On-screen Show (4:3)</PresentationFormat>
  <Paragraphs>217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Equation</vt:lpstr>
      <vt:lpstr>Compound Beams</vt:lpstr>
      <vt:lpstr>Compound Beams</vt:lpstr>
      <vt:lpstr>Compound Beams</vt:lpstr>
      <vt:lpstr>Compound Beams</vt:lpstr>
      <vt:lpstr>Compound Beams</vt:lpstr>
      <vt:lpstr>Compound Beams</vt:lpstr>
      <vt:lpstr>Compound Beams</vt:lpstr>
      <vt:lpstr>Compound Beams</vt:lpstr>
      <vt:lpstr>Compound Beams</vt:lpstr>
      <vt:lpstr>Compound Beams</vt:lpstr>
      <vt:lpstr>Compound Beams</vt:lpstr>
      <vt:lpstr>Compound Beams</vt:lpstr>
      <vt:lpstr>Compound Beams</vt:lpstr>
      <vt:lpstr>Compound Beams</vt:lpstr>
      <vt:lpstr>Compound Beams</vt:lpstr>
      <vt:lpstr>Compound Beams</vt:lpstr>
      <vt:lpstr>Compound Beams</vt:lpstr>
      <vt:lpstr>Compound Beams</vt:lpstr>
      <vt:lpstr>Compound Beams</vt:lpstr>
      <vt:lpstr>Compound Beams</vt:lpstr>
      <vt:lpstr>Compound Beams</vt:lpstr>
      <vt:lpstr>Compound Beams</vt:lpstr>
      <vt:lpstr>Compound Beams</vt:lpstr>
      <vt:lpstr>Compound Beams</vt:lpstr>
      <vt:lpstr>Compound Beams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Compound Beams</dc:title>
  <dc:creator>Windows User</dc:creator>
  <cp:lastModifiedBy>Windows User</cp:lastModifiedBy>
  <cp:revision>38</cp:revision>
  <dcterms:created xsi:type="dcterms:W3CDTF">2020-10-04T11:26:55Z</dcterms:created>
  <dcterms:modified xsi:type="dcterms:W3CDTF">2020-10-08T04:15:45Z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0x0101001446861E66B55641AE6575F44CB71A27</vt:lpwstr>
  </property>
</Properties>
</file>