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7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28.xml" ContentType="application/vnd.openxmlformats-officedocument.presentationml.slide+xml"/>
  <Override PartName="/ppt/slides/slide32.xml" ContentType="application/vnd.openxmlformats-officedocument.presentationml.slide+xml"/>
  <Override PartName="/ppt/slides/slide30.xml" ContentType="application/vnd.openxmlformats-officedocument.presentationml.slide+xml"/>
  <Override PartName="/ppt/slides/slide33.xml" ContentType="application/vnd.openxmlformats-officedocument.presentationml.slide+xml"/>
  <Override PartName="/ppt/slides/slide31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7" r:id="rId4"/>
    <p:sldId id="302" r:id="rId5"/>
    <p:sldId id="303" r:id="rId6"/>
    <p:sldId id="304" r:id="rId7"/>
    <p:sldId id="316" r:id="rId8"/>
    <p:sldId id="335" r:id="rId9"/>
    <p:sldId id="332" r:id="rId10"/>
    <p:sldId id="317" r:id="rId11"/>
    <p:sldId id="310" r:id="rId12"/>
    <p:sldId id="336" r:id="rId13"/>
    <p:sldId id="337" r:id="rId14"/>
    <p:sldId id="309" r:id="rId15"/>
    <p:sldId id="318" r:id="rId16"/>
    <p:sldId id="319" r:id="rId17"/>
    <p:sldId id="338" r:id="rId18"/>
    <p:sldId id="320" r:id="rId19"/>
    <p:sldId id="323" r:id="rId20"/>
    <p:sldId id="322" r:id="rId21"/>
    <p:sldId id="325" r:id="rId22"/>
    <p:sldId id="326" r:id="rId23"/>
    <p:sldId id="327" r:id="rId24"/>
    <p:sldId id="340" r:id="rId25"/>
    <p:sldId id="339" r:id="rId26"/>
    <p:sldId id="328" r:id="rId27"/>
    <p:sldId id="341" r:id="rId28"/>
    <p:sldId id="331" r:id="rId29"/>
    <p:sldId id="342" r:id="rId30"/>
    <p:sldId id="343" r:id="rId31"/>
    <p:sldId id="329" r:id="rId32"/>
    <p:sldId id="344" r:id="rId33"/>
    <p:sldId id="345" r:id="rId34"/>
    <p:sldId id="348" r:id="rId35"/>
    <p:sldId id="349" r:id="rId36"/>
    <p:sldId id="350" r:id="rId37"/>
    <p:sldId id="35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90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82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47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65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02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12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93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82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98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97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72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AE576-A11A-4202-8763-6B308A2CA1CC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58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image" Target="../media/image1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image" Target="../media/image1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image" Target="../media/image1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.emf"/><Relationship Id="rId4" Type="http://schemas.openxmlformats.org/officeDocument/2006/relationships/image" Target="../media/image2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.emf"/><Relationship Id="rId4" Type="http://schemas.openxmlformats.org/officeDocument/2006/relationships/image" Target="../media/image2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.emf"/><Relationship Id="rId4" Type="http://schemas.openxmlformats.org/officeDocument/2006/relationships/image" Target="../media/image2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.emf"/><Relationship Id="rId4" Type="http://schemas.openxmlformats.org/officeDocument/2006/relationships/image" Target="../media/image2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.emf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Energy Methods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Energy methods for multiple forces at multiple points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634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forces at multiple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Hence work done by P</a:t>
            </a:r>
            <a:r>
              <a:rPr lang="en-IN" baseline="-25000" dirty="0" smtClean="0"/>
              <a:t>1</a:t>
            </a:r>
            <a:r>
              <a:rPr lang="en-IN" dirty="0" smtClean="0"/>
              <a:t> during </a:t>
            </a:r>
            <a:r>
              <a:rPr lang="en-IN" dirty="0"/>
              <a:t>this process</a:t>
            </a:r>
            <a:r>
              <a:rPr lang="en-IN" dirty="0" smtClean="0"/>
              <a:t> is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331033"/>
              </p:ext>
            </p:extLst>
          </p:nvPr>
        </p:nvGraphicFramePr>
        <p:xfrm>
          <a:off x="703263" y="2781300"/>
          <a:ext cx="51435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5" name="Equation" r:id="rId3" imgW="1714320" imgH="469800" progId="Equation.DSMT4">
                  <p:embed/>
                </p:oleObj>
              </mc:Choice>
              <mc:Fallback>
                <p:oleObj name="Equation" r:id="rId3" imgW="17143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2781300"/>
                        <a:ext cx="51435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6012160" y="2086499"/>
            <a:ext cx="2880320" cy="4224466"/>
            <a:chOff x="6012160" y="2086499"/>
            <a:chExt cx="2880320" cy="4224466"/>
          </a:xfrm>
        </p:grpSpPr>
        <p:grpSp>
          <p:nvGrpSpPr>
            <p:cNvPr id="30" name="Group 29"/>
            <p:cNvGrpSpPr/>
            <p:nvPr/>
          </p:nvGrpSpPr>
          <p:grpSpPr>
            <a:xfrm>
              <a:off x="6012160" y="2086499"/>
              <a:ext cx="1426552" cy="4222821"/>
              <a:chOff x="6012160" y="2086499"/>
              <a:chExt cx="1426552" cy="4222821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6143872" y="2689756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I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6012160" y="2914491"/>
                <a:ext cx="1281330" cy="3394829"/>
                <a:chOff x="7100814" y="1988840"/>
                <a:chExt cx="1281330" cy="3394829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7236296" y="1988840"/>
                  <a:ext cx="1145848" cy="3211312"/>
                  <a:chOff x="3988568" y="3386040"/>
                  <a:chExt cx="1145848" cy="3211312"/>
                </a:xfrm>
              </p:grpSpPr>
              <p:pic>
                <p:nvPicPr>
                  <p:cNvPr id="62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05312" y="3386040"/>
                    <a:ext cx="586330" cy="32113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3988568" y="3861048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4067944" y="5436513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4226752" y="4964400"/>
                    <a:ext cx="90766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60" name="TextBox 59"/>
                <p:cNvSpPr txBox="1"/>
                <p:nvPr/>
              </p:nvSpPr>
              <p:spPr>
                <a:xfrm>
                  <a:off x="7100814" y="3348281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7244830" y="4860449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57" name="Straight Arrow Connector 56"/>
              <p:cNvCxnSpPr/>
              <p:nvPr/>
            </p:nvCxnSpPr>
            <p:spPr>
              <a:xfrm rot="5400000">
                <a:off x="6400306" y="2536499"/>
                <a:ext cx="90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6867722" y="2127483"/>
                <a:ext cx="5709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32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465928" y="2497976"/>
              <a:ext cx="1426552" cy="3812989"/>
              <a:chOff x="6012160" y="2496331"/>
              <a:chExt cx="1426552" cy="3812989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6143872" y="3120159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I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6012160" y="3387853"/>
                <a:ext cx="1281330" cy="2921467"/>
                <a:chOff x="7100814" y="2462202"/>
                <a:chExt cx="1281330" cy="2921467"/>
              </a:xfrm>
            </p:grpSpPr>
            <p:grpSp>
              <p:nvGrpSpPr>
                <p:cNvPr id="48" name="Group 47"/>
                <p:cNvGrpSpPr/>
                <p:nvPr/>
              </p:nvGrpSpPr>
              <p:grpSpPr>
                <a:xfrm>
                  <a:off x="7236296" y="2462202"/>
                  <a:ext cx="1145848" cy="2737949"/>
                  <a:chOff x="3988568" y="3859402"/>
                  <a:chExt cx="1145848" cy="2737949"/>
                </a:xfrm>
              </p:grpSpPr>
              <p:pic>
                <p:nvPicPr>
                  <p:cNvPr id="5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05312" y="3859402"/>
                    <a:ext cx="586330" cy="27379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988568" y="4186936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4067944" y="5627096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4226752" y="5221337"/>
                    <a:ext cx="90766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49" name="TextBox 48"/>
                <p:cNvSpPr txBox="1"/>
                <p:nvPr/>
              </p:nvSpPr>
              <p:spPr>
                <a:xfrm>
                  <a:off x="7100814" y="3778684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7244830" y="4860449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6" name="Straight Arrow Connector 45"/>
              <p:cNvCxnSpPr/>
              <p:nvPr/>
            </p:nvCxnSpPr>
            <p:spPr>
              <a:xfrm rot="5400000">
                <a:off x="6400306" y="2977355"/>
                <a:ext cx="90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6867722" y="2496331"/>
                <a:ext cx="5709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32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971600" y="3950472"/>
            <a:ext cx="2294246" cy="2368140"/>
            <a:chOff x="971600" y="3950472"/>
            <a:chExt cx="2294246" cy="2368140"/>
          </a:xfrm>
        </p:grpSpPr>
        <p:sp>
          <p:nvSpPr>
            <p:cNvPr id="5" name="Right Triangle 4"/>
            <p:cNvSpPr/>
            <p:nvPr/>
          </p:nvSpPr>
          <p:spPr>
            <a:xfrm flipH="1">
              <a:off x="971600" y="4301808"/>
              <a:ext cx="1872208" cy="1625322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55776" y="5949280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P</a:t>
              </a:r>
              <a:r>
                <a:rPr lang="en-IN" baseline="-25000" dirty="0"/>
                <a:t>1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71800" y="3950472"/>
              <a:ext cx="4940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latin typeface="Symbol" panose="05050102010706020507" pitchFamily="18" charset="2"/>
                </a:rPr>
                <a:t>D</a:t>
              </a:r>
              <a:r>
                <a:rPr lang="en-IN" baseline="-25000" dirty="0" smtClean="0"/>
                <a:t>1A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5936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forces at multiple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5394" cy="4525963"/>
          </a:xfrm>
        </p:spPr>
        <p:txBody>
          <a:bodyPr>
            <a:normAutofit fontScale="92500"/>
          </a:bodyPr>
          <a:lstStyle/>
          <a:p>
            <a:r>
              <a:rPr lang="en-IN" dirty="0"/>
              <a:t>Let us now apply a force P</a:t>
            </a:r>
            <a:r>
              <a:rPr lang="en-IN" baseline="-25000" dirty="0"/>
              <a:t>2</a:t>
            </a:r>
            <a:r>
              <a:rPr lang="en-IN" dirty="0"/>
              <a:t> at B, slowly increasing the from 0 to the final value </a:t>
            </a:r>
            <a:r>
              <a:rPr lang="en-IN" dirty="0" smtClean="0"/>
              <a:t>P</a:t>
            </a:r>
            <a:r>
              <a:rPr lang="en-IN" baseline="-25000" dirty="0" smtClean="0"/>
              <a:t>2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 this process the final value of P</a:t>
            </a:r>
            <a:r>
              <a:rPr lang="en-IN" baseline="-25000" dirty="0" smtClean="0"/>
              <a:t>1</a:t>
            </a:r>
            <a:r>
              <a:rPr lang="en-IN" dirty="0" smtClean="0"/>
              <a:t> will act all through on spring 1</a:t>
            </a:r>
          </a:p>
          <a:p>
            <a:r>
              <a:rPr lang="en-IN" dirty="0" smtClean="0"/>
              <a:t>Whereas final P</a:t>
            </a:r>
            <a:r>
              <a:rPr lang="en-IN" baseline="-25000" dirty="0" smtClean="0"/>
              <a:t>1</a:t>
            </a:r>
            <a:r>
              <a:rPr lang="en-IN" dirty="0" smtClean="0"/>
              <a:t> + a gradually increasing P</a:t>
            </a:r>
            <a:r>
              <a:rPr lang="en-IN" baseline="-25000" dirty="0" smtClean="0"/>
              <a:t>2</a:t>
            </a:r>
            <a:r>
              <a:rPr lang="en-IN" dirty="0" smtClean="0"/>
              <a:t> will be acting on spring 2</a:t>
            </a:r>
          </a:p>
          <a:p>
            <a:r>
              <a:rPr lang="en-IN" b="1" dirty="0" smtClean="0"/>
              <a:t>That </a:t>
            </a:r>
            <a:r>
              <a:rPr lang="en-IN" b="1" dirty="0"/>
              <a:t>is</a:t>
            </a:r>
            <a:r>
              <a:rPr lang="en-IN" dirty="0"/>
              <a:t> </a:t>
            </a:r>
            <a:r>
              <a:rPr lang="en-IN" b="1" dirty="0" smtClean="0">
                <a:solidFill>
                  <a:srgbClr val="FF0000"/>
                </a:solidFill>
              </a:rPr>
              <a:t>P</a:t>
            </a:r>
            <a:r>
              <a:rPr lang="en-IN" b="1" baseline="-25000" dirty="0" smtClean="0">
                <a:solidFill>
                  <a:srgbClr val="FF0000"/>
                </a:solidFill>
              </a:rPr>
              <a:t>1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smtClean="0">
                <a:solidFill>
                  <a:srgbClr val="FF0000"/>
                </a:solidFill>
              </a:rPr>
              <a:t>is constant all through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30882" y="1988840"/>
            <a:ext cx="3005614" cy="3812989"/>
            <a:chOff x="5652120" y="1988840"/>
            <a:chExt cx="3005614" cy="3812989"/>
          </a:xfrm>
        </p:grpSpPr>
        <p:grpSp>
          <p:nvGrpSpPr>
            <p:cNvPr id="35" name="Group 34"/>
            <p:cNvGrpSpPr/>
            <p:nvPr/>
          </p:nvGrpSpPr>
          <p:grpSpPr>
            <a:xfrm>
              <a:off x="5652120" y="1988840"/>
              <a:ext cx="1426552" cy="3812989"/>
              <a:chOff x="6012160" y="2496331"/>
              <a:chExt cx="1426552" cy="3812989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6143872" y="3120159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I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6012160" y="3387853"/>
                <a:ext cx="1281330" cy="2921467"/>
                <a:chOff x="7100814" y="2462202"/>
                <a:chExt cx="1281330" cy="2921467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7236296" y="2462202"/>
                  <a:ext cx="1145848" cy="2737949"/>
                  <a:chOff x="3988568" y="3859402"/>
                  <a:chExt cx="1145848" cy="2737949"/>
                </a:xfrm>
              </p:grpSpPr>
              <p:pic>
                <p:nvPicPr>
                  <p:cNvPr id="43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05312" y="3859402"/>
                    <a:ext cx="586330" cy="27379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3988568" y="4186936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4067944" y="5627096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4226752" y="5221337"/>
                    <a:ext cx="90766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41" name="TextBox 40"/>
                <p:cNvSpPr txBox="1"/>
                <p:nvPr/>
              </p:nvSpPr>
              <p:spPr>
                <a:xfrm>
                  <a:off x="7100814" y="3778684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7244830" y="4860449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8" name="Straight Arrow Connector 37"/>
              <p:cNvCxnSpPr/>
              <p:nvPr/>
            </p:nvCxnSpPr>
            <p:spPr>
              <a:xfrm rot="5400000">
                <a:off x="6400306" y="2977355"/>
                <a:ext cx="90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6867722" y="2496331"/>
                <a:ext cx="5709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32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7105888" y="2254616"/>
              <a:ext cx="1551846" cy="3547213"/>
              <a:chOff x="7105888" y="2254616"/>
              <a:chExt cx="1551846" cy="354721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7105888" y="2254616"/>
                <a:ext cx="1426552" cy="3547213"/>
                <a:chOff x="7105888" y="2254616"/>
                <a:chExt cx="1426552" cy="3547213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7237600" y="2833772"/>
                  <a:ext cx="44435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7105888" y="4417948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7249904" y="5278609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1" name="Straight Arrow Connector 60"/>
                <p:cNvCxnSpPr/>
                <p:nvPr/>
              </p:nvCxnSpPr>
              <p:spPr>
                <a:xfrm rot="5400000">
                  <a:off x="7494034" y="2704616"/>
                  <a:ext cx="900000" cy="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Box 61"/>
                <p:cNvSpPr txBox="1"/>
                <p:nvPr/>
              </p:nvSpPr>
              <p:spPr>
                <a:xfrm>
                  <a:off x="7961450" y="2340169"/>
                  <a:ext cx="57099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32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r>
                    <a:rPr lang="en-IN" sz="3200" b="1" i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IN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0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/>
                <a:stretch/>
              </p:blipFill>
              <p:spPr bwMode="auto">
                <a:xfrm>
                  <a:off x="7654696" y="4544301"/>
                  <a:ext cx="586330" cy="10449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72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50000"/>
                <a:stretch/>
              </p:blipFill>
              <p:spPr bwMode="auto">
                <a:xfrm>
                  <a:off x="7650928" y="3155595"/>
                  <a:ext cx="586330" cy="13689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63" name="Group 62"/>
                <p:cNvGrpSpPr/>
                <p:nvPr/>
              </p:nvGrpSpPr>
              <p:grpSpPr>
                <a:xfrm>
                  <a:off x="7236296" y="3492297"/>
                  <a:ext cx="1150922" cy="1858566"/>
                  <a:chOff x="3983494" y="4471337"/>
                  <a:chExt cx="1150922" cy="1858566"/>
                </a:xfrm>
              </p:grpSpPr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3988568" y="4471337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3983494" y="5745128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" name="Rectangle 68"/>
                  <p:cNvSpPr/>
                  <p:nvPr/>
                </p:nvSpPr>
                <p:spPr>
                  <a:xfrm>
                    <a:off x="4226752" y="5528097"/>
                    <a:ext cx="90766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cxnSp>
            <p:nvCxnSpPr>
              <p:cNvPr id="75" name="Straight Arrow Connector 74"/>
              <p:cNvCxnSpPr/>
              <p:nvPr/>
            </p:nvCxnSpPr>
            <p:spPr>
              <a:xfrm rot="5400000">
                <a:off x="7924046" y="4185127"/>
                <a:ext cx="72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8086744" y="3312280"/>
                <a:ext cx="5709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32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45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forces at multiple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5496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P</a:t>
            </a:r>
            <a:r>
              <a:rPr lang="en-IN" baseline="-25000" dirty="0" smtClean="0"/>
              <a:t>1</a:t>
            </a:r>
            <a:r>
              <a:rPr lang="en-IN" dirty="0" smtClean="0"/>
              <a:t> will already have produced a displacement of B which is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T</a:t>
            </a:r>
            <a:r>
              <a:rPr lang="en-IN" dirty="0" smtClean="0"/>
              <a:t>here will be an </a:t>
            </a:r>
            <a:r>
              <a:rPr lang="en-IN" dirty="0"/>
              <a:t>additional displacement </a:t>
            </a:r>
            <a:r>
              <a:rPr lang="en-IN" dirty="0" smtClean="0"/>
              <a:t>(due to additional deformation of spring 2) </a:t>
            </a:r>
            <a:r>
              <a:rPr lang="en-IN" dirty="0" smtClean="0">
                <a:latin typeface="Symbol" panose="05050102010706020507" pitchFamily="18" charset="2"/>
              </a:rPr>
              <a:t>D</a:t>
            </a:r>
            <a:r>
              <a:rPr lang="en-IN" baseline="-25000" dirty="0" smtClean="0"/>
              <a:t>2B</a:t>
            </a:r>
            <a:r>
              <a:rPr lang="en-IN" dirty="0" smtClean="0"/>
              <a:t> at B due </a:t>
            </a:r>
            <a:r>
              <a:rPr lang="en-IN" dirty="0"/>
              <a:t>to </a:t>
            </a:r>
            <a:r>
              <a:rPr lang="en-IN" dirty="0" smtClean="0"/>
              <a:t>P</a:t>
            </a:r>
            <a:r>
              <a:rPr lang="en-IN" baseline="-25000" dirty="0" smtClean="0"/>
              <a:t>2</a:t>
            </a:r>
            <a:r>
              <a:rPr lang="en-IN" dirty="0" smtClean="0"/>
              <a:t>.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6012160" y="2086499"/>
            <a:ext cx="3096344" cy="4224466"/>
            <a:chOff x="6012160" y="2086499"/>
            <a:chExt cx="3096344" cy="4224466"/>
          </a:xfrm>
        </p:grpSpPr>
        <p:grpSp>
          <p:nvGrpSpPr>
            <p:cNvPr id="8" name="Group 7"/>
            <p:cNvGrpSpPr/>
            <p:nvPr/>
          </p:nvGrpSpPr>
          <p:grpSpPr>
            <a:xfrm>
              <a:off x="6012160" y="2086499"/>
              <a:ext cx="1426552" cy="4222821"/>
              <a:chOff x="6012160" y="2086499"/>
              <a:chExt cx="1426552" cy="422282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6143872" y="2689756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I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6012160" y="2914491"/>
                <a:ext cx="1281330" cy="3394829"/>
                <a:chOff x="7100814" y="1988840"/>
                <a:chExt cx="1281330" cy="3394829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7236296" y="1988840"/>
                  <a:ext cx="1145848" cy="3211312"/>
                  <a:chOff x="3988568" y="3386040"/>
                  <a:chExt cx="1145848" cy="3211312"/>
                </a:xfrm>
              </p:grpSpPr>
              <p:pic>
                <p:nvPicPr>
                  <p:cNvPr id="34818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05312" y="3386040"/>
                    <a:ext cx="586330" cy="32113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988568" y="3861048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067944" y="5436513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4226752" y="4964400"/>
                    <a:ext cx="90766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7100814" y="3348281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7244830" y="4860449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3" name="Straight Arrow Connector 12"/>
              <p:cNvCxnSpPr/>
              <p:nvPr/>
            </p:nvCxnSpPr>
            <p:spPr>
              <a:xfrm rot="5400000">
                <a:off x="6400306" y="2536499"/>
                <a:ext cx="90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6867722" y="2127483"/>
                <a:ext cx="5709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32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7465928" y="2456992"/>
              <a:ext cx="1426552" cy="3853973"/>
              <a:chOff x="6012160" y="2455347"/>
              <a:chExt cx="1426552" cy="3853973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6143872" y="3120159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I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6012160" y="3387853"/>
                <a:ext cx="1281330" cy="2921467"/>
                <a:chOff x="7100814" y="2462202"/>
                <a:chExt cx="1281330" cy="2921467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7236296" y="2462202"/>
                  <a:ext cx="1145848" cy="2737949"/>
                  <a:chOff x="3988568" y="3859402"/>
                  <a:chExt cx="1145848" cy="2737949"/>
                </a:xfrm>
              </p:grpSpPr>
              <p:pic>
                <p:nvPicPr>
                  <p:cNvPr id="40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05312" y="3859402"/>
                    <a:ext cx="586330" cy="27379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3988568" y="4186936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4067944" y="5627096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4226752" y="5221337"/>
                    <a:ext cx="90766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7100814" y="3778684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7244830" y="4860449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5" name="Straight Arrow Connector 34"/>
              <p:cNvCxnSpPr/>
              <p:nvPr/>
            </p:nvCxnSpPr>
            <p:spPr>
              <a:xfrm rot="5400000">
                <a:off x="6400306" y="2905347"/>
                <a:ext cx="90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6867722" y="2496331"/>
                <a:ext cx="5709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32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 rot="5400000">
              <a:off x="6707020" y="4059120"/>
              <a:ext cx="90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097354" y="3650104"/>
              <a:ext cx="5709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IN" sz="32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5400000">
              <a:off x="8147180" y="4275144"/>
              <a:ext cx="90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537514" y="3866128"/>
              <a:ext cx="5709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IN" sz="32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821297"/>
              </p:ext>
            </p:extLst>
          </p:nvPr>
        </p:nvGraphicFramePr>
        <p:xfrm>
          <a:off x="3059832" y="2565648"/>
          <a:ext cx="609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6" name="Equation" r:id="rId4" imgW="203040" imgH="431640" progId="Equation.DSMT4">
                  <p:embed/>
                </p:oleObj>
              </mc:Choice>
              <mc:Fallback>
                <p:oleObj name="Equation" r:id="rId4" imgW="2030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565648"/>
                        <a:ext cx="6096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764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forces at multiple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The work done </a:t>
            </a:r>
            <a:r>
              <a:rPr lang="en-IN" dirty="0"/>
              <a:t>by </a:t>
            </a:r>
            <a:r>
              <a:rPr lang="en-IN" dirty="0" smtClean="0"/>
              <a:t>P</a:t>
            </a:r>
            <a:r>
              <a:rPr lang="en-IN" baseline="-25000" dirty="0" smtClean="0"/>
              <a:t>2</a:t>
            </a:r>
            <a:r>
              <a:rPr lang="en-IN" dirty="0" smtClean="0"/>
              <a:t> for this displacement at will be </a:t>
            </a:r>
          </a:p>
          <a:p>
            <a:endParaRPr lang="en-IN" dirty="0" smtClean="0"/>
          </a:p>
          <a:p>
            <a:endParaRPr lang="en-IN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536760"/>
              </p:ext>
            </p:extLst>
          </p:nvPr>
        </p:nvGraphicFramePr>
        <p:xfrm>
          <a:off x="804863" y="2673350"/>
          <a:ext cx="2667000" cy="392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0" name="Equation" r:id="rId3" imgW="888840" imgH="1307880" progId="Equation.DSMT4">
                  <p:embed/>
                </p:oleObj>
              </mc:Choice>
              <mc:Fallback>
                <p:oleObj name="Equation" r:id="rId3" imgW="888840" imgH="1307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2673350"/>
                        <a:ext cx="2667000" cy="392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524984"/>
              </p:ext>
            </p:extLst>
          </p:nvPr>
        </p:nvGraphicFramePr>
        <p:xfrm>
          <a:off x="5876925" y="4384675"/>
          <a:ext cx="20955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1" name="Equation" r:id="rId5" imgW="698400" imgH="457200" progId="Equation.DSMT4">
                  <p:embed/>
                </p:oleObj>
              </mc:Choice>
              <mc:Fallback>
                <p:oleObj name="Equation" r:id="rId5" imgW="698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6925" y="4384675"/>
                        <a:ext cx="20955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012160" y="2086499"/>
            <a:ext cx="3096344" cy="4224466"/>
            <a:chOff x="6012160" y="2086499"/>
            <a:chExt cx="3096344" cy="4224466"/>
          </a:xfrm>
        </p:grpSpPr>
        <p:grpSp>
          <p:nvGrpSpPr>
            <p:cNvPr id="8" name="Group 7"/>
            <p:cNvGrpSpPr/>
            <p:nvPr/>
          </p:nvGrpSpPr>
          <p:grpSpPr>
            <a:xfrm>
              <a:off x="6012160" y="2086499"/>
              <a:ext cx="1426552" cy="4222821"/>
              <a:chOff x="6012160" y="2086499"/>
              <a:chExt cx="1426552" cy="4222821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6143872" y="2689756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I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6012160" y="2914491"/>
                <a:ext cx="1281330" cy="3394829"/>
                <a:chOff x="7100814" y="1988840"/>
                <a:chExt cx="1281330" cy="3394829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7236296" y="1988840"/>
                  <a:ext cx="1145848" cy="3211312"/>
                  <a:chOff x="3988568" y="3386040"/>
                  <a:chExt cx="1145848" cy="3211312"/>
                </a:xfrm>
              </p:grpSpPr>
              <p:pic>
                <p:nvPicPr>
                  <p:cNvPr id="33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05312" y="3386040"/>
                    <a:ext cx="586330" cy="32113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3988568" y="3861048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4067944" y="5436513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4226752" y="4964400"/>
                    <a:ext cx="90766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31" name="TextBox 30"/>
                <p:cNvSpPr txBox="1"/>
                <p:nvPr/>
              </p:nvSpPr>
              <p:spPr>
                <a:xfrm>
                  <a:off x="7100814" y="3348281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7244830" y="4860449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8" name="Straight Arrow Connector 27"/>
              <p:cNvCxnSpPr/>
              <p:nvPr/>
            </p:nvCxnSpPr>
            <p:spPr>
              <a:xfrm rot="5400000">
                <a:off x="6400306" y="2536499"/>
                <a:ext cx="90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867722" y="2127483"/>
                <a:ext cx="5709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32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465928" y="2456992"/>
              <a:ext cx="1426552" cy="3853973"/>
              <a:chOff x="6012160" y="2455347"/>
              <a:chExt cx="1426552" cy="3853973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6143872" y="3120159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I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6012160" y="3387853"/>
                <a:ext cx="1281330" cy="2921467"/>
                <a:chOff x="7100814" y="2462202"/>
                <a:chExt cx="1281330" cy="2921467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7236296" y="2462202"/>
                  <a:ext cx="1145848" cy="2737949"/>
                  <a:chOff x="3988568" y="3859402"/>
                  <a:chExt cx="1145848" cy="2737949"/>
                </a:xfrm>
              </p:grpSpPr>
              <p:pic>
                <p:nvPicPr>
                  <p:cNvPr id="22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05312" y="3859402"/>
                    <a:ext cx="586330" cy="27379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988568" y="4186936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067944" y="5627096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4226752" y="5221337"/>
                    <a:ext cx="90766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20" name="TextBox 19"/>
                <p:cNvSpPr txBox="1"/>
                <p:nvPr/>
              </p:nvSpPr>
              <p:spPr>
                <a:xfrm>
                  <a:off x="7100814" y="3778684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7244830" y="4860449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7" name="Straight Arrow Connector 16"/>
              <p:cNvCxnSpPr/>
              <p:nvPr/>
            </p:nvCxnSpPr>
            <p:spPr>
              <a:xfrm rot="5400000">
                <a:off x="6400306" y="2905347"/>
                <a:ext cx="90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6867722" y="2496331"/>
                <a:ext cx="5709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32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 rot="5400000">
              <a:off x="6707020" y="4059120"/>
              <a:ext cx="90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097354" y="3650104"/>
              <a:ext cx="5709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IN" sz="32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5400000">
              <a:off x="8147180" y="4275144"/>
              <a:ext cx="90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537514" y="3866128"/>
              <a:ext cx="5709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IN" sz="32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66028" y="4162728"/>
            <a:ext cx="2123676" cy="2155884"/>
            <a:chOff x="2966028" y="4162728"/>
            <a:chExt cx="2123676" cy="2155884"/>
          </a:xfrm>
        </p:grpSpPr>
        <p:sp>
          <p:nvSpPr>
            <p:cNvPr id="37" name="Right Triangle 36"/>
            <p:cNvSpPr/>
            <p:nvPr/>
          </p:nvSpPr>
          <p:spPr>
            <a:xfrm flipH="1">
              <a:off x="2966028" y="4581128"/>
              <a:ext cx="1872208" cy="1346001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44008" y="5949280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/>
                <a:t>P</a:t>
              </a:r>
              <a:r>
                <a:rPr lang="en-IN" baseline="-25000" dirty="0" smtClean="0"/>
                <a:t>2</a:t>
              </a:r>
              <a:endParaRPr lang="en-IN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02070" y="4162728"/>
              <a:ext cx="4876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latin typeface="Symbol" panose="05050102010706020507" pitchFamily="18" charset="2"/>
                </a:rPr>
                <a:t>D</a:t>
              </a:r>
              <a:r>
                <a:rPr lang="en-IN" baseline="-25000" dirty="0"/>
                <a:t>2</a:t>
              </a:r>
              <a:r>
                <a:rPr lang="en-IN" baseline="-25000" dirty="0" smtClean="0"/>
                <a:t>B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00556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forces at multiple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54960" cy="452596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Since  P</a:t>
            </a:r>
            <a:r>
              <a:rPr lang="en-IN" baseline="-25000" dirty="0" smtClean="0"/>
              <a:t>1</a:t>
            </a:r>
            <a:r>
              <a:rPr lang="en-IN" dirty="0" smtClean="0"/>
              <a:t> remains unchanged, and only </a:t>
            </a:r>
            <a:r>
              <a:rPr lang="en-IN" dirty="0"/>
              <a:t>P</a:t>
            </a:r>
            <a:r>
              <a:rPr lang="en-IN" baseline="-25000" dirty="0"/>
              <a:t>1</a:t>
            </a:r>
            <a:r>
              <a:rPr lang="en-IN" dirty="0"/>
              <a:t> </a:t>
            </a:r>
            <a:r>
              <a:rPr lang="en-IN" dirty="0" smtClean="0"/>
              <a:t>acts on spring 1, hence there will be no further deformation of spring 1. </a:t>
            </a:r>
          </a:p>
          <a:p>
            <a:r>
              <a:rPr lang="en-IN" dirty="0" smtClean="0"/>
              <a:t>But there will be an </a:t>
            </a:r>
            <a:r>
              <a:rPr lang="en-IN" dirty="0"/>
              <a:t>additional </a:t>
            </a:r>
            <a:r>
              <a:rPr lang="en-IN" dirty="0" smtClean="0"/>
              <a:t>displacement at A </a:t>
            </a:r>
            <a:r>
              <a:rPr lang="en-IN" dirty="0"/>
              <a:t>(but not deformation) </a:t>
            </a:r>
            <a:r>
              <a:rPr lang="en-IN" dirty="0" smtClean="0">
                <a:latin typeface="Symbol" panose="05050102010706020507" pitchFamily="18" charset="2"/>
              </a:rPr>
              <a:t>D</a:t>
            </a:r>
            <a:r>
              <a:rPr lang="en-IN" baseline="-25000" dirty="0" smtClean="0"/>
              <a:t>2A</a:t>
            </a:r>
            <a:r>
              <a:rPr lang="en-IN" dirty="0" smtClean="0"/>
              <a:t> (= </a:t>
            </a:r>
            <a:r>
              <a:rPr lang="en-IN" dirty="0" smtClean="0">
                <a:latin typeface="Symbol" panose="05050102010706020507" pitchFamily="18" charset="2"/>
              </a:rPr>
              <a:t>D</a:t>
            </a:r>
            <a:r>
              <a:rPr lang="en-IN" baseline="-25000" dirty="0" smtClean="0"/>
              <a:t>2B</a:t>
            </a:r>
            <a:r>
              <a:rPr lang="en-IN" dirty="0" smtClean="0"/>
              <a:t>) because B will be moving further downward </a:t>
            </a:r>
            <a:r>
              <a:rPr lang="en-IN" dirty="0"/>
              <a:t>due to </a:t>
            </a:r>
            <a:r>
              <a:rPr lang="en-IN" dirty="0" smtClean="0"/>
              <a:t>P</a:t>
            </a:r>
            <a:r>
              <a:rPr lang="en-IN" baseline="-25000" dirty="0" smtClean="0"/>
              <a:t>2</a:t>
            </a:r>
            <a:r>
              <a:rPr lang="en-IN" dirty="0" smtClean="0"/>
              <a:t>. 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6012160" y="2086499"/>
            <a:ext cx="3096344" cy="4224466"/>
            <a:chOff x="6012160" y="2086499"/>
            <a:chExt cx="3096344" cy="4224466"/>
          </a:xfrm>
        </p:grpSpPr>
        <p:grpSp>
          <p:nvGrpSpPr>
            <p:cNvPr id="8" name="Group 7"/>
            <p:cNvGrpSpPr/>
            <p:nvPr/>
          </p:nvGrpSpPr>
          <p:grpSpPr>
            <a:xfrm>
              <a:off x="6012160" y="2086499"/>
              <a:ext cx="1426552" cy="4222821"/>
              <a:chOff x="6012160" y="2086499"/>
              <a:chExt cx="1426552" cy="422282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6143872" y="2689756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I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6012160" y="2914491"/>
                <a:ext cx="1281330" cy="3394829"/>
                <a:chOff x="7100814" y="1988840"/>
                <a:chExt cx="1281330" cy="3394829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7236296" y="1988840"/>
                  <a:ext cx="1145848" cy="3211312"/>
                  <a:chOff x="3988568" y="3386040"/>
                  <a:chExt cx="1145848" cy="3211312"/>
                </a:xfrm>
              </p:grpSpPr>
              <p:pic>
                <p:nvPicPr>
                  <p:cNvPr id="34818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05312" y="3386040"/>
                    <a:ext cx="586330" cy="32113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988568" y="3861048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067944" y="5436513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4226752" y="4964400"/>
                    <a:ext cx="90766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7100814" y="3348281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7244830" y="4860449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3" name="Straight Arrow Connector 12"/>
              <p:cNvCxnSpPr/>
              <p:nvPr/>
            </p:nvCxnSpPr>
            <p:spPr>
              <a:xfrm rot="5400000">
                <a:off x="6400306" y="2536499"/>
                <a:ext cx="90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6867722" y="2127483"/>
                <a:ext cx="5709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32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7465928" y="2456992"/>
              <a:ext cx="1426552" cy="3853973"/>
              <a:chOff x="6012160" y="2455347"/>
              <a:chExt cx="1426552" cy="3853973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6143872" y="3120159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I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6012160" y="3387853"/>
                <a:ext cx="1281330" cy="2921467"/>
                <a:chOff x="7100814" y="2462202"/>
                <a:chExt cx="1281330" cy="2921467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7236296" y="2462202"/>
                  <a:ext cx="1145848" cy="2737949"/>
                  <a:chOff x="3988568" y="3859402"/>
                  <a:chExt cx="1145848" cy="2737949"/>
                </a:xfrm>
              </p:grpSpPr>
              <p:pic>
                <p:nvPicPr>
                  <p:cNvPr id="40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05312" y="3859402"/>
                    <a:ext cx="586330" cy="27379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3988568" y="4186936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4067944" y="5627096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4226752" y="5221337"/>
                    <a:ext cx="90766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7100814" y="3778684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7244830" y="4860449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5" name="Straight Arrow Connector 34"/>
              <p:cNvCxnSpPr/>
              <p:nvPr/>
            </p:nvCxnSpPr>
            <p:spPr>
              <a:xfrm rot="5400000">
                <a:off x="6400306" y="2905347"/>
                <a:ext cx="90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6867722" y="2496331"/>
                <a:ext cx="5709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32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 rot="5400000">
              <a:off x="6707020" y="4059120"/>
              <a:ext cx="90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097354" y="3650104"/>
              <a:ext cx="5709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IN" sz="32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5400000">
              <a:off x="8147180" y="4275144"/>
              <a:ext cx="90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537514" y="3866128"/>
              <a:ext cx="5709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IN" sz="32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57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forces at multiple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Since P</a:t>
            </a:r>
            <a:r>
              <a:rPr lang="en-IN" baseline="-25000" dirty="0" smtClean="0"/>
              <a:t>1</a:t>
            </a:r>
            <a:r>
              <a:rPr lang="en-IN" dirty="0" smtClean="0"/>
              <a:t> is constant during this process but is moved by </a:t>
            </a:r>
            <a:r>
              <a:rPr lang="en-IN" dirty="0" smtClean="0">
                <a:latin typeface="Symbol" panose="05050102010706020507" pitchFamily="18" charset="2"/>
              </a:rPr>
              <a:t>D</a:t>
            </a:r>
            <a:r>
              <a:rPr lang="en-IN" baseline="-25000" dirty="0" smtClean="0"/>
              <a:t>2A </a:t>
            </a:r>
            <a:r>
              <a:rPr lang="en-IN" dirty="0" smtClean="0"/>
              <a:t>hence work done by </a:t>
            </a:r>
            <a:r>
              <a:rPr lang="en-IN" dirty="0"/>
              <a:t>P</a:t>
            </a:r>
            <a:r>
              <a:rPr lang="en-IN" baseline="-25000" dirty="0"/>
              <a:t>1</a:t>
            </a:r>
            <a:r>
              <a:rPr lang="en-IN" dirty="0"/>
              <a:t> </a:t>
            </a:r>
            <a:r>
              <a:rPr lang="en-IN" dirty="0" smtClean="0"/>
              <a:t>during </a:t>
            </a:r>
            <a:r>
              <a:rPr lang="en-IN" dirty="0"/>
              <a:t>this process</a:t>
            </a:r>
            <a:r>
              <a:rPr lang="en-IN" dirty="0" smtClean="0"/>
              <a:t>  is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endParaRPr lang="en-IN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937801"/>
              </p:ext>
            </p:extLst>
          </p:nvPr>
        </p:nvGraphicFramePr>
        <p:xfrm>
          <a:off x="857250" y="3914775"/>
          <a:ext cx="2209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Equation" r:id="rId3" imgW="736560" imgH="914400" progId="Equation.DSMT4">
                  <p:embed/>
                </p:oleObj>
              </mc:Choice>
              <mc:Fallback>
                <p:oleObj name="Equation" r:id="rId3" imgW="7365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914775"/>
                        <a:ext cx="22098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6012160" y="2086499"/>
            <a:ext cx="3096344" cy="4224466"/>
            <a:chOff x="6012160" y="2086499"/>
            <a:chExt cx="3096344" cy="4224466"/>
          </a:xfrm>
        </p:grpSpPr>
        <p:grpSp>
          <p:nvGrpSpPr>
            <p:cNvPr id="6" name="Group 5"/>
            <p:cNvGrpSpPr/>
            <p:nvPr/>
          </p:nvGrpSpPr>
          <p:grpSpPr>
            <a:xfrm>
              <a:off x="6012160" y="2086499"/>
              <a:ext cx="1426552" cy="4222821"/>
              <a:chOff x="6012160" y="2086499"/>
              <a:chExt cx="1426552" cy="422282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143872" y="2689756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I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6012160" y="2914491"/>
                <a:ext cx="1281330" cy="3394829"/>
                <a:chOff x="7100814" y="1988840"/>
                <a:chExt cx="1281330" cy="3394829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7236296" y="1988840"/>
                  <a:ext cx="1145848" cy="3211312"/>
                  <a:chOff x="3988568" y="3386040"/>
                  <a:chExt cx="1145848" cy="3211312"/>
                </a:xfrm>
              </p:grpSpPr>
              <p:pic>
                <p:nvPicPr>
                  <p:cNvPr id="30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05312" y="3386040"/>
                    <a:ext cx="586330" cy="32113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3988568" y="3861048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067944" y="5436513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4226752" y="4964400"/>
                    <a:ext cx="90766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28" name="TextBox 27"/>
                <p:cNvSpPr txBox="1"/>
                <p:nvPr/>
              </p:nvSpPr>
              <p:spPr>
                <a:xfrm>
                  <a:off x="7100814" y="3348281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7244830" y="4860449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5" name="Straight Arrow Connector 24"/>
              <p:cNvCxnSpPr/>
              <p:nvPr/>
            </p:nvCxnSpPr>
            <p:spPr>
              <a:xfrm rot="5400000">
                <a:off x="6400306" y="2536499"/>
                <a:ext cx="90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6867722" y="2127483"/>
                <a:ext cx="5709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32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465928" y="2456992"/>
              <a:ext cx="1426552" cy="3853973"/>
              <a:chOff x="6012160" y="2455347"/>
              <a:chExt cx="1426552" cy="3853973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143872" y="3120159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I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6012160" y="3387853"/>
                <a:ext cx="1281330" cy="2921467"/>
                <a:chOff x="7100814" y="2462202"/>
                <a:chExt cx="1281330" cy="2921467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7236296" y="2462202"/>
                  <a:ext cx="1145848" cy="2737949"/>
                  <a:chOff x="3988568" y="3859402"/>
                  <a:chExt cx="1145848" cy="2737949"/>
                </a:xfrm>
              </p:grpSpPr>
              <p:pic>
                <p:nvPicPr>
                  <p:cNvPr id="1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05312" y="3859402"/>
                    <a:ext cx="586330" cy="27379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988568" y="4186936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067944" y="5627096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4226752" y="5221337"/>
                    <a:ext cx="90766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7" name="TextBox 16"/>
                <p:cNvSpPr txBox="1"/>
                <p:nvPr/>
              </p:nvSpPr>
              <p:spPr>
                <a:xfrm>
                  <a:off x="7100814" y="3778684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7244830" y="4860449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4" name="Straight Arrow Connector 13"/>
              <p:cNvCxnSpPr/>
              <p:nvPr/>
            </p:nvCxnSpPr>
            <p:spPr>
              <a:xfrm rot="5400000">
                <a:off x="6400306" y="2905347"/>
                <a:ext cx="90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6867722" y="2496331"/>
                <a:ext cx="5709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32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 rot="5400000">
              <a:off x="6707020" y="4059120"/>
              <a:ext cx="90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097354" y="3650104"/>
              <a:ext cx="5709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IN" sz="32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5400000">
              <a:off x="8147180" y="4275144"/>
              <a:ext cx="90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537514" y="3866128"/>
              <a:ext cx="5709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IN" sz="32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131840" y="4211796"/>
            <a:ext cx="2546045" cy="2106816"/>
            <a:chOff x="3542092" y="4211796"/>
            <a:chExt cx="2546045" cy="2106816"/>
          </a:xfrm>
        </p:grpSpPr>
        <p:sp>
          <p:nvSpPr>
            <p:cNvPr id="34" name="Rectangle 33"/>
            <p:cNvSpPr/>
            <p:nvPr/>
          </p:nvSpPr>
          <p:spPr>
            <a:xfrm flipH="1">
              <a:off x="3542092" y="4581128"/>
              <a:ext cx="1872208" cy="13460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220072" y="5949280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/>
                <a:t>P</a:t>
              </a:r>
              <a:r>
                <a:rPr lang="en-IN" baseline="-25000" dirty="0" smtClean="0"/>
                <a:t>1</a:t>
              </a:r>
              <a:endParaRPr lang="en-IN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58074" y="4211796"/>
              <a:ext cx="93006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latin typeface="Symbol" panose="05050102010706020507" pitchFamily="18" charset="2"/>
                </a:rPr>
                <a:t>D</a:t>
              </a:r>
              <a:r>
                <a:rPr lang="en-IN" baseline="-25000" dirty="0" smtClean="0"/>
                <a:t>2A</a:t>
              </a:r>
              <a:r>
                <a:rPr lang="en-IN" dirty="0" smtClean="0">
                  <a:latin typeface="Symbol" panose="05050102010706020507" pitchFamily="18" charset="2"/>
                </a:rPr>
                <a:t>=D</a:t>
              </a:r>
              <a:r>
                <a:rPr lang="en-IN" baseline="-25000" dirty="0" smtClean="0"/>
                <a:t>2B</a:t>
              </a:r>
              <a:endParaRPr lang="en-IN" dirty="0"/>
            </a:p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10173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forces at multiple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525963"/>
          </a:xfrm>
        </p:spPr>
        <p:txBody>
          <a:bodyPr>
            <a:normAutofit/>
          </a:bodyPr>
          <a:lstStyle/>
          <a:p>
            <a:r>
              <a:rPr lang="en-IN" dirty="0"/>
              <a:t>W</a:t>
            </a:r>
            <a:r>
              <a:rPr lang="en-IN" dirty="0" smtClean="0"/>
              <a:t>ork done </a:t>
            </a:r>
            <a:r>
              <a:rPr lang="en-IN" dirty="0"/>
              <a:t>after </a:t>
            </a:r>
            <a:r>
              <a:rPr lang="en-IN" dirty="0" smtClean="0"/>
              <a:t>P</a:t>
            </a:r>
            <a:r>
              <a:rPr lang="en-IN" baseline="-25000" dirty="0" smtClean="0"/>
              <a:t>2</a:t>
            </a:r>
            <a:r>
              <a:rPr lang="en-IN" dirty="0" smtClean="0"/>
              <a:t> acts is therefore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877357"/>
              </p:ext>
            </p:extLst>
          </p:nvPr>
        </p:nvGraphicFramePr>
        <p:xfrm>
          <a:off x="971600" y="2887663"/>
          <a:ext cx="27432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Equation" r:id="rId3" imgW="914400" imgH="863280" progId="Equation.DSMT4">
                  <p:embed/>
                </p:oleObj>
              </mc:Choice>
              <mc:Fallback>
                <p:oleObj name="Equation" r:id="rId3" imgW="914400" imgH="8632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887663"/>
                        <a:ext cx="27432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4248524" y="2425244"/>
            <a:ext cx="2123676" cy="2155884"/>
            <a:chOff x="2966028" y="4162728"/>
            <a:chExt cx="2123676" cy="2155884"/>
          </a:xfrm>
        </p:grpSpPr>
        <p:sp>
          <p:nvSpPr>
            <p:cNvPr id="13" name="Right Triangle 12"/>
            <p:cNvSpPr/>
            <p:nvPr/>
          </p:nvSpPr>
          <p:spPr>
            <a:xfrm flipH="1">
              <a:off x="2966028" y="4581128"/>
              <a:ext cx="1872208" cy="1346001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4008" y="5949280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/>
                <a:t>P</a:t>
              </a:r>
              <a:r>
                <a:rPr lang="en-IN" baseline="-25000" dirty="0" smtClean="0"/>
                <a:t>2</a:t>
              </a:r>
              <a:endParaRPr lang="en-IN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02070" y="4162728"/>
              <a:ext cx="4876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latin typeface="Symbol" panose="05050102010706020507" pitchFamily="18" charset="2"/>
                </a:rPr>
                <a:t>D</a:t>
              </a:r>
              <a:r>
                <a:rPr lang="en-IN" baseline="-25000" dirty="0"/>
                <a:t>2</a:t>
              </a:r>
              <a:r>
                <a:rPr lang="en-IN" baseline="-25000" dirty="0" smtClean="0"/>
                <a:t>B</a:t>
              </a:r>
              <a:endParaRPr lang="en-IN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144059" y="2479248"/>
            <a:ext cx="2546045" cy="2106816"/>
            <a:chOff x="3542092" y="4211796"/>
            <a:chExt cx="2546045" cy="2106816"/>
          </a:xfrm>
        </p:grpSpPr>
        <p:sp>
          <p:nvSpPr>
            <p:cNvPr id="17" name="Rectangle 16"/>
            <p:cNvSpPr/>
            <p:nvPr/>
          </p:nvSpPr>
          <p:spPr>
            <a:xfrm flipH="1">
              <a:off x="3542092" y="4581128"/>
              <a:ext cx="1872208" cy="13460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20072" y="5949280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/>
                <a:t>P</a:t>
              </a:r>
              <a:r>
                <a:rPr lang="en-IN" baseline="-25000" dirty="0" smtClean="0"/>
                <a:t>1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58074" y="4211796"/>
              <a:ext cx="93006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latin typeface="Symbol" panose="05050102010706020507" pitchFamily="18" charset="2"/>
                </a:rPr>
                <a:t>D</a:t>
              </a:r>
              <a:r>
                <a:rPr lang="en-IN" baseline="-25000" dirty="0" smtClean="0"/>
                <a:t>2A</a:t>
              </a:r>
              <a:r>
                <a:rPr lang="en-IN" dirty="0" smtClean="0">
                  <a:latin typeface="Symbol" panose="05050102010706020507" pitchFamily="18" charset="2"/>
                </a:rPr>
                <a:t>=D</a:t>
              </a:r>
              <a:r>
                <a:rPr lang="en-IN" baseline="-25000" dirty="0" smtClean="0"/>
                <a:t>2B</a:t>
              </a:r>
              <a:endParaRPr lang="en-IN" dirty="0"/>
            </a:p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21458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forces at multiple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42132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Total work done in the whole process is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916976"/>
              </p:ext>
            </p:extLst>
          </p:nvPr>
        </p:nvGraphicFramePr>
        <p:xfrm>
          <a:off x="3790250" y="1544338"/>
          <a:ext cx="52959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1" name="Equation" r:id="rId3" imgW="1765080" imgH="863280" progId="Equation.DSMT4">
                  <p:embed/>
                </p:oleObj>
              </mc:Choice>
              <mc:Fallback>
                <p:oleObj name="Equation" r:id="rId3" imgW="176508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250" y="1544338"/>
                        <a:ext cx="52959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713440" y="4433344"/>
            <a:ext cx="2123676" cy="2155884"/>
            <a:chOff x="2966028" y="4162728"/>
            <a:chExt cx="2123676" cy="2155884"/>
          </a:xfrm>
        </p:grpSpPr>
        <p:sp>
          <p:nvSpPr>
            <p:cNvPr id="13" name="Right Triangle 12"/>
            <p:cNvSpPr/>
            <p:nvPr/>
          </p:nvSpPr>
          <p:spPr>
            <a:xfrm flipH="1">
              <a:off x="2966028" y="4581128"/>
              <a:ext cx="1872208" cy="1346001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4008" y="5949280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/>
                <a:t>P</a:t>
              </a:r>
              <a:r>
                <a:rPr lang="en-IN" baseline="-25000" dirty="0" smtClean="0"/>
                <a:t>2</a:t>
              </a:r>
              <a:endParaRPr lang="en-IN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02070" y="4162728"/>
              <a:ext cx="4876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latin typeface="Symbol" panose="05050102010706020507" pitchFamily="18" charset="2"/>
                </a:rPr>
                <a:t>D</a:t>
              </a:r>
              <a:r>
                <a:rPr lang="en-IN" baseline="-25000" dirty="0"/>
                <a:t>2</a:t>
              </a:r>
              <a:r>
                <a:rPr lang="en-IN" baseline="-25000" dirty="0" smtClean="0"/>
                <a:t>B</a:t>
              </a:r>
              <a:endParaRPr lang="en-IN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18243" y="4496060"/>
            <a:ext cx="2546045" cy="2106816"/>
            <a:chOff x="3542092" y="4211796"/>
            <a:chExt cx="2546045" cy="2106816"/>
          </a:xfrm>
        </p:grpSpPr>
        <p:sp>
          <p:nvSpPr>
            <p:cNvPr id="17" name="Rectangle 16"/>
            <p:cNvSpPr/>
            <p:nvPr/>
          </p:nvSpPr>
          <p:spPr>
            <a:xfrm flipH="1">
              <a:off x="3542092" y="4581128"/>
              <a:ext cx="1872208" cy="13460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20072" y="5949280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/>
                <a:t>P</a:t>
              </a:r>
              <a:r>
                <a:rPr lang="en-IN" baseline="-25000" dirty="0" smtClean="0"/>
                <a:t>1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58074" y="4211796"/>
              <a:ext cx="93006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latin typeface="Symbol" panose="05050102010706020507" pitchFamily="18" charset="2"/>
                </a:rPr>
                <a:t>D</a:t>
              </a:r>
              <a:r>
                <a:rPr lang="en-IN" baseline="-25000" dirty="0" smtClean="0"/>
                <a:t>2A</a:t>
              </a:r>
              <a:r>
                <a:rPr lang="en-IN" dirty="0" smtClean="0">
                  <a:latin typeface="Symbol" panose="05050102010706020507" pitchFamily="18" charset="2"/>
                </a:rPr>
                <a:t>=D</a:t>
              </a:r>
              <a:r>
                <a:rPr lang="en-IN" baseline="-25000" dirty="0" smtClean="0"/>
                <a:t>2B</a:t>
              </a:r>
              <a:endParaRPr lang="en-IN" dirty="0"/>
            </a:p>
            <a:p>
              <a:endParaRPr lang="en-IN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58648" y="4221088"/>
            <a:ext cx="2294246" cy="2368140"/>
            <a:chOff x="971600" y="3950472"/>
            <a:chExt cx="2294246" cy="2368140"/>
          </a:xfrm>
        </p:grpSpPr>
        <p:sp>
          <p:nvSpPr>
            <p:cNvPr id="22" name="Right Triangle 21"/>
            <p:cNvSpPr/>
            <p:nvPr/>
          </p:nvSpPr>
          <p:spPr>
            <a:xfrm flipH="1">
              <a:off x="971600" y="4301808"/>
              <a:ext cx="1872208" cy="1625322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55776" y="5949280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P</a:t>
              </a:r>
              <a:r>
                <a:rPr lang="en-IN" baseline="-25000" dirty="0"/>
                <a:t>1</a:t>
              </a:r>
              <a:endParaRPr lang="en-IN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71800" y="3950472"/>
              <a:ext cx="4940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latin typeface="Symbol" panose="05050102010706020507" pitchFamily="18" charset="2"/>
                </a:rPr>
                <a:t>D</a:t>
              </a:r>
              <a:r>
                <a:rPr lang="en-IN" baseline="-25000" dirty="0" smtClean="0"/>
                <a:t>1A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37744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forces at multiple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54960" cy="452596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Let us now first apply a force P</a:t>
            </a:r>
            <a:r>
              <a:rPr lang="en-IN" baseline="-25000" dirty="0" smtClean="0"/>
              <a:t>2</a:t>
            </a:r>
            <a:r>
              <a:rPr lang="en-IN" dirty="0" smtClean="0"/>
              <a:t>, slowly increasing the from 0 to the final value P</a:t>
            </a:r>
            <a:r>
              <a:rPr lang="en-IN" baseline="-25000" dirty="0" smtClean="0"/>
              <a:t>2 </a:t>
            </a:r>
            <a:r>
              <a:rPr lang="en-IN" dirty="0" smtClean="0"/>
              <a:t>at B. </a:t>
            </a:r>
          </a:p>
          <a:p>
            <a:r>
              <a:rPr lang="en-IN" dirty="0" smtClean="0"/>
              <a:t>Finally this causes a displacement at B due to a deformation </a:t>
            </a:r>
            <a:r>
              <a:rPr lang="en-IN" dirty="0" smtClean="0">
                <a:latin typeface="Symbol" panose="05050102010706020507" pitchFamily="18" charset="2"/>
              </a:rPr>
              <a:t>D</a:t>
            </a:r>
            <a:r>
              <a:rPr lang="en-IN" baseline="-25000" dirty="0" smtClean="0"/>
              <a:t>2B</a:t>
            </a:r>
            <a:r>
              <a:rPr lang="en-IN" dirty="0" smtClean="0"/>
              <a:t> at B</a:t>
            </a:r>
          </a:p>
          <a:p>
            <a:r>
              <a:rPr lang="en-IN" dirty="0" smtClean="0"/>
              <a:t>Since no force acts in spring 1, A is displaced by the same amount </a:t>
            </a:r>
            <a:r>
              <a:rPr lang="en-IN" dirty="0" smtClean="0">
                <a:latin typeface="Symbol" panose="05050102010706020507" pitchFamily="18" charset="2"/>
              </a:rPr>
              <a:t>D</a:t>
            </a:r>
            <a:r>
              <a:rPr lang="en-IN" baseline="-25000" dirty="0" smtClean="0"/>
              <a:t>2B</a:t>
            </a:r>
            <a:r>
              <a:rPr lang="en-IN" dirty="0" smtClean="0"/>
              <a:t>.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6012160" y="2689756"/>
            <a:ext cx="2965976" cy="3621209"/>
            <a:chOff x="6012160" y="2689756"/>
            <a:chExt cx="2965976" cy="3621209"/>
          </a:xfrm>
        </p:grpSpPr>
        <p:grpSp>
          <p:nvGrpSpPr>
            <p:cNvPr id="8" name="Group 7"/>
            <p:cNvGrpSpPr/>
            <p:nvPr/>
          </p:nvGrpSpPr>
          <p:grpSpPr>
            <a:xfrm>
              <a:off x="6012160" y="2689756"/>
              <a:ext cx="1512168" cy="3619564"/>
              <a:chOff x="6012160" y="2689756"/>
              <a:chExt cx="1512168" cy="3619564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6143872" y="2689756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I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6012160" y="2914491"/>
                <a:ext cx="1281330" cy="3394829"/>
                <a:chOff x="7100814" y="1988840"/>
                <a:chExt cx="1281330" cy="3394829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7236296" y="1988840"/>
                  <a:ext cx="1145848" cy="3211312"/>
                  <a:chOff x="3988568" y="3386040"/>
                  <a:chExt cx="1145848" cy="3211312"/>
                </a:xfrm>
              </p:grpSpPr>
              <p:pic>
                <p:nvPicPr>
                  <p:cNvPr id="34818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05312" y="3386040"/>
                    <a:ext cx="586330" cy="32113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988568" y="3861048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067944" y="5436513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4226752" y="4964400"/>
                    <a:ext cx="90766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7100814" y="3348281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7244830" y="4860449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3" name="Straight Arrow Connector 12"/>
              <p:cNvCxnSpPr/>
              <p:nvPr/>
            </p:nvCxnSpPr>
            <p:spPr>
              <a:xfrm rot="5400000">
                <a:off x="6804288" y="4149120"/>
                <a:ext cx="72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6953338" y="3204265"/>
                <a:ext cx="5709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32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7465928" y="2852936"/>
              <a:ext cx="1512208" cy="3458029"/>
              <a:chOff x="7465928" y="2852936"/>
              <a:chExt cx="1512208" cy="3458029"/>
            </a:xfrm>
          </p:grpSpPr>
          <p:pic>
            <p:nvPicPr>
              <p:cNvPr id="28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605"/>
              <a:stretch/>
            </p:blipFill>
            <p:spPr bwMode="auto">
              <a:xfrm>
                <a:off x="8014736" y="3039595"/>
                <a:ext cx="586330" cy="1586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32" name="Group 31"/>
              <p:cNvGrpSpPr/>
              <p:nvPr/>
            </p:nvGrpSpPr>
            <p:grpSpPr>
              <a:xfrm>
                <a:off x="7465928" y="2852936"/>
                <a:ext cx="1512208" cy="3458029"/>
                <a:chOff x="6012160" y="2851291"/>
                <a:chExt cx="1512208" cy="3458029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6143872" y="2851291"/>
                  <a:ext cx="44435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6012160" y="3499363"/>
                  <a:ext cx="1281330" cy="2809957"/>
                  <a:chOff x="7100814" y="2573712"/>
                  <a:chExt cx="1281330" cy="2809957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7236296" y="2573712"/>
                    <a:ext cx="1145848" cy="2626439"/>
                    <a:chOff x="3988568" y="3970912"/>
                    <a:chExt cx="1145848" cy="2626439"/>
                  </a:xfrm>
                </p:grpSpPr>
                <p:pic>
                  <p:nvPicPr>
                    <p:cNvPr id="40" name="Picture 2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51373"/>
                    <a:stretch/>
                  </p:blipFill>
                  <p:spPr bwMode="auto">
                    <a:xfrm>
                      <a:off x="4405312" y="5175884"/>
                      <a:ext cx="586330" cy="142146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3988568" y="3970912"/>
                      <a:ext cx="503664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N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IN" sz="3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3200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4067944" y="5627096"/>
                      <a:ext cx="503664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N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IN" sz="3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3200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4226752" y="5123040"/>
                      <a:ext cx="907664" cy="4571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7100814" y="3778684"/>
                    <a:ext cx="42351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2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</a:t>
                    </a:r>
                    <a:endParaRPr lang="en-IN" sz="28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7244830" y="4860449"/>
                    <a:ext cx="42351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2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endParaRPr lang="en-IN" sz="28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35" name="Straight Arrow Connector 34"/>
                <p:cNvCxnSpPr/>
                <p:nvPr/>
              </p:nvCxnSpPr>
              <p:spPr>
                <a:xfrm rot="5400000">
                  <a:off x="6790680" y="4336203"/>
                  <a:ext cx="720000" cy="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6953378" y="3490652"/>
                  <a:ext cx="57099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32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r>
                    <a:rPr lang="en-IN" sz="3200" b="1" i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IN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787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forces at multiple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The displacement of B which is the same as the deformation  </a:t>
            </a:r>
            <a:r>
              <a:rPr lang="en-IN" dirty="0" smtClean="0">
                <a:latin typeface="Symbol" panose="05050102010706020507" pitchFamily="18" charset="2"/>
              </a:rPr>
              <a:t>D</a:t>
            </a:r>
            <a:r>
              <a:rPr lang="en-IN" baseline="-25000" dirty="0" smtClean="0"/>
              <a:t>2B</a:t>
            </a:r>
            <a:r>
              <a:rPr lang="en-IN" dirty="0" smtClean="0"/>
              <a:t> is given by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The displacement at A is by the same amount but there is no force at A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580591"/>
              </p:ext>
            </p:extLst>
          </p:nvPr>
        </p:nvGraphicFramePr>
        <p:xfrm>
          <a:off x="2373313" y="3213720"/>
          <a:ext cx="1752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2" name="Equation" r:id="rId3" imgW="583920" imgH="431640" progId="Equation.DSMT4">
                  <p:embed/>
                </p:oleObj>
              </mc:Choice>
              <mc:Fallback>
                <p:oleObj name="Equation" r:id="rId3" imgW="583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3213720"/>
                        <a:ext cx="17526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6012160" y="2689756"/>
            <a:ext cx="2965976" cy="3621209"/>
            <a:chOff x="6012160" y="2689756"/>
            <a:chExt cx="2965976" cy="3621209"/>
          </a:xfrm>
        </p:grpSpPr>
        <p:grpSp>
          <p:nvGrpSpPr>
            <p:cNvPr id="31" name="Group 30"/>
            <p:cNvGrpSpPr/>
            <p:nvPr/>
          </p:nvGrpSpPr>
          <p:grpSpPr>
            <a:xfrm>
              <a:off x="6012160" y="2689756"/>
              <a:ext cx="1512168" cy="3619564"/>
              <a:chOff x="6012160" y="2689756"/>
              <a:chExt cx="1512168" cy="3619564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6143872" y="2689756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I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6012160" y="2914491"/>
                <a:ext cx="1281330" cy="3394829"/>
                <a:chOff x="7100814" y="1988840"/>
                <a:chExt cx="1281330" cy="3394829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7236296" y="1988840"/>
                  <a:ext cx="1145848" cy="3211312"/>
                  <a:chOff x="3988568" y="3386040"/>
                  <a:chExt cx="1145848" cy="3211312"/>
                </a:xfrm>
              </p:grpSpPr>
              <p:pic>
                <p:nvPicPr>
                  <p:cNvPr id="6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05312" y="3386040"/>
                    <a:ext cx="586330" cy="32113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3988568" y="3861048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4067944" y="5436513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4226752" y="4964400"/>
                    <a:ext cx="90766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63" name="TextBox 62"/>
                <p:cNvSpPr txBox="1"/>
                <p:nvPr/>
              </p:nvSpPr>
              <p:spPr>
                <a:xfrm>
                  <a:off x="7100814" y="3348281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7244830" y="4860449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60" name="Straight Arrow Connector 59"/>
              <p:cNvCxnSpPr/>
              <p:nvPr/>
            </p:nvCxnSpPr>
            <p:spPr>
              <a:xfrm rot="5400000">
                <a:off x="6804288" y="4149120"/>
                <a:ext cx="72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6953338" y="3204265"/>
                <a:ext cx="5709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32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465928" y="2852936"/>
              <a:ext cx="1512208" cy="3458029"/>
              <a:chOff x="7465928" y="2852936"/>
              <a:chExt cx="1512208" cy="3458029"/>
            </a:xfrm>
          </p:grpSpPr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605"/>
              <a:stretch/>
            </p:blipFill>
            <p:spPr bwMode="auto">
              <a:xfrm>
                <a:off x="8014736" y="3039595"/>
                <a:ext cx="586330" cy="1586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46" name="Group 45"/>
              <p:cNvGrpSpPr/>
              <p:nvPr/>
            </p:nvGrpSpPr>
            <p:grpSpPr>
              <a:xfrm>
                <a:off x="7465928" y="2852936"/>
                <a:ext cx="1512208" cy="3458029"/>
                <a:chOff x="6012160" y="2851291"/>
                <a:chExt cx="1512208" cy="3458029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6143872" y="2851291"/>
                  <a:ext cx="44435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6012160" y="3499363"/>
                  <a:ext cx="1281330" cy="2809957"/>
                  <a:chOff x="7100814" y="2573712"/>
                  <a:chExt cx="1281330" cy="2809957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7236296" y="2573712"/>
                    <a:ext cx="1145848" cy="2626439"/>
                    <a:chOff x="3988568" y="3970912"/>
                    <a:chExt cx="1145848" cy="2626439"/>
                  </a:xfrm>
                </p:grpSpPr>
                <p:pic>
                  <p:nvPicPr>
                    <p:cNvPr id="54" name="Picture 2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51373"/>
                    <a:stretch/>
                  </p:blipFill>
                  <p:spPr bwMode="auto">
                    <a:xfrm>
                      <a:off x="4405312" y="5175884"/>
                      <a:ext cx="586330" cy="142146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3988568" y="3970912"/>
                      <a:ext cx="503664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N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IN" sz="3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3200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4067944" y="5627096"/>
                      <a:ext cx="503664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N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IN" sz="3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3200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4226752" y="5123040"/>
                      <a:ext cx="907664" cy="4571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100814" y="3778684"/>
                    <a:ext cx="42351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2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</a:t>
                    </a:r>
                    <a:endParaRPr lang="en-IN" sz="28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7244830" y="4860449"/>
                    <a:ext cx="42351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2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endParaRPr lang="en-IN" sz="28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49" name="Straight Arrow Connector 48"/>
                <p:cNvCxnSpPr/>
                <p:nvPr/>
              </p:nvCxnSpPr>
              <p:spPr>
                <a:xfrm rot="5400000">
                  <a:off x="6790680" y="4336203"/>
                  <a:ext cx="720000" cy="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TextBox 49"/>
                <p:cNvSpPr txBox="1"/>
                <p:nvPr/>
              </p:nvSpPr>
              <p:spPr>
                <a:xfrm>
                  <a:off x="6953378" y="3490652"/>
                  <a:ext cx="57099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32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r>
                    <a:rPr lang="en-IN" sz="3200" b="1" i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IN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9046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Multiple forces at multiple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We have so far used energy balance to figure out the effect of a single force in terms of deformation.</a:t>
            </a:r>
          </a:p>
          <a:p>
            <a:r>
              <a:rPr lang="en-IN" dirty="0" smtClean="0"/>
              <a:t>We have not considered the case of even two forces</a:t>
            </a:r>
          </a:p>
          <a:p>
            <a:r>
              <a:rPr lang="en-IN" dirty="0" smtClean="0"/>
              <a:t>We will now be considering a simple example to understand the reason why</a:t>
            </a:r>
          </a:p>
          <a:p>
            <a:r>
              <a:rPr lang="en-IN" dirty="0" smtClean="0"/>
              <a:t>Also we will try to find out the clues for removing this limitation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020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forces at multiple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5496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Hence the work done by the slowly increasing P</a:t>
            </a:r>
            <a:r>
              <a:rPr lang="en-IN" baseline="-25000" dirty="0" smtClean="0"/>
              <a:t>2</a:t>
            </a:r>
            <a:r>
              <a:rPr lang="en-IN" dirty="0" smtClean="0"/>
              <a:t> during this process is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043194"/>
              </p:ext>
            </p:extLst>
          </p:nvPr>
        </p:nvGraphicFramePr>
        <p:xfrm>
          <a:off x="328613" y="3189288"/>
          <a:ext cx="56007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4" name="Equation" r:id="rId3" imgW="1866600" imgH="457200" progId="Equation.DSMT4">
                  <p:embed/>
                </p:oleObj>
              </mc:Choice>
              <mc:Fallback>
                <p:oleObj name="Equation" r:id="rId3" imgW="1866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3189288"/>
                        <a:ext cx="56007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6012160" y="2689756"/>
            <a:ext cx="2965976" cy="3621209"/>
            <a:chOff x="6012160" y="2689756"/>
            <a:chExt cx="2965976" cy="3621209"/>
          </a:xfrm>
        </p:grpSpPr>
        <p:grpSp>
          <p:nvGrpSpPr>
            <p:cNvPr id="33" name="Group 32"/>
            <p:cNvGrpSpPr/>
            <p:nvPr/>
          </p:nvGrpSpPr>
          <p:grpSpPr>
            <a:xfrm>
              <a:off x="6012160" y="2689756"/>
              <a:ext cx="1512168" cy="3619564"/>
              <a:chOff x="6012160" y="2689756"/>
              <a:chExt cx="1512168" cy="3619564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6143872" y="2689756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I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6012160" y="2914491"/>
                <a:ext cx="1281330" cy="3394829"/>
                <a:chOff x="7100814" y="1988840"/>
                <a:chExt cx="1281330" cy="3394829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7236296" y="1988840"/>
                  <a:ext cx="1145848" cy="3211312"/>
                  <a:chOff x="3988568" y="3386040"/>
                  <a:chExt cx="1145848" cy="3211312"/>
                </a:xfrm>
              </p:grpSpPr>
              <p:pic>
                <p:nvPicPr>
                  <p:cNvPr id="76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05312" y="3386040"/>
                    <a:ext cx="586330" cy="32113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3988568" y="3861048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4067944" y="5436513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>
                    <a:off x="4226752" y="4964400"/>
                    <a:ext cx="90766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74" name="TextBox 73"/>
                <p:cNvSpPr txBox="1"/>
                <p:nvPr/>
              </p:nvSpPr>
              <p:spPr>
                <a:xfrm>
                  <a:off x="7100814" y="3348281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7244830" y="4860449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71" name="Straight Arrow Connector 70"/>
              <p:cNvCxnSpPr/>
              <p:nvPr/>
            </p:nvCxnSpPr>
            <p:spPr>
              <a:xfrm rot="5400000">
                <a:off x="6804288" y="4149120"/>
                <a:ext cx="72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6953338" y="3204265"/>
                <a:ext cx="5709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32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465928" y="2852936"/>
              <a:ext cx="1512208" cy="3458029"/>
              <a:chOff x="7465928" y="2852936"/>
              <a:chExt cx="1512208" cy="3458029"/>
            </a:xfrm>
          </p:grpSpPr>
          <p:pic>
            <p:nvPicPr>
              <p:cNvPr id="35" name="Picture 2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605"/>
              <a:stretch/>
            </p:blipFill>
            <p:spPr bwMode="auto">
              <a:xfrm>
                <a:off x="8014736" y="3039595"/>
                <a:ext cx="586330" cy="1586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36" name="Group 35"/>
              <p:cNvGrpSpPr/>
              <p:nvPr/>
            </p:nvGrpSpPr>
            <p:grpSpPr>
              <a:xfrm>
                <a:off x="7465928" y="2852936"/>
                <a:ext cx="1512208" cy="3458029"/>
                <a:chOff x="6012160" y="2851291"/>
                <a:chExt cx="1512208" cy="3458029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143872" y="2851291"/>
                  <a:ext cx="44435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8" name="Group 37"/>
                <p:cNvGrpSpPr/>
                <p:nvPr/>
              </p:nvGrpSpPr>
              <p:grpSpPr>
                <a:xfrm>
                  <a:off x="6012160" y="3499363"/>
                  <a:ext cx="1281330" cy="2809957"/>
                  <a:chOff x="7100814" y="2573712"/>
                  <a:chExt cx="1281330" cy="2809957"/>
                </a:xfrm>
              </p:grpSpPr>
              <p:grpSp>
                <p:nvGrpSpPr>
                  <p:cNvPr id="41" name="Group 40"/>
                  <p:cNvGrpSpPr/>
                  <p:nvPr/>
                </p:nvGrpSpPr>
                <p:grpSpPr>
                  <a:xfrm>
                    <a:off x="7236296" y="2573712"/>
                    <a:ext cx="1145848" cy="2626439"/>
                    <a:chOff x="3988568" y="3970912"/>
                    <a:chExt cx="1145848" cy="2626439"/>
                  </a:xfrm>
                </p:grpSpPr>
                <p:pic>
                  <p:nvPicPr>
                    <p:cNvPr id="65" name="Picture 2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51373"/>
                    <a:stretch/>
                  </p:blipFill>
                  <p:spPr bwMode="auto">
                    <a:xfrm>
                      <a:off x="4405312" y="5175884"/>
                      <a:ext cx="586330" cy="142146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66" name="TextBox 65"/>
                    <p:cNvSpPr txBox="1"/>
                    <p:nvPr/>
                  </p:nvSpPr>
                  <p:spPr>
                    <a:xfrm>
                      <a:off x="3988568" y="3970912"/>
                      <a:ext cx="503664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N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IN" sz="3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3200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4067944" y="5627096"/>
                      <a:ext cx="503664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N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IN" sz="3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3200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" name="Rectangle 67"/>
                    <p:cNvSpPr/>
                    <p:nvPr/>
                  </p:nvSpPr>
                  <p:spPr>
                    <a:xfrm>
                      <a:off x="4226752" y="5123040"/>
                      <a:ext cx="907664" cy="4571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7100814" y="3778684"/>
                    <a:ext cx="42351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2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</a:t>
                    </a:r>
                    <a:endParaRPr lang="en-IN" sz="28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7244830" y="4860449"/>
                    <a:ext cx="42351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2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endParaRPr lang="en-IN" sz="28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39" name="Straight Arrow Connector 38"/>
                <p:cNvCxnSpPr/>
                <p:nvPr/>
              </p:nvCxnSpPr>
              <p:spPr>
                <a:xfrm rot="5400000">
                  <a:off x="6790680" y="4336203"/>
                  <a:ext cx="720000" cy="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6953378" y="3490652"/>
                  <a:ext cx="57099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32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r>
                    <a:rPr lang="en-IN" sz="3200" b="1" i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IN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80" name="Group 79"/>
          <p:cNvGrpSpPr/>
          <p:nvPr/>
        </p:nvGrpSpPr>
        <p:grpSpPr>
          <a:xfrm>
            <a:off x="792140" y="4433344"/>
            <a:ext cx="2123676" cy="2155884"/>
            <a:chOff x="2966028" y="4162728"/>
            <a:chExt cx="2123676" cy="2155884"/>
          </a:xfrm>
        </p:grpSpPr>
        <p:sp>
          <p:nvSpPr>
            <p:cNvPr id="81" name="Right Triangle 80"/>
            <p:cNvSpPr/>
            <p:nvPr/>
          </p:nvSpPr>
          <p:spPr>
            <a:xfrm flipH="1">
              <a:off x="2966028" y="4581128"/>
              <a:ext cx="1872208" cy="1346001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644008" y="5949280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/>
                <a:t>P</a:t>
              </a:r>
              <a:r>
                <a:rPr lang="en-IN" baseline="-25000" dirty="0" smtClean="0"/>
                <a:t>2</a:t>
              </a:r>
              <a:endParaRPr lang="en-IN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602070" y="4162728"/>
              <a:ext cx="4876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latin typeface="Symbol" panose="05050102010706020507" pitchFamily="18" charset="2"/>
                </a:rPr>
                <a:t>D</a:t>
              </a:r>
              <a:r>
                <a:rPr lang="en-IN" baseline="-25000" dirty="0"/>
                <a:t>2</a:t>
              </a:r>
              <a:r>
                <a:rPr lang="en-IN" baseline="-25000" dirty="0" smtClean="0"/>
                <a:t>B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07356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forces at multiple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52596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Let us now apply </a:t>
            </a:r>
            <a:r>
              <a:rPr lang="en-IN" dirty="0" smtClean="0"/>
              <a:t>the </a:t>
            </a:r>
            <a:r>
              <a:rPr lang="en-IN" dirty="0"/>
              <a:t>force </a:t>
            </a:r>
            <a:r>
              <a:rPr lang="en-IN" dirty="0" smtClean="0"/>
              <a:t>P</a:t>
            </a:r>
            <a:r>
              <a:rPr lang="en-IN" baseline="-25000" dirty="0" smtClean="0"/>
              <a:t>1</a:t>
            </a:r>
            <a:r>
              <a:rPr lang="en-IN" dirty="0" smtClean="0"/>
              <a:t> </a:t>
            </a:r>
            <a:r>
              <a:rPr lang="en-IN" dirty="0"/>
              <a:t>at </a:t>
            </a:r>
            <a:r>
              <a:rPr lang="en-IN" dirty="0" smtClean="0"/>
              <a:t>A, </a:t>
            </a:r>
            <a:r>
              <a:rPr lang="en-IN" dirty="0"/>
              <a:t>slowly increasing </a:t>
            </a:r>
            <a:r>
              <a:rPr lang="en-IN" dirty="0" smtClean="0"/>
              <a:t>it </a:t>
            </a:r>
            <a:r>
              <a:rPr lang="en-IN" dirty="0"/>
              <a:t>from 0 to the final value </a:t>
            </a:r>
            <a:r>
              <a:rPr lang="en-IN" dirty="0" smtClean="0"/>
              <a:t>P</a:t>
            </a:r>
            <a:r>
              <a:rPr lang="en-IN" baseline="-25000" dirty="0" smtClean="0"/>
              <a:t>2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 this process </a:t>
            </a:r>
            <a:r>
              <a:rPr lang="en-IN" dirty="0"/>
              <a:t>a gradually increasing </a:t>
            </a:r>
            <a:r>
              <a:rPr lang="en-IN" dirty="0" smtClean="0"/>
              <a:t>P</a:t>
            </a:r>
            <a:r>
              <a:rPr lang="en-IN" baseline="-25000" dirty="0" smtClean="0"/>
              <a:t>1</a:t>
            </a:r>
            <a:r>
              <a:rPr lang="en-IN" dirty="0" smtClean="0"/>
              <a:t> </a:t>
            </a:r>
            <a:r>
              <a:rPr lang="en-IN" dirty="0"/>
              <a:t>will be acting on spring </a:t>
            </a:r>
            <a:r>
              <a:rPr lang="en-IN" dirty="0" smtClean="0"/>
              <a:t>1</a:t>
            </a:r>
          </a:p>
          <a:p>
            <a:r>
              <a:rPr lang="en-IN" dirty="0" smtClean="0"/>
              <a:t>Whereas final P</a:t>
            </a:r>
            <a:r>
              <a:rPr lang="en-IN" baseline="-25000" dirty="0" smtClean="0"/>
              <a:t>2</a:t>
            </a:r>
            <a:r>
              <a:rPr lang="en-IN" dirty="0" smtClean="0"/>
              <a:t> + a gradually increasing P</a:t>
            </a:r>
            <a:r>
              <a:rPr lang="en-IN" baseline="-25000" dirty="0" smtClean="0"/>
              <a:t>1</a:t>
            </a:r>
            <a:r>
              <a:rPr lang="en-IN" dirty="0" smtClean="0"/>
              <a:t> will be acting on spring 2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28144" y="2127483"/>
            <a:ext cx="2808352" cy="4183482"/>
            <a:chOff x="6228144" y="2127483"/>
            <a:chExt cx="2808352" cy="4183482"/>
          </a:xfrm>
        </p:grpSpPr>
        <p:grpSp>
          <p:nvGrpSpPr>
            <p:cNvPr id="6" name="Group 5"/>
            <p:cNvGrpSpPr/>
            <p:nvPr/>
          </p:nvGrpSpPr>
          <p:grpSpPr>
            <a:xfrm>
              <a:off x="6228144" y="2127483"/>
              <a:ext cx="1512208" cy="4183482"/>
              <a:chOff x="6228144" y="2127483"/>
              <a:chExt cx="1512208" cy="4183482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6228144" y="2852936"/>
                <a:ext cx="1512208" cy="3458029"/>
                <a:chOff x="7465928" y="2852936"/>
                <a:chExt cx="1512208" cy="3458029"/>
              </a:xfrm>
            </p:grpSpPr>
            <p:pic>
              <p:nvPicPr>
                <p:cNvPr id="36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50605"/>
                <a:stretch/>
              </p:blipFill>
              <p:spPr bwMode="auto">
                <a:xfrm>
                  <a:off x="8014736" y="3039595"/>
                  <a:ext cx="586330" cy="15862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37" name="Group 36"/>
                <p:cNvGrpSpPr/>
                <p:nvPr/>
              </p:nvGrpSpPr>
              <p:grpSpPr>
                <a:xfrm>
                  <a:off x="7465928" y="2852936"/>
                  <a:ext cx="1512208" cy="3458029"/>
                  <a:chOff x="6012160" y="2851291"/>
                  <a:chExt cx="1512208" cy="3458029"/>
                </a:xfrm>
              </p:grpSpPr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6143872" y="2851291"/>
                    <a:ext cx="44435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2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IN" sz="28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6012160" y="3499363"/>
                    <a:ext cx="1281330" cy="2809957"/>
                    <a:chOff x="7100814" y="2573712"/>
                    <a:chExt cx="1281330" cy="2809957"/>
                  </a:xfrm>
                </p:grpSpPr>
                <p:grpSp>
                  <p:nvGrpSpPr>
                    <p:cNvPr id="42" name="Group 41"/>
                    <p:cNvGrpSpPr/>
                    <p:nvPr/>
                  </p:nvGrpSpPr>
                  <p:grpSpPr>
                    <a:xfrm>
                      <a:off x="7236296" y="2573712"/>
                      <a:ext cx="1145848" cy="2626439"/>
                      <a:chOff x="3988568" y="3970912"/>
                      <a:chExt cx="1145848" cy="2626439"/>
                    </a:xfrm>
                  </p:grpSpPr>
                  <p:pic>
                    <p:nvPicPr>
                      <p:cNvPr id="45" name="Picture 2"/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51373"/>
                      <a:stretch/>
                    </p:blipFill>
                    <p:spPr bwMode="auto">
                      <a:xfrm>
                        <a:off x="4405312" y="5175884"/>
                        <a:ext cx="586330" cy="14214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  <p:sp>
                    <p:nvSpPr>
                      <p:cNvPr id="46" name="TextBox 45"/>
                      <p:cNvSpPr txBox="1"/>
                      <p:nvPr/>
                    </p:nvSpPr>
                    <p:spPr>
                      <a:xfrm>
                        <a:off x="3988568" y="3970912"/>
                        <a:ext cx="503664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IN" sz="32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k</a:t>
                        </a:r>
                        <a:r>
                          <a:rPr lang="en-IN" sz="3200" i="1" baseline="-25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  <a:endParaRPr lang="en-IN" sz="32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7" name="TextBox 46"/>
                      <p:cNvSpPr txBox="1"/>
                      <p:nvPr/>
                    </p:nvSpPr>
                    <p:spPr>
                      <a:xfrm>
                        <a:off x="4067944" y="5627096"/>
                        <a:ext cx="503664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IN" sz="32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k</a:t>
                        </a:r>
                        <a:r>
                          <a:rPr lang="en-IN" sz="3200" i="1" baseline="-25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  <a:endParaRPr lang="en-IN" sz="32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4226752" y="5123040"/>
                        <a:ext cx="907664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</p:grp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7100814" y="3778684"/>
                      <a:ext cx="42351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sz="28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7244830" y="4860449"/>
                      <a:ext cx="42351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IN" sz="28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40" name="Straight Arrow Connector 39"/>
                  <p:cNvCxnSpPr/>
                  <p:nvPr/>
                </p:nvCxnSpPr>
                <p:spPr>
                  <a:xfrm rot="5400000">
                    <a:off x="6790680" y="4336203"/>
                    <a:ext cx="720000" cy="0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6953378" y="3490652"/>
                    <a:ext cx="57099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b="1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</a:t>
                    </a:r>
                    <a:r>
                      <a:rPr lang="en-IN" sz="3200" b="1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IN" sz="32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77" name="Straight Arrow Connector 76"/>
              <p:cNvCxnSpPr/>
              <p:nvPr/>
            </p:nvCxnSpPr>
            <p:spPr>
              <a:xfrm rot="5400000">
                <a:off x="6614984" y="2618960"/>
                <a:ext cx="90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7047568" y="2127483"/>
                <a:ext cx="5709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32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524288" y="2631539"/>
              <a:ext cx="1512208" cy="3679426"/>
              <a:chOff x="7524288" y="2631539"/>
              <a:chExt cx="1512208" cy="3679426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7524288" y="3276273"/>
                <a:ext cx="1512208" cy="3034692"/>
                <a:chOff x="7236256" y="3276273"/>
                <a:chExt cx="1512208" cy="3034692"/>
              </a:xfrm>
            </p:grpSpPr>
            <p:pic>
              <p:nvPicPr>
                <p:cNvPr id="74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50605"/>
                <a:stretch/>
              </p:blipFill>
              <p:spPr bwMode="auto">
                <a:xfrm>
                  <a:off x="7767648" y="3605576"/>
                  <a:ext cx="586330" cy="1349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62" name="Group 61"/>
                <p:cNvGrpSpPr/>
                <p:nvPr/>
              </p:nvGrpSpPr>
              <p:grpSpPr>
                <a:xfrm>
                  <a:off x="7236256" y="3276273"/>
                  <a:ext cx="1512208" cy="3034692"/>
                  <a:chOff x="6012160" y="3274628"/>
                  <a:chExt cx="1512208" cy="3034692"/>
                </a:xfrm>
              </p:grpSpPr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6143872" y="3274628"/>
                    <a:ext cx="44435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2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IN" sz="28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6012160" y="3922700"/>
                    <a:ext cx="1281330" cy="2386620"/>
                    <a:chOff x="7100814" y="2997049"/>
                    <a:chExt cx="1281330" cy="2386620"/>
                  </a:xfrm>
                </p:grpSpPr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7236296" y="2997049"/>
                      <a:ext cx="1145848" cy="2203102"/>
                      <a:chOff x="3988568" y="4394249"/>
                      <a:chExt cx="1145848" cy="2203102"/>
                    </a:xfrm>
                  </p:grpSpPr>
                  <p:pic>
                    <p:nvPicPr>
                      <p:cNvPr id="70" name="Picture 2"/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51373"/>
                      <a:stretch/>
                    </p:blipFill>
                    <p:spPr bwMode="auto">
                      <a:xfrm>
                        <a:off x="4405312" y="5437494"/>
                        <a:ext cx="586330" cy="1159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  <p:sp>
                    <p:nvSpPr>
                      <p:cNvPr id="71" name="TextBox 70"/>
                      <p:cNvSpPr txBox="1"/>
                      <p:nvPr/>
                    </p:nvSpPr>
                    <p:spPr>
                      <a:xfrm>
                        <a:off x="3988568" y="4394249"/>
                        <a:ext cx="503664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IN" sz="32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k</a:t>
                        </a:r>
                        <a:r>
                          <a:rPr lang="en-IN" sz="3200" i="1" baseline="-25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  <a:endParaRPr lang="en-IN" sz="32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" name="TextBox 71"/>
                      <p:cNvSpPr txBox="1"/>
                      <p:nvPr/>
                    </p:nvSpPr>
                    <p:spPr>
                      <a:xfrm>
                        <a:off x="4067944" y="5627096"/>
                        <a:ext cx="503664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IN" sz="32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k</a:t>
                        </a:r>
                        <a:r>
                          <a:rPr lang="en-IN" sz="3200" i="1" baseline="-25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  <a:endParaRPr lang="en-IN" sz="32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3" name="Rectangle 72"/>
                      <p:cNvSpPr/>
                      <p:nvPr/>
                    </p:nvSpPr>
                    <p:spPr>
                      <a:xfrm>
                        <a:off x="4226752" y="5437361"/>
                        <a:ext cx="907664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</p:grpSp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7100814" y="3778684"/>
                      <a:ext cx="42351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sz="28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7244830" y="4860449"/>
                      <a:ext cx="42351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IN" sz="28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65" name="Straight Arrow Connector 64"/>
                  <p:cNvCxnSpPr/>
                  <p:nvPr/>
                </p:nvCxnSpPr>
                <p:spPr>
                  <a:xfrm rot="5400000">
                    <a:off x="6790680" y="4650524"/>
                    <a:ext cx="720000" cy="0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953378" y="3778684"/>
                    <a:ext cx="57099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b="1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</a:t>
                    </a:r>
                    <a:r>
                      <a:rPr lang="en-IN" sz="3200" b="1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IN" sz="32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80" name="Straight Arrow Connector 79"/>
              <p:cNvCxnSpPr/>
              <p:nvPr/>
            </p:nvCxnSpPr>
            <p:spPr>
              <a:xfrm rot="5400000">
                <a:off x="7875258" y="3123016"/>
                <a:ext cx="90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8307842" y="2631539"/>
                <a:ext cx="5709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32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50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forces at multiple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5698976" cy="5112568"/>
          </a:xfrm>
        </p:spPr>
        <p:txBody>
          <a:bodyPr>
            <a:noAutofit/>
          </a:bodyPr>
          <a:lstStyle/>
          <a:p>
            <a:r>
              <a:rPr lang="en-IN" dirty="0" smtClean="0"/>
              <a:t>P</a:t>
            </a:r>
            <a:r>
              <a:rPr lang="en-IN" baseline="-25000" dirty="0" smtClean="0"/>
              <a:t>1</a:t>
            </a:r>
            <a:r>
              <a:rPr lang="en-IN" dirty="0" smtClean="0"/>
              <a:t> will cause additional deformation of both springs 1 and 2.</a:t>
            </a:r>
          </a:p>
          <a:p>
            <a:r>
              <a:rPr lang="en-IN" dirty="0" smtClean="0"/>
              <a:t>A will displace by </a:t>
            </a:r>
            <a:r>
              <a:rPr lang="en-IN" dirty="0" smtClean="0">
                <a:latin typeface="Symbol" panose="05050102010706020507" pitchFamily="18" charset="2"/>
              </a:rPr>
              <a:t>D</a:t>
            </a:r>
            <a:r>
              <a:rPr lang="en-IN" baseline="-25000" dirty="0" smtClean="0"/>
              <a:t>1A</a:t>
            </a:r>
            <a:r>
              <a:rPr lang="en-IN" dirty="0" smtClean="0"/>
              <a:t> due to additional deformation of both springs 1 and </a:t>
            </a:r>
            <a:r>
              <a:rPr lang="en-IN" dirty="0"/>
              <a:t>2 </a:t>
            </a:r>
            <a:r>
              <a:rPr lang="en-IN" dirty="0" smtClean="0"/>
              <a:t>caused P</a:t>
            </a:r>
            <a:r>
              <a:rPr lang="en-IN" baseline="-25000" dirty="0" smtClean="0"/>
              <a:t>1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There will be an additional displacement  </a:t>
            </a:r>
            <a:r>
              <a:rPr lang="en-IN" dirty="0" smtClean="0">
                <a:latin typeface="Symbol" panose="05050102010706020507" pitchFamily="18" charset="2"/>
              </a:rPr>
              <a:t>D</a:t>
            </a:r>
            <a:r>
              <a:rPr lang="en-IN" baseline="-25000" dirty="0" smtClean="0"/>
              <a:t>1B</a:t>
            </a:r>
            <a:r>
              <a:rPr lang="en-IN" dirty="0" smtClean="0"/>
              <a:t> </a:t>
            </a:r>
            <a:r>
              <a:rPr lang="en-IN" dirty="0"/>
              <a:t>at </a:t>
            </a:r>
            <a:r>
              <a:rPr lang="en-IN" dirty="0" smtClean="0"/>
              <a:t>B due to additional deformation of spring 2 caused </a:t>
            </a:r>
            <a:r>
              <a:rPr lang="en-IN" dirty="0"/>
              <a:t>by </a:t>
            </a:r>
            <a:r>
              <a:rPr lang="en-IN" dirty="0" smtClean="0"/>
              <a:t>P</a:t>
            </a:r>
            <a:r>
              <a:rPr lang="en-IN" baseline="-25000" dirty="0" smtClean="0"/>
              <a:t>1</a:t>
            </a:r>
            <a:r>
              <a:rPr lang="en-IN" dirty="0" smtClean="0"/>
              <a:t>.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6012160" y="2086499"/>
            <a:ext cx="3096344" cy="4224466"/>
            <a:chOff x="6012160" y="2086499"/>
            <a:chExt cx="3096344" cy="4224466"/>
          </a:xfrm>
        </p:grpSpPr>
        <p:grpSp>
          <p:nvGrpSpPr>
            <p:cNvPr id="8" name="Group 7"/>
            <p:cNvGrpSpPr/>
            <p:nvPr/>
          </p:nvGrpSpPr>
          <p:grpSpPr>
            <a:xfrm>
              <a:off x="6012160" y="2086499"/>
              <a:ext cx="1426552" cy="4222821"/>
              <a:chOff x="6012160" y="2086499"/>
              <a:chExt cx="1426552" cy="422282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6143872" y="2689756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I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6012160" y="2914491"/>
                <a:ext cx="1281330" cy="3394829"/>
                <a:chOff x="7100814" y="1988840"/>
                <a:chExt cx="1281330" cy="3394829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7236296" y="1988840"/>
                  <a:ext cx="1145848" cy="3211312"/>
                  <a:chOff x="3988568" y="3386040"/>
                  <a:chExt cx="1145848" cy="3211312"/>
                </a:xfrm>
              </p:grpSpPr>
              <p:pic>
                <p:nvPicPr>
                  <p:cNvPr id="34818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05312" y="3386040"/>
                    <a:ext cx="586330" cy="32113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988568" y="3861048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067944" y="5436513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4226752" y="4964400"/>
                    <a:ext cx="90766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7100814" y="3348281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7244830" y="4860449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3" name="Straight Arrow Connector 12"/>
              <p:cNvCxnSpPr/>
              <p:nvPr/>
            </p:nvCxnSpPr>
            <p:spPr>
              <a:xfrm rot="5400000">
                <a:off x="6400306" y="2536499"/>
                <a:ext cx="90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6867722" y="2127483"/>
                <a:ext cx="5709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32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7465928" y="2456992"/>
              <a:ext cx="1426552" cy="3853973"/>
              <a:chOff x="6012160" y="2455347"/>
              <a:chExt cx="1426552" cy="3853973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6143872" y="3120159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I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6012160" y="3387853"/>
                <a:ext cx="1281330" cy="2921467"/>
                <a:chOff x="7100814" y="2462202"/>
                <a:chExt cx="1281330" cy="2921467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7236296" y="2462202"/>
                  <a:ext cx="1145848" cy="2737949"/>
                  <a:chOff x="3988568" y="3859402"/>
                  <a:chExt cx="1145848" cy="2737949"/>
                </a:xfrm>
              </p:grpSpPr>
              <p:pic>
                <p:nvPicPr>
                  <p:cNvPr id="40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05312" y="3859402"/>
                    <a:ext cx="586330" cy="27379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3988568" y="4186936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4067944" y="5627096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4226752" y="5221337"/>
                    <a:ext cx="90766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7100814" y="3778684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7244830" y="4860449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5" name="Straight Arrow Connector 34"/>
              <p:cNvCxnSpPr/>
              <p:nvPr/>
            </p:nvCxnSpPr>
            <p:spPr>
              <a:xfrm rot="5400000">
                <a:off x="6400306" y="2905347"/>
                <a:ext cx="90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6867722" y="2496331"/>
                <a:ext cx="5709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32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 rot="5400000">
              <a:off x="6707020" y="4059120"/>
              <a:ext cx="90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097354" y="3650104"/>
              <a:ext cx="5709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IN" sz="32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5400000">
              <a:off x="8147180" y="4275144"/>
              <a:ext cx="90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537514" y="3866128"/>
              <a:ext cx="5709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IN" sz="32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309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forces at multiple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5496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The additional displacement </a:t>
            </a:r>
            <a:r>
              <a:rPr lang="en-IN" dirty="0" smtClean="0">
                <a:latin typeface="Symbol" panose="05050102010706020507" pitchFamily="18" charset="2"/>
              </a:rPr>
              <a:t>D</a:t>
            </a:r>
            <a:r>
              <a:rPr lang="en-IN" baseline="-25000" dirty="0" smtClean="0"/>
              <a:t>1A</a:t>
            </a:r>
            <a:r>
              <a:rPr lang="en-IN" dirty="0" smtClean="0"/>
              <a:t> at A due to </a:t>
            </a:r>
            <a:r>
              <a:rPr lang="en-IN" dirty="0"/>
              <a:t>is P</a:t>
            </a:r>
            <a:r>
              <a:rPr lang="en-IN" baseline="-25000" dirty="0"/>
              <a:t>1</a:t>
            </a:r>
            <a:r>
              <a:rPr lang="en-IN" dirty="0"/>
              <a:t> </a:t>
            </a:r>
            <a:r>
              <a:rPr lang="en-IN" dirty="0" smtClean="0"/>
              <a:t>is</a:t>
            </a: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57878"/>
              </p:ext>
            </p:extLst>
          </p:nvPr>
        </p:nvGraphicFramePr>
        <p:xfrm>
          <a:off x="1204913" y="2667000"/>
          <a:ext cx="25527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9" name="Equation" r:id="rId3" imgW="850680" imgH="914400" progId="Equation.DSMT4">
                  <p:embed/>
                </p:oleObj>
              </mc:Choice>
              <mc:Fallback>
                <p:oleObj name="Equation" r:id="rId3" imgW="85068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2667000"/>
                        <a:ext cx="25527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6012160" y="2086499"/>
            <a:ext cx="3096344" cy="4224466"/>
            <a:chOff x="6012160" y="2086499"/>
            <a:chExt cx="3096344" cy="4224466"/>
          </a:xfrm>
        </p:grpSpPr>
        <p:grpSp>
          <p:nvGrpSpPr>
            <p:cNvPr id="13" name="Group 12"/>
            <p:cNvGrpSpPr/>
            <p:nvPr/>
          </p:nvGrpSpPr>
          <p:grpSpPr>
            <a:xfrm>
              <a:off x="6012160" y="2086499"/>
              <a:ext cx="1426552" cy="4222821"/>
              <a:chOff x="6012160" y="2086499"/>
              <a:chExt cx="1426552" cy="4222821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6143872" y="2689756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I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6012160" y="2914491"/>
                <a:ext cx="1281330" cy="3394829"/>
                <a:chOff x="7100814" y="1988840"/>
                <a:chExt cx="1281330" cy="3394829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7236296" y="1988840"/>
                  <a:ext cx="1145848" cy="3211312"/>
                  <a:chOff x="3988568" y="3386040"/>
                  <a:chExt cx="1145848" cy="3211312"/>
                </a:xfrm>
              </p:grpSpPr>
              <p:pic>
                <p:nvPicPr>
                  <p:cNvPr id="37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05312" y="3386040"/>
                    <a:ext cx="586330" cy="32113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988568" y="3861048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4067944" y="5436513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4226752" y="4964400"/>
                    <a:ext cx="90766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35" name="TextBox 34"/>
                <p:cNvSpPr txBox="1"/>
                <p:nvPr/>
              </p:nvSpPr>
              <p:spPr>
                <a:xfrm>
                  <a:off x="7100814" y="3348281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244830" y="4860449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2" name="Straight Arrow Connector 31"/>
              <p:cNvCxnSpPr/>
              <p:nvPr/>
            </p:nvCxnSpPr>
            <p:spPr>
              <a:xfrm rot="5400000">
                <a:off x="6400306" y="2536499"/>
                <a:ext cx="90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6867722" y="2127483"/>
                <a:ext cx="5709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32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465928" y="2456992"/>
              <a:ext cx="1426552" cy="3853973"/>
              <a:chOff x="6012160" y="2455347"/>
              <a:chExt cx="1426552" cy="385397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143872" y="3120159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I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6012160" y="3387853"/>
                <a:ext cx="1281330" cy="2921467"/>
                <a:chOff x="7100814" y="2462202"/>
                <a:chExt cx="1281330" cy="2921467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7236296" y="2462202"/>
                  <a:ext cx="1145848" cy="2737949"/>
                  <a:chOff x="3988568" y="3859402"/>
                  <a:chExt cx="1145848" cy="2737949"/>
                </a:xfrm>
              </p:grpSpPr>
              <p:pic>
                <p:nvPicPr>
                  <p:cNvPr id="26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05312" y="3859402"/>
                    <a:ext cx="586330" cy="27379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3988568" y="4186936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4067944" y="5627096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4226752" y="5221337"/>
                    <a:ext cx="90766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24" name="TextBox 23"/>
                <p:cNvSpPr txBox="1"/>
                <p:nvPr/>
              </p:nvSpPr>
              <p:spPr>
                <a:xfrm>
                  <a:off x="7100814" y="3778684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7244830" y="4860449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1" name="Straight Arrow Connector 20"/>
              <p:cNvCxnSpPr/>
              <p:nvPr/>
            </p:nvCxnSpPr>
            <p:spPr>
              <a:xfrm rot="5400000">
                <a:off x="6400306" y="2905347"/>
                <a:ext cx="90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6867722" y="2496331"/>
                <a:ext cx="5709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32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 rot="5400000">
              <a:off x="6707020" y="4059120"/>
              <a:ext cx="90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097354" y="3650104"/>
              <a:ext cx="5709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IN" sz="32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5400000">
              <a:off x="8147180" y="4275144"/>
              <a:ext cx="90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537514" y="3866128"/>
              <a:ext cx="5709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IN" sz="32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58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forces at multiple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5496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The wok done by </a:t>
            </a:r>
            <a:r>
              <a:rPr lang="en-IN" dirty="0" smtClean="0"/>
              <a:t>P</a:t>
            </a:r>
            <a:r>
              <a:rPr lang="en-IN" baseline="-25000" dirty="0" smtClean="0"/>
              <a:t>1</a:t>
            </a:r>
            <a:r>
              <a:rPr lang="en-IN" dirty="0" smtClean="0"/>
              <a:t> in this process is therefore</a:t>
            </a: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186291"/>
              </p:ext>
            </p:extLst>
          </p:nvPr>
        </p:nvGraphicFramePr>
        <p:xfrm>
          <a:off x="862980" y="2743200"/>
          <a:ext cx="26289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0" name="Equation" r:id="rId3" imgW="876240" imgH="863280" progId="Equation.DSMT4">
                  <p:embed/>
                </p:oleObj>
              </mc:Choice>
              <mc:Fallback>
                <p:oleObj name="Equation" r:id="rId3" imgW="87624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980" y="2743200"/>
                        <a:ext cx="26289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3357874" y="4221088"/>
            <a:ext cx="2294246" cy="2368140"/>
            <a:chOff x="971600" y="3950472"/>
            <a:chExt cx="2294246" cy="2368140"/>
          </a:xfrm>
        </p:grpSpPr>
        <p:sp>
          <p:nvSpPr>
            <p:cNvPr id="8" name="Right Triangle 7"/>
            <p:cNvSpPr/>
            <p:nvPr/>
          </p:nvSpPr>
          <p:spPr>
            <a:xfrm flipH="1">
              <a:off x="971600" y="4301808"/>
              <a:ext cx="1872208" cy="1625322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55776" y="5949280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P</a:t>
              </a:r>
              <a:r>
                <a:rPr lang="en-IN" baseline="-25000" dirty="0"/>
                <a:t>1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71800" y="3950472"/>
              <a:ext cx="4940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latin typeface="Symbol" panose="05050102010706020507" pitchFamily="18" charset="2"/>
                </a:rPr>
                <a:t>D</a:t>
              </a:r>
              <a:r>
                <a:rPr lang="en-IN" baseline="-25000" dirty="0" smtClean="0"/>
                <a:t>1A</a:t>
              </a:r>
              <a:endParaRPr lang="en-IN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12160" y="2086499"/>
            <a:ext cx="3096344" cy="4224466"/>
            <a:chOff x="6012160" y="2086499"/>
            <a:chExt cx="3096344" cy="4224466"/>
          </a:xfrm>
        </p:grpSpPr>
        <p:grpSp>
          <p:nvGrpSpPr>
            <p:cNvPr id="13" name="Group 12"/>
            <p:cNvGrpSpPr/>
            <p:nvPr/>
          </p:nvGrpSpPr>
          <p:grpSpPr>
            <a:xfrm>
              <a:off x="6012160" y="2086499"/>
              <a:ext cx="1426552" cy="4222821"/>
              <a:chOff x="6012160" y="2086499"/>
              <a:chExt cx="1426552" cy="4222821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6143872" y="2689756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I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6012160" y="2914491"/>
                <a:ext cx="1281330" cy="3394829"/>
                <a:chOff x="7100814" y="1988840"/>
                <a:chExt cx="1281330" cy="3394829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7236296" y="1988840"/>
                  <a:ext cx="1145848" cy="3211312"/>
                  <a:chOff x="3988568" y="3386040"/>
                  <a:chExt cx="1145848" cy="3211312"/>
                </a:xfrm>
              </p:grpSpPr>
              <p:pic>
                <p:nvPicPr>
                  <p:cNvPr id="37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05312" y="3386040"/>
                    <a:ext cx="586330" cy="32113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988568" y="3861048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4067944" y="5436513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4226752" y="4964400"/>
                    <a:ext cx="90766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35" name="TextBox 34"/>
                <p:cNvSpPr txBox="1"/>
                <p:nvPr/>
              </p:nvSpPr>
              <p:spPr>
                <a:xfrm>
                  <a:off x="7100814" y="3348281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244830" y="4860449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2" name="Straight Arrow Connector 31"/>
              <p:cNvCxnSpPr/>
              <p:nvPr/>
            </p:nvCxnSpPr>
            <p:spPr>
              <a:xfrm rot="5400000">
                <a:off x="6400306" y="2536499"/>
                <a:ext cx="90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6867722" y="2127483"/>
                <a:ext cx="5709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32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465928" y="2456992"/>
              <a:ext cx="1426552" cy="3853973"/>
              <a:chOff x="6012160" y="2455347"/>
              <a:chExt cx="1426552" cy="385397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143872" y="3120159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I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6012160" y="3387853"/>
                <a:ext cx="1281330" cy="2921467"/>
                <a:chOff x="7100814" y="2462202"/>
                <a:chExt cx="1281330" cy="2921467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7236296" y="2462202"/>
                  <a:ext cx="1145848" cy="2737949"/>
                  <a:chOff x="3988568" y="3859402"/>
                  <a:chExt cx="1145848" cy="2737949"/>
                </a:xfrm>
              </p:grpSpPr>
              <p:pic>
                <p:nvPicPr>
                  <p:cNvPr id="26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05312" y="3859402"/>
                    <a:ext cx="586330" cy="27379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3988568" y="4186936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4067944" y="5627096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4226752" y="5221337"/>
                    <a:ext cx="90766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24" name="TextBox 23"/>
                <p:cNvSpPr txBox="1"/>
                <p:nvPr/>
              </p:nvSpPr>
              <p:spPr>
                <a:xfrm>
                  <a:off x="7100814" y="3778684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7244830" y="4860449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1" name="Straight Arrow Connector 20"/>
              <p:cNvCxnSpPr/>
              <p:nvPr/>
            </p:nvCxnSpPr>
            <p:spPr>
              <a:xfrm rot="5400000">
                <a:off x="6400306" y="2905347"/>
                <a:ext cx="90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6867722" y="2496331"/>
                <a:ext cx="5709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32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 rot="5400000">
              <a:off x="6707020" y="4059120"/>
              <a:ext cx="90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097354" y="3650104"/>
              <a:ext cx="5709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IN" sz="32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5400000">
              <a:off x="8147180" y="4275144"/>
              <a:ext cx="90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537514" y="3866128"/>
              <a:ext cx="5709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IN" sz="32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220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forces at multiple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P</a:t>
            </a:r>
            <a:r>
              <a:rPr lang="en-IN" baseline="-25000" dirty="0" smtClean="0"/>
              <a:t>2</a:t>
            </a:r>
            <a:r>
              <a:rPr lang="en-IN" dirty="0" smtClean="0"/>
              <a:t> is constant during this whole process and simply gets displaced by </a:t>
            </a:r>
            <a:r>
              <a:rPr lang="en-IN" dirty="0" smtClean="0">
                <a:latin typeface="Symbol" panose="05050102010706020507" pitchFamily="18" charset="2"/>
              </a:rPr>
              <a:t>D</a:t>
            </a:r>
            <a:r>
              <a:rPr lang="en-IN" baseline="-25000" dirty="0" smtClean="0"/>
              <a:t>1B</a:t>
            </a:r>
            <a:r>
              <a:rPr lang="en-IN" dirty="0" smtClean="0"/>
              <a:t>. </a:t>
            </a:r>
          </a:p>
          <a:p>
            <a:r>
              <a:rPr lang="en-IN" dirty="0" smtClean="0">
                <a:latin typeface="Symbol" panose="05050102010706020507" pitchFamily="18" charset="2"/>
              </a:rPr>
              <a:t>D</a:t>
            </a:r>
            <a:r>
              <a:rPr lang="en-IN" baseline="-25000" dirty="0" smtClean="0"/>
              <a:t>1B</a:t>
            </a:r>
            <a:r>
              <a:rPr lang="en-IN" dirty="0" smtClean="0"/>
              <a:t> is the additional displacement of B and hence the additional deformation of B due </a:t>
            </a:r>
            <a:r>
              <a:rPr lang="en-IN" dirty="0"/>
              <a:t>to P</a:t>
            </a:r>
            <a:r>
              <a:rPr lang="en-IN" baseline="-25000" dirty="0"/>
              <a:t>2</a:t>
            </a:r>
            <a:r>
              <a:rPr lang="en-IN" dirty="0" smtClean="0"/>
              <a:t> and is </a:t>
            </a:r>
            <a:endParaRPr lang="en-IN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237266"/>
              </p:ext>
            </p:extLst>
          </p:nvPr>
        </p:nvGraphicFramePr>
        <p:xfrm>
          <a:off x="2703513" y="5267325"/>
          <a:ext cx="17145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3" name="Equation" r:id="rId3" imgW="571320" imgH="431640" progId="Equation.DSMT4">
                  <p:embed/>
                </p:oleObj>
              </mc:Choice>
              <mc:Fallback>
                <p:oleObj name="Equation" r:id="rId3" imgW="571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513" y="5267325"/>
                        <a:ext cx="17145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012160" y="2086499"/>
            <a:ext cx="3096344" cy="4224466"/>
            <a:chOff x="6012160" y="2086499"/>
            <a:chExt cx="3096344" cy="4224466"/>
          </a:xfrm>
        </p:grpSpPr>
        <p:grpSp>
          <p:nvGrpSpPr>
            <p:cNvPr id="8" name="Group 7"/>
            <p:cNvGrpSpPr/>
            <p:nvPr/>
          </p:nvGrpSpPr>
          <p:grpSpPr>
            <a:xfrm>
              <a:off x="6012160" y="2086499"/>
              <a:ext cx="1426552" cy="4222821"/>
              <a:chOff x="6012160" y="2086499"/>
              <a:chExt cx="1426552" cy="4222821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6143872" y="2689756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I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6012160" y="2914491"/>
                <a:ext cx="1281330" cy="3394829"/>
                <a:chOff x="7100814" y="1988840"/>
                <a:chExt cx="1281330" cy="3394829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7236296" y="1988840"/>
                  <a:ext cx="1145848" cy="3211312"/>
                  <a:chOff x="3988568" y="3386040"/>
                  <a:chExt cx="1145848" cy="3211312"/>
                </a:xfrm>
              </p:grpSpPr>
              <p:pic>
                <p:nvPicPr>
                  <p:cNvPr id="33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05312" y="3386040"/>
                    <a:ext cx="586330" cy="32113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3988568" y="3861048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4067944" y="5436513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4226752" y="4964400"/>
                    <a:ext cx="90766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31" name="TextBox 30"/>
                <p:cNvSpPr txBox="1"/>
                <p:nvPr/>
              </p:nvSpPr>
              <p:spPr>
                <a:xfrm>
                  <a:off x="7100814" y="3348281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7244830" y="4860449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8" name="Straight Arrow Connector 27"/>
              <p:cNvCxnSpPr/>
              <p:nvPr/>
            </p:nvCxnSpPr>
            <p:spPr>
              <a:xfrm rot="5400000">
                <a:off x="6400306" y="2536499"/>
                <a:ext cx="90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867722" y="2127483"/>
                <a:ext cx="5709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32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465928" y="2456992"/>
              <a:ext cx="1426552" cy="3853973"/>
              <a:chOff x="6012160" y="2455347"/>
              <a:chExt cx="1426552" cy="3853973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6143872" y="3120159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I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6012160" y="3387853"/>
                <a:ext cx="1281330" cy="2921467"/>
                <a:chOff x="7100814" y="2462202"/>
                <a:chExt cx="1281330" cy="2921467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7236296" y="2462202"/>
                  <a:ext cx="1145848" cy="2737949"/>
                  <a:chOff x="3988568" y="3859402"/>
                  <a:chExt cx="1145848" cy="2737949"/>
                </a:xfrm>
              </p:grpSpPr>
              <p:pic>
                <p:nvPicPr>
                  <p:cNvPr id="22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05312" y="3859402"/>
                    <a:ext cx="586330" cy="27379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988568" y="4186936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067944" y="5627096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4226752" y="5221337"/>
                    <a:ext cx="90766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20" name="TextBox 19"/>
                <p:cNvSpPr txBox="1"/>
                <p:nvPr/>
              </p:nvSpPr>
              <p:spPr>
                <a:xfrm>
                  <a:off x="7100814" y="3778684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7244830" y="4860449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7" name="Straight Arrow Connector 16"/>
              <p:cNvCxnSpPr/>
              <p:nvPr/>
            </p:nvCxnSpPr>
            <p:spPr>
              <a:xfrm rot="5400000">
                <a:off x="6400306" y="2905347"/>
                <a:ext cx="90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6867722" y="2496331"/>
                <a:ext cx="5709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32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 rot="5400000">
              <a:off x="6707020" y="4059120"/>
              <a:ext cx="90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097354" y="3650104"/>
              <a:ext cx="5709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IN" sz="32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5400000">
              <a:off x="8147180" y="4275144"/>
              <a:ext cx="90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537514" y="3866128"/>
              <a:ext cx="5709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IN" sz="32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187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forces at multiple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Hence </a:t>
            </a:r>
            <a:r>
              <a:rPr lang="en-IN" dirty="0" smtClean="0"/>
              <a:t>work done by P</a:t>
            </a:r>
            <a:r>
              <a:rPr lang="en-IN" baseline="-25000" dirty="0" smtClean="0"/>
              <a:t>2</a:t>
            </a:r>
            <a:r>
              <a:rPr lang="en-IN" dirty="0" smtClean="0"/>
              <a:t> during </a:t>
            </a:r>
            <a:r>
              <a:rPr lang="en-IN" dirty="0"/>
              <a:t>this process</a:t>
            </a:r>
            <a:r>
              <a:rPr lang="en-IN" dirty="0" smtClean="0"/>
              <a:t>  is</a:t>
            </a:r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156807"/>
              </p:ext>
            </p:extLst>
          </p:nvPr>
        </p:nvGraphicFramePr>
        <p:xfrm>
          <a:off x="622300" y="2886075"/>
          <a:ext cx="22860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" name="Equation" r:id="rId3" imgW="761760" imgH="685800" progId="Equation.DSMT4">
                  <p:embed/>
                </p:oleObj>
              </mc:Choice>
              <mc:Fallback>
                <p:oleObj name="Equation" r:id="rId3" imgW="76176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2886075"/>
                        <a:ext cx="22860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332480" y="4496060"/>
            <a:ext cx="2103616" cy="2106816"/>
            <a:chOff x="3542092" y="4211796"/>
            <a:chExt cx="2103616" cy="2106816"/>
          </a:xfrm>
        </p:grpSpPr>
        <p:sp>
          <p:nvSpPr>
            <p:cNvPr id="6" name="Rectangle 5"/>
            <p:cNvSpPr/>
            <p:nvPr/>
          </p:nvSpPr>
          <p:spPr>
            <a:xfrm flipH="1">
              <a:off x="3542092" y="4581128"/>
              <a:ext cx="1872208" cy="13460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220072" y="5949280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/>
                <a:t>P</a:t>
              </a:r>
              <a:r>
                <a:rPr lang="en-IN" baseline="-25000" dirty="0" smtClean="0"/>
                <a:t>2</a:t>
              </a:r>
              <a:endParaRPr lang="en-IN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158074" y="4211796"/>
              <a:ext cx="4876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latin typeface="Symbol" panose="05050102010706020507" pitchFamily="18" charset="2"/>
                </a:rPr>
                <a:t>D</a:t>
              </a:r>
              <a:r>
                <a:rPr lang="en-IN" baseline="-25000" dirty="0" smtClean="0"/>
                <a:t>1B</a:t>
              </a:r>
              <a:endParaRPr lang="en-IN" dirty="0"/>
            </a:p>
            <a:p>
              <a:endParaRPr lang="en-IN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12160" y="2086499"/>
            <a:ext cx="3096344" cy="4224466"/>
            <a:chOff x="6012160" y="2086499"/>
            <a:chExt cx="3096344" cy="4224466"/>
          </a:xfrm>
        </p:grpSpPr>
        <p:grpSp>
          <p:nvGrpSpPr>
            <p:cNvPr id="14" name="Group 13"/>
            <p:cNvGrpSpPr/>
            <p:nvPr/>
          </p:nvGrpSpPr>
          <p:grpSpPr>
            <a:xfrm>
              <a:off x="6012160" y="2086499"/>
              <a:ext cx="1426552" cy="4222821"/>
              <a:chOff x="6012160" y="2086499"/>
              <a:chExt cx="1426552" cy="422282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6143872" y="2689756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I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012160" y="2914491"/>
                <a:ext cx="1281330" cy="3394829"/>
                <a:chOff x="7100814" y="1988840"/>
                <a:chExt cx="1281330" cy="3394829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7236296" y="1988840"/>
                  <a:ext cx="1145848" cy="3211312"/>
                  <a:chOff x="3988568" y="3386040"/>
                  <a:chExt cx="1145848" cy="3211312"/>
                </a:xfrm>
              </p:grpSpPr>
              <p:pic>
                <p:nvPicPr>
                  <p:cNvPr id="38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05312" y="3386040"/>
                    <a:ext cx="586330" cy="32113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988568" y="3861048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4067944" y="5436513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4226752" y="4964400"/>
                    <a:ext cx="90766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36" name="TextBox 35"/>
                <p:cNvSpPr txBox="1"/>
                <p:nvPr/>
              </p:nvSpPr>
              <p:spPr>
                <a:xfrm>
                  <a:off x="7100814" y="3348281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7244830" y="4860449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3" name="Straight Arrow Connector 32"/>
              <p:cNvCxnSpPr/>
              <p:nvPr/>
            </p:nvCxnSpPr>
            <p:spPr>
              <a:xfrm rot="5400000">
                <a:off x="6400306" y="2536499"/>
                <a:ext cx="90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6867722" y="2127483"/>
                <a:ext cx="5709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32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7465928" y="2456992"/>
              <a:ext cx="1426552" cy="3853973"/>
              <a:chOff x="6012160" y="2455347"/>
              <a:chExt cx="1426552" cy="385397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6143872" y="3120159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I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6012160" y="3387853"/>
                <a:ext cx="1281330" cy="2921467"/>
                <a:chOff x="7100814" y="2462202"/>
                <a:chExt cx="1281330" cy="2921467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7236296" y="2462202"/>
                  <a:ext cx="1145848" cy="2737949"/>
                  <a:chOff x="3988568" y="3859402"/>
                  <a:chExt cx="1145848" cy="2737949"/>
                </a:xfrm>
              </p:grpSpPr>
              <p:pic>
                <p:nvPicPr>
                  <p:cNvPr id="27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05312" y="3859402"/>
                    <a:ext cx="586330" cy="27379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3988568" y="4186936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4067944" y="5627096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4226752" y="5221337"/>
                    <a:ext cx="90766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25" name="TextBox 24"/>
                <p:cNvSpPr txBox="1"/>
                <p:nvPr/>
              </p:nvSpPr>
              <p:spPr>
                <a:xfrm>
                  <a:off x="7100814" y="3778684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7244830" y="4860449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2" name="Straight Arrow Connector 21"/>
              <p:cNvCxnSpPr/>
              <p:nvPr/>
            </p:nvCxnSpPr>
            <p:spPr>
              <a:xfrm rot="5400000">
                <a:off x="6400306" y="2905347"/>
                <a:ext cx="90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867722" y="2496331"/>
                <a:ext cx="5709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32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rot="5400000">
              <a:off x="6707020" y="4059120"/>
              <a:ext cx="90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097354" y="3650104"/>
              <a:ext cx="5709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IN" sz="32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>
              <a:off x="8147180" y="4275144"/>
              <a:ext cx="90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537514" y="3866128"/>
              <a:ext cx="5709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IN" sz="32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022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forces at multiple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22912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Total work done in the whole process is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252154"/>
              </p:ext>
            </p:extLst>
          </p:nvPr>
        </p:nvGraphicFramePr>
        <p:xfrm>
          <a:off x="356220" y="3573016"/>
          <a:ext cx="52959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7" name="Equation" r:id="rId3" imgW="1765080" imgH="863280" progId="Equation.DSMT4">
                  <p:embed/>
                </p:oleObj>
              </mc:Choice>
              <mc:Fallback>
                <p:oleObj name="Equation" r:id="rId3" imgW="176508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20" y="3573016"/>
                        <a:ext cx="52959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940152" y="1273116"/>
            <a:ext cx="2254044" cy="1764401"/>
            <a:chOff x="2966028" y="4162728"/>
            <a:chExt cx="2254044" cy="1764401"/>
          </a:xfrm>
        </p:grpSpPr>
        <p:sp>
          <p:nvSpPr>
            <p:cNvPr id="13" name="Right Triangle 12"/>
            <p:cNvSpPr/>
            <p:nvPr/>
          </p:nvSpPr>
          <p:spPr>
            <a:xfrm flipH="1">
              <a:off x="2966028" y="4581128"/>
              <a:ext cx="1872208" cy="1346001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38236" y="5526524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/>
                <a:t>P</a:t>
              </a:r>
              <a:r>
                <a:rPr lang="en-IN" baseline="-25000" dirty="0" smtClean="0"/>
                <a:t>2</a:t>
              </a:r>
              <a:endParaRPr lang="en-IN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02070" y="4162728"/>
              <a:ext cx="4876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latin typeface="Symbol" panose="05050102010706020507" pitchFamily="18" charset="2"/>
                </a:rPr>
                <a:t>D</a:t>
              </a:r>
              <a:r>
                <a:rPr lang="en-IN" baseline="-25000" dirty="0"/>
                <a:t>2</a:t>
              </a:r>
              <a:r>
                <a:rPr lang="en-IN" baseline="-25000" dirty="0" smtClean="0"/>
                <a:t>B</a:t>
              </a:r>
              <a:endParaRPr lang="en-IN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3064604"/>
            <a:ext cx="2359842" cy="1354504"/>
            <a:chOff x="3542092" y="4581128"/>
            <a:chExt cx="2359842" cy="1354504"/>
          </a:xfrm>
        </p:grpSpPr>
        <p:sp>
          <p:nvSpPr>
            <p:cNvPr id="17" name="Rectangle 16"/>
            <p:cNvSpPr/>
            <p:nvPr/>
          </p:nvSpPr>
          <p:spPr>
            <a:xfrm flipH="1">
              <a:off x="3542092" y="4581128"/>
              <a:ext cx="1872208" cy="13460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392504" y="5566300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/>
                <a:t>P</a:t>
              </a:r>
              <a:r>
                <a:rPr lang="en-IN" baseline="-25000" dirty="0" smtClean="0"/>
                <a:t>2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14300" y="4659233"/>
              <a:ext cx="4876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latin typeface="Symbol" panose="05050102010706020507" pitchFamily="18" charset="2"/>
                </a:rPr>
                <a:t>D</a:t>
              </a:r>
              <a:r>
                <a:rPr lang="en-IN" baseline="-25000" dirty="0" smtClean="0"/>
                <a:t>1B</a:t>
              </a:r>
              <a:endParaRPr lang="en-IN" dirty="0"/>
            </a:p>
            <a:p>
              <a:endParaRPr lang="en-IN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940152" y="4428408"/>
            <a:ext cx="2294246" cy="2016804"/>
            <a:chOff x="971600" y="4301808"/>
            <a:chExt cx="2294246" cy="2016804"/>
          </a:xfrm>
        </p:grpSpPr>
        <p:sp>
          <p:nvSpPr>
            <p:cNvPr id="22" name="Right Triangle 21"/>
            <p:cNvSpPr/>
            <p:nvPr/>
          </p:nvSpPr>
          <p:spPr>
            <a:xfrm flipH="1">
              <a:off x="971600" y="4301808"/>
              <a:ext cx="1872208" cy="1625322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55776" y="5949280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P</a:t>
              </a:r>
              <a:r>
                <a:rPr lang="en-IN" baseline="-25000" dirty="0"/>
                <a:t>1</a:t>
              </a:r>
              <a:endParaRPr lang="en-IN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71800" y="4373228"/>
              <a:ext cx="4940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latin typeface="Symbol" panose="05050102010706020507" pitchFamily="18" charset="2"/>
                </a:rPr>
                <a:t>D</a:t>
              </a:r>
              <a:r>
                <a:rPr lang="en-IN" baseline="-25000" dirty="0" smtClean="0"/>
                <a:t>1A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59364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forces at multiple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008728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If we now consider the strain energy stored in each springs after the deformations are complete, we get for spring 1 considering  that finally only P</a:t>
            </a:r>
            <a:r>
              <a:rPr lang="en-IN" baseline="-25000" dirty="0" smtClean="0"/>
              <a:t>1</a:t>
            </a:r>
            <a:r>
              <a:rPr lang="en-IN" dirty="0" smtClean="0"/>
              <a:t> will be acting in spring 1 </a:t>
            </a:r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181406"/>
              </p:ext>
            </p:extLst>
          </p:nvPr>
        </p:nvGraphicFramePr>
        <p:xfrm>
          <a:off x="2483768" y="4361656"/>
          <a:ext cx="1981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5" name="Equation" r:id="rId3" imgW="660240" imgH="457200" progId="Equation.DSMT4">
                  <p:embed/>
                </p:oleObj>
              </mc:Choice>
              <mc:Fallback>
                <p:oleObj name="Equation" r:id="rId3" imgW="6602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361656"/>
                        <a:ext cx="19812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7465928" y="2456992"/>
            <a:ext cx="1426552" cy="3853973"/>
            <a:chOff x="6012160" y="2455347"/>
            <a:chExt cx="1426552" cy="3853973"/>
          </a:xfrm>
        </p:grpSpPr>
        <p:sp>
          <p:nvSpPr>
            <p:cNvPr id="13" name="TextBox 12"/>
            <p:cNvSpPr txBox="1"/>
            <p:nvPr/>
          </p:nvSpPr>
          <p:spPr>
            <a:xfrm>
              <a:off x="6143872" y="3120159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I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012160" y="3387853"/>
              <a:ext cx="1281330" cy="2921467"/>
              <a:chOff x="7100814" y="2462202"/>
              <a:chExt cx="1281330" cy="292146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7236296" y="2462202"/>
                <a:ext cx="1145848" cy="2737949"/>
                <a:chOff x="3988568" y="3859402"/>
                <a:chExt cx="1145848" cy="2737949"/>
              </a:xfrm>
            </p:grpSpPr>
            <p:pic>
              <p:nvPicPr>
                <p:cNvPr id="20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05312" y="3859402"/>
                  <a:ext cx="586330" cy="27379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3988568" y="4186936"/>
                  <a:ext cx="50366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32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</a:t>
                  </a:r>
                  <a:r>
                    <a:rPr lang="en-IN" sz="3200" i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IN" sz="3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4067944" y="5627096"/>
                  <a:ext cx="50366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32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</a:t>
                  </a:r>
                  <a:r>
                    <a:rPr lang="en-IN" sz="3200" i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IN" sz="3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4226752" y="5221337"/>
                  <a:ext cx="90766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7100814" y="3778684"/>
                <a:ext cx="4235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I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244830" y="4860449"/>
                <a:ext cx="4235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I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 rot="5400000">
              <a:off x="6400306" y="2905347"/>
              <a:ext cx="90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867722" y="2496331"/>
              <a:ext cx="5709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IN" sz="32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rot="5400000">
            <a:off x="8147180" y="4275144"/>
            <a:ext cx="90000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37514" y="3866128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32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13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forces at multiple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008728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For spring 2 considering  that finally both P</a:t>
            </a:r>
            <a:r>
              <a:rPr lang="en-IN" baseline="-25000" dirty="0" smtClean="0"/>
              <a:t>1</a:t>
            </a:r>
            <a:r>
              <a:rPr lang="en-IN" dirty="0"/>
              <a:t> </a:t>
            </a:r>
            <a:r>
              <a:rPr lang="en-IN" dirty="0" smtClean="0"/>
              <a:t>and P</a:t>
            </a:r>
            <a:r>
              <a:rPr lang="en-IN" baseline="-25000" dirty="0" smtClean="0"/>
              <a:t>2</a:t>
            </a:r>
            <a:r>
              <a:rPr lang="en-IN" dirty="0" smtClean="0"/>
              <a:t> </a:t>
            </a:r>
            <a:r>
              <a:rPr lang="en-IN" dirty="0"/>
              <a:t>will </a:t>
            </a:r>
            <a:r>
              <a:rPr lang="en-IN" dirty="0" smtClean="0"/>
              <a:t>together </a:t>
            </a:r>
            <a:r>
              <a:rPr lang="en-IN" dirty="0" smtClean="0"/>
              <a:t>be acting in spring 2 </a:t>
            </a:r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380527"/>
              </p:ext>
            </p:extLst>
          </p:nvPr>
        </p:nvGraphicFramePr>
        <p:xfrm>
          <a:off x="1855788" y="4303713"/>
          <a:ext cx="32385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7" name="Equation" r:id="rId3" imgW="1079280" imgH="495000" progId="Equation.DSMT4">
                  <p:embed/>
                </p:oleObj>
              </mc:Choice>
              <mc:Fallback>
                <p:oleObj name="Equation" r:id="rId3" imgW="10792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4303713"/>
                        <a:ext cx="32385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7465928" y="2456992"/>
            <a:ext cx="1426552" cy="3853973"/>
            <a:chOff x="6012160" y="2455347"/>
            <a:chExt cx="1426552" cy="3853973"/>
          </a:xfrm>
        </p:grpSpPr>
        <p:sp>
          <p:nvSpPr>
            <p:cNvPr id="13" name="TextBox 12"/>
            <p:cNvSpPr txBox="1"/>
            <p:nvPr/>
          </p:nvSpPr>
          <p:spPr>
            <a:xfrm>
              <a:off x="6143872" y="3120159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I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012160" y="3387853"/>
              <a:ext cx="1281330" cy="2921467"/>
              <a:chOff x="7100814" y="2462202"/>
              <a:chExt cx="1281330" cy="292146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7236296" y="2462202"/>
                <a:ext cx="1145848" cy="2737949"/>
                <a:chOff x="3988568" y="3859402"/>
                <a:chExt cx="1145848" cy="2737949"/>
              </a:xfrm>
            </p:grpSpPr>
            <p:pic>
              <p:nvPicPr>
                <p:cNvPr id="20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05312" y="3859402"/>
                  <a:ext cx="586330" cy="27379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3988568" y="4186936"/>
                  <a:ext cx="50366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32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</a:t>
                  </a:r>
                  <a:r>
                    <a:rPr lang="en-IN" sz="3200" i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IN" sz="3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4067944" y="5627096"/>
                  <a:ext cx="50366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32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</a:t>
                  </a:r>
                  <a:r>
                    <a:rPr lang="en-IN" sz="3200" i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IN" sz="3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4226752" y="5221337"/>
                  <a:ext cx="90766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7100814" y="3778684"/>
                <a:ext cx="4235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I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244830" y="4860449"/>
                <a:ext cx="4235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I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 rot="5400000">
              <a:off x="6400306" y="2905347"/>
              <a:ext cx="90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867722" y="2496331"/>
              <a:ext cx="5709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IN" sz="32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rot="5400000">
            <a:off x="8147180" y="4275144"/>
            <a:ext cx="90000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37514" y="3866128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32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09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forces at multiple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635080" cy="4525963"/>
          </a:xfrm>
        </p:spPr>
        <p:txBody>
          <a:bodyPr/>
          <a:lstStyle/>
          <a:p>
            <a:r>
              <a:rPr lang="en-IN" dirty="0" smtClean="0"/>
              <a:t>We will consider two (linear) springs in series as shown. The bottom spring is fixed to the ground at C while the top spring has a massless plate attached at the top at A. Another massless plate is attached at the junction at B between the two plates.</a:t>
            </a:r>
            <a:endParaRPr lang="en-IN" dirty="0"/>
          </a:p>
        </p:txBody>
      </p:sp>
      <p:grpSp>
        <p:nvGrpSpPr>
          <p:cNvPr id="22" name="Group 21"/>
          <p:cNvGrpSpPr/>
          <p:nvPr/>
        </p:nvGrpSpPr>
        <p:grpSpPr>
          <a:xfrm>
            <a:off x="7100814" y="2914491"/>
            <a:ext cx="1281330" cy="3394829"/>
            <a:chOff x="7100814" y="1988840"/>
            <a:chExt cx="1281330" cy="3394829"/>
          </a:xfrm>
        </p:grpSpPr>
        <p:grpSp>
          <p:nvGrpSpPr>
            <p:cNvPr id="25" name="Group 24"/>
            <p:cNvGrpSpPr/>
            <p:nvPr/>
          </p:nvGrpSpPr>
          <p:grpSpPr>
            <a:xfrm>
              <a:off x="7236296" y="1988840"/>
              <a:ext cx="1145848" cy="3211312"/>
              <a:chOff x="3988568" y="3386040"/>
              <a:chExt cx="1145848" cy="3211312"/>
            </a:xfrm>
          </p:grpSpPr>
          <p:pic>
            <p:nvPicPr>
              <p:cNvPr id="2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5312" y="3386040"/>
                <a:ext cx="586330" cy="3211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3988568" y="3861048"/>
                <a:ext cx="50366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IN" sz="32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sz="3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067944" y="5436513"/>
                <a:ext cx="50366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IN" sz="32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IN" sz="3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226752" y="4964400"/>
                <a:ext cx="90766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7100814" y="3348281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I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44830" y="4860449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I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956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forces at multiple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7008728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Hence total strain energy in the springs is given by  </a:t>
            </a:r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479911"/>
              </p:ext>
            </p:extLst>
          </p:nvPr>
        </p:nvGraphicFramePr>
        <p:xfrm>
          <a:off x="750888" y="2348880"/>
          <a:ext cx="54483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3" name="Equation" r:id="rId3" imgW="1815840" imgH="1473120" progId="Equation.DSMT4">
                  <p:embed/>
                </p:oleObj>
              </mc:Choice>
              <mc:Fallback>
                <p:oleObj name="Equation" r:id="rId3" imgW="1815840" imgH="147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2348880"/>
                        <a:ext cx="544830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7465928" y="2456992"/>
            <a:ext cx="1426552" cy="3853973"/>
            <a:chOff x="6012160" y="2455347"/>
            <a:chExt cx="1426552" cy="3853973"/>
          </a:xfrm>
        </p:grpSpPr>
        <p:sp>
          <p:nvSpPr>
            <p:cNvPr id="13" name="TextBox 12"/>
            <p:cNvSpPr txBox="1"/>
            <p:nvPr/>
          </p:nvSpPr>
          <p:spPr>
            <a:xfrm>
              <a:off x="6143872" y="3120159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I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012160" y="3387853"/>
              <a:ext cx="1281330" cy="2921467"/>
              <a:chOff x="7100814" y="2462202"/>
              <a:chExt cx="1281330" cy="292146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7236296" y="2462202"/>
                <a:ext cx="1145848" cy="2737949"/>
                <a:chOff x="3988568" y="3859402"/>
                <a:chExt cx="1145848" cy="2737949"/>
              </a:xfrm>
            </p:grpSpPr>
            <p:pic>
              <p:nvPicPr>
                <p:cNvPr id="20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05312" y="3859402"/>
                  <a:ext cx="586330" cy="27379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3988568" y="4186936"/>
                  <a:ext cx="50366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32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</a:t>
                  </a:r>
                  <a:r>
                    <a:rPr lang="en-IN" sz="3200" i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IN" sz="3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4067944" y="5627096"/>
                  <a:ext cx="50366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32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</a:t>
                  </a:r>
                  <a:r>
                    <a:rPr lang="en-IN" sz="3200" i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IN" sz="3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4226752" y="5221337"/>
                  <a:ext cx="90766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7100814" y="3778684"/>
                <a:ext cx="4235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I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244830" y="4860449"/>
                <a:ext cx="4235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I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 rot="5400000">
              <a:off x="6400306" y="2905347"/>
              <a:ext cx="90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867722" y="2496331"/>
              <a:ext cx="5709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IN" sz="32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rot="5400000">
            <a:off x="8147180" y="4275144"/>
            <a:ext cx="90000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37514" y="3866128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32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30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forces at multiple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We find a few things </a:t>
            </a:r>
          </a:p>
          <a:p>
            <a:r>
              <a:rPr lang="en-IN" dirty="0" smtClean="0"/>
              <a:t>Work done in both cases 1 and 2 are same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559227"/>
              </p:ext>
            </p:extLst>
          </p:nvPr>
        </p:nvGraphicFramePr>
        <p:xfrm>
          <a:off x="900113" y="3335338"/>
          <a:ext cx="52959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2" name="Equation" r:id="rId3" imgW="1765080" imgH="685800" progId="Equation.DSMT4">
                  <p:embed/>
                </p:oleObj>
              </mc:Choice>
              <mc:Fallback>
                <p:oleObj name="Equation" r:id="rId3" imgW="17650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335338"/>
                        <a:ext cx="52959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311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forces at multiple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Work done in both cases 1 and 2 are equal to the stored strain energy in the springs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442065"/>
              </p:ext>
            </p:extLst>
          </p:nvPr>
        </p:nvGraphicFramePr>
        <p:xfrm>
          <a:off x="1090613" y="3335338"/>
          <a:ext cx="49149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5" name="Equation" r:id="rId3" imgW="1638000" imgH="685800" progId="Equation.DSMT4">
                  <p:embed/>
                </p:oleObj>
              </mc:Choice>
              <mc:Fallback>
                <p:oleObj name="Equation" r:id="rId3" imgW="16380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3335338"/>
                        <a:ext cx="49149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492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forces at multiple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But the most interesting part is that the work done by P</a:t>
            </a:r>
            <a:r>
              <a:rPr lang="en-IN" baseline="-25000" dirty="0" smtClean="0"/>
              <a:t>1</a:t>
            </a:r>
            <a:r>
              <a:rPr lang="en-IN" dirty="0" smtClean="0"/>
              <a:t> at A when P</a:t>
            </a:r>
            <a:r>
              <a:rPr lang="en-IN" baseline="-25000" dirty="0" smtClean="0"/>
              <a:t>2</a:t>
            </a:r>
            <a:r>
              <a:rPr lang="en-IN" dirty="0" smtClean="0"/>
              <a:t> was applied and the work done by P</a:t>
            </a:r>
            <a:r>
              <a:rPr lang="en-IN" baseline="-25000" dirty="0" smtClean="0"/>
              <a:t>2</a:t>
            </a:r>
            <a:r>
              <a:rPr lang="en-IN" dirty="0" smtClean="0"/>
              <a:t> at B when P</a:t>
            </a:r>
            <a:r>
              <a:rPr lang="en-IN" baseline="-25000" dirty="0"/>
              <a:t>1</a:t>
            </a:r>
            <a:r>
              <a:rPr lang="en-IN" dirty="0" smtClean="0"/>
              <a:t> was applied is equal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380145"/>
              </p:ext>
            </p:extLst>
          </p:nvPr>
        </p:nvGraphicFramePr>
        <p:xfrm>
          <a:off x="827584" y="3685753"/>
          <a:ext cx="7586662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0" name="Equation" r:id="rId3" imgW="3035160" imgH="1079280" progId="Equation.DSMT4">
                  <p:embed/>
                </p:oleObj>
              </mc:Choice>
              <mc:Fallback>
                <p:oleObj name="Equation" r:id="rId3" imgW="3035160" imgH="1079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685753"/>
                        <a:ext cx="7586662" cy="269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57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forces at multiple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If P</a:t>
            </a:r>
            <a:r>
              <a:rPr lang="en-IN" baseline="-25000" dirty="0" smtClean="0"/>
              <a:t>1</a:t>
            </a:r>
            <a:r>
              <a:rPr lang="en-IN" dirty="0" smtClean="0"/>
              <a:t> = 1 then the deflection produced at B by </a:t>
            </a:r>
            <a:r>
              <a:rPr lang="en-IN" dirty="0"/>
              <a:t>P</a:t>
            </a:r>
            <a:r>
              <a:rPr lang="en-IN" baseline="-25000" dirty="0"/>
              <a:t>1</a:t>
            </a:r>
            <a:r>
              <a:rPr lang="en-IN" dirty="0"/>
              <a:t> </a:t>
            </a:r>
            <a:r>
              <a:rPr lang="en-IN" dirty="0" smtClean="0"/>
              <a:t>is </a:t>
            </a:r>
          </a:p>
          <a:p>
            <a:pPr marL="0" indent="0">
              <a:buNone/>
            </a:pP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If </a:t>
            </a:r>
            <a:r>
              <a:rPr lang="en-IN" dirty="0" smtClean="0"/>
              <a:t>P</a:t>
            </a:r>
            <a:r>
              <a:rPr lang="en-IN" baseline="-25000" dirty="0" smtClean="0"/>
              <a:t>2</a:t>
            </a:r>
            <a:r>
              <a:rPr lang="en-IN" dirty="0" smtClean="0"/>
              <a:t> </a:t>
            </a:r>
            <a:r>
              <a:rPr lang="en-IN" dirty="0"/>
              <a:t>= 1 then the deflection produced at </a:t>
            </a:r>
            <a:r>
              <a:rPr lang="en-IN" dirty="0" smtClean="0"/>
              <a:t>A </a:t>
            </a:r>
            <a:r>
              <a:rPr lang="en-IN" dirty="0"/>
              <a:t>by </a:t>
            </a:r>
            <a:r>
              <a:rPr lang="en-IN" dirty="0" smtClean="0"/>
              <a:t>P</a:t>
            </a:r>
            <a:r>
              <a:rPr lang="en-IN" baseline="-25000" dirty="0" smtClean="0"/>
              <a:t>2</a:t>
            </a:r>
            <a:r>
              <a:rPr lang="en-IN" dirty="0" smtClean="0"/>
              <a:t> is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b="1" dirty="0" smtClean="0">
                <a:solidFill>
                  <a:srgbClr val="FF0000"/>
                </a:solidFill>
              </a:rPr>
              <a:t>Both are equal</a:t>
            </a:r>
            <a:endParaRPr lang="en-I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924410"/>
              </p:ext>
            </p:extLst>
          </p:nvPr>
        </p:nvGraphicFramePr>
        <p:xfrm>
          <a:off x="2339752" y="3861048"/>
          <a:ext cx="36195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6" name="Equation" r:id="rId3" imgW="1447560" imgH="431640" progId="Equation.DSMT4">
                  <p:embed/>
                </p:oleObj>
              </mc:Choice>
              <mc:Fallback>
                <p:oleObj name="Equation" r:id="rId3" imgW="1447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861048"/>
                        <a:ext cx="3619500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780486"/>
              </p:ext>
            </p:extLst>
          </p:nvPr>
        </p:nvGraphicFramePr>
        <p:xfrm>
          <a:off x="2309813" y="2133600"/>
          <a:ext cx="358775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7" name="Equation" r:id="rId5" imgW="1434960" imgH="431640" progId="Equation.DSMT4">
                  <p:embed/>
                </p:oleObj>
              </mc:Choice>
              <mc:Fallback>
                <p:oleObj name="Equation" r:id="rId5" imgW="143496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2133600"/>
                        <a:ext cx="358775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36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forces at multiple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cs typeface="Times New Roman" pitchFamily="18" charset="0"/>
              </a:rPr>
              <a:t>What we have shown can be stated  as</a:t>
            </a:r>
          </a:p>
          <a:p>
            <a:endParaRPr lang="en-US" altLang="en-US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b="1" i="1" dirty="0" smtClean="0">
                <a:latin typeface="Times New Roman" pitchFamily="18" charset="0"/>
                <a:cs typeface="Times New Roman" pitchFamily="18" charset="0"/>
              </a:rPr>
              <a:t>Deflection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produced at a point C</a:t>
            </a:r>
            <a:r>
              <a:rPr lang="en-US" altLang="en-US" b="1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 by a unit load applied at C</a:t>
            </a:r>
            <a:r>
              <a:rPr lang="en-US" altLang="en-US" b="1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 is equal to the deflection produced at C</a:t>
            </a:r>
            <a:r>
              <a:rPr lang="en-US" altLang="en-US" b="1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 by a unit load applied at C</a:t>
            </a:r>
            <a:r>
              <a:rPr lang="en-US" altLang="en-US" b="1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This is  known as </a:t>
            </a:r>
            <a:r>
              <a:rPr lang="en-IN" dirty="0" err="1" smtClean="0"/>
              <a:t>Maxwells</a:t>
            </a:r>
            <a:r>
              <a:rPr lang="en-IN" dirty="0" smtClean="0"/>
              <a:t> theorem</a:t>
            </a:r>
          </a:p>
          <a:p>
            <a:pPr marL="0" indent="0">
              <a:buNone/>
            </a:pPr>
            <a:r>
              <a:rPr lang="en-IN" dirty="0"/>
              <a:t>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25473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0952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59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forces at multiple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52596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Let us apply a force P</a:t>
            </a:r>
            <a:r>
              <a:rPr lang="en-IN" baseline="-25000" dirty="0" smtClean="0"/>
              <a:t>1</a:t>
            </a:r>
            <a:r>
              <a:rPr lang="en-IN" dirty="0" smtClean="0"/>
              <a:t>, slowly increasing the from 0 to the final value P</a:t>
            </a:r>
            <a:r>
              <a:rPr lang="en-IN" baseline="-25000" dirty="0"/>
              <a:t>1</a:t>
            </a:r>
            <a:r>
              <a:rPr lang="en-IN" dirty="0" smtClean="0"/>
              <a:t>. </a:t>
            </a:r>
          </a:p>
          <a:p>
            <a:r>
              <a:rPr lang="en-IN" dirty="0" smtClean="0"/>
              <a:t>Finally this causes a deformation </a:t>
            </a:r>
            <a:r>
              <a:rPr lang="en-IN" dirty="0" smtClean="0">
                <a:latin typeface="Symbol" panose="05050102010706020507" pitchFamily="18" charset="2"/>
              </a:rPr>
              <a:t>D</a:t>
            </a:r>
            <a:r>
              <a:rPr lang="en-IN" baseline="-25000" dirty="0" smtClean="0"/>
              <a:t>1A</a:t>
            </a:r>
            <a:r>
              <a:rPr lang="en-IN" dirty="0" smtClean="0"/>
              <a:t> at A and a deformation </a:t>
            </a:r>
            <a:r>
              <a:rPr lang="en-IN" dirty="0" smtClean="0">
                <a:latin typeface="Symbol" panose="05050102010706020507" pitchFamily="18" charset="2"/>
              </a:rPr>
              <a:t>D</a:t>
            </a:r>
            <a:r>
              <a:rPr lang="en-IN" baseline="-25000" dirty="0" smtClean="0"/>
              <a:t>1B</a:t>
            </a:r>
            <a:r>
              <a:rPr lang="en-IN" dirty="0" smtClean="0"/>
              <a:t> at B</a:t>
            </a:r>
          </a:p>
          <a:p>
            <a:r>
              <a:rPr lang="en-IN" dirty="0" smtClean="0"/>
              <a:t>The first subscript denotes the force, the second the point.</a:t>
            </a:r>
            <a:endParaRPr lang="en-IN" dirty="0"/>
          </a:p>
        </p:txBody>
      </p:sp>
      <p:grpSp>
        <p:nvGrpSpPr>
          <p:cNvPr id="52" name="Group 51"/>
          <p:cNvGrpSpPr/>
          <p:nvPr/>
        </p:nvGrpSpPr>
        <p:grpSpPr>
          <a:xfrm>
            <a:off x="6012160" y="2086499"/>
            <a:ext cx="2880320" cy="4224466"/>
            <a:chOff x="6012160" y="2086499"/>
            <a:chExt cx="2880320" cy="4224466"/>
          </a:xfrm>
        </p:grpSpPr>
        <p:grpSp>
          <p:nvGrpSpPr>
            <p:cNvPr id="53" name="Group 52"/>
            <p:cNvGrpSpPr/>
            <p:nvPr/>
          </p:nvGrpSpPr>
          <p:grpSpPr>
            <a:xfrm>
              <a:off x="6012160" y="2086499"/>
              <a:ext cx="1426552" cy="4222821"/>
              <a:chOff x="6012160" y="2086499"/>
              <a:chExt cx="1426552" cy="4222821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6143872" y="2689756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I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6012160" y="2914491"/>
                <a:ext cx="1281330" cy="3394829"/>
                <a:chOff x="7100814" y="1988840"/>
                <a:chExt cx="1281330" cy="3394829"/>
              </a:xfrm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7236296" y="1988840"/>
                  <a:ext cx="1145848" cy="3211312"/>
                  <a:chOff x="3988568" y="3386040"/>
                  <a:chExt cx="1145848" cy="3211312"/>
                </a:xfrm>
              </p:grpSpPr>
              <p:pic>
                <p:nvPicPr>
                  <p:cNvPr id="73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05312" y="3386040"/>
                    <a:ext cx="586330" cy="32113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3988568" y="3861048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4067944" y="5436513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4226752" y="4964400"/>
                    <a:ext cx="90766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71" name="TextBox 70"/>
                <p:cNvSpPr txBox="1"/>
                <p:nvPr/>
              </p:nvSpPr>
              <p:spPr>
                <a:xfrm>
                  <a:off x="7100814" y="3348281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7244830" y="4860449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68" name="Straight Arrow Connector 67"/>
              <p:cNvCxnSpPr/>
              <p:nvPr/>
            </p:nvCxnSpPr>
            <p:spPr>
              <a:xfrm rot="5400000">
                <a:off x="6400306" y="2536499"/>
                <a:ext cx="90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6867722" y="2127483"/>
                <a:ext cx="5709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32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7465928" y="2497976"/>
              <a:ext cx="1426552" cy="3812989"/>
              <a:chOff x="6012160" y="2496331"/>
              <a:chExt cx="1426552" cy="3812989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6143872" y="3120159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I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6012160" y="3387853"/>
                <a:ext cx="1281330" cy="2921467"/>
                <a:chOff x="7100814" y="2462202"/>
                <a:chExt cx="1281330" cy="2921467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7236296" y="2462202"/>
                  <a:ext cx="1145848" cy="2737949"/>
                  <a:chOff x="3988568" y="3859402"/>
                  <a:chExt cx="1145848" cy="2737949"/>
                </a:xfrm>
              </p:grpSpPr>
              <p:pic>
                <p:nvPicPr>
                  <p:cNvPr id="62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05312" y="3859402"/>
                    <a:ext cx="586330" cy="27379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3988568" y="4186936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4067944" y="5627096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4226752" y="5221337"/>
                    <a:ext cx="90766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60" name="TextBox 59"/>
                <p:cNvSpPr txBox="1"/>
                <p:nvPr/>
              </p:nvSpPr>
              <p:spPr>
                <a:xfrm>
                  <a:off x="7100814" y="3778684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7244830" y="4860449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57" name="Straight Arrow Connector 56"/>
              <p:cNvCxnSpPr/>
              <p:nvPr/>
            </p:nvCxnSpPr>
            <p:spPr>
              <a:xfrm rot="5400000">
                <a:off x="6400306" y="2977355"/>
                <a:ext cx="90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6867722" y="2496331"/>
                <a:ext cx="5709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32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506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forces at multiple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52596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Throughout the whole process the same  P</a:t>
            </a:r>
            <a:r>
              <a:rPr lang="en-IN" baseline="-25000" dirty="0" smtClean="0"/>
              <a:t>1</a:t>
            </a:r>
            <a:r>
              <a:rPr lang="en-IN" dirty="0" smtClean="0"/>
              <a:t> will act on both springs.</a:t>
            </a:r>
          </a:p>
          <a:p>
            <a:r>
              <a:rPr lang="en-IN" dirty="0" smtClean="0"/>
              <a:t>We can verify that by considering the equilibrium of the combination along with the equilibrium of segments by taking sections between AB and BC.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12160" y="2086499"/>
            <a:ext cx="2880320" cy="4224466"/>
            <a:chOff x="6012160" y="2086499"/>
            <a:chExt cx="2880320" cy="4224466"/>
          </a:xfrm>
        </p:grpSpPr>
        <p:grpSp>
          <p:nvGrpSpPr>
            <p:cNvPr id="8" name="Group 7"/>
            <p:cNvGrpSpPr/>
            <p:nvPr/>
          </p:nvGrpSpPr>
          <p:grpSpPr>
            <a:xfrm>
              <a:off x="6012160" y="2086499"/>
              <a:ext cx="1426552" cy="4222821"/>
              <a:chOff x="6012160" y="2086499"/>
              <a:chExt cx="1426552" cy="422282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6143872" y="2689756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I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6012160" y="2914491"/>
                <a:ext cx="1281330" cy="3394829"/>
                <a:chOff x="7100814" y="1988840"/>
                <a:chExt cx="1281330" cy="3394829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7236296" y="1988840"/>
                  <a:ext cx="1145848" cy="3211312"/>
                  <a:chOff x="3988568" y="3386040"/>
                  <a:chExt cx="1145848" cy="3211312"/>
                </a:xfrm>
              </p:grpSpPr>
              <p:pic>
                <p:nvPicPr>
                  <p:cNvPr id="34818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05312" y="3386040"/>
                    <a:ext cx="586330" cy="32113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988568" y="3861048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067944" y="5436513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4226752" y="4964400"/>
                    <a:ext cx="90766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7100814" y="3348281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7244830" y="4860449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3" name="Straight Arrow Connector 12"/>
              <p:cNvCxnSpPr/>
              <p:nvPr/>
            </p:nvCxnSpPr>
            <p:spPr>
              <a:xfrm rot="5400000">
                <a:off x="6400306" y="2536499"/>
                <a:ext cx="90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6867722" y="2127483"/>
                <a:ext cx="5709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32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7465928" y="2497976"/>
              <a:ext cx="1426552" cy="3812989"/>
              <a:chOff x="6012160" y="2496331"/>
              <a:chExt cx="1426552" cy="3812989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6143872" y="3120159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I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6012160" y="3387853"/>
                <a:ext cx="1281330" cy="2921467"/>
                <a:chOff x="7100814" y="2462202"/>
                <a:chExt cx="1281330" cy="2921467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7236296" y="2462202"/>
                  <a:ext cx="1145848" cy="2737949"/>
                  <a:chOff x="3988568" y="3859402"/>
                  <a:chExt cx="1145848" cy="2737949"/>
                </a:xfrm>
              </p:grpSpPr>
              <p:pic>
                <p:nvPicPr>
                  <p:cNvPr id="40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05312" y="3859402"/>
                    <a:ext cx="586330" cy="27379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3988568" y="4186936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4067944" y="5627096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4226752" y="5221337"/>
                    <a:ext cx="90766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7100814" y="3778684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7244830" y="4860449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5" name="Straight Arrow Connector 34"/>
              <p:cNvCxnSpPr/>
              <p:nvPr/>
            </p:nvCxnSpPr>
            <p:spPr>
              <a:xfrm rot="5400000">
                <a:off x="6400306" y="2977355"/>
                <a:ext cx="90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6867722" y="2496331"/>
                <a:ext cx="5709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32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778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forces at multiple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525963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Let us consider the work done by P</a:t>
            </a:r>
            <a:r>
              <a:rPr lang="en-IN" baseline="-25000" dirty="0" smtClean="0"/>
              <a:t>1</a:t>
            </a:r>
            <a:r>
              <a:rPr lang="en-IN" dirty="0" smtClean="0"/>
              <a:t> during this process.</a:t>
            </a:r>
          </a:p>
          <a:p>
            <a:r>
              <a:rPr lang="en-IN" dirty="0" smtClean="0"/>
              <a:t>Since P</a:t>
            </a:r>
            <a:r>
              <a:rPr lang="en-IN" baseline="-25000" dirty="0" smtClean="0"/>
              <a:t>1</a:t>
            </a:r>
            <a:r>
              <a:rPr lang="en-IN" dirty="0" smtClean="0"/>
              <a:t>increase slowly during this entire process from 0 to P</a:t>
            </a:r>
            <a:r>
              <a:rPr lang="en-IN" baseline="-25000" dirty="0" smtClean="0"/>
              <a:t>1</a:t>
            </a:r>
            <a:r>
              <a:rPr lang="en-IN" dirty="0" smtClean="0"/>
              <a:t>, and the deformation at the point of application of P</a:t>
            </a:r>
            <a:r>
              <a:rPr lang="en-IN" baseline="-25000" dirty="0" smtClean="0"/>
              <a:t>1</a:t>
            </a:r>
            <a:r>
              <a:rPr lang="en-IN" dirty="0" smtClean="0"/>
              <a:t> (A) is </a:t>
            </a:r>
            <a:r>
              <a:rPr lang="en-IN" dirty="0" smtClean="0">
                <a:latin typeface="Symbol" panose="05050102010706020507" pitchFamily="18" charset="2"/>
              </a:rPr>
              <a:t>D</a:t>
            </a:r>
            <a:r>
              <a:rPr lang="en-IN" baseline="-25000" dirty="0" smtClean="0"/>
              <a:t>1A</a:t>
            </a:r>
            <a:r>
              <a:rPr lang="en-IN" dirty="0" smtClean="0"/>
              <a:t> therefore the work done will be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728517"/>
              </p:ext>
            </p:extLst>
          </p:nvPr>
        </p:nvGraphicFramePr>
        <p:xfrm>
          <a:off x="3132138" y="5127625"/>
          <a:ext cx="23241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Equation" r:id="rId3" imgW="774360" imgH="393480" progId="Equation.DSMT4">
                  <p:embed/>
                </p:oleObj>
              </mc:Choice>
              <mc:Fallback>
                <p:oleObj name="Equation" r:id="rId3" imgW="77436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127625"/>
                        <a:ext cx="23241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" name="Group 65"/>
          <p:cNvGrpSpPr/>
          <p:nvPr/>
        </p:nvGrpSpPr>
        <p:grpSpPr>
          <a:xfrm>
            <a:off x="6012160" y="2086499"/>
            <a:ext cx="2880320" cy="4224466"/>
            <a:chOff x="6012160" y="2086499"/>
            <a:chExt cx="2880320" cy="4224466"/>
          </a:xfrm>
        </p:grpSpPr>
        <p:grpSp>
          <p:nvGrpSpPr>
            <p:cNvPr id="67" name="Group 66"/>
            <p:cNvGrpSpPr/>
            <p:nvPr/>
          </p:nvGrpSpPr>
          <p:grpSpPr>
            <a:xfrm>
              <a:off x="6012160" y="2086499"/>
              <a:ext cx="1426552" cy="4222821"/>
              <a:chOff x="6012160" y="2086499"/>
              <a:chExt cx="1426552" cy="4222821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6143872" y="2689756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I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6012160" y="2914491"/>
                <a:ext cx="1281330" cy="3394829"/>
                <a:chOff x="7100814" y="1988840"/>
                <a:chExt cx="1281330" cy="3394829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7236296" y="1988840"/>
                  <a:ext cx="1145848" cy="3211312"/>
                  <a:chOff x="3988568" y="3386040"/>
                  <a:chExt cx="1145848" cy="3211312"/>
                </a:xfrm>
              </p:grpSpPr>
              <p:pic>
                <p:nvPicPr>
                  <p:cNvPr id="87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05312" y="3386040"/>
                    <a:ext cx="586330" cy="32113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3988568" y="3861048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4067944" y="5436513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4226752" y="4964400"/>
                    <a:ext cx="90766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85" name="TextBox 84"/>
                <p:cNvSpPr txBox="1"/>
                <p:nvPr/>
              </p:nvSpPr>
              <p:spPr>
                <a:xfrm>
                  <a:off x="7100814" y="3348281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7244830" y="4860449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82" name="Straight Arrow Connector 81"/>
              <p:cNvCxnSpPr/>
              <p:nvPr/>
            </p:nvCxnSpPr>
            <p:spPr>
              <a:xfrm rot="5400000">
                <a:off x="6400306" y="2536499"/>
                <a:ext cx="90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6867722" y="2127483"/>
                <a:ext cx="5709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32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7465928" y="2497976"/>
              <a:ext cx="1426552" cy="3812989"/>
              <a:chOff x="6012160" y="2496331"/>
              <a:chExt cx="1426552" cy="3812989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6143872" y="3120159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I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6012160" y="3387853"/>
                <a:ext cx="1281330" cy="2921467"/>
                <a:chOff x="7100814" y="2462202"/>
                <a:chExt cx="1281330" cy="2921467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7236296" y="2462202"/>
                  <a:ext cx="1145848" cy="2737949"/>
                  <a:chOff x="3988568" y="3859402"/>
                  <a:chExt cx="1145848" cy="2737949"/>
                </a:xfrm>
              </p:grpSpPr>
              <p:pic>
                <p:nvPicPr>
                  <p:cNvPr id="76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05312" y="3859402"/>
                    <a:ext cx="586330" cy="27379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3988568" y="4186936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4067944" y="5627096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>
                    <a:off x="4226752" y="5221337"/>
                    <a:ext cx="90766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74" name="TextBox 73"/>
                <p:cNvSpPr txBox="1"/>
                <p:nvPr/>
              </p:nvSpPr>
              <p:spPr>
                <a:xfrm>
                  <a:off x="7100814" y="3778684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7244830" y="4860449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71" name="Straight Arrow Connector 70"/>
              <p:cNvCxnSpPr/>
              <p:nvPr/>
            </p:nvCxnSpPr>
            <p:spPr>
              <a:xfrm rot="5400000">
                <a:off x="6400306" y="2977355"/>
                <a:ext cx="90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6867722" y="2496331"/>
                <a:ext cx="5709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32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539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forces at multiple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Both the springs see the same </a:t>
            </a:r>
            <a:r>
              <a:rPr lang="en-IN" dirty="0"/>
              <a:t>force </a:t>
            </a:r>
            <a:r>
              <a:rPr lang="en-IN" dirty="0" smtClean="0"/>
              <a:t>P</a:t>
            </a:r>
            <a:r>
              <a:rPr lang="en-IN" baseline="-25000" dirty="0" smtClean="0"/>
              <a:t>1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deformation of spring 1 due to </a:t>
            </a:r>
            <a:r>
              <a:rPr lang="en-IN" dirty="0"/>
              <a:t>P</a:t>
            </a:r>
            <a:r>
              <a:rPr lang="en-IN" baseline="-25000" dirty="0"/>
              <a:t>1 </a:t>
            </a:r>
            <a:r>
              <a:rPr lang="en-IN" baseline="-25000" dirty="0" smtClean="0"/>
              <a:t> </a:t>
            </a:r>
            <a:r>
              <a:rPr lang="en-IN" dirty="0" smtClean="0"/>
              <a:t>is</a:t>
            </a:r>
          </a:p>
          <a:p>
            <a:endParaRPr lang="en-IN" dirty="0"/>
          </a:p>
          <a:p>
            <a:r>
              <a:rPr lang="en-IN" dirty="0" smtClean="0"/>
              <a:t>The </a:t>
            </a:r>
            <a:r>
              <a:rPr lang="en-IN" dirty="0"/>
              <a:t>deformation of spring </a:t>
            </a:r>
            <a:r>
              <a:rPr lang="en-IN" dirty="0" smtClean="0"/>
              <a:t>2 </a:t>
            </a:r>
            <a:r>
              <a:rPr lang="en-IN" dirty="0"/>
              <a:t>due to P</a:t>
            </a:r>
            <a:r>
              <a:rPr lang="en-IN" baseline="-25000" dirty="0"/>
              <a:t>1  </a:t>
            </a:r>
            <a:r>
              <a:rPr lang="en-IN" dirty="0"/>
              <a:t>is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  <p:grpSp>
        <p:nvGrpSpPr>
          <p:cNvPr id="29" name="Group 28"/>
          <p:cNvGrpSpPr/>
          <p:nvPr/>
        </p:nvGrpSpPr>
        <p:grpSpPr>
          <a:xfrm>
            <a:off x="6012160" y="2086499"/>
            <a:ext cx="2880320" cy="4224466"/>
            <a:chOff x="6012160" y="2086499"/>
            <a:chExt cx="2880320" cy="4224466"/>
          </a:xfrm>
        </p:grpSpPr>
        <p:grpSp>
          <p:nvGrpSpPr>
            <p:cNvPr id="30" name="Group 29"/>
            <p:cNvGrpSpPr/>
            <p:nvPr/>
          </p:nvGrpSpPr>
          <p:grpSpPr>
            <a:xfrm>
              <a:off x="6012160" y="2086499"/>
              <a:ext cx="1426552" cy="4222821"/>
              <a:chOff x="6012160" y="2086499"/>
              <a:chExt cx="1426552" cy="4222821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6143872" y="2689756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I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6012160" y="2914491"/>
                <a:ext cx="1281330" cy="3394829"/>
                <a:chOff x="7100814" y="1988840"/>
                <a:chExt cx="1281330" cy="3394829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7236296" y="1988840"/>
                  <a:ext cx="1145848" cy="3211312"/>
                  <a:chOff x="3988568" y="3386040"/>
                  <a:chExt cx="1145848" cy="3211312"/>
                </a:xfrm>
              </p:grpSpPr>
              <p:pic>
                <p:nvPicPr>
                  <p:cNvPr id="62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05312" y="3386040"/>
                    <a:ext cx="586330" cy="32113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3988568" y="3861048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4067944" y="5436513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4226752" y="4964400"/>
                    <a:ext cx="90766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60" name="TextBox 59"/>
                <p:cNvSpPr txBox="1"/>
                <p:nvPr/>
              </p:nvSpPr>
              <p:spPr>
                <a:xfrm>
                  <a:off x="7100814" y="3348281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7244830" y="4860449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57" name="Straight Arrow Connector 56"/>
              <p:cNvCxnSpPr/>
              <p:nvPr/>
            </p:nvCxnSpPr>
            <p:spPr>
              <a:xfrm rot="5400000">
                <a:off x="6400306" y="2536499"/>
                <a:ext cx="90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6867722" y="2127483"/>
                <a:ext cx="5709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32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465928" y="2497976"/>
              <a:ext cx="1426552" cy="3812989"/>
              <a:chOff x="6012160" y="2496331"/>
              <a:chExt cx="1426552" cy="3812989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6143872" y="3120159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I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6012160" y="3387853"/>
                <a:ext cx="1281330" cy="2921467"/>
                <a:chOff x="7100814" y="2462202"/>
                <a:chExt cx="1281330" cy="2921467"/>
              </a:xfrm>
            </p:grpSpPr>
            <p:grpSp>
              <p:nvGrpSpPr>
                <p:cNvPr id="48" name="Group 47"/>
                <p:cNvGrpSpPr/>
                <p:nvPr/>
              </p:nvGrpSpPr>
              <p:grpSpPr>
                <a:xfrm>
                  <a:off x="7236296" y="2462202"/>
                  <a:ext cx="1145848" cy="2737949"/>
                  <a:chOff x="3988568" y="3859402"/>
                  <a:chExt cx="1145848" cy="2737949"/>
                </a:xfrm>
              </p:grpSpPr>
              <p:pic>
                <p:nvPicPr>
                  <p:cNvPr id="5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05312" y="3859402"/>
                    <a:ext cx="586330" cy="27379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988568" y="4186936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4067944" y="5627096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4226752" y="5221337"/>
                    <a:ext cx="90766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49" name="TextBox 48"/>
                <p:cNvSpPr txBox="1"/>
                <p:nvPr/>
              </p:nvSpPr>
              <p:spPr>
                <a:xfrm>
                  <a:off x="7100814" y="3778684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7244830" y="4860449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6" name="Straight Arrow Connector 45"/>
              <p:cNvCxnSpPr/>
              <p:nvPr/>
            </p:nvCxnSpPr>
            <p:spPr>
              <a:xfrm rot="5400000">
                <a:off x="6400306" y="2977355"/>
                <a:ext cx="90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6867722" y="2496331"/>
                <a:ext cx="5709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32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494199"/>
              </p:ext>
            </p:extLst>
          </p:nvPr>
        </p:nvGraphicFramePr>
        <p:xfrm>
          <a:off x="2987824" y="3140968"/>
          <a:ext cx="5715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7" name="Equation" r:id="rId4" imgW="190440" imgH="431640" progId="Equation.DSMT4">
                  <p:embed/>
                </p:oleObj>
              </mc:Choice>
              <mc:Fallback>
                <p:oleObj name="Equation" r:id="rId4" imgW="19044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140968"/>
                        <a:ext cx="5715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739804"/>
              </p:ext>
            </p:extLst>
          </p:nvPr>
        </p:nvGraphicFramePr>
        <p:xfrm>
          <a:off x="2968625" y="4870450"/>
          <a:ext cx="609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8" name="Equation" r:id="rId6" imgW="203040" imgH="431640" progId="Equation.DSMT4">
                  <p:embed/>
                </p:oleObj>
              </mc:Choice>
              <mc:Fallback>
                <p:oleObj name="Equation" r:id="rId6" imgW="20304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25" y="4870450"/>
                        <a:ext cx="6096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192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forces at multiple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69818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The </a:t>
            </a:r>
            <a:r>
              <a:rPr lang="en-IN" b="1" dirty="0" smtClean="0">
                <a:solidFill>
                  <a:srgbClr val="FF0000"/>
                </a:solidFill>
              </a:rPr>
              <a:t>final total displacement of A </a:t>
            </a:r>
            <a:r>
              <a:rPr lang="en-IN" b="1" dirty="0" smtClean="0"/>
              <a:t>due </a:t>
            </a:r>
            <a:r>
              <a:rPr lang="en-IN" b="1" dirty="0"/>
              <a:t>to</a:t>
            </a:r>
            <a:r>
              <a:rPr lang="en-IN" b="1" dirty="0">
                <a:solidFill>
                  <a:srgbClr val="FF0000"/>
                </a:solidFill>
              </a:rPr>
              <a:t> P</a:t>
            </a:r>
            <a:r>
              <a:rPr lang="en-IN" b="1" baseline="-25000" dirty="0">
                <a:solidFill>
                  <a:srgbClr val="FF0000"/>
                </a:solidFill>
              </a:rPr>
              <a:t>1  </a:t>
            </a:r>
            <a:r>
              <a:rPr lang="en-IN" b="1" dirty="0" smtClean="0">
                <a:solidFill>
                  <a:srgbClr val="FF0000"/>
                </a:solidFill>
              </a:rPr>
              <a:t>only</a:t>
            </a:r>
            <a:r>
              <a:rPr lang="en-IN" dirty="0" smtClean="0"/>
              <a:t> is therefore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  <p:grpSp>
        <p:nvGrpSpPr>
          <p:cNvPr id="29" name="Group 28"/>
          <p:cNvGrpSpPr/>
          <p:nvPr/>
        </p:nvGrpSpPr>
        <p:grpSpPr>
          <a:xfrm>
            <a:off x="6012160" y="2086499"/>
            <a:ext cx="2880320" cy="4224466"/>
            <a:chOff x="6012160" y="2086499"/>
            <a:chExt cx="2880320" cy="4224466"/>
          </a:xfrm>
        </p:grpSpPr>
        <p:grpSp>
          <p:nvGrpSpPr>
            <p:cNvPr id="30" name="Group 29"/>
            <p:cNvGrpSpPr/>
            <p:nvPr/>
          </p:nvGrpSpPr>
          <p:grpSpPr>
            <a:xfrm>
              <a:off x="6012160" y="2086499"/>
              <a:ext cx="1426552" cy="4222821"/>
              <a:chOff x="6012160" y="2086499"/>
              <a:chExt cx="1426552" cy="4222821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6143872" y="2689756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I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6012160" y="2914491"/>
                <a:ext cx="1281330" cy="3394829"/>
                <a:chOff x="7100814" y="1988840"/>
                <a:chExt cx="1281330" cy="3394829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7236296" y="1988840"/>
                  <a:ext cx="1145848" cy="3211312"/>
                  <a:chOff x="3988568" y="3386040"/>
                  <a:chExt cx="1145848" cy="3211312"/>
                </a:xfrm>
              </p:grpSpPr>
              <p:pic>
                <p:nvPicPr>
                  <p:cNvPr id="62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05312" y="3386040"/>
                    <a:ext cx="586330" cy="32113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3988568" y="3861048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4067944" y="5436513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4226752" y="4964400"/>
                    <a:ext cx="90766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60" name="TextBox 59"/>
                <p:cNvSpPr txBox="1"/>
                <p:nvPr/>
              </p:nvSpPr>
              <p:spPr>
                <a:xfrm>
                  <a:off x="7100814" y="3348281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7244830" y="4860449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57" name="Straight Arrow Connector 56"/>
              <p:cNvCxnSpPr/>
              <p:nvPr/>
            </p:nvCxnSpPr>
            <p:spPr>
              <a:xfrm rot="5400000">
                <a:off x="6400306" y="2536499"/>
                <a:ext cx="90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6867722" y="2127483"/>
                <a:ext cx="5709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32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465928" y="2497976"/>
              <a:ext cx="1426552" cy="3812989"/>
              <a:chOff x="6012160" y="2496331"/>
              <a:chExt cx="1426552" cy="3812989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6143872" y="3120159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I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6012160" y="3387853"/>
                <a:ext cx="1281330" cy="2921467"/>
                <a:chOff x="7100814" y="2462202"/>
                <a:chExt cx="1281330" cy="2921467"/>
              </a:xfrm>
            </p:grpSpPr>
            <p:grpSp>
              <p:nvGrpSpPr>
                <p:cNvPr id="48" name="Group 47"/>
                <p:cNvGrpSpPr/>
                <p:nvPr/>
              </p:nvGrpSpPr>
              <p:grpSpPr>
                <a:xfrm>
                  <a:off x="7236296" y="2462202"/>
                  <a:ext cx="1145848" cy="2737949"/>
                  <a:chOff x="3988568" y="3859402"/>
                  <a:chExt cx="1145848" cy="2737949"/>
                </a:xfrm>
              </p:grpSpPr>
              <p:pic>
                <p:nvPicPr>
                  <p:cNvPr id="5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05312" y="3859402"/>
                    <a:ext cx="586330" cy="27379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988568" y="4186936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4067944" y="5627096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4226752" y="5221337"/>
                    <a:ext cx="90766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49" name="TextBox 48"/>
                <p:cNvSpPr txBox="1"/>
                <p:nvPr/>
              </p:nvSpPr>
              <p:spPr>
                <a:xfrm>
                  <a:off x="7100814" y="3778684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7244830" y="4860449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6" name="Straight Arrow Connector 45"/>
              <p:cNvCxnSpPr/>
              <p:nvPr/>
            </p:nvCxnSpPr>
            <p:spPr>
              <a:xfrm rot="5400000">
                <a:off x="6400306" y="2977355"/>
                <a:ext cx="90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6867722" y="2496331"/>
                <a:ext cx="5709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32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696581"/>
              </p:ext>
            </p:extLst>
          </p:nvPr>
        </p:nvGraphicFramePr>
        <p:xfrm>
          <a:off x="618728" y="2924944"/>
          <a:ext cx="51054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3" name="Equation" r:id="rId4" imgW="1701720" imgH="939600" progId="Equation.DSMT4">
                  <p:embed/>
                </p:oleObj>
              </mc:Choice>
              <mc:Fallback>
                <p:oleObj name="Equation" r:id="rId4" imgW="170172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728" y="2924944"/>
                        <a:ext cx="51054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10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forces at multiple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We can also verify this by considering the equivalent stiffness of the two springs in series which is</a:t>
            </a:r>
          </a:p>
          <a:p>
            <a:endParaRPr lang="en-IN" dirty="0"/>
          </a:p>
          <a:p>
            <a:r>
              <a:rPr lang="en-IN" dirty="0" smtClean="0"/>
              <a:t>And get the same result</a:t>
            </a:r>
          </a:p>
          <a:p>
            <a:pPr marL="0" indent="0">
              <a:buNone/>
            </a:pPr>
            <a:endParaRPr lang="en-IN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454525"/>
              </p:ext>
            </p:extLst>
          </p:nvPr>
        </p:nvGraphicFramePr>
        <p:xfrm>
          <a:off x="665163" y="4849813"/>
          <a:ext cx="49530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6" name="Equation" r:id="rId3" imgW="1650960" imgH="647640" progId="Equation.DSMT4">
                  <p:embed/>
                </p:oleObj>
              </mc:Choice>
              <mc:Fallback>
                <p:oleObj name="Equation" r:id="rId3" imgW="165096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4849813"/>
                        <a:ext cx="49530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6012160" y="2086499"/>
            <a:ext cx="2880320" cy="4224466"/>
            <a:chOff x="6012160" y="2086499"/>
            <a:chExt cx="2880320" cy="4224466"/>
          </a:xfrm>
        </p:grpSpPr>
        <p:grpSp>
          <p:nvGrpSpPr>
            <p:cNvPr id="30" name="Group 29"/>
            <p:cNvGrpSpPr/>
            <p:nvPr/>
          </p:nvGrpSpPr>
          <p:grpSpPr>
            <a:xfrm>
              <a:off x="6012160" y="2086499"/>
              <a:ext cx="1426552" cy="4222821"/>
              <a:chOff x="6012160" y="2086499"/>
              <a:chExt cx="1426552" cy="4222821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6143872" y="2689756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I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6012160" y="2914491"/>
                <a:ext cx="1281330" cy="3394829"/>
                <a:chOff x="7100814" y="1988840"/>
                <a:chExt cx="1281330" cy="3394829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7236296" y="1988840"/>
                  <a:ext cx="1145848" cy="3211312"/>
                  <a:chOff x="3988568" y="3386040"/>
                  <a:chExt cx="1145848" cy="3211312"/>
                </a:xfrm>
              </p:grpSpPr>
              <p:pic>
                <p:nvPicPr>
                  <p:cNvPr id="62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05312" y="3386040"/>
                    <a:ext cx="586330" cy="32113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3988568" y="3861048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4067944" y="5436513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4226752" y="4964400"/>
                    <a:ext cx="90766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60" name="TextBox 59"/>
                <p:cNvSpPr txBox="1"/>
                <p:nvPr/>
              </p:nvSpPr>
              <p:spPr>
                <a:xfrm>
                  <a:off x="7100814" y="3348281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7244830" y="4860449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57" name="Straight Arrow Connector 56"/>
              <p:cNvCxnSpPr/>
              <p:nvPr/>
            </p:nvCxnSpPr>
            <p:spPr>
              <a:xfrm rot="5400000">
                <a:off x="6400306" y="2536499"/>
                <a:ext cx="90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6867722" y="2127483"/>
                <a:ext cx="5709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32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465928" y="2497976"/>
              <a:ext cx="1426552" cy="3812989"/>
              <a:chOff x="6012160" y="2496331"/>
              <a:chExt cx="1426552" cy="3812989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6143872" y="3120159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I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6012160" y="3387853"/>
                <a:ext cx="1281330" cy="2921467"/>
                <a:chOff x="7100814" y="2462202"/>
                <a:chExt cx="1281330" cy="2921467"/>
              </a:xfrm>
            </p:grpSpPr>
            <p:grpSp>
              <p:nvGrpSpPr>
                <p:cNvPr id="48" name="Group 47"/>
                <p:cNvGrpSpPr/>
                <p:nvPr/>
              </p:nvGrpSpPr>
              <p:grpSpPr>
                <a:xfrm>
                  <a:off x="7236296" y="2462202"/>
                  <a:ext cx="1145848" cy="2737949"/>
                  <a:chOff x="3988568" y="3859402"/>
                  <a:chExt cx="1145848" cy="2737949"/>
                </a:xfrm>
              </p:grpSpPr>
              <p:pic>
                <p:nvPicPr>
                  <p:cNvPr id="5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05312" y="3859402"/>
                    <a:ext cx="586330" cy="27379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988568" y="4186936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4067944" y="5627096"/>
                    <a:ext cx="50366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en-IN" sz="32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IN" sz="3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4226752" y="5221337"/>
                    <a:ext cx="90766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49" name="TextBox 48"/>
                <p:cNvSpPr txBox="1"/>
                <p:nvPr/>
              </p:nvSpPr>
              <p:spPr>
                <a:xfrm>
                  <a:off x="7100814" y="3778684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7244830" y="4860449"/>
                  <a:ext cx="423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I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6" name="Straight Arrow Connector 45"/>
              <p:cNvCxnSpPr/>
              <p:nvPr/>
            </p:nvCxnSpPr>
            <p:spPr>
              <a:xfrm rot="5400000">
                <a:off x="6400306" y="2977355"/>
                <a:ext cx="90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6867722" y="2496331"/>
                <a:ext cx="5709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32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212113"/>
              </p:ext>
            </p:extLst>
          </p:nvPr>
        </p:nvGraphicFramePr>
        <p:xfrm>
          <a:off x="3632448" y="3069704"/>
          <a:ext cx="1371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7" name="Equation" r:id="rId6" imgW="457200" imgH="431640" progId="Equation.DSMT4">
                  <p:embed/>
                </p:oleObj>
              </mc:Choice>
              <mc:Fallback>
                <p:oleObj name="Equation" r:id="rId6" imgW="457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448" y="3069704"/>
                        <a:ext cx="13716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28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46861E66B55641AE6575F44CB71A27" ma:contentTypeVersion="2" ma:contentTypeDescription="Create a new document." ma:contentTypeScope="" ma:versionID="4b35607b4ed4efdf9b624cbff1e22375">
  <xsd:schema xmlns:xsd="http://www.w3.org/2001/XMLSchema" xmlns:xs="http://www.w3.org/2001/XMLSchema" xmlns:p="http://schemas.microsoft.com/office/2006/metadata/properties" xmlns:ns2="8ea5e6b7-b3de-443a-b1f0-55105e463460" targetNamespace="http://schemas.microsoft.com/office/2006/metadata/properties" ma:root="true" ma:fieldsID="69e72cdc59b480a047fb28f085ec0421" ns2:_="">
    <xsd:import namespace="8ea5e6b7-b3de-443a-b1f0-55105e4634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a5e6b7-b3de-443a-b1f0-55105e4634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BB15B6-F2FB-45C8-AB17-9DB60E14BC60}"/>
</file>

<file path=customXml/itemProps2.xml><?xml version="1.0" encoding="utf-8"?>
<ds:datastoreItem xmlns:ds="http://schemas.openxmlformats.org/officeDocument/2006/customXml" ds:itemID="{7F382AEE-A41C-4EB9-964E-1D0B3FFAA9E3}"/>
</file>

<file path=customXml/itemProps3.xml><?xml version="1.0" encoding="utf-8"?>
<ds:datastoreItem xmlns:ds="http://schemas.openxmlformats.org/officeDocument/2006/customXml" ds:itemID="{CEB9D7FC-FA88-408E-9EF2-B225536CD735}"/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1472</Words>
  <Application>Microsoft Office PowerPoint</Application>
  <PresentationFormat>On-screen Show (4:3)</PresentationFormat>
  <Paragraphs>453</Paragraphs>
  <Slides>37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Office Theme</vt:lpstr>
      <vt:lpstr>Equation</vt:lpstr>
      <vt:lpstr>MathType 7.0 Equation</vt:lpstr>
      <vt:lpstr>Energy Methods</vt:lpstr>
      <vt:lpstr>Multiple forces at multiple points</vt:lpstr>
      <vt:lpstr>Multiple forces at multiple points</vt:lpstr>
      <vt:lpstr>Multiple forces at multiple points</vt:lpstr>
      <vt:lpstr>Multiple forces at multiple points</vt:lpstr>
      <vt:lpstr>Multiple forces at multiple points</vt:lpstr>
      <vt:lpstr>Multiple forces at multiple points</vt:lpstr>
      <vt:lpstr>Multiple forces at multiple points</vt:lpstr>
      <vt:lpstr>Multiple forces at multiple points</vt:lpstr>
      <vt:lpstr>Multiple forces at multiple points</vt:lpstr>
      <vt:lpstr>Multiple forces at multiple points</vt:lpstr>
      <vt:lpstr>Multiple forces at multiple points</vt:lpstr>
      <vt:lpstr>Multiple forces at multiple points</vt:lpstr>
      <vt:lpstr>Multiple forces at multiple points</vt:lpstr>
      <vt:lpstr>Multiple forces at multiple points</vt:lpstr>
      <vt:lpstr>Multiple forces at multiple points</vt:lpstr>
      <vt:lpstr>Multiple forces at multiple points</vt:lpstr>
      <vt:lpstr>Multiple forces at multiple points</vt:lpstr>
      <vt:lpstr>Multiple forces at multiple points</vt:lpstr>
      <vt:lpstr>Multiple forces at multiple points</vt:lpstr>
      <vt:lpstr>Multiple forces at multiple points</vt:lpstr>
      <vt:lpstr>Multiple forces at multiple points</vt:lpstr>
      <vt:lpstr>Multiple forces at multiple points</vt:lpstr>
      <vt:lpstr>Multiple forces at multiple points</vt:lpstr>
      <vt:lpstr>Multiple forces at multiple points</vt:lpstr>
      <vt:lpstr>Multiple forces at multiple points</vt:lpstr>
      <vt:lpstr>Multiple forces at multiple points</vt:lpstr>
      <vt:lpstr>Multiple forces at multiple points</vt:lpstr>
      <vt:lpstr>Multiple forces at multiple points</vt:lpstr>
      <vt:lpstr>Multiple forces at multiple points</vt:lpstr>
      <vt:lpstr>Multiple forces at multiple points</vt:lpstr>
      <vt:lpstr>Multiple forces at multiple points</vt:lpstr>
      <vt:lpstr>Multiple forces at multiple points</vt:lpstr>
      <vt:lpstr>Multiple forces at multiple points</vt:lpstr>
      <vt:lpstr>Multiple forces at multiple points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Methods</dc:title>
  <dc:creator>Windows User</dc:creator>
  <cp:lastModifiedBy>Windows User</cp:lastModifiedBy>
  <cp:revision>70</cp:revision>
  <dcterms:created xsi:type="dcterms:W3CDTF">2020-09-20T13:04:09Z</dcterms:created>
  <dcterms:modified xsi:type="dcterms:W3CDTF">2020-09-27T20:59:52Z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0x0101001446861E66B55641AE6575F44CB71A27</vt:lpwstr>
  </property>
</Properties>
</file>