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49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2" r:id="rId4"/>
    <p:sldId id="355" r:id="rId5"/>
    <p:sldId id="353" r:id="rId6"/>
    <p:sldId id="354" r:id="rId7"/>
    <p:sldId id="356" r:id="rId8"/>
    <p:sldId id="357" r:id="rId9"/>
    <p:sldId id="360" r:id="rId10"/>
    <p:sldId id="358" r:id="rId11"/>
    <p:sldId id="359" r:id="rId12"/>
    <p:sldId id="361" r:id="rId13"/>
    <p:sldId id="362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2" r:id="rId22"/>
    <p:sldId id="373" r:id="rId23"/>
    <p:sldId id="374" r:id="rId24"/>
    <p:sldId id="375" r:id="rId25"/>
    <p:sldId id="376" r:id="rId26"/>
    <p:sldId id="381" r:id="rId27"/>
    <p:sldId id="377" r:id="rId28"/>
    <p:sldId id="398" r:id="rId29"/>
    <p:sldId id="400" r:id="rId30"/>
    <p:sldId id="378" r:id="rId31"/>
    <p:sldId id="402" r:id="rId32"/>
    <p:sldId id="379" r:id="rId33"/>
    <p:sldId id="380" r:id="rId34"/>
    <p:sldId id="382" r:id="rId35"/>
    <p:sldId id="401" r:id="rId36"/>
    <p:sldId id="383" r:id="rId37"/>
    <p:sldId id="384" r:id="rId38"/>
    <p:sldId id="385" r:id="rId39"/>
    <p:sldId id="386" r:id="rId40"/>
    <p:sldId id="391" r:id="rId41"/>
    <p:sldId id="390" r:id="rId42"/>
    <p:sldId id="392" r:id="rId43"/>
    <p:sldId id="393" r:id="rId44"/>
    <p:sldId id="387" r:id="rId45"/>
    <p:sldId id="403" r:id="rId46"/>
    <p:sldId id="410" r:id="rId47"/>
    <p:sldId id="411" r:id="rId48"/>
    <p:sldId id="412" r:id="rId49"/>
    <p:sldId id="413" r:id="rId50"/>
    <p:sldId id="394" r:id="rId51"/>
    <p:sldId id="414" r:id="rId52"/>
    <p:sldId id="416" r:id="rId53"/>
    <p:sldId id="395" r:id="rId54"/>
    <p:sldId id="396" r:id="rId55"/>
    <p:sldId id="39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7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2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2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7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2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E576-A11A-4202-8763-6B308A2CA1C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8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6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6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Energy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Energy methods for multiple forces at multiple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521966" cy="5256584"/>
          </a:xfrm>
        </p:spPr>
        <p:txBody>
          <a:bodyPr>
            <a:noAutofit/>
          </a:bodyPr>
          <a:lstStyle/>
          <a:p>
            <a:r>
              <a:rPr lang="en-IN" sz="2800" dirty="0" smtClean="0"/>
              <a:t>Things get a little more complicated when we apply a force at 1 and observe a deflection at 2</a:t>
            </a:r>
          </a:p>
          <a:p>
            <a:r>
              <a:rPr lang="en-IN" sz="2800" dirty="0" smtClean="0"/>
              <a:t>If the material obeys Hooke’s law, that is relationships are linear, then the deflection at 2 will be</a:t>
            </a:r>
          </a:p>
          <a:p>
            <a:endParaRPr lang="en-IN" sz="2800" dirty="0"/>
          </a:p>
          <a:p>
            <a:r>
              <a:rPr lang="en-IN" sz="2800" dirty="0" smtClean="0"/>
              <a:t>k</a:t>
            </a:r>
            <a:r>
              <a:rPr lang="en-IN" sz="2800" baseline="-25000" dirty="0" smtClean="0"/>
              <a:t>21</a:t>
            </a:r>
            <a:r>
              <a:rPr lang="en-IN" sz="2800" dirty="0" smtClean="0"/>
              <a:t> is a proportionality constant</a:t>
            </a:r>
          </a:p>
          <a:p>
            <a:r>
              <a:rPr lang="en-IN" sz="2800" dirty="0" smtClean="0"/>
              <a:t>The direction of D</a:t>
            </a:r>
            <a:r>
              <a:rPr lang="en-IN" sz="2800" baseline="-25000" dirty="0"/>
              <a:t>2</a:t>
            </a:r>
            <a:r>
              <a:rPr lang="en-IN" sz="2800" dirty="0" smtClean="0"/>
              <a:t> need not be the same as that of F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24128" y="2276872"/>
            <a:ext cx="3292943" cy="4206081"/>
            <a:chOff x="4854012" y="1599183"/>
            <a:chExt cx="3292943" cy="4206081"/>
          </a:xfrm>
        </p:grpSpPr>
        <p:sp>
          <p:nvSpPr>
            <p:cNvPr id="4" name="Freeform 3"/>
            <p:cNvSpPr/>
            <p:nvPr/>
          </p:nvSpPr>
          <p:spPr>
            <a:xfrm>
              <a:off x="5739638" y="2410223"/>
              <a:ext cx="2290085" cy="2806277"/>
            </a:xfrm>
            <a:custGeom>
              <a:avLst/>
              <a:gdLst>
                <a:gd name="connsiteX0" fmla="*/ 811287 w 2290085"/>
                <a:gd name="connsiteY0" fmla="*/ 128261 h 2806277"/>
                <a:gd name="connsiteX1" fmla="*/ 128899 w 2290085"/>
                <a:gd name="connsiteY1" fmla="*/ 360273 h 2806277"/>
                <a:gd name="connsiteX2" fmla="*/ 33365 w 2290085"/>
                <a:gd name="connsiteY2" fmla="*/ 810649 h 2806277"/>
                <a:gd name="connsiteX3" fmla="*/ 524684 w 2290085"/>
                <a:gd name="connsiteY3" fmla="*/ 1574923 h 2806277"/>
                <a:gd name="connsiteX4" fmla="*/ 565628 w 2290085"/>
                <a:gd name="connsiteY4" fmla="*/ 2407437 h 2806277"/>
                <a:gd name="connsiteX5" fmla="*/ 1425437 w 2290085"/>
                <a:gd name="connsiteY5" fmla="*/ 2803222 h 2806277"/>
                <a:gd name="connsiteX6" fmla="*/ 2121472 w 2290085"/>
                <a:gd name="connsiteY6" fmla="*/ 2216368 h 2806277"/>
                <a:gd name="connsiteX7" fmla="*/ 2271598 w 2290085"/>
                <a:gd name="connsiteY7" fmla="*/ 1506684 h 2806277"/>
                <a:gd name="connsiteX8" fmla="*/ 1807574 w 2290085"/>
                <a:gd name="connsiteY8" fmla="*/ 128261 h 2806277"/>
                <a:gd name="connsiteX9" fmla="*/ 879526 w 2290085"/>
                <a:gd name="connsiteY9" fmla="*/ 141908 h 28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85" h="2806277">
                  <a:moveTo>
                    <a:pt x="811287" y="128261"/>
                  </a:moveTo>
                  <a:cubicBezTo>
                    <a:pt x="534920" y="187401"/>
                    <a:pt x="258553" y="246542"/>
                    <a:pt x="128899" y="360273"/>
                  </a:cubicBezTo>
                  <a:cubicBezTo>
                    <a:pt x="-755" y="474004"/>
                    <a:pt x="-32599" y="608207"/>
                    <a:pt x="33365" y="810649"/>
                  </a:cubicBezTo>
                  <a:cubicBezTo>
                    <a:pt x="99329" y="1013091"/>
                    <a:pt x="435974" y="1308792"/>
                    <a:pt x="524684" y="1574923"/>
                  </a:cubicBezTo>
                  <a:cubicBezTo>
                    <a:pt x="613394" y="1841054"/>
                    <a:pt x="415502" y="2202720"/>
                    <a:pt x="565628" y="2407437"/>
                  </a:cubicBezTo>
                  <a:cubicBezTo>
                    <a:pt x="715754" y="2612154"/>
                    <a:pt x="1166130" y="2835067"/>
                    <a:pt x="1425437" y="2803222"/>
                  </a:cubicBezTo>
                  <a:cubicBezTo>
                    <a:pt x="1684744" y="2771377"/>
                    <a:pt x="1980445" y="2432458"/>
                    <a:pt x="2121472" y="2216368"/>
                  </a:cubicBezTo>
                  <a:cubicBezTo>
                    <a:pt x="2262499" y="2000278"/>
                    <a:pt x="2323914" y="1854702"/>
                    <a:pt x="2271598" y="1506684"/>
                  </a:cubicBezTo>
                  <a:cubicBezTo>
                    <a:pt x="2219282" y="1158666"/>
                    <a:pt x="2039586" y="355724"/>
                    <a:pt x="1807574" y="128261"/>
                  </a:cubicBezTo>
                  <a:cubicBezTo>
                    <a:pt x="1575562" y="-99202"/>
                    <a:pt x="1227544" y="21353"/>
                    <a:pt x="879526" y="141908"/>
                  </a:cubicBez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21000">
                  <a:srgbClr val="7D8496"/>
                </a:gs>
                <a:gs pos="53000">
                  <a:srgbClr val="E6E6E6"/>
                </a:gs>
                <a:gs pos="84000">
                  <a:srgbClr val="7D8496"/>
                </a:gs>
                <a:gs pos="100000">
                  <a:srgbClr val="E6E6E6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804360" y="1599183"/>
              <a:ext cx="80320" cy="87127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15861" y="17431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292080" y="4869160"/>
              <a:ext cx="100800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4012" y="534359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3990949">
              <a:off x="5409488" y="2996952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/>
            <p:cNvSpPr/>
            <p:nvPr/>
          </p:nvSpPr>
          <p:spPr>
            <a:xfrm rot="14311192">
              <a:off x="7820914" y="293936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/>
            <p:cNvSpPr/>
            <p:nvPr/>
          </p:nvSpPr>
          <p:spPr>
            <a:xfrm rot="20415894">
              <a:off x="7130219" y="520349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8070" y="2605848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7822" y="3759423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21678" y="4407495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292080" y="4855512"/>
              <a:ext cx="1008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300192" y="4869160"/>
              <a:ext cx="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20701" y="498355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b="1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4172" y="5157192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892243"/>
              </p:ext>
            </p:extLst>
          </p:nvPr>
        </p:nvGraphicFramePr>
        <p:xfrm>
          <a:off x="1892300" y="4509119"/>
          <a:ext cx="19429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3" imgW="647640" imgH="228600" progId="Equation.DSMT4">
                  <p:embed/>
                </p:oleObj>
              </mc:Choice>
              <mc:Fallback>
                <p:oleObj name="Equation" r:id="rId3" imgW="647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509119"/>
                        <a:ext cx="194292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24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5266928" cy="5112568"/>
          </a:xfrm>
        </p:spPr>
        <p:txBody>
          <a:bodyPr>
            <a:noAutofit/>
          </a:bodyPr>
          <a:lstStyle/>
          <a:p>
            <a:r>
              <a:rPr lang="en-IN" sz="2800" dirty="0" smtClean="0"/>
              <a:t>If we are interested in the deflection in a particular direction which we name as </a:t>
            </a:r>
            <a:r>
              <a:rPr lang="en-IN" sz="2800" dirty="0" smtClean="0">
                <a:latin typeface="Symbol" panose="05050102010706020507" pitchFamily="18" charset="2"/>
              </a:rPr>
              <a:t>q</a:t>
            </a:r>
            <a:r>
              <a:rPr lang="en-IN" sz="2800" dirty="0" smtClean="0"/>
              <a:t>, and call this deflection d</a:t>
            </a:r>
            <a:r>
              <a:rPr lang="en-IN" sz="2800" baseline="-25000" dirty="0" smtClean="0"/>
              <a:t>2</a:t>
            </a:r>
            <a:r>
              <a:rPr lang="en-IN" sz="2800" baseline="-25000" dirty="0" smtClean="0">
                <a:latin typeface="Symbol" panose="05050102010706020507" pitchFamily="18" charset="2"/>
              </a:rPr>
              <a:t>q</a:t>
            </a:r>
            <a:r>
              <a:rPr lang="en-IN" sz="2800" dirty="0" smtClean="0"/>
              <a:t>, then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a</a:t>
            </a:r>
            <a:r>
              <a:rPr lang="en-IN" sz="2800" baseline="-25000" dirty="0" smtClean="0"/>
              <a:t>21</a:t>
            </a:r>
            <a:r>
              <a:rPr lang="en-IN" sz="2800" dirty="0" smtClean="0"/>
              <a:t> is called the influence coefficient for the displacement of 2 in the given direction </a:t>
            </a:r>
            <a:r>
              <a:rPr lang="en-IN" sz="2800" dirty="0">
                <a:latin typeface="Symbol" panose="05050102010706020507" pitchFamily="18" charset="2"/>
              </a:rPr>
              <a:t>q</a:t>
            </a:r>
            <a:r>
              <a:rPr lang="en-IN" sz="2800" dirty="0" smtClean="0"/>
              <a:t> due to a force at 1.</a:t>
            </a:r>
            <a:endParaRPr lang="en-IN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24128" y="1124744"/>
            <a:ext cx="3292943" cy="4206081"/>
            <a:chOff x="4854012" y="1599183"/>
            <a:chExt cx="3292943" cy="4206081"/>
          </a:xfrm>
        </p:grpSpPr>
        <p:sp>
          <p:nvSpPr>
            <p:cNvPr id="4" name="Freeform 3"/>
            <p:cNvSpPr/>
            <p:nvPr/>
          </p:nvSpPr>
          <p:spPr>
            <a:xfrm>
              <a:off x="5739638" y="2410223"/>
              <a:ext cx="2290085" cy="2806277"/>
            </a:xfrm>
            <a:custGeom>
              <a:avLst/>
              <a:gdLst>
                <a:gd name="connsiteX0" fmla="*/ 811287 w 2290085"/>
                <a:gd name="connsiteY0" fmla="*/ 128261 h 2806277"/>
                <a:gd name="connsiteX1" fmla="*/ 128899 w 2290085"/>
                <a:gd name="connsiteY1" fmla="*/ 360273 h 2806277"/>
                <a:gd name="connsiteX2" fmla="*/ 33365 w 2290085"/>
                <a:gd name="connsiteY2" fmla="*/ 810649 h 2806277"/>
                <a:gd name="connsiteX3" fmla="*/ 524684 w 2290085"/>
                <a:gd name="connsiteY3" fmla="*/ 1574923 h 2806277"/>
                <a:gd name="connsiteX4" fmla="*/ 565628 w 2290085"/>
                <a:gd name="connsiteY4" fmla="*/ 2407437 h 2806277"/>
                <a:gd name="connsiteX5" fmla="*/ 1425437 w 2290085"/>
                <a:gd name="connsiteY5" fmla="*/ 2803222 h 2806277"/>
                <a:gd name="connsiteX6" fmla="*/ 2121472 w 2290085"/>
                <a:gd name="connsiteY6" fmla="*/ 2216368 h 2806277"/>
                <a:gd name="connsiteX7" fmla="*/ 2271598 w 2290085"/>
                <a:gd name="connsiteY7" fmla="*/ 1506684 h 2806277"/>
                <a:gd name="connsiteX8" fmla="*/ 1807574 w 2290085"/>
                <a:gd name="connsiteY8" fmla="*/ 128261 h 2806277"/>
                <a:gd name="connsiteX9" fmla="*/ 879526 w 2290085"/>
                <a:gd name="connsiteY9" fmla="*/ 141908 h 28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85" h="2806277">
                  <a:moveTo>
                    <a:pt x="811287" y="128261"/>
                  </a:moveTo>
                  <a:cubicBezTo>
                    <a:pt x="534920" y="187401"/>
                    <a:pt x="258553" y="246542"/>
                    <a:pt x="128899" y="360273"/>
                  </a:cubicBezTo>
                  <a:cubicBezTo>
                    <a:pt x="-755" y="474004"/>
                    <a:pt x="-32599" y="608207"/>
                    <a:pt x="33365" y="810649"/>
                  </a:cubicBezTo>
                  <a:cubicBezTo>
                    <a:pt x="99329" y="1013091"/>
                    <a:pt x="435974" y="1308792"/>
                    <a:pt x="524684" y="1574923"/>
                  </a:cubicBezTo>
                  <a:cubicBezTo>
                    <a:pt x="613394" y="1841054"/>
                    <a:pt x="415502" y="2202720"/>
                    <a:pt x="565628" y="2407437"/>
                  </a:cubicBezTo>
                  <a:cubicBezTo>
                    <a:pt x="715754" y="2612154"/>
                    <a:pt x="1166130" y="2835067"/>
                    <a:pt x="1425437" y="2803222"/>
                  </a:cubicBezTo>
                  <a:cubicBezTo>
                    <a:pt x="1684744" y="2771377"/>
                    <a:pt x="1980445" y="2432458"/>
                    <a:pt x="2121472" y="2216368"/>
                  </a:cubicBezTo>
                  <a:cubicBezTo>
                    <a:pt x="2262499" y="2000278"/>
                    <a:pt x="2323914" y="1854702"/>
                    <a:pt x="2271598" y="1506684"/>
                  </a:cubicBezTo>
                  <a:cubicBezTo>
                    <a:pt x="2219282" y="1158666"/>
                    <a:pt x="2039586" y="355724"/>
                    <a:pt x="1807574" y="128261"/>
                  </a:cubicBezTo>
                  <a:cubicBezTo>
                    <a:pt x="1575562" y="-99202"/>
                    <a:pt x="1227544" y="21353"/>
                    <a:pt x="879526" y="141908"/>
                  </a:cubicBez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21000">
                  <a:srgbClr val="7D8496"/>
                </a:gs>
                <a:gs pos="53000">
                  <a:srgbClr val="E6E6E6"/>
                </a:gs>
                <a:gs pos="84000">
                  <a:srgbClr val="7D8496"/>
                </a:gs>
                <a:gs pos="100000">
                  <a:srgbClr val="E6E6E6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804360" y="1599183"/>
              <a:ext cx="80320" cy="87127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15861" y="17431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292080" y="4869160"/>
              <a:ext cx="100800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4012" y="534359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3990949">
              <a:off x="5409488" y="2996952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/>
            <p:cNvSpPr/>
            <p:nvPr/>
          </p:nvSpPr>
          <p:spPr>
            <a:xfrm rot="14311192">
              <a:off x="7820914" y="293936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/>
            <p:cNvSpPr/>
            <p:nvPr/>
          </p:nvSpPr>
          <p:spPr>
            <a:xfrm rot="20415894">
              <a:off x="7130219" y="520349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8070" y="2605848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7822" y="3759423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21678" y="4407495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292080" y="4855512"/>
              <a:ext cx="1008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300192" y="4869160"/>
              <a:ext cx="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20701" y="498355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b="1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4172" y="5157192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5295"/>
              </p:ext>
            </p:extLst>
          </p:nvPr>
        </p:nvGraphicFramePr>
        <p:xfrm>
          <a:off x="755576" y="3284984"/>
          <a:ext cx="4793400" cy="120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tion" r:id="rId3" imgW="1917360" imgH="482400" progId="Equation.DSMT4">
                  <p:embed/>
                </p:oleObj>
              </mc:Choice>
              <mc:Fallback>
                <p:oleObj name="Equation" r:id="rId3" imgW="1917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284984"/>
                        <a:ext cx="4793400" cy="120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39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801886" cy="5069160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can now consider a force F</a:t>
            </a:r>
            <a:r>
              <a:rPr lang="en-IN" sz="2800" baseline="-25000" dirty="0" smtClean="0"/>
              <a:t>3</a:t>
            </a:r>
            <a:r>
              <a:rPr lang="en-IN" sz="2800" dirty="0" smtClean="0"/>
              <a:t> applied at 3 and the consequent deflection of point 2 in the given direction </a:t>
            </a:r>
            <a:r>
              <a:rPr lang="en-IN" sz="2800" dirty="0">
                <a:latin typeface="Symbol" panose="05050102010706020507" pitchFamily="18" charset="2"/>
              </a:rPr>
              <a:t>q</a:t>
            </a:r>
            <a:r>
              <a:rPr lang="en-IN" sz="2800" dirty="0" smtClean="0"/>
              <a:t>. In this case we will get</a:t>
            </a:r>
          </a:p>
          <a:p>
            <a:endParaRPr lang="en-IN" sz="2800" dirty="0" smtClean="0"/>
          </a:p>
          <a:p>
            <a:r>
              <a:rPr lang="en-IN" sz="2800" dirty="0" smtClean="0"/>
              <a:t>a</a:t>
            </a:r>
            <a:r>
              <a:rPr lang="en-IN" sz="2800" baseline="-25000" dirty="0" smtClean="0"/>
              <a:t>23</a:t>
            </a:r>
            <a:r>
              <a:rPr lang="en-IN" sz="2800" dirty="0" smtClean="0"/>
              <a:t> is  the influence coefficient for the displacement of 2 in the given direction </a:t>
            </a:r>
            <a:r>
              <a:rPr lang="en-IN" sz="2800" dirty="0">
                <a:latin typeface="Symbol" panose="05050102010706020507" pitchFamily="18" charset="2"/>
              </a:rPr>
              <a:t>q </a:t>
            </a:r>
            <a:r>
              <a:rPr lang="en-IN" sz="2800" dirty="0" smtClean="0"/>
              <a:t>due to a force at 3.</a:t>
            </a:r>
            <a:endParaRPr lang="en-IN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81513"/>
              </p:ext>
            </p:extLst>
          </p:nvPr>
        </p:nvGraphicFramePr>
        <p:xfrm>
          <a:off x="874816" y="3645024"/>
          <a:ext cx="38412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3" imgW="1536480" imgH="241200" progId="Equation.DSMT4">
                  <p:embed/>
                </p:oleObj>
              </mc:Choice>
              <mc:Fallback>
                <p:oleObj name="Equation" r:id="rId3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16" y="3645024"/>
                        <a:ext cx="38412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004048" y="1484784"/>
            <a:ext cx="4038468" cy="3395041"/>
            <a:chOff x="4854012" y="2410223"/>
            <a:chExt cx="4038468" cy="3395041"/>
          </a:xfrm>
        </p:grpSpPr>
        <p:sp>
          <p:nvSpPr>
            <p:cNvPr id="23" name="Freeform 22"/>
            <p:cNvSpPr/>
            <p:nvPr/>
          </p:nvSpPr>
          <p:spPr>
            <a:xfrm>
              <a:off x="5739638" y="2410223"/>
              <a:ext cx="2290085" cy="2806277"/>
            </a:xfrm>
            <a:custGeom>
              <a:avLst/>
              <a:gdLst>
                <a:gd name="connsiteX0" fmla="*/ 811287 w 2290085"/>
                <a:gd name="connsiteY0" fmla="*/ 128261 h 2806277"/>
                <a:gd name="connsiteX1" fmla="*/ 128899 w 2290085"/>
                <a:gd name="connsiteY1" fmla="*/ 360273 h 2806277"/>
                <a:gd name="connsiteX2" fmla="*/ 33365 w 2290085"/>
                <a:gd name="connsiteY2" fmla="*/ 810649 h 2806277"/>
                <a:gd name="connsiteX3" fmla="*/ 524684 w 2290085"/>
                <a:gd name="connsiteY3" fmla="*/ 1574923 h 2806277"/>
                <a:gd name="connsiteX4" fmla="*/ 565628 w 2290085"/>
                <a:gd name="connsiteY4" fmla="*/ 2407437 h 2806277"/>
                <a:gd name="connsiteX5" fmla="*/ 1425437 w 2290085"/>
                <a:gd name="connsiteY5" fmla="*/ 2803222 h 2806277"/>
                <a:gd name="connsiteX6" fmla="*/ 2121472 w 2290085"/>
                <a:gd name="connsiteY6" fmla="*/ 2216368 h 2806277"/>
                <a:gd name="connsiteX7" fmla="*/ 2271598 w 2290085"/>
                <a:gd name="connsiteY7" fmla="*/ 1506684 h 2806277"/>
                <a:gd name="connsiteX8" fmla="*/ 1807574 w 2290085"/>
                <a:gd name="connsiteY8" fmla="*/ 128261 h 2806277"/>
                <a:gd name="connsiteX9" fmla="*/ 879526 w 2290085"/>
                <a:gd name="connsiteY9" fmla="*/ 141908 h 28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85" h="2806277">
                  <a:moveTo>
                    <a:pt x="811287" y="128261"/>
                  </a:moveTo>
                  <a:cubicBezTo>
                    <a:pt x="534920" y="187401"/>
                    <a:pt x="258553" y="246542"/>
                    <a:pt x="128899" y="360273"/>
                  </a:cubicBezTo>
                  <a:cubicBezTo>
                    <a:pt x="-755" y="474004"/>
                    <a:pt x="-32599" y="608207"/>
                    <a:pt x="33365" y="810649"/>
                  </a:cubicBezTo>
                  <a:cubicBezTo>
                    <a:pt x="99329" y="1013091"/>
                    <a:pt x="435974" y="1308792"/>
                    <a:pt x="524684" y="1574923"/>
                  </a:cubicBezTo>
                  <a:cubicBezTo>
                    <a:pt x="613394" y="1841054"/>
                    <a:pt x="415502" y="2202720"/>
                    <a:pt x="565628" y="2407437"/>
                  </a:cubicBezTo>
                  <a:cubicBezTo>
                    <a:pt x="715754" y="2612154"/>
                    <a:pt x="1166130" y="2835067"/>
                    <a:pt x="1425437" y="2803222"/>
                  </a:cubicBezTo>
                  <a:cubicBezTo>
                    <a:pt x="1684744" y="2771377"/>
                    <a:pt x="1980445" y="2432458"/>
                    <a:pt x="2121472" y="2216368"/>
                  </a:cubicBezTo>
                  <a:cubicBezTo>
                    <a:pt x="2262499" y="2000278"/>
                    <a:pt x="2323914" y="1854702"/>
                    <a:pt x="2271598" y="1506684"/>
                  </a:cubicBezTo>
                  <a:cubicBezTo>
                    <a:pt x="2219282" y="1158666"/>
                    <a:pt x="2039586" y="355724"/>
                    <a:pt x="1807574" y="128261"/>
                  </a:cubicBezTo>
                  <a:cubicBezTo>
                    <a:pt x="1575562" y="-99202"/>
                    <a:pt x="1227544" y="21353"/>
                    <a:pt x="879526" y="141908"/>
                  </a:cubicBez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21000">
                  <a:srgbClr val="7D8496"/>
                </a:gs>
                <a:gs pos="53000">
                  <a:srgbClr val="E6E6E6"/>
                </a:gs>
                <a:gs pos="84000">
                  <a:srgbClr val="7D8496"/>
                </a:gs>
                <a:gs pos="100000">
                  <a:srgbClr val="E6E6E6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028384" y="3940233"/>
              <a:ext cx="864096" cy="28085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184013" y="35730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292080" y="4869160"/>
              <a:ext cx="100800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54012" y="534359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3990949">
              <a:off x="5409488" y="2996952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Isosceles Triangle 32"/>
            <p:cNvSpPr/>
            <p:nvPr/>
          </p:nvSpPr>
          <p:spPr>
            <a:xfrm rot="14311192">
              <a:off x="7820914" y="293936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Isosceles Triangle 33"/>
            <p:cNvSpPr/>
            <p:nvPr/>
          </p:nvSpPr>
          <p:spPr>
            <a:xfrm rot="20415894">
              <a:off x="7130219" y="520349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8070" y="2605848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17822" y="3759423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1678" y="4407495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5292080" y="4855512"/>
              <a:ext cx="1008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300192" y="4869160"/>
              <a:ext cx="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20701" y="498355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b="1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94172" y="5157192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06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84916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Since the relations are linear, we can apply superposition when both the forces act and get</a:t>
            </a:r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If there are more forces at more points more terms will be added.</a:t>
            </a:r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80064"/>
              </p:ext>
            </p:extLst>
          </p:nvPr>
        </p:nvGraphicFramePr>
        <p:xfrm>
          <a:off x="1271588" y="3573463"/>
          <a:ext cx="3390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573463"/>
                        <a:ext cx="3390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004048" y="1772816"/>
            <a:ext cx="4038468" cy="4206081"/>
            <a:chOff x="4854012" y="1599183"/>
            <a:chExt cx="4038468" cy="4206081"/>
          </a:xfrm>
        </p:grpSpPr>
        <p:sp>
          <p:nvSpPr>
            <p:cNvPr id="24" name="Freeform 23"/>
            <p:cNvSpPr/>
            <p:nvPr/>
          </p:nvSpPr>
          <p:spPr>
            <a:xfrm>
              <a:off x="5739638" y="2410223"/>
              <a:ext cx="2290085" cy="2806277"/>
            </a:xfrm>
            <a:custGeom>
              <a:avLst/>
              <a:gdLst>
                <a:gd name="connsiteX0" fmla="*/ 811287 w 2290085"/>
                <a:gd name="connsiteY0" fmla="*/ 128261 h 2806277"/>
                <a:gd name="connsiteX1" fmla="*/ 128899 w 2290085"/>
                <a:gd name="connsiteY1" fmla="*/ 360273 h 2806277"/>
                <a:gd name="connsiteX2" fmla="*/ 33365 w 2290085"/>
                <a:gd name="connsiteY2" fmla="*/ 810649 h 2806277"/>
                <a:gd name="connsiteX3" fmla="*/ 524684 w 2290085"/>
                <a:gd name="connsiteY3" fmla="*/ 1574923 h 2806277"/>
                <a:gd name="connsiteX4" fmla="*/ 565628 w 2290085"/>
                <a:gd name="connsiteY4" fmla="*/ 2407437 h 2806277"/>
                <a:gd name="connsiteX5" fmla="*/ 1425437 w 2290085"/>
                <a:gd name="connsiteY5" fmla="*/ 2803222 h 2806277"/>
                <a:gd name="connsiteX6" fmla="*/ 2121472 w 2290085"/>
                <a:gd name="connsiteY6" fmla="*/ 2216368 h 2806277"/>
                <a:gd name="connsiteX7" fmla="*/ 2271598 w 2290085"/>
                <a:gd name="connsiteY7" fmla="*/ 1506684 h 2806277"/>
                <a:gd name="connsiteX8" fmla="*/ 1807574 w 2290085"/>
                <a:gd name="connsiteY8" fmla="*/ 128261 h 2806277"/>
                <a:gd name="connsiteX9" fmla="*/ 879526 w 2290085"/>
                <a:gd name="connsiteY9" fmla="*/ 141908 h 28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85" h="2806277">
                  <a:moveTo>
                    <a:pt x="811287" y="128261"/>
                  </a:moveTo>
                  <a:cubicBezTo>
                    <a:pt x="534920" y="187401"/>
                    <a:pt x="258553" y="246542"/>
                    <a:pt x="128899" y="360273"/>
                  </a:cubicBezTo>
                  <a:cubicBezTo>
                    <a:pt x="-755" y="474004"/>
                    <a:pt x="-32599" y="608207"/>
                    <a:pt x="33365" y="810649"/>
                  </a:cubicBezTo>
                  <a:cubicBezTo>
                    <a:pt x="99329" y="1013091"/>
                    <a:pt x="435974" y="1308792"/>
                    <a:pt x="524684" y="1574923"/>
                  </a:cubicBezTo>
                  <a:cubicBezTo>
                    <a:pt x="613394" y="1841054"/>
                    <a:pt x="415502" y="2202720"/>
                    <a:pt x="565628" y="2407437"/>
                  </a:cubicBezTo>
                  <a:cubicBezTo>
                    <a:pt x="715754" y="2612154"/>
                    <a:pt x="1166130" y="2835067"/>
                    <a:pt x="1425437" y="2803222"/>
                  </a:cubicBezTo>
                  <a:cubicBezTo>
                    <a:pt x="1684744" y="2771377"/>
                    <a:pt x="1980445" y="2432458"/>
                    <a:pt x="2121472" y="2216368"/>
                  </a:cubicBezTo>
                  <a:cubicBezTo>
                    <a:pt x="2262499" y="2000278"/>
                    <a:pt x="2323914" y="1854702"/>
                    <a:pt x="2271598" y="1506684"/>
                  </a:cubicBezTo>
                  <a:cubicBezTo>
                    <a:pt x="2219282" y="1158666"/>
                    <a:pt x="2039586" y="355724"/>
                    <a:pt x="1807574" y="128261"/>
                  </a:cubicBezTo>
                  <a:cubicBezTo>
                    <a:pt x="1575562" y="-99202"/>
                    <a:pt x="1227544" y="21353"/>
                    <a:pt x="879526" y="141908"/>
                  </a:cubicBez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21000">
                  <a:srgbClr val="7D8496"/>
                </a:gs>
                <a:gs pos="53000">
                  <a:srgbClr val="E6E6E6"/>
                </a:gs>
                <a:gs pos="84000">
                  <a:srgbClr val="7D8496"/>
                </a:gs>
                <a:gs pos="100000">
                  <a:srgbClr val="E6E6E6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804360" y="1599183"/>
              <a:ext cx="80320" cy="87127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15861" y="17431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8028384" y="3940233"/>
              <a:ext cx="864096" cy="28085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184013" y="35730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292080" y="4869160"/>
              <a:ext cx="100800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854012" y="534359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3990949">
              <a:off x="5409488" y="2996952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Isosceles Triangle 45"/>
            <p:cNvSpPr/>
            <p:nvPr/>
          </p:nvSpPr>
          <p:spPr>
            <a:xfrm rot="14311192">
              <a:off x="7820914" y="293936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Isosceles Triangle 46"/>
            <p:cNvSpPr/>
            <p:nvPr/>
          </p:nvSpPr>
          <p:spPr>
            <a:xfrm rot="20415894">
              <a:off x="7130219" y="520349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68070" y="2605848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17822" y="3759423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21678" y="4407495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5292080" y="4855512"/>
              <a:ext cx="1008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300192" y="4869160"/>
              <a:ext cx="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20701" y="498355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b="1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94172" y="5157192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91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2776"/>
            <a:ext cx="5613537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Let us now consider the deflection of 2 in the direction of 1</a:t>
            </a:r>
          </a:p>
          <a:p>
            <a:endParaRPr lang="en-IN" sz="2800" dirty="0"/>
          </a:p>
          <a:p>
            <a:r>
              <a:rPr lang="en-IN" sz="2800" dirty="0" smtClean="0"/>
              <a:t>Likewise </a:t>
            </a:r>
            <a:r>
              <a:rPr lang="en-IN" sz="2800" dirty="0"/>
              <a:t>consider the deflection of </a:t>
            </a:r>
            <a:r>
              <a:rPr lang="en-IN" sz="2800" dirty="0" smtClean="0"/>
              <a:t>3 </a:t>
            </a:r>
            <a:r>
              <a:rPr lang="en-IN" sz="2800" dirty="0"/>
              <a:t>in the direction of 1</a:t>
            </a:r>
            <a:r>
              <a:rPr lang="en-IN" sz="2800" dirty="0" smtClean="0"/>
              <a:t> </a:t>
            </a:r>
          </a:p>
          <a:p>
            <a:endParaRPr lang="en-IN" sz="2800" dirty="0"/>
          </a:p>
          <a:p>
            <a:r>
              <a:rPr lang="en-IN" sz="2800" dirty="0" smtClean="0"/>
              <a:t>For each case there will be a new set of influence coefficients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64300"/>
              </p:ext>
            </p:extLst>
          </p:nvPr>
        </p:nvGraphicFramePr>
        <p:xfrm>
          <a:off x="1176338" y="2276872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2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276872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004048" y="2103239"/>
            <a:ext cx="4038468" cy="4206081"/>
            <a:chOff x="4854012" y="1599183"/>
            <a:chExt cx="4038468" cy="4206081"/>
          </a:xfrm>
        </p:grpSpPr>
        <p:sp>
          <p:nvSpPr>
            <p:cNvPr id="24" name="Freeform 23"/>
            <p:cNvSpPr/>
            <p:nvPr/>
          </p:nvSpPr>
          <p:spPr>
            <a:xfrm>
              <a:off x="5739638" y="2410223"/>
              <a:ext cx="2290085" cy="2806277"/>
            </a:xfrm>
            <a:custGeom>
              <a:avLst/>
              <a:gdLst>
                <a:gd name="connsiteX0" fmla="*/ 811287 w 2290085"/>
                <a:gd name="connsiteY0" fmla="*/ 128261 h 2806277"/>
                <a:gd name="connsiteX1" fmla="*/ 128899 w 2290085"/>
                <a:gd name="connsiteY1" fmla="*/ 360273 h 2806277"/>
                <a:gd name="connsiteX2" fmla="*/ 33365 w 2290085"/>
                <a:gd name="connsiteY2" fmla="*/ 810649 h 2806277"/>
                <a:gd name="connsiteX3" fmla="*/ 524684 w 2290085"/>
                <a:gd name="connsiteY3" fmla="*/ 1574923 h 2806277"/>
                <a:gd name="connsiteX4" fmla="*/ 565628 w 2290085"/>
                <a:gd name="connsiteY4" fmla="*/ 2407437 h 2806277"/>
                <a:gd name="connsiteX5" fmla="*/ 1425437 w 2290085"/>
                <a:gd name="connsiteY5" fmla="*/ 2803222 h 2806277"/>
                <a:gd name="connsiteX6" fmla="*/ 2121472 w 2290085"/>
                <a:gd name="connsiteY6" fmla="*/ 2216368 h 2806277"/>
                <a:gd name="connsiteX7" fmla="*/ 2271598 w 2290085"/>
                <a:gd name="connsiteY7" fmla="*/ 1506684 h 2806277"/>
                <a:gd name="connsiteX8" fmla="*/ 1807574 w 2290085"/>
                <a:gd name="connsiteY8" fmla="*/ 128261 h 2806277"/>
                <a:gd name="connsiteX9" fmla="*/ 879526 w 2290085"/>
                <a:gd name="connsiteY9" fmla="*/ 141908 h 28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85" h="2806277">
                  <a:moveTo>
                    <a:pt x="811287" y="128261"/>
                  </a:moveTo>
                  <a:cubicBezTo>
                    <a:pt x="534920" y="187401"/>
                    <a:pt x="258553" y="246542"/>
                    <a:pt x="128899" y="360273"/>
                  </a:cubicBezTo>
                  <a:cubicBezTo>
                    <a:pt x="-755" y="474004"/>
                    <a:pt x="-32599" y="608207"/>
                    <a:pt x="33365" y="810649"/>
                  </a:cubicBezTo>
                  <a:cubicBezTo>
                    <a:pt x="99329" y="1013091"/>
                    <a:pt x="435974" y="1308792"/>
                    <a:pt x="524684" y="1574923"/>
                  </a:cubicBezTo>
                  <a:cubicBezTo>
                    <a:pt x="613394" y="1841054"/>
                    <a:pt x="415502" y="2202720"/>
                    <a:pt x="565628" y="2407437"/>
                  </a:cubicBezTo>
                  <a:cubicBezTo>
                    <a:pt x="715754" y="2612154"/>
                    <a:pt x="1166130" y="2835067"/>
                    <a:pt x="1425437" y="2803222"/>
                  </a:cubicBezTo>
                  <a:cubicBezTo>
                    <a:pt x="1684744" y="2771377"/>
                    <a:pt x="1980445" y="2432458"/>
                    <a:pt x="2121472" y="2216368"/>
                  </a:cubicBezTo>
                  <a:cubicBezTo>
                    <a:pt x="2262499" y="2000278"/>
                    <a:pt x="2323914" y="1854702"/>
                    <a:pt x="2271598" y="1506684"/>
                  </a:cubicBezTo>
                  <a:cubicBezTo>
                    <a:pt x="2219282" y="1158666"/>
                    <a:pt x="2039586" y="355724"/>
                    <a:pt x="1807574" y="128261"/>
                  </a:cubicBezTo>
                  <a:cubicBezTo>
                    <a:pt x="1575562" y="-99202"/>
                    <a:pt x="1227544" y="21353"/>
                    <a:pt x="879526" y="141908"/>
                  </a:cubicBez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21000">
                  <a:srgbClr val="7D8496"/>
                </a:gs>
                <a:gs pos="53000">
                  <a:srgbClr val="E6E6E6"/>
                </a:gs>
                <a:gs pos="84000">
                  <a:srgbClr val="7D8496"/>
                </a:gs>
                <a:gs pos="100000">
                  <a:srgbClr val="E6E6E6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804360" y="1599183"/>
              <a:ext cx="80320" cy="87127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15861" y="17431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8028384" y="3940233"/>
              <a:ext cx="864096" cy="28085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184013" y="35730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292080" y="4869160"/>
              <a:ext cx="100800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854012" y="534359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3990949">
              <a:off x="5409488" y="2996952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Isosceles Triangle 45"/>
            <p:cNvSpPr/>
            <p:nvPr/>
          </p:nvSpPr>
          <p:spPr>
            <a:xfrm rot="14311192">
              <a:off x="7820914" y="293936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Isosceles Triangle 46"/>
            <p:cNvSpPr/>
            <p:nvPr/>
          </p:nvSpPr>
          <p:spPr>
            <a:xfrm rot="20415894">
              <a:off x="7130219" y="520349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68070" y="2605848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17822" y="3759423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21678" y="4407495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5292080" y="4855512"/>
              <a:ext cx="1008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300192" y="4869160"/>
              <a:ext cx="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20701" y="498355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b="1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94172" y="5157192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08144"/>
              </p:ext>
            </p:extLst>
          </p:nvPr>
        </p:nvGraphicFramePr>
        <p:xfrm>
          <a:off x="1039813" y="3789040"/>
          <a:ext cx="361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3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789040"/>
                        <a:ext cx="3619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63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84916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now consider that there is a force at 2 as well</a:t>
            </a:r>
          </a:p>
          <a:p>
            <a:r>
              <a:rPr lang="en-IN" sz="2800" dirty="0" smtClean="0"/>
              <a:t>We get for deflection of point 2 in the direction of the force at 2 as 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05011"/>
              </p:ext>
            </p:extLst>
          </p:nvPr>
        </p:nvGraphicFramePr>
        <p:xfrm>
          <a:off x="652636" y="3933056"/>
          <a:ext cx="514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3" imgW="1714320" imgH="228600" progId="Equation.DSMT4">
                  <p:embed/>
                </p:oleObj>
              </mc:Choice>
              <mc:Fallback>
                <p:oleObj name="Equation" r:id="rId3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36" y="3933056"/>
                        <a:ext cx="5143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04048" y="1772816"/>
            <a:ext cx="4038468" cy="4752528"/>
            <a:chOff x="5004048" y="1772816"/>
            <a:chExt cx="4038468" cy="4752528"/>
          </a:xfrm>
        </p:grpSpPr>
        <p:grpSp>
          <p:nvGrpSpPr>
            <p:cNvPr id="21" name="Group 20"/>
            <p:cNvGrpSpPr/>
            <p:nvPr/>
          </p:nvGrpSpPr>
          <p:grpSpPr>
            <a:xfrm>
              <a:off x="5004048" y="1772816"/>
              <a:ext cx="4038468" cy="4206081"/>
              <a:chOff x="4854012" y="1599183"/>
              <a:chExt cx="4038468" cy="4206081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739638" y="2410223"/>
                <a:ext cx="2290085" cy="2806277"/>
              </a:xfrm>
              <a:custGeom>
                <a:avLst/>
                <a:gdLst>
                  <a:gd name="connsiteX0" fmla="*/ 811287 w 2290085"/>
                  <a:gd name="connsiteY0" fmla="*/ 128261 h 2806277"/>
                  <a:gd name="connsiteX1" fmla="*/ 128899 w 2290085"/>
                  <a:gd name="connsiteY1" fmla="*/ 360273 h 2806277"/>
                  <a:gd name="connsiteX2" fmla="*/ 33365 w 2290085"/>
                  <a:gd name="connsiteY2" fmla="*/ 810649 h 2806277"/>
                  <a:gd name="connsiteX3" fmla="*/ 524684 w 2290085"/>
                  <a:gd name="connsiteY3" fmla="*/ 1574923 h 2806277"/>
                  <a:gd name="connsiteX4" fmla="*/ 565628 w 2290085"/>
                  <a:gd name="connsiteY4" fmla="*/ 2407437 h 2806277"/>
                  <a:gd name="connsiteX5" fmla="*/ 1425437 w 2290085"/>
                  <a:gd name="connsiteY5" fmla="*/ 2803222 h 2806277"/>
                  <a:gd name="connsiteX6" fmla="*/ 2121472 w 2290085"/>
                  <a:gd name="connsiteY6" fmla="*/ 2216368 h 2806277"/>
                  <a:gd name="connsiteX7" fmla="*/ 2271598 w 2290085"/>
                  <a:gd name="connsiteY7" fmla="*/ 1506684 h 2806277"/>
                  <a:gd name="connsiteX8" fmla="*/ 1807574 w 2290085"/>
                  <a:gd name="connsiteY8" fmla="*/ 128261 h 2806277"/>
                  <a:gd name="connsiteX9" fmla="*/ 879526 w 2290085"/>
                  <a:gd name="connsiteY9" fmla="*/ 141908 h 280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0085" h="2806277">
                    <a:moveTo>
                      <a:pt x="811287" y="128261"/>
                    </a:moveTo>
                    <a:cubicBezTo>
                      <a:pt x="534920" y="187401"/>
                      <a:pt x="258553" y="246542"/>
                      <a:pt x="128899" y="360273"/>
                    </a:cubicBezTo>
                    <a:cubicBezTo>
                      <a:pt x="-755" y="474004"/>
                      <a:pt x="-32599" y="608207"/>
                      <a:pt x="33365" y="810649"/>
                    </a:cubicBezTo>
                    <a:cubicBezTo>
                      <a:pt x="99329" y="1013091"/>
                      <a:pt x="435974" y="1308792"/>
                      <a:pt x="524684" y="1574923"/>
                    </a:cubicBezTo>
                    <a:cubicBezTo>
                      <a:pt x="613394" y="1841054"/>
                      <a:pt x="415502" y="2202720"/>
                      <a:pt x="565628" y="2407437"/>
                    </a:cubicBezTo>
                    <a:cubicBezTo>
                      <a:pt x="715754" y="2612154"/>
                      <a:pt x="1166130" y="2835067"/>
                      <a:pt x="1425437" y="2803222"/>
                    </a:cubicBezTo>
                    <a:cubicBezTo>
                      <a:pt x="1684744" y="2771377"/>
                      <a:pt x="1980445" y="2432458"/>
                      <a:pt x="2121472" y="2216368"/>
                    </a:cubicBezTo>
                    <a:cubicBezTo>
                      <a:pt x="2262499" y="2000278"/>
                      <a:pt x="2323914" y="1854702"/>
                      <a:pt x="2271598" y="1506684"/>
                    </a:cubicBezTo>
                    <a:cubicBezTo>
                      <a:pt x="2219282" y="1158666"/>
                      <a:pt x="2039586" y="355724"/>
                      <a:pt x="1807574" y="128261"/>
                    </a:cubicBezTo>
                    <a:cubicBezTo>
                      <a:pt x="1575562" y="-99202"/>
                      <a:pt x="1227544" y="21353"/>
                      <a:pt x="879526" y="141908"/>
                    </a:cubicBez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21000">
                    <a:srgbClr val="7D8496"/>
                  </a:gs>
                  <a:gs pos="53000">
                    <a:srgbClr val="E6E6E6"/>
                  </a:gs>
                  <a:gs pos="84000">
                    <a:srgbClr val="7D8496"/>
                  </a:gs>
                  <a:gs pos="100000">
                    <a:srgbClr val="E6E6E6"/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6804360" y="1599183"/>
                <a:ext cx="80320" cy="87127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815861" y="17431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24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8028384" y="3940233"/>
                <a:ext cx="864096" cy="28085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184013" y="357301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24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5292080" y="4869160"/>
                <a:ext cx="1008000" cy="756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854012" y="5343599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sz="24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3990949">
                <a:off x="5409488" y="2996952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4311192">
                <a:off x="7820914" y="2939360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rot="20415894">
                <a:off x="7130219" y="5203490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668070" y="2605848"/>
                <a:ext cx="3385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617822" y="3759423"/>
                <a:ext cx="3385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21678" y="4407495"/>
                <a:ext cx="3385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" name="Straight Arrow Connector 22"/>
            <p:cNvCxnSpPr>
              <a:endCxn id="24" idx="4"/>
            </p:cNvCxnSpPr>
            <p:nvPr/>
          </p:nvCxnSpPr>
          <p:spPr>
            <a:xfrm flipH="1" flipV="1">
              <a:off x="6455302" y="4991293"/>
              <a:ext cx="354966" cy="115920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00192" y="606367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00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84916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can similarly write for point 1 and 3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04048" y="1772816"/>
            <a:ext cx="4038468" cy="4206081"/>
            <a:chOff x="4854012" y="1599183"/>
            <a:chExt cx="4038468" cy="4206081"/>
          </a:xfrm>
        </p:grpSpPr>
        <p:sp>
          <p:nvSpPr>
            <p:cNvPr id="24" name="Freeform 23"/>
            <p:cNvSpPr/>
            <p:nvPr/>
          </p:nvSpPr>
          <p:spPr>
            <a:xfrm>
              <a:off x="5739638" y="2410223"/>
              <a:ext cx="2290085" cy="2806277"/>
            </a:xfrm>
            <a:custGeom>
              <a:avLst/>
              <a:gdLst>
                <a:gd name="connsiteX0" fmla="*/ 811287 w 2290085"/>
                <a:gd name="connsiteY0" fmla="*/ 128261 h 2806277"/>
                <a:gd name="connsiteX1" fmla="*/ 128899 w 2290085"/>
                <a:gd name="connsiteY1" fmla="*/ 360273 h 2806277"/>
                <a:gd name="connsiteX2" fmla="*/ 33365 w 2290085"/>
                <a:gd name="connsiteY2" fmla="*/ 810649 h 2806277"/>
                <a:gd name="connsiteX3" fmla="*/ 524684 w 2290085"/>
                <a:gd name="connsiteY3" fmla="*/ 1574923 h 2806277"/>
                <a:gd name="connsiteX4" fmla="*/ 565628 w 2290085"/>
                <a:gd name="connsiteY4" fmla="*/ 2407437 h 2806277"/>
                <a:gd name="connsiteX5" fmla="*/ 1425437 w 2290085"/>
                <a:gd name="connsiteY5" fmla="*/ 2803222 h 2806277"/>
                <a:gd name="connsiteX6" fmla="*/ 2121472 w 2290085"/>
                <a:gd name="connsiteY6" fmla="*/ 2216368 h 2806277"/>
                <a:gd name="connsiteX7" fmla="*/ 2271598 w 2290085"/>
                <a:gd name="connsiteY7" fmla="*/ 1506684 h 2806277"/>
                <a:gd name="connsiteX8" fmla="*/ 1807574 w 2290085"/>
                <a:gd name="connsiteY8" fmla="*/ 128261 h 2806277"/>
                <a:gd name="connsiteX9" fmla="*/ 879526 w 2290085"/>
                <a:gd name="connsiteY9" fmla="*/ 141908 h 28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85" h="2806277">
                  <a:moveTo>
                    <a:pt x="811287" y="128261"/>
                  </a:moveTo>
                  <a:cubicBezTo>
                    <a:pt x="534920" y="187401"/>
                    <a:pt x="258553" y="246542"/>
                    <a:pt x="128899" y="360273"/>
                  </a:cubicBezTo>
                  <a:cubicBezTo>
                    <a:pt x="-755" y="474004"/>
                    <a:pt x="-32599" y="608207"/>
                    <a:pt x="33365" y="810649"/>
                  </a:cubicBezTo>
                  <a:cubicBezTo>
                    <a:pt x="99329" y="1013091"/>
                    <a:pt x="435974" y="1308792"/>
                    <a:pt x="524684" y="1574923"/>
                  </a:cubicBezTo>
                  <a:cubicBezTo>
                    <a:pt x="613394" y="1841054"/>
                    <a:pt x="415502" y="2202720"/>
                    <a:pt x="565628" y="2407437"/>
                  </a:cubicBezTo>
                  <a:cubicBezTo>
                    <a:pt x="715754" y="2612154"/>
                    <a:pt x="1166130" y="2835067"/>
                    <a:pt x="1425437" y="2803222"/>
                  </a:cubicBezTo>
                  <a:cubicBezTo>
                    <a:pt x="1684744" y="2771377"/>
                    <a:pt x="1980445" y="2432458"/>
                    <a:pt x="2121472" y="2216368"/>
                  </a:cubicBezTo>
                  <a:cubicBezTo>
                    <a:pt x="2262499" y="2000278"/>
                    <a:pt x="2323914" y="1854702"/>
                    <a:pt x="2271598" y="1506684"/>
                  </a:cubicBezTo>
                  <a:cubicBezTo>
                    <a:pt x="2219282" y="1158666"/>
                    <a:pt x="2039586" y="355724"/>
                    <a:pt x="1807574" y="128261"/>
                  </a:cubicBezTo>
                  <a:cubicBezTo>
                    <a:pt x="1575562" y="-99202"/>
                    <a:pt x="1227544" y="21353"/>
                    <a:pt x="879526" y="141908"/>
                  </a:cubicBez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21000">
                  <a:srgbClr val="7D8496"/>
                </a:gs>
                <a:gs pos="53000">
                  <a:srgbClr val="E6E6E6"/>
                </a:gs>
                <a:gs pos="84000">
                  <a:srgbClr val="7D8496"/>
                </a:gs>
                <a:gs pos="100000">
                  <a:srgbClr val="E6E6E6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804360" y="1599183"/>
              <a:ext cx="80320" cy="87127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15861" y="17431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8028384" y="3940233"/>
              <a:ext cx="864096" cy="28085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184013" y="35730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292080" y="4869160"/>
              <a:ext cx="100800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854012" y="534359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3990949">
              <a:off x="5409488" y="2996952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Isosceles Triangle 45"/>
            <p:cNvSpPr/>
            <p:nvPr/>
          </p:nvSpPr>
          <p:spPr>
            <a:xfrm rot="14311192">
              <a:off x="7820914" y="293936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Isosceles Triangle 46"/>
            <p:cNvSpPr/>
            <p:nvPr/>
          </p:nvSpPr>
          <p:spPr>
            <a:xfrm rot="20415894">
              <a:off x="7130219" y="520349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68070" y="2605848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17822" y="3759423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21678" y="4407495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5292080" y="4855512"/>
              <a:ext cx="1008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300192" y="4869160"/>
              <a:ext cx="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20701" y="498355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b="1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94172" y="5157192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35237"/>
              </p:ext>
            </p:extLst>
          </p:nvPr>
        </p:nvGraphicFramePr>
        <p:xfrm>
          <a:off x="330696" y="3212976"/>
          <a:ext cx="5105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Equation" r:id="rId3" imgW="1701720" imgH="457200" progId="Equation.DSMT4">
                  <p:embed/>
                </p:oleObj>
              </mc:Choice>
              <mc:Fallback>
                <p:oleObj name="Equation" r:id="rId3" imgW="17017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96" y="3212976"/>
                        <a:ext cx="5105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now define a displacement called corresponding or work absorbing displacement </a:t>
            </a:r>
            <a:r>
              <a:rPr lang="en-IN" sz="2800" dirty="0" smtClean="0">
                <a:latin typeface="Symbol" panose="05050102010706020507" pitchFamily="18" charset="2"/>
              </a:rPr>
              <a:t>d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which stands for the sum of all components of displacement at point 2  </a:t>
            </a:r>
            <a:r>
              <a:rPr lang="en-IN" sz="2800" dirty="0"/>
              <a:t>in the direction </a:t>
            </a:r>
            <a:r>
              <a:rPr lang="en-IN" sz="2800" dirty="0" smtClean="0"/>
              <a:t>of the force at 2, caused by the forces at all loaded points. </a:t>
            </a:r>
          </a:p>
          <a:p>
            <a:r>
              <a:rPr lang="en-IN" sz="2800" dirty="0" smtClean="0"/>
              <a:t>This is the same as d</a:t>
            </a:r>
            <a:r>
              <a:rPr lang="en-IN" sz="2800" baseline="-25000" dirty="0" smtClean="0"/>
              <a:t>22</a:t>
            </a:r>
            <a:r>
              <a:rPr lang="en-IN" sz="2800" dirty="0" smtClean="0"/>
              <a:t> .But for the sake of brevity we can remove the repeating 2 in the indexes and write</a:t>
            </a:r>
          </a:p>
          <a:p>
            <a:endParaRPr lang="en-IN" sz="2800" dirty="0" smtClean="0"/>
          </a:p>
          <a:p>
            <a:r>
              <a:rPr lang="en-IN" sz="2800" dirty="0" smtClean="0"/>
              <a:t>We can similarly write for say the deflection of point 1 in the direction of the force as 1 as</a:t>
            </a:r>
            <a:endParaRPr lang="en-IN" sz="2800" dirty="0"/>
          </a:p>
          <a:p>
            <a:endParaRPr lang="en-IN" sz="2800" baseline="-25000" dirty="0" smtClean="0"/>
          </a:p>
          <a:p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64639"/>
              </p:ext>
            </p:extLst>
          </p:nvPr>
        </p:nvGraphicFramePr>
        <p:xfrm>
          <a:off x="2579616" y="4509120"/>
          <a:ext cx="3936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16" y="4509120"/>
                        <a:ext cx="3936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01378"/>
              </p:ext>
            </p:extLst>
          </p:nvPr>
        </p:nvGraphicFramePr>
        <p:xfrm>
          <a:off x="2643188" y="5953125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953125"/>
                        <a:ext cx="381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9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Hence if we have n such forces  we may write for the deflection of the  </a:t>
            </a:r>
            <a:r>
              <a:rPr lang="en-IN" sz="2800" dirty="0" err="1" smtClean="0"/>
              <a:t>ith</a:t>
            </a:r>
            <a:r>
              <a:rPr lang="en-IN" sz="2800" dirty="0" smtClean="0"/>
              <a:t> point in the direction of the </a:t>
            </a:r>
            <a:r>
              <a:rPr lang="en-IN" sz="2800" dirty="0" err="1" smtClean="0"/>
              <a:t>ith</a:t>
            </a:r>
            <a:r>
              <a:rPr lang="en-IN" sz="2800" dirty="0" smtClean="0"/>
              <a:t> force as</a:t>
            </a:r>
          </a:p>
          <a:p>
            <a:endParaRPr lang="en-IN" sz="2800" baseline="-25000" dirty="0"/>
          </a:p>
          <a:p>
            <a:endParaRPr lang="en-IN" sz="2800" baseline="-25000" dirty="0" smtClean="0"/>
          </a:p>
          <a:p>
            <a:endParaRPr lang="en-IN" sz="2800" baseline="-25000" dirty="0"/>
          </a:p>
          <a:p>
            <a:endParaRPr lang="en-IN" sz="2800" baseline="-25000" dirty="0" smtClean="0"/>
          </a:p>
          <a:p>
            <a:endParaRPr lang="en-IN" sz="2800" baseline="-25000" dirty="0"/>
          </a:p>
          <a:p>
            <a:r>
              <a:rPr lang="en-IN" sz="2800" dirty="0" smtClean="0"/>
              <a:t>This component is responsible for the work done by the </a:t>
            </a:r>
            <a:r>
              <a:rPr lang="en-IN" sz="2800" dirty="0" err="1" smtClean="0"/>
              <a:t>ith</a:t>
            </a:r>
            <a:r>
              <a:rPr lang="en-IN" sz="2800" dirty="0" smtClean="0"/>
              <a:t> force.</a:t>
            </a:r>
            <a:endParaRPr lang="en-IN" sz="2800" baseline="-250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223683"/>
              </p:ext>
            </p:extLst>
          </p:nvPr>
        </p:nvGraphicFramePr>
        <p:xfrm>
          <a:off x="903684" y="3140968"/>
          <a:ext cx="7124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Equation" r:id="rId3" imgW="2374560" imgH="444240" progId="Equation.DSMT4">
                  <p:embed/>
                </p:oleObj>
              </mc:Choice>
              <mc:Fallback>
                <p:oleObj name="Equation" r:id="rId3" imgW="2374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684" y="3140968"/>
                        <a:ext cx="71247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99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Now consider the work done by F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 due to all the displacements in our original example</a:t>
            </a:r>
          </a:p>
          <a:p>
            <a:r>
              <a:rPr lang="en-IN" sz="2800" dirty="0" smtClean="0"/>
              <a:t>Only those components of the displacement in the direction of </a:t>
            </a:r>
            <a:r>
              <a:rPr lang="en-IN" sz="2800" dirty="0"/>
              <a:t> </a:t>
            </a:r>
            <a:r>
              <a:rPr lang="en-IN" sz="2800" dirty="0" smtClean="0"/>
              <a:t>F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 will matter (hence the term work absorbing)</a:t>
            </a:r>
          </a:p>
          <a:p>
            <a:r>
              <a:rPr lang="en-IN" sz="2800" dirty="0" smtClean="0"/>
              <a:t>Hence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92244"/>
              </p:ext>
            </p:extLst>
          </p:nvPr>
        </p:nvGraphicFramePr>
        <p:xfrm>
          <a:off x="971600" y="4429125"/>
          <a:ext cx="7239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Equation" r:id="rId3" imgW="2412720" imgH="711000" progId="Equation.DSMT4">
                  <p:embed/>
                </p:oleObj>
              </mc:Choice>
              <mc:Fallback>
                <p:oleObj name="Equation" r:id="rId3" imgW="24127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29125"/>
                        <a:ext cx="7239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68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 coefficients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used to relating forces and the deflections produced because of deformation caused by such forces  through stiffness or stiffness coefficients</a:t>
            </a:r>
          </a:p>
          <a:p>
            <a:r>
              <a:rPr lang="en-IN" dirty="0" smtClean="0"/>
              <a:t>That is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83860"/>
              </p:ext>
            </p:extLst>
          </p:nvPr>
        </p:nvGraphicFramePr>
        <p:xfrm>
          <a:off x="3807080" y="4437112"/>
          <a:ext cx="1485000" cy="53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3" imgW="495000" imgH="177480" progId="Equation.DSMT4">
                  <p:embed/>
                </p:oleObj>
              </mc:Choice>
              <mc:Fallback>
                <p:oleObj name="Equation" r:id="rId3" imgW="49500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080" y="4437112"/>
                        <a:ext cx="1485000" cy="532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300192" y="4076250"/>
            <a:ext cx="586330" cy="136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586189" y="5409304"/>
            <a:ext cx="0" cy="7560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8374" y="57036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9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now consider a body subjected to two forces at two different points. </a:t>
            </a:r>
          </a:p>
          <a:p>
            <a:r>
              <a:rPr lang="en-IN" sz="2800" dirty="0" smtClean="0"/>
              <a:t>First only F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is applied quasistatically, followed by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applied </a:t>
            </a:r>
            <a:r>
              <a:rPr lang="en-IN" sz="2800" dirty="0" err="1" smtClean="0"/>
              <a:t>quasistatically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For the initial part since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is absent, displacement at 1 in the direction of F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is only </a:t>
            </a:r>
          </a:p>
          <a:p>
            <a:endParaRPr lang="en-IN" sz="2800" dirty="0"/>
          </a:p>
          <a:p>
            <a:r>
              <a:rPr lang="en-IN" sz="2800" dirty="0" smtClean="0"/>
              <a:t>Hence work done by the slowly increasing  F</a:t>
            </a:r>
            <a:r>
              <a:rPr lang="en-IN" sz="2800" baseline="-25000" dirty="0"/>
              <a:t>1</a:t>
            </a:r>
            <a:r>
              <a:rPr lang="en-IN" sz="2800" dirty="0" smtClean="0"/>
              <a:t> is 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87348"/>
              </p:ext>
            </p:extLst>
          </p:nvPr>
        </p:nvGraphicFramePr>
        <p:xfrm>
          <a:off x="3341688" y="4399384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4399384"/>
                        <a:ext cx="1828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7710"/>
              </p:ext>
            </p:extLst>
          </p:nvPr>
        </p:nvGraphicFramePr>
        <p:xfrm>
          <a:off x="2820144" y="5488260"/>
          <a:ext cx="3048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Equation" r:id="rId5" imgW="1015920" imgH="393480" progId="Equation.DSMT4">
                  <p:embed/>
                </p:oleObj>
              </mc:Choice>
              <mc:Fallback>
                <p:oleObj name="Equation" r:id="rId5" imgW="101592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144" y="5488260"/>
                        <a:ext cx="3048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96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When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is then applied quasistatically with F</a:t>
            </a:r>
            <a:r>
              <a:rPr lang="en-IN" sz="2800" baseline="-25000" dirty="0"/>
              <a:t>1</a:t>
            </a:r>
            <a:r>
              <a:rPr lang="en-IN" sz="2800" dirty="0" smtClean="0"/>
              <a:t> already having reached its final value, the final displacement at 1 in the direction of F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is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</a:p>
          <a:p>
            <a:r>
              <a:rPr lang="en-IN" sz="2800" dirty="0" smtClean="0"/>
              <a:t>The additional displacement taking place at 1 after </a:t>
            </a:r>
            <a:r>
              <a:rPr lang="en-IN" sz="2800" dirty="0"/>
              <a:t> </a:t>
            </a:r>
            <a:r>
              <a:rPr lang="en-IN" sz="2800" dirty="0" smtClean="0"/>
              <a:t>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becomes active is </a:t>
            </a:r>
          </a:p>
          <a:p>
            <a:endParaRPr lang="en-IN" sz="2800" dirty="0"/>
          </a:p>
          <a:p>
            <a:r>
              <a:rPr lang="en-IN" sz="2800" dirty="0" smtClean="0"/>
              <a:t>During this </a:t>
            </a:r>
            <a:r>
              <a:rPr lang="en-IN" sz="2800" dirty="0"/>
              <a:t>time </a:t>
            </a:r>
            <a:r>
              <a:rPr lang="en-IN" sz="2800" dirty="0" smtClean="0"/>
              <a:t>F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is constant. Hence final additional work done by F</a:t>
            </a:r>
            <a:r>
              <a:rPr lang="en-IN" sz="2800" baseline="-25000" dirty="0"/>
              <a:t>1</a:t>
            </a:r>
            <a:r>
              <a:rPr lang="en-IN" sz="2800" dirty="0" smtClean="0"/>
              <a:t> is</a:t>
            </a:r>
          </a:p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 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795904"/>
              </p:ext>
            </p:extLst>
          </p:nvPr>
        </p:nvGraphicFramePr>
        <p:xfrm>
          <a:off x="3395836" y="2887216"/>
          <a:ext cx="240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836" y="2887216"/>
                        <a:ext cx="2400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02013"/>
              </p:ext>
            </p:extLst>
          </p:nvPr>
        </p:nvGraphicFramePr>
        <p:xfrm>
          <a:off x="2748508" y="5907088"/>
          <a:ext cx="369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name="Equation" r:id="rId5" imgW="1231560" imgH="253800" progId="Equation.DSMT4">
                  <p:embed/>
                </p:oleObj>
              </mc:Choice>
              <mc:Fallback>
                <p:oleObj name="Equation" r:id="rId5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08" y="5907088"/>
                        <a:ext cx="3695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484545"/>
              </p:ext>
            </p:extLst>
          </p:nvPr>
        </p:nvGraphicFramePr>
        <p:xfrm>
          <a:off x="3943350" y="4256088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4" name="Equation" r:id="rId7" imgW="355320" imgH="228600" progId="Equation.DSMT4">
                  <p:embed/>
                </p:oleObj>
              </mc:Choice>
              <mc:Fallback>
                <p:oleObj name="Equation" r:id="rId7" imgW="3553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4256088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531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When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is also applied quasistatically with F</a:t>
            </a:r>
            <a:r>
              <a:rPr lang="en-IN" sz="2800" baseline="-25000" dirty="0"/>
              <a:t>1</a:t>
            </a:r>
            <a:r>
              <a:rPr lang="en-IN" sz="2800" dirty="0"/>
              <a:t> </a:t>
            </a:r>
            <a:r>
              <a:rPr lang="en-IN" sz="2800" dirty="0" smtClean="0"/>
              <a:t>having reached its final value, there is also displacement in the direction of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. </a:t>
            </a:r>
          </a:p>
          <a:p>
            <a:r>
              <a:rPr lang="en-IN" sz="2800" dirty="0" smtClean="0"/>
              <a:t>This is the displacement due to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only.  The earlier displacement in the direction of F</a:t>
            </a:r>
            <a:r>
              <a:rPr lang="en-IN" sz="2800" baseline="-25000" dirty="0" smtClean="0"/>
              <a:t>3</a:t>
            </a:r>
            <a:r>
              <a:rPr lang="en-IN" sz="2800" dirty="0" smtClean="0"/>
              <a:t> due to F</a:t>
            </a:r>
            <a:r>
              <a:rPr lang="en-IN" sz="2800" baseline="-25000" dirty="0"/>
              <a:t>1</a:t>
            </a:r>
            <a:r>
              <a:rPr lang="en-IN" sz="2800" dirty="0"/>
              <a:t> </a:t>
            </a:r>
            <a:r>
              <a:rPr lang="en-IN" sz="2800" dirty="0" smtClean="0"/>
              <a:t>plays no role as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was absent in that period). Hence this is</a:t>
            </a:r>
          </a:p>
          <a:p>
            <a:endParaRPr lang="en-IN" sz="2800" dirty="0" smtClean="0"/>
          </a:p>
          <a:p>
            <a:r>
              <a:rPr lang="en-IN" sz="2800" dirty="0" smtClean="0"/>
              <a:t>Since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increases </a:t>
            </a:r>
            <a:r>
              <a:rPr lang="en-IN" sz="2800" dirty="0"/>
              <a:t>quasistatically </a:t>
            </a:r>
            <a:r>
              <a:rPr lang="en-IN" sz="2800" dirty="0" smtClean="0"/>
              <a:t>the work done is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99604"/>
              </p:ext>
            </p:extLst>
          </p:nvPr>
        </p:nvGraphicFramePr>
        <p:xfrm>
          <a:off x="3990975" y="4221163"/>
          <a:ext cx="110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Equation" r:id="rId3" imgW="368280" imgH="228600" progId="Equation.DSMT4">
                  <p:embed/>
                </p:oleObj>
              </mc:Choice>
              <mc:Fallback>
                <p:oleObj name="Equation" r:id="rId3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221163"/>
                        <a:ext cx="1104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067324"/>
              </p:ext>
            </p:extLst>
          </p:nvPr>
        </p:nvGraphicFramePr>
        <p:xfrm>
          <a:off x="2469232" y="5517232"/>
          <a:ext cx="4191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Equation" r:id="rId5" imgW="1396800" imgH="393480" progId="Equation.DSMT4">
                  <p:embed/>
                </p:oleObj>
              </mc:Choice>
              <mc:Fallback>
                <p:oleObj name="Equation" r:id="rId5" imgW="1396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232" y="5517232"/>
                        <a:ext cx="4191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15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Total work done is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059810"/>
              </p:ext>
            </p:extLst>
          </p:nvPr>
        </p:nvGraphicFramePr>
        <p:xfrm>
          <a:off x="1973263" y="2492375"/>
          <a:ext cx="5181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Equation" r:id="rId3" imgW="1726920" imgH="393480" progId="Equation.DSMT4">
                  <p:embed/>
                </p:oleObj>
              </mc:Choice>
              <mc:Fallback>
                <p:oleObj name="Equation" r:id="rId3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2492375"/>
                        <a:ext cx="5181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74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If we reverse the procedure, that is we first have only F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increasing quasistatically to its final value followed by F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</a:t>
            </a:r>
            <a:r>
              <a:rPr lang="en-IN" sz="2800" dirty="0"/>
              <a:t>increasing quasistatically to its final </a:t>
            </a:r>
            <a:r>
              <a:rPr lang="en-IN" sz="2800" dirty="0" smtClean="0"/>
              <a:t>value, the work done will similarly be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249007"/>
              </p:ext>
            </p:extLst>
          </p:nvPr>
        </p:nvGraphicFramePr>
        <p:xfrm>
          <a:off x="1954213" y="3760788"/>
          <a:ext cx="5219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3" imgW="1739880" imgH="393480" progId="Equation.DSMT4">
                  <p:embed/>
                </p:oleObj>
              </mc:Choice>
              <mc:Fallback>
                <p:oleObj name="Equation" r:id="rId3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760788"/>
                        <a:ext cx="52197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71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Since the final stored internal energy for both processes must be the same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22280"/>
              </p:ext>
            </p:extLst>
          </p:nvPr>
        </p:nvGraphicFramePr>
        <p:xfrm>
          <a:off x="2225675" y="2586038"/>
          <a:ext cx="4665663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3" imgW="1866600" imgH="1028520" progId="Equation.DSMT4">
                  <p:embed/>
                </p:oleObj>
              </mc:Choice>
              <mc:Fallback>
                <p:oleObj name="Equation" r:id="rId3" imgW="186660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586038"/>
                        <a:ext cx="4665663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In general </a:t>
            </a:r>
          </a:p>
          <a:p>
            <a:endParaRPr lang="en-IN" sz="2800" dirty="0"/>
          </a:p>
          <a:p>
            <a:r>
              <a:rPr lang="en-IN" sz="2800" dirty="0" smtClean="0"/>
              <a:t>Also internal energy 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06474"/>
              </p:ext>
            </p:extLst>
          </p:nvPr>
        </p:nvGraphicFramePr>
        <p:xfrm>
          <a:off x="1924050" y="3521075"/>
          <a:ext cx="5268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Equation" r:id="rId3" imgW="2108160" imgH="914400" progId="Equation.DSMT4">
                  <p:embed/>
                </p:oleObj>
              </mc:Choice>
              <mc:Fallback>
                <p:oleObj name="Equation" r:id="rId3" imgW="2108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521075"/>
                        <a:ext cx="5268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921844"/>
              </p:ext>
            </p:extLst>
          </p:nvPr>
        </p:nvGraphicFramePr>
        <p:xfrm>
          <a:off x="2483768" y="1556792"/>
          <a:ext cx="1562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Equation" r:id="rId5" imgW="520560" imgH="241200" progId="Equation.DSMT4">
                  <p:embed/>
                </p:oleObj>
              </mc:Choice>
              <mc:Fallback>
                <p:oleObj name="Equation" r:id="rId5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556792"/>
                        <a:ext cx="1562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898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</a:t>
            </a: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Now consider a system of n forces P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, P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…, </a:t>
            </a:r>
            <a:r>
              <a:rPr lang="en-IN" sz="2800" dirty="0" err="1" smtClean="0"/>
              <a:t>P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 acting at points 1,2, … , n causing displacements at those points having components </a:t>
            </a:r>
            <a:r>
              <a:rPr lang="en-IN" sz="2800" dirty="0" smtClean="0">
                <a:latin typeface="Symbol" panose="05050102010706020507" pitchFamily="18" charset="2"/>
              </a:rPr>
              <a:t>d</a:t>
            </a:r>
            <a:r>
              <a:rPr lang="en-IN" sz="2800" baseline="-25000" dirty="0" smtClean="0"/>
              <a:t>1</a:t>
            </a:r>
            <a:r>
              <a:rPr lang="en-IN" sz="2800" dirty="0"/>
              <a:t>, </a:t>
            </a:r>
            <a:r>
              <a:rPr lang="en-IN" sz="2800" dirty="0">
                <a:latin typeface="Symbol" panose="05050102010706020507" pitchFamily="18" charset="2"/>
              </a:rPr>
              <a:t>d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</a:t>
            </a:r>
            <a:r>
              <a:rPr lang="en-IN" sz="2800" dirty="0"/>
              <a:t>…, </a:t>
            </a:r>
            <a:r>
              <a:rPr lang="en-IN" sz="2800" dirty="0" err="1" smtClean="0">
                <a:latin typeface="Symbol" panose="05050102010706020507" pitchFamily="18" charset="2"/>
              </a:rPr>
              <a:t>d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in the direction of the forces.</a:t>
            </a:r>
          </a:p>
          <a:p>
            <a:endParaRPr lang="en-IN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597533" y="1340768"/>
            <a:ext cx="3228959" cy="5184576"/>
            <a:chOff x="5597533" y="1340768"/>
            <a:chExt cx="3228959" cy="5184576"/>
          </a:xfrm>
        </p:grpSpPr>
        <p:grpSp>
          <p:nvGrpSpPr>
            <p:cNvPr id="5" name="Group 4"/>
            <p:cNvGrpSpPr/>
            <p:nvPr/>
          </p:nvGrpSpPr>
          <p:grpSpPr>
            <a:xfrm>
              <a:off x="5597533" y="1340768"/>
              <a:ext cx="3228959" cy="4324387"/>
              <a:chOff x="5447497" y="1167135"/>
              <a:chExt cx="3228959" cy="432438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5739638" y="2410223"/>
                <a:ext cx="2290085" cy="2806277"/>
              </a:xfrm>
              <a:custGeom>
                <a:avLst/>
                <a:gdLst>
                  <a:gd name="connsiteX0" fmla="*/ 811287 w 2290085"/>
                  <a:gd name="connsiteY0" fmla="*/ 128261 h 2806277"/>
                  <a:gd name="connsiteX1" fmla="*/ 128899 w 2290085"/>
                  <a:gd name="connsiteY1" fmla="*/ 360273 h 2806277"/>
                  <a:gd name="connsiteX2" fmla="*/ 33365 w 2290085"/>
                  <a:gd name="connsiteY2" fmla="*/ 810649 h 2806277"/>
                  <a:gd name="connsiteX3" fmla="*/ 524684 w 2290085"/>
                  <a:gd name="connsiteY3" fmla="*/ 1574923 h 2806277"/>
                  <a:gd name="connsiteX4" fmla="*/ 565628 w 2290085"/>
                  <a:gd name="connsiteY4" fmla="*/ 2407437 h 2806277"/>
                  <a:gd name="connsiteX5" fmla="*/ 1425437 w 2290085"/>
                  <a:gd name="connsiteY5" fmla="*/ 2803222 h 2806277"/>
                  <a:gd name="connsiteX6" fmla="*/ 2121472 w 2290085"/>
                  <a:gd name="connsiteY6" fmla="*/ 2216368 h 2806277"/>
                  <a:gd name="connsiteX7" fmla="*/ 2271598 w 2290085"/>
                  <a:gd name="connsiteY7" fmla="*/ 1506684 h 2806277"/>
                  <a:gd name="connsiteX8" fmla="*/ 1807574 w 2290085"/>
                  <a:gd name="connsiteY8" fmla="*/ 128261 h 2806277"/>
                  <a:gd name="connsiteX9" fmla="*/ 879526 w 2290085"/>
                  <a:gd name="connsiteY9" fmla="*/ 141908 h 280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0085" h="2806277">
                    <a:moveTo>
                      <a:pt x="811287" y="128261"/>
                    </a:moveTo>
                    <a:cubicBezTo>
                      <a:pt x="534920" y="187401"/>
                      <a:pt x="258553" y="246542"/>
                      <a:pt x="128899" y="360273"/>
                    </a:cubicBezTo>
                    <a:cubicBezTo>
                      <a:pt x="-755" y="474004"/>
                      <a:pt x="-32599" y="608207"/>
                      <a:pt x="33365" y="810649"/>
                    </a:cubicBezTo>
                    <a:cubicBezTo>
                      <a:pt x="99329" y="1013091"/>
                      <a:pt x="435974" y="1308792"/>
                      <a:pt x="524684" y="1574923"/>
                    </a:cubicBezTo>
                    <a:cubicBezTo>
                      <a:pt x="613394" y="1841054"/>
                      <a:pt x="415502" y="2202720"/>
                      <a:pt x="565628" y="2407437"/>
                    </a:cubicBezTo>
                    <a:cubicBezTo>
                      <a:pt x="715754" y="2612154"/>
                      <a:pt x="1166130" y="2835067"/>
                      <a:pt x="1425437" y="2803222"/>
                    </a:cubicBezTo>
                    <a:cubicBezTo>
                      <a:pt x="1684744" y="2771377"/>
                      <a:pt x="1980445" y="2432458"/>
                      <a:pt x="2121472" y="2216368"/>
                    </a:cubicBezTo>
                    <a:cubicBezTo>
                      <a:pt x="2262499" y="2000278"/>
                      <a:pt x="2323914" y="1854702"/>
                      <a:pt x="2271598" y="1506684"/>
                    </a:cubicBezTo>
                    <a:cubicBezTo>
                      <a:pt x="2219282" y="1158666"/>
                      <a:pt x="2039586" y="355724"/>
                      <a:pt x="1807574" y="128261"/>
                    </a:cubicBezTo>
                    <a:cubicBezTo>
                      <a:pt x="1575562" y="-99202"/>
                      <a:pt x="1227544" y="21353"/>
                      <a:pt x="879526" y="141908"/>
                    </a:cubicBez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21000">
                    <a:srgbClr val="7D8496"/>
                  </a:gs>
                  <a:gs pos="53000">
                    <a:srgbClr val="E6E6E6"/>
                  </a:gs>
                  <a:gs pos="84000">
                    <a:srgbClr val="7D8496"/>
                  </a:gs>
                  <a:gs pos="100000">
                    <a:srgbClr val="E6E6E6"/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6804360" y="1167135"/>
                <a:ext cx="80320" cy="130332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815861" y="17431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4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8028384" y="3940233"/>
                <a:ext cx="432048" cy="14042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184013" y="357301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400" b="1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3990949">
                <a:off x="5409488" y="2996952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4311192">
                <a:off x="7820914" y="2939360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20415894">
                <a:off x="7130219" y="5203490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68070" y="2605848"/>
                <a:ext cx="3385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17822" y="3759423"/>
                <a:ext cx="3561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21678" y="4407495"/>
                <a:ext cx="3385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/>
            <p:cNvCxnSpPr>
              <a:endCxn id="8" idx="4"/>
            </p:cNvCxnSpPr>
            <p:nvPr/>
          </p:nvCxnSpPr>
          <p:spPr>
            <a:xfrm flipH="1" flipV="1">
              <a:off x="6455302" y="4991293"/>
              <a:ext cx="499094" cy="153405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00192" y="6063679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6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</a:t>
            </a: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925144"/>
          </a:xfrm>
        </p:spPr>
        <p:txBody>
          <a:bodyPr>
            <a:noAutofit/>
          </a:bodyPr>
          <a:lstStyle/>
          <a:p>
            <a:r>
              <a:rPr lang="en-IN" sz="2800" dirty="0" smtClean="0"/>
              <a:t>Also consider another </a:t>
            </a:r>
            <a:r>
              <a:rPr lang="en-IN" sz="2800" dirty="0"/>
              <a:t>system of n forces </a:t>
            </a:r>
            <a:r>
              <a:rPr lang="en-IN" sz="2800" dirty="0" smtClean="0"/>
              <a:t>Q</a:t>
            </a:r>
            <a:r>
              <a:rPr lang="en-IN" sz="2800" baseline="-25000" dirty="0" smtClean="0"/>
              <a:t>1</a:t>
            </a:r>
            <a:r>
              <a:rPr lang="en-IN" sz="2800" dirty="0"/>
              <a:t>, </a:t>
            </a:r>
            <a:r>
              <a:rPr lang="en-IN" sz="2800" dirty="0" smtClean="0"/>
              <a:t>Q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</a:t>
            </a:r>
            <a:r>
              <a:rPr lang="en-IN" sz="2800" dirty="0"/>
              <a:t>…, </a:t>
            </a:r>
            <a:r>
              <a:rPr lang="en-IN" sz="2800" dirty="0" err="1" smtClean="0"/>
              <a:t>Q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 </a:t>
            </a:r>
            <a:r>
              <a:rPr lang="en-IN" sz="2800" dirty="0"/>
              <a:t>acting at </a:t>
            </a:r>
            <a:r>
              <a:rPr lang="en-IN" sz="2800" dirty="0" smtClean="0"/>
              <a:t>the same points </a:t>
            </a:r>
            <a:r>
              <a:rPr lang="en-IN" sz="2800" dirty="0"/>
              <a:t>1,2, … , n </a:t>
            </a:r>
            <a:r>
              <a:rPr lang="en-IN" sz="2800" dirty="0" smtClean="0"/>
              <a:t>in the same directions (but not necessarily having same magnitudes)  and causing </a:t>
            </a:r>
            <a:r>
              <a:rPr lang="en-IN" sz="2800" dirty="0"/>
              <a:t>displacements at those points </a:t>
            </a:r>
            <a:r>
              <a:rPr lang="en-IN" sz="2800" dirty="0" smtClean="0"/>
              <a:t>that have components </a:t>
            </a:r>
            <a:r>
              <a:rPr lang="en-IN" sz="2800" dirty="0" smtClean="0">
                <a:latin typeface="Symbol" panose="05050102010706020507" pitchFamily="18" charset="2"/>
              </a:rPr>
              <a:t>g</a:t>
            </a:r>
            <a:r>
              <a:rPr lang="en-IN" sz="2800" baseline="-25000" dirty="0" smtClean="0"/>
              <a:t>1</a:t>
            </a:r>
            <a:r>
              <a:rPr lang="en-IN" sz="2800" dirty="0"/>
              <a:t>, </a:t>
            </a:r>
            <a:r>
              <a:rPr lang="en-IN" sz="2800" dirty="0" smtClean="0">
                <a:latin typeface="Symbol" panose="05050102010706020507" pitchFamily="18" charset="2"/>
              </a:rPr>
              <a:t>g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</a:t>
            </a:r>
            <a:r>
              <a:rPr lang="en-IN" sz="2800" dirty="0"/>
              <a:t>…, </a:t>
            </a:r>
            <a:r>
              <a:rPr lang="en-IN" sz="2800" dirty="0" err="1" smtClean="0">
                <a:latin typeface="Symbol" panose="05050102010706020507" pitchFamily="18" charset="2"/>
              </a:rPr>
              <a:t>g</a:t>
            </a:r>
            <a:r>
              <a:rPr lang="en-IN" sz="2800" baseline="-25000" dirty="0" err="1" smtClean="0"/>
              <a:t>n</a:t>
            </a:r>
            <a:r>
              <a:rPr lang="en-IN" sz="2800" dirty="0"/>
              <a:t> in the direction of the forces.</a:t>
            </a:r>
            <a:endParaRPr lang="en-IN" sz="2800" baseline="-25000" dirty="0" smtClean="0"/>
          </a:p>
          <a:p>
            <a:endParaRPr lang="en-IN" sz="28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5519505" y="1772816"/>
            <a:ext cx="3444983" cy="4752528"/>
            <a:chOff x="5597533" y="1772816"/>
            <a:chExt cx="3444983" cy="4752528"/>
          </a:xfrm>
        </p:grpSpPr>
        <p:grpSp>
          <p:nvGrpSpPr>
            <p:cNvPr id="23" name="Group 22"/>
            <p:cNvGrpSpPr/>
            <p:nvPr/>
          </p:nvGrpSpPr>
          <p:grpSpPr>
            <a:xfrm>
              <a:off x="5597533" y="1772816"/>
              <a:ext cx="3444983" cy="3892339"/>
              <a:chOff x="5447497" y="1599183"/>
              <a:chExt cx="3444983" cy="3892339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5739638" y="2410223"/>
                <a:ext cx="2290085" cy="2806277"/>
              </a:xfrm>
              <a:custGeom>
                <a:avLst/>
                <a:gdLst>
                  <a:gd name="connsiteX0" fmla="*/ 811287 w 2290085"/>
                  <a:gd name="connsiteY0" fmla="*/ 128261 h 2806277"/>
                  <a:gd name="connsiteX1" fmla="*/ 128899 w 2290085"/>
                  <a:gd name="connsiteY1" fmla="*/ 360273 h 2806277"/>
                  <a:gd name="connsiteX2" fmla="*/ 33365 w 2290085"/>
                  <a:gd name="connsiteY2" fmla="*/ 810649 h 2806277"/>
                  <a:gd name="connsiteX3" fmla="*/ 524684 w 2290085"/>
                  <a:gd name="connsiteY3" fmla="*/ 1574923 h 2806277"/>
                  <a:gd name="connsiteX4" fmla="*/ 565628 w 2290085"/>
                  <a:gd name="connsiteY4" fmla="*/ 2407437 h 2806277"/>
                  <a:gd name="connsiteX5" fmla="*/ 1425437 w 2290085"/>
                  <a:gd name="connsiteY5" fmla="*/ 2803222 h 2806277"/>
                  <a:gd name="connsiteX6" fmla="*/ 2121472 w 2290085"/>
                  <a:gd name="connsiteY6" fmla="*/ 2216368 h 2806277"/>
                  <a:gd name="connsiteX7" fmla="*/ 2271598 w 2290085"/>
                  <a:gd name="connsiteY7" fmla="*/ 1506684 h 2806277"/>
                  <a:gd name="connsiteX8" fmla="*/ 1807574 w 2290085"/>
                  <a:gd name="connsiteY8" fmla="*/ 128261 h 2806277"/>
                  <a:gd name="connsiteX9" fmla="*/ 879526 w 2290085"/>
                  <a:gd name="connsiteY9" fmla="*/ 141908 h 280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0085" h="2806277">
                    <a:moveTo>
                      <a:pt x="811287" y="128261"/>
                    </a:moveTo>
                    <a:cubicBezTo>
                      <a:pt x="534920" y="187401"/>
                      <a:pt x="258553" y="246542"/>
                      <a:pt x="128899" y="360273"/>
                    </a:cubicBezTo>
                    <a:cubicBezTo>
                      <a:pt x="-755" y="474004"/>
                      <a:pt x="-32599" y="608207"/>
                      <a:pt x="33365" y="810649"/>
                    </a:cubicBezTo>
                    <a:cubicBezTo>
                      <a:pt x="99329" y="1013091"/>
                      <a:pt x="435974" y="1308792"/>
                      <a:pt x="524684" y="1574923"/>
                    </a:cubicBezTo>
                    <a:cubicBezTo>
                      <a:pt x="613394" y="1841054"/>
                      <a:pt x="415502" y="2202720"/>
                      <a:pt x="565628" y="2407437"/>
                    </a:cubicBezTo>
                    <a:cubicBezTo>
                      <a:pt x="715754" y="2612154"/>
                      <a:pt x="1166130" y="2835067"/>
                      <a:pt x="1425437" y="2803222"/>
                    </a:cubicBezTo>
                    <a:cubicBezTo>
                      <a:pt x="1684744" y="2771377"/>
                      <a:pt x="1980445" y="2432458"/>
                      <a:pt x="2121472" y="2216368"/>
                    </a:cubicBezTo>
                    <a:cubicBezTo>
                      <a:pt x="2262499" y="2000278"/>
                      <a:pt x="2323914" y="1854702"/>
                      <a:pt x="2271598" y="1506684"/>
                    </a:cubicBezTo>
                    <a:cubicBezTo>
                      <a:pt x="2219282" y="1158666"/>
                      <a:pt x="2039586" y="355724"/>
                      <a:pt x="1807574" y="128261"/>
                    </a:cubicBezTo>
                    <a:cubicBezTo>
                      <a:pt x="1575562" y="-99202"/>
                      <a:pt x="1227544" y="21353"/>
                      <a:pt x="879526" y="141908"/>
                    </a:cubicBezTo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21000">
                    <a:srgbClr val="7D8496"/>
                  </a:gs>
                  <a:gs pos="53000">
                    <a:srgbClr val="E6E6E6"/>
                  </a:gs>
                  <a:gs pos="84000">
                    <a:srgbClr val="7D8496"/>
                  </a:gs>
                  <a:gs pos="100000">
                    <a:srgbClr val="E6E6E6"/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804360" y="1599183"/>
                <a:ext cx="80320" cy="87127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815861" y="1743199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IN" sz="24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8028384" y="3940233"/>
                <a:ext cx="864096" cy="28085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184013" y="3573016"/>
                <a:ext cx="521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IN" sz="2400" b="1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3990949">
                <a:off x="5409488" y="2996952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4311192">
                <a:off x="7820914" y="2939360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20415894">
                <a:off x="7130219" y="5203490"/>
                <a:ext cx="364049" cy="288032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68070" y="2605848"/>
                <a:ext cx="3385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17822" y="3759423"/>
                <a:ext cx="3385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21678" y="4407495"/>
                <a:ext cx="3385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Straight Arrow Connector 23"/>
            <p:cNvCxnSpPr>
              <a:endCxn id="26" idx="4"/>
            </p:cNvCxnSpPr>
            <p:nvPr/>
          </p:nvCxnSpPr>
          <p:spPr>
            <a:xfrm flipH="1" flipV="1">
              <a:off x="6455302" y="4991293"/>
              <a:ext cx="354966" cy="115920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300192" y="606367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77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</a:t>
            </a:r>
            <a:r>
              <a:rPr lang="en-IN" dirty="0" smtClean="0"/>
              <a:t>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wish to see what will be the relationship between the forces of one system and the displacements of the </a:t>
            </a:r>
            <a:r>
              <a:rPr lang="en-IN" sz="2800" dirty="0"/>
              <a:t>o</a:t>
            </a:r>
            <a:r>
              <a:rPr lang="en-IN" sz="2800" dirty="0" smtClean="0"/>
              <a:t>ther.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1664352" cy="267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1" y="3216540"/>
            <a:ext cx="1767993" cy="24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3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 coefficients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a two dimensional body we can have number of such stiffnesses relating the force components to the deflection components</a:t>
            </a:r>
          </a:p>
          <a:p>
            <a:r>
              <a:rPr lang="en-IN" dirty="0" smtClean="0"/>
              <a:t>That is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relations are expressed in a compact form through a matrix equation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33604"/>
              </p:ext>
            </p:extLst>
          </p:nvPr>
        </p:nvGraphicFramePr>
        <p:xfrm>
          <a:off x="2483768" y="3429000"/>
          <a:ext cx="44958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3" imgW="1498320" imgH="482400" progId="Equation.DSMT4">
                  <p:embed/>
                </p:oleObj>
              </mc:Choice>
              <mc:Fallback>
                <p:oleObj name="Equation" r:id="rId3" imgW="1498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429000"/>
                        <a:ext cx="44958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705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Consider the following expression involving forces of system 1 and displacements of 2.</a:t>
            </a:r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Each displacement can be written using  influence coefficients for system 2 as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17235"/>
              </p:ext>
            </p:extLst>
          </p:nvPr>
        </p:nvGraphicFramePr>
        <p:xfrm>
          <a:off x="1979712" y="2708920"/>
          <a:ext cx="4913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4" name="Equation" r:id="rId3" imgW="1638000" imgH="228600" progId="Equation.DSMT4">
                  <p:embed/>
                </p:oleObj>
              </mc:Choice>
              <mc:Fallback>
                <p:oleObj name="Equation" r:id="rId3" imgW="1638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08920"/>
                        <a:ext cx="4913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35552"/>
              </p:ext>
            </p:extLst>
          </p:nvPr>
        </p:nvGraphicFramePr>
        <p:xfrm>
          <a:off x="2123728" y="4581128"/>
          <a:ext cx="53324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Equation" r:id="rId5" imgW="1777680" imgH="228600" progId="Equation.DSMT4">
                  <p:embed/>
                </p:oleObj>
              </mc:Choice>
              <mc:Fallback>
                <p:oleObj name="Equation" r:id="rId5" imgW="17776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81128"/>
                        <a:ext cx="53324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313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therefore get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123795"/>
              </p:ext>
            </p:extLst>
          </p:nvPr>
        </p:nvGraphicFramePr>
        <p:xfrm>
          <a:off x="1691680" y="2564904"/>
          <a:ext cx="65516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Equation" r:id="rId3" imgW="2184120" imgH="990360" progId="Equation.DSMT4">
                  <p:embed/>
                </p:oleObj>
              </mc:Choice>
              <mc:Fallback>
                <p:oleObj name="Equation" r:id="rId3" imgW="21841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564904"/>
                        <a:ext cx="65516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56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Expand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962228"/>
              </p:ext>
            </p:extLst>
          </p:nvPr>
        </p:nvGraphicFramePr>
        <p:xfrm>
          <a:off x="1790700" y="2806700"/>
          <a:ext cx="6627813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Equation" r:id="rId3" imgW="2209680" imgH="685800" progId="Equation.DSMT4">
                  <p:embed/>
                </p:oleObj>
              </mc:Choice>
              <mc:Fallback>
                <p:oleObj name="Equation" r:id="rId3" imgW="2209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806700"/>
                        <a:ext cx="6627813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788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Rearrange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890215"/>
              </p:ext>
            </p:extLst>
          </p:nvPr>
        </p:nvGraphicFramePr>
        <p:xfrm>
          <a:off x="1600200" y="2425700"/>
          <a:ext cx="7008813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Equation" r:id="rId3" imgW="2336760" imgH="939600" progId="Equation.DSMT4">
                  <p:embed/>
                </p:oleObj>
              </mc:Choice>
              <mc:Fallback>
                <p:oleObj name="Equation" r:id="rId3" imgW="23367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25700"/>
                        <a:ext cx="7008813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46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Use reciprocal relations for influence coefficients</a:t>
            </a:r>
            <a:r>
              <a:rPr lang="en-IN" sz="2800" dirty="0"/>
              <a:t>.</a:t>
            </a:r>
            <a:endParaRPr lang="en-IN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4329"/>
              </p:ext>
            </p:extLst>
          </p:nvPr>
        </p:nvGraphicFramePr>
        <p:xfrm>
          <a:off x="1676400" y="2387600"/>
          <a:ext cx="6856413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1" name="Equation" r:id="rId3" imgW="2286000" imgH="965160" progId="Equation.DSMT4">
                  <p:embed/>
                </p:oleObj>
              </mc:Choice>
              <mc:Fallback>
                <p:oleObj name="Equation" r:id="rId3" imgW="22860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87600"/>
                        <a:ext cx="6856413" cy="289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955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Now consider the following expression involving forces of system 2 and displacements of 1</a:t>
            </a:r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/>
              <a:t>S</a:t>
            </a:r>
            <a:r>
              <a:rPr lang="en-IN" sz="2800" dirty="0" smtClean="0"/>
              <a:t>ince </a:t>
            </a:r>
            <a:r>
              <a:rPr lang="en-IN" sz="2800" dirty="0"/>
              <a:t>each </a:t>
            </a:r>
            <a:r>
              <a:rPr lang="en-IN" sz="2800" dirty="0" smtClean="0"/>
              <a:t>Q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 </a:t>
            </a:r>
            <a:r>
              <a:rPr lang="en-IN" sz="2800" dirty="0"/>
              <a:t>has the same direction as each </a:t>
            </a:r>
            <a:r>
              <a:rPr lang="en-IN" sz="2800" dirty="0" smtClean="0"/>
              <a:t>P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 </a:t>
            </a:r>
            <a:r>
              <a:rPr lang="en-IN" sz="2800" dirty="0"/>
              <a:t>and acts at the same point </a:t>
            </a:r>
            <a:r>
              <a:rPr lang="en-IN" sz="2800" dirty="0" err="1"/>
              <a:t>i</a:t>
            </a:r>
            <a:r>
              <a:rPr lang="en-IN" sz="2800" dirty="0"/>
              <a:t>, </a:t>
            </a:r>
            <a:r>
              <a:rPr lang="en-IN" sz="2800" dirty="0" smtClean="0"/>
              <a:t>hence </a:t>
            </a:r>
            <a:r>
              <a:rPr lang="en-IN" sz="2800" dirty="0"/>
              <a:t>the same influence coefficients </a:t>
            </a:r>
            <a:r>
              <a:rPr lang="en-IN" sz="2800" dirty="0" smtClean="0"/>
              <a:t>can </a:t>
            </a:r>
            <a:r>
              <a:rPr lang="en-IN" sz="2800" dirty="0"/>
              <a:t>be </a:t>
            </a:r>
            <a:r>
              <a:rPr lang="en-IN" sz="2800" dirty="0" smtClean="0"/>
              <a:t>used to evaluate the displacements for system 1 as well.</a:t>
            </a:r>
          </a:p>
          <a:p>
            <a:endParaRPr lang="en-IN" sz="2800" dirty="0" smtClean="0"/>
          </a:p>
          <a:p>
            <a:r>
              <a:rPr lang="en-IN" sz="2800" dirty="0" smtClean="0"/>
              <a:t>Hence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82530"/>
              </p:ext>
            </p:extLst>
          </p:nvPr>
        </p:nvGraphicFramePr>
        <p:xfrm>
          <a:off x="1979712" y="2708920"/>
          <a:ext cx="5180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08920"/>
                        <a:ext cx="51800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29889"/>
              </p:ext>
            </p:extLst>
          </p:nvPr>
        </p:nvGraphicFramePr>
        <p:xfrm>
          <a:off x="2238375" y="5839544"/>
          <a:ext cx="5103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Equation" r:id="rId5" imgW="1701720" imgH="228600" progId="Equation.DSMT4">
                  <p:embed/>
                </p:oleObj>
              </mc:Choice>
              <mc:Fallback>
                <p:oleObj name="Equation" r:id="rId5" imgW="17017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5839544"/>
                        <a:ext cx="51038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32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600200"/>
            <a:ext cx="8579296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get after similar manipulations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08779"/>
              </p:ext>
            </p:extLst>
          </p:nvPr>
        </p:nvGraphicFramePr>
        <p:xfrm>
          <a:off x="838200" y="2420888"/>
          <a:ext cx="73914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Equation" r:id="rId3" imgW="2463480" imgH="990360" progId="Equation.DSMT4">
                  <p:embed/>
                </p:oleObj>
              </mc:Choice>
              <mc:Fallback>
                <p:oleObj name="Equation" r:id="rId3" imgW="24634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20888"/>
                        <a:ext cx="73914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65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7931224" cy="4637112"/>
          </a:xfrm>
        </p:spPr>
        <p:txBody>
          <a:bodyPr>
            <a:noAutofit/>
          </a:bodyPr>
          <a:lstStyle/>
          <a:p>
            <a:r>
              <a:rPr lang="en-IN" sz="2800" b="1" i="1" dirty="0"/>
              <a:t>The forces of the first system </a:t>
            </a:r>
            <a:r>
              <a:rPr lang="en-IN" sz="2800" b="1" i="1" dirty="0" smtClean="0"/>
              <a:t>(</a:t>
            </a:r>
            <a:r>
              <a:rPr lang="en-IN" sz="2800" b="1" i="1" dirty="0"/>
              <a:t>P</a:t>
            </a:r>
            <a:r>
              <a:rPr lang="en-IN" sz="2800" b="1" i="1" baseline="-25000" dirty="0" smtClean="0"/>
              <a:t>1</a:t>
            </a:r>
            <a:r>
              <a:rPr lang="en-IN" sz="2800" b="1" i="1" dirty="0"/>
              <a:t>, </a:t>
            </a:r>
            <a:r>
              <a:rPr lang="en-IN" sz="2800" b="1" i="1" dirty="0" smtClean="0"/>
              <a:t>P</a:t>
            </a:r>
            <a:r>
              <a:rPr lang="en-IN" sz="2800" b="1" i="1" baseline="-25000" dirty="0" smtClean="0"/>
              <a:t>2</a:t>
            </a:r>
            <a:r>
              <a:rPr lang="en-IN" sz="2800" b="1" i="1" dirty="0" smtClean="0"/>
              <a:t>, </a:t>
            </a:r>
            <a:r>
              <a:rPr lang="en-IN" sz="2800" b="1" i="1" dirty="0"/>
              <a:t>. . </a:t>
            </a:r>
            <a:r>
              <a:rPr lang="en-IN" sz="2800" b="1" i="1" dirty="0" smtClean="0"/>
              <a:t>.</a:t>
            </a:r>
            <a:r>
              <a:rPr lang="en-IN" sz="2800" b="1" i="1" dirty="0"/>
              <a:t> </a:t>
            </a:r>
            <a:r>
              <a:rPr lang="en-IN" sz="2800" b="1" i="1" dirty="0" err="1" smtClean="0"/>
              <a:t>P</a:t>
            </a:r>
            <a:r>
              <a:rPr lang="en-IN" sz="2800" b="1" i="1" baseline="-25000" dirty="0" err="1" smtClean="0"/>
              <a:t>n</a:t>
            </a:r>
            <a:r>
              <a:rPr lang="en-IN" sz="2800" b="1" i="1" dirty="0" smtClean="0"/>
              <a:t>) </a:t>
            </a:r>
            <a:r>
              <a:rPr lang="en-IN" sz="2800" b="1" i="1" dirty="0"/>
              <a:t>acting through the </a:t>
            </a:r>
            <a:r>
              <a:rPr lang="en-IN" sz="2800" b="1" i="1" dirty="0" smtClean="0"/>
              <a:t>corresponding displacements </a:t>
            </a:r>
            <a:r>
              <a:rPr lang="en-IN" sz="2800" b="1" i="1" dirty="0"/>
              <a:t>produced by any second system </a:t>
            </a:r>
            <a:r>
              <a:rPr lang="en-IN" sz="2800" b="1" i="1" dirty="0" smtClean="0"/>
              <a:t>(Q</a:t>
            </a:r>
            <a:r>
              <a:rPr lang="en-IN" sz="2800" b="1" i="1" baseline="-25000" dirty="0" smtClean="0"/>
              <a:t>1</a:t>
            </a:r>
            <a:r>
              <a:rPr lang="en-IN" sz="2800" b="1" i="1" dirty="0"/>
              <a:t>, </a:t>
            </a:r>
            <a:r>
              <a:rPr lang="en-IN" sz="2800" b="1" i="1" dirty="0" smtClean="0"/>
              <a:t>Q</a:t>
            </a:r>
            <a:r>
              <a:rPr lang="en-IN" sz="2800" b="1" i="1" baseline="-25000" dirty="0" smtClean="0"/>
              <a:t>2</a:t>
            </a:r>
            <a:r>
              <a:rPr lang="en-IN" sz="2800" b="1" i="1" dirty="0"/>
              <a:t>, . . . </a:t>
            </a:r>
            <a:r>
              <a:rPr lang="en-IN" sz="2800" b="1" i="1" dirty="0" err="1" smtClean="0"/>
              <a:t>Q</a:t>
            </a:r>
            <a:r>
              <a:rPr lang="en-IN" sz="2800" b="1" i="1" baseline="-25000" dirty="0" err="1" smtClean="0"/>
              <a:t>n</a:t>
            </a:r>
            <a:r>
              <a:rPr lang="en-IN" sz="2800" b="1" i="1" dirty="0" smtClean="0"/>
              <a:t>) </a:t>
            </a:r>
            <a:r>
              <a:rPr lang="en-IN" sz="2800" b="1" i="1" dirty="0"/>
              <a:t>do the </a:t>
            </a:r>
            <a:r>
              <a:rPr lang="en-IN" sz="2800" b="1" i="1" dirty="0" smtClean="0"/>
              <a:t>same amount </a:t>
            </a:r>
            <a:r>
              <a:rPr lang="en-IN" sz="2800" b="1" i="1" dirty="0"/>
              <a:t>of work as that done by the second system of forces acting through </a:t>
            </a:r>
            <a:r>
              <a:rPr lang="en-IN" sz="2800" b="1" i="1" dirty="0" smtClean="0"/>
              <a:t>the corresponding </a:t>
            </a:r>
            <a:r>
              <a:rPr lang="en-IN" sz="2800" b="1" i="1" dirty="0"/>
              <a:t>displacements produced by the first system of </a:t>
            </a:r>
            <a:r>
              <a:rPr lang="en-IN" sz="2800" b="1" i="1" dirty="0" smtClean="0"/>
              <a:t>forces</a:t>
            </a:r>
            <a:endParaRPr lang="en-IN" sz="2800" b="1" i="1" dirty="0"/>
          </a:p>
          <a:p>
            <a:r>
              <a:rPr lang="en-IN" sz="2800" dirty="0"/>
              <a:t>This is the </a:t>
            </a:r>
            <a:r>
              <a:rPr lang="en-IN" sz="2800" b="1" dirty="0" smtClean="0"/>
              <a:t>Reciprocal </a:t>
            </a:r>
            <a:r>
              <a:rPr lang="en-IN" sz="2800" b="1" dirty="0"/>
              <a:t>theorem of Maxwell, </a:t>
            </a:r>
            <a:r>
              <a:rPr lang="en-IN" sz="2800" b="1" dirty="0" err="1"/>
              <a:t>Betti</a:t>
            </a:r>
            <a:r>
              <a:rPr lang="en-IN" sz="2800" b="1" dirty="0"/>
              <a:t> and Rayleigh</a:t>
            </a:r>
            <a:r>
              <a:rPr lang="en-IN" sz="2800" dirty="0"/>
              <a:t>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312791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Strain energy of a linear system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561373"/>
              </p:ext>
            </p:extLst>
          </p:nvPr>
        </p:nvGraphicFramePr>
        <p:xfrm>
          <a:off x="2003425" y="2564904"/>
          <a:ext cx="51101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Equation" r:id="rId3" imgW="2044440" imgH="914400" progId="Equation.DSMT4">
                  <p:embed/>
                </p:oleObj>
              </mc:Choice>
              <mc:Fallback>
                <p:oleObj name="Equation" r:id="rId3" imgW="204444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2564904"/>
                        <a:ext cx="51101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636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take the partial derivative with respect to any one force F</a:t>
            </a:r>
            <a:r>
              <a:rPr lang="en-IN" baseline="-25000" dirty="0" smtClean="0"/>
              <a:t>k</a:t>
            </a:r>
            <a:r>
              <a:rPr lang="en-IN" dirty="0" smtClean="0"/>
              <a:t> and apply product rule within the summations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25215"/>
              </p:ext>
            </p:extLst>
          </p:nvPr>
        </p:nvGraphicFramePr>
        <p:xfrm>
          <a:off x="2178050" y="3049860"/>
          <a:ext cx="4760913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2" name="Equation" r:id="rId3" imgW="1904760" imgH="1447560" progId="Equation.DSMT4">
                  <p:embed/>
                </p:oleObj>
              </mc:Choice>
              <mc:Fallback>
                <p:oleObj name="Equation" r:id="rId3" imgW="19047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049860"/>
                        <a:ext cx="4760913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67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 coefficients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If we look at the figure shown, we can see that the point G can move in both x and y directions and a force acting on G will in general have both x and y components</a:t>
            </a:r>
          </a:p>
          <a:p>
            <a:r>
              <a:rPr lang="en-IN" dirty="0" smtClean="0"/>
              <a:t>For such problems the relations between force and displacement will have the form  described.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86" y="1628800"/>
            <a:ext cx="25812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462658" y="2002488"/>
            <a:ext cx="1008000" cy="7560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30622" y="17728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452320" y="2767280"/>
            <a:ext cx="100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452320" y="1988840"/>
            <a:ext cx="0" cy="7560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8424" y="25352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77936" y="1556792"/>
            <a:ext cx="4924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94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first break up the sum into  two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34650"/>
              </p:ext>
            </p:extLst>
          </p:nvPr>
        </p:nvGraphicFramePr>
        <p:xfrm>
          <a:off x="1558925" y="2852936"/>
          <a:ext cx="590391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5" name="Equation" r:id="rId3" imgW="2361960" imgH="965160" progId="Equation.DSMT4">
                  <p:embed/>
                </p:oleObj>
              </mc:Choice>
              <mc:Fallback>
                <p:oleObj name="Equation" r:id="rId3" imgW="23619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852936"/>
                        <a:ext cx="5903913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589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Then we </a:t>
            </a:r>
            <a:r>
              <a:rPr lang="en-IN" dirty="0"/>
              <a:t>interchange the order of summation </a:t>
            </a:r>
            <a:r>
              <a:rPr lang="en-IN" dirty="0" smtClean="0"/>
              <a:t>in the second term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139735"/>
              </p:ext>
            </p:extLst>
          </p:nvPr>
        </p:nvGraphicFramePr>
        <p:xfrm>
          <a:off x="1258888" y="3212976"/>
          <a:ext cx="660082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3" imgW="2641320" imgH="939600" progId="Equation.DSMT4">
                  <p:embed/>
                </p:oleObj>
              </mc:Choice>
              <mc:Fallback>
                <p:oleObj name="Equation" r:id="rId3" imgW="26413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2976"/>
                        <a:ext cx="660082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99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Simplify each summation further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70053"/>
              </p:ext>
            </p:extLst>
          </p:nvPr>
        </p:nvGraphicFramePr>
        <p:xfrm>
          <a:off x="1258888" y="2564904"/>
          <a:ext cx="660082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3" imgW="2641320" imgH="939600" progId="Equation.DSMT4">
                  <p:embed/>
                </p:oleObj>
              </mc:Choice>
              <mc:Fallback>
                <p:oleObj name="Equation" r:id="rId3" imgW="26413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4904"/>
                        <a:ext cx="660082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20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derivatives will be zero except when </a:t>
            </a:r>
            <a:r>
              <a:rPr lang="en-IN" dirty="0" err="1" smtClean="0"/>
              <a:t>i</a:t>
            </a:r>
            <a:r>
              <a:rPr lang="en-IN" dirty="0" smtClean="0"/>
              <a:t>=k or j=k. Hence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22218"/>
              </p:ext>
            </p:extLst>
          </p:nvPr>
        </p:nvGraphicFramePr>
        <p:xfrm>
          <a:off x="1227138" y="2880320"/>
          <a:ext cx="66643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Equation" r:id="rId3" imgW="2666880" imgH="1371600" progId="Equation.DSMT4">
                  <p:embed/>
                </p:oleObj>
              </mc:Choice>
              <mc:Fallback>
                <p:oleObj name="Equation" r:id="rId3" imgW="26668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880320"/>
                        <a:ext cx="666432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484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Hence</a:t>
            </a:r>
          </a:p>
          <a:p>
            <a:endParaRPr lang="en-IN" dirty="0" smtClean="0"/>
          </a:p>
          <a:p>
            <a:r>
              <a:rPr lang="en-IN" dirty="0" smtClean="0"/>
              <a:t>Recall the expression for deflection at point k in the direction of F</a:t>
            </a:r>
            <a:r>
              <a:rPr lang="en-IN" baseline="-25000" dirty="0" smtClean="0"/>
              <a:t>k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Hence </a:t>
            </a:r>
          </a:p>
          <a:p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850889"/>
              </p:ext>
            </p:extLst>
          </p:nvPr>
        </p:nvGraphicFramePr>
        <p:xfrm>
          <a:off x="1541144" y="3933056"/>
          <a:ext cx="61272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7" name="Equation" r:id="rId3" imgW="2450880" imgH="431640" progId="Equation.DSMT4">
                  <p:embed/>
                </p:oleObj>
              </mc:Choice>
              <mc:Fallback>
                <p:oleObj name="Equation" r:id="rId3" imgW="24508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44" y="3933056"/>
                        <a:ext cx="61272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55716"/>
              </p:ext>
            </p:extLst>
          </p:nvPr>
        </p:nvGraphicFramePr>
        <p:xfrm>
          <a:off x="2428279" y="1556792"/>
          <a:ext cx="38719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8" name="Equation" r:id="rId5" imgW="1549080" imgH="444240" progId="Equation.DSMT4">
                  <p:embed/>
                </p:oleObj>
              </mc:Choice>
              <mc:Fallback>
                <p:oleObj name="Equation" r:id="rId5" imgW="154908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279" y="1556792"/>
                        <a:ext cx="38719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1421"/>
              </p:ext>
            </p:extLst>
          </p:nvPr>
        </p:nvGraphicFramePr>
        <p:xfrm>
          <a:off x="3803649" y="5286375"/>
          <a:ext cx="1713960" cy="129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9" name="Equation" r:id="rId7" imgW="571320" imgH="431640" progId="Equation.DSMT4">
                  <p:embed/>
                </p:oleObj>
              </mc:Choice>
              <mc:Fallback>
                <p:oleObj name="Equation" r:id="rId7" imgW="5713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49" y="5286375"/>
                        <a:ext cx="1713960" cy="1294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414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Now consider a linear spring with stiffness k</a:t>
            </a:r>
          </a:p>
          <a:p>
            <a:r>
              <a:rPr lang="en-IN" dirty="0" smtClean="0"/>
              <a:t>Its strain energy in terms of applied force P is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Applying this method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method </a:t>
            </a:r>
            <a:r>
              <a:rPr lang="en-IN" dirty="0" smtClean="0"/>
              <a:t>works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89312"/>
              </p:ext>
            </p:extLst>
          </p:nvPr>
        </p:nvGraphicFramePr>
        <p:xfrm>
          <a:off x="2035175" y="2708920"/>
          <a:ext cx="5046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5" name="Equation" r:id="rId3" imgW="2019240" imgH="469800" progId="Equation.DSMT4">
                  <p:embed/>
                </p:oleObj>
              </mc:Choice>
              <mc:Fallback>
                <p:oleObj name="Equation" r:id="rId3" imgW="2019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708920"/>
                        <a:ext cx="50466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348749"/>
              </p:ext>
            </p:extLst>
          </p:nvPr>
        </p:nvGraphicFramePr>
        <p:xfrm>
          <a:off x="3114675" y="4365104"/>
          <a:ext cx="28559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6" name="Equation" r:id="rId5" imgW="1143000" imgH="393480" progId="Equation.DSMT4">
                  <p:embed/>
                </p:oleObj>
              </mc:Choice>
              <mc:Fallback>
                <p:oleObj name="Equation" r:id="rId5" imgW="11430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4365104"/>
                        <a:ext cx="28559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551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Now consider a nonlinear spring where the force vs displacement relation is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Its strain energy in terms of applied force P is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451109"/>
              </p:ext>
            </p:extLst>
          </p:nvPr>
        </p:nvGraphicFramePr>
        <p:xfrm>
          <a:off x="890588" y="4872062"/>
          <a:ext cx="733425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9" name="Equation" r:id="rId3" imgW="2933640" imgH="545760" progId="Equation.DSMT4">
                  <p:embed/>
                </p:oleObj>
              </mc:Choice>
              <mc:Fallback>
                <p:oleObj name="Equation" r:id="rId3" imgW="29336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4872062"/>
                        <a:ext cx="733425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21974"/>
              </p:ext>
            </p:extLst>
          </p:nvPr>
        </p:nvGraphicFramePr>
        <p:xfrm>
          <a:off x="863798" y="2198688"/>
          <a:ext cx="77406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Equation" r:id="rId5" imgW="3098520" imgH="520560" progId="Equation.DSMT4">
                  <p:embed/>
                </p:oleObj>
              </mc:Choice>
              <mc:Fallback>
                <p:oleObj name="Equation" r:id="rId5" imgW="3098520" imgH="520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98" y="2198688"/>
                        <a:ext cx="77406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154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Applying </a:t>
            </a:r>
            <a:r>
              <a:rPr lang="en-IN" dirty="0"/>
              <a:t>Castigliano’s </a:t>
            </a:r>
            <a:r>
              <a:rPr lang="en-IN" dirty="0" smtClean="0"/>
              <a:t>Method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Wrong displacement is obtained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43144"/>
              </p:ext>
            </p:extLst>
          </p:nvPr>
        </p:nvGraphicFramePr>
        <p:xfrm>
          <a:off x="3065463" y="2420888"/>
          <a:ext cx="29845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Equation" r:id="rId3" imgW="1193760" imgH="1066680" progId="Equation.DSMT4">
                  <p:embed/>
                </p:oleObj>
              </mc:Choice>
              <mc:Fallback>
                <p:oleObj name="Equation" r:id="rId3" imgW="11937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420888"/>
                        <a:ext cx="29845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642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Consider a nonlinear spring where the force vs displacement relation is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Define a term complimentary  strain energy 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479367"/>
              </p:ext>
            </p:extLst>
          </p:nvPr>
        </p:nvGraphicFramePr>
        <p:xfrm>
          <a:off x="747713" y="4365104"/>
          <a:ext cx="76200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Equation" r:id="rId3" imgW="3047760" imgH="545760" progId="Equation.DSMT4">
                  <p:embed/>
                </p:oleObj>
              </mc:Choice>
              <mc:Fallback>
                <p:oleObj name="Equation" r:id="rId3" imgW="30477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365104"/>
                        <a:ext cx="76200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6555"/>
              </p:ext>
            </p:extLst>
          </p:nvPr>
        </p:nvGraphicFramePr>
        <p:xfrm>
          <a:off x="2751138" y="2271266"/>
          <a:ext cx="39655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Equation" r:id="rId5" imgW="1587240" imgH="520560" progId="Equation.DSMT4">
                  <p:embed/>
                </p:oleObj>
              </mc:Choice>
              <mc:Fallback>
                <p:oleObj name="Equation" r:id="rId5" imgW="1587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2271266"/>
                        <a:ext cx="396557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758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Castigliano’s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Applying </a:t>
            </a:r>
            <a:r>
              <a:rPr lang="en-IN" dirty="0"/>
              <a:t>Castigliano’s </a:t>
            </a:r>
            <a:r>
              <a:rPr lang="en-IN" dirty="0" smtClean="0"/>
              <a:t>Method to the complimentary energy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Correct displacement is obtained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609174"/>
              </p:ext>
            </p:extLst>
          </p:nvPr>
        </p:nvGraphicFramePr>
        <p:xfrm>
          <a:off x="2160588" y="2634208"/>
          <a:ext cx="47942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1" name="Equation" r:id="rId3" imgW="1917360" imgH="1066680" progId="Equation.DSMT4">
                  <p:embed/>
                </p:oleObj>
              </mc:Choice>
              <mc:Fallback>
                <p:oleObj name="Equation" r:id="rId3" imgW="19173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634208"/>
                        <a:ext cx="479425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89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 coefficients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If we invert this relation we will get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inverted matrix can be thought of as a compliance matrix with the components being compliance coefficients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41850"/>
              </p:ext>
            </p:extLst>
          </p:nvPr>
        </p:nvGraphicFramePr>
        <p:xfrm>
          <a:off x="2076450" y="1988840"/>
          <a:ext cx="499110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3" imgW="1663560" imgH="1015920" progId="Equation.DSMT4">
                  <p:embed/>
                </p:oleObj>
              </mc:Choice>
              <mc:Fallback>
                <p:oleObj name="Equation" r:id="rId3" imgW="1663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988840"/>
                        <a:ext cx="4991100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068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of virtual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Consider a system in equilibrium </a:t>
            </a:r>
            <a:r>
              <a:rPr lang="en-IN" dirty="0"/>
              <a:t>u</a:t>
            </a:r>
            <a:r>
              <a:rPr lang="en-IN" dirty="0" smtClean="0"/>
              <a:t>nder the action of n forces acting at n points with all the points having undergone the required displacements.</a:t>
            </a:r>
          </a:p>
          <a:p>
            <a:r>
              <a:rPr lang="en-IN" dirty="0" smtClean="0"/>
              <a:t>Let there be a small incremental displacement at the </a:t>
            </a:r>
            <a:r>
              <a:rPr lang="en-IN" dirty="0" err="1" smtClean="0"/>
              <a:t>ith</a:t>
            </a:r>
            <a:r>
              <a:rPr lang="en-IN" dirty="0" smtClean="0"/>
              <a:t> point, in the direction of the </a:t>
            </a:r>
            <a:r>
              <a:rPr lang="en-IN" dirty="0" err="1" smtClean="0"/>
              <a:t>ith</a:t>
            </a:r>
            <a:r>
              <a:rPr lang="en-IN" dirty="0" smtClean="0"/>
              <a:t> force, such that all the forces at the other points remain unaffected. Since this is actually not possible we call this a virtual displacement.</a:t>
            </a:r>
          </a:p>
          <a:p>
            <a:r>
              <a:rPr lang="en-IN" dirty="0" smtClean="0"/>
              <a:t>The only way this can be possible is if the </a:t>
            </a:r>
            <a:r>
              <a:rPr lang="en-IN" dirty="0" err="1" smtClean="0"/>
              <a:t>ith</a:t>
            </a:r>
            <a:r>
              <a:rPr lang="en-IN" dirty="0" smtClean="0"/>
              <a:t> force readjusts itself. This can involve a change in magnitude as well as direction.</a:t>
            </a:r>
          </a:p>
        </p:txBody>
      </p:sp>
    </p:spTree>
    <p:extLst>
      <p:ext uri="{BB962C8B-B14F-4D97-AF65-F5344CB8AC3E}">
        <p14:creationId xmlns:p14="http://schemas.microsoft.com/office/powerpoint/2010/main" val="664020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of virtual work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r>
              <a:rPr lang="en-IN" dirty="0" smtClean="0"/>
              <a:t>Thus a small displacement </a:t>
            </a:r>
            <a:r>
              <a:rPr lang="en-IN" dirty="0">
                <a:latin typeface="Symbol" panose="05050102010706020507" pitchFamily="18" charset="2"/>
              </a:rPr>
              <a:t>D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i</a:t>
            </a:r>
            <a:r>
              <a:rPr lang="en-IN" dirty="0" smtClean="0"/>
              <a:t> at the </a:t>
            </a:r>
            <a:r>
              <a:rPr lang="en-IN" dirty="0" err="1" smtClean="0"/>
              <a:t>ith</a:t>
            </a:r>
            <a:r>
              <a:rPr lang="en-IN" dirty="0" smtClean="0"/>
              <a:t> point results in a change of F</a:t>
            </a:r>
            <a:r>
              <a:rPr lang="en-IN" baseline="-25000" dirty="0"/>
              <a:t>i</a:t>
            </a:r>
            <a:r>
              <a:rPr lang="en-IN" dirty="0" smtClean="0"/>
              <a:t> to F</a:t>
            </a:r>
            <a:r>
              <a:rPr lang="en-IN" baseline="-25000" dirty="0"/>
              <a:t>i</a:t>
            </a:r>
            <a:r>
              <a:rPr lang="en-IN" dirty="0" smtClean="0"/>
              <a:t>+ </a:t>
            </a:r>
            <a:r>
              <a:rPr lang="en-IN" dirty="0" err="1" smtClean="0">
                <a:latin typeface="Symbol" panose="05050102010706020507" pitchFamily="18" charset="2"/>
              </a:rPr>
              <a:t>D</a:t>
            </a:r>
            <a:r>
              <a:rPr lang="en-IN" dirty="0" err="1" smtClean="0"/>
              <a:t>F</a:t>
            </a:r>
            <a:r>
              <a:rPr lang="en-IN" baseline="-25000" dirty="0" err="1" smtClean="0"/>
              <a:t>i</a:t>
            </a:r>
            <a:r>
              <a:rPr lang="en-IN" dirty="0" smtClean="0"/>
              <a:t>. </a:t>
            </a:r>
          </a:p>
          <a:p>
            <a:r>
              <a:rPr lang="en-IN" dirty="0" smtClean="0"/>
              <a:t>Work done by </a:t>
            </a:r>
            <a:r>
              <a:rPr lang="en-IN" dirty="0"/>
              <a:t>F</a:t>
            </a:r>
            <a:r>
              <a:rPr lang="en-IN" baseline="-25000" dirty="0"/>
              <a:t>i</a:t>
            </a:r>
            <a:r>
              <a:rPr lang="en-IN" dirty="0"/>
              <a:t> </a:t>
            </a:r>
            <a:r>
              <a:rPr lang="en-IN" dirty="0" smtClean="0"/>
              <a:t> is </a:t>
            </a:r>
            <a:r>
              <a:rPr lang="en-IN" dirty="0" err="1" smtClean="0"/>
              <a:t>F</a:t>
            </a:r>
            <a:r>
              <a:rPr lang="en-IN" baseline="-25000" dirty="0" err="1" smtClean="0"/>
              <a:t>i</a:t>
            </a:r>
            <a:r>
              <a:rPr lang="en-IN" dirty="0" err="1" smtClean="0">
                <a:latin typeface="Symbol" panose="05050102010706020507" pitchFamily="18" charset="2"/>
              </a:rPr>
              <a:t>Dd</a:t>
            </a:r>
            <a:r>
              <a:rPr lang="en-IN" baseline="-25000" dirty="0" err="1" smtClean="0"/>
              <a:t>i</a:t>
            </a:r>
            <a:endParaRPr lang="en-IN" dirty="0" smtClean="0"/>
          </a:p>
          <a:p>
            <a:r>
              <a:rPr lang="en-IN" dirty="0"/>
              <a:t>Work done by </a:t>
            </a:r>
            <a:r>
              <a:rPr lang="en-IN" dirty="0" err="1" smtClean="0">
                <a:latin typeface="Symbol" panose="05050102010706020507" pitchFamily="18" charset="2"/>
              </a:rPr>
              <a:t>D</a:t>
            </a:r>
            <a:r>
              <a:rPr lang="en-IN" dirty="0" err="1" smtClean="0"/>
              <a:t>F</a:t>
            </a:r>
            <a:r>
              <a:rPr lang="en-IN" baseline="-25000" dirty="0" err="1" smtClean="0"/>
              <a:t>i</a:t>
            </a:r>
            <a:r>
              <a:rPr lang="en-IN" dirty="0" smtClean="0"/>
              <a:t>  is </a:t>
            </a:r>
            <a:r>
              <a:rPr lang="en-IN" dirty="0" err="1" smtClean="0"/>
              <a:t>k</a:t>
            </a:r>
            <a:r>
              <a:rPr lang="en-IN" dirty="0" err="1">
                <a:latin typeface="Symbol" panose="05050102010706020507" pitchFamily="18" charset="2"/>
              </a:rPr>
              <a:t>D</a:t>
            </a:r>
            <a:r>
              <a:rPr lang="en-IN" dirty="0" err="1" smtClean="0"/>
              <a:t>F</a:t>
            </a:r>
            <a:r>
              <a:rPr lang="en-IN" baseline="-25000" dirty="0" err="1" smtClean="0"/>
              <a:t>i</a:t>
            </a:r>
            <a:r>
              <a:rPr lang="en-IN" dirty="0" err="1" smtClean="0">
                <a:latin typeface="Symbol" panose="05050102010706020507" pitchFamily="18" charset="2"/>
              </a:rPr>
              <a:t>Dd</a:t>
            </a:r>
            <a:r>
              <a:rPr lang="en-IN" baseline="-25000" dirty="0" err="1" smtClean="0"/>
              <a:t>i</a:t>
            </a:r>
            <a:endParaRPr lang="en-IN" dirty="0"/>
          </a:p>
          <a:p>
            <a:r>
              <a:rPr lang="en-IN" dirty="0" smtClean="0"/>
              <a:t>Here k is fraction since unlike </a:t>
            </a:r>
            <a:r>
              <a:rPr lang="en-IN" dirty="0"/>
              <a:t>F</a:t>
            </a:r>
            <a:r>
              <a:rPr lang="en-IN" baseline="-25000" dirty="0"/>
              <a:t>i</a:t>
            </a:r>
            <a:r>
              <a:rPr lang="en-IN" dirty="0"/>
              <a:t> </a:t>
            </a:r>
            <a:r>
              <a:rPr lang="en-IN" dirty="0" smtClean="0"/>
              <a:t>, </a:t>
            </a:r>
            <a:r>
              <a:rPr lang="en-IN" dirty="0" err="1" smtClean="0">
                <a:latin typeface="Symbol" panose="05050102010706020507" pitchFamily="18" charset="2"/>
              </a:rPr>
              <a:t>D</a:t>
            </a:r>
            <a:r>
              <a:rPr lang="en-IN" dirty="0" err="1" smtClean="0"/>
              <a:t>F</a:t>
            </a:r>
            <a:r>
              <a:rPr lang="en-IN" baseline="-25000" dirty="0" err="1" smtClean="0"/>
              <a:t>i</a:t>
            </a:r>
            <a:r>
              <a:rPr lang="en-IN" dirty="0" smtClean="0"/>
              <a:t> need not be in the direction of </a:t>
            </a:r>
            <a:r>
              <a:rPr lang="en-IN" dirty="0" smtClean="0">
                <a:latin typeface="Symbol" panose="05050102010706020507" pitchFamily="18" charset="2"/>
              </a:rPr>
              <a:t>Dd</a:t>
            </a:r>
            <a:r>
              <a:rPr lang="en-IN" baseline="-25000" dirty="0" smtClean="0"/>
              <a:t>i</a:t>
            </a:r>
            <a:endParaRPr lang="en-IN" dirty="0" smtClean="0"/>
          </a:p>
          <a:p>
            <a:r>
              <a:rPr lang="en-IN" dirty="0" smtClean="0"/>
              <a:t>Hence net virtual work done because of this virtual displacement is</a:t>
            </a:r>
          </a:p>
          <a:p>
            <a:pPr marL="0" indent="0">
              <a:buNone/>
            </a:pPr>
            <a:r>
              <a:rPr lang="en-IN" baseline="-25000" dirty="0" smtClean="0"/>
              <a:t> </a:t>
            </a:r>
            <a:r>
              <a:rPr lang="en-IN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735515"/>
              </p:ext>
            </p:extLst>
          </p:nvPr>
        </p:nvGraphicFramePr>
        <p:xfrm>
          <a:off x="2699792" y="5881836"/>
          <a:ext cx="352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881836"/>
                        <a:ext cx="3524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010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of virtual work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virtual work done will be stored as virtual internal energy </a:t>
            </a:r>
          </a:p>
          <a:p>
            <a:r>
              <a:rPr lang="en-IN" dirty="0" smtClean="0"/>
              <a:t>As the virtual displacement </a:t>
            </a:r>
            <a:r>
              <a:rPr lang="en-IN" dirty="0">
                <a:latin typeface="Symbol" panose="05050102010706020507" pitchFamily="18" charset="2"/>
              </a:rPr>
              <a:t>D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i</a:t>
            </a:r>
            <a:r>
              <a:rPr lang="en-IN" dirty="0" smtClean="0"/>
              <a:t> tends to zero</a:t>
            </a:r>
          </a:p>
          <a:p>
            <a:endParaRPr lang="en-IN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82385"/>
              </p:ext>
            </p:extLst>
          </p:nvPr>
        </p:nvGraphicFramePr>
        <p:xfrm>
          <a:off x="2287240" y="3429000"/>
          <a:ext cx="44450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Equation" r:id="rId3" imgW="1777680" imgH="1117440" progId="Equation.DSMT4">
                  <p:embed/>
                </p:oleObj>
              </mc:Choice>
              <mc:Fallback>
                <p:oleObj name="Equation" r:id="rId3" imgW="1777680" imgH="1117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240" y="3429000"/>
                        <a:ext cx="44450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094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28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62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 coefficients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If we simplify the matrix relations we will get the following equations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But this again is the relation between the displacement of a single point and forces at that point.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inverted matrix can be thought of as a compliance matrix with the components being compliance coefficients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114714"/>
              </p:ext>
            </p:extLst>
          </p:nvPr>
        </p:nvGraphicFramePr>
        <p:xfrm>
          <a:off x="2895600" y="2787650"/>
          <a:ext cx="33528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3" imgW="1117440" imgH="482400" progId="Equation.DSMT4">
                  <p:embed/>
                </p:oleObj>
              </mc:Choice>
              <mc:Fallback>
                <p:oleObj name="Equation" r:id="rId3" imgW="111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87650"/>
                        <a:ext cx="33528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8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 coefficients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en-IN" dirty="0" smtClean="0"/>
              <a:t>Influence coefficients extend this idea a little further. </a:t>
            </a:r>
          </a:p>
          <a:p>
            <a:r>
              <a:rPr lang="en-IN" dirty="0" smtClean="0"/>
              <a:t>Multiple forces and multiple points are considered.</a:t>
            </a:r>
          </a:p>
          <a:p>
            <a:r>
              <a:rPr lang="en-IN" dirty="0" smtClean="0"/>
              <a:t>Each force contributes a little to the deflection of a point and this contribution is related to the force through an influence coefficient</a:t>
            </a:r>
            <a:endParaRPr lang="en-IN" dirty="0"/>
          </a:p>
          <a:p>
            <a:r>
              <a:rPr lang="en-IN" dirty="0" smtClean="0"/>
              <a:t>The net deflection of a point is the sum total of these contributions.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inverted matrix can be thought of as a compliance matrix with the components being compliance coefficients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1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Reciprocal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2340" cy="4637112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consider a body as shown being constrained at certain points and with two forces acting at points 1 and 3 and the deflection being considered for point 2</a:t>
            </a:r>
          </a:p>
          <a:p>
            <a:r>
              <a:rPr lang="en-IN" sz="2800" dirty="0" smtClean="0"/>
              <a:t>Point 2  moves in a direction D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with d</a:t>
            </a:r>
            <a:r>
              <a:rPr lang="en-IN" sz="2800" baseline="-25000" dirty="0"/>
              <a:t>2</a:t>
            </a:r>
            <a:r>
              <a:rPr lang="en-IN" sz="2800" dirty="0" smtClean="0"/>
              <a:t> being the component in a given direction with D</a:t>
            </a:r>
            <a:r>
              <a:rPr lang="en-IN" sz="2800" baseline="-25000" dirty="0"/>
              <a:t>2</a:t>
            </a:r>
            <a:r>
              <a:rPr lang="en-IN" sz="2800" dirty="0" smtClean="0"/>
              <a:t>. In this case the direction is vertically downwards.</a:t>
            </a:r>
            <a:endParaRPr lang="en-IN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004048" y="2463279"/>
            <a:ext cx="4038468" cy="4206081"/>
            <a:chOff x="4854012" y="1599183"/>
            <a:chExt cx="4038468" cy="4206081"/>
          </a:xfrm>
        </p:grpSpPr>
        <p:sp>
          <p:nvSpPr>
            <p:cNvPr id="4" name="Freeform 3"/>
            <p:cNvSpPr/>
            <p:nvPr/>
          </p:nvSpPr>
          <p:spPr>
            <a:xfrm>
              <a:off x="5739638" y="2410223"/>
              <a:ext cx="2290085" cy="2806277"/>
            </a:xfrm>
            <a:custGeom>
              <a:avLst/>
              <a:gdLst>
                <a:gd name="connsiteX0" fmla="*/ 811287 w 2290085"/>
                <a:gd name="connsiteY0" fmla="*/ 128261 h 2806277"/>
                <a:gd name="connsiteX1" fmla="*/ 128899 w 2290085"/>
                <a:gd name="connsiteY1" fmla="*/ 360273 h 2806277"/>
                <a:gd name="connsiteX2" fmla="*/ 33365 w 2290085"/>
                <a:gd name="connsiteY2" fmla="*/ 810649 h 2806277"/>
                <a:gd name="connsiteX3" fmla="*/ 524684 w 2290085"/>
                <a:gd name="connsiteY3" fmla="*/ 1574923 h 2806277"/>
                <a:gd name="connsiteX4" fmla="*/ 565628 w 2290085"/>
                <a:gd name="connsiteY4" fmla="*/ 2407437 h 2806277"/>
                <a:gd name="connsiteX5" fmla="*/ 1425437 w 2290085"/>
                <a:gd name="connsiteY5" fmla="*/ 2803222 h 2806277"/>
                <a:gd name="connsiteX6" fmla="*/ 2121472 w 2290085"/>
                <a:gd name="connsiteY6" fmla="*/ 2216368 h 2806277"/>
                <a:gd name="connsiteX7" fmla="*/ 2271598 w 2290085"/>
                <a:gd name="connsiteY7" fmla="*/ 1506684 h 2806277"/>
                <a:gd name="connsiteX8" fmla="*/ 1807574 w 2290085"/>
                <a:gd name="connsiteY8" fmla="*/ 128261 h 2806277"/>
                <a:gd name="connsiteX9" fmla="*/ 879526 w 2290085"/>
                <a:gd name="connsiteY9" fmla="*/ 141908 h 28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85" h="2806277">
                  <a:moveTo>
                    <a:pt x="811287" y="128261"/>
                  </a:moveTo>
                  <a:cubicBezTo>
                    <a:pt x="534920" y="187401"/>
                    <a:pt x="258553" y="246542"/>
                    <a:pt x="128899" y="360273"/>
                  </a:cubicBezTo>
                  <a:cubicBezTo>
                    <a:pt x="-755" y="474004"/>
                    <a:pt x="-32599" y="608207"/>
                    <a:pt x="33365" y="810649"/>
                  </a:cubicBezTo>
                  <a:cubicBezTo>
                    <a:pt x="99329" y="1013091"/>
                    <a:pt x="435974" y="1308792"/>
                    <a:pt x="524684" y="1574923"/>
                  </a:cubicBezTo>
                  <a:cubicBezTo>
                    <a:pt x="613394" y="1841054"/>
                    <a:pt x="415502" y="2202720"/>
                    <a:pt x="565628" y="2407437"/>
                  </a:cubicBezTo>
                  <a:cubicBezTo>
                    <a:pt x="715754" y="2612154"/>
                    <a:pt x="1166130" y="2835067"/>
                    <a:pt x="1425437" y="2803222"/>
                  </a:cubicBezTo>
                  <a:cubicBezTo>
                    <a:pt x="1684744" y="2771377"/>
                    <a:pt x="1980445" y="2432458"/>
                    <a:pt x="2121472" y="2216368"/>
                  </a:cubicBezTo>
                  <a:cubicBezTo>
                    <a:pt x="2262499" y="2000278"/>
                    <a:pt x="2323914" y="1854702"/>
                    <a:pt x="2271598" y="1506684"/>
                  </a:cubicBezTo>
                  <a:cubicBezTo>
                    <a:pt x="2219282" y="1158666"/>
                    <a:pt x="2039586" y="355724"/>
                    <a:pt x="1807574" y="128261"/>
                  </a:cubicBezTo>
                  <a:cubicBezTo>
                    <a:pt x="1575562" y="-99202"/>
                    <a:pt x="1227544" y="21353"/>
                    <a:pt x="879526" y="141908"/>
                  </a:cubicBez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21000">
                  <a:srgbClr val="7D8496"/>
                </a:gs>
                <a:gs pos="53000">
                  <a:srgbClr val="E6E6E6"/>
                </a:gs>
                <a:gs pos="84000">
                  <a:srgbClr val="7D8496"/>
                </a:gs>
                <a:gs pos="100000">
                  <a:srgbClr val="E6E6E6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804360" y="1599183"/>
              <a:ext cx="80320" cy="87127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15861" y="17431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028384" y="3940233"/>
              <a:ext cx="864096" cy="28085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84013" y="35730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292080" y="4869160"/>
              <a:ext cx="100800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4012" y="5343599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3990949">
              <a:off x="5409488" y="2996952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/>
            <p:cNvSpPr/>
            <p:nvPr/>
          </p:nvSpPr>
          <p:spPr>
            <a:xfrm rot="14311192">
              <a:off x="7820914" y="293936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/>
            <p:cNvSpPr/>
            <p:nvPr/>
          </p:nvSpPr>
          <p:spPr>
            <a:xfrm rot="20415894">
              <a:off x="7130219" y="520349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8070" y="2605848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7822" y="3759423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21678" y="4407495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292080" y="4855512"/>
              <a:ext cx="1008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300192" y="4869160"/>
              <a:ext cx="0" cy="756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20701" y="498355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en-IN" sz="2400" b="1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4172" y="5157192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4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Reciprocal 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704996" cy="5256584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apply a force at 1 and consider the deflection at 1</a:t>
            </a:r>
          </a:p>
          <a:p>
            <a:r>
              <a:rPr lang="en-IN" sz="2800" dirty="0" smtClean="0"/>
              <a:t>If the material obeys Hooke’s law, that is relationships are linear, then the deflection at 1 will be</a:t>
            </a:r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k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</a:t>
            </a:r>
            <a:r>
              <a:rPr lang="en-IN" sz="2800" dirty="0"/>
              <a:t>is a proportionality </a:t>
            </a:r>
            <a:r>
              <a:rPr lang="en-IN" sz="2800" dirty="0" smtClean="0"/>
              <a:t>constant</a:t>
            </a:r>
          </a:p>
          <a:p>
            <a:r>
              <a:rPr lang="en-IN" sz="2800" dirty="0" smtClean="0"/>
              <a:t>The direction of D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will be , in absence of other forces, in the direction of F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17613" y="2276872"/>
            <a:ext cx="2699458" cy="3892339"/>
            <a:chOff x="5447497" y="1599183"/>
            <a:chExt cx="2699458" cy="3892339"/>
          </a:xfrm>
        </p:grpSpPr>
        <p:sp>
          <p:nvSpPr>
            <p:cNvPr id="4" name="Freeform 3"/>
            <p:cNvSpPr/>
            <p:nvPr/>
          </p:nvSpPr>
          <p:spPr>
            <a:xfrm>
              <a:off x="5739638" y="2410223"/>
              <a:ext cx="2290085" cy="2806277"/>
            </a:xfrm>
            <a:custGeom>
              <a:avLst/>
              <a:gdLst>
                <a:gd name="connsiteX0" fmla="*/ 811287 w 2290085"/>
                <a:gd name="connsiteY0" fmla="*/ 128261 h 2806277"/>
                <a:gd name="connsiteX1" fmla="*/ 128899 w 2290085"/>
                <a:gd name="connsiteY1" fmla="*/ 360273 h 2806277"/>
                <a:gd name="connsiteX2" fmla="*/ 33365 w 2290085"/>
                <a:gd name="connsiteY2" fmla="*/ 810649 h 2806277"/>
                <a:gd name="connsiteX3" fmla="*/ 524684 w 2290085"/>
                <a:gd name="connsiteY3" fmla="*/ 1574923 h 2806277"/>
                <a:gd name="connsiteX4" fmla="*/ 565628 w 2290085"/>
                <a:gd name="connsiteY4" fmla="*/ 2407437 h 2806277"/>
                <a:gd name="connsiteX5" fmla="*/ 1425437 w 2290085"/>
                <a:gd name="connsiteY5" fmla="*/ 2803222 h 2806277"/>
                <a:gd name="connsiteX6" fmla="*/ 2121472 w 2290085"/>
                <a:gd name="connsiteY6" fmla="*/ 2216368 h 2806277"/>
                <a:gd name="connsiteX7" fmla="*/ 2271598 w 2290085"/>
                <a:gd name="connsiteY7" fmla="*/ 1506684 h 2806277"/>
                <a:gd name="connsiteX8" fmla="*/ 1807574 w 2290085"/>
                <a:gd name="connsiteY8" fmla="*/ 128261 h 2806277"/>
                <a:gd name="connsiteX9" fmla="*/ 879526 w 2290085"/>
                <a:gd name="connsiteY9" fmla="*/ 141908 h 28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85" h="2806277">
                  <a:moveTo>
                    <a:pt x="811287" y="128261"/>
                  </a:moveTo>
                  <a:cubicBezTo>
                    <a:pt x="534920" y="187401"/>
                    <a:pt x="258553" y="246542"/>
                    <a:pt x="128899" y="360273"/>
                  </a:cubicBezTo>
                  <a:cubicBezTo>
                    <a:pt x="-755" y="474004"/>
                    <a:pt x="-32599" y="608207"/>
                    <a:pt x="33365" y="810649"/>
                  </a:cubicBezTo>
                  <a:cubicBezTo>
                    <a:pt x="99329" y="1013091"/>
                    <a:pt x="435974" y="1308792"/>
                    <a:pt x="524684" y="1574923"/>
                  </a:cubicBezTo>
                  <a:cubicBezTo>
                    <a:pt x="613394" y="1841054"/>
                    <a:pt x="415502" y="2202720"/>
                    <a:pt x="565628" y="2407437"/>
                  </a:cubicBezTo>
                  <a:cubicBezTo>
                    <a:pt x="715754" y="2612154"/>
                    <a:pt x="1166130" y="2835067"/>
                    <a:pt x="1425437" y="2803222"/>
                  </a:cubicBezTo>
                  <a:cubicBezTo>
                    <a:pt x="1684744" y="2771377"/>
                    <a:pt x="1980445" y="2432458"/>
                    <a:pt x="2121472" y="2216368"/>
                  </a:cubicBezTo>
                  <a:cubicBezTo>
                    <a:pt x="2262499" y="2000278"/>
                    <a:pt x="2323914" y="1854702"/>
                    <a:pt x="2271598" y="1506684"/>
                  </a:cubicBezTo>
                  <a:cubicBezTo>
                    <a:pt x="2219282" y="1158666"/>
                    <a:pt x="2039586" y="355724"/>
                    <a:pt x="1807574" y="128261"/>
                  </a:cubicBezTo>
                  <a:cubicBezTo>
                    <a:pt x="1575562" y="-99202"/>
                    <a:pt x="1227544" y="21353"/>
                    <a:pt x="879526" y="141908"/>
                  </a:cubicBez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21000">
                  <a:srgbClr val="7D8496"/>
                </a:gs>
                <a:gs pos="53000">
                  <a:srgbClr val="E6E6E6"/>
                </a:gs>
                <a:gs pos="84000">
                  <a:srgbClr val="7D8496"/>
                </a:gs>
                <a:gs pos="100000">
                  <a:srgbClr val="E6E6E6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804360" y="1599183"/>
              <a:ext cx="80320" cy="87127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15861" y="17431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IN" sz="24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3990949">
              <a:off x="5409488" y="2996952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/>
            <p:cNvSpPr/>
            <p:nvPr/>
          </p:nvSpPr>
          <p:spPr>
            <a:xfrm rot="14311192">
              <a:off x="7820914" y="293936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/>
            <p:cNvSpPr/>
            <p:nvPr/>
          </p:nvSpPr>
          <p:spPr>
            <a:xfrm rot="20415894">
              <a:off x="7130219" y="5203490"/>
              <a:ext cx="364049" cy="288032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8070" y="2605848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7822" y="3759423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21678" y="4407495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988742"/>
              </p:ext>
            </p:extLst>
          </p:nvPr>
        </p:nvGraphicFramePr>
        <p:xfrm>
          <a:off x="2006600" y="3933056"/>
          <a:ext cx="17145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933056"/>
                        <a:ext cx="17145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5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3A908-4F88-4A9E-987A-A72A2C2F155C}"/>
</file>

<file path=customXml/itemProps2.xml><?xml version="1.0" encoding="utf-8"?>
<ds:datastoreItem xmlns:ds="http://schemas.openxmlformats.org/officeDocument/2006/customXml" ds:itemID="{ADD90E45-DA38-40FA-8775-D605FFFDE805}"/>
</file>

<file path=customXml/itemProps3.xml><?xml version="1.0" encoding="utf-8"?>
<ds:datastoreItem xmlns:ds="http://schemas.openxmlformats.org/officeDocument/2006/customXml" ds:itemID="{EE32CD22-1F36-4CDD-B99D-B029496C477C}"/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1842</Words>
  <Application>Microsoft Office PowerPoint</Application>
  <PresentationFormat>On-screen Show (4:3)</PresentationFormat>
  <Paragraphs>391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Equation</vt:lpstr>
      <vt:lpstr>Energy Methods</vt:lpstr>
      <vt:lpstr>Influence coefficients</vt:lpstr>
      <vt:lpstr>Influence coefficients</vt:lpstr>
      <vt:lpstr>Influence coefficients</vt:lpstr>
      <vt:lpstr>Influence coefficients</vt:lpstr>
      <vt:lpstr>Influence coefficients</vt:lpstr>
      <vt:lpstr>Influence coefficients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relation</vt:lpstr>
      <vt:lpstr>Reciprocal Theorem</vt:lpstr>
      <vt:lpstr>Reciprocal Theorem</vt:lpstr>
      <vt:lpstr>Reciprocal Theorem</vt:lpstr>
      <vt:lpstr>Reciprocal Theorem</vt:lpstr>
      <vt:lpstr>Reciprocal Theorem</vt:lpstr>
      <vt:lpstr>Reciprocal Theorem</vt:lpstr>
      <vt:lpstr>Reciprocal Theorem</vt:lpstr>
      <vt:lpstr>Reciprocal Theorem</vt:lpstr>
      <vt:lpstr>Reciprocal Theorem</vt:lpstr>
      <vt:lpstr>Reciprocal Theorem</vt:lpstr>
      <vt:lpstr>Reciprocal Theorem</vt:lpstr>
      <vt:lpstr>Castigliano’s Method</vt:lpstr>
      <vt:lpstr>Castigliano’s Method</vt:lpstr>
      <vt:lpstr>Castigliano’s Method</vt:lpstr>
      <vt:lpstr>Castigliano’s Method</vt:lpstr>
      <vt:lpstr>Castigliano’s Method</vt:lpstr>
      <vt:lpstr>Castigliano’s Method</vt:lpstr>
      <vt:lpstr>Castigliano’s Method</vt:lpstr>
      <vt:lpstr>Castigliano’s Method</vt:lpstr>
      <vt:lpstr>Castigliano’s Method</vt:lpstr>
      <vt:lpstr>Castigliano’s Method</vt:lpstr>
      <vt:lpstr>Castigliano’s Method</vt:lpstr>
      <vt:lpstr>Castigliano’s Method</vt:lpstr>
      <vt:lpstr>Theorem of virtual work</vt:lpstr>
      <vt:lpstr>Theorem of virtual work</vt:lpstr>
      <vt:lpstr>Theorem of virtual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Methods</dc:title>
  <dc:creator>Windows User</dc:creator>
  <cp:lastModifiedBy>Windows User</cp:lastModifiedBy>
  <cp:revision>125</cp:revision>
  <dcterms:created xsi:type="dcterms:W3CDTF">2020-09-20T13:04:09Z</dcterms:created>
  <dcterms:modified xsi:type="dcterms:W3CDTF">2020-09-29T10:14:28Z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