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7" r:id="rId4"/>
    <p:sldId id="285" r:id="rId5"/>
    <p:sldId id="288" r:id="rId6"/>
    <p:sldId id="286" r:id="rId7"/>
    <p:sldId id="287" r:id="rId8"/>
    <p:sldId id="289" r:id="rId9"/>
    <p:sldId id="290" r:id="rId10"/>
    <p:sldId id="291" r:id="rId11"/>
    <p:sldId id="294" r:id="rId12"/>
    <p:sldId id="292" r:id="rId13"/>
    <p:sldId id="296" r:id="rId14"/>
    <p:sldId id="295" r:id="rId15"/>
    <p:sldId id="297" r:id="rId16"/>
    <p:sldId id="298" r:id="rId17"/>
    <p:sldId id="299" r:id="rId18"/>
    <p:sldId id="300" r:id="rId19"/>
    <p:sldId id="30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90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82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47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65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02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12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93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82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98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97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576-A11A-4202-8763-6B308A2CA1CC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72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AE576-A11A-4202-8763-6B308A2CA1CC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FBED3-B027-44D0-9DE9-34E92565E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58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Energy Methods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Impact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634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Particle impacting a spring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IN" dirty="0" smtClean="0"/>
              <a:t>The change in potential energy of the particle (of negligible radius) at the point of maximum deformation is </a:t>
            </a:r>
            <a:endParaRPr lang="en-IN" dirty="0" smtClean="0"/>
          </a:p>
          <a:p>
            <a:endParaRPr lang="en-IN" dirty="0"/>
          </a:p>
        </p:txBody>
      </p:sp>
      <p:grpSp>
        <p:nvGrpSpPr>
          <p:cNvPr id="15" name="Group 14"/>
          <p:cNvGrpSpPr/>
          <p:nvPr/>
        </p:nvGrpSpPr>
        <p:grpSpPr>
          <a:xfrm>
            <a:off x="1070904" y="3482463"/>
            <a:ext cx="1196800" cy="3168311"/>
            <a:chOff x="4023232" y="3213016"/>
            <a:chExt cx="1196800" cy="3168311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322"/>
            <a:stretch/>
          </p:blipFill>
          <p:spPr bwMode="auto">
            <a:xfrm rot="10800000">
              <a:off x="4211961" y="4804002"/>
              <a:ext cx="627637" cy="1577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060576" y="5157192"/>
              <a:ext cx="367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023232" y="4653136"/>
              <a:ext cx="1080000" cy="1508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4383312" y="3213016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5400000">
              <a:off x="4230032" y="4018056"/>
              <a:ext cx="12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860032" y="3789040"/>
              <a:ext cx="360000" cy="57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76256" y="5668046"/>
            <a:ext cx="1179442" cy="841741"/>
            <a:chOff x="3923790" y="5352717"/>
            <a:chExt cx="1179442" cy="841741"/>
          </a:xfrm>
        </p:grpSpPr>
        <p:pic>
          <p:nvPicPr>
            <p:cNvPr id="17" name="Picture 16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322"/>
            <a:stretch/>
          </p:blipFill>
          <p:spPr bwMode="auto">
            <a:xfrm rot="10800000">
              <a:off x="4211960" y="5517231"/>
              <a:ext cx="627637" cy="677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3923790" y="5553232"/>
              <a:ext cx="367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23232" y="5352717"/>
              <a:ext cx="1080000" cy="1508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33" name="Straight Connector 32"/>
          <p:cNvCxnSpPr/>
          <p:nvPr/>
        </p:nvCxnSpPr>
        <p:spPr>
          <a:xfrm flipV="1">
            <a:off x="395536" y="4936089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40248" y="522920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67544" y="5661248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6228224" y="5301248"/>
            <a:ext cx="720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628564" y="5013176"/>
            <a:ext cx="53572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IN" sz="2400" dirty="0" err="1">
                <a:latin typeface="Symbol" panose="05050102010706020507" pitchFamily="18" charset="2"/>
              </a:rPr>
              <a:t>D</a:t>
            </a:r>
            <a:r>
              <a:rPr lang="en-IN" sz="2400" baseline="-25000" dirty="0" err="1"/>
              <a:t>m</a:t>
            </a:r>
            <a:endParaRPr lang="en-IN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3419872" y="3645024"/>
            <a:ext cx="2354471" cy="2959177"/>
            <a:chOff x="3419872" y="3645024"/>
            <a:chExt cx="2354471" cy="2959177"/>
          </a:xfrm>
        </p:grpSpPr>
        <p:grpSp>
          <p:nvGrpSpPr>
            <p:cNvPr id="22" name="Group 21"/>
            <p:cNvGrpSpPr/>
            <p:nvPr/>
          </p:nvGrpSpPr>
          <p:grpSpPr>
            <a:xfrm>
              <a:off x="4009704" y="5229200"/>
              <a:ext cx="1080000" cy="1375001"/>
              <a:chOff x="4023232" y="5006325"/>
              <a:chExt cx="1080000" cy="1375001"/>
            </a:xfrm>
          </p:grpSpPr>
          <p:pic>
            <p:nvPicPr>
              <p:cNvPr id="23" name="Picture 2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1322"/>
              <a:stretch/>
            </p:blipFill>
            <p:spPr bwMode="auto">
              <a:xfrm rot="10800000">
                <a:off x="4211960" y="5157191"/>
                <a:ext cx="627637" cy="1224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4060576" y="5436512"/>
                <a:ext cx="3674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IN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023232" y="5006325"/>
                <a:ext cx="1080000" cy="15086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36" name="Straight Arrow Connector 35"/>
            <p:cNvCxnSpPr/>
            <p:nvPr/>
          </p:nvCxnSpPr>
          <p:spPr>
            <a:xfrm rot="5400000">
              <a:off x="3275872" y="5067792"/>
              <a:ext cx="28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3474766" y="4841864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400" dirty="0" smtClean="0">
                  <a:latin typeface="Symbol" panose="05050102010706020507" pitchFamily="18" charset="2"/>
                </a:rPr>
                <a:t>D</a:t>
              </a:r>
              <a:endParaRPr lang="en-IN" sz="2400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4397623" y="4869200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rot="5400000">
              <a:off x="4082343" y="4437024"/>
              <a:ext cx="1584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874343" y="4370184"/>
              <a:ext cx="900000" cy="57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IN" sz="32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IN" sz="3200" dirty="0" err="1" smtClean="0">
                  <a:latin typeface="Symbol" panose="05050102010706020507" pitchFamily="18" charset="2"/>
                </a:rPr>
                <a:t>D</a:t>
              </a:r>
              <a:endParaRPr lang="en-IN" sz="3200" dirty="0"/>
            </a:p>
          </p:txBody>
        </p:sp>
      </p:grpSp>
      <p:sp>
        <p:nvSpPr>
          <p:cNvPr id="44" name="Oval 43"/>
          <p:cNvSpPr/>
          <p:nvPr/>
        </p:nvSpPr>
        <p:spPr>
          <a:xfrm>
            <a:off x="7421959" y="5301248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7898679" y="3645024"/>
            <a:ext cx="1" cy="199255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98679" y="4778567"/>
            <a:ext cx="1080000" cy="61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3200" dirty="0" err="1" smtClean="0">
                <a:latin typeface="Symbol" panose="05050102010706020507" pitchFamily="18" charset="2"/>
              </a:rPr>
              <a:t>D</a:t>
            </a:r>
            <a:r>
              <a:rPr lang="en-IN" sz="3200" baseline="-25000" dirty="0" err="1" smtClean="0"/>
              <a:t>m</a:t>
            </a:r>
            <a:endParaRPr lang="en-IN" sz="3200" dirty="0"/>
          </a:p>
          <a:p>
            <a:endParaRPr lang="en-IN" sz="3200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547936" y="3645024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47936" y="3933056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298339"/>
              </p:ext>
            </p:extLst>
          </p:nvPr>
        </p:nvGraphicFramePr>
        <p:xfrm>
          <a:off x="2868613" y="2846388"/>
          <a:ext cx="3352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4" imgW="1117440" imgH="253800" progId="Equation.DSMT4">
                  <p:embed/>
                </p:oleObj>
              </mc:Choice>
              <mc:Fallback>
                <p:oleObj name="Equation" r:id="rId4" imgW="111744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2846388"/>
                        <a:ext cx="3352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305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Particle impacting a spring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IN" dirty="0" smtClean="0"/>
              <a:t>Energy balance at any intermediate point is </a:t>
            </a:r>
            <a:endParaRPr lang="en-IN" dirty="0" smtClean="0"/>
          </a:p>
          <a:p>
            <a:endParaRPr lang="en-IN" dirty="0"/>
          </a:p>
        </p:txBody>
      </p:sp>
      <p:grpSp>
        <p:nvGrpSpPr>
          <p:cNvPr id="15" name="Group 14"/>
          <p:cNvGrpSpPr/>
          <p:nvPr/>
        </p:nvGrpSpPr>
        <p:grpSpPr>
          <a:xfrm>
            <a:off x="1070904" y="3482463"/>
            <a:ext cx="1196800" cy="3168311"/>
            <a:chOff x="4023232" y="3213016"/>
            <a:chExt cx="1196800" cy="3168311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322"/>
            <a:stretch/>
          </p:blipFill>
          <p:spPr bwMode="auto">
            <a:xfrm rot="10800000">
              <a:off x="4211961" y="4804002"/>
              <a:ext cx="627637" cy="1577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060576" y="5157192"/>
              <a:ext cx="367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023232" y="4653136"/>
              <a:ext cx="1080000" cy="1508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4383312" y="3213016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5400000">
              <a:off x="4230032" y="4018056"/>
              <a:ext cx="12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860032" y="3789040"/>
              <a:ext cx="360000" cy="57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76256" y="5668046"/>
            <a:ext cx="1179442" cy="841741"/>
            <a:chOff x="3923790" y="5352717"/>
            <a:chExt cx="1179442" cy="841741"/>
          </a:xfrm>
        </p:grpSpPr>
        <p:pic>
          <p:nvPicPr>
            <p:cNvPr id="17" name="Picture 16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322"/>
            <a:stretch/>
          </p:blipFill>
          <p:spPr bwMode="auto">
            <a:xfrm rot="10800000">
              <a:off x="4211960" y="5517231"/>
              <a:ext cx="627637" cy="677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3923790" y="5553232"/>
              <a:ext cx="367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23232" y="5352717"/>
              <a:ext cx="1080000" cy="1508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33" name="Straight Connector 32"/>
          <p:cNvCxnSpPr/>
          <p:nvPr/>
        </p:nvCxnSpPr>
        <p:spPr>
          <a:xfrm flipV="1">
            <a:off x="395536" y="4936089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40248" y="522920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67544" y="5661248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6228224" y="5301248"/>
            <a:ext cx="720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628564" y="5013176"/>
            <a:ext cx="53572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IN" sz="2400" dirty="0" err="1">
                <a:latin typeface="Symbol" panose="05050102010706020507" pitchFamily="18" charset="2"/>
              </a:rPr>
              <a:t>D</a:t>
            </a:r>
            <a:r>
              <a:rPr lang="en-IN" sz="2400" baseline="-25000" dirty="0" err="1"/>
              <a:t>m</a:t>
            </a:r>
            <a:endParaRPr lang="en-IN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3419872" y="3645024"/>
            <a:ext cx="2354471" cy="2959177"/>
            <a:chOff x="3419872" y="3645024"/>
            <a:chExt cx="2354471" cy="2959177"/>
          </a:xfrm>
        </p:grpSpPr>
        <p:grpSp>
          <p:nvGrpSpPr>
            <p:cNvPr id="22" name="Group 21"/>
            <p:cNvGrpSpPr/>
            <p:nvPr/>
          </p:nvGrpSpPr>
          <p:grpSpPr>
            <a:xfrm>
              <a:off x="4009704" y="5229200"/>
              <a:ext cx="1080000" cy="1375001"/>
              <a:chOff x="4023232" y="5006325"/>
              <a:chExt cx="1080000" cy="1375001"/>
            </a:xfrm>
          </p:grpSpPr>
          <p:pic>
            <p:nvPicPr>
              <p:cNvPr id="23" name="Picture 2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1322"/>
              <a:stretch/>
            </p:blipFill>
            <p:spPr bwMode="auto">
              <a:xfrm rot="10800000">
                <a:off x="4211960" y="5157191"/>
                <a:ext cx="627637" cy="1224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4060576" y="5436512"/>
                <a:ext cx="3674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IN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023232" y="5006325"/>
                <a:ext cx="1080000" cy="15086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36" name="Straight Arrow Connector 35"/>
            <p:cNvCxnSpPr/>
            <p:nvPr/>
          </p:nvCxnSpPr>
          <p:spPr>
            <a:xfrm rot="5400000">
              <a:off x="3275872" y="5067792"/>
              <a:ext cx="28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3474766" y="4841864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400" dirty="0" smtClean="0">
                  <a:latin typeface="Symbol" panose="05050102010706020507" pitchFamily="18" charset="2"/>
                </a:rPr>
                <a:t>D</a:t>
              </a:r>
              <a:endParaRPr lang="en-IN" sz="2400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4397623" y="4869200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rot="5400000">
              <a:off x="4082343" y="4437024"/>
              <a:ext cx="1584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874343" y="4370184"/>
              <a:ext cx="900000" cy="57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IN" sz="32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IN" sz="3200" dirty="0" err="1" smtClean="0">
                  <a:latin typeface="Symbol" panose="05050102010706020507" pitchFamily="18" charset="2"/>
                </a:rPr>
                <a:t>D</a:t>
              </a:r>
              <a:endParaRPr lang="en-IN" sz="3200" dirty="0"/>
            </a:p>
          </p:txBody>
        </p:sp>
      </p:grpSp>
      <p:sp>
        <p:nvSpPr>
          <p:cNvPr id="44" name="Oval 43"/>
          <p:cNvSpPr/>
          <p:nvPr/>
        </p:nvSpPr>
        <p:spPr>
          <a:xfrm>
            <a:off x="7421959" y="5301248"/>
            <a:ext cx="360000" cy="3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7898679" y="3645024"/>
            <a:ext cx="1" cy="199255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98679" y="4778567"/>
            <a:ext cx="1080000" cy="61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3200" dirty="0" err="1" smtClean="0">
                <a:latin typeface="Symbol" panose="05050102010706020507" pitchFamily="18" charset="2"/>
              </a:rPr>
              <a:t>D</a:t>
            </a:r>
            <a:r>
              <a:rPr lang="en-IN" sz="3200" baseline="-25000" dirty="0" err="1" smtClean="0"/>
              <a:t>m</a:t>
            </a:r>
            <a:endParaRPr lang="en-IN" sz="3200" dirty="0"/>
          </a:p>
          <a:p>
            <a:endParaRPr lang="en-IN" sz="3200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547936" y="3645024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47936" y="3933056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461290"/>
              </p:ext>
            </p:extLst>
          </p:nvPr>
        </p:nvGraphicFramePr>
        <p:xfrm>
          <a:off x="1839913" y="1773238"/>
          <a:ext cx="54102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4" imgW="1803240" imgH="419040" progId="Equation.DSMT4">
                  <p:embed/>
                </p:oleObj>
              </mc:Choice>
              <mc:Fallback>
                <p:oleObj name="Equation" r:id="rId4" imgW="18032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1773238"/>
                        <a:ext cx="54102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525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Particle impacting a spring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IN" dirty="0" smtClean="0"/>
              <a:t>At the point of maximum deformation v is zero, since the </a:t>
            </a:r>
            <a:r>
              <a:rPr lang="en-IN" dirty="0" smtClean="0"/>
              <a:t>spring and mass will move up immediately thereafter. So at that point sign of v changes and hence v must be zero.</a:t>
            </a:r>
          </a:p>
          <a:p>
            <a:r>
              <a:rPr lang="en-IN" dirty="0" smtClean="0"/>
              <a:t>Hence energy balance at the point of maximum </a:t>
            </a:r>
            <a:r>
              <a:rPr lang="en-IN" dirty="0" smtClean="0"/>
              <a:t>deformation will not involve KE of the particle and will be</a:t>
            </a:r>
            <a:r>
              <a:rPr lang="en-IN" dirty="0" smtClean="0"/>
              <a:t> </a:t>
            </a:r>
            <a:endParaRPr lang="en-IN" dirty="0" smtClean="0"/>
          </a:p>
          <a:p>
            <a:endParaRPr lang="en-IN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130805"/>
              </p:ext>
            </p:extLst>
          </p:nvPr>
        </p:nvGraphicFramePr>
        <p:xfrm>
          <a:off x="2182813" y="5052020"/>
          <a:ext cx="47244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3" imgW="1574640" imgH="419040" progId="Equation.DSMT4">
                  <p:embed/>
                </p:oleObj>
              </mc:Choice>
              <mc:Fallback>
                <p:oleObj name="Equation" r:id="rId3" imgW="15746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5052020"/>
                        <a:ext cx="47244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568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Particle impacting a spring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IN" dirty="0" smtClean="0"/>
              <a:t>We can choose to solve this in either of two ways, in terms of maximum deformation (which we are used to doing) and then find the force </a:t>
            </a:r>
          </a:p>
          <a:p>
            <a:r>
              <a:rPr lang="en-IN" dirty="0" smtClean="0"/>
              <a:t>Or in terms of maximum force directly (which we are not yet used to doing)</a:t>
            </a:r>
            <a:endParaRPr lang="en-IN" dirty="0" smtClean="0"/>
          </a:p>
          <a:p>
            <a:endParaRPr lang="en-IN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324683"/>
              </p:ext>
            </p:extLst>
          </p:nvPr>
        </p:nvGraphicFramePr>
        <p:xfrm>
          <a:off x="2182813" y="4581128"/>
          <a:ext cx="47244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Equation" r:id="rId3" imgW="1574640" imgH="419040" progId="Equation.DSMT4">
                  <p:embed/>
                </p:oleObj>
              </mc:Choice>
              <mc:Fallback>
                <p:oleObj name="Equation" r:id="rId3" imgW="15746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4581128"/>
                        <a:ext cx="47244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996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Particle impacting a spring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IN" dirty="0" smtClean="0"/>
              <a:t>In terms of maximum deformation</a:t>
            </a:r>
            <a:endParaRPr lang="en-IN" dirty="0" smtClean="0"/>
          </a:p>
          <a:p>
            <a:endParaRPr lang="en-IN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055499"/>
              </p:ext>
            </p:extLst>
          </p:nvPr>
        </p:nvGraphicFramePr>
        <p:xfrm>
          <a:off x="239713" y="1898650"/>
          <a:ext cx="8610600" cy="491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3" imgW="2869920" imgH="1638000" progId="Equation.DSMT4">
                  <p:embed/>
                </p:oleObj>
              </mc:Choice>
              <mc:Fallback>
                <p:oleObj name="Equation" r:id="rId3" imgW="2869920" imgH="163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3" y="1898650"/>
                        <a:ext cx="8610600" cy="491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202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Particle impacting a spring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507288" cy="5184576"/>
          </a:xfrm>
        </p:spPr>
        <p:txBody>
          <a:bodyPr>
            <a:noAutofit/>
          </a:bodyPr>
          <a:lstStyle/>
          <a:p>
            <a:r>
              <a:rPr lang="en-IN" sz="2800" dirty="0" smtClean="0"/>
              <a:t>The two roots are</a:t>
            </a:r>
          </a:p>
          <a:p>
            <a:endParaRPr lang="en-IN" sz="2800" dirty="0"/>
          </a:p>
          <a:p>
            <a:endParaRPr lang="en-IN" sz="2800" dirty="0" smtClean="0"/>
          </a:p>
          <a:p>
            <a:r>
              <a:rPr lang="en-IN" sz="2800" dirty="0" smtClean="0"/>
              <a:t>An examination of the expressions reveal the first term </a:t>
            </a:r>
            <a:r>
              <a:rPr lang="en-IN" sz="2800" dirty="0" smtClean="0"/>
              <a:t>to be</a:t>
            </a:r>
            <a:r>
              <a:rPr lang="en-IN" sz="2800" dirty="0" smtClean="0"/>
              <a:t> the static deformation due to w, i.e. if w were to be slowly placed on the spring and allowed to settle</a:t>
            </a:r>
          </a:p>
          <a:p>
            <a:r>
              <a:rPr lang="en-IN" sz="2800" dirty="0" smtClean="0"/>
              <a:t>Hence the – </a:t>
            </a:r>
            <a:r>
              <a:rPr lang="en-IN" sz="2800" dirty="0" err="1" smtClean="0"/>
              <a:t>ve</a:t>
            </a:r>
            <a:r>
              <a:rPr lang="en-IN" sz="2800" dirty="0" smtClean="0"/>
              <a:t> root represents the maximum height to which the spring will expand upwards after impact</a:t>
            </a:r>
          </a:p>
          <a:p>
            <a:r>
              <a:rPr lang="en-IN" sz="2800" dirty="0" smtClean="0"/>
              <a:t>The +</a:t>
            </a:r>
            <a:r>
              <a:rPr lang="en-IN" sz="2800" dirty="0" err="1" smtClean="0"/>
              <a:t>ve</a:t>
            </a:r>
            <a:r>
              <a:rPr lang="en-IN" sz="2800" dirty="0" smtClean="0"/>
              <a:t> root is what we are looking for. It represents the maximum downward deformation of the spring.</a:t>
            </a:r>
            <a:endParaRPr lang="en-IN" sz="28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842724"/>
              </p:ext>
            </p:extLst>
          </p:nvPr>
        </p:nvGraphicFramePr>
        <p:xfrm>
          <a:off x="3871292" y="1340768"/>
          <a:ext cx="42291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Equation" r:id="rId3" imgW="1409400" imgH="444240" progId="Equation.DSMT4">
                  <p:embed/>
                </p:oleObj>
              </mc:Choice>
              <mc:Fallback>
                <p:oleObj name="Equation" r:id="rId3" imgW="1409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292" y="1340768"/>
                        <a:ext cx="42291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404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Particle impacting a spring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507288" cy="5184576"/>
          </a:xfrm>
        </p:spPr>
        <p:txBody>
          <a:bodyPr>
            <a:noAutofit/>
          </a:bodyPr>
          <a:lstStyle/>
          <a:p>
            <a:r>
              <a:rPr lang="en-IN" sz="2800" dirty="0" smtClean="0"/>
              <a:t>We can now find the contact force since this will the same as the maximum compressive force felt by the spring and will be</a:t>
            </a:r>
          </a:p>
          <a:p>
            <a:endParaRPr lang="en-IN" sz="2800" dirty="0"/>
          </a:p>
          <a:p>
            <a:pPr marL="0" indent="0">
              <a:buNone/>
            </a:pPr>
            <a:endParaRPr lang="en-IN" sz="2800" dirty="0" smtClean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181033"/>
              </p:ext>
            </p:extLst>
          </p:nvPr>
        </p:nvGraphicFramePr>
        <p:xfrm>
          <a:off x="1906488" y="3068960"/>
          <a:ext cx="52578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Equation" r:id="rId3" imgW="1752480" imgH="787320" progId="Equation.DSMT4">
                  <p:embed/>
                </p:oleObj>
              </mc:Choice>
              <mc:Fallback>
                <p:oleObj name="Equation" r:id="rId3" imgW="175248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488" y="3068960"/>
                        <a:ext cx="52578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221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Particle impacting a spring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579296" cy="5472608"/>
          </a:xfrm>
        </p:spPr>
        <p:txBody>
          <a:bodyPr>
            <a:noAutofit/>
          </a:bodyPr>
          <a:lstStyle/>
          <a:p>
            <a:r>
              <a:rPr lang="en-IN" sz="2800" dirty="0" smtClean="0"/>
              <a:t>In terms of maximum force</a:t>
            </a:r>
          </a:p>
          <a:p>
            <a:endParaRPr lang="en-IN" sz="2800" dirty="0"/>
          </a:p>
          <a:p>
            <a:endParaRPr lang="en-IN" sz="2800" dirty="0" smtClean="0"/>
          </a:p>
          <a:p>
            <a:endParaRPr lang="en-IN" sz="2800" dirty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 smtClean="0"/>
          </a:p>
          <a:p>
            <a:r>
              <a:rPr lang="en-IN" sz="2800" dirty="0" smtClean="0"/>
              <a:t>The positive root is meaningful here. </a:t>
            </a:r>
          </a:p>
          <a:p>
            <a:r>
              <a:rPr lang="en-IN" sz="2800" dirty="0" smtClean="0"/>
              <a:t>The negative root implies that contact with the particle will be lost before the maximum upward expansion of the spring is complete</a:t>
            </a:r>
            <a:endParaRPr lang="en-IN" sz="2800" dirty="0" smtClean="0"/>
          </a:p>
          <a:p>
            <a:endParaRPr lang="en-IN" sz="28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583251"/>
              </p:ext>
            </p:extLst>
          </p:nvPr>
        </p:nvGraphicFramePr>
        <p:xfrm>
          <a:off x="2185764" y="1844824"/>
          <a:ext cx="476250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Equation" r:id="rId3" imgW="1587240" imgH="977760" progId="Equation.DSMT4">
                  <p:embed/>
                </p:oleObj>
              </mc:Choice>
              <mc:Fallback>
                <p:oleObj name="Equation" r:id="rId3" imgW="1587240" imgH="977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764" y="1844824"/>
                        <a:ext cx="4762500" cy="293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280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Particle impacting a spring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507288" cy="5184576"/>
          </a:xfrm>
        </p:spPr>
        <p:txBody>
          <a:bodyPr>
            <a:noAutofit/>
          </a:bodyPr>
          <a:lstStyle/>
          <a:p>
            <a:r>
              <a:rPr lang="en-IN" sz="2800" dirty="0" smtClean="0"/>
              <a:t>The positive root is</a:t>
            </a:r>
          </a:p>
          <a:p>
            <a:endParaRPr lang="en-IN" sz="2800" dirty="0"/>
          </a:p>
          <a:p>
            <a:endParaRPr lang="en-IN" sz="2800" dirty="0" smtClean="0"/>
          </a:p>
          <a:p>
            <a:endParaRPr lang="en-IN" sz="2800" dirty="0"/>
          </a:p>
          <a:p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This factor in square brackets represents the amount by which the contact force during impact exceeds the static force on the spring and is known as the impact factor. </a:t>
            </a:r>
          </a:p>
          <a:p>
            <a:endParaRPr lang="en-IN" sz="2800" dirty="0"/>
          </a:p>
          <a:p>
            <a:endParaRPr lang="en-IN" sz="28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212541"/>
              </p:ext>
            </p:extLst>
          </p:nvPr>
        </p:nvGraphicFramePr>
        <p:xfrm>
          <a:off x="2262188" y="1844824"/>
          <a:ext cx="46101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Equation" r:id="rId3" imgW="1536480" imgH="787320" progId="Equation.DSMT4">
                  <p:embed/>
                </p:oleObj>
              </mc:Choice>
              <mc:Fallback>
                <p:oleObj name="Equation" r:id="rId3" imgW="1536480" imgH="7873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1844824"/>
                        <a:ext cx="46101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407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Particle impacting a spring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507288" cy="5184576"/>
          </a:xfrm>
        </p:spPr>
        <p:txBody>
          <a:bodyPr>
            <a:noAutofit/>
          </a:bodyPr>
          <a:lstStyle/>
          <a:p>
            <a:r>
              <a:rPr lang="en-IN" sz="2800" dirty="0" smtClean="0"/>
              <a:t>We can now find the contact force since this will the same as the maximum compressive force felt by the spring and will be</a:t>
            </a:r>
          </a:p>
          <a:p>
            <a:endParaRPr lang="en-IN" sz="2800" dirty="0"/>
          </a:p>
          <a:p>
            <a:pPr marL="0" indent="0">
              <a:buNone/>
            </a:pPr>
            <a:endParaRPr lang="en-IN" sz="2800" dirty="0" smtClean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310102"/>
              </p:ext>
            </p:extLst>
          </p:nvPr>
        </p:nvGraphicFramePr>
        <p:xfrm>
          <a:off x="1906488" y="3068960"/>
          <a:ext cx="52578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Equation" r:id="rId3" imgW="1752480" imgH="787320" progId="Equation.DSMT4">
                  <p:embed/>
                </p:oleObj>
              </mc:Choice>
              <mc:Fallback>
                <p:oleObj name="Equation" r:id="rId3" imgW="175248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488" y="3068960"/>
                        <a:ext cx="52578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899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so far kept on saying that forces are applied such that they increase from 0 to the final value over a very long period of time</a:t>
            </a:r>
          </a:p>
          <a:p>
            <a:r>
              <a:rPr lang="en-IN" dirty="0" smtClean="0"/>
              <a:t>However we will now consider the opposite case</a:t>
            </a:r>
          </a:p>
          <a:p>
            <a:r>
              <a:rPr lang="en-IN" dirty="0" smtClean="0"/>
              <a:t>The forces will undergo a sudden change</a:t>
            </a:r>
          </a:p>
          <a:p>
            <a:r>
              <a:rPr lang="en-IN" dirty="0" smtClean="0"/>
              <a:t>The commonest case is of a rigid mass hitting a deformable body i.e. impact.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020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Particle impacting a spring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will consider a </a:t>
            </a:r>
            <a:r>
              <a:rPr lang="en-IN" dirty="0" smtClean="0"/>
              <a:t>(linear) spring on which a mass of weight w drops from a height h and try to find out the maximum force in the spring</a:t>
            </a:r>
            <a:endParaRPr lang="en-IN" dirty="0" smtClean="0"/>
          </a:p>
          <a:p>
            <a:endParaRPr lang="en-IN" dirty="0"/>
          </a:p>
        </p:txBody>
      </p:sp>
      <p:grpSp>
        <p:nvGrpSpPr>
          <p:cNvPr id="15" name="Group 14"/>
          <p:cNvGrpSpPr/>
          <p:nvPr/>
        </p:nvGrpSpPr>
        <p:grpSpPr>
          <a:xfrm>
            <a:off x="3131840" y="3375578"/>
            <a:ext cx="2118042" cy="3293782"/>
            <a:chOff x="3131840" y="3087545"/>
            <a:chExt cx="2118042" cy="3293782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322"/>
            <a:stretch/>
          </p:blipFill>
          <p:spPr bwMode="auto">
            <a:xfrm rot="10800000">
              <a:off x="4211961" y="4804002"/>
              <a:ext cx="627637" cy="1577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060576" y="5157192"/>
              <a:ext cx="367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023232" y="4653136"/>
              <a:ext cx="1080000" cy="1508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4383312" y="3213016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31840" y="3087545"/>
              <a:ext cx="12378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w=mg</a:t>
              </a:r>
              <a:endPara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5400000">
              <a:off x="4230032" y="4018056"/>
              <a:ext cx="12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860032" y="378904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956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Particle impacting a spring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en-IN" dirty="0" smtClean="0"/>
              <a:t>Let the contact force be P and let it increase from 0 to P</a:t>
            </a:r>
            <a:r>
              <a:rPr lang="en-IN" baseline="-25000" dirty="0" smtClean="0"/>
              <a:t>m</a:t>
            </a:r>
            <a:r>
              <a:rPr lang="en-IN" dirty="0" smtClean="0"/>
              <a:t> as the spring deforms from 0 to a maximum of </a:t>
            </a:r>
            <a:r>
              <a:rPr lang="en-IN" dirty="0" smtClean="0">
                <a:latin typeface="Symbol" panose="05050102010706020507" pitchFamily="18" charset="2"/>
              </a:rPr>
              <a:t>D</a:t>
            </a:r>
            <a:r>
              <a:rPr lang="en-IN" baseline="-25000" dirty="0" smtClean="0"/>
              <a:t>m</a:t>
            </a:r>
            <a:r>
              <a:rPr lang="en-IN" dirty="0" smtClean="0"/>
              <a:t>. </a:t>
            </a:r>
          </a:p>
          <a:p>
            <a:r>
              <a:rPr lang="en-IN" dirty="0" smtClean="0"/>
              <a:t>Since the spring is linear we can assume that this increase was also linearly proportional to the deformation </a:t>
            </a:r>
            <a:r>
              <a:rPr lang="en-IN" dirty="0" smtClean="0">
                <a:latin typeface="Symbol" panose="05050102010706020507" pitchFamily="18" charset="2"/>
              </a:rPr>
              <a:t>D</a:t>
            </a:r>
            <a:r>
              <a:rPr lang="en-IN" dirty="0" smtClean="0"/>
              <a:t>.</a:t>
            </a:r>
            <a:endParaRPr lang="en-IN" dirty="0" smtClean="0"/>
          </a:p>
          <a:p>
            <a:endParaRPr lang="en-IN" dirty="0"/>
          </a:p>
        </p:txBody>
      </p:sp>
      <p:grpSp>
        <p:nvGrpSpPr>
          <p:cNvPr id="15" name="Group 14"/>
          <p:cNvGrpSpPr/>
          <p:nvPr/>
        </p:nvGrpSpPr>
        <p:grpSpPr>
          <a:xfrm>
            <a:off x="6876256" y="4402966"/>
            <a:ext cx="1368152" cy="2106821"/>
            <a:chOff x="3923790" y="4087637"/>
            <a:chExt cx="1368152" cy="2106821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322"/>
            <a:stretch/>
          </p:blipFill>
          <p:spPr bwMode="auto">
            <a:xfrm rot="10800000">
              <a:off x="4211960" y="5517231"/>
              <a:ext cx="627637" cy="677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923790" y="5553232"/>
              <a:ext cx="367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023232" y="5352717"/>
              <a:ext cx="1080000" cy="1508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5400000">
              <a:off x="3942000" y="4717637"/>
              <a:ext cx="126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44008" y="4488621"/>
              <a:ext cx="6479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IN" sz="32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009704" y="4365104"/>
            <a:ext cx="1080000" cy="2239097"/>
            <a:chOff x="4023232" y="4142229"/>
            <a:chExt cx="1080000" cy="2239097"/>
          </a:xfrm>
        </p:grpSpPr>
        <p:pic>
          <p:nvPicPr>
            <p:cNvPr id="17" name="Picture 16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322"/>
            <a:stretch/>
          </p:blipFill>
          <p:spPr bwMode="auto">
            <a:xfrm rot="10800000">
              <a:off x="4211960" y="5157191"/>
              <a:ext cx="627637" cy="1224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4060576" y="5436512"/>
              <a:ext cx="367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23232" y="5006325"/>
              <a:ext cx="1080000" cy="1508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4212000" y="4646324"/>
              <a:ext cx="72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644008" y="4142229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5536" y="4479503"/>
            <a:ext cx="1524776" cy="2189857"/>
            <a:chOff x="3779774" y="4191470"/>
            <a:chExt cx="1524776" cy="2189857"/>
          </a:xfrm>
        </p:grpSpPr>
        <p:pic>
          <p:nvPicPr>
            <p:cNvPr id="23" name="Picture 2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322"/>
            <a:stretch/>
          </p:blipFill>
          <p:spPr bwMode="auto">
            <a:xfrm rot="10800000">
              <a:off x="4211961" y="4804002"/>
              <a:ext cx="627637" cy="1577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4060576" y="5364504"/>
              <a:ext cx="367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23232" y="4653136"/>
              <a:ext cx="1080000" cy="1508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79774" y="4191470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contact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 flipV="1">
            <a:off x="395536" y="4936089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40248" y="522920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67544" y="5661248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3275872" y="5067792"/>
            <a:ext cx="288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74766" y="4841864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Symbol" panose="05050102010706020507" pitchFamily="18" charset="2"/>
              </a:rPr>
              <a:t>D</a:t>
            </a:r>
            <a:endParaRPr lang="en-IN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6228224" y="5301248"/>
            <a:ext cx="720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628564" y="5013176"/>
            <a:ext cx="53572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IN" sz="2400" dirty="0" err="1">
                <a:latin typeface="Symbol" panose="05050102010706020507" pitchFamily="18" charset="2"/>
              </a:rPr>
              <a:t>D</a:t>
            </a:r>
            <a:r>
              <a:rPr lang="en-IN" sz="2400" baseline="-25000" dirty="0" err="1"/>
              <a:t>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0580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Particle impacting a spring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507288" cy="4525963"/>
          </a:xfrm>
        </p:spPr>
        <p:txBody>
          <a:bodyPr/>
          <a:lstStyle/>
          <a:p>
            <a:r>
              <a:rPr lang="en-IN" dirty="0" smtClean="0"/>
              <a:t>Hence we may conclude, based on our earlier derivations for similar cases, that the work done by this force is </a:t>
            </a:r>
            <a:r>
              <a:rPr lang="en-IN" dirty="0" err="1" smtClean="0"/>
              <a:t>upto</a:t>
            </a:r>
            <a:r>
              <a:rPr lang="en-IN" dirty="0" smtClean="0"/>
              <a:t> th</a:t>
            </a:r>
            <a:r>
              <a:rPr lang="en-IN" dirty="0" smtClean="0"/>
              <a:t>e point of maximum deformation is 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grpSp>
        <p:nvGrpSpPr>
          <p:cNvPr id="15" name="Group 14"/>
          <p:cNvGrpSpPr/>
          <p:nvPr/>
        </p:nvGrpSpPr>
        <p:grpSpPr>
          <a:xfrm>
            <a:off x="6876256" y="4402966"/>
            <a:ext cx="1368152" cy="2106821"/>
            <a:chOff x="3923790" y="4087637"/>
            <a:chExt cx="1368152" cy="2106821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322"/>
            <a:stretch/>
          </p:blipFill>
          <p:spPr bwMode="auto">
            <a:xfrm rot="10800000">
              <a:off x="4211960" y="5517231"/>
              <a:ext cx="627637" cy="677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923790" y="5553232"/>
              <a:ext cx="367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023232" y="5352717"/>
              <a:ext cx="1080000" cy="1508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5400000">
              <a:off x="3942000" y="4717637"/>
              <a:ext cx="126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44008" y="4488621"/>
              <a:ext cx="6479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IN" sz="32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009704" y="4365104"/>
            <a:ext cx="1080000" cy="2239097"/>
            <a:chOff x="4023232" y="4142229"/>
            <a:chExt cx="1080000" cy="2239097"/>
          </a:xfrm>
        </p:grpSpPr>
        <p:pic>
          <p:nvPicPr>
            <p:cNvPr id="17" name="Picture 16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322"/>
            <a:stretch/>
          </p:blipFill>
          <p:spPr bwMode="auto">
            <a:xfrm rot="10800000">
              <a:off x="4211960" y="5157191"/>
              <a:ext cx="627637" cy="1224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4060576" y="5436512"/>
              <a:ext cx="367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23232" y="5006325"/>
              <a:ext cx="1080000" cy="1508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4212000" y="4646324"/>
              <a:ext cx="72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644008" y="4142229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5536" y="4479503"/>
            <a:ext cx="1524776" cy="2189857"/>
            <a:chOff x="3779774" y="4191470"/>
            <a:chExt cx="1524776" cy="2189857"/>
          </a:xfrm>
        </p:grpSpPr>
        <p:pic>
          <p:nvPicPr>
            <p:cNvPr id="23" name="Picture 2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322"/>
            <a:stretch/>
          </p:blipFill>
          <p:spPr bwMode="auto">
            <a:xfrm rot="10800000">
              <a:off x="4211961" y="4804002"/>
              <a:ext cx="627637" cy="1577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4060576" y="5364504"/>
              <a:ext cx="367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23232" y="4653136"/>
              <a:ext cx="1080000" cy="1508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79774" y="4191470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contact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 flipV="1">
            <a:off x="395536" y="4936089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40248" y="522920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67544" y="5661248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3275872" y="5067792"/>
            <a:ext cx="288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74766" y="4841864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Symbol" panose="05050102010706020507" pitchFamily="18" charset="2"/>
              </a:rPr>
              <a:t>D</a:t>
            </a:r>
            <a:endParaRPr lang="en-IN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6228224" y="5301248"/>
            <a:ext cx="720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628564" y="5013176"/>
            <a:ext cx="53572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IN" sz="2400" dirty="0" err="1">
                <a:latin typeface="Symbol" panose="05050102010706020507" pitchFamily="18" charset="2"/>
              </a:rPr>
              <a:t>D</a:t>
            </a:r>
            <a:r>
              <a:rPr lang="en-IN" sz="2400" baseline="-25000" dirty="0" err="1"/>
              <a:t>m</a:t>
            </a:r>
            <a:endParaRPr lang="en-IN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451401"/>
              </p:ext>
            </p:extLst>
          </p:nvPr>
        </p:nvGraphicFramePr>
        <p:xfrm>
          <a:off x="3472036" y="2996952"/>
          <a:ext cx="23241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4" imgW="774360" imgH="393480" progId="Equation.DSMT4">
                  <p:embed/>
                </p:oleObj>
              </mc:Choice>
              <mc:Fallback>
                <p:oleObj name="Equation" r:id="rId4" imgW="774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2036" y="2996952"/>
                        <a:ext cx="23241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996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Particle impacting a spring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en-IN" dirty="0" smtClean="0"/>
              <a:t>The work done by this force </a:t>
            </a:r>
            <a:r>
              <a:rPr lang="en-IN" dirty="0" err="1" smtClean="0"/>
              <a:t>upto</a:t>
            </a:r>
            <a:r>
              <a:rPr lang="en-IN" dirty="0" smtClean="0"/>
              <a:t> any intermediate point is</a:t>
            </a:r>
          </a:p>
          <a:p>
            <a:endParaRPr lang="en-IN" dirty="0" smtClean="0"/>
          </a:p>
          <a:p>
            <a:r>
              <a:rPr lang="en-IN" dirty="0" smtClean="0"/>
              <a:t>We need to understand that the gravitational potential energy results in this work done which in turn is transferred to the spring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grpSp>
        <p:nvGrpSpPr>
          <p:cNvPr id="15" name="Group 14"/>
          <p:cNvGrpSpPr/>
          <p:nvPr/>
        </p:nvGrpSpPr>
        <p:grpSpPr>
          <a:xfrm>
            <a:off x="6876256" y="4402966"/>
            <a:ext cx="1368152" cy="2106821"/>
            <a:chOff x="3923790" y="4087637"/>
            <a:chExt cx="1368152" cy="2106821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322"/>
            <a:stretch/>
          </p:blipFill>
          <p:spPr bwMode="auto">
            <a:xfrm rot="10800000">
              <a:off x="4211960" y="5517231"/>
              <a:ext cx="627637" cy="677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923790" y="5553232"/>
              <a:ext cx="367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023232" y="5352717"/>
              <a:ext cx="1080000" cy="1508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5400000">
              <a:off x="3942000" y="4717637"/>
              <a:ext cx="126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44008" y="4488621"/>
              <a:ext cx="6479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IN" sz="32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009704" y="4365104"/>
            <a:ext cx="1080000" cy="2239097"/>
            <a:chOff x="4023232" y="4142229"/>
            <a:chExt cx="1080000" cy="2239097"/>
          </a:xfrm>
        </p:grpSpPr>
        <p:pic>
          <p:nvPicPr>
            <p:cNvPr id="17" name="Picture 16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322"/>
            <a:stretch/>
          </p:blipFill>
          <p:spPr bwMode="auto">
            <a:xfrm rot="10800000">
              <a:off x="4211960" y="5157191"/>
              <a:ext cx="627637" cy="1224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4060576" y="5436512"/>
              <a:ext cx="367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23232" y="5006325"/>
              <a:ext cx="1080000" cy="1508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4212000" y="4646324"/>
              <a:ext cx="72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644008" y="4142229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5536" y="4479503"/>
            <a:ext cx="1524776" cy="2189857"/>
            <a:chOff x="3779774" y="4191470"/>
            <a:chExt cx="1524776" cy="2189857"/>
          </a:xfrm>
        </p:grpSpPr>
        <p:pic>
          <p:nvPicPr>
            <p:cNvPr id="23" name="Picture 2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322"/>
            <a:stretch/>
          </p:blipFill>
          <p:spPr bwMode="auto">
            <a:xfrm rot="10800000">
              <a:off x="4211961" y="4804002"/>
              <a:ext cx="627637" cy="1577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4060576" y="5364504"/>
              <a:ext cx="367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23232" y="4653136"/>
              <a:ext cx="1080000" cy="1508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79774" y="4191470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contact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 flipV="1">
            <a:off x="395536" y="4936089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40248" y="522920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67544" y="5661248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3275872" y="5067792"/>
            <a:ext cx="288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74766" y="4841864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Symbol" panose="05050102010706020507" pitchFamily="18" charset="2"/>
              </a:rPr>
              <a:t>D</a:t>
            </a:r>
            <a:endParaRPr lang="en-IN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6228224" y="5301248"/>
            <a:ext cx="720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628564" y="5013176"/>
            <a:ext cx="53572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IN" sz="2400" dirty="0" err="1">
                <a:latin typeface="Symbol" panose="05050102010706020507" pitchFamily="18" charset="2"/>
              </a:rPr>
              <a:t>D</a:t>
            </a:r>
            <a:r>
              <a:rPr lang="en-IN" sz="2400" baseline="-25000" dirty="0" err="1"/>
              <a:t>m</a:t>
            </a:r>
            <a:endParaRPr lang="en-IN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858647"/>
              </p:ext>
            </p:extLst>
          </p:nvPr>
        </p:nvGraphicFramePr>
        <p:xfrm>
          <a:off x="4499992" y="1599828"/>
          <a:ext cx="19431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4" imgW="647640" imgH="393480" progId="Equation.DSMT4">
                  <p:embed/>
                </p:oleObj>
              </mc:Choice>
              <mc:Fallback>
                <p:oleObj name="Equation" r:id="rId4" imgW="64764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1599828"/>
                        <a:ext cx="19431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893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Particle impacting a spring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309939"/>
          </a:xfrm>
        </p:spPr>
        <p:txBody>
          <a:bodyPr/>
          <a:lstStyle/>
          <a:p>
            <a:r>
              <a:rPr lang="en-IN" dirty="0" smtClean="0"/>
              <a:t>The energy stored in the spring at the point of maximum deformation </a:t>
            </a:r>
          </a:p>
          <a:p>
            <a:endParaRPr lang="en-IN" dirty="0" smtClean="0"/>
          </a:p>
          <a:p>
            <a:endParaRPr lang="en-IN" dirty="0"/>
          </a:p>
        </p:txBody>
      </p:sp>
      <p:grpSp>
        <p:nvGrpSpPr>
          <p:cNvPr id="15" name="Group 14"/>
          <p:cNvGrpSpPr/>
          <p:nvPr/>
        </p:nvGrpSpPr>
        <p:grpSpPr>
          <a:xfrm>
            <a:off x="6876256" y="4402966"/>
            <a:ext cx="1368152" cy="2106821"/>
            <a:chOff x="3923790" y="4087637"/>
            <a:chExt cx="1368152" cy="2106821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322"/>
            <a:stretch/>
          </p:blipFill>
          <p:spPr bwMode="auto">
            <a:xfrm rot="10800000">
              <a:off x="4211960" y="5517231"/>
              <a:ext cx="627637" cy="677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923790" y="5553232"/>
              <a:ext cx="367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023232" y="5352717"/>
              <a:ext cx="1080000" cy="1508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5400000">
              <a:off x="3942000" y="4717637"/>
              <a:ext cx="126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44008" y="4488621"/>
              <a:ext cx="6479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IN" sz="32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009704" y="4365104"/>
            <a:ext cx="1080000" cy="2239097"/>
            <a:chOff x="4023232" y="4142229"/>
            <a:chExt cx="1080000" cy="2239097"/>
          </a:xfrm>
        </p:grpSpPr>
        <p:pic>
          <p:nvPicPr>
            <p:cNvPr id="17" name="Picture 16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322"/>
            <a:stretch/>
          </p:blipFill>
          <p:spPr bwMode="auto">
            <a:xfrm rot="10800000">
              <a:off x="4211960" y="5157191"/>
              <a:ext cx="627637" cy="1224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4060576" y="5436512"/>
              <a:ext cx="367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23232" y="5006325"/>
              <a:ext cx="1080000" cy="1508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4212000" y="4646324"/>
              <a:ext cx="72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644008" y="4142229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5536" y="4479503"/>
            <a:ext cx="1524776" cy="2189857"/>
            <a:chOff x="3779774" y="4191470"/>
            <a:chExt cx="1524776" cy="2189857"/>
          </a:xfrm>
        </p:grpSpPr>
        <p:pic>
          <p:nvPicPr>
            <p:cNvPr id="23" name="Picture 2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322"/>
            <a:stretch/>
          </p:blipFill>
          <p:spPr bwMode="auto">
            <a:xfrm rot="10800000">
              <a:off x="4211961" y="4804002"/>
              <a:ext cx="627637" cy="1577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4060576" y="5364504"/>
              <a:ext cx="367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23232" y="4653136"/>
              <a:ext cx="1080000" cy="1508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79774" y="4191470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contact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 flipV="1">
            <a:off x="395536" y="4936089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40248" y="522920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67544" y="5661248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3275872" y="5067792"/>
            <a:ext cx="288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74766" y="4841864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Symbol" panose="05050102010706020507" pitchFamily="18" charset="2"/>
              </a:rPr>
              <a:t>D</a:t>
            </a:r>
            <a:endParaRPr lang="en-IN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6228224" y="5301248"/>
            <a:ext cx="720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628564" y="5013176"/>
            <a:ext cx="53572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IN" sz="2400" dirty="0" err="1">
                <a:latin typeface="Symbol" panose="05050102010706020507" pitchFamily="18" charset="2"/>
              </a:rPr>
              <a:t>D</a:t>
            </a:r>
            <a:r>
              <a:rPr lang="en-IN" sz="2400" baseline="-25000" dirty="0" err="1"/>
              <a:t>m</a:t>
            </a:r>
            <a:endParaRPr lang="en-IN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857640"/>
              </p:ext>
            </p:extLst>
          </p:nvPr>
        </p:nvGraphicFramePr>
        <p:xfrm>
          <a:off x="1554163" y="2598738"/>
          <a:ext cx="59817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4" imgW="1993680" imgH="419040" progId="Equation.DSMT4">
                  <p:embed/>
                </p:oleObj>
              </mc:Choice>
              <mc:Fallback>
                <p:oleObj name="Equation" r:id="rId4" imgW="19936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2598738"/>
                        <a:ext cx="59817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372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Particle impacting a spring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309939"/>
          </a:xfrm>
        </p:spPr>
        <p:txBody>
          <a:bodyPr/>
          <a:lstStyle/>
          <a:p>
            <a:r>
              <a:rPr lang="en-IN" dirty="0" smtClean="0"/>
              <a:t>The energy stored in the spring at any intermediate point is</a:t>
            </a:r>
          </a:p>
          <a:p>
            <a:endParaRPr lang="en-IN" dirty="0" smtClean="0"/>
          </a:p>
          <a:p>
            <a:endParaRPr lang="en-IN" dirty="0"/>
          </a:p>
        </p:txBody>
      </p:sp>
      <p:grpSp>
        <p:nvGrpSpPr>
          <p:cNvPr id="15" name="Group 14"/>
          <p:cNvGrpSpPr/>
          <p:nvPr/>
        </p:nvGrpSpPr>
        <p:grpSpPr>
          <a:xfrm>
            <a:off x="6876256" y="4402966"/>
            <a:ext cx="1368152" cy="2106821"/>
            <a:chOff x="3923790" y="4087637"/>
            <a:chExt cx="1368152" cy="2106821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322"/>
            <a:stretch/>
          </p:blipFill>
          <p:spPr bwMode="auto">
            <a:xfrm rot="10800000">
              <a:off x="4211960" y="5517231"/>
              <a:ext cx="627637" cy="677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923790" y="5553232"/>
              <a:ext cx="367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023232" y="5352717"/>
              <a:ext cx="1080000" cy="1508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5400000">
              <a:off x="3942000" y="4717637"/>
              <a:ext cx="126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44008" y="4488621"/>
              <a:ext cx="6479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IN" sz="32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009704" y="4365104"/>
            <a:ext cx="1080000" cy="2239097"/>
            <a:chOff x="4023232" y="4142229"/>
            <a:chExt cx="1080000" cy="2239097"/>
          </a:xfrm>
        </p:grpSpPr>
        <p:pic>
          <p:nvPicPr>
            <p:cNvPr id="17" name="Picture 16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322"/>
            <a:stretch/>
          </p:blipFill>
          <p:spPr bwMode="auto">
            <a:xfrm rot="10800000">
              <a:off x="4211960" y="5157191"/>
              <a:ext cx="627637" cy="1224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4060576" y="5436512"/>
              <a:ext cx="367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23232" y="5006325"/>
              <a:ext cx="1080000" cy="1508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4212000" y="4646324"/>
              <a:ext cx="72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644008" y="4142229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5536" y="4479503"/>
            <a:ext cx="1524776" cy="2189857"/>
            <a:chOff x="3779774" y="4191470"/>
            <a:chExt cx="1524776" cy="2189857"/>
          </a:xfrm>
        </p:grpSpPr>
        <p:pic>
          <p:nvPicPr>
            <p:cNvPr id="23" name="Picture 2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322"/>
            <a:stretch/>
          </p:blipFill>
          <p:spPr bwMode="auto">
            <a:xfrm rot="10800000">
              <a:off x="4211961" y="4804002"/>
              <a:ext cx="627637" cy="1577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4060576" y="5364504"/>
              <a:ext cx="367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23232" y="4653136"/>
              <a:ext cx="1080000" cy="1508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79774" y="4191470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contact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 flipV="1">
            <a:off x="395536" y="4936089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40248" y="522920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67544" y="5661248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3275872" y="5067792"/>
            <a:ext cx="288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74766" y="4841864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Symbol" panose="05050102010706020507" pitchFamily="18" charset="2"/>
              </a:rPr>
              <a:t>D</a:t>
            </a:r>
            <a:endParaRPr lang="en-IN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6228224" y="5301248"/>
            <a:ext cx="720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628564" y="5013176"/>
            <a:ext cx="53572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IN" sz="2400" dirty="0" err="1">
                <a:latin typeface="Symbol" panose="05050102010706020507" pitchFamily="18" charset="2"/>
              </a:rPr>
              <a:t>D</a:t>
            </a:r>
            <a:r>
              <a:rPr lang="en-IN" sz="2400" baseline="-25000" dirty="0" err="1"/>
              <a:t>m</a:t>
            </a:r>
            <a:endParaRPr lang="en-IN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052782"/>
              </p:ext>
            </p:extLst>
          </p:nvPr>
        </p:nvGraphicFramePr>
        <p:xfrm>
          <a:off x="1954213" y="2598738"/>
          <a:ext cx="51816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4" imgW="1726920" imgH="419040" progId="Equation.DSMT4">
                  <p:embed/>
                </p:oleObj>
              </mc:Choice>
              <mc:Fallback>
                <p:oleObj name="Equation" r:id="rId4" imgW="17269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3" y="2598738"/>
                        <a:ext cx="51816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428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Particle impacting a spring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309939"/>
          </a:xfrm>
        </p:spPr>
        <p:txBody>
          <a:bodyPr/>
          <a:lstStyle/>
          <a:p>
            <a:r>
              <a:rPr lang="en-IN" dirty="0" smtClean="0"/>
              <a:t>The energy stored in the spring at any intermediate point is</a:t>
            </a:r>
          </a:p>
          <a:p>
            <a:endParaRPr lang="en-IN" dirty="0" smtClean="0"/>
          </a:p>
          <a:p>
            <a:endParaRPr lang="en-IN" dirty="0"/>
          </a:p>
        </p:txBody>
      </p:sp>
      <p:grpSp>
        <p:nvGrpSpPr>
          <p:cNvPr id="15" name="Group 14"/>
          <p:cNvGrpSpPr/>
          <p:nvPr/>
        </p:nvGrpSpPr>
        <p:grpSpPr>
          <a:xfrm>
            <a:off x="6876256" y="4402966"/>
            <a:ext cx="1368152" cy="2106821"/>
            <a:chOff x="3923790" y="4087637"/>
            <a:chExt cx="1368152" cy="2106821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322"/>
            <a:stretch/>
          </p:blipFill>
          <p:spPr bwMode="auto">
            <a:xfrm rot="10800000">
              <a:off x="4211960" y="5517231"/>
              <a:ext cx="627637" cy="677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923790" y="5553232"/>
              <a:ext cx="367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023232" y="5352717"/>
              <a:ext cx="1080000" cy="1508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5400000">
              <a:off x="3942000" y="4717637"/>
              <a:ext cx="126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44008" y="4488621"/>
              <a:ext cx="6479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IN" sz="32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009704" y="4365104"/>
            <a:ext cx="1080000" cy="2239097"/>
            <a:chOff x="4023232" y="4142229"/>
            <a:chExt cx="1080000" cy="2239097"/>
          </a:xfrm>
        </p:grpSpPr>
        <p:pic>
          <p:nvPicPr>
            <p:cNvPr id="17" name="Picture 16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322"/>
            <a:stretch/>
          </p:blipFill>
          <p:spPr bwMode="auto">
            <a:xfrm rot="10800000">
              <a:off x="4211960" y="5157191"/>
              <a:ext cx="627637" cy="1224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4060576" y="5436512"/>
              <a:ext cx="367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23232" y="5006325"/>
              <a:ext cx="1080000" cy="1508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4212000" y="4646324"/>
              <a:ext cx="72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644008" y="4142229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5536" y="4479503"/>
            <a:ext cx="1524776" cy="2189857"/>
            <a:chOff x="3779774" y="4191470"/>
            <a:chExt cx="1524776" cy="2189857"/>
          </a:xfrm>
        </p:grpSpPr>
        <p:pic>
          <p:nvPicPr>
            <p:cNvPr id="23" name="Picture 2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322"/>
            <a:stretch/>
          </p:blipFill>
          <p:spPr bwMode="auto">
            <a:xfrm rot="10800000">
              <a:off x="4211961" y="4804002"/>
              <a:ext cx="627637" cy="1577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4060576" y="5364504"/>
              <a:ext cx="367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23232" y="4653136"/>
              <a:ext cx="1080000" cy="1508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79774" y="4191470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contact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 flipV="1">
            <a:off x="395536" y="4936089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40248" y="522920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67544" y="5661248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3275872" y="5067792"/>
            <a:ext cx="288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74766" y="4841864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Symbol" panose="05050102010706020507" pitchFamily="18" charset="2"/>
              </a:rPr>
              <a:t>D</a:t>
            </a:r>
            <a:endParaRPr lang="en-IN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6228224" y="5301248"/>
            <a:ext cx="720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628564" y="5013176"/>
            <a:ext cx="53572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IN" sz="2400" dirty="0" err="1">
                <a:latin typeface="Symbol" panose="05050102010706020507" pitchFamily="18" charset="2"/>
              </a:rPr>
              <a:t>D</a:t>
            </a:r>
            <a:r>
              <a:rPr lang="en-IN" sz="2400" baseline="-25000" dirty="0" err="1"/>
              <a:t>m</a:t>
            </a:r>
            <a:endParaRPr lang="en-IN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40081"/>
              </p:ext>
            </p:extLst>
          </p:nvPr>
        </p:nvGraphicFramePr>
        <p:xfrm>
          <a:off x="1954213" y="2598738"/>
          <a:ext cx="51816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4" imgW="1726920" imgH="419040" progId="Equation.DSMT4">
                  <p:embed/>
                </p:oleObj>
              </mc:Choice>
              <mc:Fallback>
                <p:oleObj name="Equation" r:id="rId4" imgW="17269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3" y="2598738"/>
                        <a:ext cx="51816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660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46861E66B55641AE6575F44CB71A27" ma:contentTypeVersion="2" ma:contentTypeDescription="Create a new document." ma:contentTypeScope="" ma:versionID="4b35607b4ed4efdf9b624cbff1e22375">
  <xsd:schema xmlns:xsd="http://www.w3.org/2001/XMLSchema" xmlns:xs="http://www.w3.org/2001/XMLSchema" xmlns:p="http://schemas.microsoft.com/office/2006/metadata/properties" xmlns:ns2="8ea5e6b7-b3de-443a-b1f0-55105e463460" targetNamespace="http://schemas.microsoft.com/office/2006/metadata/properties" ma:root="true" ma:fieldsID="69e72cdc59b480a047fb28f085ec0421" ns2:_="">
    <xsd:import namespace="8ea5e6b7-b3de-443a-b1f0-55105e4634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a5e6b7-b3de-443a-b1f0-55105e4634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04936F-B0EB-4765-8A03-88C14CB6424B}"/>
</file>

<file path=customXml/itemProps2.xml><?xml version="1.0" encoding="utf-8"?>
<ds:datastoreItem xmlns:ds="http://schemas.openxmlformats.org/officeDocument/2006/customXml" ds:itemID="{56CA809D-723C-40A2-A010-865276A23404}"/>
</file>

<file path=customXml/itemProps3.xml><?xml version="1.0" encoding="utf-8"?>
<ds:datastoreItem xmlns:ds="http://schemas.openxmlformats.org/officeDocument/2006/customXml" ds:itemID="{7C4B492A-29BE-4A5B-8AF1-48DA5BFC7E8E}"/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704</Words>
  <Application>Microsoft Office PowerPoint</Application>
  <PresentationFormat>On-screen Show (4:3)</PresentationFormat>
  <Paragraphs>132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MathType 7.0 Equation</vt:lpstr>
      <vt:lpstr>Energy Methods</vt:lpstr>
      <vt:lpstr>Impact</vt:lpstr>
      <vt:lpstr>Particle impacting a spring</vt:lpstr>
      <vt:lpstr>Particle impacting a spring</vt:lpstr>
      <vt:lpstr>Particle impacting a spring</vt:lpstr>
      <vt:lpstr>Particle impacting a spring</vt:lpstr>
      <vt:lpstr>Particle impacting a spring</vt:lpstr>
      <vt:lpstr>Particle impacting a spring</vt:lpstr>
      <vt:lpstr>Particle impacting a spring</vt:lpstr>
      <vt:lpstr>Particle impacting a spring</vt:lpstr>
      <vt:lpstr>Particle impacting a spring</vt:lpstr>
      <vt:lpstr>Particle impacting a spring</vt:lpstr>
      <vt:lpstr>Particle impacting a spring</vt:lpstr>
      <vt:lpstr>Particle impacting a spring</vt:lpstr>
      <vt:lpstr>Particle impacting a spring</vt:lpstr>
      <vt:lpstr>Particle impacting a spring</vt:lpstr>
      <vt:lpstr>Particle impacting a spring</vt:lpstr>
      <vt:lpstr>Particle impacting a spring</vt:lpstr>
      <vt:lpstr>Particle impacting a spring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Methods</dc:title>
  <dc:creator>Windows User</dc:creator>
  <cp:lastModifiedBy>Windows User</cp:lastModifiedBy>
  <cp:revision>32</cp:revision>
  <dcterms:created xsi:type="dcterms:W3CDTF">2020-09-20T13:04:09Z</dcterms:created>
  <dcterms:modified xsi:type="dcterms:W3CDTF">2020-09-22T23:42:48Z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0x0101001446861E66B55641AE6575F44CB71A27</vt:lpwstr>
  </property>
</Properties>
</file>