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80" r:id="rId18"/>
    <p:sldId id="281" r:id="rId19"/>
    <p:sldId id="282" r:id="rId20"/>
    <p:sldId id="283" r:id="rId21"/>
    <p:sldId id="286" r:id="rId22"/>
    <p:sldId id="284" r:id="rId23"/>
    <p:sldId id="285" r:id="rId24"/>
    <p:sldId id="287" r:id="rId25"/>
    <p:sldId id="275" r:id="rId26"/>
    <p:sldId id="288" r:id="rId27"/>
    <p:sldId id="290" r:id="rId28"/>
    <p:sldId id="289" r:id="rId29"/>
    <p:sldId id="291" r:id="rId30"/>
    <p:sldId id="292" r:id="rId31"/>
    <p:sldId id="293" r:id="rId32"/>
    <p:sldId id="294" r:id="rId33"/>
    <p:sldId id="309" r:id="rId34"/>
    <p:sldId id="310" r:id="rId35"/>
    <p:sldId id="311" r:id="rId36"/>
    <p:sldId id="312" r:id="rId37"/>
    <p:sldId id="313" r:id="rId38"/>
    <p:sldId id="315" r:id="rId39"/>
    <p:sldId id="316" r:id="rId40"/>
    <p:sldId id="317" r:id="rId41"/>
    <p:sldId id="318" r:id="rId42"/>
    <p:sldId id="319" r:id="rId43"/>
    <p:sldId id="320" r:id="rId44"/>
    <p:sldId id="32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DF0-83A2-43DC-A337-98689DA52477}" type="datetimeFigureOut">
              <a:rPr lang="en-IN" smtClean="0"/>
              <a:t>23-09-2020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F64-B9DC-4070-A73B-995A7AF47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89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DF0-83A2-43DC-A337-98689DA52477}" type="datetimeFigureOut">
              <a:rPr lang="en-IN" smtClean="0"/>
              <a:t>23-09-2020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F64-B9DC-4070-A73B-995A7AF47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54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DF0-83A2-43DC-A337-98689DA52477}" type="datetimeFigureOut">
              <a:rPr lang="en-IN" smtClean="0"/>
              <a:t>23-09-2020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F64-B9DC-4070-A73B-995A7AF47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77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DF0-83A2-43DC-A337-98689DA52477}" type="datetimeFigureOut">
              <a:rPr lang="en-IN" smtClean="0"/>
              <a:t>23-09-2020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F64-B9DC-4070-A73B-995A7AF47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53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DF0-83A2-43DC-A337-98689DA52477}" type="datetimeFigureOut">
              <a:rPr lang="en-IN" smtClean="0"/>
              <a:t>23-09-2020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F64-B9DC-4070-A73B-995A7AF47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9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DF0-83A2-43DC-A337-98689DA52477}" type="datetimeFigureOut">
              <a:rPr lang="en-IN" smtClean="0"/>
              <a:t>23-09-2020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F64-B9DC-4070-A73B-995A7AF47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87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DF0-83A2-43DC-A337-98689DA52477}" type="datetimeFigureOut">
              <a:rPr lang="en-IN" smtClean="0"/>
              <a:t>23-09-2020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F64-B9DC-4070-A73B-995A7AF47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6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DF0-83A2-43DC-A337-98689DA52477}" type="datetimeFigureOut">
              <a:rPr lang="en-IN" smtClean="0"/>
              <a:t>23-09-2020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F64-B9DC-4070-A73B-995A7AF47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62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DF0-83A2-43DC-A337-98689DA52477}" type="datetimeFigureOut">
              <a:rPr lang="en-IN" smtClean="0"/>
              <a:t>23-09-2020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F64-B9DC-4070-A73B-995A7AF47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5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DF0-83A2-43DC-A337-98689DA52477}" type="datetimeFigureOut">
              <a:rPr lang="en-IN" smtClean="0"/>
              <a:t>23-09-2020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F64-B9DC-4070-A73B-995A7AF47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23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DF0-83A2-43DC-A337-98689DA52477}" type="datetimeFigureOut">
              <a:rPr lang="en-IN" smtClean="0"/>
              <a:t>23-09-2020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F64-B9DC-4070-A73B-995A7AF47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89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DDF0-83A2-43DC-A337-98689DA52477}" type="datetimeFigureOut">
              <a:rPr lang="en-IN" smtClean="0"/>
              <a:t>23-09-2020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CF64-B9DC-4070-A73B-995A7AF47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34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jpeg"/><Relationship Id="rId4" Type="http://schemas.openxmlformats.org/officeDocument/2006/relationships/image" Target="../media/image4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4.jpeg"/><Relationship Id="rId4" Type="http://schemas.openxmlformats.org/officeDocument/2006/relationships/image" Target="../media/image4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4.jpeg"/><Relationship Id="rId4" Type="http://schemas.openxmlformats.org/officeDocument/2006/relationships/image" Target="../media/image4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4.jpeg"/><Relationship Id="rId4" Type="http://schemas.openxmlformats.org/officeDocument/2006/relationships/image" Target="../media/image4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Energy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Strain Energy for various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68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Strain Energy in Axially Loaded  Rods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351309"/>
            <a:ext cx="829126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Coming back to a rod of arbitrary cross section and varying material properties</a:t>
            </a:r>
          </a:p>
          <a:p>
            <a:endParaRPr lang="en-IN" dirty="0" smtClean="0"/>
          </a:p>
          <a:p>
            <a:r>
              <a:rPr lang="en-IN" dirty="0" smtClean="0"/>
              <a:t>Stress at any point</a:t>
            </a:r>
          </a:p>
          <a:p>
            <a:endParaRPr lang="en-IN" dirty="0" smtClean="0"/>
          </a:p>
          <a:p>
            <a:r>
              <a:rPr lang="en-IN" dirty="0" smtClean="0"/>
              <a:t>Hence, strain energy density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169572"/>
              </p:ext>
            </p:extLst>
          </p:nvPr>
        </p:nvGraphicFramePr>
        <p:xfrm>
          <a:off x="4211960" y="2523356"/>
          <a:ext cx="2590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863280" imgH="469800" progId="Equation.DSMT4">
                  <p:embed/>
                </p:oleObj>
              </mc:Choice>
              <mc:Fallback>
                <p:oleObj name="Equation" r:id="rId3" imgW="863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960" y="2523356"/>
                        <a:ext cx="25908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11851"/>
              </p:ext>
            </p:extLst>
          </p:nvPr>
        </p:nvGraphicFramePr>
        <p:xfrm>
          <a:off x="2470150" y="4894263"/>
          <a:ext cx="445135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5" imgW="1485720" imgH="533160" progId="Equation.DSMT4">
                  <p:embed/>
                </p:oleObj>
              </mc:Choice>
              <mc:Fallback>
                <p:oleObj name="Equation" r:id="rId5" imgW="14857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894263"/>
                        <a:ext cx="445135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96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Strain Energy in Axially Loaded  Rods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351309"/>
            <a:ext cx="829126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Hence  Strain </a:t>
            </a:r>
            <a:r>
              <a:rPr lang="en-IN" dirty="0"/>
              <a:t>E</a:t>
            </a:r>
            <a:r>
              <a:rPr lang="en-IN" dirty="0" smtClean="0"/>
              <a:t>nergy for a rod of arbitrary cross section and varying material properties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33455"/>
              </p:ext>
            </p:extLst>
          </p:nvPr>
        </p:nvGraphicFramePr>
        <p:xfrm>
          <a:off x="350838" y="2636912"/>
          <a:ext cx="8483600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2831760" imgH="1066680" progId="Equation.DSMT4">
                  <p:embed/>
                </p:oleObj>
              </mc:Choice>
              <mc:Fallback>
                <p:oleObj name="Equation" r:id="rId3" imgW="28317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2636912"/>
                        <a:ext cx="8483600" cy="319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80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Strain Energy in Axially Loaded  Rods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351309"/>
            <a:ext cx="829126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Strain </a:t>
            </a:r>
            <a:r>
              <a:rPr lang="en-IN" dirty="0"/>
              <a:t>E</a:t>
            </a:r>
            <a:r>
              <a:rPr lang="en-IN" dirty="0" smtClean="0"/>
              <a:t>nergy for a uniform rod with a single force P acting at one end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081502"/>
              </p:ext>
            </p:extLst>
          </p:nvPr>
        </p:nvGraphicFramePr>
        <p:xfrm>
          <a:off x="2081213" y="2473349"/>
          <a:ext cx="5021262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1676160" imgH="1257120" progId="Equation.DSMT4">
                  <p:embed/>
                </p:oleObj>
              </mc:Choice>
              <mc:Fallback>
                <p:oleObj name="Equation" r:id="rId3" imgW="1676160" imgH="1257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2473349"/>
                        <a:ext cx="5021262" cy="376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82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consider a rod of length L and second moment of area of cross section J subjected to an axial torque T.</a:t>
            </a:r>
          </a:p>
          <a:p>
            <a:r>
              <a:rPr lang="en-IN" dirty="0" smtClean="0"/>
              <a:t>The torque increases slowly from 0 to the final value T, thus ensuring that at every stage equilibrium is maintained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973336" y="5230961"/>
            <a:ext cx="3022600" cy="1222375"/>
            <a:chOff x="330200" y="1508125"/>
            <a:chExt cx="3022600" cy="1222375"/>
          </a:xfrm>
        </p:grpSpPr>
        <p:sp>
          <p:nvSpPr>
            <p:cNvPr id="9" name="Rectangle 59" descr="Wide upward diagonal"/>
            <p:cNvSpPr>
              <a:spLocks noChangeArrowheads="1"/>
            </p:cNvSpPr>
            <p:nvPr/>
          </p:nvSpPr>
          <p:spPr bwMode="auto">
            <a:xfrm>
              <a:off x="330200" y="1511300"/>
              <a:ext cx="381000" cy="12192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887400" prstMaterial="legacyPlastic">
              <a:bevelT w="13500" h="13500" prst="angle"/>
              <a:bevelB w="13500" h="13500" prst="angle"/>
              <a:extrusionClr>
                <a:srgbClr val="8080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0" name="AutoShape 60"/>
            <p:cNvSpPr>
              <a:spLocks noChangeArrowheads="1"/>
            </p:cNvSpPr>
            <p:nvPr/>
          </p:nvSpPr>
          <p:spPr bwMode="auto">
            <a:xfrm rot="5400000">
              <a:off x="1485900" y="1012825"/>
              <a:ext cx="685800" cy="1981200"/>
            </a:xfrm>
            <a:prstGeom prst="can">
              <a:avLst>
                <a:gd name="adj" fmla="val 39655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2971800" y="1508125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2" name="AutoShape 64"/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381000"/>
            </a:xfrm>
            <a:prstGeom prst="curvedUpArrow">
              <a:avLst>
                <a:gd name="adj1" fmla="val 28000"/>
                <a:gd name="adj2" fmla="val 56000"/>
                <a:gd name="adj3" fmla="val 37500"/>
              </a:avLst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14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torque need not increase linearly, but it needs to increase very slowly.</a:t>
            </a:r>
          </a:p>
          <a:p>
            <a:r>
              <a:rPr lang="en-IN" dirty="0" smtClean="0"/>
              <a:t>It increases from zero to T, while the rod twists from 0 to </a:t>
            </a:r>
            <a:r>
              <a:rPr lang="en-IN" dirty="0" smtClean="0">
                <a:latin typeface="Symbol" panose="05050102010706020507" pitchFamily="18" charset="2"/>
              </a:rPr>
              <a:t>f</a:t>
            </a:r>
            <a:r>
              <a:rPr lang="en-IN" dirty="0" smtClean="0"/>
              <a:t> </a:t>
            </a:r>
            <a:endParaRPr lang="en-IN" dirty="0"/>
          </a:p>
        </p:txBody>
      </p:sp>
      <p:grpSp>
        <p:nvGrpSpPr>
          <p:cNvPr id="58" name="Group 57"/>
          <p:cNvGrpSpPr/>
          <p:nvPr/>
        </p:nvGrpSpPr>
        <p:grpSpPr>
          <a:xfrm>
            <a:off x="5801816" y="4005064"/>
            <a:ext cx="2514600" cy="2347912"/>
            <a:chOff x="3962400" y="1525588"/>
            <a:chExt cx="2514600" cy="2347912"/>
          </a:xfrm>
        </p:grpSpPr>
        <p:sp>
          <p:nvSpPr>
            <p:cNvPr id="42" name="Line 31"/>
            <p:cNvSpPr>
              <a:spLocks noChangeShapeType="1"/>
            </p:cNvSpPr>
            <p:nvPr/>
          </p:nvSpPr>
          <p:spPr bwMode="auto">
            <a:xfrm flipV="1">
              <a:off x="4343400" y="1525588"/>
              <a:ext cx="0" cy="167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4343400" y="3201988"/>
              <a:ext cx="198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3962400" y="1590675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45" name="Text Box 34"/>
            <p:cNvSpPr txBox="1">
              <a:spLocks noChangeArrowheads="1"/>
            </p:cNvSpPr>
            <p:nvPr/>
          </p:nvSpPr>
          <p:spPr bwMode="auto">
            <a:xfrm>
              <a:off x="6096000" y="2744788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4343400" y="1724025"/>
              <a:ext cx="1722438" cy="1477963"/>
            </a:xfrm>
            <a:custGeom>
              <a:avLst/>
              <a:gdLst>
                <a:gd name="T0" fmla="*/ 0 w 1085"/>
                <a:gd name="T1" fmla="*/ 1477963 h 931"/>
                <a:gd name="T2" fmla="*/ 390525 w 1085"/>
                <a:gd name="T3" fmla="*/ 754063 h 931"/>
                <a:gd name="T4" fmla="*/ 968375 w 1085"/>
                <a:gd name="T5" fmla="*/ 320675 h 931"/>
                <a:gd name="T6" fmla="*/ 1722438 w 1085"/>
                <a:gd name="T7" fmla="*/ 0 h 9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5" h="931">
                  <a:moveTo>
                    <a:pt x="0" y="931"/>
                  </a:moveTo>
                  <a:cubicBezTo>
                    <a:pt x="41" y="855"/>
                    <a:pt x="145" y="596"/>
                    <a:pt x="246" y="475"/>
                  </a:cubicBezTo>
                  <a:cubicBezTo>
                    <a:pt x="350" y="362"/>
                    <a:pt x="467" y="278"/>
                    <a:pt x="610" y="202"/>
                  </a:cubicBezTo>
                  <a:cubicBezTo>
                    <a:pt x="750" y="123"/>
                    <a:pt x="986" y="42"/>
                    <a:pt x="108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7" name="Freeform 36" descr="Dark upward diagonal"/>
            <p:cNvSpPr>
              <a:spLocks/>
            </p:cNvSpPr>
            <p:nvPr/>
          </p:nvSpPr>
          <p:spPr bwMode="auto">
            <a:xfrm>
              <a:off x="4343400" y="1752600"/>
              <a:ext cx="1417638" cy="1449388"/>
            </a:xfrm>
            <a:custGeom>
              <a:avLst/>
              <a:gdLst>
                <a:gd name="T0" fmla="*/ 0 w 893"/>
                <a:gd name="T1" fmla="*/ 1449388 h 913"/>
                <a:gd name="T2" fmla="*/ 390525 w 893"/>
                <a:gd name="T3" fmla="*/ 725488 h 913"/>
                <a:gd name="T4" fmla="*/ 1417638 w 893"/>
                <a:gd name="T5" fmla="*/ 123825 h 913"/>
                <a:gd name="T6" fmla="*/ 1417638 w 893"/>
                <a:gd name="T7" fmla="*/ 1433513 h 9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3" h="913">
                  <a:moveTo>
                    <a:pt x="0" y="913"/>
                  </a:moveTo>
                  <a:cubicBezTo>
                    <a:pt x="41" y="837"/>
                    <a:pt x="97" y="596"/>
                    <a:pt x="246" y="457"/>
                  </a:cubicBezTo>
                  <a:cubicBezTo>
                    <a:pt x="350" y="344"/>
                    <a:pt x="833" y="0"/>
                    <a:pt x="893" y="78"/>
                  </a:cubicBezTo>
                  <a:cubicBezTo>
                    <a:pt x="888" y="486"/>
                    <a:pt x="893" y="731"/>
                    <a:pt x="893" y="903"/>
                  </a:cubicBezTo>
                </a:path>
              </a:pathLst>
            </a:custGeom>
            <a:pattFill prst="dkUpDiag">
              <a:fgClr>
                <a:srgbClr val="80808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" name="Rectangle 37"/>
            <p:cNvSpPr>
              <a:spLocks noChangeArrowheads="1"/>
            </p:cNvSpPr>
            <p:nvPr/>
          </p:nvSpPr>
          <p:spPr bwMode="auto">
            <a:xfrm>
              <a:off x="5105400" y="2135188"/>
              <a:ext cx="76200" cy="10668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4343400" y="3354388"/>
              <a:ext cx="76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 flipH="1">
              <a:off x="5181600" y="3354388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>
              <a:off x="5108575" y="2135188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>
              <a:off x="5197475" y="2135188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Text Box 42"/>
            <p:cNvSpPr txBox="1">
              <a:spLocks noChangeArrowheads="1"/>
            </p:cNvSpPr>
            <p:nvPr/>
          </p:nvSpPr>
          <p:spPr bwMode="auto">
            <a:xfrm>
              <a:off x="4889500" y="3506788"/>
              <a:ext cx="457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4503738" y="3294063"/>
              <a:ext cx="30321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55" name="Line 45"/>
            <p:cNvSpPr>
              <a:spLocks noChangeShapeType="1"/>
            </p:cNvSpPr>
            <p:nvPr/>
          </p:nvSpPr>
          <p:spPr bwMode="auto">
            <a:xfrm>
              <a:off x="5181600" y="2135188"/>
              <a:ext cx="30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 flipV="1">
              <a:off x="5410200" y="2135188"/>
              <a:ext cx="0" cy="1066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5245100" y="2470150"/>
              <a:ext cx="457200" cy="27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T(</a:t>
              </a:r>
              <a:r>
                <a:rPr kumimoji="0" lang="en-US" altLang="en-US" sz="1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cs typeface="Times New Roman" pitchFamily="18" charset="0"/>
                </a:rPr>
                <a:t>f</a:t>
              </a:r>
              <a:r>
                <a:rPr kumimoji="0" lang="en-US" altLang="en-US" sz="1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3336" y="4437112"/>
            <a:ext cx="3022600" cy="1222375"/>
            <a:chOff x="330200" y="1508125"/>
            <a:chExt cx="3022600" cy="1222375"/>
          </a:xfrm>
        </p:grpSpPr>
        <p:sp>
          <p:nvSpPr>
            <p:cNvPr id="60" name="Rectangle 59" descr="Wide upward diagonal"/>
            <p:cNvSpPr>
              <a:spLocks noChangeArrowheads="1"/>
            </p:cNvSpPr>
            <p:nvPr/>
          </p:nvSpPr>
          <p:spPr bwMode="auto">
            <a:xfrm>
              <a:off x="330200" y="1511300"/>
              <a:ext cx="381000" cy="12192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887400" prstMaterial="legacyPlastic">
              <a:bevelT w="13500" h="13500" prst="angle"/>
              <a:bevelB w="13500" h="13500" prst="angle"/>
              <a:extrusionClr>
                <a:srgbClr val="8080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1" name="AutoShape 60"/>
            <p:cNvSpPr>
              <a:spLocks noChangeArrowheads="1"/>
            </p:cNvSpPr>
            <p:nvPr/>
          </p:nvSpPr>
          <p:spPr bwMode="auto">
            <a:xfrm rot="5400000">
              <a:off x="1485900" y="1012825"/>
              <a:ext cx="685800" cy="1981200"/>
            </a:xfrm>
            <a:prstGeom prst="can">
              <a:avLst>
                <a:gd name="adj" fmla="val 39655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2971800" y="1508125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63" name="AutoShape 64"/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381000"/>
            </a:xfrm>
            <a:prstGeom prst="curvedUpArrow">
              <a:avLst>
                <a:gd name="adj1" fmla="val 28000"/>
                <a:gd name="adj2" fmla="val 56000"/>
                <a:gd name="adj3" fmla="val 37500"/>
              </a:avLst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12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For a </a:t>
            </a:r>
            <a:r>
              <a:rPr lang="en-IN" dirty="0" err="1" smtClean="0"/>
              <a:t>quasistatically</a:t>
            </a:r>
            <a:r>
              <a:rPr lang="en-IN" dirty="0" smtClean="0"/>
              <a:t> increasing torque, all the work done (area under the curve) has to go into the rod, with no scope of dissipation.</a:t>
            </a:r>
          </a:p>
          <a:p>
            <a:r>
              <a:rPr lang="en-IN" dirty="0" smtClean="0"/>
              <a:t>Hence the strain energy U is </a:t>
            </a:r>
            <a:endParaRPr lang="en-IN" dirty="0"/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37330"/>
              </p:ext>
            </p:extLst>
          </p:nvPr>
        </p:nvGraphicFramePr>
        <p:xfrm>
          <a:off x="3438525" y="4905375"/>
          <a:ext cx="262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876240" imgH="482400" progId="Equation.DSMT4">
                  <p:embed/>
                </p:oleObj>
              </mc:Choice>
              <mc:Fallback>
                <p:oleObj name="Equation" r:id="rId3" imgW="876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4905375"/>
                        <a:ext cx="2628900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6161856" y="1700808"/>
            <a:ext cx="2514600" cy="2347912"/>
            <a:chOff x="3962400" y="1525588"/>
            <a:chExt cx="2514600" cy="2347912"/>
          </a:xfrm>
        </p:grpSpPr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V="1">
              <a:off x="4343400" y="1525588"/>
              <a:ext cx="0" cy="167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4343400" y="3201988"/>
              <a:ext cx="198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962400" y="1590675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2744788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4343400" y="1724025"/>
              <a:ext cx="1722438" cy="1477963"/>
            </a:xfrm>
            <a:custGeom>
              <a:avLst/>
              <a:gdLst>
                <a:gd name="T0" fmla="*/ 0 w 1085"/>
                <a:gd name="T1" fmla="*/ 1477963 h 931"/>
                <a:gd name="T2" fmla="*/ 390525 w 1085"/>
                <a:gd name="T3" fmla="*/ 754063 h 931"/>
                <a:gd name="T4" fmla="*/ 968375 w 1085"/>
                <a:gd name="T5" fmla="*/ 320675 h 931"/>
                <a:gd name="T6" fmla="*/ 1722438 w 1085"/>
                <a:gd name="T7" fmla="*/ 0 h 9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5" h="931">
                  <a:moveTo>
                    <a:pt x="0" y="931"/>
                  </a:moveTo>
                  <a:cubicBezTo>
                    <a:pt x="41" y="855"/>
                    <a:pt x="145" y="596"/>
                    <a:pt x="246" y="475"/>
                  </a:cubicBezTo>
                  <a:cubicBezTo>
                    <a:pt x="350" y="362"/>
                    <a:pt x="467" y="278"/>
                    <a:pt x="610" y="202"/>
                  </a:cubicBezTo>
                  <a:cubicBezTo>
                    <a:pt x="750" y="123"/>
                    <a:pt x="986" y="42"/>
                    <a:pt x="108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Freeform 36" descr="Dark upward diagonal"/>
            <p:cNvSpPr>
              <a:spLocks/>
            </p:cNvSpPr>
            <p:nvPr/>
          </p:nvSpPr>
          <p:spPr bwMode="auto">
            <a:xfrm>
              <a:off x="4343400" y="1752600"/>
              <a:ext cx="1417638" cy="1449388"/>
            </a:xfrm>
            <a:custGeom>
              <a:avLst/>
              <a:gdLst>
                <a:gd name="T0" fmla="*/ 0 w 893"/>
                <a:gd name="T1" fmla="*/ 1449388 h 913"/>
                <a:gd name="T2" fmla="*/ 390525 w 893"/>
                <a:gd name="T3" fmla="*/ 725488 h 913"/>
                <a:gd name="T4" fmla="*/ 1417638 w 893"/>
                <a:gd name="T5" fmla="*/ 123825 h 913"/>
                <a:gd name="T6" fmla="*/ 1417638 w 893"/>
                <a:gd name="T7" fmla="*/ 1433513 h 9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3" h="913">
                  <a:moveTo>
                    <a:pt x="0" y="913"/>
                  </a:moveTo>
                  <a:cubicBezTo>
                    <a:pt x="41" y="837"/>
                    <a:pt x="97" y="596"/>
                    <a:pt x="246" y="457"/>
                  </a:cubicBezTo>
                  <a:cubicBezTo>
                    <a:pt x="350" y="344"/>
                    <a:pt x="833" y="0"/>
                    <a:pt x="893" y="78"/>
                  </a:cubicBezTo>
                  <a:cubicBezTo>
                    <a:pt x="888" y="486"/>
                    <a:pt x="893" y="731"/>
                    <a:pt x="893" y="903"/>
                  </a:cubicBezTo>
                </a:path>
              </a:pathLst>
            </a:custGeom>
            <a:pattFill prst="dkUpDiag">
              <a:fgClr>
                <a:srgbClr val="80808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5105400" y="2135188"/>
              <a:ext cx="76200" cy="10668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4343400" y="3354388"/>
              <a:ext cx="76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 flipH="1">
              <a:off x="5181600" y="3354388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5108575" y="2135188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5197475" y="2135188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4889500" y="3506788"/>
              <a:ext cx="457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0" name="Rectangle 44"/>
            <p:cNvSpPr>
              <a:spLocks noChangeArrowheads="1"/>
            </p:cNvSpPr>
            <p:nvPr/>
          </p:nvSpPr>
          <p:spPr bwMode="auto">
            <a:xfrm>
              <a:off x="4503738" y="3294063"/>
              <a:ext cx="30321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>
              <a:off x="5181600" y="2135188"/>
              <a:ext cx="30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V="1">
              <a:off x="5410200" y="2135188"/>
              <a:ext cx="0" cy="1066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5245100" y="2470150"/>
              <a:ext cx="457200" cy="27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T(</a:t>
              </a:r>
              <a:r>
                <a:rPr kumimoji="0" lang="en-US" altLang="en-US" sz="1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cs typeface="Times New Roman" pitchFamily="18" charset="0"/>
                </a:rPr>
                <a:t>f</a:t>
              </a:r>
              <a:r>
                <a:rPr kumimoji="0" lang="en-US" altLang="en-US" sz="1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17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184576"/>
          </a:xfrm>
        </p:spPr>
        <p:txBody>
          <a:bodyPr>
            <a:noAutofit/>
          </a:bodyPr>
          <a:lstStyle/>
          <a:p>
            <a:r>
              <a:rPr lang="en-IN" dirty="0" smtClean="0"/>
              <a:t>We need to keep in mind that for simple torsion i.e. the kind of torsion we have studied and will be studying  the rod always has a circular cross section</a:t>
            </a:r>
          </a:p>
          <a:p>
            <a:r>
              <a:rPr lang="en-IN" dirty="0" smtClean="0"/>
              <a:t>We will need to revisit some basic concepts of torsion once again to modify the internal </a:t>
            </a:r>
            <a:r>
              <a:rPr lang="en-IN" dirty="0" smtClean="0"/>
              <a:t>energy  </a:t>
            </a:r>
            <a:r>
              <a:rPr lang="en-IN" dirty="0" smtClean="0"/>
              <a:t>expression that we have derived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37330"/>
              </p:ext>
            </p:extLst>
          </p:nvPr>
        </p:nvGraphicFramePr>
        <p:xfrm>
          <a:off x="3438525" y="4905375"/>
          <a:ext cx="262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3" imgW="876240" imgH="482400" progId="Equation.DSMT4">
                  <p:embed/>
                </p:oleObj>
              </mc:Choice>
              <mc:Fallback>
                <p:oleObj name="Equation" r:id="rId3" imgW="876240" imgH="482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4905375"/>
                        <a:ext cx="2628900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35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23317"/>
            <a:ext cx="8291264" cy="4525963"/>
          </a:xfrm>
        </p:spPr>
        <p:txBody>
          <a:bodyPr>
            <a:normAutofit/>
          </a:bodyPr>
          <a:lstStyle/>
          <a:p>
            <a:r>
              <a:rPr lang="en-IN" sz="2800" b="1" dirty="0"/>
              <a:t>Shear stress and strain in </a:t>
            </a:r>
            <a:r>
              <a:rPr lang="en-IN" sz="2800" b="1" dirty="0" smtClean="0"/>
              <a:t>torsion</a:t>
            </a:r>
          </a:p>
          <a:p>
            <a:r>
              <a:rPr lang="en-IN" sz="2800" dirty="0" smtClean="0"/>
              <a:t>We consider a rectangular section that was initially horizontal containing the points A and B which formed a horizontal line on the circumference</a:t>
            </a:r>
          </a:p>
          <a:p>
            <a:r>
              <a:rPr lang="en-IN" sz="2800" dirty="0" smtClean="0"/>
              <a:t>OB was a radial line in the horizontal plane and also part of this rectangular section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3096"/>
            <a:ext cx="5093815" cy="249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67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23317"/>
            <a:ext cx="8291264" cy="4525963"/>
          </a:xfrm>
        </p:spPr>
        <p:txBody>
          <a:bodyPr>
            <a:normAutofit/>
          </a:bodyPr>
          <a:lstStyle/>
          <a:p>
            <a:r>
              <a:rPr lang="en-IN" sz="2800" b="1" dirty="0"/>
              <a:t>Shear stress and strain in </a:t>
            </a:r>
            <a:r>
              <a:rPr lang="en-IN" sz="2800" b="1" dirty="0" smtClean="0"/>
              <a:t>torsion</a:t>
            </a:r>
          </a:p>
          <a:p>
            <a:r>
              <a:rPr lang="en-IN" sz="2800" dirty="0" smtClean="0"/>
              <a:t>After twisting due to an external torque OB transformed to OC and remained a straight radial line</a:t>
            </a:r>
          </a:p>
          <a:p>
            <a:r>
              <a:rPr lang="en-IN" sz="2800" dirty="0"/>
              <a:t>After twisting due to an external </a:t>
            </a:r>
            <a:r>
              <a:rPr lang="en-IN" sz="2800" dirty="0" smtClean="0"/>
              <a:t>torque AB </a:t>
            </a:r>
            <a:r>
              <a:rPr lang="en-IN" sz="2800" dirty="0"/>
              <a:t>transformed to </a:t>
            </a:r>
            <a:r>
              <a:rPr lang="en-IN" sz="2800" dirty="0" smtClean="0"/>
              <a:t>AC </a:t>
            </a:r>
            <a:r>
              <a:rPr lang="en-IN" sz="2800" dirty="0"/>
              <a:t>and remained a </a:t>
            </a:r>
            <a:r>
              <a:rPr lang="en-IN" sz="2800" dirty="0" smtClean="0"/>
              <a:t>straight </a:t>
            </a:r>
            <a:r>
              <a:rPr lang="en-IN" sz="2800" dirty="0"/>
              <a:t>line</a:t>
            </a:r>
            <a:endParaRPr lang="en-IN" sz="28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3096"/>
            <a:ext cx="5093815" cy="249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323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23317"/>
            <a:ext cx="8291264" cy="4525963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Shear stress and strain in torsion</a:t>
            </a:r>
          </a:p>
          <a:p>
            <a:r>
              <a:rPr lang="en-IN" sz="2800" dirty="0" smtClean="0"/>
              <a:t>Let </a:t>
            </a:r>
            <a:r>
              <a:rPr lang="en-IN" sz="2800" dirty="0" smtClean="0">
                <a:latin typeface="Symbol" panose="05050102010706020507" pitchFamily="18" charset="2"/>
              </a:rPr>
              <a:t>g</a:t>
            </a:r>
            <a:r>
              <a:rPr lang="en-IN" sz="2800" baseline="-25000" dirty="0" smtClean="0"/>
              <a:t>max</a:t>
            </a:r>
            <a:r>
              <a:rPr lang="en-IN" sz="2800" dirty="0" smtClean="0"/>
              <a:t> be the shear strain at the surface</a:t>
            </a:r>
          </a:p>
          <a:p>
            <a:r>
              <a:rPr lang="en-IN" sz="2800" dirty="0"/>
              <a:t>Because AB, AC, OB and OC are all straight </a:t>
            </a:r>
            <a:r>
              <a:rPr lang="en-IN" sz="2800" dirty="0" smtClean="0"/>
              <a:t>lines we can write</a:t>
            </a:r>
            <a:endParaRPr lang="en-IN" sz="2800" dirty="0"/>
          </a:p>
          <a:p>
            <a:endParaRPr lang="en-IN" sz="2800" b="1" dirty="0" smtClean="0"/>
          </a:p>
          <a:p>
            <a:endParaRPr lang="en-IN" sz="28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33" y="3212976"/>
            <a:ext cx="5093815" cy="249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936972"/>
              </p:ext>
            </p:extLst>
          </p:nvPr>
        </p:nvGraphicFramePr>
        <p:xfrm>
          <a:off x="843210" y="3429000"/>
          <a:ext cx="24003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4" imgW="799920" imgH="634680" progId="Equation.DSMT4">
                  <p:embed/>
                </p:oleObj>
              </mc:Choice>
              <mc:Fallback>
                <p:oleObj name="Equation" r:id="rId4" imgW="799920" imgH="6346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10" y="3429000"/>
                        <a:ext cx="24003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44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Strain Energy in Axially Loaded  Rods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consider a rod of length L and area of cross section A subjected to an axial load F</a:t>
            </a:r>
          </a:p>
          <a:p>
            <a:r>
              <a:rPr lang="en-IN" dirty="0" smtClean="0"/>
              <a:t>The axial load increases slowly from 0 to the final value F, thus ensuring that at every stage equilibrium is maintained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1088008" y="4726905"/>
            <a:ext cx="3556000" cy="1222375"/>
            <a:chOff x="330200" y="1508125"/>
            <a:chExt cx="3556000" cy="1222375"/>
          </a:xfrm>
        </p:grpSpPr>
        <p:sp>
          <p:nvSpPr>
            <p:cNvPr id="4" name="Rectangle 59" descr="Wide upward diagonal"/>
            <p:cNvSpPr>
              <a:spLocks noChangeArrowheads="1"/>
            </p:cNvSpPr>
            <p:nvPr/>
          </p:nvSpPr>
          <p:spPr bwMode="auto">
            <a:xfrm>
              <a:off x="330200" y="1511300"/>
              <a:ext cx="381000" cy="12192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887400" prstMaterial="legacyPlastic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 rot="5400000">
              <a:off x="1485900" y="1012825"/>
              <a:ext cx="685800" cy="1981200"/>
            </a:xfrm>
            <a:prstGeom prst="can">
              <a:avLst>
                <a:gd name="adj" fmla="val 39655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" name="Line 61"/>
            <p:cNvSpPr>
              <a:spLocks noChangeShapeType="1"/>
            </p:cNvSpPr>
            <p:nvPr/>
          </p:nvSpPr>
          <p:spPr bwMode="auto">
            <a:xfrm>
              <a:off x="2743200" y="1965325"/>
              <a:ext cx="114300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Text Box 62"/>
            <p:cNvSpPr txBox="1">
              <a:spLocks noChangeArrowheads="1"/>
            </p:cNvSpPr>
            <p:nvPr/>
          </p:nvSpPr>
          <p:spPr bwMode="auto">
            <a:xfrm>
              <a:off x="2971800" y="1508125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14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23317"/>
            <a:ext cx="8291264" cy="4525963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Shear stress and strain in torsion</a:t>
            </a:r>
          </a:p>
          <a:p>
            <a:r>
              <a:rPr lang="en-IN" sz="2800" dirty="0" smtClean="0"/>
              <a:t>Since radial straight lines remain straight and radial after the twist we can get an expression for  </a:t>
            </a:r>
            <a:r>
              <a:rPr lang="en-IN" sz="2800" dirty="0" smtClean="0">
                <a:latin typeface="Symbol" panose="05050102010706020507" pitchFamily="18" charset="2"/>
              </a:rPr>
              <a:t>g</a:t>
            </a:r>
            <a:r>
              <a:rPr lang="en-IN" sz="2800" dirty="0" smtClean="0"/>
              <a:t> even for an interior point at a radial distance </a:t>
            </a:r>
            <a:r>
              <a:rPr lang="en-IN" sz="2800" dirty="0" smtClean="0">
                <a:latin typeface="Symbol" panose="05050102010706020507" pitchFamily="18" charset="2"/>
              </a:rPr>
              <a:t>r</a:t>
            </a:r>
            <a:r>
              <a:rPr lang="en-IN" sz="2800" dirty="0" smtClean="0"/>
              <a:t> at the face at the free end 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65" y="4246464"/>
            <a:ext cx="5093815" cy="249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338587"/>
              </p:ext>
            </p:extLst>
          </p:nvPr>
        </p:nvGraphicFramePr>
        <p:xfrm>
          <a:off x="3563888" y="3636864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4" imgW="558720" imgH="203040" progId="Equation.DSMT4">
                  <p:embed/>
                </p:oleObj>
              </mc:Choice>
              <mc:Fallback>
                <p:oleObj name="Equation" r:id="rId4" imgW="558720" imgH="203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636864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24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23317"/>
            <a:ext cx="8291264" cy="4525963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Shear stress and strain in torsion</a:t>
            </a:r>
          </a:p>
          <a:p>
            <a:r>
              <a:rPr lang="en-IN" sz="2800" dirty="0" smtClean="0"/>
              <a:t>Because of the linearity we can conclude for any point at a distance x from the fixed end and at a radial distance </a:t>
            </a:r>
            <a:r>
              <a:rPr lang="en-IN" sz="2800" dirty="0" smtClean="0">
                <a:latin typeface="Symbol" panose="05050102010706020507" pitchFamily="18" charset="2"/>
              </a:rPr>
              <a:t>r</a:t>
            </a:r>
            <a:r>
              <a:rPr lang="en-IN" sz="2800" dirty="0" smtClean="0"/>
              <a:t>, the relation between the shear strain </a:t>
            </a:r>
            <a:r>
              <a:rPr lang="en-IN" sz="2800" dirty="0" smtClean="0">
                <a:latin typeface="Symbol" panose="05050102010706020507" pitchFamily="18" charset="2"/>
              </a:rPr>
              <a:t>g</a:t>
            </a:r>
            <a:r>
              <a:rPr lang="en-IN" sz="2800" dirty="0" smtClean="0"/>
              <a:t> and the twist </a:t>
            </a:r>
            <a:r>
              <a:rPr lang="en-IN" sz="2800" dirty="0" smtClean="0">
                <a:latin typeface="Symbol" panose="05050102010706020507" pitchFamily="18" charset="2"/>
              </a:rPr>
              <a:t>q</a:t>
            </a:r>
            <a:r>
              <a:rPr lang="en-IN" sz="2800" dirty="0" smtClean="0"/>
              <a:t> will be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65" y="4246464"/>
            <a:ext cx="5093815" cy="249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686152"/>
              </p:ext>
            </p:extLst>
          </p:nvPr>
        </p:nvGraphicFramePr>
        <p:xfrm>
          <a:off x="3582988" y="3899520"/>
          <a:ext cx="1638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4" imgW="545760" imgH="203040" progId="Equation.DSMT4">
                  <p:embed/>
                </p:oleObj>
              </mc:Choice>
              <mc:Fallback>
                <p:oleObj name="Equation" r:id="rId4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3899520"/>
                        <a:ext cx="1638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80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23317"/>
            <a:ext cx="8291264" cy="4525963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Shear stress in torsion</a:t>
            </a:r>
          </a:p>
          <a:p>
            <a:r>
              <a:rPr lang="en-IN" sz="2800" dirty="0" smtClean="0"/>
              <a:t>For an infinitesimal distance dx along the length undergoing an infinitesimal twist we can write for the infinitesimal incremental shear strain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65" y="4246464"/>
            <a:ext cx="5093815" cy="249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511750"/>
              </p:ext>
            </p:extLst>
          </p:nvPr>
        </p:nvGraphicFramePr>
        <p:xfrm>
          <a:off x="1827213" y="3107804"/>
          <a:ext cx="5410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4" imgW="1803240" imgH="419040" progId="Equation.DSMT4">
                  <p:embed/>
                </p:oleObj>
              </mc:Choice>
              <mc:Fallback>
                <p:oleObj name="Equation" r:id="rId4" imgW="1803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107804"/>
                        <a:ext cx="5410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980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23317"/>
            <a:ext cx="8291264" cy="4525963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Shear stress and strain in torsion</a:t>
            </a:r>
          </a:p>
          <a:p>
            <a:r>
              <a:rPr lang="en-IN" sz="2800" dirty="0" smtClean="0"/>
              <a:t>We now look at a transverse section whose area is A</a:t>
            </a:r>
          </a:p>
          <a:p>
            <a:r>
              <a:rPr lang="en-IN" sz="2800" dirty="0" smtClean="0"/>
              <a:t>For equilibrium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05996"/>
              </p:ext>
            </p:extLst>
          </p:nvPr>
        </p:nvGraphicFramePr>
        <p:xfrm>
          <a:off x="1475656" y="3706418"/>
          <a:ext cx="2590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3" imgW="863280" imgH="368280" progId="Equation.DSMT4">
                  <p:embed/>
                </p:oleObj>
              </mc:Choice>
              <mc:Fallback>
                <p:oleObj name="Equation" r:id="rId3" imgW="863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706418"/>
                        <a:ext cx="2590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283968" y="3415906"/>
            <a:ext cx="4572000" cy="2728912"/>
            <a:chOff x="1066800" y="992188"/>
            <a:chExt cx="4572000" cy="2728912"/>
          </a:xfrm>
        </p:grpSpPr>
        <p:sp>
          <p:nvSpPr>
            <p:cNvPr id="6" name="Oval 28"/>
            <p:cNvSpPr>
              <a:spLocks noChangeArrowheads="1"/>
            </p:cNvSpPr>
            <p:nvPr/>
          </p:nvSpPr>
          <p:spPr bwMode="auto">
            <a:xfrm>
              <a:off x="2209800" y="1282700"/>
              <a:ext cx="2438400" cy="2438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>
              <a:off x="1066800" y="2514600"/>
              <a:ext cx="457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Oval 31"/>
            <p:cNvSpPr>
              <a:spLocks noChangeArrowheads="1"/>
            </p:cNvSpPr>
            <p:nvPr/>
          </p:nvSpPr>
          <p:spPr bwMode="auto">
            <a:xfrm>
              <a:off x="3886200" y="1752600"/>
              <a:ext cx="2286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" name="Arc 33"/>
            <p:cNvSpPr>
              <a:spLocks/>
            </p:cNvSpPr>
            <p:nvPr/>
          </p:nvSpPr>
          <p:spPr bwMode="auto">
            <a:xfrm>
              <a:off x="1831975" y="992188"/>
              <a:ext cx="3198813" cy="1600200"/>
            </a:xfrm>
            <a:custGeom>
              <a:avLst/>
              <a:gdLst>
                <a:gd name="T0" fmla="*/ 0 w 43173"/>
                <a:gd name="T1" fmla="*/ 1520116 h 21600"/>
                <a:gd name="T2" fmla="*/ 3198813 w 43173"/>
                <a:gd name="T3" fmla="*/ 1600200 h 21600"/>
                <a:gd name="T4" fmla="*/ 1598406 w 43173"/>
                <a:gd name="T5" fmla="*/ 16002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9"/>
                  </a:moveTo>
                  <a:cubicBezTo>
                    <a:pt x="576" y="9024"/>
                    <a:pt x="10063" y="-1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9"/>
                  </a:moveTo>
                  <a:cubicBezTo>
                    <a:pt x="576" y="9024"/>
                    <a:pt x="10063" y="-1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9"/>
                  </a:lnTo>
                  <a:close/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34"/>
            <p:cNvSpPr>
              <a:spLocks noChangeShapeType="1"/>
            </p:cNvSpPr>
            <p:nvPr/>
          </p:nvSpPr>
          <p:spPr bwMode="auto">
            <a:xfrm flipV="1">
              <a:off x="3429000" y="1828800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3733800" y="2057400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1">
                  <a:latin typeface="Symbol" pitchFamily="18" charset="2"/>
                </a:rPr>
                <a:t>r</a:t>
              </a: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4876800" y="1371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 i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3" name="Arc 43"/>
            <p:cNvSpPr>
              <a:spLocks/>
            </p:cNvSpPr>
            <p:nvPr/>
          </p:nvSpPr>
          <p:spPr bwMode="auto">
            <a:xfrm>
              <a:off x="2938463" y="1566863"/>
              <a:ext cx="1166812" cy="938212"/>
            </a:xfrm>
            <a:custGeom>
              <a:avLst/>
              <a:gdLst>
                <a:gd name="T0" fmla="*/ 0 w 26895"/>
                <a:gd name="T1" fmla="*/ 139950 h 21600"/>
                <a:gd name="T2" fmla="*/ 1166812 w 26895"/>
                <a:gd name="T3" fmla="*/ 286850 h 21600"/>
                <a:gd name="T4" fmla="*/ 492365 w 26895"/>
                <a:gd name="T5" fmla="*/ 93821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895" h="21600" fill="none" extrusionOk="0">
                  <a:moveTo>
                    <a:pt x="-1" y="3221"/>
                  </a:moveTo>
                  <a:cubicBezTo>
                    <a:pt x="3410" y="1115"/>
                    <a:pt x="7340" y="-1"/>
                    <a:pt x="11349" y="0"/>
                  </a:cubicBezTo>
                  <a:cubicBezTo>
                    <a:pt x="17212" y="0"/>
                    <a:pt x="22824" y="2383"/>
                    <a:pt x="26895" y="6603"/>
                  </a:cubicBezTo>
                </a:path>
                <a:path w="26895" h="21600" stroke="0" extrusionOk="0">
                  <a:moveTo>
                    <a:pt x="-1" y="3221"/>
                  </a:moveTo>
                  <a:cubicBezTo>
                    <a:pt x="3410" y="1115"/>
                    <a:pt x="7340" y="-1"/>
                    <a:pt x="11349" y="0"/>
                  </a:cubicBezTo>
                  <a:cubicBezTo>
                    <a:pt x="17212" y="0"/>
                    <a:pt x="22824" y="2383"/>
                    <a:pt x="26895" y="6603"/>
                  </a:cubicBezTo>
                  <a:lnTo>
                    <a:pt x="11349" y="21600"/>
                  </a:lnTo>
                  <a:lnTo>
                    <a:pt x="-1" y="3221"/>
                  </a:lnTo>
                  <a:close/>
                </a:path>
              </a:pathLst>
            </a:custGeom>
            <a:noFill/>
            <a:ln w="38100" cmpd="dbl">
              <a:solidFill>
                <a:schemeClr val="tx1"/>
              </a:solidFill>
              <a:round/>
              <a:headEnd type="triangle" w="med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Text Box 44"/>
            <p:cNvSpPr txBox="1">
              <a:spLocks noChangeArrowheads="1"/>
            </p:cNvSpPr>
            <p:nvPr/>
          </p:nvSpPr>
          <p:spPr bwMode="auto">
            <a:xfrm>
              <a:off x="2819400" y="1828800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 i="1">
                  <a:latin typeface="Times New Roman" pitchFamily="18" charset="0"/>
                  <a:cs typeface="Times New Roman" pitchFamily="18" charset="0"/>
                </a:rPr>
                <a:t>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373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6" y="1423317"/>
            <a:ext cx="9036496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We  now define the strain energy density for shear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674394"/>
              </p:ext>
            </p:extLst>
          </p:nvPr>
        </p:nvGraphicFramePr>
        <p:xfrm>
          <a:off x="1343744" y="2564904"/>
          <a:ext cx="6324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3" imgW="2108160" imgH="1244520" progId="Equation.DSMT4">
                  <p:embed/>
                </p:oleObj>
              </mc:Choice>
              <mc:Fallback>
                <p:oleObj name="Equation" r:id="rId3" imgW="2108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744" y="2564904"/>
                        <a:ext cx="6324600" cy="3733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96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423317"/>
            <a:ext cx="829126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We now apply these factoids to find the strain energy in torsion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18955"/>
              </p:ext>
            </p:extLst>
          </p:nvPr>
        </p:nvGraphicFramePr>
        <p:xfrm>
          <a:off x="1035124" y="2564904"/>
          <a:ext cx="73533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3" imgW="2450880" imgH="1396800" progId="Equation.DSMT4">
                  <p:embed/>
                </p:oleObj>
              </mc:Choice>
              <mc:Fallback>
                <p:oleObj name="Equation" r:id="rId3" imgW="24508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124" y="2564904"/>
                        <a:ext cx="7353300" cy="419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616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423317"/>
            <a:ext cx="829126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Further simplification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414803"/>
              </p:ext>
            </p:extLst>
          </p:nvPr>
        </p:nvGraphicFramePr>
        <p:xfrm>
          <a:off x="1438275" y="2316163"/>
          <a:ext cx="6096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3" imgW="2031840" imgH="1066680" progId="Equation.DSMT4">
                  <p:embed/>
                </p:oleObj>
              </mc:Choice>
              <mc:Fallback>
                <p:oleObj name="Equation" r:id="rId3" imgW="2031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316163"/>
                        <a:ext cx="6096000" cy="32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0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891072"/>
              </p:ext>
            </p:extLst>
          </p:nvPr>
        </p:nvGraphicFramePr>
        <p:xfrm>
          <a:off x="3021013" y="2204864"/>
          <a:ext cx="2857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3" imgW="952200" imgH="291960" progId="Equation.DSMT4">
                  <p:embed/>
                </p:oleObj>
              </mc:Choice>
              <mc:Fallback>
                <p:oleObj name="Equation" r:id="rId3" imgW="952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204864"/>
                        <a:ext cx="2857500" cy="876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398500"/>
              </p:ext>
            </p:extLst>
          </p:nvPr>
        </p:nvGraphicFramePr>
        <p:xfrm>
          <a:off x="1712540" y="3429000"/>
          <a:ext cx="68199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5" imgW="2273040" imgH="1066680" progId="Equation.DSMT4">
                  <p:embed/>
                </p:oleObj>
              </mc:Choice>
              <mc:Fallback>
                <p:oleObj name="Equation" r:id="rId5" imgW="2273040" imgH="10666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540" y="3429000"/>
                        <a:ext cx="6819900" cy="32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423317"/>
            <a:ext cx="829126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Recall the definition of polar moment of area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Hence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52912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423317"/>
            <a:ext cx="8291264" cy="4525963"/>
          </a:xfrm>
        </p:spPr>
        <p:txBody>
          <a:bodyPr>
            <a:noAutofit/>
          </a:bodyPr>
          <a:lstStyle/>
          <a:p>
            <a:r>
              <a:rPr lang="en-IN" dirty="0" smtClean="0"/>
              <a:t>Further simplification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This is analogous to the expression for strain energy for axial loading 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581792"/>
              </p:ext>
            </p:extLst>
          </p:nvPr>
        </p:nvGraphicFramePr>
        <p:xfrm>
          <a:off x="1982688" y="1916832"/>
          <a:ext cx="5181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3" imgW="1726920" imgH="1041120" progId="Equation.DSMT4">
                  <p:embed/>
                </p:oleObj>
              </mc:Choice>
              <mc:Fallback>
                <p:oleObj name="Equation" r:id="rId3" imgW="17269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688" y="1916832"/>
                        <a:ext cx="5181600" cy="312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483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Torsion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423317"/>
            <a:ext cx="8291264" cy="4525963"/>
          </a:xfrm>
        </p:spPr>
        <p:txBody>
          <a:bodyPr>
            <a:noAutofit/>
          </a:bodyPr>
          <a:lstStyle/>
          <a:p>
            <a:r>
              <a:rPr lang="en-IN" dirty="0" smtClean="0"/>
              <a:t>Thus strain energy for a general rod in torsion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For a single applied torque acting on a uniform rod of length L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058905"/>
              </p:ext>
            </p:extLst>
          </p:nvPr>
        </p:nvGraphicFramePr>
        <p:xfrm>
          <a:off x="2573338" y="2060848"/>
          <a:ext cx="4000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3" imgW="1333440" imgH="507960" progId="Equation.DSMT4">
                  <p:embed/>
                </p:oleObj>
              </mc:Choice>
              <mc:Fallback>
                <p:oleObj name="Equation" r:id="rId3" imgW="1333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2060848"/>
                        <a:ext cx="4000500" cy="152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977430"/>
              </p:ext>
            </p:extLst>
          </p:nvPr>
        </p:nvGraphicFramePr>
        <p:xfrm>
          <a:off x="3641725" y="4775200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5" imgW="609480" imgH="419040" progId="Equation.DSMT4">
                  <p:embed/>
                </p:oleObj>
              </mc:Choice>
              <mc:Fallback>
                <p:oleObj name="Equation" r:id="rId5" imgW="609480" imgH="419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4775200"/>
                        <a:ext cx="1828800" cy="1257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28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Strain Energy in Axially Loaded  Rods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force need not increase linearly, but it needs to increase very slowly.</a:t>
            </a:r>
          </a:p>
          <a:p>
            <a:r>
              <a:rPr lang="en-IN" dirty="0" smtClean="0"/>
              <a:t>It increases from zero to F, while the rod increases in length from 0 to x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1088008" y="4509120"/>
            <a:ext cx="3556000" cy="1222375"/>
            <a:chOff x="330200" y="1508125"/>
            <a:chExt cx="3556000" cy="1222375"/>
          </a:xfrm>
        </p:grpSpPr>
        <p:sp>
          <p:nvSpPr>
            <p:cNvPr id="4" name="Rectangle 59" descr="Wide upward diagonal"/>
            <p:cNvSpPr>
              <a:spLocks noChangeArrowheads="1"/>
            </p:cNvSpPr>
            <p:nvPr/>
          </p:nvSpPr>
          <p:spPr bwMode="auto">
            <a:xfrm>
              <a:off x="330200" y="1511300"/>
              <a:ext cx="381000" cy="12192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887400" prstMaterial="legacyPlastic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 rot="5400000">
              <a:off x="1485900" y="1012825"/>
              <a:ext cx="685800" cy="1981200"/>
            </a:xfrm>
            <a:prstGeom prst="can">
              <a:avLst>
                <a:gd name="adj" fmla="val 39655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" name="Line 61"/>
            <p:cNvSpPr>
              <a:spLocks noChangeShapeType="1"/>
            </p:cNvSpPr>
            <p:nvPr/>
          </p:nvSpPr>
          <p:spPr bwMode="auto">
            <a:xfrm>
              <a:off x="2743200" y="1965325"/>
              <a:ext cx="114300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Text Box 62"/>
            <p:cNvSpPr txBox="1">
              <a:spLocks noChangeArrowheads="1"/>
            </p:cNvSpPr>
            <p:nvPr/>
          </p:nvSpPr>
          <p:spPr bwMode="auto">
            <a:xfrm>
              <a:off x="2971800" y="1508125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69768" y="4177432"/>
            <a:ext cx="2514600" cy="2347912"/>
            <a:chOff x="3962400" y="1525588"/>
            <a:chExt cx="2514600" cy="2347912"/>
          </a:xfrm>
        </p:grpSpPr>
        <p:sp>
          <p:nvSpPr>
            <p:cNvPr id="9" name="Line 31"/>
            <p:cNvSpPr>
              <a:spLocks noChangeShapeType="1"/>
            </p:cNvSpPr>
            <p:nvPr/>
          </p:nvSpPr>
          <p:spPr bwMode="auto">
            <a:xfrm flipV="1">
              <a:off x="4343400" y="1525588"/>
              <a:ext cx="0" cy="167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4343400" y="3201988"/>
              <a:ext cx="198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3962400" y="1590675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6096000" y="2744788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3" name="Freeform 35"/>
            <p:cNvSpPr>
              <a:spLocks/>
            </p:cNvSpPr>
            <p:nvPr/>
          </p:nvSpPr>
          <p:spPr bwMode="auto">
            <a:xfrm>
              <a:off x="4343400" y="1724025"/>
              <a:ext cx="1722438" cy="1477963"/>
            </a:xfrm>
            <a:custGeom>
              <a:avLst/>
              <a:gdLst>
                <a:gd name="T0" fmla="*/ 0 w 1085"/>
                <a:gd name="T1" fmla="*/ 2147483647 h 931"/>
                <a:gd name="T2" fmla="*/ 2147483647 w 1085"/>
                <a:gd name="T3" fmla="*/ 2147483647 h 931"/>
                <a:gd name="T4" fmla="*/ 2147483647 w 1085"/>
                <a:gd name="T5" fmla="*/ 2147483647 h 931"/>
                <a:gd name="T6" fmla="*/ 2147483647 w 1085"/>
                <a:gd name="T7" fmla="*/ 0 h 9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5"/>
                <a:gd name="T13" fmla="*/ 0 h 931"/>
                <a:gd name="T14" fmla="*/ 1085 w 1085"/>
                <a:gd name="T15" fmla="*/ 931 h 9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5" h="931">
                  <a:moveTo>
                    <a:pt x="0" y="931"/>
                  </a:moveTo>
                  <a:cubicBezTo>
                    <a:pt x="41" y="855"/>
                    <a:pt x="145" y="596"/>
                    <a:pt x="246" y="475"/>
                  </a:cubicBezTo>
                  <a:cubicBezTo>
                    <a:pt x="350" y="362"/>
                    <a:pt x="467" y="278"/>
                    <a:pt x="610" y="202"/>
                  </a:cubicBezTo>
                  <a:cubicBezTo>
                    <a:pt x="750" y="123"/>
                    <a:pt x="986" y="42"/>
                    <a:pt x="108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" name="Freeform 36" descr="Dark upward diagonal"/>
            <p:cNvSpPr>
              <a:spLocks/>
            </p:cNvSpPr>
            <p:nvPr/>
          </p:nvSpPr>
          <p:spPr bwMode="auto">
            <a:xfrm>
              <a:off x="4343400" y="1752600"/>
              <a:ext cx="1417638" cy="1449388"/>
            </a:xfrm>
            <a:custGeom>
              <a:avLst/>
              <a:gdLst>
                <a:gd name="T0" fmla="*/ 0 w 893"/>
                <a:gd name="T1" fmla="*/ 2147483647 h 913"/>
                <a:gd name="T2" fmla="*/ 2147483647 w 893"/>
                <a:gd name="T3" fmla="*/ 2147483647 h 913"/>
                <a:gd name="T4" fmla="*/ 2147483647 w 893"/>
                <a:gd name="T5" fmla="*/ 2147483647 h 913"/>
                <a:gd name="T6" fmla="*/ 2147483647 w 893"/>
                <a:gd name="T7" fmla="*/ 2147483647 h 9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913"/>
                <a:gd name="T14" fmla="*/ 893 w 893"/>
                <a:gd name="T15" fmla="*/ 913 h 9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913">
                  <a:moveTo>
                    <a:pt x="0" y="913"/>
                  </a:moveTo>
                  <a:cubicBezTo>
                    <a:pt x="41" y="837"/>
                    <a:pt x="97" y="596"/>
                    <a:pt x="246" y="457"/>
                  </a:cubicBezTo>
                  <a:cubicBezTo>
                    <a:pt x="350" y="344"/>
                    <a:pt x="833" y="0"/>
                    <a:pt x="893" y="78"/>
                  </a:cubicBezTo>
                  <a:cubicBezTo>
                    <a:pt x="888" y="486"/>
                    <a:pt x="893" y="731"/>
                    <a:pt x="893" y="903"/>
                  </a:cubicBezTo>
                </a:path>
              </a:pathLst>
            </a:custGeom>
            <a:pattFill prst="dkUpDiag">
              <a:fgClr>
                <a:srgbClr val="80808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5105400" y="2135188"/>
              <a:ext cx="76200" cy="10668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4343400" y="3354388"/>
              <a:ext cx="76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flipH="1">
              <a:off x="5181600" y="3354388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5108575" y="2135188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5197475" y="2135188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4889500" y="3506788"/>
              <a:ext cx="457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4503738" y="3294063"/>
              <a:ext cx="2968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5181600" y="2135188"/>
              <a:ext cx="30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 flipV="1">
              <a:off x="5410200" y="2135188"/>
              <a:ext cx="0" cy="1066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5245100" y="2470150"/>
              <a:ext cx="457200" cy="2746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cs typeface="Times New Roman" pitchFamily="18" charset="0"/>
                </a:rPr>
                <a:t>F(</a:t>
              </a: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Symbol" pitchFamily="18" charset="2"/>
                  <a:cs typeface="Times New Roman" pitchFamily="18" charset="0"/>
                </a:rPr>
                <a:t>x</a:t>
              </a: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933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Strain Energy in Bending of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consider a beam of length L acted upon by a force that, as stated in the other cases,</a:t>
            </a:r>
            <a:r>
              <a:rPr lang="en-IN" dirty="0"/>
              <a:t> </a:t>
            </a:r>
            <a:r>
              <a:rPr lang="en-IN" dirty="0" smtClean="0"/>
              <a:t>increases slowly from 0 to the final value, thus ensuring that at every stage equilibrium is maintained.</a:t>
            </a:r>
          </a:p>
          <a:p>
            <a:r>
              <a:rPr lang="en-IN" dirty="0" smtClean="0"/>
              <a:t>The force results in an internal moment M(x), where x is the distance of a point on the beam from the chosen origin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5327352" y="5242644"/>
            <a:ext cx="2413000" cy="1282700"/>
            <a:chOff x="330200" y="2587625"/>
            <a:chExt cx="2413000" cy="1282700"/>
          </a:xfrm>
        </p:grpSpPr>
        <p:sp>
          <p:nvSpPr>
            <p:cNvPr id="14" name="Rectangle 59" descr="Wide upward diagonal"/>
            <p:cNvSpPr>
              <a:spLocks noChangeArrowheads="1"/>
            </p:cNvSpPr>
            <p:nvPr/>
          </p:nvSpPr>
          <p:spPr bwMode="auto">
            <a:xfrm>
              <a:off x="330200" y="2651125"/>
              <a:ext cx="381000" cy="12192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  <p:sp>
          <p:nvSpPr>
            <p:cNvPr id="15" name="Rectangle 74" descr="Medium wood"/>
            <p:cNvSpPr>
              <a:spLocks noChangeArrowheads="1"/>
            </p:cNvSpPr>
            <p:nvPr/>
          </p:nvSpPr>
          <p:spPr bwMode="auto">
            <a:xfrm>
              <a:off x="685800" y="3044825"/>
              <a:ext cx="2057400" cy="304800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  <p:sp>
          <p:nvSpPr>
            <p:cNvPr id="16" name="Line 75"/>
            <p:cNvSpPr>
              <a:spLocks noChangeShapeType="1"/>
            </p:cNvSpPr>
            <p:nvPr/>
          </p:nvSpPr>
          <p:spPr bwMode="auto">
            <a:xfrm>
              <a:off x="2743200" y="2587625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3587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Bending of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Normal stress in a transverse section of the beam is known to us in terms of the moment M(x) and the geometrical parameters of the beam</a:t>
            </a:r>
          </a:p>
          <a:p>
            <a:r>
              <a:rPr lang="en-IN" dirty="0" smtClean="0"/>
              <a:t>Hence we can directly start from the strain energy density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150888" y="5026620"/>
            <a:ext cx="2413000" cy="1282700"/>
            <a:chOff x="330200" y="2587625"/>
            <a:chExt cx="2413000" cy="1282700"/>
          </a:xfrm>
        </p:grpSpPr>
        <p:sp>
          <p:nvSpPr>
            <p:cNvPr id="26" name="Rectangle 59" descr="Wide upward diagonal"/>
            <p:cNvSpPr>
              <a:spLocks noChangeArrowheads="1"/>
            </p:cNvSpPr>
            <p:nvPr/>
          </p:nvSpPr>
          <p:spPr bwMode="auto">
            <a:xfrm>
              <a:off x="330200" y="2651125"/>
              <a:ext cx="381000" cy="12192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  <p:sp>
          <p:nvSpPr>
            <p:cNvPr id="27" name="Rectangle 74" descr="Medium wood"/>
            <p:cNvSpPr>
              <a:spLocks noChangeArrowheads="1"/>
            </p:cNvSpPr>
            <p:nvPr/>
          </p:nvSpPr>
          <p:spPr bwMode="auto">
            <a:xfrm>
              <a:off x="685800" y="3044825"/>
              <a:ext cx="2057400" cy="30480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2743200" y="2587625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993126"/>
              </p:ext>
            </p:extLst>
          </p:nvPr>
        </p:nvGraphicFramePr>
        <p:xfrm>
          <a:off x="5443538" y="4885110"/>
          <a:ext cx="1600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4" imgW="533160" imgH="393480" progId="Equation.DSMT4">
                  <p:embed/>
                </p:oleObj>
              </mc:Choice>
              <mc:Fallback>
                <p:oleObj name="Equation" r:id="rId4" imgW="533160" imgH="393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4885110"/>
                        <a:ext cx="16002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841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Bending of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The strain energy density will be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53436"/>
              </p:ext>
            </p:extLst>
          </p:nvPr>
        </p:nvGraphicFramePr>
        <p:xfrm>
          <a:off x="1547664" y="2780928"/>
          <a:ext cx="5409720" cy="228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3" imgW="1803240" imgH="761760" progId="Equation.DSMT4">
                  <p:embed/>
                </p:oleObj>
              </mc:Choice>
              <mc:Fallback>
                <p:oleObj name="Equation" r:id="rId3" imgW="1803240" imgH="7617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780928"/>
                        <a:ext cx="5409720" cy="22852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290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Strain Energy in Bending of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The strain energy density will be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083122"/>
              </p:ext>
            </p:extLst>
          </p:nvPr>
        </p:nvGraphicFramePr>
        <p:xfrm>
          <a:off x="1547664" y="2780928"/>
          <a:ext cx="5409720" cy="228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3" imgW="1803240" imgH="761760" progId="Equation.DSMT4">
                  <p:embed/>
                </p:oleObj>
              </mc:Choice>
              <mc:Fallback>
                <p:oleObj name="Equation" r:id="rId3" imgW="18032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780928"/>
                        <a:ext cx="5409720" cy="22852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73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Energy in Bending of Beams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Total strain energy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271750"/>
              </p:ext>
            </p:extLst>
          </p:nvPr>
        </p:nvGraphicFramePr>
        <p:xfrm>
          <a:off x="1306064" y="2564904"/>
          <a:ext cx="6362280" cy="388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3" imgW="2120760" imgH="1295280" progId="Equation.DSMT4">
                  <p:embed/>
                </p:oleObj>
              </mc:Choice>
              <mc:Fallback>
                <p:oleObj name="Equation" r:id="rId3" imgW="2120760" imgH="1295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064" y="2564904"/>
                        <a:ext cx="6362280" cy="38858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42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Energy in Bending of Beams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recall the definition of second moment of area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Hence 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753376"/>
              </p:ext>
            </p:extLst>
          </p:nvPr>
        </p:nvGraphicFramePr>
        <p:xfrm>
          <a:off x="3347864" y="2325690"/>
          <a:ext cx="2019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3" imgW="672840" imgH="368280" progId="Equation.DSMT4">
                  <p:embed/>
                </p:oleObj>
              </mc:Choice>
              <mc:Fallback>
                <p:oleObj name="Equation" r:id="rId3" imgW="6728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325690"/>
                        <a:ext cx="2019300" cy="110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075436"/>
              </p:ext>
            </p:extLst>
          </p:nvPr>
        </p:nvGraphicFramePr>
        <p:xfrm>
          <a:off x="2555776" y="3621360"/>
          <a:ext cx="5484812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5" imgW="1828800" imgH="1015920" progId="Equation.DSMT4">
                  <p:embed/>
                </p:oleObj>
              </mc:Choice>
              <mc:Fallback>
                <p:oleObj name="Equation" r:id="rId5" imgW="1828800" imgH="1015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621360"/>
                        <a:ext cx="5484812" cy="304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341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Energy in Bending of Beams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case of beam bending we rarely encounter cases of uniform  bending moment, but we do encounter beams of uniform material property and cross section</a:t>
            </a:r>
          </a:p>
          <a:p>
            <a:r>
              <a:rPr lang="en-IN" dirty="0" smtClean="0"/>
              <a:t>For such simple cases 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311156"/>
              </p:ext>
            </p:extLst>
          </p:nvPr>
        </p:nvGraphicFramePr>
        <p:xfrm>
          <a:off x="2915816" y="4437112"/>
          <a:ext cx="38846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3" imgW="1295280" imgH="482400" progId="Equation.DSMT4">
                  <p:embed/>
                </p:oleObj>
              </mc:Choice>
              <mc:Fallback>
                <p:oleObj name="Equation" r:id="rId3" imgW="1295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437112"/>
                        <a:ext cx="3884613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6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Energy in Bending of Beams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case of beam bending we rarely encounter cases of uniform  bending moment, but we do encounter beams of uniform material property and cross section</a:t>
            </a:r>
          </a:p>
          <a:p>
            <a:r>
              <a:rPr lang="en-IN" dirty="0" smtClean="0"/>
              <a:t>For such simple cases 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288491"/>
              </p:ext>
            </p:extLst>
          </p:nvPr>
        </p:nvGraphicFramePr>
        <p:xfrm>
          <a:off x="2915816" y="4437112"/>
          <a:ext cx="38846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3" imgW="1295280" imgH="482400" progId="Equation.DSMT4">
                  <p:embed/>
                </p:oleObj>
              </mc:Choice>
              <mc:Fallback>
                <p:oleObj name="Equation" r:id="rId3" imgW="1295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437112"/>
                        <a:ext cx="3884613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52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Complementary Strain Energy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all these cases we have considered the work done by a generalized force due to the generalized displacement and equated that to the internal strain energy.</a:t>
            </a:r>
          </a:p>
          <a:p>
            <a:r>
              <a:rPr lang="en-IN" dirty="0" smtClean="0"/>
              <a:t>This energy is equal to the area under the curve</a:t>
            </a:r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5585792" y="4393456"/>
            <a:ext cx="2514600" cy="2347912"/>
            <a:chOff x="3962400" y="1525588"/>
            <a:chExt cx="2514600" cy="2347912"/>
          </a:xfrm>
        </p:grpSpPr>
        <p:sp>
          <p:nvSpPr>
            <p:cNvPr id="9" name="Line 31"/>
            <p:cNvSpPr>
              <a:spLocks noChangeShapeType="1"/>
            </p:cNvSpPr>
            <p:nvPr/>
          </p:nvSpPr>
          <p:spPr bwMode="auto">
            <a:xfrm flipV="1">
              <a:off x="4343400" y="1525588"/>
              <a:ext cx="0" cy="167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4343400" y="3201988"/>
              <a:ext cx="198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3962400" y="1590675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6096000" y="2744788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3" name="Freeform 35"/>
            <p:cNvSpPr>
              <a:spLocks/>
            </p:cNvSpPr>
            <p:nvPr/>
          </p:nvSpPr>
          <p:spPr bwMode="auto">
            <a:xfrm>
              <a:off x="4343400" y="1724025"/>
              <a:ext cx="1722438" cy="1477963"/>
            </a:xfrm>
            <a:custGeom>
              <a:avLst/>
              <a:gdLst>
                <a:gd name="T0" fmla="*/ 0 w 1085"/>
                <a:gd name="T1" fmla="*/ 2147483647 h 931"/>
                <a:gd name="T2" fmla="*/ 2147483647 w 1085"/>
                <a:gd name="T3" fmla="*/ 2147483647 h 931"/>
                <a:gd name="T4" fmla="*/ 2147483647 w 1085"/>
                <a:gd name="T5" fmla="*/ 2147483647 h 931"/>
                <a:gd name="T6" fmla="*/ 2147483647 w 1085"/>
                <a:gd name="T7" fmla="*/ 0 h 9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5"/>
                <a:gd name="T13" fmla="*/ 0 h 931"/>
                <a:gd name="T14" fmla="*/ 1085 w 1085"/>
                <a:gd name="T15" fmla="*/ 931 h 9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5" h="931">
                  <a:moveTo>
                    <a:pt x="0" y="931"/>
                  </a:moveTo>
                  <a:cubicBezTo>
                    <a:pt x="41" y="855"/>
                    <a:pt x="145" y="596"/>
                    <a:pt x="246" y="475"/>
                  </a:cubicBezTo>
                  <a:cubicBezTo>
                    <a:pt x="350" y="362"/>
                    <a:pt x="467" y="278"/>
                    <a:pt x="610" y="202"/>
                  </a:cubicBezTo>
                  <a:cubicBezTo>
                    <a:pt x="750" y="123"/>
                    <a:pt x="986" y="42"/>
                    <a:pt x="108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" name="Freeform 36" descr="Dark upward diagonal"/>
            <p:cNvSpPr>
              <a:spLocks/>
            </p:cNvSpPr>
            <p:nvPr/>
          </p:nvSpPr>
          <p:spPr bwMode="auto">
            <a:xfrm>
              <a:off x="4343400" y="1752600"/>
              <a:ext cx="1417638" cy="1449388"/>
            </a:xfrm>
            <a:custGeom>
              <a:avLst/>
              <a:gdLst>
                <a:gd name="T0" fmla="*/ 0 w 893"/>
                <a:gd name="T1" fmla="*/ 2147483647 h 913"/>
                <a:gd name="T2" fmla="*/ 2147483647 w 893"/>
                <a:gd name="T3" fmla="*/ 2147483647 h 913"/>
                <a:gd name="T4" fmla="*/ 2147483647 w 893"/>
                <a:gd name="T5" fmla="*/ 2147483647 h 913"/>
                <a:gd name="T6" fmla="*/ 2147483647 w 893"/>
                <a:gd name="T7" fmla="*/ 2147483647 h 9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913"/>
                <a:gd name="T14" fmla="*/ 893 w 893"/>
                <a:gd name="T15" fmla="*/ 913 h 9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913">
                  <a:moveTo>
                    <a:pt x="0" y="913"/>
                  </a:moveTo>
                  <a:cubicBezTo>
                    <a:pt x="41" y="837"/>
                    <a:pt x="97" y="596"/>
                    <a:pt x="246" y="457"/>
                  </a:cubicBezTo>
                  <a:cubicBezTo>
                    <a:pt x="350" y="344"/>
                    <a:pt x="833" y="0"/>
                    <a:pt x="893" y="78"/>
                  </a:cubicBezTo>
                  <a:cubicBezTo>
                    <a:pt x="888" y="486"/>
                    <a:pt x="893" y="731"/>
                    <a:pt x="893" y="903"/>
                  </a:cubicBezTo>
                </a:path>
              </a:pathLst>
            </a:custGeom>
            <a:pattFill prst="dkUpDiag">
              <a:fgClr>
                <a:srgbClr val="80808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5105400" y="2135188"/>
              <a:ext cx="76200" cy="10668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4343400" y="3354388"/>
              <a:ext cx="76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flipH="1">
              <a:off x="5181600" y="3354388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5108575" y="2135188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5197475" y="2135188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4889500" y="3506788"/>
              <a:ext cx="457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4503738" y="3294063"/>
              <a:ext cx="2968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5181600" y="2135188"/>
              <a:ext cx="30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 flipV="1">
              <a:off x="5410200" y="2135188"/>
              <a:ext cx="0" cy="1066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5245100" y="2470150"/>
              <a:ext cx="457200" cy="2746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cs typeface="Times New Roman" pitchFamily="18" charset="0"/>
                </a:rPr>
                <a:t>F(</a:t>
              </a: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Symbol" pitchFamily="18" charset="2"/>
                  <a:cs typeface="Times New Roman" pitchFamily="18" charset="0"/>
                </a:rPr>
                <a:t>x</a:t>
              </a: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320112"/>
              </p:ext>
            </p:extLst>
          </p:nvPr>
        </p:nvGraphicFramePr>
        <p:xfrm>
          <a:off x="1935163" y="4868863"/>
          <a:ext cx="2819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3" imgW="939600" imgH="482400" progId="Equation.DSMT4">
                  <p:embed/>
                </p:oleObj>
              </mc:Choice>
              <mc:Fallback>
                <p:oleObj name="Equation" r:id="rId3" imgW="9396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4868863"/>
                        <a:ext cx="2819400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963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Complementary Strain Energy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However if we consider the area enclosed by the curve along the F axis we get a different area and a different energy</a:t>
            </a:r>
          </a:p>
          <a:p>
            <a:r>
              <a:rPr lang="en-IN" dirty="0" smtClean="0"/>
              <a:t>This energy is known as complementary strain energy and may not be equal to strain energy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5585792" y="4451064"/>
            <a:ext cx="2370584" cy="2146288"/>
            <a:chOff x="5585792" y="4313720"/>
            <a:chExt cx="2370584" cy="2146288"/>
          </a:xfrm>
        </p:grpSpPr>
        <p:sp>
          <p:nvSpPr>
            <p:cNvPr id="9" name="Line 31"/>
            <p:cNvSpPr>
              <a:spLocks noChangeShapeType="1"/>
            </p:cNvSpPr>
            <p:nvPr/>
          </p:nvSpPr>
          <p:spPr bwMode="auto">
            <a:xfrm flipV="1">
              <a:off x="5966792" y="4393456"/>
              <a:ext cx="0" cy="167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5966792" y="6069856"/>
              <a:ext cx="198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585792" y="4458543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5991200" y="5060032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3" name="Freeform 35"/>
            <p:cNvSpPr>
              <a:spLocks/>
            </p:cNvSpPr>
            <p:nvPr/>
          </p:nvSpPr>
          <p:spPr bwMode="auto">
            <a:xfrm>
              <a:off x="5966792" y="4591893"/>
              <a:ext cx="1722438" cy="1477963"/>
            </a:xfrm>
            <a:custGeom>
              <a:avLst/>
              <a:gdLst>
                <a:gd name="T0" fmla="*/ 0 w 1085"/>
                <a:gd name="T1" fmla="*/ 2147483647 h 931"/>
                <a:gd name="T2" fmla="*/ 2147483647 w 1085"/>
                <a:gd name="T3" fmla="*/ 2147483647 h 931"/>
                <a:gd name="T4" fmla="*/ 2147483647 w 1085"/>
                <a:gd name="T5" fmla="*/ 2147483647 h 931"/>
                <a:gd name="T6" fmla="*/ 2147483647 w 1085"/>
                <a:gd name="T7" fmla="*/ 0 h 9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5"/>
                <a:gd name="T13" fmla="*/ 0 h 931"/>
                <a:gd name="T14" fmla="*/ 1085 w 1085"/>
                <a:gd name="T15" fmla="*/ 931 h 9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5" h="931">
                  <a:moveTo>
                    <a:pt x="0" y="931"/>
                  </a:moveTo>
                  <a:cubicBezTo>
                    <a:pt x="41" y="855"/>
                    <a:pt x="145" y="596"/>
                    <a:pt x="246" y="475"/>
                  </a:cubicBezTo>
                  <a:cubicBezTo>
                    <a:pt x="350" y="362"/>
                    <a:pt x="467" y="278"/>
                    <a:pt x="610" y="202"/>
                  </a:cubicBezTo>
                  <a:cubicBezTo>
                    <a:pt x="750" y="123"/>
                    <a:pt x="986" y="42"/>
                    <a:pt x="108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" name="Freeform 36" descr="Dark upward diagonal"/>
            <p:cNvSpPr>
              <a:spLocks/>
            </p:cNvSpPr>
            <p:nvPr/>
          </p:nvSpPr>
          <p:spPr bwMode="auto">
            <a:xfrm>
              <a:off x="5966792" y="4743398"/>
              <a:ext cx="1417638" cy="1325632"/>
            </a:xfrm>
            <a:custGeom>
              <a:avLst/>
              <a:gdLst>
                <a:gd name="T0" fmla="*/ 0 w 893"/>
                <a:gd name="T1" fmla="*/ 2147483647 h 913"/>
                <a:gd name="T2" fmla="*/ 2147483647 w 893"/>
                <a:gd name="T3" fmla="*/ 2147483647 h 913"/>
                <a:gd name="T4" fmla="*/ 2147483647 w 893"/>
                <a:gd name="T5" fmla="*/ 2147483647 h 913"/>
                <a:gd name="T6" fmla="*/ 2147483647 w 893"/>
                <a:gd name="T7" fmla="*/ 2147483647 h 9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913"/>
                <a:gd name="T14" fmla="*/ 893 w 893"/>
                <a:gd name="T15" fmla="*/ 913 h 913"/>
                <a:gd name="connsiteX0" fmla="*/ 0 w 10000"/>
                <a:gd name="connsiteY0" fmla="*/ 9330 h 9330"/>
                <a:gd name="connsiteX1" fmla="*/ 2755 w 10000"/>
                <a:gd name="connsiteY1" fmla="*/ 4335 h 9330"/>
                <a:gd name="connsiteX2" fmla="*/ 10000 w 10000"/>
                <a:gd name="connsiteY2" fmla="*/ 184 h 9330"/>
                <a:gd name="connsiteX3" fmla="*/ 180 w 10000"/>
                <a:gd name="connsiteY3" fmla="*/ 369 h 9330"/>
                <a:gd name="connsiteX0" fmla="*/ 0 w 10000"/>
                <a:gd name="connsiteY0" fmla="*/ 10000 h 10000"/>
                <a:gd name="connsiteX1" fmla="*/ 2755 w 10000"/>
                <a:gd name="connsiteY1" fmla="*/ 4646 h 10000"/>
                <a:gd name="connsiteX2" fmla="*/ 10000 w 10000"/>
                <a:gd name="connsiteY2" fmla="*/ 197 h 10000"/>
                <a:gd name="connsiteX3" fmla="*/ 180 w 10000"/>
                <a:gd name="connsiteY3" fmla="*/ 395 h 10000"/>
                <a:gd name="connsiteX0" fmla="*/ 0 w 10000"/>
                <a:gd name="connsiteY0" fmla="*/ 9970 h 9970"/>
                <a:gd name="connsiteX1" fmla="*/ 2755 w 10000"/>
                <a:gd name="connsiteY1" fmla="*/ 4616 h 9970"/>
                <a:gd name="connsiteX2" fmla="*/ 10000 w 10000"/>
                <a:gd name="connsiteY2" fmla="*/ 167 h 9970"/>
                <a:gd name="connsiteX3" fmla="*/ 180 w 10000"/>
                <a:gd name="connsiteY3" fmla="*/ 365 h 9970"/>
                <a:gd name="connsiteX0" fmla="*/ 0 w 10000"/>
                <a:gd name="connsiteY0" fmla="*/ 9967 h 9967"/>
                <a:gd name="connsiteX1" fmla="*/ 2755 w 10000"/>
                <a:gd name="connsiteY1" fmla="*/ 4597 h 9967"/>
                <a:gd name="connsiteX2" fmla="*/ 10000 w 10000"/>
                <a:gd name="connsiteY2" fmla="*/ 135 h 9967"/>
                <a:gd name="connsiteX3" fmla="*/ 180 w 10000"/>
                <a:gd name="connsiteY3" fmla="*/ 333 h 9967"/>
                <a:gd name="connsiteX0" fmla="*/ 0 w 10000"/>
                <a:gd name="connsiteY0" fmla="*/ 9865 h 9865"/>
                <a:gd name="connsiteX1" fmla="*/ 2755 w 10000"/>
                <a:gd name="connsiteY1" fmla="*/ 4477 h 9865"/>
                <a:gd name="connsiteX2" fmla="*/ 10000 w 10000"/>
                <a:gd name="connsiteY2" fmla="*/ 0 h 9865"/>
                <a:gd name="connsiteX3" fmla="*/ 180 w 10000"/>
                <a:gd name="connsiteY3" fmla="*/ 199 h 9865"/>
                <a:gd name="connsiteX0" fmla="*/ 0 w 10428"/>
                <a:gd name="connsiteY0" fmla="*/ 10000 h 10000"/>
                <a:gd name="connsiteX1" fmla="*/ 2755 w 10428"/>
                <a:gd name="connsiteY1" fmla="*/ 4538 h 10000"/>
                <a:gd name="connsiteX2" fmla="*/ 10000 w 10428"/>
                <a:gd name="connsiteY2" fmla="*/ 0 h 10000"/>
                <a:gd name="connsiteX3" fmla="*/ 180 w 10428"/>
                <a:gd name="connsiteY3" fmla="*/ 202 h 10000"/>
                <a:gd name="connsiteX0" fmla="*/ 0 w 10428"/>
                <a:gd name="connsiteY0" fmla="*/ 10000 h 10000"/>
                <a:gd name="connsiteX1" fmla="*/ 2755 w 10428"/>
                <a:gd name="connsiteY1" fmla="*/ 4538 h 10000"/>
                <a:gd name="connsiteX2" fmla="*/ 10000 w 10428"/>
                <a:gd name="connsiteY2" fmla="*/ 0 h 10000"/>
                <a:gd name="connsiteX3" fmla="*/ 180 w 10428"/>
                <a:gd name="connsiteY3" fmla="*/ 202 h 10000"/>
                <a:gd name="connsiteX0" fmla="*/ 0 w 10000"/>
                <a:gd name="connsiteY0" fmla="*/ 10000 h 10000"/>
                <a:gd name="connsiteX1" fmla="*/ 2755 w 10000"/>
                <a:gd name="connsiteY1" fmla="*/ 4538 h 10000"/>
                <a:gd name="connsiteX2" fmla="*/ 10000 w 10000"/>
                <a:gd name="connsiteY2" fmla="*/ 0 h 10000"/>
                <a:gd name="connsiteX3" fmla="*/ 180 w 10000"/>
                <a:gd name="connsiteY3" fmla="*/ 20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459" y="9090"/>
                    <a:pt x="1086" y="6205"/>
                    <a:pt x="2755" y="4538"/>
                  </a:cubicBezTo>
                  <a:cubicBezTo>
                    <a:pt x="3919" y="3186"/>
                    <a:pt x="4515" y="2876"/>
                    <a:pt x="10000" y="0"/>
                  </a:cubicBezTo>
                  <a:cubicBezTo>
                    <a:pt x="6382" y="150"/>
                    <a:pt x="4319" y="202"/>
                    <a:pt x="180" y="202"/>
                  </a:cubicBezTo>
                </a:path>
              </a:pathLst>
            </a:custGeom>
            <a:pattFill prst="dkUpDiag">
              <a:fgClr>
                <a:srgbClr val="80808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 rot="16200000" flipH="1">
              <a:off x="6287096" y="4707177"/>
              <a:ext cx="108000" cy="7200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rot="5400000" flipH="1">
              <a:off x="6863680" y="5313784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 rot="5400000">
              <a:off x="6657016" y="4327376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 rot="5400000">
              <a:off x="6684312" y="4413032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6876256" y="431372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b="1" i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itchFamily="18" charset="0"/>
                </a:rPr>
                <a:t>dF</a:t>
              </a:r>
              <a:endPara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7659514" y="6093296"/>
              <a:ext cx="2968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 rot="16200000" flipH="1" flipV="1">
              <a:off x="6313800" y="4797193"/>
              <a:ext cx="0" cy="72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60354"/>
              </p:ext>
            </p:extLst>
          </p:nvPr>
        </p:nvGraphicFramePr>
        <p:xfrm>
          <a:off x="1616075" y="4357688"/>
          <a:ext cx="2971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3" imgW="990360" imgH="482400" progId="Equation.DSMT4">
                  <p:embed/>
                </p:oleObj>
              </mc:Choice>
              <mc:Fallback>
                <p:oleObj name="Equation" r:id="rId3" imgW="990360" imgH="482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357688"/>
                        <a:ext cx="2971800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39"/>
          <p:cNvSpPr>
            <a:spLocks noChangeShapeType="1"/>
          </p:cNvSpPr>
          <p:nvPr/>
        </p:nvSpPr>
        <p:spPr bwMode="auto">
          <a:xfrm rot="16200000" flipH="1" flipV="1">
            <a:off x="6912280" y="4833176"/>
            <a:ext cx="360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7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Strain Energy in Axially Loaded  Rods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If the force increases as described (the description for such an increase is </a:t>
            </a:r>
            <a:r>
              <a:rPr lang="en-IN" dirty="0" err="1" smtClean="0"/>
              <a:t>quasistatically</a:t>
            </a:r>
            <a:r>
              <a:rPr lang="en-IN" dirty="0" smtClean="0"/>
              <a:t>  increasing), then all the work done (area under the curve) has to go into the rod, with no scope of dissipation.</a:t>
            </a:r>
          </a:p>
          <a:p>
            <a:r>
              <a:rPr lang="en-IN" dirty="0" smtClean="0"/>
              <a:t>In other words as internal energy</a:t>
            </a:r>
          </a:p>
          <a:p>
            <a:r>
              <a:rPr lang="en-IN" dirty="0" smtClean="0"/>
              <a:t>Also called in this case as strain energy U</a:t>
            </a:r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6377880" y="1873176"/>
            <a:ext cx="2514600" cy="2347912"/>
            <a:chOff x="3962400" y="1525588"/>
            <a:chExt cx="2514600" cy="2347912"/>
          </a:xfrm>
        </p:grpSpPr>
        <p:sp>
          <p:nvSpPr>
            <p:cNvPr id="9" name="Line 31"/>
            <p:cNvSpPr>
              <a:spLocks noChangeShapeType="1"/>
            </p:cNvSpPr>
            <p:nvPr/>
          </p:nvSpPr>
          <p:spPr bwMode="auto">
            <a:xfrm flipV="1">
              <a:off x="4343400" y="1525588"/>
              <a:ext cx="0" cy="167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4343400" y="3201988"/>
              <a:ext cx="198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3962400" y="1590675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6096000" y="2744788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3" name="Freeform 35"/>
            <p:cNvSpPr>
              <a:spLocks/>
            </p:cNvSpPr>
            <p:nvPr/>
          </p:nvSpPr>
          <p:spPr bwMode="auto">
            <a:xfrm>
              <a:off x="4343400" y="1724025"/>
              <a:ext cx="1722438" cy="1477963"/>
            </a:xfrm>
            <a:custGeom>
              <a:avLst/>
              <a:gdLst>
                <a:gd name="T0" fmla="*/ 0 w 1085"/>
                <a:gd name="T1" fmla="*/ 2147483647 h 931"/>
                <a:gd name="T2" fmla="*/ 2147483647 w 1085"/>
                <a:gd name="T3" fmla="*/ 2147483647 h 931"/>
                <a:gd name="T4" fmla="*/ 2147483647 w 1085"/>
                <a:gd name="T5" fmla="*/ 2147483647 h 931"/>
                <a:gd name="T6" fmla="*/ 2147483647 w 1085"/>
                <a:gd name="T7" fmla="*/ 0 h 9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5"/>
                <a:gd name="T13" fmla="*/ 0 h 931"/>
                <a:gd name="T14" fmla="*/ 1085 w 1085"/>
                <a:gd name="T15" fmla="*/ 931 h 9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5" h="931">
                  <a:moveTo>
                    <a:pt x="0" y="931"/>
                  </a:moveTo>
                  <a:cubicBezTo>
                    <a:pt x="41" y="855"/>
                    <a:pt x="145" y="596"/>
                    <a:pt x="246" y="475"/>
                  </a:cubicBezTo>
                  <a:cubicBezTo>
                    <a:pt x="350" y="362"/>
                    <a:pt x="467" y="278"/>
                    <a:pt x="610" y="202"/>
                  </a:cubicBezTo>
                  <a:cubicBezTo>
                    <a:pt x="750" y="123"/>
                    <a:pt x="986" y="42"/>
                    <a:pt x="108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4" name="Freeform 36" descr="Dark upward diagonal"/>
            <p:cNvSpPr>
              <a:spLocks/>
            </p:cNvSpPr>
            <p:nvPr/>
          </p:nvSpPr>
          <p:spPr bwMode="auto">
            <a:xfrm>
              <a:off x="4343400" y="1752600"/>
              <a:ext cx="1417638" cy="1449388"/>
            </a:xfrm>
            <a:custGeom>
              <a:avLst/>
              <a:gdLst>
                <a:gd name="T0" fmla="*/ 0 w 893"/>
                <a:gd name="T1" fmla="*/ 2147483647 h 913"/>
                <a:gd name="T2" fmla="*/ 2147483647 w 893"/>
                <a:gd name="T3" fmla="*/ 2147483647 h 913"/>
                <a:gd name="T4" fmla="*/ 2147483647 w 893"/>
                <a:gd name="T5" fmla="*/ 2147483647 h 913"/>
                <a:gd name="T6" fmla="*/ 2147483647 w 893"/>
                <a:gd name="T7" fmla="*/ 2147483647 h 9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913"/>
                <a:gd name="T14" fmla="*/ 893 w 893"/>
                <a:gd name="T15" fmla="*/ 913 h 9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913">
                  <a:moveTo>
                    <a:pt x="0" y="913"/>
                  </a:moveTo>
                  <a:cubicBezTo>
                    <a:pt x="41" y="837"/>
                    <a:pt x="97" y="596"/>
                    <a:pt x="246" y="457"/>
                  </a:cubicBezTo>
                  <a:cubicBezTo>
                    <a:pt x="350" y="344"/>
                    <a:pt x="833" y="0"/>
                    <a:pt x="893" y="78"/>
                  </a:cubicBezTo>
                  <a:cubicBezTo>
                    <a:pt x="888" y="486"/>
                    <a:pt x="893" y="731"/>
                    <a:pt x="893" y="903"/>
                  </a:cubicBezTo>
                </a:path>
              </a:pathLst>
            </a:custGeom>
            <a:pattFill prst="dkUpDiag">
              <a:fgClr>
                <a:srgbClr val="80808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5105400" y="2135188"/>
              <a:ext cx="76200" cy="10668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4343400" y="3354388"/>
              <a:ext cx="76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flipH="1">
              <a:off x="5181600" y="3354388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5108575" y="2135188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5197475" y="2135188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4889500" y="3506788"/>
              <a:ext cx="457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4503738" y="3294063"/>
              <a:ext cx="2968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5181600" y="2135188"/>
              <a:ext cx="30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 flipV="1">
              <a:off x="5410200" y="2135188"/>
              <a:ext cx="0" cy="1066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5245100" y="2470150"/>
              <a:ext cx="457200" cy="2746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cs typeface="Times New Roman" pitchFamily="18" charset="0"/>
                </a:rPr>
                <a:t>F(</a:t>
              </a:r>
              <a:r>
                <a:rPr kumimoji="0" 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Symbol" pitchFamily="18" charset="2"/>
                  <a:cs typeface="Times New Roman" pitchFamily="18" charset="0"/>
                </a:rPr>
                <a:t>x</a:t>
              </a:r>
              <a:r>
                <a:rPr kumimoji="0" 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971858"/>
              </p:ext>
            </p:extLst>
          </p:nvPr>
        </p:nvGraphicFramePr>
        <p:xfrm>
          <a:off x="6240858" y="4905722"/>
          <a:ext cx="2665842" cy="144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888614" imgH="482391" progId="Equation.DSMT4">
                  <p:embed/>
                </p:oleObj>
              </mc:Choice>
              <mc:Fallback>
                <p:oleObj name="Equation" r:id="rId3" imgW="888614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858" y="4905722"/>
                        <a:ext cx="2665842" cy="14471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625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Complementary Strain Energy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r>
              <a:rPr lang="en-IN" dirty="0" smtClean="0"/>
              <a:t>When material properties and generalized </a:t>
            </a:r>
            <a:r>
              <a:rPr lang="en-IN" dirty="0" err="1" smtClean="0"/>
              <a:t>stiffnesses</a:t>
            </a:r>
            <a:r>
              <a:rPr lang="en-IN" dirty="0" smtClean="0"/>
              <a:t> are linear, </a:t>
            </a:r>
            <a:r>
              <a:rPr lang="en-IN" dirty="0" smtClean="0">
                <a:latin typeface="Symbol" panose="05050102010706020507" pitchFamily="18" charset="2"/>
              </a:rPr>
              <a:t>s</a:t>
            </a:r>
            <a:r>
              <a:rPr lang="en-IN" dirty="0" smtClean="0"/>
              <a:t> vs </a:t>
            </a:r>
            <a:r>
              <a:rPr lang="en-IN" dirty="0" smtClean="0">
                <a:latin typeface="Symbol" panose="05050102010706020507" pitchFamily="18" charset="2"/>
              </a:rPr>
              <a:t>e</a:t>
            </a:r>
            <a:r>
              <a:rPr lang="en-IN" dirty="0" smtClean="0"/>
              <a:t> </a:t>
            </a:r>
            <a:r>
              <a:rPr lang="en-IN" dirty="0"/>
              <a:t>curve is a straight line</a:t>
            </a:r>
            <a:r>
              <a:rPr lang="en-IN" dirty="0" smtClean="0"/>
              <a:t>  </a:t>
            </a:r>
            <a:r>
              <a:rPr lang="en-IN" dirty="0"/>
              <a:t>as is </a:t>
            </a:r>
            <a:r>
              <a:rPr lang="en-IN" dirty="0" smtClean="0"/>
              <a:t>the F </a:t>
            </a:r>
            <a:r>
              <a:rPr lang="en-IN" dirty="0"/>
              <a:t>vs x </a:t>
            </a:r>
            <a:r>
              <a:rPr lang="en-IN" dirty="0" smtClean="0"/>
              <a:t>curve</a:t>
            </a:r>
          </a:p>
          <a:p>
            <a:r>
              <a:rPr lang="en-IN" dirty="0" smtClean="0"/>
              <a:t>Hence both these areas are equal</a:t>
            </a:r>
          </a:p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smtClean="0"/>
              <a:t> is used in energy methods for non linear cases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914241"/>
              </p:ext>
            </p:extLst>
          </p:nvPr>
        </p:nvGraphicFramePr>
        <p:xfrm>
          <a:off x="968375" y="4493096"/>
          <a:ext cx="4267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Equation" r:id="rId3" imgW="1422360" imgH="533160" progId="Equation.DSMT4">
                  <p:embed/>
                </p:oleObj>
              </mc:Choice>
              <mc:Fallback>
                <p:oleObj name="Equation" r:id="rId3" imgW="14223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493096"/>
                        <a:ext cx="4267200" cy="1600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585792" y="4451064"/>
            <a:ext cx="2370584" cy="2146288"/>
            <a:chOff x="5585792" y="4313720"/>
            <a:chExt cx="2370584" cy="2146288"/>
          </a:xfrm>
        </p:grpSpPr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V="1">
              <a:off x="5966792" y="4393456"/>
              <a:ext cx="0" cy="167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5966792" y="6069856"/>
              <a:ext cx="198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5585792" y="4458543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5991200" y="5060032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5966792" y="4591893"/>
              <a:ext cx="1722438" cy="1477963"/>
            </a:xfrm>
            <a:custGeom>
              <a:avLst/>
              <a:gdLst>
                <a:gd name="T0" fmla="*/ 0 w 1085"/>
                <a:gd name="T1" fmla="*/ 2147483647 h 931"/>
                <a:gd name="T2" fmla="*/ 2147483647 w 1085"/>
                <a:gd name="T3" fmla="*/ 2147483647 h 931"/>
                <a:gd name="T4" fmla="*/ 2147483647 w 1085"/>
                <a:gd name="T5" fmla="*/ 2147483647 h 931"/>
                <a:gd name="T6" fmla="*/ 2147483647 w 1085"/>
                <a:gd name="T7" fmla="*/ 0 h 9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5"/>
                <a:gd name="T13" fmla="*/ 0 h 931"/>
                <a:gd name="T14" fmla="*/ 1085 w 1085"/>
                <a:gd name="T15" fmla="*/ 931 h 9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5" h="931">
                  <a:moveTo>
                    <a:pt x="0" y="931"/>
                  </a:moveTo>
                  <a:cubicBezTo>
                    <a:pt x="41" y="855"/>
                    <a:pt x="145" y="596"/>
                    <a:pt x="246" y="475"/>
                  </a:cubicBezTo>
                  <a:cubicBezTo>
                    <a:pt x="350" y="362"/>
                    <a:pt x="467" y="278"/>
                    <a:pt x="610" y="202"/>
                  </a:cubicBezTo>
                  <a:cubicBezTo>
                    <a:pt x="750" y="123"/>
                    <a:pt x="986" y="42"/>
                    <a:pt x="108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Freeform 36" descr="Dark upward diagonal"/>
            <p:cNvSpPr>
              <a:spLocks/>
            </p:cNvSpPr>
            <p:nvPr/>
          </p:nvSpPr>
          <p:spPr bwMode="auto">
            <a:xfrm>
              <a:off x="5966792" y="4743398"/>
              <a:ext cx="1417638" cy="1325632"/>
            </a:xfrm>
            <a:custGeom>
              <a:avLst/>
              <a:gdLst>
                <a:gd name="T0" fmla="*/ 0 w 893"/>
                <a:gd name="T1" fmla="*/ 2147483647 h 913"/>
                <a:gd name="T2" fmla="*/ 2147483647 w 893"/>
                <a:gd name="T3" fmla="*/ 2147483647 h 913"/>
                <a:gd name="T4" fmla="*/ 2147483647 w 893"/>
                <a:gd name="T5" fmla="*/ 2147483647 h 913"/>
                <a:gd name="T6" fmla="*/ 2147483647 w 893"/>
                <a:gd name="T7" fmla="*/ 2147483647 h 9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913"/>
                <a:gd name="T14" fmla="*/ 893 w 893"/>
                <a:gd name="T15" fmla="*/ 913 h 913"/>
                <a:gd name="connsiteX0" fmla="*/ 0 w 10000"/>
                <a:gd name="connsiteY0" fmla="*/ 9330 h 9330"/>
                <a:gd name="connsiteX1" fmla="*/ 2755 w 10000"/>
                <a:gd name="connsiteY1" fmla="*/ 4335 h 9330"/>
                <a:gd name="connsiteX2" fmla="*/ 10000 w 10000"/>
                <a:gd name="connsiteY2" fmla="*/ 184 h 9330"/>
                <a:gd name="connsiteX3" fmla="*/ 180 w 10000"/>
                <a:gd name="connsiteY3" fmla="*/ 369 h 9330"/>
                <a:gd name="connsiteX0" fmla="*/ 0 w 10000"/>
                <a:gd name="connsiteY0" fmla="*/ 10000 h 10000"/>
                <a:gd name="connsiteX1" fmla="*/ 2755 w 10000"/>
                <a:gd name="connsiteY1" fmla="*/ 4646 h 10000"/>
                <a:gd name="connsiteX2" fmla="*/ 10000 w 10000"/>
                <a:gd name="connsiteY2" fmla="*/ 197 h 10000"/>
                <a:gd name="connsiteX3" fmla="*/ 180 w 10000"/>
                <a:gd name="connsiteY3" fmla="*/ 395 h 10000"/>
                <a:gd name="connsiteX0" fmla="*/ 0 w 10000"/>
                <a:gd name="connsiteY0" fmla="*/ 9970 h 9970"/>
                <a:gd name="connsiteX1" fmla="*/ 2755 w 10000"/>
                <a:gd name="connsiteY1" fmla="*/ 4616 h 9970"/>
                <a:gd name="connsiteX2" fmla="*/ 10000 w 10000"/>
                <a:gd name="connsiteY2" fmla="*/ 167 h 9970"/>
                <a:gd name="connsiteX3" fmla="*/ 180 w 10000"/>
                <a:gd name="connsiteY3" fmla="*/ 365 h 9970"/>
                <a:gd name="connsiteX0" fmla="*/ 0 w 10000"/>
                <a:gd name="connsiteY0" fmla="*/ 9967 h 9967"/>
                <a:gd name="connsiteX1" fmla="*/ 2755 w 10000"/>
                <a:gd name="connsiteY1" fmla="*/ 4597 h 9967"/>
                <a:gd name="connsiteX2" fmla="*/ 10000 w 10000"/>
                <a:gd name="connsiteY2" fmla="*/ 135 h 9967"/>
                <a:gd name="connsiteX3" fmla="*/ 180 w 10000"/>
                <a:gd name="connsiteY3" fmla="*/ 333 h 9967"/>
                <a:gd name="connsiteX0" fmla="*/ 0 w 10000"/>
                <a:gd name="connsiteY0" fmla="*/ 9865 h 9865"/>
                <a:gd name="connsiteX1" fmla="*/ 2755 w 10000"/>
                <a:gd name="connsiteY1" fmla="*/ 4477 h 9865"/>
                <a:gd name="connsiteX2" fmla="*/ 10000 w 10000"/>
                <a:gd name="connsiteY2" fmla="*/ 0 h 9865"/>
                <a:gd name="connsiteX3" fmla="*/ 180 w 10000"/>
                <a:gd name="connsiteY3" fmla="*/ 199 h 9865"/>
                <a:gd name="connsiteX0" fmla="*/ 0 w 10428"/>
                <a:gd name="connsiteY0" fmla="*/ 10000 h 10000"/>
                <a:gd name="connsiteX1" fmla="*/ 2755 w 10428"/>
                <a:gd name="connsiteY1" fmla="*/ 4538 h 10000"/>
                <a:gd name="connsiteX2" fmla="*/ 10000 w 10428"/>
                <a:gd name="connsiteY2" fmla="*/ 0 h 10000"/>
                <a:gd name="connsiteX3" fmla="*/ 180 w 10428"/>
                <a:gd name="connsiteY3" fmla="*/ 202 h 10000"/>
                <a:gd name="connsiteX0" fmla="*/ 0 w 10428"/>
                <a:gd name="connsiteY0" fmla="*/ 10000 h 10000"/>
                <a:gd name="connsiteX1" fmla="*/ 2755 w 10428"/>
                <a:gd name="connsiteY1" fmla="*/ 4538 h 10000"/>
                <a:gd name="connsiteX2" fmla="*/ 10000 w 10428"/>
                <a:gd name="connsiteY2" fmla="*/ 0 h 10000"/>
                <a:gd name="connsiteX3" fmla="*/ 180 w 10428"/>
                <a:gd name="connsiteY3" fmla="*/ 202 h 10000"/>
                <a:gd name="connsiteX0" fmla="*/ 0 w 10000"/>
                <a:gd name="connsiteY0" fmla="*/ 10000 h 10000"/>
                <a:gd name="connsiteX1" fmla="*/ 2755 w 10000"/>
                <a:gd name="connsiteY1" fmla="*/ 4538 h 10000"/>
                <a:gd name="connsiteX2" fmla="*/ 10000 w 10000"/>
                <a:gd name="connsiteY2" fmla="*/ 0 h 10000"/>
                <a:gd name="connsiteX3" fmla="*/ 180 w 10000"/>
                <a:gd name="connsiteY3" fmla="*/ 20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459" y="9090"/>
                    <a:pt x="1086" y="6205"/>
                    <a:pt x="2755" y="4538"/>
                  </a:cubicBezTo>
                  <a:cubicBezTo>
                    <a:pt x="3919" y="3186"/>
                    <a:pt x="4515" y="2876"/>
                    <a:pt x="10000" y="0"/>
                  </a:cubicBezTo>
                  <a:cubicBezTo>
                    <a:pt x="6382" y="150"/>
                    <a:pt x="4319" y="202"/>
                    <a:pt x="180" y="202"/>
                  </a:cubicBezTo>
                </a:path>
              </a:pathLst>
            </a:custGeom>
            <a:pattFill prst="dkUpDiag">
              <a:fgClr>
                <a:srgbClr val="80808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 rot="16200000" flipH="1">
              <a:off x="6287096" y="4707177"/>
              <a:ext cx="108000" cy="7200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 rot="5400000" flipH="1">
              <a:off x="6863680" y="5313784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 rot="5400000">
              <a:off x="6657016" y="4327376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 rot="5400000">
              <a:off x="6684312" y="4413032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6876256" y="431372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b="1" i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itchFamily="18" charset="0"/>
                </a:rPr>
                <a:t>dF</a:t>
              </a:r>
              <a:endPara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7659514" y="6093296"/>
              <a:ext cx="2968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 rot="16200000" flipH="1" flipV="1">
              <a:off x="6313800" y="4797193"/>
              <a:ext cx="0" cy="72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64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Applications to a beam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r>
              <a:rPr lang="en-IN" dirty="0" smtClean="0"/>
              <a:t>Consider a cantilever beam of length L and acted upon at the free end by a vertical force P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581117"/>
              </p:ext>
            </p:extLst>
          </p:nvPr>
        </p:nvGraphicFramePr>
        <p:xfrm>
          <a:off x="374847" y="2989312"/>
          <a:ext cx="8229601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3" imgW="2743200" imgH="482400" progId="Equation.DSMT4">
                  <p:embed/>
                </p:oleObj>
              </mc:Choice>
              <mc:Fallback>
                <p:oleObj name="Equation" r:id="rId3" imgW="2743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47" y="2989312"/>
                        <a:ext cx="8229601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150888" y="5026620"/>
            <a:ext cx="2413000" cy="1282700"/>
            <a:chOff x="330200" y="2587625"/>
            <a:chExt cx="2413000" cy="1282700"/>
          </a:xfrm>
        </p:grpSpPr>
        <p:sp>
          <p:nvSpPr>
            <p:cNvPr id="24" name="Rectangle 59" descr="Wide upward diagonal"/>
            <p:cNvSpPr>
              <a:spLocks noChangeArrowheads="1"/>
            </p:cNvSpPr>
            <p:nvPr/>
          </p:nvSpPr>
          <p:spPr bwMode="auto">
            <a:xfrm>
              <a:off x="330200" y="2651125"/>
              <a:ext cx="381000" cy="12192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  <p:sp>
          <p:nvSpPr>
            <p:cNvPr id="25" name="Rectangle 74" descr="Medium wood"/>
            <p:cNvSpPr>
              <a:spLocks noChangeArrowheads="1"/>
            </p:cNvSpPr>
            <p:nvPr/>
          </p:nvSpPr>
          <p:spPr bwMode="auto">
            <a:xfrm>
              <a:off x="685800" y="3044825"/>
              <a:ext cx="2057400" cy="304800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2743200" y="2587625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14952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Applications to a beam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r>
              <a:rPr lang="en-IN" dirty="0" smtClean="0"/>
              <a:t>The strain energy is given by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0863"/>
              </p:ext>
            </p:extLst>
          </p:nvPr>
        </p:nvGraphicFramePr>
        <p:xfrm>
          <a:off x="4015680" y="2492896"/>
          <a:ext cx="48768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Equation" r:id="rId3" imgW="1625400" imgH="1015920" progId="Equation.DSMT4">
                  <p:embed/>
                </p:oleObj>
              </mc:Choice>
              <mc:Fallback>
                <p:oleObj name="Equation" r:id="rId3" imgW="16254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680" y="2492896"/>
                        <a:ext cx="4876800" cy="304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150888" y="5026620"/>
            <a:ext cx="2413000" cy="1282700"/>
            <a:chOff x="330200" y="2587625"/>
            <a:chExt cx="2413000" cy="1282700"/>
          </a:xfrm>
        </p:grpSpPr>
        <p:sp>
          <p:nvSpPr>
            <p:cNvPr id="24" name="Rectangle 59" descr="Wide upward diagonal"/>
            <p:cNvSpPr>
              <a:spLocks noChangeArrowheads="1"/>
            </p:cNvSpPr>
            <p:nvPr/>
          </p:nvSpPr>
          <p:spPr bwMode="auto">
            <a:xfrm>
              <a:off x="330200" y="2651125"/>
              <a:ext cx="381000" cy="12192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  <p:sp>
          <p:nvSpPr>
            <p:cNvPr id="25" name="Rectangle 74" descr="Medium wood"/>
            <p:cNvSpPr>
              <a:spLocks noChangeArrowheads="1"/>
            </p:cNvSpPr>
            <p:nvPr/>
          </p:nvSpPr>
          <p:spPr bwMode="auto">
            <a:xfrm>
              <a:off x="685800" y="3044825"/>
              <a:ext cx="2057400" cy="304800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2743200" y="2587625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27676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Applications to a beam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r>
              <a:rPr lang="en-IN" dirty="0" smtClean="0"/>
              <a:t>If we assume that the force was increased linearly, with tip deflection v, from 0 to the final value  P, then the work done by the force is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909170"/>
              </p:ext>
            </p:extLst>
          </p:nvPr>
        </p:nvGraphicFramePr>
        <p:xfrm>
          <a:off x="3275856" y="3429000"/>
          <a:ext cx="25527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3" imgW="850680" imgH="393480" progId="Equation.DSMT4">
                  <p:embed/>
                </p:oleObj>
              </mc:Choice>
              <mc:Fallback>
                <p:oleObj name="Equation" r:id="rId3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429000"/>
                        <a:ext cx="2552700" cy="1181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150888" y="5026620"/>
            <a:ext cx="2413000" cy="1282700"/>
            <a:chOff x="330200" y="2587625"/>
            <a:chExt cx="2413000" cy="1282700"/>
          </a:xfrm>
        </p:grpSpPr>
        <p:sp>
          <p:nvSpPr>
            <p:cNvPr id="24" name="Rectangle 59" descr="Wide upward diagonal"/>
            <p:cNvSpPr>
              <a:spLocks noChangeArrowheads="1"/>
            </p:cNvSpPr>
            <p:nvPr/>
          </p:nvSpPr>
          <p:spPr bwMode="auto">
            <a:xfrm>
              <a:off x="330200" y="2651125"/>
              <a:ext cx="381000" cy="12192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 dirty="0"/>
            </a:p>
          </p:txBody>
        </p:sp>
        <p:sp>
          <p:nvSpPr>
            <p:cNvPr id="25" name="Rectangle 74" descr="Medium wood"/>
            <p:cNvSpPr>
              <a:spLocks noChangeArrowheads="1"/>
            </p:cNvSpPr>
            <p:nvPr/>
          </p:nvSpPr>
          <p:spPr bwMode="auto">
            <a:xfrm>
              <a:off x="685800" y="3044825"/>
              <a:ext cx="2057400" cy="304800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 dirty="0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2743200" y="2587625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751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Applications to a beam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r>
              <a:rPr lang="en-IN" dirty="0" smtClean="0"/>
              <a:t>Equating work done by the external force with the strain energy generated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36584"/>
              </p:ext>
            </p:extLst>
          </p:nvPr>
        </p:nvGraphicFramePr>
        <p:xfrm>
          <a:off x="4870276" y="2762250"/>
          <a:ext cx="30861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Equation" r:id="rId3" imgW="1028520" imgH="838080" progId="Equation.DSMT4">
                  <p:embed/>
                </p:oleObj>
              </mc:Choice>
              <mc:Fallback>
                <p:oleObj name="Equation" r:id="rId3" imgW="10285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276" y="2762250"/>
                        <a:ext cx="3086100" cy="2514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150888" y="5026620"/>
            <a:ext cx="2413000" cy="1282700"/>
            <a:chOff x="330200" y="2587625"/>
            <a:chExt cx="2413000" cy="1282700"/>
          </a:xfrm>
        </p:grpSpPr>
        <p:sp>
          <p:nvSpPr>
            <p:cNvPr id="24" name="Rectangle 59" descr="Wide upward diagonal"/>
            <p:cNvSpPr>
              <a:spLocks noChangeArrowheads="1"/>
            </p:cNvSpPr>
            <p:nvPr/>
          </p:nvSpPr>
          <p:spPr bwMode="auto">
            <a:xfrm>
              <a:off x="330200" y="2651125"/>
              <a:ext cx="381000" cy="12192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 dirty="0"/>
            </a:p>
          </p:txBody>
        </p:sp>
        <p:sp>
          <p:nvSpPr>
            <p:cNvPr id="25" name="Rectangle 74" descr="Medium wood"/>
            <p:cNvSpPr>
              <a:spLocks noChangeArrowheads="1"/>
            </p:cNvSpPr>
            <p:nvPr/>
          </p:nvSpPr>
          <p:spPr bwMode="auto">
            <a:xfrm>
              <a:off x="685800" y="3044825"/>
              <a:ext cx="2057400" cy="304800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 dirty="0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2743200" y="2587625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10901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16" y="1455812"/>
            <a:ext cx="8568952" cy="5184576"/>
          </a:xfrm>
        </p:spPr>
        <p:txBody>
          <a:bodyPr>
            <a:noAutofit/>
          </a:bodyPr>
          <a:lstStyle/>
          <a:p>
            <a:r>
              <a:rPr lang="en-IN" sz="2800" dirty="0" smtClean="0"/>
              <a:t>The rod is uniform in terms of material properties and cross section</a:t>
            </a:r>
          </a:p>
          <a:p>
            <a:r>
              <a:rPr lang="en-IN" sz="2800" dirty="0" smtClean="0"/>
              <a:t>We will do some preliminary simple derivations</a:t>
            </a:r>
          </a:p>
          <a:p>
            <a:r>
              <a:rPr lang="en-IN" sz="2800" dirty="0" smtClean="0"/>
              <a:t>Volume of the rod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endParaRPr lang="en-IN" sz="2800" dirty="0" smtClean="0"/>
          </a:p>
          <a:p>
            <a:r>
              <a:rPr lang="en-IN" sz="2800" dirty="0" smtClean="0"/>
              <a:t>Stress in the rod</a:t>
            </a:r>
          </a:p>
          <a:p>
            <a:endParaRPr lang="en-IN" sz="2800" dirty="0"/>
          </a:p>
          <a:p>
            <a:r>
              <a:rPr lang="en-IN" sz="2800" dirty="0" smtClean="0"/>
              <a:t>Elongation of the rod</a:t>
            </a:r>
          </a:p>
          <a:p>
            <a:endParaRPr lang="en-IN" sz="2800" dirty="0" smtClean="0"/>
          </a:p>
          <a:p>
            <a:r>
              <a:rPr lang="en-IN" sz="2800" dirty="0" smtClean="0"/>
              <a:t>Strain in the rod </a:t>
            </a:r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905910"/>
              </p:ext>
            </p:extLst>
          </p:nvPr>
        </p:nvGraphicFramePr>
        <p:xfrm>
          <a:off x="3519176" y="2823964"/>
          <a:ext cx="144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3" imgW="482400" imgH="177480" progId="Equation.DSMT4">
                  <p:embed/>
                </p:oleObj>
              </mc:Choice>
              <mc:Fallback>
                <p:oleObj name="Equation" r:id="rId3" imgW="482400" imgH="177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176" y="2823964"/>
                        <a:ext cx="14478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Strain Energy in Axially Loaded  Rods</a:t>
            </a:r>
            <a:endParaRPr lang="en-IN" dirty="0"/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594334"/>
              </p:ext>
            </p:extLst>
          </p:nvPr>
        </p:nvGraphicFramePr>
        <p:xfrm>
          <a:off x="3375160" y="3544044"/>
          <a:ext cx="133191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5" imgW="444240" imgH="393480" progId="Equation.DSMT4">
                  <p:embed/>
                </p:oleObj>
              </mc:Choice>
              <mc:Fallback>
                <p:oleObj name="Equation" r:id="rId5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160" y="3544044"/>
                        <a:ext cx="1331913" cy="1181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583367"/>
              </p:ext>
            </p:extLst>
          </p:nvPr>
        </p:nvGraphicFramePr>
        <p:xfrm>
          <a:off x="4095240" y="4840188"/>
          <a:ext cx="1370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7" imgW="457200" imgH="203040" progId="Equation.DSMT4">
                  <p:embed/>
                </p:oleObj>
              </mc:Choice>
              <mc:Fallback>
                <p:oleObj name="Equation" r:id="rId7" imgW="45720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240" y="4840188"/>
                        <a:ext cx="1370013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85736"/>
              </p:ext>
            </p:extLst>
          </p:nvPr>
        </p:nvGraphicFramePr>
        <p:xfrm>
          <a:off x="3327138" y="5632276"/>
          <a:ext cx="117951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9" imgW="393480" imgH="393480" progId="Equation.DSMT4">
                  <p:embed/>
                </p:oleObj>
              </mc:Choice>
              <mc:Fallback>
                <p:oleObj name="Equation" r:id="rId9" imgW="3934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138" y="5632276"/>
                        <a:ext cx="1179513" cy="1181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74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Strain Energy in Axially Loaded  Rods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77144"/>
            <a:ext cx="829126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We do the following manipulations to the work energy balance equation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can now define a new term energy density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689975"/>
              </p:ext>
            </p:extLst>
          </p:nvPr>
        </p:nvGraphicFramePr>
        <p:xfrm>
          <a:off x="981944" y="2549624"/>
          <a:ext cx="67389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2247840" imgH="482400" progId="Equation.DSMT4">
                  <p:embed/>
                </p:oleObj>
              </mc:Choice>
              <mc:Fallback>
                <p:oleObj name="Equation" r:id="rId3" imgW="2247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944" y="2549624"/>
                        <a:ext cx="6738938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01441"/>
              </p:ext>
            </p:extLst>
          </p:nvPr>
        </p:nvGraphicFramePr>
        <p:xfrm>
          <a:off x="2869878" y="4933528"/>
          <a:ext cx="28162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939600" imgH="482400" progId="Equation.DSMT4">
                  <p:embed/>
                </p:oleObj>
              </mc:Choice>
              <mc:Fallback>
                <p:oleObj name="Equation" r:id="rId5" imgW="939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878" y="4933528"/>
                        <a:ext cx="2816225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68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Strain Energy in Axially Loaded  Rods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72" y="1348408"/>
            <a:ext cx="8964488" cy="5320952"/>
          </a:xfrm>
        </p:spPr>
        <p:txBody>
          <a:bodyPr>
            <a:normAutofit/>
          </a:bodyPr>
          <a:lstStyle/>
          <a:p>
            <a:r>
              <a:rPr lang="en-IN" sz="3000" dirty="0" smtClean="0"/>
              <a:t>We do the following manipulations to the work energy balance equation. The strain in the upper limit is the final strain when F increases to its final value from 0</a:t>
            </a:r>
          </a:p>
          <a:p>
            <a:endParaRPr lang="en-IN" sz="3000" dirty="0" smtClean="0"/>
          </a:p>
          <a:p>
            <a:endParaRPr lang="en-IN" sz="3000" dirty="0" smtClean="0"/>
          </a:p>
          <a:p>
            <a:endParaRPr lang="en-IN" sz="3000" dirty="0" smtClean="0"/>
          </a:p>
          <a:p>
            <a:r>
              <a:rPr lang="en-IN" sz="3000" dirty="0" smtClean="0"/>
              <a:t>We can now define a new term energy density</a:t>
            </a:r>
          </a:p>
          <a:p>
            <a:endParaRPr lang="en-IN" sz="3000" dirty="0"/>
          </a:p>
          <a:p>
            <a:endParaRPr lang="en-IN" sz="3000" dirty="0" smtClean="0"/>
          </a:p>
          <a:p>
            <a:pPr marL="0" indent="0">
              <a:buNone/>
            </a:pPr>
            <a:endParaRPr lang="en-IN" sz="3000" dirty="0"/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507294"/>
              </p:ext>
            </p:extLst>
          </p:nvPr>
        </p:nvGraphicFramePr>
        <p:xfrm>
          <a:off x="1146680" y="3004592"/>
          <a:ext cx="67389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2247840" imgH="482400" progId="Equation.DSMT4">
                  <p:embed/>
                </p:oleObj>
              </mc:Choice>
              <mc:Fallback>
                <p:oleObj name="Equation" r:id="rId3" imgW="2247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680" y="3004592"/>
                        <a:ext cx="6738938" cy="1447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256857"/>
              </p:ext>
            </p:extLst>
          </p:nvPr>
        </p:nvGraphicFramePr>
        <p:xfrm>
          <a:off x="3127695" y="5092824"/>
          <a:ext cx="28162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939600" imgH="482400" progId="Equation.DSMT4">
                  <p:embed/>
                </p:oleObj>
              </mc:Choice>
              <mc:Fallback>
                <p:oleObj name="Equation" r:id="rId5" imgW="939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695" y="5092824"/>
                        <a:ext cx="28162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27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Strain Energy in Axially Loaded  Rods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351309"/>
            <a:ext cx="829126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This definition is however restrictive, because we started with the assumption of uniform cross section</a:t>
            </a:r>
          </a:p>
          <a:p>
            <a:r>
              <a:rPr lang="en-IN" dirty="0" smtClean="0"/>
              <a:t>The definition can be extended for a rod  of arbitrary cross section by a simple modification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248671"/>
              </p:ext>
            </p:extLst>
          </p:nvPr>
        </p:nvGraphicFramePr>
        <p:xfrm>
          <a:off x="3001243" y="4717504"/>
          <a:ext cx="30829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1028520" imgH="482400" progId="Equation.DSMT4">
                  <p:embed/>
                </p:oleObj>
              </mc:Choice>
              <mc:Fallback>
                <p:oleObj name="Equation" r:id="rId3" imgW="1028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243" y="4717504"/>
                        <a:ext cx="3082925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3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Strain Energy in Axially Loaded  Rods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351309"/>
            <a:ext cx="8291264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Within proportional limits Hooke’s law holds good</a:t>
            </a:r>
          </a:p>
          <a:p>
            <a:endParaRPr lang="en-IN" dirty="0" smtClean="0"/>
          </a:p>
          <a:p>
            <a:r>
              <a:rPr lang="en-IN" dirty="0" smtClean="0"/>
              <a:t>Hence if E is constant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Or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25361"/>
              </p:ext>
            </p:extLst>
          </p:nvPr>
        </p:nvGraphicFramePr>
        <p:xfrm>
          <a:off x="3838272" y="1916832"/>
          <a:ext cx="1485000" cy="53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495000" imgH="177480" progId="Equation.DSMT4">
                  <p:embed/>
                </p:oleObj>
              </mc:Choice>
              <mc:Fallback>
                <p:oleObj name="Equation" r:id="rId3" imgW="495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8272" y="1916832"/>
                        <a:ext cx="1485000" cy="53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567296"/>
              </p:ext>
            </p:extLst>
          </p:nvPr>
        </p:nvGraphicFramePr>
        <p:xfrm>
          <a:off x="528638" y="3314427"/>
          <a:ext cx="8027987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5" imgW="2679480" imgH="495000" progId="Equation.DSMT4">
                  <p:embed/>
                </p:oleObj>
              </mc:Choice>
              <mc:Fallback>
                <p:oleObj name="Equation" r:id="rId5" imgW="267948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314427"/>
                        <a:ext cx="8027987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438002"/>
              </p:ext>
            </p:extLst>
          </p:nvPr>
        </p:nvGraphicFramePr>
        <p:xfrm>
          <a:off x="1054100" y="5080719"/>
          <a:ext cx="7002463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7" imgW="2336760" imgH="482400" progId="Equation.DSMT4">
                  <p:embed/>
                </p:oleObj>
              </mc:Choice>
              <mc:Fallback>
                <p:oleObj name="Equation" r:id="rId7" imgW="23367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5080719"/>
                        <a:ext cx="7002463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94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EDCEA6-80A7-43FA-B678-F8AB4A705725}"/>
</file>

<file path=customXml/itemProps2.xml><?xml version="1.0" encoding="utf-8"?>
<ds:datastoreItem xmlns:ds="http://schemas.openxmlformats.org/officeDocument/2006/customXml" ds:itemID="{58C7A1BD-5F93-4CF0-9068-EC2AC493D7B9}"/>
</file>

<file path=customXml/itemProps3.xml><?xml version="1.0" encoding="utf-8"?>
<ds:datastoreItem xmlns:ds="http://schemas.openxmlformats.org/officeDocument/2006/customXml" ds:itemID="{3242FE51-FB2B-402F-AE72-A2AA3FD9F41C}"/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1429</Words>
  <Application>Microsoft Office PowerPoint</Application>
  <PresentationFormat>On-screen Show (4:3)</PresentationFormat>
  <Paragraphs>275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Office Theme</vt:lpstr>
      <vt:lpstr>Equation</vt:lpstr>
      <vt:lpstr>MathType 7.0 Equation</vt:lpstr>
      <vt:lpstr>Energy Methods</vt:lpstr>
      <vt:lpstr>Strain Energy in Axially Loaded  Rods</vt:lpstr>
      <vt:lpstr>Strain Energy in Axially Loaded  Rods</vt:lpstr>
      <vt:lpstr>Strain Energy in Axially Loaded  Rods</vt:lpstr>
      <vt:lpstr>Strain Energy in Axially Loaded  Rods</vt:lpstr>
      <vt:lpstr>Strain Energy in Axially Loaded  Rods</vt:lpstr>
      <vt:lpstr>Strain Energy in Axially Loaded  Rods</vt:lpstr>
      <vt:lpstr>Strain Energy in Axially Loaded  Rods</vt:lpstr>
      <vt:lpstr>Strain Energy in Axially Loaded  Rods</vt:lpstr>
      <vt:lpstr>Strain Energy in Axially Loaded  Rods</vt:lpstr>
      <vt:lpstr>Strain Energy in Axially Loaded  Rods</vt:lpstr>
      <vt:lpstr>Strain Energy in Axially Loaded  Rods</vt:lpstr>
      <vt:lpstr>Strain Energy in Torsion</vt:lpstr>
      <vt:lpstr>Strain Energy in Torsion</vt:lpstr>
      <vt:lpstr>Strain Energy in Torsion</vt:lpstr>
      <vt:lpstr>Strain Energy in Torsion</vt:lpstr>
      <vt:lpstr>Strain Energy in Torsion</vt:lpstr>
      <vt:lpstr>Strain Energy in Torsion</vt:lpstr>
      <vt:lpstr>Strain Energy in Torsion</vt:lpstr>
      <vt:lpstr>Strain Energy in Torsion</vt:lpstr>
      <vt:lpstr>Strain Energy in Torsion</vt:lpstr>
      <vt:lpstr>Strain Energy in Torsion</vt:lpstr>
      <vt:lpstr>Strain Energy in Torsion</vt:lpstr>
      <vt:lpstr>Strain Energy in Torsion</vt:lpstr>
      <vt:lpstr>Strain Energy in Torsion</vt:lpstr>
      <vt:lpstr>Strain Energy in Torsion</vt:lpstr>
      <vt:lpstr>Strain Energy in Torsion</vt:lpstr>
      <vt:lpstr>Strain Energy in Torsion</vt:lpstr>
      <vt:lpstr>Strain Energy in Torsion</vt:lpstr>
      <vt:lpstr>Strain Energy in Bending of Beams</vt:lpstr>
      <vt:lpstr>Strain Energy in Bending of Beams</vt:lpstr>
      <vt:lpstr>Strain Energy in Bending of Beams</vt:lpstr>
      <vt:lpstr>Strain Energy in Bending of Beams</vt:lpstr>
      <vt:lpstr>Strain Energy in Bending of Beams</vt:lpstr>
      <vt:lpstr>Strain Energy in Bending of Beams</vt:lpstr>
      <vt:lpstr>Strain Energy in Bending of Beams</vt:lpstr>
      <vt:lpstr>Strain Energy in Bending of Beams</vt:lpstr>
      <vt:lpstr>Complementary Strain Energy</vt:lpstr>
      <vt:lpstr>Complementary Strain Energy</vt:lpstr>
      <vt:lpstr>Complementary Strain Energy</vt:lpstr>
      <vt:lpstr>Applications to a beam problem</vt:lpstr>
      <vt:lpstr>Applications to a beam problem</vt:lpstr>
      <vt:lpstr>Applications to a beam problem</vt:lpstr>
      <vt:lpstr>Applications to a beam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Methods</dc:title>
  <dc:creator>Windows User</dc:creator>
  <cp:lastModifiedBy>Windows User</cp:lastModifiedBy>
  <cp:revision>37</cp:revision>
  <dcterms:created xsi:type="dcterms:W3CDTF">2020-09-21T22:03:45Z</dcterms:created>
  <dcterms:modified xsi:type="dcterms:W3CDTF">2020-09-22T20:32:01Z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