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0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2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7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2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2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3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2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8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7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2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E576-A11A-4202-8763-6B308A2CA1CC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8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3.png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Energy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Strain Energy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34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if we plot a graph of P vs x we will get a straight line 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924944"/>
            <a:ext cx="2952328" cy="1008112"/>
            <a:chOff x="899592" y="3717032"/>
            <a:chExt cx="2952328" cy="1008112"/>
          </a:xfrm>
        </p:grpSpPr>
        <p:grpSp>
          <p:nvGrpSpPr>
            <p:cNvPr id="22" name="Group 21"/>
            <p:cNvGrpSpPr/>
            <p:nvPr/>
          </p:nvGrpSpPr>
          <p:grpSpPr>
            <a:xfrm>
              <a:off x="899592" y="4097507"/>
              <a:ext cx="2952328" cy="627637"/>
              <a:chOff x="899592" y="1772816"/>
              <a:chExt cx="2952328" cy="627637"/>
            </a:xfrm>
          </p:grpSpPr>
          <p:pic>
            <p:nvPicPr>
              <p:cNvPr id="24" name="Picture 2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1322"/>
              <a:stretch/>
            </p:blipFill>
            <p:spPr bwMode="auto">
              <a:xfrm rot="16200000">
                <a:off x="1374436" y="1297972"/>
                <a:ext cx="627637" cy="1577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/>
              <p:nvPr/>
            </p:nvCxnSpPr>
            <p:spPr>
              <a:xfrm>
                <a:off x="2476917" y="2125505"/>
                <a:ext cx="137500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907704" y="37170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5576" y="4509120"/>
            <a:ext cx="3672408" cy="1008111"/>
            <a:chOff x="899592" y="3717032"/>
            <a:chExt cx="3672408" cy="1008111"/>
          </a:xfrm>
        </p:grpSpPr>
        <p:grpSp>
          <p:nvGrpSpPr>
            <p:cNvPr id="27" name="Group 26"/>
            <p:cNvGrpSpPr/>
            <p:nvPr/>
          </p:nvGrpSpPr>
          <p:grpSpPr>
            <a:xfrm>
              <a:off x="899592" y="4097506"/>
              <a:ext cx="3672408" cy="627637"/>
              <a:chOff x="899592" y="1772815"/>
              <a:chExt cx="3672408" cy="627637"/>
            </a:xfrm>
          </p:grpSpPr>
          <p:pic>
            <p:nvPicPr>
              <p:cNvPr id="29" name="Picture 28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1322"/>
              <a:stretch/>
            </p:blipFill>
            <p:spPr bwMode="auto">
              <a:xfrm rot="16200000">
                <a:off x="1557881" y="1114526"/>
                <a:ext cx="627637" cy="1944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30" name="Straight Arrow Connector 29"/>
              <p:cNvCxnSpPr/>
              <p:nvPr/>
            </p:nvCxnSpPr>
            <p:spPr>
              <a:xfrm>
                <a:off x="2843808" y="2125505"/>
                <a:ext cx="172819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907704" y="37170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836440" y="307734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9194" y="46444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6096" y="2636912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449744" y="2636912"/>
            <a:ext cx="1786352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436096" y="2578552"/>
            <a:ext cx="0" cy="18722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V="1">
            <a:off x="6372200" y="3501008"/>
            <a:ext cx="0" cy="18722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46109" y="3132257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30422" y="4356393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9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20" y="1423317"/>
            <a:ext cx="8428456" cy="4525963"/>
          </a:xfrm>
        </p:spPr>
        <p:txBody>
          <a:bodyPr/>
          <a:lstStyle/>
          <a:p>
            <a:r>
              <a:rPr lang="en-IN" dirty="0" smtClean="0"/>
              <a:t>From the point of view of the external force therefore, work done is </a:t>
            </a:r>
            <a:endParaRPr lang="en-IN" dirty="0" smtClean="0"/>
          </a:p>
          <a:p>
            <a:endParaRPr lang="en-IN" dirty="0" smtClean="0"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581129"/>
            <a:ext cx="3528392" cy="1008111"/>
            <a:chOff x="899592" y="3717032"/>
            <a:chExt cx="3528392" cy="1008111"/>
          </a:xfrm>
        </p:grpSpPr>
        <p:grpSp>
          <p:nvGrpSpPr>
            <p:cNvPr id="17" name="Group 16"/>
            <p:cNvGrpSpPr/>
            <p:nvPr/>
          </p:nvGrpSpPr>
          <p:grpSpPr>
            <a:xfrm>
              <a:off x="899592" y="4097506"/>
              <a:ext cx="3528392" cy="627637"/>
              <a:chOff x="899592" y="1772815"/>
              <a:chExt cx="3528392" cy="627637"/>
            </a:xfrm>
          </p:grpSpPr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172"/>
              <a:stretch/>
            </p:blipFill>
            <p:spPr bwMode="auto">
              <a:xfrm rot="16200000">
                <a:off x="1480998" y="1191409"/>
                <a:ext cx="627637" cy="1790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0" name="Straight Arrow Connector 19"/>
              <p:cNvCxnSpPr/>
              <p:nvPr/>
            </p:nvCxnSpPr>
            <p:spPr>
              <a:xfrm>
                <a:off x="2699792" y="2125505"/>
                <a:ext cx="1728192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3268488" y="3717032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IN" sz="3200" i="1" dirty="0" err="1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x</a:t>
              </a:r>
              <a:endParaRPr lang="en-IN" sz="3200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76056" y="4581129"/>
            <a:ext cx="3528392" cy="1008109"/>
            <a:chOff x="5652120" y="4509120"/>
            <a:chExt cx="3528392" cy="1008109"/>
          </a:xfrm>
        </p:grpSpPr>
        <p:grpSp>
          <p:nvGrpSpPr>
            <p:cNvPr id="22" name="Group 21"/>
            <p:cNvGrpSpPr/>
            <p:nvPr/>
          </p:nvGrpSpPr>
          <p:grpSpPr>
            <a:xfrm>
              <a:off x="6660232" y="4509120"/>
              <a:ext cx="2520280" cy="1008109"/>
              <a:chOff x="1907704" y="3717032"/>
              <a:chExt cx="2520280" cy="1008109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627784" y="4097504"/>
                <a:ext cx="1800200" cy="627637"/>
                <a:chOff x="2627784" y="1772813"/>
                <a:chExt cx="1800200" cy="627637"/>
              </a:xfrm>
            </p:grpSpPr>
            <p:pic>
              <p:nvPicPr>
                <p:cNvPr id="26" name="Picture 25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3269" b="51185"/>
                <a:stretch/>
              </p:blipFill>
              <p:spPr bwMode="auto">
                <a:xfrm rot="16200000">
                  <a:off x="2424712" y="1975885"/>
                  <a:ext cx="627637" cy="2214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2699792" y="2125505"/>
                  <a:ext cx="1728192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1907704" y="3717032"/>
                <a:ext cx="569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3200" i="1" dirty="0" err="1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x</a:t>
                </a:r>
                <a:endParaRPr lang="en-I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 flipH="1">
              <a:off x="5652120" y="5256496"/>
              <a:ext cx="172819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236268"/>
              </p:ext>
            </p:extLst>
          </p:nvPr>
        </p:nvGraphicFramePr>
        <p:xfrm>
          <a:off x="3611563" y="2679700"/>
          <a:ext cx="1866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622080" imgH="393480" progId="Equation.DSMT4">
                  <p:embed/>
                </p:oleObj>
              </mc:Choice>
              <mc:Fallback>
                <p:oleObj name="Equation" r:id="rId4" imgW="622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1563" y="2679700"/>
                        <a:ext cx="18669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60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20" y="1423317"/>
            <a:ext cx="5287400" cy="4525963"/>
          </a:xfrm>
        </p:spPr>
        <p:txBody>
          <a:bodyPr/>
          <a:lstStyle/>
          <a:p>
            <a:r>
              <a:rPr lang="en-IN" dirty="0" smtClean="0"/>
              <a:t>Now we will do something that will appear very trivial.</a:t>
            </a:r>
          </a:p>
          <a:p>
            <a:r>
              <a:rPr lang="en-IN" dirty="0" smtClean="0"/>
              <a:t> We will equate the work done with the strain energy</a:t>
            </a:r>
          </a:p>
          <a:p>
            <a:r>
              <a:rPr lang="en-IN" dirty="0" smtClean="0"/>
              <a:t>The results appear very </a:t>
            </a:r>
            <a:r>
              <a:rPr lang="en-IN" dirty="0" err="1" smtClean="0"/>
              <a:t>very</a:t>
            </a:r>
            <a:r>
              <a:rPr lang="en-IN" dirty="0" smtClean="0"/>
              <a:t> trivial and not worth the derivations</a:t>
            </a:r>
            <a:r>
              <a:rPr lang="en-IN" dirty="0">
                <a:cs typeface="Times New Roman" panose="02020603050405020304" pitchFamily="18" charset="0"/>
              </a:rPr>
              <a:t>.</a:t>
            </a:r>
            <a:endParaRPr lang="en-IN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56379"/>
              </p:ext>
            </p:extLst>
          </p:nvPr>
        </p:nvGraphicFramePr>
        <p:xfrm>
          <a:off x="5773738" y="1916832"/>
          <a:ext cx="29718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990360" imgH="1244520" progId="Equation.DSMT4">
                  <p:embed/>
                </p:oleObj>
              </mc:Choice>
              <mc:Fallback>
                <p:oleObj name="Equation" r:id="rId3" imgW="99036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3738" y="1916832"/>
                        <a:ext cx="29718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14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24" y="1567333"/>
            <a:ext cx="8428456" cy="4525963"/>
          </a:xfrm>
        </p:spPr>
        <p:txBody>
          <a:bodyPr/>
          <a:lstStyle/>
          <a:p>
            <a:r>
              <a:rPr lang="en-IN" dirty="0" smtClean="0"/>
              <a:t>We will now modify the strain energy expression</a:t>
            </a:r>
            <a:r>
              <a:rPr lang="en-IN" dirty="0" smtClean="0"/>
              <a:t> by using the force relation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Substituting in the strain energy expression</a:t>
            </a:r>
            <a:endParaRPr lang="en-IN" dirty="0" smtClean="0"/>
          </a:p>
          <a:p>
            <a:endParaRPr lang="en-IN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17919"/>
              </p:ext>
            </p:extLst>
          </p:nvPr>
        </p:nvGraphicFramePr>
        <p:xfrm>
          <a:off x="2699792" y="2636912"/>
          <a:ext cx="3048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2636912"/>
                        <a:ext cx="30480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34395"/>
              </p:ext>
            </p:extLst>
          </p:nvPr>
        </p:nvGraphicFramePr>
        <p:xfrm>
          <a:off x="1906488" y="4779963"/>
          <a:ext cx="5257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1752480" imgH="444240" progId="Equation.DSMT4">
                  <p:embed/>
                </p:oleObj>
              </mc:Choice>
              <mc:Fallback>
                <p:oleObj name="Equation" r:id="rId5" imgW="175248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488" y="4779963"/>
                        <a:ext cx="52578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43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24" y="1567333"/>
            <a:ext cx="8428456" cy="4525963"/>
          </a:xfrm>
        </p:spPr>
        <p:txBody>
          <a:bodyPr/>
          <a:lstStyle/>
          <a:p>
            <a:r>
              <a:rPr lang="en-IN" dirty="0" smtClean="0"/>
              <a:t>We use this new expression </a:t>
            </a:r>
            <a:r>
              <a:rPr lang="en-IN" dirty="0" smtClean="0"/>
              <a:t>and equate work done with strain energy</a:t>
            </a:r>
          </a:p>
          <a:p>
            <a:endParaRPr lang="en-IN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588632"/>
              </p:ext>
            </p:extLst>
          </p:nvPr>
        </p:nvGraphicFramePr>
        <p:xfrm>
          <a:off x="2438400" y="3002632"/>
          <a:ext cx="42672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1422360" imgH="838080" progId="Equation.DSMT4">
                  <p:embed/>
                </p:oleObj>
              </mc:Choice>
              <mc:Fallback>
                <p:oleObj name="Equation" r:id="rId3" imgW="14223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02632"/>
                        <a:ext cx="42672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06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24" y="1567333"/>
            <a:ext cx="8428456" cy="45259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This still looks trivial</a:t>
            </a:r>
          </a:p>
          <a:p>
            <a:r>
              <a:rPr lang="en-IN" dirty="0" smtClean="0"/>
              <a:t>However note that now our strain energy expression contains only the external force and a property of the spring (stiffness) only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Both of these are known to us, when we face the problem of finding the deformation of a spring pulled by a force</a:t>
            </a:r>
          </a:p>
          <a:p>
            <a:endParaRPr lang="en-IN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07483"/>
              </p:ext>
            </p:extLst>
          </p:nvPr>
        </p:nvGraphicFramePr>
        <p:xfrm>
          <a:off x="3563888" y="3212976"/>
          <a:ext cx="18669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622080" imgH="419040" progId="Equation.DSMT4">
                  <p:embed/>
                </p:oleObj>
              </mc:Choice>
              <mc:Fallback>
                <p:oleObj name="Equation" r:id="rId3" imgW="622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212976"/>
                        <a:ext cx="18669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1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24" y="1567333"/>
            <a:ext cx="8428456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In the work done expression, we have only one unknown 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So when we equate the two we have an equation with one unknown only, which is good</a:t>
            </a:r>
          </a:p>
          <a:p>
            <a:endParaRPr lang="en-IN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38880"/>
              </p:ext>
            </p:extLst>
          </p:nvPr>
        </p:nvGraphicFramePr>
        <p:xfrm>
          <a:off x="3297238" y="5052020"/>
          <a:ext cx="24003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799920" imgH="419040" progId="Equation.DSMT4">
                  <p:embed/>
                </p:oleObj>
              </mc:Choice>
              <mc:Fallback>
                <p:oleObj name="Equation" r:id="rId3" imgW="79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5052020"/>
                        <a:ext cx="24003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233470"/>
              </p:ext>
            </p:extLst>
          </p:nvPr>
        </p:nvGraphicFramePr>
        <p:xfrm>
          <a:off x="3602038" y="2314575"/>
          <a:ext cx="17907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596880" imgH="393480" progId="Equation.DSMT4">
                  <p:embed/>
                </p:oleObj>
              </mc:Choice>
              <mc:Fallback>
                <p:oleObj name="Equation" r:id="rId5" imgW="5968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2314575"/>
                        <a:ext cx="17907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5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24" y="1567333"/>
            <a:ext cx="8428456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Still, the problem we have tackled being simple does not really explain how useful this approach can be.</a:t>
            </a:r>
          </a:p>
          <a:p>
            <a:r>
              <a:rPr lang="en-IN" dirty="0" smtClean="0">
                <a:cs typeface="Times New Roman" panose="02020603050405020304" pitchFamily="18" charset="0"/>
              </a:rPr>
              <a:t>So we will solve a tougher problem by skipping derivations which will be explained in details later. </a:t>
            </a:r>
            <a:endParaRPr lang="en-IN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2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24" y="1567333"/>
            <a:ext cx="8428456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We have already discussed how a rod of length L and area of cross section A acted upon by an axial force P can be treated as a spring.</a:t>
            </a:r>
          </a:p>
          <a:p>
            <a:r>
              <a:rPr lang="en-IN" dirty="0" smtClean="0"/>
              <a:t>The stiffness of such a rod was derived as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will now consider a problem involving a truss keeping in mind that a truss is made up of rods carrying only axial forces. 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836392"/>
              </p:ext>
            </p:extLst>
          </p:nvPr>
        </p:nvGraphicFramePr>
        <p:xfrm>
          <a:off x="3754438" y="3501008"/>
          <a:ext cx="1485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495000" imgH="393480" progId="Equation.DSMT4">
                  <p:embed/>
                </p:oleObj>
              </mc:Choice>
              <mc:Fallback>
                <p:oleObj name="Equation" r:id="rId3" imgW="495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3501008"/>
                        <a:ext cx="1485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98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Truss acted upon by a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We wish to find out the downward deflection of the point B. </a:t>
            </a:r>
          </a:p>
          <a:p>
            <a:r>
              <a:rPr lang="en-IN" dirty="0" smtClean="0"/>
              <a:t>We will assume that the rods are made of the same material with modulus of elasticity E and have the same area of cross section A.</a:t>
            </a: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56792"/>
            <a:ext cx="381476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96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will consider a spring which has extended by an amount x very slowly over a long period of time under the action of a force P which was gradually increased from zero to its final value P very slowly over that long time.</a:t>
            </a:r>
          </a:p>
          <a:p>
            <a:r>
              <a:rPr lang="en-IN" dirty="0" smtClean="0"/>
              <a:t>Essentially it means that the spring was almost at equilibrium at every stage of expansion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3608" y="5373216"/>
            <a:ext cx="2952328" cy="1008112"/>
            <a:chOff x="899592" y="3717032"/>
            <a:chExt cx="2952328" cy="1008112"/>
          </a:xfrm>
        </p:grpSpPr>
        <p:grpSp>
          <p:nvGrpSpPr>
            <p:cNvPr id="7" name="Group 6"/>
            <p:cNvGrpSpPr/>
            <p:nvPr/>
          </p:nvGrpSpPr>
          <p:grpSpPr>
            <a:xfrm>
              <a:off x="899592" y="4097507"/>
              <a:ext cx="2952328" cy="627637"/>
              <a:chOff x="899592" y="1772816"/>
              <a:chExt cx="2952328" cy="627637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1322"/>
              <a:stretch/>
            </p:blipFill>
            <p:spPr bwMode="auto">
              <a:xfrm rot="16200000">
                <a:off x="1374436" y="1297972"/>
                <a:ext cx="627637" cy="1577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" name="Straight Arrow Connector 5"/>
              <p:cNvCxnSpPr/>
              <p:nvPr/>
            </p:nvCxnSpPr>
            <p:spPr>
              <a:xfrm>
                <a:off x="2476917" y="2125505"/>
                <a:ext cx="137500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907704" y="37170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0456" y="386943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563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Truss acted upon by a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Using basic knowledge of trusses we can solve for the forces in each member</a:t>
            </a:r>
          </a:p>
          <a:p>
            <a:r>
              <a:rPr lang="en-IN" dirty="0" smtClean="0"/>
              <a:t>Using geometry we can find out the unknown lengths.</a:t>
            </a: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56792"/>
            <a:ext cx="381476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98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Truss acted upon by a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5338936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The solutions are as follows</a:t>
            </a:r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80728"/>
            <a:ext cx="381476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217121"/>
              </p:ext>
            </p:extLst>
          </p:nvPr>
        </p:nvGraphicFramePr>
        <p:xfrm>
          <a:off x="755332" y="5022304"/>
          <a:ext cx="708588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2361960" imgH="457200" progId="Equation.DSMT4">
                  <p:embed/>
                </p:oleObj>
              </mc:Choice>
              <mc:Fallback>
                <p:oleObj name="Equation" r:id="rId4" imgW="236196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32" y="5022304"/>
                        <a:ext cx="708588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98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Truss acted upon by a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5338936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We will treat the external force as an unknown force P as a variable for the time being.</a:t>
            </a:r>
          </a:p>
          <a:p>
            <a:r>
              <a:rPr lang="en-IN" dirty="0" smtClean="0"/>
              <a:t>Hence</a:t>
            </a:r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80728"/>
            <a:ext cx="381476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441322"/>
              </p:ext>
            </p:extLst>
          </p:nvPr>
        </p:nvGraphicFramePr>
        <p:xfrm>
          <a:off x="927100" y="5118100"/>
          <a:ext cx="674211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4" imgW="2247840" imgH="393480" progId="Equation.DSMT4">
                  <p:embed/>
                </p:oleObj>
              </mc:Choice>
              <mc:Fallback>
                <p:oleObj name="Equation" r:id="rId4" imgW="2247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118100"/>
                        <a:ext cx="674211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58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Truss acted upon by a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5338936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Now force P is acting vertically. Hence the work done by the force will involve only the vertical deflection at P. The horizontal deflection, if any will not contribute to the work done</a:t>
            </a:r>
          </a:p>
          <a:p>
            <a:r>
              <a:rPr lang="en-IN" dirty="0" smtClean="0"/>
              <a:t>Hence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80728"/>
            <a:ext cx="381476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261292"/>
              </p:ext>
            </p:extLst>
          </p:nvPr>
        </p:nvGraphicFramePr>
        <p:xfrm>
          <a:off x="3154363" y="5118100"/>
          <a:ext cx="2286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4" imgW="761760" imgH="393480" progId="Equation.DSMT4">
                  <p:embed/>
                </p:oleObj>
              </mc:Choice>
              <mc:Fallback>
                <p:oleObj name="Equation" r:id="rId4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5118100"/>
                        <a:ext cx="2286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164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05" y="980728"/>
            <a:ext cx="25431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Truss acted upon by a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6624736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The equivalent stiffness of each member AB,BC, CA for axial loading will be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We will now apply the strain energy expression for a spring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123138"/>
              </p:ext>
            </p:extLst>
          </p:nvPr>
        </p:nvGraphicFramePr>
        <p:xfrm>
          <a:off x="611560" y="3212976"/>
          <a:ext cx="5943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1981080" imgH="431640" progId="Equation.DSMT4">
                  <p:embed/>
                </p:oleObj>
              </mc:Choice>
              <mc:Fallback>
                <p:oleObj name="Equation" r:id="rId4" imgW="1981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12976"/>
                        <a:ext cx="5943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342822"/>
              </p:ext>
            </p:extLst>
          </p:nvPr>
        </p:nvGraphicFramePr>
        <p:xfrm>
          <a:off x="6732240" y="5013176"/>
          <a:ext cx="1524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6" imgW="507960" imgH="419040" progId="Equation.DSMT4">
                  <p:embed/>
                </p:oleObj>
              </mc:Choice>
              <mc:Fallback>
                <p:oleObj name="Equation" r:id="rId6" imgW="50796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013176"/>
                        <a:ext cx="15240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157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Truss acted upon by a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5338936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The strain energies of each member AB,BC, CA due to the forces developed in them will be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528332"/>
              </p:ext>
            </p:extLst>
          </p:nvPr>
        </p:nvGraphicFramePr>
        <p:xfrm>
          <a:off x="639763" y="3717032"/>
          <a:ext cx="73152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2438280" imgH="647640" progId="Equation.DSMT4">
                  <p:embed/>
                </p:oleObj>
              </mc:Choice>
              <mc:Fallback>
                <p:oleObj name="Equation" r:id="rId3" imgW="24382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717032"/>
                        <a:ext cx="73152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05" y="980728"/>
            <a:ext cx="25431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762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Truss acted upon by a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600200"/>
            <a:ext cx="9036496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The total strain energy of the truss will therefore be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79493"/>
              </p:ext>
            </p:extLst>
          </p:nvPr>
        </p:nvGraphicFramePr>
        <p:xfrm>
          <a:off x="1123950" y="2420938"/>
          <a:ext cx="67437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2247840" imgH="1269720" progId="Equation.DSMT4">
                  <p:embed/>
                </p:oleObj>
              </mc:Choice>
              <mc:Fallback>
                <p:oleObj name="Equation" r:id="rId3" imgW="224784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420938"/>
                        <a:ext cx="67437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8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Truss acted upon by a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600200"/>
            <a:ext cx="9036496" cy="45259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Since this strain energy comes from the work done by the force P, hence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Everything on the RHS is known to us and hence we can calculate the deflection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556808"/>
              </p:ext>
            </p:extLst>
          </p:nvPr>
        </p:nvGraphicFramePr>
        <p:xfrm>
          <a:off x="590550" y="2492896"/>
          <a:ext cx="78105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2603160" imgH="888840" progId="Equation.DSMT4">
                  <p:embed/>
                </p:oleObj>
              </mc:Choice>
              <mc:Fallback>
                <p:oleObj name="Equation" r:id="rId3" imgW="26031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492896"/>
                        <a:ext cx="78105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107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Truss acted upon by a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Note that only one force has been considered</a:t>
            </a:r>
          </a:p>
          <a:p>
            <a:r>
              <a:rPr lang="en-IN" dirty="0" smtClean="0"/>
              <a:t>Also only deflection in the direction of that force has been obtained.</a:t>
            </a:r>
            <a:endParaRPr lang="en-IN" dirty="0"/>
          </a:p>
          <a:p>
            <a:r>
              <a:rPr lang="en-IN" dirty="0" smtClean="0"/>
              <a:t>However given the simplicity of the theory even this can be considered a big benefit</a:t>
            </a:r>
          </a:p>
          <a:p>
            <a:r>
              <a:rPr lang="en-IN" dirty="0" smtClean="0"/>
              <a:t>We are not having to calculate individual deformations and then apply geometrical conditions to find the deflection in the vertical direction.</a:t>
            </a:r>
          </a:p>
          <a:p>
            <a:r>
              <a:rPr lang="en-IN" dirty="0" smtClean="0"/>
              <a:t>With improved energy methods even multiple forces and deflections in any directions can be handled.</a:t>
            </a:r>
          </a:p>
        </p:txBody>
      </p:sp>
    </p:spTree>
    <p:extLst>
      <p:ext uri="{BB962C8B-B14F-4D97-AF65-F5344CB8AC3E}">
        <p14:creationId xmlns:p14="http://schemas.microsoft.com/office/powerpoint/2010/main" val="40945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spring is uniform and linear. So the stiffness does not vary across the length. Also the force developed due to an extension x is </a:t>
            </a:r>
            <a:r>
              <a:rPr lang="en-IN" dirty="0" err="1" smtClean="0"/>
              <a:t>kx</a:t>
            </a:r>
            <a:r>
              <a:rPr lang="en-IN" dirty="0" smtClean="0"/>
              <a:t> and not kx</a:t>
            </a:r>
            <a:r>
              <a:rPr lang="en-IN" baseline="30000" dirty="0" smtClean="0"/>
              <a:t>3</a:t>
            </a:r>
            <a:r>
              <a:rPr lang="en-IN" dirty="0" smtClean="0"/>
              <a:t>  or kx</a:t>
            </a:r>
            <a:r>
              <a:rPr lang="en-IN" baseline="30000" dirty="0" smtClean="0"/>
              <a:t>0.5</a:t>
            </a:r>
            <a:r>
              <a:rPr lang="en-IN" dirty="0" smtClean="0"/>
              <a:t> or </a:t>
            </a:r>
            <a:r>
              <a:rPr lang="en-IN" dirty="0" err="1" smtClean="0"/>
              <a:t>ksin</a:t>
            </a:r>
            <a:r>
              <a:rPr lang="en-IN" dirty="0" smtClean="0"/>
              <a:t>(x) or some other function of x. 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3608" y="4509120"/>
            <a:ext cx="2952328" cy="1008112"/>
            <a:chOff x="899592" y="3717032"/>
            <a:chExt cx="2952328" cy="1008112"/>
          </a:xfrm>
        </p:grpSpPr>
        <p:grpSp>
          <p:nvGrpSpPr>
            <p:cNvPr id="7" name="Group 6"/>
            <p:cNvGrpSpPr/>
            <p:nvPr/>
          </p:nvGrpSpPr>
          <p:grpSpPr>
            <a:xfrm>
              <a:off x="899592" y="4097507"/>
              <a:ext cx="2952328" cy="627637"/>
              <a:chOff x="899592" y="1772816"/>
              <a:chExt cx="2952328" cy="627637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1322"/>
              <a:stretch/>
            </p:blipFill>
            <p:spPr bwMode="auto">
              <a:xfrm rot="16200000">
                <a:off x="1374436" y="1297972"/>
                <a:ext cx="627637" cy="1577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" name="Straight Arrow Connector 5"/>
              <p:cNvCxnSpPr/>
              <p:nvPr/>
            </p:nvCxnSpPr>
            <p:spPr>
              <a:xfrm>
                <a:off x="2476917" y="2125505"/>
                <a:ext cx="137500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907704" y="37170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0456" y="386943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73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that the spring was extended by an amount </a:t>
            </a:r>
            <a:r>
              <a:rPr lang="en-IN" dirty="0" smtClean="0">
                <a:latin typeface="Symbol" panose="05050102010706020507" pitchFamily="18" charset="2"/>
              </a:rPr>
              <a:t>x</a:t>
            </a:r>
            <a:r>
              <a:rPr lang="en-IN" dirty="0" smtClean="0"/>
              <a:t> and comes to an equilibrium with the external force. So the force felt by the spring is k</a:t>
            </a:r>
            <a:r>
              <a:rPr lang="en-IN" dirty="0" smtClean="0">
                <a:latin typeface="Symbol" panose="05050102010706020507" pitchFamily="18" charset="2"/>
              </a:rPr>
              <a:t> x</a:t>
            </a:r>
            <a:r>
              <a:rPr lang="en-IN" dirty="0" smtClean="0"/>
              <a:t>. We are not talking f the external force here, but what we will see if we cut the spring just before the free end.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3608" y="4509120"/>
            <a:ext cx="2952328" cy="1008112"/>
            <a:chOff x="899592" y="3717032"/>
            <a:chExt cx="2952328" cy="1008112"/>
          </a:xfrm>
        </p:grpSpPr>
        <p:grpSp>
          <p:nvGrpSpPr>
            <p:cNvPr id="7" name="Group 6"/>
            <p:cNvGrpSpPr/>
            <p:nvPr/>
          </p:nvGrpSpPr>
          <p:grpSpPr>
            <a:xfrm>
              <a:off x="899592" y="4097507"/>
              <a:ext cx="2952328" cy="627637"/>
              <a:chOff x="899592" y="1772816"/>
              <a:chExt cx="2952328" cy="627637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1322"/>
              <a:stretch/>
            </p:blipFill>
            <p:spPr bwMode="auto">
              <a:xfrm rot="16200000">
                <a:off x="1374436" y="1297972"/>
                <a:ext cx="627637" cy="1577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" name="Straight Arrow Connector 5"/>
              <p:cNvCxnSpPr/>
              <p:nvPr/>
            </p:nvCxnSpPr>
            <p:spPr>
              <a:xfrm>
                <a:off x="2476917" y="2125505"/>
                <a:ext cx="137500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907704" y="37170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16016" y="4509120"/>
            <a:ext cx="3672408" cy="1008111"/>
            <a:chOff x="899592" y="3717032"/>
            <a:chExt cx="3672408" cy="1008111"/>
          </a:xfrm>
        </p:grpSpPr>
        <p:grpSp>
          <p:nvGrpSpPr>
            <p:cNvPr id="12" name="Group 11"/>
            <p:cNvGrpSpPr/>
            <p:nvPr/>
          </p:nvGrpSpPr>
          <p:grpSpPr>
            <a:xfrm>
              <a:off x="899592" y="4097506"/>
              <a:ext cx="3672408" cy="627637"/>
              <a:chOff x="899592" y="1772815"/>
              <a:chExt cx="3672408" cy="627637"/>
            </a:xfrm>
          </p:grpSpPr>
          <p:pic>
            <p:nvPicPr>
              <p:cNvPr id="15" name="Picture 1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1322"/>
              <a:stretch/>
            </p:blipFill>
            <p:spPr bwMode="auto">
              <a:xfrm rot="16200000">
                <a:off x="1557881" y="1114526"/>
                <a:ext cx="627637" cy="1944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/>
              <p:nvPr/>
            </p:nvCxnSpPr>
            <p:spPr>
              <a:xfrm>
                <a:off x="2843808" y="2125505"/>
                <a:ext cx="172819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907704" y="37170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516216" y="4801507"/>
            <a:ext cx="1872208" cy="7157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87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that the spring was extended by an amount </a:t>
            </a:r>
            <a:r>
              <a:rPr lang="en-IN" dirty="0" smtClean="0">
                <a:latin typeface="Symbol" panose="05050102010706020507" pitchFamily="18" charset="2"/>
              </a:rPr>
              <a:t>x</a:t>
            </a:r>
            <a:r>
              <a:rPr lang="en-IN" dirty="0" smtClean="0"/>
              <a:t> and comes to an equilibrium with the external force. So the force felt by the spring is k</a:t>
            </a:r>
            <a:r>
              <a:rPr lang="en-IN" dirty="0" smtClean="0">
                <a:latin typeface="Symbol" panose="05050102010706020507" pitchFamily="18" charset="2"/>
              </a:rPr>
              <a:t> x</a:t>
            </a:r>
            <a:r>
              <a:rPr lang="en-IN" dirty="0" smtClean="0"/>
              <a:t>. We are not talking f the external force here, but what we will see if we cut the spring just before the free end.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5576" y="4797153"/>
            <a:ext cx="3528392" cy="1008111"/>
            <a:chOff x="899592" y="3717032"/>
            <a:chExt cx="3528392" cy="1008111"/>
          </a:xfrm>
        </p:grpSpPr>
        <p:grpSp>
          <p:nvGrpSpPr>
            <p:cNvPr id="12" name="Group 11"/>
            <p:cNvGrpSpPr/>
            <p:nvPr/>
          </p:nvGrpSpPr>
          <p:grpSpPr>
            <a:xfrm>
              <a:off x="899592" y="4097506"/>
              <a:ext cx="3528392" cy="627637"/>
              <a:chOff x="899592" y="1772815"/>
              <a:chExt cx="3528392" cy="627637"/>
            </a:xfrm>
          </p:grpSpPr>
          <p:pic>
            <p:nvPicPr>
              <p:cNvPr id="15" name="Picture 1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172"/>
              <a:stretch/>
            </p:blipFill>
            <p:spPr bwMode="auto">
              <a:xfrm rot="16200000">
                <a:off x="1480998" y="1191409"/>
                <a:ext cx="627637" cy="1790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/>
              <p:nvPr/>
            </p:nvCxnSpPr>
            <p:spPr>
              <a:xfrm>
                <a:off x="2699792" y="2125505"/>
                <a:ext cx="1728192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3268488" y="3717032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IN" sz="3200" i="1" dirty="0" err="1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x</a:t>
              </a:r>
              <a:endParaRPr lang="en-IN" sz="3200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76056" y="4797153"/>
            <a:ext cx="3528392" cy="1008109"/>
            <a:chOff x="5652120" y="4509120"/>
            <a:chExt cx="3528392" cy="1008109"/>
          </a:xfrm>
        </p:grpSpPr>
        <p:grpSp>
          <p:nvGrpSpPr>
            <p:cNvPr id="18" name="Group 17"/>
            <p:cNvGrpSpPr/>
            <p:nvPr/>
          </p:nvGrpSpPr>
          <p:grpSpPr>
            <a:xfrm>
              <a:off x="6660232" y="4509120"/>
              <a:ext cx="2520280" cy="1008109"/>
              <a:chOff x="1907704" y="3717032"/>
              <a:chExt cx="2520280" cy="100810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627784" y="4097504"/>
                <a:ext cx="1800200" cy="627637"/>
                <a:chOff x="2627784" y="1772813"/>
                <a:chExt cx="1800200" cy="627637"/>
              </a:xfrm>
            </p:grpSpPr>
            <p:pic>
              <p:nvPicPr>
                <p:cNvPr id="21" name="Picture 20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3269" b="51185"/>
                <a:stretch/>
              </p:blipFill>
              <p:spPr bwMode="auto">
                <a:xfrm rot="16200000">
                  <a:off x="2424712" y="1975885"/>
                  <a:ext cx="627637" cy="2214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699792" y="2125505"/>
                  <a:ext cx="1728192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07704" y="3717032"/>
                <a:ext cx="569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3200" i="1" dirty="0" err="1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x</a:t>
                </a:r>
                <a:endParaRPr lang="en-I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 flipH="1">
              <a:off x="5652120" y="5256496"/>
              <a:ext cx="172819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83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 the spring is further extended by a very small amount d</a:t>
            </a:r>
            <a:r>
              <a:rPr lang="en-IN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x</a:t>
            </a:r>
            <a:r>
              <a:rPr lang="en-IN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cs typeface="Times New Roman" panose="02020603050405020304" pitchFamily="18" charset="0"/>
              </a:rPr>
              <a:t>Since this amount is very small, we may assume that the force still remains </a:t>
            </a:r>
            <a:r>
              <a:rPr lang="en-IN" dirty="0" err="1"/>
              <a:t>k</a:t>
            </a:r>
            <a:r>
              <a:rPr lang="en-IN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x</a:t>
            </a:r>
            <a:r>
              <a:rPr lang="en-IN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cs typeface="Times New Roman" panose="02020603050405020304" pitchFamily="18" charset="0"/>
              </a:rPr>
              <a:t>The work done will therefore be (</a:t>
            </a:r>
            <a:r>
              <a:rPr lang="en-IN" dirty="0" err="1" smtClean="0"/>
              <a:t>k</a:t>
            </a:r>
            <a:r>
              <a:rPr lang="en-IN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x</a:t>
            </a:r>
            <a:r>
              <a:rPr lang="en-IN" dirty="0" smtClean="0"/>
              <a:t> )d</a:t>
            </a:r>
            <a:r>
              <a:rPr lang="en-IN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x</a:t>
            </a:r>
            <a:r>
              <a:rPr lang="en-IN" dirty="0" smtClean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55576" y="4797153"/>
            <a:ext cx="3528392" cy="1008111"/>
            <a:chOff x="899592" y="3717032"/>
            <a:chExt cx="3528392" cy="1008111"/>
          </a:xfrm>
        </p:grpSpPr>
        <p:grpSp>
          <p:nvGrpSpPr>
            <p:cNvPr id="17" name="Group 16"/>
            <p:cNvGrpSpPr/>
            <p:nvPr/>
          </p:nvGrpSpPr>
          <p:grpSpPr>
            <a:xfrm>
              <a:off x="899592" y="4097506"/>
              <a:ext cx="3528392" cy="627637"/>
              <a:chOff x="899592" y="1772815"/>
              <a:chExt cx="3528392" cy="627637"/>
            </a:xfrm>
          </p:grpSpPr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172"/>
              <a:stretch/>
            </p:blipFill>
            <p:spPr bwMode="auto">
              <a:xfrm rot="16200000">
                <a:off x="1480998" y="1191409"/>
                <a:ext cx="627637" cy="1790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0" name="Straight Arrow Connector 19"/>
              <p:cNvCxnSpPr/>
              <p:nvPr/>
            </p:nvCxnSpPr>
            <p:spPr>
              <a:xfrm>
                <a:off x="2699792" y="2125505"/>
                <a:ext cx="1728192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3268488" y="3717032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IN" sz="3200" i="1" dirty="0" err="1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x</a:t>
              </a:r>
              <a:endParaRPr lang="en-IN" sz="3200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76056" y="4797153"/>
            <a:ext cx="3528392" cy="1008109"/>
            <a:chOff x="5652120" y="4509120"/>
            <a:chExt cx="3528392" cy="1008109"/>
          </a:xfrm>
        </p:grpSpPr>
        <p:grpSp>
          <p:nvGrpSpPr>
            <p:cNvPr id="22" name="Group 21"/>
            <p:cNvGrpSpPr/>
            <p:nvPr/>
          </p:nvGrpSpPr>
          <p:grpSpPr>
            <a:xfrm>
              <a:off x="6660232" y="4509120"/>
              <a:ext cx="2520280" cy="1008109"/>
              <a:chOff x="1907704" y="3717032"/>
              <a:chExt cx="2520280" cy="1008109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627784" y="4097504"/>
                <a:ext cx="1800200" cy="627637"/>
                <a:chOff x="2627784" y="1772813"/>
                <a:chExt cx="1800200" cy="627637"/>
              </a:xfrm>
            </p:grpSpPr>
            <p:pic>
              <p:nvPicPr>
                <p:cNvPr id="26" name="Picture 25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3269" b="51185"/>
                <a:stretch/>
              </p:blipFill>
              <p:spPr bwMode="auto">
                <a:xfrm rot="16200000">
                  <a:off x="2424712" y="1975885"/>
                  <a:ext cx="627637" cy="2214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2699792" y="2125505"/>
                  <a:ext cx="1728192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1907704" y="3717032"/>
                <a:ext cx="569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3200" i="1" dirty="0" err="1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x</a:t>
                </a:r>
                <a:endParaRPr lang="en-I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 flipH="1">
              <a:off x="5652120" y="5256496"/>
              <a:ext cx="172819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64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35286"/>
            <a:ext cx="8428456" cy="4525963"/>
          </a:xfrm>
        </p:spPr>
        <p:txBody>
          <a:bodyPr/>
          <a:lstStyle/>
          <a:p>
            <a:r>
              <a:rPr lang="en-IN" dirty="0" smtClean="0"/>
              <a:t>So what will be the total work done by this internal force </a:t>
            </a:r>
            <a:r>
              <a:rPr lang="en-IN" dirty="0" smtClean="0"/>
              <a:t>once the final extension x is achieved?</a:t>
            </a:r>
          </a:p>
          <a:p>
            <a:r>
              <a:rPr lang="en-IN" dirty="0" smtClean="0"/>
              <a:t>We can find that out by integrating from 0 to x.  </a:t>
            </a:r>
          </a:p>
          <a:p>
            <a:r>
              <a:rPr lang="en-IN" dirty="0" smtClean="0"/>
              <a:t>Do keep in </a:t>
            </a:r>
            <a:r>
              <a:rPr lang="en-IN" dirty="0"/>
              <a:t>mind that x has nothing to do </a:t>
            </a:r>
            <a:r>
              <a:rPr lang="en-IN" dirty="0" smtClean="0"/>
              <a:t>with </a:t>
            </a:r>
            <a:r>
              <a:rPr lang="en-IN" dirty="0"/>
              <a:t>the </a:t>
            </a:r>
            <a:r>
              <a:rPr lang="en-IN" dirty="0" smtClean="0"/>
              <a:t>length of the spring but only the extension </a:t>
            </a:r>
            <a:endParaRPr lang="en-IN" dirty="0" smtClean="0"/>
          </a:p>
          <a:p>
            <a:endParaRPr lang="en-IN" dirty="0" smtClean="0"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5661249"/>
            <a:ext cx="3528392" cy="1008111"/>
            <a:chOff x="899592" y="3717032"/>
            <a:chExt cx="3528392" cy="1008111"/>
          </a:xfrm>
        </p:grpSpPr>
        <p:grpSp>
          <p:nvGrpSpPr>
            <p:cNvPr id="17" name="Group 16"/>
            <p:cNvGrpSpPr/>
            <p:nvPr/>
          </p:nvGrpSpPr>
          <p:grpSpPr>
            <a:xfrm>
              <a:off x="899592" y="4097506"/>
              <a:ext cx="3528392" cy="627637"/>
              <a:chOff x="899592" y="1772815"/>
              <a:chExt cx="3528392" cy="627637"/>
            </a:xfrm>
          </p:grpSpPr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172"/>
              <a:stretch/>
            </p:blipFill>
            <p:spPr bwMode="auto">
              <a:xfrm rot="16200000">
                <a:off x="1480998" y="1191409"/>
                <a:ext cx="627637" cy="1790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0" name="Straight Arrow Connector 19"/>
              <p:cNvCxnSpPr/>
              <p:nvPr/>
            </p:nvCxnSpPr>
            <p:spPr>
              <a:xfrm>
                <a:off x="2699792" y="2125505"/>
                <a:ext cx="1728192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3268488" y="3717032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IN" sz="3200" i="1" dirty="0" err="1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x</a:t>
              </a:r>
              <a:endParaRPr lang="en-IN" sz="3200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76056" y="5661249"/>
            <a:ext cx="3528392" cy="1008109"/>
            <a:chOff x="5652120" y="4509120"/>
            <a:chExt cx="3528392" cy="1008109"/>
          </a:xfrm>
        </p:grpSpPr>
        <p:grpSp>
          <p:nvGrpSpPr>
            <p:cNvPr id="22" name="Group 21"/>
            <p:cNvGrpSpPr/>
            <p:nvPr/>
          </p:nvGrpSpPr>
          <p:grpSpPr>
            <a:xfrm>
              <a:off x="6660232" y="4509120"/>
              <a:ext cx="2520280" cy="1008109"/>
              <a:chOff x="1907704" y="3717032"/>
              <a:chExt cx="2520280" cy="1008109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627784" y="4097504"/>
                <a:ext cx="1800200" cy="627637"/>
                <a:chOff x="2627784" y="1772813"/>
                <a:chExt cx="1800200" cy="627637"/>
              </a:xfrm>
            </p:grpSpPr>
            <p:pic>
              <p:nvPicPr>
                <p:cNvPr id="26" name="Picture 25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3269" b="51185"/>
                <a:stretch/>
              </p:blipFill>
              <p:spPr bwMode="auto">
                <a:xfrm rot="16200000">
                  <a:off x="2424712" y="1975885"/>
                  <a:ext cx="627637" cy="2214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2699792" y="2125505"/>
                  <a:ext cx="1728192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1907704" y="3717032"/>
                <a:ext cx="569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3200" i="1" dirty="0" err="1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x</a:t>
                </a:r>
                <a:endParaRPr lang="en-I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 flipH="1">
              <a:off x="5652120" y="5256496"/>
              <a:ext cx="172819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95049"/>
              </p:ext>
            </p:extLst>
          </p:nvPr>
        </p:nvGraphicFramePr>
        <p:xfrm>
          <a:off x="3059832" y="4509120"/>
          <a:ext cx="2971080" cy="118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990360" imgH="393480" progId="Equation.DSMT4">
                  <p:embed/>
                </p:oleObj>
              </mc:Choice>
              <mc:Fallback>
                <p:oleObj name="Equation" r:id="rId4" imgW="990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832" y="4509120"/>
                        <a:ext cx="2971080" cy="118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94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35286"/>
            <a:ext cx="8428456" cy="4525963"/>
          </a:xfrm>
        </p:spPr>
        <p:txBody>
          <a:bodyPr/>
          <a:lstStyle/>
          <a:p>
            <a:r>
              <a:rPr lang="en-IN" dirty="0" smtClean="0"/>
              <a:t>This is the energy that is now stored inside the spring.</a:t>
            </a:r>
          </a:p>
          <a:p>
            <a:r>
              <a:rPr lang="en-IN" dirty="0" smtClean="0"/>
              <a:t>It is a very simple type of strain energy </a:t>
            </a:r>
            <a:endParaRPr lang="en-IN" dirty="0" smtClean="0"/>
          </a:p>
          <a:p>
            <a:endParaRPr lang="en-IN" dirty="0" smtClean="0"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581129"/>
            <a:ext cx="3528392" cy="1008111"/>
            <a:chOff x="899592" y="3717032"/>
            <a:chExt cx="3528392" cy="1008111"/>
          </a:xfrm>
        </p:grpSpPr>
        <p:grpSp>
          <p:nvGrpSpPr>
            <p:cNvPr id="17" name="Group 16"/>
            <p:cNvGrpSpPr/>
            <p:nvPr/>
          </p:nvGrpSpPr>
          <p:grpSpPr>
            <a:xfrm>
              <a:off x="899592" y="4097506"/>
              <a:ext cx="3528392" cy="627637"/>
              <a:chOff x="899592" y="1772815"/>
              <a:chExt cx="3528392" cy="627637"/>
            </a:xfrm>
          </p:grpSpPr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172"/>
              <a:stretch/>
            </p:blipFill>
            <p:spPr bwMode="auto">
              <a:xfrm rot="16200000">
                <a:off x="1480998" y="1191409"/>
                <a:ext cx="627637" cy="1790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0" name="Straight Arrow Connector 19"/>
              <p:cNvCxnSpPr/>
              <p:nvPr/>
            </p:nvCxnSpPr>
            <p:spPr>
              <a:xfrm>
                <a:off x="2699792" y="2125505"/>
                <a:ext cx="1728192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3268488" y="3717032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IN" sz="3200" i="1" dirty="0" err="1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x</a:t>
              </a:r>
              <a:endParaRPr lang="en-IN" sz="3200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76056" y="4581129"/>
            <a:ext cx="3528392" cy="1008109"/>
            <a:chOff x="5652120" y="4509120"/>
            <a:chExt cx="3528392" cy="1008109"/>
          </a:xfrm>
        </p:grpSpPr>
        <p:grpSp>
          <p:nvGrpSpPr>
            <p:cNvPr id="22" name="Group 21"/>
            <p:cNvGrpSpPr/>
            <p:nvPr/>
          </p:nvGrpSpPr>
          <p:grpSpPr>
            <a:xfrm>
              <a:off x="6660232" y="4509120"/>
              <a:ext cx="2520280" cy="1008109"/>
              <a:chOff x="1907704" y="3717032"/>
              <a:chExt cx="2520280" cy="1008109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627784" y="4097504"/>
                <a:ext cx="1800200" cy="627637"/>
                <a:chOff x="2627784" y="1772813"/>
                <a:chExt cx="1800200" cy="627637"/>
              </a:xfrm>
            </p:grpSpPr>
            <p:pic>
              <p:nvPicPr>
                <p:cNvPr id="26" name="Picture 25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3269" b="51185"/>
                <a:stretch/>
              </p:blipFill>
              <p:spPr bwMode="auto">
                <a:xfrm rot="16200000">
                  <a:off x="2424712" y="1975885"/>
                  <a:ext cx="627637" cy="2214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2699792" y="2125505"/>
                  <a:ext cx="1728192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1907704" y="3717032"/>
                <a:ext cx="569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3200" i="1" dirty="0" err="1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x</a:t>
                </a:r>
                <a:endParaRPr lang="en-I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 flipH="1">
              <a:off x="5652120" y="5256496"/>
              <a:ext cx="172819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290967"/>
              </p:ext>
            </p:extLst>
          </p:nvPr>
        </p:nvGraphicFramePr>
        <p:xfrm>
          <a:off x="2659063" y="3429000"/>
          <a:ext cx="3771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1257120" imgH="393480" progId="Equation.DSMT4">
                  <p:embed/>
                </p:oleObj>
              </mc:Choice>
              <mc:Fallback>
                <p:oleObj name="Equation" r:id="rId4" imgW="1257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9063" y="3429000"/>
                        <a:ext cx="37719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15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pulled by a force 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428456" cy="4525963"/>
          </a:xfrm>
        </p:spPr>
        <p:txBody>
          <a:bodyPr/>
          <a:lstStyle/>
          <a:p>
            <a:r>
              <a:rPr lang="en-IN" dirty="0" smtClean="0"/>
              <a:t>We now look at the other player in this game – the force P</a:t>
            </a:r>
          </a:p>
          <a:p>
            <a:r>
              <a:rPr lang="en-IN" dirty="0" smtClean="0"/>
              <a:t>Keep in mind that the force increased from 0 to its final value P. </a:t>
            </a:r>
          </a:p>
          <a:p>
            <a:r>
              <a:rPr lang="en-IN" dirty="0" smtClean="0"/>
              <a:t>Also the force at each incremental deformation </a:t>
            </a:r>
            <a:r>
              <a:rPr lang="en-IN" dirty="0" smtClean="0"/>
              <a:t>d</a:t>
            </a:r>
            <a:r>
              <a:rPr lang="en-IN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x </a:t>
            </a:r>
            <a:r>
              <a:rPr lang="en-IN" dirty="0" smtClean="0"/>
              <a:t>was </a:t>
            </a:r>
            <a:r>
              <a:rPr lang="en-IN" dirty="0" smtClean="0"/>
              <a:t>equal to </a:t>
            </a:r>
            <a:r>
              <a:rPr lang="en-IN" dirty="0">
                <a:cs typeface="Times New Roman" panose="02020603050405020304" pitchFamily="18" charset="0"/>
              </a:rPr>
              <a:t>(</a:t>
            </a:r>
            <a:r>
              <a:rPr lang="en-IN" dirty="0" err="1"/>
              <a:t>k</a:t>
            </a:r>
            <a:r>
              <a:rPr lang="en-IN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x</a:t>
            </a:r>
            <a:r>
              <a:rPr lang="en-IN" dirty="0"/>
              <a:t> </a:t>
            </a:r>
            <a:r>
              <a:rPr lang="en-IN" dirty="0" smtClean="0"/>
              <a:t>). So we can safely say that P was increasing linearly</a:t>
            </a:r>
            <a:endParaRPr lang="en-IN" dirty="0" smtClean="0"/>
          </a:p>
          <a:p>
            <a:endParaRPr lang="en-IN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1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910225-234E-4123-B13F-01D21A481957}"/>
</file>

<file path=customXml/itemProps2.xml><?xml version="1.0" encoding="utf-8"?>
<ds:datastoreItem xmlns:ds="http://schemas.openxmlformats.org/officeDocument/2006/customXml" ds:itemID="{44EA69E6-B1B8-4F3F-BB7F-28548BEA2728}"/>
</file>

<file path=customXml/itemProps3.xml><?xml version="1.0" encoding="utf-8"?>
<ds:datastoreItem xmlns:ds="http://schemas.openxmlformats.org/officeDocument/2006/customXml" ds:itemID="{FDBAE919-E71E-4460-834E-FB6367B0B69D}"/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1133</Words>
  <Application>Microsoft Office PowerPoint</Application>
  <PresentationFormat>On-screen Show (4:3)</PresentationFormat>
  <Paragraphs>125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MathType 7.0 Equation</vt:lpstr>
      <vt:lpstr>Energy Methods</vt:lpstr>
      <vt:lpstr>Spring pulled by a force P</vt:lpstr>
      <vt:lpstr>Spring pulled by a force P</vt:lpstr>
      <vt:lpstr>Spring pulled by a force P</vt:lpstr>
      <vt:lpstr>Spring pulled by a force P</vt:lpstr>
      <vt:lpstr>Spring pulled by a force P</vt:lpstr>
      <vt:lpstr>Spring pulled by a force P</vt:lpstr>
      <vt:lpstr>Spring pulled by a force P</vt:lpstr>
      <vt:lpstr>Spring pulled by a force P</vt:lpstr>
      <vt:lpstr>Spring pulled by a force P</vt:lpstr>
      <vt:lpstr>Spring pulled by a force P</vt:lpstr>
      <vt:lpstr>Spring pulled by a force P</vt:lpstr>
      <vt:lpstr>Spring pulled by a force P</vt:lpstr>
      <vt:lpstr>Spring pulled by a force P</vt:lpstr>
      <vt:lpstr>Spring pulled by a force P</vt:lpstr>
      <vt:lpstr>Spring pulled by a force P</vt:lpstr>
      <vt:lpstr>Spring pulled by a force P</vt:lpstr>
      <vt:lpstr>Spring pulled by a force P</vt:lpstr>
      <vt:lpstr>Truss acted upon by a force</vt:lpstr>
      <vt:lpstr>Truss acted upon by a force</vt:lpstr>
      <vt:lpstr>Truss acted upon by a force</vt:lpstr>
      <vt:lpstr>Truss acted upon by a force</vt:lpstr>
      <vt:lpstr>Truss acted upon by a force</vt:lpstr>
      <vt:lpstr>Truss acted upon by a force</vt:lpstr>
      <vt:lpstr>Truss acted upon by a force</vt:lpstr>
      <vt:lpstr>Truss acted upon by a force</vt:lpstr>
      <vt:lpstr>Truss acted upon by a force</vt:lpstr>
      <vt:lpstr>Truss acted upon by a force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Methods</dc:title>
  <dc:creator>Windows User</dc:creator>
  <cp:lastModifiedBy>Windows User</cp:lastModifiedBy>
  <cp:revision>16</cp:revision>
  <dcterms:created xsi:type="dcterms:W3CDTF">2020-09-20T13:04:09Z</dcterms:created>
  <dcterms:modified xsi:type="dcterms:W3CDTF">2020-09-20T16:04:50Z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