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ADE7-55C2-4AFF-922D-94D740FAB00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3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3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3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3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a coordinate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</a:t>
            </a:r>
            <a:r>
              <a:rPr lang="en-IN" dirty="0" smtClean="0"/>
              <a:t>ll fibres share a common </a:t>
            </a:r>
            <a:r>
              <a:rPr lang="en-IN" dirty="0" err="1" smtClean="0"/>
              <a:t>center</a:t>
            </a:r>
            <a:r>
              <a:rPr lang="en-IN" dirty="0" smtClean="0"/>
              <a:t> of curvature C</a:t>
            </a:r>
          </a:p>
          <a:p>
            <a:r>
              <a:rPr lang="en-IN" dirty="0" smtClean="0"/>
              <a:t>We choose that point on the neutral fibre directly below this </a:t>
            </a:r>
            <a:r>
              <a:rPr lang="en-IN" dirty="0" err="1" smtClean="0"/>
              <a:t>center</a:t>
            </a:r>
            <a:r>
              <a:rPr lang="en-IN" dirty="0" smtClean="0"/>
              <a:t> of curvature as our origin and the tangent to the neutral fibre as our x axis. OC is the radius of the circle formed by the neutral axis = </a:t>
            </a:r>
            <a:r>
              <a:rPr lang="en-IN" dirty="0" smtClean="0">
                <a:latin typeface="Symbol" panose="05050102010706020507" pitchFamily="18" charset="2"/>
              </a:rPr>
              <a:t>r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Positive is towards right</a:t>
            </a:r>
          </a:p>
          <a:p>
            <a:r>
              <a:rPr lang="en-IN" dirty="0" smtClean="0"/>
              <a:t>We a looking at a small segment of the bent beam spanning an angle </a:t>
            </a:r>
            <a:r>
              <a:rPr lang="en-IN" dirty="0" smtClean="0">
                <a:latin typeface="Symbol" panose="05050102010706020507" pitchFamily="18" charset="2"/>
              </a:rPr>
              <a:t>q</a:t>
            </a:r>
            <a:r>
              <a:rPr lang="en-IN" dirty="0" smtClean="0"/>
              <a:t>.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system is not fixed (yet)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There is a catch however!</a:t>
            </a:r>
          </a:p>
          <a:p>
            <a:r>
              <a:rPr lang="en-IN" dirty="0" smtClean="0"/>
              <a:t>We know the directions of x and y , but we do not know which fibre is the neutral fibre, and hence we do not know the origin. In other words </a:t>
            </a:r>
            <a:r>
              <a:rPr lang="en-IN" dirty="0" smtClean="0">
                <a:latin typeface="Symbol" panose="05050102010706020507" pitchFamily="18" charset="2"/>
              </a:rPr>
              <a:t>r</a:t>
            </a:r>
            <a:r>
              <a:rPr lang="en-IN" dirty="0" smtClean="0"/>
              <a:t> is unknown! So we have a coordinate system with given orientation but we do not know where to fix it. We have a photograph but not the nail from where to hang it!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Remedy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397673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We will not let this stop us.</a:t>
            </a:r>
          </a:p>
          <a:p>
            <a:r>
              <a:rPr lang="en-IN" dirty="0" smtClean="0"/>
              <a:t>We will try to see if the force equilibrium equations help</a:t>
            </a:r>
          </a:p>
          <a:p>
            <a:r>
              <a:rPr lang="en-IN" dirty="0" smtClean="0"/>
              <a:t>With that aim in mind we will proceed in a direction opposite to what we normally do. </a:t>
            </a:r>
          </a:p>
          <a:p>
            <a:r>
              <a:rPr lang="en-IN" dirty="0" smtClean="0"/>
              <a:t>We will find out elongations, then strain, then stress and then force and moments. 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6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Elongation of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397673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We will consider a fibre JK, at a distance y from the neutral fibre, in its bent state. </a:t>
            </a:r>
          </a:p>
          <a:p>
            <a:r>
              <a:rPr lang="en-IN" dirty="0" smtClean="0"/>
              <a:t>What will be the radius of this fibre in the bent state ?</a:t>
            </a:r>
          </a:p>
          <a:p>
            <a:r>
              <a:rPr lang="en-IN" dirty="0" smtClean="0"/>
              <a:t>We look at the figure and can see it is </a:t>
            </a:r>
            <a:r>
              <a:rPr lang="en-IN" dirty="0" smtClean="0">
                <a:latin typeface="Symbol" panose="05050102010706020507" pitchFamily="18" charset="2"/>
              </a:rPr>
              <a:t>r</a:t>
            </a:r>
            <a:r>
              <a:rPr lang="en-IN" dirty="0" smtClean="0"/>
              <a:t> -y</a:t>
            </a:r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0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Elongation of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397673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All fibres had the same length when straight. Let us say that the length of all the fibres of the segment of the beam, which is now spanning an angle </a:t>
            </a:r>
            <a:r>
              <a:rPr lang="en-IN" dirty="0" smtClean="0">
                <a:latin typeface="Symbol" panose="05050102010706020507" pitchFamily="18" charset="2"/>
              </a:rPr>
              <a:t>q,</a:t>
            </a:r>
            <a:r>
              <a:rPr lang="en-IN" dirty="0" smtClean="0"/>
              <a:t> was L.</a:t>
            </a:r>
          </a:p>
          <a:p>
            <a:r>
              <a:rPr lang="en-IN" dirty="0" smtClean="0"/>
              <a:t>The neutral fibre was also having a length L therefore in the unbent state.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Elongation of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97673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neutral fibre was also having a length L in the unbent state means that in the bent state also it must be having the same length L, since it is </a:t>
            </a:r>
            <a:r>
              <a:rPr lang="en-IN" b="1" dirty="0" smtClean="0"/>
              <a:t>neutral</a:t>
            </a:r>
            <a:r>
              <a:rPr lang="en-IN" dirty="0" smtClean="0"/>
              <a:t>!</a:t>
            </a:r>
          </a:p>
          <a:p>
            <a:r>
              <a:rPr lang="en-IN" dirty="0" smtClean="0"/>
              <a:t>Since it is bent into a circle of radius </a:t>
            </a:r>
            <a:r>
              <a:rPr lang="en-IN" dirty="0" smtClean="0">
                <a:latin typeface="Symbol" panose="05050102010706020507" pitchFamily="18" charset="2"/>
              </a:rPr>
              <a:t>q </a:t>
            </a:r>
            <a:r>
              <a:rPr lang="en-IN" dirty="0" smtClean="0"/>
              <a:t>spanning an angle </a:t>
            </a:r>
            <a:r>
              <a:rPr lang="en-IN" dirty="0" smtClean="0">
                <a:latin typeface="Symbol" panose="05050102010706020507" pitchFamily="18" charset="2"/>
              </a:rPr>
              <a:t>q </a:t>
            </a:r>
            <a:r>
              <a:rPr lang="en-IN" dirty="0" smtClean="0"/>
              <a:t>, its length in bent state is</a:t>
            </a:r>
            <a:r>
              <a:rPr lang="en-IN" dirty="0" smtClean="0">
                <a:latin typeface="Symbol" panose="05050102010706020507" pitchFamily="18" charset="2"/>
              </a:rPr>
              <a:t> </a:t>
            </a:r>
            <a:r>
              <a:rPr lang="en-IN" dirty="0" err="1" smtClean="0">
                <a:latin typeface="Symbol" panose="05050102010706020507" pitchFamily="18" charset="2"/>
              </a:rPr>
              <a:t>rq</a:t>
            </a:r>
            <a:r>
              <a:rPr lang="en-IN" dirty="0" smtClean="0"/>
              <a:t>.</a:t>
            </a:r>
          </a:p>
          <a:p>
            <a:r>
              <a:rPr lang="en-IN" dirty="0" smtClean="0"/>
              <a:t>Hence L=</a:t>
            </a:r>
            <a:r>
              <a:rPr lang="en-IN" dirty="0" smtClean="0">
                <a:latin typeface="Symbol" panose="05050102010706020507" pitchFamily="18" charset="2"/>
              </a:rPr>
              <a:t> </a:t>
            </a:r>
            <a:r>
              <a:rPr lang="en-IN" dirty="0" err="1" smtClean="0">
                <a:latin typeface="Symbol" panose="05050102010706020507" pitchFamily="18" charset="2"/>
              </a:rPr>
              <a:t>rq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Elongation of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397673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neutral fibre has a length  L=</a:t>
            </a:r>
            <a:r>
              <a:rPr lang="en-IN" dirty="0" smtClean="0">
                <a:latin typeface="Symbol" panose="05050102010706020507" pitchFamily="18" charset="2"/>
              </a:rPr>
              <a:t> </a:t>
            </a:r>
            <a:r>
              <a:rPr lang="en-IN" dirty="0" err="1" smtClean="0">
                <a:latin typeface="Symbol" panose="05050102010706020507" pitchFamily="18" charset="2"/>
              </a:rPr>
              <a:t>rq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Since it is the neutral fibre its length was the same before bending and was hence still L=</a:t>
            </a:r>
            <a:r>
              <a:rPr lang="en-IN" dirty="0" smtClean="0">
                <a:latin typeface="Symbol" panose="05050102010706020507" pitchFamily="18" charset="2"/>
              </a:rPr>
              <a:t> </a:t>
            </a:r>
            <a:r>
              <a:rPr lang="en-IN" dirty="0" err="1" smtClean="0">
                <a:latin typeface="Symbol" panose="05050102010706020507" pitchFamily="18" charset="2"/>
              </a:rPr>
              <a:t>rq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All other fibres had the same length as the neutral fibre before bending.</a:t>
            </a:r>
          </a:p>
          <a:p>
            <a:r>
              <a:rPr lang="en-IN" b="1" dirty="0" smtClean="0"/>
              <a:t>So before bending all the fibres had the length L=</a:t>
            </a:r>
            <a:r>
              <a:rPr lang="en-IN" b="1" dirty="0" smtClean="0">
                <a:latin typeface="Symbol" panose="05050102010706020507" pitchFamily="18" charset="2"/>
              </a:rPr>
              <a:t> </a:t>
            </a:r>
            <a:r>
              <a:rPr lang="en-IN" b="1" dirty="0" err="1" smtClean="0">
                <a:latin typeface="Symbol" panose="05050102010706020507" pitchFamily="18" charset="2"/>
              </a:rPr>
              <a:t>rq</a:t>
            </a:r>
            <a:r>
              <a:rPr lang="en-IN" b="1" dirty="0" smtClean="0"/>
              <a:t>.</a:t>
            </a:r>
          </a:p>
          <a:p>
            <a:endParaRPr lang="en-IN" dirty="0"/>
          </a:p>
          <a:p>
            <a:endParaRPr lang="en-IN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0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 smtClean="0"/>
              <a:t>Elongation of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67333"/>
            <a:ext cx="5556869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 look at the figure tells us that after bending the fibre JK which is y distance away from the neutral fibre has a radius </a:t>
            </a:r>
            <a:r>
              <a:rPr lang="en-IN" dirty="0" smtClean="0">
                <a:latin typeface="Symbol" panose="05050102010706020507" pitchFamily="18" charset="2"/>
              </a:rPr>
              <a:t>r</a:t>
            </a:r>
            <a:r>
              <a:rPr lang="en-IN" dirty="0" smtClean="0"/>
              <a:t>-y</a:t>
            </a:r>
          </a:p>
          <a:p>
            <a:r>
              <a:rPr lang="en-IN" dirty="0" smtClean="0"/>
              <a:t>Hence its length is (</a:t>
            </a:r>
            <a:r>
              <a:rPr lang="en-IN" dirty="0" smtClean="0">
                <a:latin typeface="Symbol" panose="05050102010706020507" pitchFamily="18" charset="2"/>
              </a:rPr>
              <a:t>r</a:t>
            </a:r>
            <a:r>
              <a:rPr lang="en-IN" dirty="0" smtClean="0"/>
              <a:t>-y)</a:t>
            </a:r>
            <a:r>
              <a:rPr lang="en-IN" dirty="0" smtClean="0">
                <a:latin typeface="Symbol" panose="05050102010706020507" pitchFamily="18" charset="2"/>
              </a:rPr>
              <a:t>q</a:t>
            </a:r>
            <a:endParaRPr lang="en-IN" dirty="0" smtClean="0"/>
          </a:p>
          <a:p>
            <a:r>
              <a:rPr lang="en-IN" dirty="0" smtClean="0"/>
              <a:t>Before bending its length was L=</a:t>
            </a:r>
            <a:r>
              <a:rPr lang="en-IN" dirty="0" smtClean="0">
                <a:latin typeface="Symbol" panose="05050102010706020507" pitchFamily="18" charset="2"/>
              </a:rPr>
              <a:t> </a:t>
            </a:r>
            <a:r>
              <a:rPr lang="en-IN" dirty="0" err="1" smtClean="0">
                <a:latin typeface="Symbol" panose="05050102010706020507" pitchFamily="18" charset="2"/>
              </a:rPr>
              <a:t>rq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 change in length is </a:t>
            </a:r>
            <a:r>
              <a:rPr lang="en-IN" b="1" dirty="0" smtClean="0">
                <a:latin typeface="Symbol" panose="05050102010706020507" pitchFamily="18" charset="2"/>
              </a:rPr>
              <a:t>d = </a:t>
            </a:r>
            <a:r>
              <a:rPr lang="en-IN" b="1" dirty="0" smtClean="0"/>
              <a:t>–</a:t>
            </a:r>
            <a:r>
              <a:rPr lang="en-IN" b="1" dirty="0" err="1" smtClean="0"/>
              <a:t>y</a:t>
            </a:r>
            <a:r>
              <a:rPr lang="en-IN" b="1" dirty="0" err="1" smtClean="0">
                <a:latin typeface="Symbol" panose="05050102010706020507" pitchFamily="18" charset="2"/>
              </a:rPr>
              <a:t>q</a:t>
            </a:r>
            <a:r>
              <a:rPr lang="en-IN" b="1" dirty="0" smtClean="0">
                <a:latin typeface="Symbol" panose="05050102010706020507" pitchFamily="18" charset="2"/>
              </a:rPr>
              <a:t> </a:t>
            </a:r>
            <a:r>
              <a:rPr lang="en-IN" dirty="0" smtClean="0"/>
              <a:t>!</a:t>
            </a:r>
          </a:p>
          <a:p>
            <a:r>
              <a:rPr lang="en-IN" dirty="0" smtClean="0"/>
              <a:t>Negative sign is because of contraction</a:t>
            </a:r>
          </a:p>
          <a:p>
            <a:r>
              <a:rPr lang="en-IN" dirty="0" smtClean="0"/>
              <a:t>Without even knowing the origin we have been able to figure this out</a:t>
            </a:r>
          </a:p>
          <a:p>
            <a:r>
              <a:rPr lang="en-IN" dirty="0" smtClean="0"/>
              <a:t>We will procced to extract more information based on this important factoid.</a:t>
            </a:r>
          </a:p>
          <a:p>
            <a:endParaRPr lang="en-IN" dirty="0"/>
          </a:p>
          <a:p>
            <a:endParaRPr lang="en-IN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4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 smtClean="0"/>
              <a:t>Strain in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5556869" cy="524604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Change in length is </a:t>
            </a:r>
            <a:r>
              <a:rPr lang="en-IN" b="1" dirty="0" smtClean="0">
                <a:latin typeface="Symbol" panose="05050102010706020507" pitchFamily="18" charset="2"/>
              </a:rPr>
              <a:t>q = </a:t>
            </a:r>
            <a:r>
              <a:rPr lang="en-IN" b="1" dirty="0" smtClean="0"/>
              <a:t>–</a:t>
            </a:r>
            <a:r>
              <a:rPr lang="en-IN" b="1" dirty="0" err="1" smtClean="0"/>
              <a:t>y</a:t>
            </a:r>
            <a:r>
              <a:rPr lang="en-IN" b="1" dirty="0" err="1" smtClean="0">
                <a:latin typeface="Symbol" panose="05050102010706020507" pitchFamily="18" charset="2"/>
              </a:rPr>
              <a:t>q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Original length is L = </a:t>
            </a:r>
            <a:r>
              <a:rPr lang="en-IN" b="1" dirty="0" err="1" smtClean="0">
                <a:latin typeface="Symbol" panose="05050102010706020507" pitchFamily="18" charset="2"/>
              </a:rPr>
              <a:t>rq</a:t>
            </a:r>
            <a:endParaRPr lang="en-IN" dirty="0" smtClean="0"/>
          </a:p>
          <a:p>
            <a:r>
              <a:rPr lang="en-IN" dirty="0" smtClean="0"/>
              <a:t>If we assume that </a:t>
            </a:r>
            <a:r>
              <a:rPr lang="en-IN" b="1" dirty="0" smtClean="0">
                <a:latin typeface="Symbol" panose="05050102010706020507" pitchFamily="18" charset="2"/>
              </a:rPr>
              <a:t>q</a:t>
            </a:r>
            <a:r>
              <a:rPr lang="en-IN" dirty="0" smtClean="0"/>
              <a:t> is small, that is we are looking at a small segment of the beam, we can now say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Not bad at all considering we still do not know the origin.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7177"/>
              </p:ext>
            </p:extLst>
          </p:nvPr>
        </p:nvGraphicFramePr>
        <p:xfrm>
          <a:off x="690563" y="3973488"/>
          <a:ext cx="380523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269720" imgH="419040" progId="Equation.DSMT4">
                  <p:embed/>
                </p:oleObj>
              </mc:Choice>
              <mc:Fallback>
                <p:oleObj name="Equation" r:id="rId4" imgW="1269720" imgH="4190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973488"/>
                        <a:ext cx="380523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0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 smtClean="0"/>
              <a:t>Strain in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7128792" cy="3805883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Let us organize our findings about strain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Strain varies linearly with distance from reference axis (Plane section remains plane)</a:t>
            </a:r>
            <a:r>
              <a:rPr lang="en-IN" sz="2800" b="1" dirty="0" smtClean="0">
                <a:latin typeface="Symbol" panose="05050102010706020507" pitchFamily="18" charset="2"/>
              </a:rPr>
              <a:t> </a:t>
            </a: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Hence if c is the distance of the most extreme fiber</a:t>
            </a:r>
            <a:r>
              <a:rPr lang="en-US" sz="2800" dirty="0" smtClean="0"/>
              <a:t> (top most and/ or bottom most, note that c will be negative for the bottom most fiber ) the maximum strain 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Therefore we can also say</a:t>
            </a:r>
            <a:endParaRPr lang="en-IN" sz="2800" dirty="0"/>
          </a:p>
          <a:p>
            <a:endParaRPr lang="en-IN" sz="2800" dirty="0" smtClean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1572"/>
              </p:ext>
            </p:extLst>
          </p:nvPr>
        </p:nvGraphicFramePr>
        <p:xfrm>
          <a:off x="7253163" y="1226643"/>
          <a:ext cx="17113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571320" imgH="419040" progId="Equation.DSMT4">
                  <p:embed/>
                </p:oleObj>
              </mc:Choice>
              <mc:Fallback>
                <p:oleObj name="Equation" r:id="rId3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163" y="1226643"/>
                        <a:ext cx="171132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2490"/>
              </p:ext>
            </p:extLst>
          </p:nvPr>
        </p:nvGraphicFramePr>
        <p:xfrm>
          <a:off x="7143055" y="2626371"/>
          <a:ext cx="17494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583920" imgH="419040" progId="Equation.DSMT4">
                  <p:embed/>
                </p:oleObj>
              </mc:Choice>
              <mc:Fallback>
                <p:oleObj name="Equation" r:id="rId5" imgW="583920" imgH="419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055" y="2626371"/>
                        <a:ext cx="174942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59306"/>
              </p:ext>
            </p:extLst>
          </p:nvPr>
        </p:nvGraphicFramePr>
        <p:xfrm>
          <a:off x="5173663" y="3978275"/>
          <a:ext cx="17129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7" imgW="571320" imgH="393480" progId="Equation.DSMT4">
                  <p:embed/>
                </p:oleObj>
              </mc:Choice>
              <mc:Fallback>
                <p:oleObj name="Equation" r:id="rId7" imgW="571320" imgH="393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3978275"/>
                        <a:ext cx="171291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467544" y="5099700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Why did we derive this new expression? </a:t>
            </a:r>
            <a:r>
              <a:rPr lang="en-IN" sz="2400" b="1" i="1" dirty="0" smtClean="0">
                <a:solidFill>
                  <a:srgbClr val="FF0000"/>
                </a:solidFill>
              </a:rPr>
              <a:t>Because for a particular section there is only one unique maximum strain, which is therefore a constant for a given load</a:t>
            </a:r>
            <a:r>
              <a:rPr lang="en-IN" sz="2400" i="1" dirty="0" smtClean="0">
                <a:solidFill>
                  <a:srgbClr val="FF0000"/>
                </a:solidFill>
              </a:rPr>
              <a:t>. This little fact will help us when we perform any integration, involving strain, over the section.</a:t>
            </a:r>
          </a:p>
        </p:txBody>
      </p:sp>
    </p:spTree>
    <p:extLst>
      <p:ext uri="{BB962C8B-B14F-4D97-AF65-F5344CB8AC3E}">
        <p14:creationId xmlns:p14="http://schemas.microsoft.com/office/powerpoint/2010/main" val="3152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a straight beam of length L fixed at one end and a moment acting at the free end. A moment has been considered to keep the free body diagram simple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75656" y="4073624"/>
            <a:ext cx="6172200" cy="1371600"/>
            <a:chOff x="1712168" y="4073624"/>
            <a:chExt cx="6172200" cy="1371600"/>
          </a:xfrm>
        </p:grpSpPr>
        <p:sp>
          <p:nvSpPr>
            <p:cNvPr id="4" name="Rectangle 3" descr="Medium wood"/>
            <p:cNvSpPr>
              <a:spLocks noChangeArrowheads="1"/>
            </p:cNvSpPr>
            <p:nvPr/>
          </p:nvSpPr>
          <p:spPr bwMode="auto">
            <a:xfrm>
              <a:off x="2397968" y="4454624"/>
              <a:ext cx="4419600" cy="685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53"/>
            <p:cNvSpPr>
              <a:spLocks noChangeArrowheads="1"/>
            </p:cNvSpPr>
            <p:nvPr/>
          </p:nvSpPr>
          <p:spPr bwMode="auto">
            <a:xfrm flipH="1" flipV="1">
              <a:off x="7055693" y="4073624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55" descr="Wide upward diagonal"/>
            <p:cNvSpPr>
              <a:spLocks noChangeArrowheads="1"/>
            </p:cNvSpPr>
            <p:nvPr/>
          </p:nvSpPr>
          <p:spPr bwMode="auto">
            <a:xfrm>
              <a:off x="1712168" y="4226024"/>
              <a:ext cx="685800" cy="12192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6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 smtClean="0"/>
              <a:t>Stress in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67333"/>
            <a:ext cx="5556869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Strain is </a:t>
            </a:r>
          </a:p>
          <a:p>
            <a:endParaRPr lang="en-IN" dirty="0"/>
          </a:p>
          <a:p>
            <a:r>
              <a:rPr lang="en-IN" dirty="0" smtClean="0"/>
              <a:t>Hooke’s law states </a:t>
            </a:r>
          </a:p>
          <a:p>
            <a:endParaRPr lang="en-IN" dirty="0" smtClean="0"/>
          </a:p>
          <a:p>
            <a:r>
              <a:rPr lang="en-IN" dirty="0" smtClean="0"/>
              <a:t>We thus squeeze more juice out of our orange while still blindfolded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165773" y="-171400"/>
            <a:ext cx="6238875" cy="6276975"/>
            <a:chOff x="3013645" y="260648"/>
            <a:chExt cx="6238875" cy="6276975"/>
          </a:xfrm>
        </p:grpSpPr>
        <p:sp>
          <p:nvSpPr>
            <p:cNvPr id="4" name="AutoShape 26"/>
            <p:cNvSpPr>
              <a:spLocks noChangeArrowheads="1"/>
            </p:cNvSpPr>
            <p:nvPr/>
          </p:nvSpPr>
          <p:spPr bwMode="auto">
            <a:xfrm>
              <a:off x="4766245" y="2194223"/>
              <a:ext cx="2819400" cy="685800"/>
            </a:xfrm>
            <a:prstGeom prst="downArrowCallout">
              <a:avLst>
                <a:gd name="adj1" fmla="val 102778"/>
                <a:gd name="adj2" fmla="val 102778"/>
                <a:gd name="adj3" fmla="val 16667"/>
                <a:gd name="adj4" fmla="val 5393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Center of curvature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013645" y="260648"/>
              <a:ext cx="6238875" cy="6276975"/>
              <a:chOff x="-770" y="1076"/>
              <a:chExt cx="3930" cy="3954"/>
            </a:xfrm>
          </p:grpSpPr>
          <p:sp>
            <p:nvSpPr>
              <p:cNvPr id="6" name="Line 45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Line 46"/>
              <p:cNvSpPr>
                <a:spLocks noChangeShapeType="1"/>
              </p:cNvSpPr>
              <p:nvPr/>
            </p:nvSpPr>
            <p:spPr bwMode="auto">
              <a:xfrm>
                <a:off x="1218" y="3072"/>
                <a:ext cx="912" cy="17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AutoShape 47" descr="Medium wood"/>
              <p:cNvSpPr>
                <a:spLocks noChangeArrowheads="1"/>
              </p:cNvSpPr>
              <p:nvPr/>
            </p:nvSpPr>
            <p:spPr bwMode="auto">
              <a:xfrm rot="10800000">
                <a:off x="-770" y="1076"/>
                <a:ext cx="3930" cy="3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Arc 48"/>
              <p:cNvSpPr>
                <a:spLocks/>
              </p:cNvSpPr>
              <p:nvPr/>
            </p:nvSpPr>
            <p:spPr bwMode="auto">
              <a:xfrm>
                <a:off x="139" y="3058"/>
                <a:ext cx="2104" cy="1766"/>
              </a:xfrm>
              <a:custGeom>
                <a:avLst/>
                <a:gdLst>
                  <a:gd name="T0" fmla="*/ 0 w 25743"/>
                  <a:gd name="T1" fmla="*/ 0 h 21600"/>
                  <a:gd name="T2" fmla="*/ 0 w 25743"/>
                  <a:gd name="T3" fmla="*/ 0 h 21600"/>
                  <a:gd name="T4" fmla="*/ 0 w 257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743"/>
                  <a:gd name="T10" fmla="*/ 0 h 21600"/>
                  <a:gd name="T11" fmla="*/ 25743 w 257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743" h="21600" fill="none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</a:path>
                  <a:path w="25743" h="21600" stroke="0" extrusionOk="0">
                    <a:moveTo>
                      <a:pt x="25743" y="17552"/>
                    </a:moveTo>
                    <a:cubicBezTo>
                      <a:pt x="22073" y="20184"/>
                      <a:pt x="17670" y="21599"/>
                      <a:pt x="13154" y="21600"/>
                    </a:cubicBezTo>
                    <a:cubicBezTo>
                      <a:pt x="8396" y="21600"/>
                      <a:pt x="3772" y="20029"/>
                      <a:pt x="-1" y="17132"/>
                    </a:cubicBezTo>
                    <a:lnTo>
                      <a:pt x="1315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Arc 49"/>
              <p:cNvSpPr>
                <a:spLocks/>
              </p:cNvSpPr>
              <p:nvPr/>
            </p:nvSpPr>
            <p:spPr bwMode="auto">
              <a:xfrm>
                <a:off x="425" y="3024"/>
                <a:ext cx="1773" cy="1700"/>
              </a:xfrm>
              <a:custGeom>
                <a:avLst/>
                <a:gdLst>
                  <a:gd name="T0" fmla="*/ 0 w 22529"/>
                  <a:gd name="T1" fmla="*/ 0 h 21600"/>
                  <a:gd name="T2" fmla="*/ 0 w 22529"/>
                  <a:gd name="T3" fmla="*/ 0 h 21600"/>
                  <a:gd name="T4" fmla="*/ 0 w 225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529"/>
                  <a:gd name="T10" fmla="*/ 0 h 21600"/>
                  <a:gd name="T11" fmla="*/ 22529 w 225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29" h="21600" fill="none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</a:path>
                  <a:path w="22529" h="21600" stroke="0" extrusionOk="0">
                    <a:moveTo>
                      <a:pt x="22528" y="17701"/>
                    </a:moveTo>
                    <a:cubicBezTo>
                      <a:pt x="18899" y="20239"/>
                      <a:pt x="14578" y="21599"/>
                      <a:pt x="10151" y="21600"/>
                    </a:cubicBezTo>
                    <a:cubicBezTo>
                      <a:pt x="6610" y="21600"/>
                      <a:pt x="3124" y="20729"/>
                      <a:pt x="-1" y="19066"/>
                    </a:cubicBezTo>
                    <a:lnTo>
                      <a:pt x="1015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H="1">
                <a:off x="181" y="2976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1389" y="2942"/>
                <a:ext cx="827" cy="1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1210" y="3984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48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CC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912" y="2890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1240" y="2878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/>
                  <a:t>C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346" y="41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solidFill>
                      <a:srgbClr val="993300"/>
                    </a:solidFill>
                  </a:rPr>
                  <a:t>A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174" y="45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1834" y="420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50" y="471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A’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054" y="4684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993300"/>
                    </a:solidFill>
                  </a:rPr>
                  <a:t>B’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240" y="438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J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1920" y="433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accent2"/>
                    </a:solidFill>
                  </a:rPr>
                  <a:t>K</a:t>
                </a: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2026" y="454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26" name="Text Box 65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27" name="Arc 66"/>
              <p:cNvSpPr>
                <a:spLocks/>
              </p:cNvSpPr>
              <p:nvPr/>
            </p:nvSpPr>
            <p:spPr bwMode="auto">
              <a:xfrm>
                <a:off x="988" y="3024"/>
                <a:ext cx="450" cy="480"/>
              </a:xfrm>
              <a:custGeom>
                <a:avLst/>
                <a:gdLst>
                  <a:gd name="T0" fmla="*/ 0 w 20225"/>
                  <a:gd name="T1" fmla="*/ 0 h 21600"/>
                  <a:gd name="T2" fmla="*/ 0 w 20225"/>
                  <a:gd name="T3" fmla="*/ 0 h 21600"/>
                  <a:gd name="T4" fmla="*/ 0 w 202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225"/>
                  <a:gd name="T10" fmla="*/ 0 h 21600"/>
                  <a:gd name="T11" fmla="*/ 20225 w 202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25" h="21600" fill="none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</a:path>
                  <a:path w="20225" h="21600" stroke="0" extrusionOk="0">
                    <a:moveTo>
                      <a:pt x="20224" y="19062"/>
                    </a:moveTo>
                    <a:cubicBezTo>
                      <a:pt x="17098" y="20728"/>
                      <a:pt x="13609" y="21599"/>
                      <a:pt x="10067" y="21600"/>
                    </a:cubicBezTo>
                    <a:cubicBezTo>
                      <a:pt x="6559" y="21600"/>
                      <a:pt x="3103" y="20745"/>
                      <a:pt x="0" y="19110"/>
                    </a:cubicBezTo>
                    <a:lnTo>
                      <a:pt x="100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/>
            </p:nvSpPr>
            <p:spPr bwMode="auto">
              <a:xfrm>
                <a:off x="1008" y="39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y</a:t>
                </a: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/>
            </p:nvSpPr>
            <p:spPr bwMode="auto">
              <a:xfrm>
                <a:off x="1798" y="481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43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 - </a:t>
                </a:r>
                <a:r>
                  <a:rPr lang="en-US" altLang="en-US" sz="1600" b="1" i="1">
                    <a:solidFill>
                      <a:schemeClr val="accent2"/>
                    </a:solidFill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478" y="3600"/>
                <a:ext cx="192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chemeClr val="accent2"/>
                    </a:solidFill>
                    <a:latin typeface="Symbol" pitchFamily="18" charset="2"/>
                  </a:rPr>
                  <a:t>r</a:t>
                </a:r>
                <a:endParaRPr lang="en-US" altLang="en-US" sz="1600" b="1" i="1">
                  <a:solidFill>
                    <a:schemeClr val="accent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Oval 71"/>
              <p:cNvSpPr>
                <a:spLocks noChangeArrowheads="1"/>
              </p:cNvSpPr>
              <p:nvPr/>
            </p:nvSpPr>
            <p:spPr bwMode="auto">
              <a:xfrm>
                <a:off x="12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Text Box 72"/>
              <p:cNvSpPr txBox="1">
                <a:spLocks noChangeArrowheads="1"/>
              </p:cNvSpPr>
              <p:nvPr/>
            </p:nvSpPr>
            <p:spPr bwMode="auto">
              <a:xfrm>
                <a:off x="1008" y="480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84764"/>
              </p:ext>
            </p:extLst>
          </p:nvPr>
        </p:nvGraphicFramePr>
        <p:xfrm>
          <a:off x="2137420" y="1307604"/>
          <a:ext cx="1714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571320" imgH="419040" progId="Equation.DSMT4">
                  <p:embed/>
                </p:oleObj>
              </mc:Choice>
              <mc:Fallback>
                <p:oleObj name="Equation" r:id="rId4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420" y="1307604"/>
                        <a:ext cx="1714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21983"/>
              </p:ext>
            </p:extLst>
          </p:nvPr>
        </p:nvGraphicFramePr>
        <p:xfrm>
          <a:off x="3733800" y="2668588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8588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8960"/>
              </p:ext>
            </p:extLst>
          </p:nvPr>
        </p:nvGraphicFramePr>
        <p:xfrm>
          <a:off x="2692524" y="5124028"/>
          <a:ext cx="2095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524" y="5124028"/>
                        <a:ext cx="2095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IN" dirty="0" smtClean="0"/>
              <a:t>Stress in a fibre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7128792" cy="3805883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Let us now organize our findings about stress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Stress varies linearly with distance from reference axis</a:t>
            </a: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Hence if c is the distance of the most extreme fiber</a:t>
            </a:r>
            <a:r>
              <a:rPr lang="en-US" sz="2800" dirty="0" smtClean="0"/>
              <a:t> the maximum stress 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Therefore we can also say</a:t>
            </a:r>
            <a:endParaRPr lang="en-IN" sz="2800" dirty="0"/>
          </a:p>
          <a:p>
            <a:endParaRPr lang="en-IN" sz="2800" dirty="0" smtClean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72823"/>
              </p:ext>
            </p:extLst>
          </p:nvPr>
        </p:nvGraphicFramePr>
        <p:xfrm>
          <a:off x="6876256" y="1381125"/>
          <a:ext cx="209232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698400" imgH="419040" progId="Equation.DSMT4">
                  <p:embed/>
                </p:oleObj>
              </mc:Choice>
              <mc:Fallback>
                <p:oleObj name="Equation" r:id="rId3" imgW="698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381125"/>
                        <a:ext cx="209232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88326"/>
              </p:ext>
            </p:extLst>
          </p:nvPr>
        </p:nvGraphicFramePr>
        <p:xfrm>
          <a:off x="6435923" y="2636912"/>
          <a:ext cx="216852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723600" imgH="419040" progId="Equation.DSMT4">
                  <p:embed/>
                </p:oleObj>
              </mc:Choice>
              <mc:Fallback>
                <p:oleObj name="Equation" r:id="rId5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923" y="2636912"/>
                        <a:ext cx="216852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79671"/>
              </p:ext>
            </p:extLst>
          </p:nvPr>
        </p:nvGraphicFramePr>
        <p:xfrm>
          <a:off x="4614863" y="3573463"/>
          <a:ext cx="18637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622080" imgH="393480" progId="Equation.DSMT4">
                  <p:embed/>
                </p:oleObj>
              </mc:Choice>
              <mc:Fallback>
                <p:oleObj name="Equation" r:id="rId7" imgW="62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573463"/>
                        <a:ext cx="18637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467544" y="509970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</a:rPr>
              <a:t>For a particular section there is only one unique maximum stress, which is therefore a constant for a given load</a:t>
            </a:r>
            <a:r>
              <a:rPr lang="en-IN" sz="2400" i="1" dirty="0" smtClean="0">
                <a:solidFill>
                  <a:srgbClr val="FF0000"/>
                </a:solidFill>
              </a:rPr>
              <a:t>. This little fact will help us when we integrate </a:t>
            </a:r>
            <a:r>
              <a:rPr lang="en-IN" sz="2400" b="1" i="1" dirty="0" smtClean="0">
                <a:solidFill>
                  <a:srgbClr val="FF0000"/>
                </a:solidFill>
              </a:rPr>
              <a:t>stress</a:t>
            </a:r>
            <a:r>
              <a:rPr lang="en-IN" sz="2400" i="1" dirty="0" smtClean="0">
                <a:solidFill>
                  <a:srgbClr val="FF0000"/>
                </a:solidFill>
              </a:rPr>
              <a:t> over the section to find force.</a:t>
            </a:r>
          </a:p>
        </p:txBody>
      </p:sp>
    </p:spTree>
    <p:extLst>
      <p:ext uri="{BB962C8B-B14F-4D97-AF65-F5344CB8AC3E}">
        <p14:creationId xmlns:p14="http://schemas.microsoft.com/office/powerpoint/2010/main" val="27799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now take a transverse section at the origin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force at a section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4080693" y="2492896"/>
            <a:ext cx="4017566" cy="3600400"/>
            <a:chOff x="914400" y="2389361"/>
            <a:chExt cx="4017566" cy="3600400"/>
          </a:xfrm>
        </p:grpSpPr>
        <p:sp>
          <p:nvSpPr>
            <p:cNvPr id="37" name="Cube 36"/>
            <p:cNvSpPr/>
            <p:nvPr/>
          </p:nvSpPr>
          <p:spPr>
            <a:xfrm>
              <a:off x="1019175" y="2492896"/>
              <a:ext cx="2688729" cy="1886967"/>
            </a:xfrm>
            <a:prstGeom prst="cube">
              <a:avLst>
                <a:gd name="adj" fmla="val 257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466" y="96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c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026247"/>
                </p:ext>
              </p:extLst>
            </p:nvPr>
          </p:nvGraphicFramePr>
          <p:xfrm>
            <a:off x="3061891" y="5207123"/>
            <a:ext cx="1870075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4" imgW="939600" imgH="393480" progId="Equation.DSMT4">
                    <p:embed/>
                  </p:oleObj>
                </mc:Choice>
                <mc:Fallback>
                  <p:oleObj name="Equation" r:id="rId4" imgW="939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891" y="5207123"/>
                          <a:ext cx="1870075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-3413696" y="-5211960"/>
            <a:ext cx="10145936" cy="9721080"/>
            <a:chOff x="-3492897" y="-3555776"/>
            <a:chExt cx="10145936" cy="9721080"/>
          </a:xfrm>
        </p:grpSpPr>
        <p:grpSp>
          <p:nvGrpSpPr>
            <p:cNvPr id="42" name="Group 41"/>
            <p:cNvGrpSpPr/>
            <p:nvPr/>
          </p:nvGrpSpPr>
          <p:grpSpPr>
            <a:xfrm>
              <a:off x="-3492897" y="-3555776"/>
              <a:ext cx="10145936" cy="9721080"/>
              <a:chOff x="-1116632" y="-2619671"/>
              <a:chExt cx="6238875" cy="6245225"/>
            </a:xfrm>
          </p:grpSpPr>
          <p:sp>
            <p:nvSpPr>
              <p:cNvPr id="38" name="AutoShape 33" descr="Medium wood"/>
              <p:cNvSpPr>
                <a:spLocks noChangeArrowheads="1"/>
              </p:cNvSpPr>
              <p:nvPr/>
            </p:nvSpPr>
            <p:spPr bwMode="auto">
              <a:xfrm rot="10800000">
                <a:off x="-1116632" y="-2619671"/>
                <a:ext cx="6238875" cy="6245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56 w 21600"/>
                  <a:gd name="T13" fmla="*/ 0 h 21600"/>
                  <a:gd name="T14" fmla="*/ 17544 w 21600"/>
                  <a:gd name="T15" fmla="*/ 44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007" y="3596"/>
                    </a:moveTo>
                    <a:cubicBezTo>
                      <a:pt x="8176" y="2980"/>
                      <a:pt x="9478" y="2658"/>
                      <a:pt x="10800" y="2659"/>
                    </a:cubicBezTo>
                    <a:cubicBezTo>
                      <a:pt x="12121" y="2659"/>
                      <a:pt x="13423" y="2980"/>
                      <a:pt x="14592" y="3596"/>
                    </a:cubicBezTo>
                    <a:lnTo>
                      <a:pt x="15831" y="1243"/>
                    </a:lnTo>
                    <a:cubicBezTo>
                      <a:pt x="14280" y="426"/>
                      <a:pt x="12553" y="-1"/>
                      <a:pt x="10799" y="0"/>
                    </a:cubicBezTo>
                    <a:cubicBezTo>
                      <a:pt x="9046" y="0"/>
                      <a:pt x="7319" y="426"/>
                      <a:pt x="5768" y="1243"/>
                    </a:cubicBezTo>
                    <a:close/>
                  </a:path>
                </a:pathLst>
              </a:custGeom>
              <a:blipFill dpi="0" rotWithShape="1">
                <a:blip r:embed="rId6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Right">
                  <a:rot lat="0" lon="18600000" rev="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>
                <a:off x="2051720" y="3199656"/>
                <a:ext cx="990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 flipV="1">
                <a:off x="2070770" y="2132856"/>
                <a:ext cx="0" cy="1066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3" name="Parallelogram 42"/>
            <p:cNvSpPr/>
            <p:nvPr/>
          </p:nvSpPr>
          <p:spPr>
            <a:xfrm rot="540639" flipH="1">
              <a:off x="1417660" y="5006112"/>
              <a:ext cx="560064" cy="1142591"/>
            </a:xfrm>
            <a:prstGeom prst="parallelogram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6" name="Elbow Connector 45"/>
          <p:cNvCxnSpPr>
            <a:stCxn id="6" idx="0"/>
          </p:cNvCxnSpPr>
          <p:nvPr/>
        </p:nvCxnSpPr>
        <p:spPr>
          <a:xfrm rot="16200000" flipH="1">
            <a:off x="6764126" y="4630700"/>
            <a:ext cx="662459" cy="390524"/>
          </a:xfrm>
          <a:prstGeom prst="bentConnector3">
            <a:avLst>
              <a:gd name="adj1" fmla="val 44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61618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Since the beam is NOT subjected to any external axial force (when that happens we call it a beam column</a:t>
            </a:r>
          </a:p>
          <a:p>
            <a:endParaRPr lang="en-IN" dirty="0" smtClean="0"/>
          </a:p>
          <a:p>
            <a:r>
              <a:rPr lang="en-IN" dirty="0" smtClean="0"/>
              <a:t>Sum of all forces along x is</a:t>
            </a:r>
          </a:p>
          <a:p>
            <a:endParaRPr lang="en-IN" dirty="0"/>
          </a:p>
          <a:p>
            <a:r>
              <a:rPr lang="en-IN" dirty="0" smtClean="0"/>
              <a:t>And for equilibrium that must be zero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of forces at a section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50445" cy="3599929"/>
            <a:chOff x="914400" y="2389361"/>
            <a:chExt cx="3750445" cy="3599929"/>
          </a:xfrm>
        </p:grpSpPr>
        <p:sp>
          <p:nvSpPr>
            <p:cNvPr id="37" name="Cube 36"/>
            <p:cNvSpPr/>
            <p:nvPr/>
          </p:nvSpPr>
          <p:spPr>
            <a:xfrm>
              <a:off x="1019175" y="2492896"/>
              <a:ext cx="2688729" cy="1886967"/>
            </a:xfrm>
            <a:prstGeom prst="cube">
              <a:avLst>
                <a:gd name="adj" fmla="val 257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466" y="96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c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931148"/>
                </p:ext>
              </p:extLst>
            </p:nvPr>
          </p:nvGraphicFramePr>
          <p:xfrm>
            <a:off x="3326582" y="5206653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582" y="5206653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>
            <a:stCxn id="6" idx="0"/>
          </p:cNvCxnSpPr>
          <p:nvPr/>
        </p:nvCxnSpPr>
        <p:spPr>
          <a:xfrm rot="16200000" flipH="1">
            <a:off x="7897476" y="3838612"/>
            <a:ext cx="662459" cy="390524"/>
          </a:xfrm>
          <a:prstGeom prst="bentConnector3">
            <a:avLst>
              <a:gd name="adj1" fmla="val 44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17033"/>
              </p:ext>
            </p:extLst>
          </p:nvPr>
        </p:nvGraphicFramePr>
        <p:xfrm>
          <a:off x="4932040" y="3861048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6" imgW="457200" imgH="368280" progId="Equation.DSMT4">
                  <p:embed/>
                </p:oleObj>
              </mc:Choice>
              <mc:Fallback>
                <p:oleObj name="Equation" r:id="rId6" imgW="457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861048"/>
                        <a:ext cx="13716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09798"/>
              </p:ext>
            </p:extLst>
          </p:nvPr>
        </p:nvGraphicFramePr>
        <p:xfrm>
          <a:off x="2987824" y="5420444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8" imgW="672808" imgH="368140" progId="Equation.DSMT4">
                  <p:embed/>
                </p:oleObj>
              </mc:Choice>
              <mc:Fallback>
                <p:oleObj name="Equation" r:id="rId8" imgW="672808" imgH="3681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420444"/>
                        <a:ext cx="20193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0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0819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Consider the yellow bordered rectangle in the cross section at a distance y from the origin. It has a height </a:t>
            </a:r>
            <a:r>
              <a:rPr lang="en-IN" dirty="0" err="1" smtClean="0"/>
              <a:t>dy</a:t>
            </a:r>
            <a:r>
              <a:rPr lang="en-IN" dirty="0" smtClean="0"/>
              <a:t> and base length b, which may or may not be a function of y (think of a beam with a trapezoidal cross section) </a:t>
            </a:r>
          </a:p>
          <a:p>
            <a:r>
              <a:rPr lang="en-IN" dirty="0" smtClean="0"/>
              <a:t>This is the area </a:t>
            </a:r>
            <a:r>
              <a:rPr lang="en-IN" dirty="0" err="1" smtClean="0"/>
              <a:t>dA</a:t>
            </a:r>
            <a:r>
              <a:rPr lang="en-IN" dirty="0" smtClean="0"/>
              <a:t>=b(y)dx</a:t>
            </a:r>
          </a:p>
          <a:p>
            <a:endParaRPr lang="en-IN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of forces at a section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50445" cy="3599929"/>
            <a:chOff x="914400" y="2389361"/>
            <a:chExt cx="3750445" cy="3599929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907630"/>
                </p:ext>
              </p:extLst>
            </p:nvPr>
          </p:nvGraphicFramePr>
          <p:xfrm>
            <a:off x="3326582" y="5206653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582" y="5206653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>
            <a:stCxn id="6" idx="0"/>
          </p:cNvCxnSpPr>
          <p:nvPr/>
        </p:nvCxnSpPr>
        <p:spPr>
          <a:xfrm rot="16200000" flipH="1">
            <a:off x="7897476" y="3838612"/>
            <a:ext cx="662459" cy="390524"/>
          </a:xfrm>
          <a:prstGeom prst="bentConnector3">
            <a:avLst>
              <a:gd name="adj1" fmla="val 44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Let us simplify the integral with what we know. First we use our formula derived earlier for stress</a:t>
            </a:r>
          </a:p>
          <a:p>
            <a:endParaRPr lang="en-IN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Equilibrium of forces at a section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50445" cy="3599929"/>
            <a:chOff x="914400" y="2389361"/>
            <a:chExt cx="3750445" cy="3599929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22528"/>
                </p:ext>
              </p:extLst>
            </p:nvPr>
          </p:nvGraphicFramePr>
          <p:xfrm>
            <a:off x="3326582" y="5206653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582" y="5206653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>
            <a:stCxn id="6" idx="0"/>
          </p:cNvCxnSpPr>
          <p:nvPr/>
        </p:nvCxnSpPr>
        <p:spPr>
          <a:xfrm rot="16200000" flipH="1">
            <a:off x="7897476" y="3838612"/>
            <a:ext cx="662459" cy="390524"/>
          </a:xfrm>
          <a:prstGeom prst="bentConnector3">
            <a:avLst>
              <a:gd name="adj1" fmla="val 44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106955"/>
              </p:ext>
            </p:extLst>
          </p:nvPr>
        </p:nvGraphicFramePr>
        <p:xfrm>
          <a:off x="1125538" y="3794125"/>
          <a:ext cx="3048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1015920" imgH="838080" progId="Equation.DSMT4">
                  <p:embed/>
                </p:oleObj>
              </mc:Choice>
              <mc:Fallback>
                <p:oleObj name="Equation" r:id="rId6" imgW="1015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794125"/>
                        <a:ext cx="3048000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But at any section, maximum stress is a constant. Also c, the distance of the most extreme fibre is a constant</a:t>
            </a:r>
          </a:p>
          <a:p>
            <a:endParaRPr lang="en-IN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origin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3660608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30259"/>
              </p:ext>
            </p:extLst>
          </p:nvPr>
        </p:nvGraphicFramePr>
        <p:xfrm>
          <a:off x="853007" y="4797152"/>
          <a:ext cx="739140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6" imgW="2463480" imgH="431640" progId="Equation.DSMT4">
                  <p:embed/>
                </p:oleObj>
              </mc:Choice>
              <mc:Fallback>
                <p:oleObj name="Equation" r:id="rId6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07" y="4797152"/>
                        <a:ext cx="7391401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Does this look familiar ?</a:t>
            </a:r>
          </a:p>
          <a:p>
            <a:r>
              <a:rPr lang="en-IN" dirty="0" smtClean="0"/>
              <a:t>Yes. Recall the definition of centroid of an area in the y direction</a:t>
            </a:r>
          </a:p>
          <a:p>
            <a:endParaRPr lang="en-IN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origin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134633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25118"/>
              </p:ext>
            </p:extLst>
          </p:nvPr>
        </p:nvGraphicFramePr>
        <p:xfrm>
          <a:off x="3624436" y="4077072"/>
          <a:ext cx="21717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723600" imgH="558720" progId="Equation.DSMT4">
                  <p:embed/>
                </p:oleObj>
              </mc:Choice>
              <mc:Fallback>
                <p:oleObj name="Equation" r:id="rId6" imgW="723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436" y="4077072"/>
                        <a:ext cx="2171700" cy="167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But here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 So for the centroid of this cross section</a:t>
            </a:r>
          </a:p>
          <a:p>
            <a:endParaRPr lang="en-IN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origin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397845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20393"/>
              </p:ext>
            </p:extLst>
          </p:nvPr>
        </p:nvGraphicFramePr>
        <p:xfrm>
          <a:off x="1763688" y="4076700"/>
          <a:ext cx="2857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952200" imgH="558720" progId="Equation.DSMT4">
                  <p:embed/>
                </p:oleObj>
              </mc:Choice>
              <mc:Fallback>
                <p:oleObj name="Equation" r:id="rId6" imgW="952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76700"/>
                        <a:ext cx="2857500" cy="167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42694"/>
              </p:ext>
            </p:extLst>
          </p:nvPr>
        </p:nvGraphicFramePr>
        <p:xfrm>
          <a:off x="2727325" y="1482725"/>
          <a:ext cx="1828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8" imgW="609480" imgH="368280" progId="Equation.DSMT4">
                  <p:embed/>
                </p:oleObj>
              </mc:Choice>
              <mc:Fallback>
                <p:oleObj name="Equation" r:id="rId8" imgW="60948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482725"/>
                        <a:ext cx="18288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1398780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5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756843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What does this mean in simple </a:t>
            </a:r>
            <a:r>
              <a:rPr lang="en-IN" sz="2400" dirty="0"/>
              <a:t>E</a:t>
            </a:r>
            <a:r>
              <a:rPr lang="en-IN" sz="2400" dirty="0" smtClean="0"/>
              <a:t>nglish ?</a:t>
            </a:r>
          </a:p>
          <a:p>
            <a:r>
              <a:rPr lang="en-IN" sz="2400" dirty="0" smtClean="0"/>
              <a:t>The centroid is at the origin</a:t>
            </a:r>
          </a:p>
          <a:p>
            <a:r>
              <a:rPr lang="en-IN" sz="2400" dirty="0" smtClean="0"/>
              <a:t>Recasting this statement  we get</a:t>
            </a:r>
          </a:p>
          <a:p>
            <a:r>
              <a:rPr lang="en-IN" sz="2400" b="1" dirty="0" smtClean="0"/>
              <a:t>The origin (that we had chosen) is the centroid of the cross section</a:t>
            </a:r>
          </a:p>
          <a:p>
            <a:r>
              <a:rPr lang="en-IN" sz="2400" dirty="0" smtClean="0"/>
              <a:t>We have found the origin and can now safely hang our painting and go about doing other things! </a:t>
            </a:r>
          </a:p>
          <a:p>
            <a:endParaRPr lang="en-IN" sz="2400" dirty="0"/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of origin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346924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20078" y="5373216"/>
            <a:ext cx="7970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</a:rPr>
              <a:t>Given a cross section, the origin can always be found without bothering about stress or strain or load and so we can start our analysis for a section by simply locating its centroid. </a:t>
            </a:r>
            <a:endParaRPr lang="en-IN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Free Body Diagram of the beam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44592" y="2499890"/>
            <a:ext cx="6248400" cy="3881438"/>
            <a:chOff x="1606024" y="2321768"/>
            <a:chExt cx="6248400" cy="3881438"/>
          </a:xfrm>
        </p:grpSpPr>
        <p:sp>
          <p:nvSpPr>
            <p:cNvPr id="13" name="Rectangle 3" descr="Medium wood"/>
            <p:cNvSpPr>
              <a:spLocks noChangeArrowheads="1"/>
            </p:cNvSpPr>
            <p:nvPr/>
          </p:nvSpPr>
          <p:spPr bwMode="auto">
            <a:xfrm>
              <a:off x="2368024" y="2702768"/>
              <a:ext cx="4419600" cy="685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 descr="Medium wood"/>
            <p:cNvSpPr>
              <a:spLocks noChangeArrowheads="1"/>
            </p:cNvSpPr>
            <p:nvPr/>
          </p:nvSpPr>
          <p:spPr bwMode="auto">
            <a:xfrm>
              <a:off x="2520424" y="5155456"/>
              <a:ext cx="4419600" cy="685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AutoShape 49"/>
            <p:cNvSpPr>
              <a:spLocks noChangeArrowheads="1"/>
            </p:cNvSpPr>
            <p:nvPr/>
          </p:nvSpPr>
          <p:spPr bwMode="auto">
            <a:xfrm rot="5400000">
              <a:off x="4349224" y="3312368"/>
              <a:ext cx="762000" cy="10668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AutoShape 53"/>
            <p:cNvSpPr>
              <a:spLocks noChangeArrowheads="1"/>
            </p:cNvSpPr>
            <p:nvPr/>
          </p:nvSpPr>
          <p:spPr bwMode="auto">
            <a:xfrm flipH="1" flipV="1">
              <a:off x="7025749" y="2321768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AutoShape 54"/>
            <p:cNvSpPr>
              <a:spLocks noChangeArrowheads="1"/>
            </p:cNvSpPr>
            <p:nvPr/>
          </p:nvSpPr>
          <p:spPr bwMode="auto">
            <a:xfrm flipV="1">
              <a:off x="1606024" y="4755406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55" descr="Wide upward diagonal"/>
            <p:cNvSpPr>
              <a:spLocks noChangeArrowheads="1"/>
            </p:cNvSpPr>
            <p:nvPr/>
          </p:nvSpPr>
          <p:spPr bwMode="auto">
            <a:xfrm>
              <a:off x="1682224" y="2474168"/>
              <a:ext cx="685800" cy="12192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AutoShape 56"/>
            <p:cNvSpPr>
              <a:spLocks noChangeArrowheads="1"/>
            </p:cNvSpPr>
            <p:nvPr/>
          </p:nvSpPr>
          <p:spPr bwMode="auto">
            <a:xfrm flipH="1" flipV="1">
              <a:off x="7016224" y="4831606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2520424" y="4379168"/>
              <a:ext cx="46482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/>
                <a:t>Free body diagram of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5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4978896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force in that thin  yellow bordered rectangle at a distance y from our new found origin is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The moment exerted about the z axis (which passes through the origin) is therefore    </a:t>
            </a:r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things (Moment equilibrium)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653213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093376"/>
              </p:ext>
            </p:extLst>
          </p:nvPr>
        </p:nvGraphicFramePr>
        <p:xfrm>
          <a:off x="2051720" y="2596158"/>
          <a:ext cx="7413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96158"/>
                        <a:ext cx="7413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76344"/>
              </p:ext>
            </p:extLst>
          </p:nvPr>
        </p:nvGraphicFramePr>
        <p:xfrm>
          <a:off x="2123728" y="4725144"/>
          <a:ext cx="8937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25144"/>
                        <a:ext cx="8937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1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4978896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Given a beam, the external load and support conditions, we can, from static equilibrium analysis find out the moment at any section. Let us say that moment is M(x)</a:t>
            </a:r>
          </a:p>
          <a:p>
            <a:r>
              <a:rPr lang="en-IN" sz="2400" dirty="0" smtClean="0"/>
              <a:t>The sum of the moments of internal forces about the z axis must be equal to this M(x)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things (Moment equilibrium)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5285085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087043"/>
              </p:ext>
            </p:extLst>
          </p:nvPr>
        </p:nvGraphicFramePr>
        <p:xfrm>
          <a:off x="1079748" y="4653136"/>
          <a:ext cx="3924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1307880" imgH="368280" progId="Equation.DSMT4">
                  <p:embed/>
                </p:oleObj>
              </mc:Choice>
              <mc:Fallback>
                <p:oleObj name="Equation" r:id="rId6" imgW="1307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48" y="4653136"/>
                        <a:ext cx="3924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2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4978896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Using our expression for stress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We get, once again recalling that maximum stress and c are constants for a particular section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Moment equilibrium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181519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71642"/>
              </p:ext>
            </p:extLst>
          </p:nvPr>
        </p:nvGraphicFramePr>
        <p:xfrm>
          <a:off x="1503363" y="1677988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6" imgW="660240" imgH="393480" progId="Equation.DSMT4">
                  <p:embed/>
                </p:oleObj>
              </mc:Choice>
              <mc:Fallback>
                <p:oleObj name="Equation" r:id="rId6" imgW="660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677988"/>
                        <a:ext cx="1314450" cy="784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51664"/>
              </p:ext>
            </p:extLst>
          </p:nvPr>
        </p:nvGraphicFramePr>
        <p:xfrm>
          <a:off x="654050" y="3976688"/>
          <a:ext cx="4694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8" imgW="2336760" imgH="444240" progId="Equation.DSMT4">
                  <p:embed/>
                </p:oleObj>
              </mc:Choice>
              <mc:Fallback>
                <p:oleObj name="Equation" r:id="rId8" imgW="233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976688"/>
                        <a:ext cx="46942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5323144" y="1844824"/>
            <a:ext cx="2688729" cy="1886967"/>
          </a:xfrm>
          <a:prstGeom prst="cube">
            <a:avLst>
              <a:gd name="adj" fmla="val 24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4978896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Does this term below look familiar? 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Yes. It is a geometrical property of an area called the second moment of area about the x axis called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IN" sz="2400" dirty="0" smtClean="0"/>
              <a:t> which can be obtained once again without bothering about forces or stresses and strains</a:t>
            </a:r>
          </a:p>
          <a:p>
            <a:r>
              <a:rPr lang="en-IN" sz="2400" dirty="0" smtClean="0"/>
              <a:t>So once again, we can calculate and find this value before starting our analysis.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</p:txBody>
      </p:sp>
      <p:sp>
        <p:nvSpPr>
          <p:cNvPr id="43" name="Cube 42"/>
          <p:cNvSpPr/>
          <p:nvPr/>
        </p:nvSpPr>
        <p:spPr>
          <a:xfrm>
            <a:off x="5295848" y="1858472"/>
            <a:ext cx="2717266" cy="1313309"/>
          </a:xfrm>
          <a:prstGeom prst="cube">
            <a:avLst>
              <a:gd name="adj" fmla="val 36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Moment equilibrium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5214043" y="1700808"/>
            <a:ext cx="3743325" cy="2942877"/>
            <a:chOff x="914400" y="2389361"/>
            <a:chExt cx="3743325" cy="294287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914400" y="2389361"/>
              <a:ext cx="3743325" cy="2014537"/>
              <a:chOff x="1002" y="459"/>
              <a:chExt cx="2358" cy="1269"/>
            </a:xfrm>
          </p:grpSpPr>
          <p:sp>
            <p:nvSpPr>
              <p:cNvPr id="5" name="Freeform 32" descr="Oak"/>
              <p:cNvSpPr>
                <a:spLocks/>
              </p:cNvSpPr>
              <p:nvPr/>
            </p:nvSpPr>
            <p:spPr bwMode="auto">
              <a:xfrm>
                <a:off x="1002" y="825"/>
                <a:ext cx="1470" cy="903"/>
              </a:xfrm>
              <a:custGeom>
                <a:avLst/>
                <a:gdLst>
                  <a:gd name="T0" fmla="*/ 50 w 1470"/>
                  <a:gd name="T1" fmla="*/ 883 h 903"/>
                  <a:gd name="T2" fmla="*/ 1460 w 1470"/>
                  <a:gd name="T3" fmla="*/ 903 h 903"/>
                  <a:gd name="T4" fmla="*/ 1470 w 1470"/>
                  <a:gd name="T5" fmla="*/ 9 h 903"/>
                  <a:gd name="T6" fmla="*/ 89 w 1470"/>
                  <a:gd name="T7" fmla="*/ 0 h 903"/>
                  <a:gd name="T8" fmla="*/ 89 w 1470"/>
                  <a:gd name="T9" fmla="*/ 297 h 903"/>
                  <a:gd name="T10" fmla="*/ 60 w 1470"/>
                  <a:gd name="T11" fmla="*/ 506 h 903"/>
                  <a:gd name="T12" fmla="*/ 129 w 1470"/>
                  <a:gd name="T13" fmla="*/ 645 h 903"/>
                  <a:gd name="T14" fmla="*/ 50 w 1470"/>
                  <a:gd name="T15" fmla="*/ 883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0"/>
                  <a:gd name="T25" fmla="*/ 0 h 903"/>
                  <a:gd name="T26" fmla="*/ 1470 w 1470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0" h="903">
                    <a:moveTo>
                      <a:pt x="50" y="883"/>
                    </a:moveTo>
                    <a:lnTo>
                      <a:pt x="1460" y="903"/>
                    </a:lnTo>
                    <a:lnTo>
                      <a:pt x="1470" y="9"/>
                    </a:lnTo>
                    <a:lnTo>
                      <a:pt x="89" y="0"/>
                    </a:lnTo>
                    <a:cubicBezTo>
                      <a:pt x="0" y="168"/>
                      <a:pt x="82" y="190"/>
                      <a:pt x="89" y="297"/>
                    </a:cubicBezTo>
                    <a:cubicBezTo>
                      <a:pt x="84" y="381"/>
                      <a:pt x="53" y="448"/>
                      <a:pt x="60" y="506"/>
                    </a:cubicBezTo>
                    <a:cubicBezTo>
                      <a:pt x="67" y="564"/>
                      <a:pt x="131" y="582"/>
                      <a:pt x="129" y="645"/>
                    </a:cubicBezTo>
                    <a:cubicBezTo>
                      <a:pt x="127" y="708"/>
                      <a:pt x="66" y="834"/>
                      <a:pt x="50" y="883"/>
                    </a:cubicBez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" name="Line 3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39" y="834"/>
                <a:ext cx="63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151" y="839"/>
                <a:ext cx="323" cy="346"/>
                <a:chOff x="1419" y="716"/>
                <a:chExt cx="323" cy="346"/>
              </a:xfrm>
            </p:grpSpPr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 flipH="1" flipV="1">
                <a:off x="2458" y="1377"/>
                <a:ext cx="323" cy="346"/>
                <a:chOff x="1419" y="716"/>
                <a:chExt cx="323" cy="346"/>
              </a:xfrm>
            </p:grpSpPr>
            <p:sp>
              <p:nvSpPr>
                <p:cNvPr id="2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419" y="71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54" y="774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546" y="900"/>
                  <a:ext cx="18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582" y="956"/>
                  <a:ext cx="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503" y="838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623" y="1008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1656" y="1062"/>
                  <a:ext cx="8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1068" y="1275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 Box 51"/>
              <p:cNvSpPr txBox="1">
                <a:spLocks noChangeArrowheads="1"/>
              </p:cNvSpPr>
              <p:nvPr/>
            </p:nvSpPr>
            <p:spPr bwMode="auto">
              <a:xfrm>
                <a:off x="1356" y="987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 i="1" dirty="0"/>
                  <a:t>Neutral plane</a:t>
                </a:r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2124" y="6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>
                <a:off x="2460" y="1275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13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Symbol" pitchFamily="18" charset="2"/>
                  </a:rPr>
                  <a:t>s</a:t>
                </a:r>
                <a:r>
                  <a:rPr lang="en-US" altLang="en-US" sz="2000" b="1" i="1" baseline="-25000"/>
                  <a:t>x</a:t>
                </a:r>
              </a:p>
            </p:txBody>
          </p:sp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2412" y="48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>
                    <a:cs typeface="Times New Roman" pitchFamily="18" charset="0"/>
                  </a:rPr>
                  <a:t>y</a:t>
                </a:r>
                <a:endParaRPr lang="en-US" altLang="en-US" sz="2000" b="1" i="1" baseline="-25000">
                  <a:cs typeface="Times New Roman" pitchFamily="18" charset="0"/>
                </a:endParaRPr>
              </a:p>
            </p:txBody>
          </p:sp>
          <p:sp>
            <p:nvSpPr>
              <p:cNvPr id="15" name="Text Box 56"/>
              <p:cNvSpPr txBox="1">
                <a:spLocks noChangeArrowheads="1"/>
              </p:cNvSpPr>
              <p:nvPr/>
            </p:nvSpPr>
            <p:spPr bwMode="auto">
              <a:xfrm>
                <a:off x="2124" y="4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FF0066"/>
                    </a:solidFill>
                    <a:latin typeface="Symbol" pitchFamily="18" charset="2"/>
                  </a:rPr>
                  <a:t>s</a:t>
                </a:r>
                <a:r>
                  <a:rPr lang="en-US" altLang="en-US" sz="2000" b="1" i="1" baseline="-25000">
                    <a:solidFill>
                      <a:srgbClr val="FF0066"/>
                    </a:solidFill>
                  </a:rPr>
                  <a:t>m</a:t>
                </a: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>
                <a:off x="2124" y="747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2556" y="843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460" y="84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903" y="993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 smtClean="0">
                    <a:cs typeface="Times New Roman" pitchFamily="18" charset="0"/>
                  </a:rPr>
                  <a:t>y</a:t>
                </a:r>
                <a:endParaRPr lang="en-US" altLang="en-US" sz="2000" b="1" i="1" baseline="-25000" dirty="0">
                  <a:cs typeface="Times New Roman" pitchFamily="18" charset="0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 flipV="1">
                <a:off x="2472" y="603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3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001486"/>
                </p:ext>
              </p:extLst>
            </p:nvPr>
          </p:nvGraphicFramePr>
          <p:xfrm>
            <a:off x="3152677" y="4549601"/>
            <a:ext cx="133826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4" imgW="672840" imgH="393480" progId="Equation.DSMT4">
                    <p:embed/>
                  </p:oleObj>
                </mc:Choice>
                <mc:Fallback>
                  <p:oleObj name="Equation" r:id="rId4" imgW="672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677" y="4549601"/>
                          <a:ext cx="133826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Elbow Connector 45"/>
          <p:cNvCxnSpPr/>
          <p:nvPr/>
        </p:nvCxnSpPr>
        <p:spPr>
          <a:xfrm rot="16200000" flipH="1">
            <a:off x="7997042" y="3554896"/>
            <a:ext cx="563340" cy="481011"/>
          </a:xfrm>
          <a:prstGeom prst="bentConnector3">
            <a:avLst>
              <a:gd name="adj1" fmla="val -3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59"/>
          <p:cNvSpPr>
            <a:spLocks noChangeShapeType="1"/>
          </p:cNvSpPr>
          <p:nvPr/>
        </p:nvSpPr>
        <p:spPr bwMode="auto">
          <a:xfrm>
            <a:off x="8011616" y="17728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8172400" y="2462808"/>
            <a:ext cx="0" cy="534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Parallelogram 35"/>
          <p:cNvSpPr/>
          <p:nvPr/>
        </p:nvSpPr>
        <p:spPr>
          <a:xfrm rot="16200000" flipV="1">
            <a:off x="7450144" y="2319519"/>
            <a:ext cx="692894" cy="463586"/>
          </a:xfrm>
          <a:prstGeom prst="parallelogram">
            <a:avLst>
              <a:gd name="adj" fmla="val 9104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40346"/>
              </p:ext>
            </p:extLst>
          </p:nvPr>
        </p:nvGraphicFramePr>
        <p:xfrm>
          <a:off x="2627784" y="1772816"/>
          <a:ext cx="88848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444240" imgH="368280" progId="Equation.DSMT4">
                  <p:embed/>
                </p:oleObj>
              </mc:Choice>
              <mc:Fallback>
                <p:oleObj name="Equation" r:id="rId6" imgW="4442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1772816"/>
                        <a:ext cx="888480" cy="73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3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08912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Our expression for moment  equilibrium now becomes 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We use our expression for stress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We finally get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Moment equilibrium</a:t>
            </a:r>
            <a:endParaRPr lang="en-IN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29474"/>
              </p:ext>
            </p:extLst>
          </p:nvPr>
        </p:nvGraphicFramePr>
        <p:xfrm>
          <a:off x="2347541" y="1528713"/>
          <a:ext cx="30622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1523880" imgH="444240" progId="Equation.DSMT4">
                  <p:embed/>
                </p:oleObj>
              </mc:Choice>
              <mc:Fallback>
                <p:oleObj name="Equation" r:id="rId3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541" y="1528713"/>
                        <a:ext cx="30622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45049"/>
              </p:ext>
            </p:extLst>
          </p:nvPr>
        </p:nvGraphicFramePr>
        <p:xfrm>
          <a:off x="5537969" y="2276872"/>
          <a:ext cx="31384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69" y="2276872"/>
                        <a:ext cx="31384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53609"/>
              </p:ext>
            </p:extLst>
          </p:nvPr>
        </p:nvGraphicFramePr>
        <p:xfrm>
          <a:off x="2771800" y="3068960"/>
          <a:ext cx="3237840" cy="140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7" imgW="1079280" imgH="469800" progId="Equation.DSMT4">
                  <p:embed/>
                </p:oleObj>
              </mc:Choice>
              <mc:Fallback>
                <p:oleObj name="Equation" r:id="rId7" imgW="1079280" imgH="469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68960"/>
                        <a:ext cx="3237840" cy="140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395536" y="44371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Given a cross section, we can find Iyy about the centroid from simple geometry and M(x) from static equilibrium analysis. So we can now find the stress at any point of a beam with </a:t>
            </a:r>
            <a:r>
              <a:rPr lang="en-IN" sz="2400" i="1" dirty="0" smtClean="0">
                <a:solidFill>
                  <a:srgbClr val="FF0000"/>
                </a:solidFill>
              </a:rPr>
              <a:t>one axis of symmetry loaded along that axis</a:t>
            </a:r>
            <a:r>
              <a:rPr lang="en-IN" sz="2400" smtClean="0">
                <a:solidFill>
                  <a:srgbClr val="FF0000"/>
                </a:solidFill>
              </a:rPr>
              <a:t>. </a:t>
            </a:r>
          </a:p>
          <a:p>
            <a:r>
              <a:rPr lang="en-IN" sz="2400" b="1" smtClean="0">
                <a:solidFill>
                  <a:srgbClr val="FF0000"/>
                </a:solidFill>
              </a:rPr>
              <a:t>Note </a:t>
            </a:r>
            <a:r>
              <a:rPr lang="en-IN" sz="2400" b="1" dirty="0" smtClean="0">
                <a:solidFill>
                  <a:srgbClr val="FF0000"/>
                </a:solidFill>
              </a:rPr>
              <a:t>that compressive stress is taken as positive </a:t>
            </a:r>
            <a:r>
              <a:rPr lang="en-IN" sz="2400" b="1" smtClean="0">
                <a:solidFill>
                  <a:srgbClr val="FF0000"/>
                </a:solidFill>
              </a:rPr>
              <a:t>and curving </a:t>
            </a:r>
            <a:r>
              <a:rPr lang="en-IN" sz="2400" b="1" dirty="0" smtClean="0">
                <a:solidFill>
                  <a:srgbClr val="FF0000"/>
                </a:solidFill>
              </a:rPr>
              <a:t>upwards has been considered as positive curvature.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go back to our old picture</a:t>
            </a:r>
            <a:endParaRPr lang="en-IN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29469" y="-183679"/>
            <a:ext cx="6238875" cy="6276975"/>
            <a:chOff x="-770" y="1076"/>
            <a:chExt cx="3930" cy="3954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288" y="3072"/>
              <a:ext cx="912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218" y="3072"/>
              <a:ext cx="912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AutoShape 24" descr="Medium wood"/>
            <p:cNvSpPr>
              <a:spLocks noChangeArrowheads="1"/>
            </p:cNvSpPr>
            <p:nvPr/>
          </p:nvSpPr>
          <p:spPr bwMode="auto">
            <a:xfrm rot="10800000">
              <a:off x="-770" y="1076"/>
              <a:ext cx="3930" cy="3934"/>
            </a:xfrm>
            <a:custGeom>
              <a:avLst/>
              <a:gdLst>
                <a:gd name="G0" fmla="+- 8141 0 0"/>
                <a:gd name="G1" fmla="+- -7718004 0 0"/>
                <a:gd name="G2" fmla="+- 0 0 -7718004"/>
                <a:gd name="T0" fmla="*/ 0 256 1"/>
                <a:gd name="T1" fmla="*/ 180 256 1"/>
                <a:gd name="G3" fmla="+- -7718004 T0 T1"/>
                <a:gd name="T2" fmla="*/ 0 256 1"/>
                <a:gd name="T3" fmla="*/ 90 256 1"/>
                <a:gd name="G4" fmla="+- -7718004 T2 T3"/>
                <a:gd name="G5" fmla="*/ G4 2 1"/>
                <a:gd name="T4" fmla="*/ 90 256 1"/>
                <a:gd name="T5" fmla="*/ 0 256 1"/>
                <a:gd name="G6" fmla="+- -7718004 T4 T5"/>
                <a:gd name="G7" fmla="*/ G6 2 1"/>
                <a:gd name="G8" fmla="abs -771800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1"/>
                <a:gd name="G18" fmla="*/ 8141 1 2"/>
                <a:gd name="G19" fmla="+- G18 5400 0"/>
                <a:gd name="G20" fmla="cos G19 -7718004"/>
                <a:gd name="G21" fmla="sin G19 -7718004"/>
                <a:gd name="G22" fmla="+- G20 10800 0"/>
                <a:gd name="G23" fmla="+- G21 10800 0"/>
                <a:gd name="G24" fmla="+- 10800 0 G20"/>
                <a:gd name="G25" fmla="+- 8141 10800 0"/>
                <a:gd name="G26" fmla="?: G9 G17 G25"/>
                <a:gd name="G27" fmla="?: G9 0 21600"/>
                <a:gd name="G28" fmla="cos 10800 -7718004"/>
                <a:gd name="G29" fmla="sin 10800 -7718004"/>
                <a:gd name="G30" fmla="sin 8141 -7718004"/>
                <a:gd name="G31" fmla="+- G28 10800 0"/>
                <a:gd name="G32" fmla="+- G29 10800 0"/>
                <a:gd name="G33" fmla="+- G30 10800 0"/>
                <a:gd name="G34" fmla="?: G4 0 G31"/>
                <a:gd name="G35" fmla="?: -7718004 G34 0"/>
                <a:gd name="G36" fmla="?: G6 G35 G31"/>
                <a:gd name="G37" fmla="+- 21600 0 G36"/>
                <a:gd name="G38" fmla="?: G4 0 G33"/>
                <a:gd name="G39" fmla="?: -771800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387 w 21600"/>
                <a:gd name="T15" fmla="*/ 2419 h 21600"/>
                <a:gd name="T16" fmla="*/ 10800 w 21600"/>
                <a:gd name="T17" fmla="*/ 2659 h 21600"/>
                <a:gd name="T18" fmla="*/ 15213 w 21600"/>
                <a:gd name="T19" fmla="*/ 241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007" y="3596"/>
                  </a:moveTo>
                  <a:cubicBezTo>
                    <a:pt x="8176" y="2980"/>
                    <a:pt x="9478" y="2658"/>
                    <a:pt x="10800" y="2659"/>
                  </a:cubicBezTo>
                  <a:cubicBezTo>
                    <a:pt x="12121" y="2659"/>
                    <a:pt x="13423" y="2980"/>
                    <a:pt x="14592" y="3596"/>
                  </a:cubicBezTo>
                  <a:lnTo>
                    <a:pt x="15831" y="1243"/>
                  </a:lnTo>
                  <a:cubicBezTo>
                    <a:pt x="14280" y="426"/>
                    <a:pt x="12553" y="-1"/>
                    <a:pt x="10799" y="0"/>
                  </a:cubicBezTo>
                  <a:cubicBezTo>
                    <a:pt x="9046" y="0"/>
                    <a:pt x="7319" y="426"/>
                    <a:pt x="5768" y="1243"/>
                  </a:cubicBezTo>
                  <a:close/>
                </a:path>
              </a:pathLst>
            </a:cu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Arc 25"/>
            <p:cNvSpPr>
              <a:spLocks/>
            </p:cNvSpPr>
            <p:nvPr/>
          </p:nvSpPr>
          <p:spPr bwMode="auto">
            <a:xfrm>
              <a:off x="139" y="3058"/>
              <a:ext cx="2104" cy="1766"/>
            </a:xfrm>
            <a:custGeom>
              <a:avLst/>
              <a:gdLst>
                <a:gd name="G0" fmla="+- 13154 0 0"/>
                <a:gd name="G1" fmla="+- 0 0 0"/>
                <a:gd name="G2" fmla="+- 21600 0 0"/>
                <a:gd name="T0" fmla="*/ 25743 w 25743"/>
                <a:gd name="T1" fmla="*/ 17552 h 21600"/>
                <a:gd name="T2" fmla="*/ 0 w 25743"/>
                <a:gd name="T3" fmla="*/ 17132 h 21600"/>
                <a:gd name="T4" fmla="*/ 13154 w 257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3" h="21600" fill="none" extrusionOk="0">
                  <a:moveTo>
                    <a:pt x="25743" y="17552"/>
                  </a:moveTo>
                  <a:cubicBezTo>
                    <a:pt x="22073" y="20184"/>
                    <a:pt x="17670" y="21599"/>
                    <a:pt x="13154" y="21600"/>
                  </a:cubicBezTo>
                  <a:cubicBezTo>
                    <a:pt x="8396" y="21600"/>
                    <a:pt x="3772" y="20029"/>
                    <a:pt x="-1" y="17132"/>
                  </a:cubicBezTo>
                </a:path>
                <a:path w="25743" h="21600" stroke="0" extrusionOk="0">
                  <a:moveTo>
                    <a:pt x="25743" y="17552"/>
                  </a:moveTo>
                  <a:cubicBezTo>
                    <a:pt x="22073" y="20184"/>
                    <a:pt x="17670" y="21599"/>
                    <a:pt x="13154" y="21600"/>
                  </a:cubicBezTo>
                  <a:cubicBezTo>
                    <a:pt x="8396" y="21600"/>
                    <a:pt x="3772" y="20029"/>
                    <a:pt x="-1" y="17132"/>
                  </a:cubicBezTo>
                  <a:lnTo>
                    <a:pt x="13154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Arc 26"/>
            <p:cNvSpPr>
              <a:spLocks/>
            </p:cNvSpPr>
            <p:nvPr/>
          </p:nvSpPr>
          <p:spPr bwMode="auto">
            <a:xfrm>
              <a:off x="425" y="3024"/>
              <a:ext cx="1773" cy="1700"/>
            </a:xfrm>
            <a:custGeom>
              <a:avLst/>
              <a:gdLst>
                <a:gd name="G0" fmla="+- 10151 0 0"/>
                <a:gd name="G1" fmla="+- 0 0 0"/>
                <a:gd name="G2" fmla="+- 21600 0 0"/>
                <a:gd name="T0" fmla="*/ 22529 w 22529"/>
                <a:gd name="T1" fmla="*/ 17702 h 21600"/>
                <a:gd name="T2" fmla="*/ 0 w 22529"/>
                <a:gd name="T3" fmla="*/ 19066 h 21600"/>
                <a:gd name="T4" fmla="*/ 10151 w 2252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29" h="21600" fill="none" extrusionOk="0">
                  <a:moveTo>
                    <a:pt x="22528" y="17701"/>
                  </a:moveTo>
                  <a:cubicBezTo>
                    <a:pt x="18899" y="20239"/>
                    <a:pt x="14578" y="21599"/>
                    <a:pt x="10151" y="21600"/>
                  </a:cubicBezTo>
                  <a:cubicBezTo>
                    <a:pt x="6610" y="21600"/>
                    <a:pt x="3124" y="20729"/>
                    <a:pt x="-1" y="19066"/>
                  </a:cubicBezTo>
                </a:path>
                <a:path w="22529" h="21600" stroke="0" extrusionOk="0">
                  <a:moveTo>
                    <a:pt x="22528" y="17701"/>
                  </a:moveTo>
                  <a:cubicBezTo>
                    <a:pt x="18899" y="20239"/>
                    <a:pt x="14578" y="21599"/>
                    <a:pt x="10151" y="21600"/>
                  </a:cubicBezTo>
                  <a:cubicBezTo>
                    <a:pt x="6610" y="21600"/>
                    <a:pt x="3124" y="20729"/>
                    <a:pt x="-1" y="19066"/>
                  </a:cubicBezTo>
                  <a:lnTo>
                    <a:pt x="10151" y="0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181" y="2976"/>
              <a:ext cx="827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89" y="2942"/>
              <a:ext cx="827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1210" y="3984"/>
              <a:ext cx="0" cy="816"/>
            </a:xfrm>
            <a:prstGeom prst="line">
              <a:avLst/>
            </a:prstGeom>
            <a:noFill/>
            <a:ln w="38100">
              <a:solidFill>
                <a:srgbClr val="CC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4820"/>
              <a:ext cx="720" cy="0"/>
            </a:xfrm>
            <a:prstGeom prst="line">
              <a:avLst/>
            </a:prstGeom>
            <a:noFill/>
            <a:ln w="38100">
              <a:solidFill>
                <a:srgbClr val="CC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912" y="2890"/>
              <a:ext cx="28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V="1">
              <a:off x="1240" y="2878"/>
              <a:ext cx="28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1104" y="28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C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46" y="418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993300"/>
                  </a:solidFill>
                </a:rPr>
                <a:t>A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74" y="454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834" y="420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B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0" y="471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A’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054" y="46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B’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240" y="438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1920" y="43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2026" y="45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1104" y="32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chemeClr val="accent2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26" name="Arc 43"/>
            <p:cNvSpPr>
              <a:spLocks/>
            </p:cNvSpPr>
            <p:nvPr/>
          </p:nvSpPr>
          <p:spPr bwMode="auto">
            <a:xfrm>
              <a:off x="988" y="3024"/>
              <a:ext cx="450" cy="480"/>
            </a:xfrm>
            <a:custGeom>
              <a:avLst/>
              <a:gdLst>
                <a:gd name="G0" fmla="+- 10067 0 0"/>
                <a:gd name="G1" fmla="+- 0 0 0"/>
                <a:gd name="G2" fmla="+- 21600 0 0"/>
                <a:gd name="T0" fmla="*/ 20225 w 20225"/>
                <a:gd name="T1" fmla="*/ 19063 h 21600"/>
                <a:gd name="T2" fmla="*/ 0 w 20225"/>
                <a:gd name="T3" fmla="*/ 19111 h 21600"/>
                <a:gd name="T4" fmla="*/ 10067 w 202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25" h="21600" fill="none" extrusionOk="0">
                  <a:moveTo>
                    <a:pt x="20224" y="19062"/>
                  </a:moveTo>
                  <a:cubicBezTo>
                    <a:pt x="17098" y="20728"/>
                    <a:pt x="13609" y="21599"/>
                    <a:pt x="10067" y="21600"/>
                  </a:cubicBezTo>
                  <a:cubicBezTo>
                    <a:pt x="6559" y="21600"/>
                    <a:pt x="3103" y="20745"/>
                    <a:pt x="0" y="19110"/>
                  </a:cubicBezTo>
                </a:path>
                <a:path w="20225" h="21600" stroke="0" extrusionOk="0">
                  <a:moveTo>
                    <a:pt x="20224" y="19062"/>
                  </a:moveTo>
                  <a:cubicBezTo>
                    <a:pt x="17098" y="20728"/>
                    <a:pt x="13609" y="21599"/>
                    <a:pt x="10067" y="21600"/>
                  </a:cubicBezTo>
                  <a:cubicBezTo>
                    <a:pt x="6559" y="21600"/>
                    <a:pt x="3103" y="20745"/>
                    <a:pt x="0" y="19110"/>
                  </a:cubicBezTo>
                  <a:lnTo>
                    <a:pt x="10067" y="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1008" y="393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663300"/>
                  </a:solidFill>
                </a:rPr>
                <a:t>y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798" y="481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584" y="3552"/>
              <a:ext cx="43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chemeClr val="accent2"/>
                  </a:solidFill>
                  <a:latin typeface="Symbol" pitchFamily="18" charset="2"/>
                </a:rPr>
                <a:t>r - </a:t>
              </a:r>
              <a:r>
                <a:rPr lang="en-US" altLang="en-US" sz="1600" b="1" i="1">
                  <a:solidFill>
                    <a:schemeClr val="accent2"/>
                  </a:solidFill>
                  <a:cs typeface="Times New Roman" pitchFamily="18" charset="0"/>
                </a:rPr>
                <a:t>y</a:t>
              </a: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478" y="3600"/>
              <a:ext cx="19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chemeClr val="accent2"/>
                  </a:solidFill>
                  <a:latin typeface="Symbol" pitchFamily="18" charset="2"/>
                </a:rPr>
                <a:t>r</a:t>
              </a:r>
              <a:endParaRPr lang="en-US" altLang="en-US" sz="1600" b="1" i="1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  <p:sp>
          <p:nvSpPr>
            <p:cNvPr id="31" name="Oval 48"/>
            <p:cNvSpPr>
              <a:spLocks noChangeArrowheads="1"/>
            </p:cNvSpPr>
            <p:nvPr/>
          </p:nvSpPr>
          <p:spPr bwMode="auto">
            <a:xfrm>
              <a:off x="1200" y="30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1008" y="480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FFFF00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4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50557" cy="4525963"/>
          </a:xfrm>
        </p:spPr>
        <p:txBody>
          <a:bodyPr/>
          <a:lstStyle/>
          <a:p>
            <a:r>
              <a:rPr lang="en-IN" dirty="0" smtClean="0"/>
              <a:t>We also recall our expressions for strain and stress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021757" y="-963488"/>
            <a:ext cx="6238875" cy="6276975"/>
            <a:chOff x="-770" y="1076"/>
            <a:chExt cx="3930" cy="3954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288" y="3072"/>
              <a:ext cx="912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218" y="3072"/>
              <a:ext cx="912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AutoShape 24" descr="Medium wood"/>
            <p:cNvSpPr>
              <a:spLocks noChangeArrowheads="1"/>
            </p:cNvSpPr>
            <p:nvPr/>
          </p:nvSpPr>
          <p:spPr bwMode="auto">
            <a:xfrm rot="10800000">
              <a:off x="-770" y="1076"/>
              <a:ext cx="3930" cy="3934"/>
            </a:xfrm>
            <a:custGeom>
              <a:avLst/>
              <a:gdLst>
                <a:gd name="G0" fmla="+- 8141 0 0"/>
                <a:gd name="G1" fmla="+- -7718004 0 0"/>
                <a:gd name="G2" fmla="+- 0 0 -7718004"/>
                <a:gd name="T0" fmla="*/ 0 256 1"/>
                <a:gd name="T1" fmla="*/ 180 256 1"/>
                <a:gd name="G3" fmla="+- -7718004 T0 T1"/>
                <a:gd name="T2" fmla="*/ 0 256 1"/>
                <a:gd name="T3" fmla="*/ 90 256 1"/>
                <a:gd name="G4" fmla="+- -7718004 T2 T3"/>
                <a:gd name="G5" fmla="*/ G4 2 1"/>
                <a:gd name="T4" fmla="*/ 90 256 1"/>
                <a:gd name="T5" fmla="*/ 0 256 1"/>
                <a:gd name="G6" fmla="+- -7718004 T4 T5"/>
                <a:gd name="G7" fmla="*/ G6 2 1"/>
                <a:gd name="G8" fmla="abs -771800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1"/>
                <a:gd name="G18" fmla="*/ 8141 1 2"/>
                <a:gd name="G19" fmla="+- G18 5400 0"/>
                <a:gd name="G20" fmla="cos G19 -7718004"/>
                <a:gd name="G21" fmla="sin G19 -7718004"/>
                <a:gd name="G22" fmla="+- G20 10800 0"/>
                <a:gd name="G23" fmla="+- G21 10800 0"/>
                <a:gd name="G24" fmla="+- 10800 0 G20"/>
                <a:gd name="G25" fmla="+- 8141 10800 0"/>
                <a:gd name="G26" fmla="?: G9 G17 G25"/>
                <a:gd name="G27" fmla="?: G9 0 21600"/>
                <a:gd name="G28" fmla="cos 10800 -7718004"/>
                <a:gd name="G29" fmla="sin 10800 -7718004"/>
                <a:gd name="G30" fmla="sin 8141 -7718004"/>
                <a:gd name="G31" fmla="+- G28 10800 0"/>
                <a:gd name="G32" fmla="+- G29 10800 0"/>
                <a:gd name="G33" fmla="+- G30 10800 0"/>
                <a:gd name="G34" fmla="?: G4 0 G31"/>
                <a:gd name="G35" fmla="?: -7718004 G34 0"/>
                <a:gd name="G36" fmla="?: G6 G35 G31"/>
                <a:gd name="G37" fmla="+- 21600 0 G36"/>
                <a:gd name="G38" fmla="?: G4 0 G33"/>
                <a:gd name="G39" fmla="?: -771800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387 w 21600"/>
                <a:gd name="T15" fmla="*/ 2419 h 21600"/>
                <a:gd name="T16" fmla="*/ 10800 w 21600"/>
                <a:gd name="T17" fmla="*/ 2659 h 21600"/>
                <a:gd name="T18" fmla="*/ 15213 w 21600"/>
                <a:gd name="T19" fmla="*/ 2419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007" y="3596"/>
                  </a:moveTo>
                  <a:cubicBezTo>
                    <a:pt x="8176" y="2980"/>
                    <a:pt x="9478" y="2658"/>
                    <a:pt x="10800" y="2659"/>
                  </a:cubicBezTo>
                  <a:cubicBezTo>
                    <a:pt x="12121" y="2659"/>
                    <a:pt x="13423" y="2980"/>
                    <a:pt x="14592" y="3596"/>
                  </a:cubicBezTo>
                  <a:lnTo>
                    <a:pt x="15831" y="1243"/>
                  </a:lnTo>
                  <a:cubicBezTo>
                    <a:pt x="14280" y="426"/>
                    <a:pt x="12553" y="-1"/>
                    <a:pt x="10799" y="0"/>
                  </a:cubicBezTo>
                  <a:cubicBezTo>
                    <a:pt x="9046" y="0"/>
                    <a:pt x="7319" y="426"/>
                    <a:pt x="5768" y="1243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Arc 25"/>
            <p:cNvSpPr>
              <a:spLocks/>
            </p:cNvSpPr>
            <p:nvPr/>
          </p:nvSpPr>
          <p:spPr bwMode="auto">
            <a:xfrm>
              <a:off x="139" y="3058"/>
              <a:ext cx="2104" cy="1766"/>
            </a:xfrm>
            <a:custGeom>
              <a:avLst/>
              <a:gdLst>
                <a:gd name="G0" fmla="+- 13154 0 0"/>
                <a:gd name="G1" fmla="+- 0 0 0"/>
                <a:gd name="G2" fmla="+- 21600 0 0"/>
                <a:gd name="T0" fmla="*/ 25743 w 25743"/>
                <a:gd name="T1" fmla="*/ 17552 h 21600"/>
                <a:gd name="T2" fmla="*/ 0 w 25743"/>
                <a:gd name="T3" fmla="*/ 17132 h 21600"/>
                <a:gd name="T4" fmla="*/ 13154 w 257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43" h="21600" fill="none" extrusionOk="0">
                  <a:moveTo>
                    <a:pt x="25743" y="17552"/>
                  </a:moveTo>
                  <a:cubicBezTo>
                    <a:pt x="22073" y="20184"/>
                    <a:pt x="17670" y="21599"/>
                    <a:pt x="13154" y="21600"/>
                  </a:cubicBezTo>
                  <a:cubicBezTo>
                    <a:pt x="8396" y="21600"/>
                    <a:pt x="3772" y="20029"/>
                    <a:pt x="-1" y="17132"/>
                  </a:cubicBezTo>
                </a:path>
                <a:path w="25743" h="21600" stroke="0" extrusionOk="0">
                  <a:moveTo>
                    <a:pt x="25743" y="17552"/>
                  </a:moveTo>
                  <a:cubicBezTo>
                    <a:pt x="22073" y="20184"/>
                    <a:pt x="17670" y="21599"/>
                    <a:pt x="13154" y="21600"/>
                  </a:cubicBezTo>
                  <a:cubicBezTo>
                    <a:pt x="8396" y="21600"/>
                    <a:pt x="3772" y="20029"/>
                    <a:pt x="-1" y="17132"/>
                  </a:cubicBezTo>
                  <a:lnTo>
                    <a:pt x="13154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Arc 26"/>
            <p:cNvSpPr>
              <a:spLocks/>
            </p:cNvSpPr>
            <p:nvPr/>
          </p:nvSpPr>
          <p:spPr bwMode="auto">
            <a:xfrm>
              <a:off x="425" y="3024"/>
              <a:ext cx="1773" cy="1700"/>
            </a:xfrm>
            <a:custGeom>
              <a:avLst/>
              <a:gdLst>
                <a:gd name="G0" fmla="+- 10151 0 0"/>
                <a:gd name="G1" fmla="+- 0 0 0"/>
                <a:gd name="G2" fmla="+- 21600 0 0"/>
                <a:gd name="T0" fmla="*/ 22529 w 22529"/>
                <a:gd name="T1" fmla="*/ 17702 h 21600"/>
                <a:gd name="T2" fmla="*/ 0 w 22529"/>
                <a:gd name="T3" fmla="*/ 19066 h 21600"/>
                <a:gd name="T4" fmla="*/ 10151 w 2252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29" h="21600" fill="none" extrusionOk="0">
                  <a:moveTo>
                    <a:pt x="22528" y="17701"/>
                  </a:moveTo>
                  <a:cubicBezTo>
                    <a:pt x="18899" y="20239"/>
                    <a:pt x="14578" y="21599"/>
                    <a:pt x="10151" y="21600"/>
                  </a:cubicBezTo>
                  <a:cubicBezTo>
                    <a:pt x="6610" y="21600"/>
                    <a:pt x="3124" y="20729"/>
                    <a:pt x="-1" y="19066"/>
                  </a:cubicBezTo>
                </a:path>
                <a:path w="22529" h="21600" stroke="0" extrusionOk="0">
                  <a:moveTo>
                    <a:pt x="22528" y="17701"/>
                  </a:moveTo>
                  <a:cubicBezTo>
                    <a:pt x="18899" y="20239"/>
                    <a:pt x="14578" y="21599"/>
                    <a:pt x="10151" y="21600"/>
                  </a:cubicBezTo>
                  <a:cubicBezTo>
                    <a:pt x="6610" y="21600"/>
                    <a:pt x="3124" y="20729"/>
                    <a:pt x="-1" y="19066"/>
                  </a:cubicBezTo>
                  <a:lnTo>
                    <a:pt x="10151" y="0"/>
                  </a:lnTo>
                  <a:close/>
                </a:path>
              </a:pathLst>
            </a:cu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181" y="2976"/>
              <a:ext cx="827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89" y="2942"/>
              <a:ext cx="827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1210" y="3984"/>
              <a:ext cx="0" cy="816"/>
            </a:xfrm>
            <a:prstGeom prst="line">
              <a:avLst/>
            </a:prstGeom>
            <a:noFill/>
            <a:ln w="38100">
              <a:solidFill>
                <a:srgbClr val="CC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4820"/>
              <a:ext cx="720" cy="0"/>
            </a:xfrm>
            <a:prstGeom prst="line">
              <a:avLst/>
            </a:prstGeom>
            <a:noFill/>
            <a:ln w="38100">
              <a:solidFill>
                <a:srgbClr val="CC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912" y="2890"/>
              <a:ext cx="28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V="1">
              <a:off x="1240" y="2878"/>
              <a:ext cx="28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1104" y="28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C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46" y="418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993300"/>
                  </a:solidFill>
                </a:rPr>
                <a:t>A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74" y="454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834" y="420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B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0" y="471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A’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054" y="46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993300"/>
                  </a:solidFill>
                </a:rPr>
                <a:t>B’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240" y="438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1920" y="43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2026" y="45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1104" y="32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chemeClr val="accent2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26" name="Arc 43"/>
            <p:cNvSpPr>
              <a:spLocks/>
            </p:cNvSpPr>
            <p:nvPr/>
          </p:nvSpPr>
          <p:spPr bwMode="auto">
            <a:xfrm>
              <a:off x="988" y="3024"/>
              <a:ext cx="450" cy="480"/>
            </a:xfrm>
            <a:custGeom>
              <a:avLst/>
              <a:gdLst>
                <a:gd name="G0" fmla="+- 10067 0 0"/>
                <a:gd name="G1" fmla="+- 0 0 0"/>
                <a:gd name="G2" fmla="+- 21600 0 0"/>
                <a:gd name="T0" fmla="*/ 20225 w 20225"/>
                <a:gd name="T1" fmla="*/ 19063 h 21600"/>
                <a:gd name="T2" fmla="*/ 0 w 20225"/>
                <a:gd name="T3" fmla="*/ 19111 h 21600"/>
                <a:gd name="T4" fmla="*/ 10067 w 202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25" h="21600" fill="none" extrusionOk="0">
                  <a:moveTo>
                    <a:pt x="20224" y="19062"/>
                  </a:moveTo>
                  <a:cubicBezTo>
                    <a:pt x="17098" y="20728"/>
                    <a:pt x="13609" y="21599"/>
                    <a:pt x="10067" y="21600"/>
                  </a:cubicBezTo>
                  <a:cubicBezTo>
                    <a:pt x="6559" y="21600"/>
                    <a:pt x="3103" y="20745"/>
                    <a:pt x="0" y="19110"/>
                  </a:cubicBezTo>
                </a:path>
                <a:path w="20225" h="21600" stroke="0" extrusionOk="0">
                  <a:moveTo>
                    <a:pt x="20224" y="19062"/>
                  </a:moveTo>
                  <a:cubicBezTo>
                    <a:pt x="17098" y="20728"/>
                    <a:pt x="13609" y="21599"/>
                    <a:pt x="10067" y="21600"/>
                  </a:cubicBezTo>
                  <a:cubicBezTo>
                    <a:pt x="6559" y="21600"/>
                    <a:pt x="3103" y="20745"/>
                    <a:pt x="0" y="19110"/>
                  </a:cubicBezTo>
                  <a:lnTo>
                    <a:pt x="10067" y="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1008" y="393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663300"/>
                  </a:solidFill>
                </a:rPr>
                <a:t>y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798" y="481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584" y="3552"/>
              <a:ext cx="43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chemeClr val="accent2"/>
                  </a:solidFill>
                  <a:latin typeface="Symbol" pitchFamily="18" charset="2"/>
                </a:rPr>
                <a:t>r - </a:t>
              </a:r>
              <a:r>
                <a:rPr lang="en-US" altLang="en-US" sz="1600" b="1" i="1">
                  <a:solidFill>
                    <a:schemeClr val="accent2"/>
                  </a:solidFill>
                  <a:cs typeface="Times New Roman" pitchFamily="18" charset="0"/>
                </a:rPr>
                <a:t>y</a:t>
              </a: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478" y="3600"/>
              <a:ext cx="19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 dirty="0">
                  <a:solidFill>
                    <a:schemeClr val="accent2"/>
                  </a:solidFill>
                  <a:latin typeface="Symbol" pitchFamily="18" charset="2"/>
                </a:rPr>
                <a:t>r</a:t>
              </a:r>
              <a:endParaRPr lang="en-US" altLang="en-US" sz="1600" b="1" i="1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  <p:sp>
          <p:nvSpPr>
            <p:cNvPr id="31" name="Oval 48"/>
            <p:cNvSpPr>
              <a:spLocks noChangeArrowheads="1"/>
            </p:cNvSpPr>
            <p:nvPr/>
          </p:nvSpPr>
          <p:spPr bwMode="auto">
            <a:xfrm>
              <a:off x="1200" y="30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1008" y="480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>
                  <a:solidFill>
                    <a:srgbClr val="FFFF00"/>
                  </a:solidFill>
                </a:rPr>
                <a:t>O</a:t>
              </a:r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64054"/>
              </p:ext>
            </p:extLst>
          </p:nvPr>
        </p:nvGraphicFramePr>
        <p:xfrm>
          <a:off x="1187450" y="2743200"/>
          <a:ext cx="3009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43200"/>
                        <a:ext cx="3009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486843"/>
              </p:ext>
            </p:extLst>
          </p:nvPr>
        </p:nvGraphicFramePr>
        <p:xfrm>
          <a:off x="1259632" y="4539580"/>
          <a:ext cx="3238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6" imgW="1079280" imgH="469800" progId="Equation.DSMT4">
                  <p:embed/>
                </p:oleObj>
              </mc:Choice>
              <mc:Fallback>
                <p:oleObj name="Equation" r:id="rId6" imgW="1079280" imgH="469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39580"/>
                        <a:ext cx="3238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9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50557" cy="4525963"/>
          </a:xfrm>
        </p:spPr>
        <p:txBody>
          <a:bodyPr/>
          <a:lstStyle/>
          <a:p>
            <a:r>
              <a:rPr lang="en-IN" dirty="0" smtClean="0"/>
              <a:t>We use Hooke’s law</a:t>
            </a:r>
          </a:p>
          <a:p>
            <a:endParaRPr lang="en-IN" dirty="0" smtClean="0"/>
          </a:p>
          <a:p>
            <a:r>
              <a:rPr lang="en-IN" dirty="0" smtClean="0"/>
              <a:t>We get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get radius of curvature as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7129"/>
              </p:ext>
            </p:extLst>
          </p:nvPr>
        </p:nvGraphicFramePr>
        <p:xfrm>
          <a:off x="4258606" y="1541925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606" y="1541925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59323"/>
              </p:ext>
            </p:extLst>
          </p:nvPr>
        </p:nvGraphicFramePr>
        <p:xfrm>
          <a:off x="2362944" y="2451348"/>
          <a:ext cx="3505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5" imgW="1168200" imgH="469800" progId="Equation.DSMT4">
                  <p:embed/>
                </p:oleObj>
              </mc:Choice>
              <mc:Fallback>
                <p:oleObj name="Equation" r:id="rId5" imgW="1168200" imgH="469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44" y="2451348"/>
                        <a:ext cx="3505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73171"/>
              </p:ext>
            </p:extLst>
          </p:nvPr>
        </p:nvGraphicFramePr>
        <p:xfrm>
          <a:off x="1901825" y="4797425"/>
          <a:ext cx="3886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7" imgW="1295280" imgH="469800" progId="Equation.DSMT4">
                  <p:embed/>
                </p:oleObj>
              </mc:Choice>
              <mc:Fallback>
                <p:oleObj name="Equation" r:id="rId7" imgW="1295280" imgH="469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797425"/>
                        <a:ext cx="3886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6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4744"/>
            <a:ext cx="8147249" cy="4525963"/>
          </a:xfrm>
        </p:spPr>
        <p:txBody>
          <a:bodyPr/>
          <a:lstStyle/>
          <a:p>
            <a:r>
              <a:rPr lang="en-IN" dirty="0" smtClean="0"/>
              <a:t>We next recall the expression for radius of curvature from calculus. </a:t>
            </a:r>
          </a:p>
          <a:p>
            <a:r>
              <a:rPr lang="en-IN" dirty="0" smtClean="0"/>
              <a:t>We are using v here to avoid confusion with y</a:t>
            </a:r>
          </a:p>
          <a:p>
            <a:r>
              <a:rPr lang="en-IN" dirty="0" smtClean="0"/>
              <a:t>This v is the y coordinate of any point on the neutral fibre of the beam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22567"/>
              </p:ext>
            </p:extLst>
          </p:nvPr>
        </p:nvGraphicFramePr>
        <p:xfrm>
          <a:off x="2857500" y="3789040"/>
          <a:ext cx="3429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1143000" imgH="990360" progId="Equation.DSMT4">
                  <p:embed/>
                </p:oleObj>
              </mc:Choice>
              <mc:Fallback>
                <p:oleObj name="Equation" r:id="rId3" imgW="1143000" imgH="990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789040"/>
                        <a:ext cx="3429000" cy="297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1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4525963"/>
          </a:xfrm>
        </p:spPr>
        <p:txBody>
          <a:bodyPr/>
          <a:lstStyle/>
          <a:p>
            <a:r>
              <a:rPr lang="en-IN" dirty="0" smtClean="0"/>
              <a:t>If we are dealing with small deflections (v), then the slope is also small. Measured in radians it will be much lesser than 1. Hence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76400"/>
              </p:ext>
            </p:extLst>
          </p:nvPr>
        </p:nvGraphicFramePr>
        <p:xfrm>
          <a:off x="3714750" y="3441700"/>
          <a:ext cx="1714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571320" imgH="444240" progId="Equation.DSMT4">
                  <p:embed/>
                </p:oleObj>
              </mc:Choice>
              <mc:Fallback>
                <p:oleObj name="Equation" r:id="rId3" imgW="57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441700"/>
                        <a:ext cx="1714500" cy="1333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3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now consider the beam to be made of layers of thin beams (like a laminate or 3 ply or 5 ply plywood) all of length L.</a:t>
            </a:r>
          </a:p>
          <a:p>
            <a:r>
              <a:rPr lang="en-IN" dirty="0" smtClean="0"/>
              <a:t>Actually it is made of many fibres</a:t>
            </a:r>
          </a:p>
          <a:p>
            <a:r>
              <a:rPr lang="en-IN" dirty="0" smtClean="0"/>
              <a:t>This is how it looks like initially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429469" y="4725144"/>
            <a:ext cx="6238875" cy="1447800"/>
            <a:chOff x="314325" y="5943600"/>
            <a:chExt cx="6238875" cy="1447800"/>
          </a:xfrm>
        </p:grpSpPr>
        <p:sp>
          <p:nvSpPr>
            <p:cNvPr id="16" name="Rectangle 20" descr="Medium wood"/>
            <p:cNvSpPr>
              <a:spLocks noChangeArrowheads="1"/>
            </p:cNvSpPr>
            <p:nvPr/>
          </p:nvSpPr>
          <p:spPr bwMode="auto">
            <a:xfrm>
              <a:off x="1223963" y="6205538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23" descr="Medium wood"/>
            <p:cNvSpPr>
              <a:spLocks noChangeArrowheads="1"/>
            </p:cNvSpPr>
            <p:nvPr/>
          </p:nvSpPr>
          <p:spPr bwMode="auto">
            <a:xfrm>
              <a:off x="1223963" y="6310313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26" descr="Medium wood"/>
            <p:cNvSpPr>
              <a:spLocks noChangeArrowheads="1"/>
            </p:cNvSpPr>
            <p:nvPr/>
          </p:nvSpPr>
          <p:spPr bwMode="auto">
            <a:xfrm>
              <a:off x="1223963" y="6419850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29" descr="Medium wood"/>
            <p:cNvSpPr>
              <a:spLocks noChangeArrowheads="1"/>
            </p:cNvSpPr>
            <p:nvPr/>
          </p:nvSpPr>
          <p:spPr bwMode="auto">
            <a:xfrm>
              <a:off x="1223963" y="6519863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Rectangle 32" descr="Medium wood"/>
            <p:cNvSpPr>
              <a:spLocks noChangeArrowheads="1"/>
            </p:cNvSpPr>
            <p:nvPr/>
          </p:nvSpPr>
          <p:spPr bwMode="auto">
            <a:xfrm>
              <a:off x="1238250" y="661987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35" descr="Medium wood"/>
            <p:cNvSpPr>
              <a:spLocks noChangeArrowheads="1"/>
            </p:cNvSpPr>
            <p:nvPr/>
          </p:nvSpPr>
          <p:spPr bwMode="auto">
            <a:xfrm>
              <a:off x="1223963" y="6738938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Rectangle 38" descr="Medium wood"/>
            <p:cNvSpPr>
              <a:spLocks noChangeArrowheads="1"/>
            </p:cNvSpPr>
            <p:nvPr/>
          </p:nvSpPr>
          <p:spPr bwMode="auto">
            <a:xfrm>
              <a:off x="1223963" y="6843713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41" descr="Medium wood"/>
            <p:cNvSpPr>
              <a:spLocks noChangeArrowheads="1"/>
            </p:cNvSpPr>
            <p:nvPr/>
          </p:nvSpPr>
          <p:spPr bwMode="auto">
            <a:xfrm>
              <a:off x="1223963" y="6953250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44" descr="Medium wood"/>
            <p:cNvSpPr>
              <a:spLocks noChangeArrowheads="1"/>
            </p:cNvSpPr>
            <p:nvPr/>
          </p:nvSpPr>
          <p:spPr bwMode="auto">
            <a:xfrm>
              <a:off x="1223963" y="7053263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47" descr="Medium wood"/>
            <p:cNvSpPr>
              <a:spLocks noChangeArrowheads="1"/>
            </p:cNvSpPr>
            <p:nvPr/>
          </p:nvSpPr>
          <p:spPr bwMode="auto">
            <a:xfrm>
              <a:off x="1238250" y="715327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AutoShape 57"/>
            <p:cNvSpPr>
              <a:spLocks noChangeArrowheads="1"/>
            </p:cNvSpPr>
            <p:nvPr/>
          </p:nvSpPr>
          <p:spPr bwMode="auto">
            <a:xfrm flipV="1">
              <a:off x="314325" y="59436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AutoShape 58"/>
            <p:cNvSpPr>
              <a:spLocks noChangeArrowheads="1"/>
            </p:cNvSpPr>
            <p:nvPr/>
          </p:nvSpPr>
          <p:spPr bwMode="auto">
            <a:xfrm flipH="1" flipV="1">
              <a:off x="5724525" y="60198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1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75241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now equate the two expressions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can now integrate this expression twice</a:t>
            </a:r>
          </a:p>
          <a:p>
            <a:r>
              <a:rPr lang="en-IN" dirty="0" smtClean="0"/>
              <a:t>We will get two constants which we can find out by using the geometrical constraints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09747"/>
              </p:ext>
            </p:extLst>
          </p:nvPr>
        </p:nvGraphicFramePr>
        <p:xfrm>
          <a:off x="2636838" y="2492896"/>
          <a:ext cx="3581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1193760" imgH="469800" progId="Equation.DSMT4">
                  <p:embed/>
                </p:oleObj>
              </mc:Choice>
              <mc:Fallback>
                <p:oleObj name="Equation" r:id="rId3" imgW="1193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492896"/>
                        <a:ext cx="3581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7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4525963"/>
          </a:xfrm>
        </p:spPr>
        <p:txBody>
          <a:bodyPr/>
          <a:lstStyle/>
          <a:p>
            <a:r>
              <a:rPr lang="en-IN" dirty="0" smtClean="0"/>
              <a:t>Examples of boundary conditions to be used to fid the constants </a:t>
            </a:r>
          </a:p>
          <a:p>
            <a:r>
              <a:rPr lang="en-IN" dirty="0" smtClean="0"/>
              <a:t>Cantilever beam fixed at x=0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55767"/>
              </p:ext>
            </p:extLst>
          </p:nvPr>
        </p:nvGraphicFramePr>
        <p:xfrm>
          <a:off x="3563888" y="3789040"/>
          <a:ext cx="1980720" cy="19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660240" imgH="660240" progId="Equation.DSMT4">
                  <p:embed/>
                </p:oleObj>
              </mc:Choice>
              <mc:Fallback>
                <p:oleObj name="Equation" r:id="rId3" imgW="66024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89040"/>
                        <a:ext cx="1980720" cy="1980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7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Deflection of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4525963"/>
          </a:xfrm>
        </p:spPr>
        <p:txBody>
          <a:bodyPr/>
          <a:lstStyle/>
          <a:p>
            <a:r>
              <a:rPr lang="en-IN" dirty="0" smtClean="0"/>
              <a:t>Examples of boundary conditions to be used to fid the constants </a:t>
            </a:r>
          </a:p>
          <a:p>
            <a:r>
              <a:rPr lang="en-IN" dirty="0" smtClean="0"/>
              <a:t>Simply supported beam with pin and roller support at the two ends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56021"/>
              </p:ext>
            </p:extLst>
          </p:nvPr>
        </p:nvGraphicFramePr>
        <p:xfrm>
          <a:off x="3684336" y="4406900"/>
          <a:ext cx="175176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583920" imgH="507960" progId="Equation.DSMT4">
                  <p:embed/>
                </p:oleObj>
              </mc:Choice>
              <mc:Fallback>
                <p:oleObj name="Equation" r:id="rId3" imgW="58392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336" y="4406900"/>
                        <a:ext cx="1751760" cy="15238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5F5F5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8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After bending this is what it looks like</a:t>
            </a:r>
          </a:p>
          <a:p>
            <a:r>
              <a:rPr lang="en-IN" sz="2000" dirty="0" smtClean="0"/>
              <a:t>To keep things simple only three fibres or plies are shown</a:t>
            </a:r>
          </a:p>
          <a:p>
            <a:endParaRPr lang="en-IN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25749" y="2331784"/>
            <a:ext cx="6238875" cy="1385248"/>
            <a:chOff x="1425749" y="2219344"/>
            <a:chExt cx="6238875" cy="1385248"/>
          </a:xfrm>
        </p:grpSpPr>
        <p:sp>
          <p:nvSpPr>
            <p:cNvPr id="17" name="Rectangle 5" descr="Medium wood"/>
            <p:cNvSpPr>
              <a:spLocks noChangeArrowheads="1"/>
            </p:cNvSpPr>
            <p:nvPr/>
          </p:nvSpPr>
          <p:spPr bwMode="auto">
            <a:xfrm>
              <a:off x="2335387" y="2418730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6" descr="Medium wood"/>
            <p:cNvSpPr>
              <a:spLocks noChangeArrowheads="1"/>
            </p:cNvSpPr>
            <p:nvPr/>
          </p:nvSpPr>
          <p:spPr bwMode="auto">
            <a:xfrm>
              <a:off x="2335387" y="252350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7" descr="Medium wood"/>
            <p:cNvSpPr>
              <a:spLocks noChangeArrowheads="1"/>
            </p:cNvSpPr>
            <p:nvPr/>
          </p:nvSpPr>
          <p:spPr bwMode="auto">
            <a:xfrm>
              <a:off x="2335387" y="2633042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8" descr="Medium wood"/>
            <p:cNvSpPr>
              <a:spLocks noChangeArrowheads="1"/>
            </p:cNvSpPr>
            <p:nvPr/>
          </p:nvSpPr>
          <p:spPr bwMode="auto">
            <a:xfrm>
              <a:off x="2335387" y="273305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Rectangle 9" descr="Medium wood"/>
            <p:cNvSpPr>
              <a:spLocks noChangeArrowheads="1"/>
            </p:cNvSpPr>
            <p:nvPr/>
          </p:nvSpPr>
          <p:spPr bwMode="auto">
            <a:xfrm>
              <a:off x="2349674" y="2833067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10" descr="Medium wood"/>
            <p:cNvSpPr>
              <a:spLocks noChangeArrowheads="1"/>
            </p:cNvSpPr>
            <p:nvPr/>
          </p:nvSpPr>
          <p:spPr bwMode="auto">
            <a:xfrm>
              <a:off x="2335387" y="2952130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11" descr="Medium wood"/>
            <p:cNvSpPr>
              <a:spLocks noChangeArrowheads="1"/>
            </p:cNvSpPr>
            <p:nvPr/>
          </p:nvSpPr>
          <p:spPr bwMode="auto">
            <a:xfrm>
              <a:off x="2335387" y="305690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Rectangle 12" descr="Medium wood"/>
            <p:cNvSpPr>
              <a:spLocks noChangeArrowheads="1"/>
            </p:cNvSpPr>
            <p:nvPr/>
          </p:nvSpPr>
          <p:spPr bwMode="auto">
            <a:xfrm>
              <a:off x="2335387" y="3166442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Rectangle 13" descr="Medium wood"/>
            <p:cNvSpPr>
              <a:spLocks noChangeArrowheads="1"/>
            </p:cNvSpPr>
            <p:nvPr/>
          </p:nvSpPr>
          <p:spPr bwMode="auto">
            <a:xfrm>
              <a:off x="2335387" y="3266455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14" descr="Medium wood"/>
            <p:cNvSpPr>
              <a:spLocks noChangeArrowheads="1"/>
            </p:cNvSpPr>
            <p:nvPr/>
          </p:nvSpPr>
          <p:spPr bwMode="auto">
            <a:xfrm>
              <a:off x="2349674" y="2756867"/>
              <a:ext cx="4419600" cy="698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AutoShape 21"/>
            <p:cNvSpPr>
              <a:spLocks noChangeArrowheads="1"/>
            </p:cNvSpPr>
            <p:nvPr/>
          </p:nvSpPr>
          <p:spPr bwMode="auto">
            <a:xfrm flipV="1">
              <a:off x="1425749" y="22329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AutoShape 22"/>
            <p:cNvSpPr>
              <a:spLocks noChangeArrowheads="1"/>
            </p:cNvSpPr>
            <p:nvPr/>
          </p:nvSpPr>
          <p:spPr bwMode="auto">
            <a:xfrm flipH="1" flipV="1">
              <a:off x="6835949" y="2219344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AutoShape 28"/>
          <p:cNvSpPr>
            <a:spLocks noChangeArrowheads="1"/>
          </p:cNvSpPr>
          <p:nvPr/>
        </p:nvSpPr>
        <p:spPr bwMode="auto">
          <a:xfrm rot="5400000">
            <a:off x="4216388" y="2834444"/>
            <a:ext cx="648072" cy="1981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187624" y="1700808"/>
            <a:ext cx="6629400" cy="4572000"/>
            <a:chOff x="1187624" y="2385392"/>
            <a:chExt cx="6629400" cy="4572000"/>
          </a:xfrm>
        </p:grpSpPr>
        <p:sp>
          <p:nvSpPr>
            <p:cNvPr id="40" name="Arc 23"/>
            <p:cNvSpPr>
              <a:spLocks/>
            </p:cNvSpPr>
            <p:nvPr/>
          </p:nvSpPr>
          <p:spPr bwMode="auto">
            <a:xfrm>
              <a:off x="2094087" y="3604592"/>
              <a:ext cx="5037137" cy="3352800"/>
            </a:xfrm>
            <a:custGeom>
              <a:avLst/>
              <a:gdLst>
                <a:gd name="T0" fmla="*/ 2147483647 w 32461"/>
                <a:gd name="T1" fmla="*/ 2147483647 h 21600"/>
                <a:gd name="T2" fmla="*/ 0 w 32461"/>
                <a:gd name="T3" fmla="*/ 2147483647 h 21600"/>
                <a:gd name="T4" fmla="*/ 2147483647 w 324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2461"/>
                <a:gd name="T10" fmla="*/ 0 h 21600"/>
                <a:gd name="T11" fmla="*/ 32461 w 324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61" h="21600" fill="none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</a:path>
                <a:path w="32461" h="21600" stroke="0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  <a:lnTo>
                    <a:pt x="1552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2351262" y="2385392"/>
              <a:ext cx="4475162" cy="4114800"/>
            </a:xfrm>
            <a:custGeom>
              <a:avLst/>
              <a:gdLst>
                <a:gd name="T0" fmla="*/ 2147483647 w 29039"/>
                <a:gd name="T1" fmla="*/ 2147483647 h 21600"/>
                <a:gd name="T2" fmla="*/ 0 w 29039"/>
                <a:gd name="T3" fmla="*/ 2147483647 h 21600"/>
                <a:gd name="T4" fmla="*/ 2147483647 w 29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9039"/>
                <a:gd name="T10" fmla="*/ 0 h 21600"/>
                <a:gd name="T11" fmla="*/ 29039 w 29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39" h="21600" fill="none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</a:path>
                <a:path w="29039" h="21600" stroke="0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  <a:lnTo>
                    <a:pt x="1379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rc 25"/>
            <p:cNvSpPr>
              <a:spLocks/>
            </p:cNvSpPr>
            <p:nvPr/>
          </p:nvSpPr>
          <p:spPr bwMode="auto">
            <a:xfrm>
              <a:off x="2613199" y="2687017"/>
              <a:ext cx="3911600" cy="3352800"/>
            </a:xfrm>
            <a:custGeom>
              <a:avLst/>
              <a:gdLst>
                <a:gd name="T0" fmla="*/ 2147483647 w 30310"/>
                <a:gd name="T1" fmla="*/ 2147483647 h 21600"/>
                <a:gd name="T2" fmla="*/ 0 w 30310"/>
                <a:gd name="T3" fmla="*/ 2147483647 h 21600"/>
                <a:gd name="T4" fmla="*/ 2147483647 w 303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0310"/>
                <a:gd name="T10" fmla="*/ 0 h 21600"/>
                <a:gd name="T11" fmla="*/ 30310 w 303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0" h="21600" fill="none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</a:path>
                <a:path w="30310" h="21600" stroke="0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  <a:lnTo>
                    <a:pt x="14681" y="0"/>
                  </a:lnTo>
                  <a:close/>
                </a:path>
              </a:pathLst>
            </a:custGeom>
            <a:noFill/>
            <a:ln w="2540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 flipV="1">
              <a:off x="1187624" y="51285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 flipH="1" flipV="1">
              <a:off x="6988349" y="50523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491880" y="4940845"/>
              <a:ext cx="21336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The bent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en-US" i="1" dirty="0" smtClean="0"/>
              <a:t>For the bent beam, it is obvious the top fibers contract to a length less than L, while the bottom fibers expand to a length greater than L</a:t>
            </a:r>
            <a:endParaRPr lang="en-IN" b="1" dirty="0" smtClean="0"/>
          </a:p>
          <a:p>
            <a:r>
              <a:rPr lang="en-US" altLang="en-US" b="1" i="1" dirty="0" smtClean="0"/>
              <a:t>So there is a fiber in between which retains its length!</a:t>
            </a:r>
            <a:endParaRPr lang="en-IN" b="1" dirty="0" smtClean="0"/>
          </a:p>
          <a:p>
            <a:endParaRPr lang="en-IN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656" y="1737320"/>
            <a:ext cx="6408712" cy="4572000"/>
            <a:chOff x="1408312" y="2385392"/>
            <a:chExt cx="6408712" cy="4572000"/>
          </a:xfrm>
        </p:grpSpPr>
        <p:sp>
          <p:nvSpPr>
            <p:cNvPr id="40" name="Arc 23"/>
            <p:cNvSpPr>
              <a:spLocks/>
            </p:cNvSpPr>
            <p:nvPr/>
          </p:nvSpPr>
          <p:spPr bwMode="auto">
            <a:xfrm>
              <a:off x="2094087" y="3604592"/>
              <a:ext cx="5037137" cy="3352800"/>
            </a:xfrm>
            <a:custGeom>
              <a:avLst/>
              <a:gdLst>
                <a:gd name="T0" fmla="*/ 2147483647 w 32461"/>
                <a:gd name="T1" fmla="*/ 2147483647 h 21600"/>
                <a:gd name="T2" fmla="*/ 0 w 32461"/>
                <a:gd name="T3" fmla="*/ 2147483647 h 21600"/>
                <a:gd name="T4" fmla="*/ 2147483647 w 324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2461"/>
                <a:gd name="T10" fmla="*/ 0 h 21600"/>
                <a:gd name="T11" fmla="*/ 32461 w 324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61" h="21600" fill="none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</a:path>
                <a:path w="32461" h="21600" stroke="0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  <a:lnTo>
                    <a:pt x="1552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2351262" y="2385392"/>
              <a:ext cx="4475162" cy="4114800"/>
            </a:xfrm>
            <a:custGeom>
              <a:avLst/>
              <a:gdLst>
                <a:gd name="T0" fmla="*/ 2147483647 w 29039"/>
                <a:gd name="T1" fmla="*/ 2147483647 h 21600"/>
                <a:gd name="T2" fmla="*/ 0 w 29039"/>
                <a:gd name="T3" fmla="*/ 2147483647 h 21600"/>
                <a:gd name="T4" fmla="*/ 2147483647 w 29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9039"/>
                <a:gd name="T10" fmla="*/ 0 h 21600"/>
                <a:gd name="T11" fmla="*/ 29039 w 29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39" h="21600" fill="none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</a:path>
                <a:path w="29039" h="21600" stroke="0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  <a:lnTo>
                    <a:pt x="1379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rc 25"/>
            <p:cNvSpPr>
              <a:spLocks/>
            </p:cNvSpPr>
            <p:nvPr/>
          </p:nvSpPr>
          <p:spPr bwMode="auto">
            <a:xfrm>
              <a:off x="2613199" y="2687017"/>
              <a:ext cx="3911600" cy="3352800"/>
            </a:xfrm>
            <a:custGeom>
              <a:avLst/>
              <a:gdLst>
                <a:gd name="T0" fmla="*/ 2147483647 w 30310"/>
                <a:gd name="T1" fmla="*/ 2147483647 h 21600"/>
                <a:gd name="T2" fmla="*/ 0 w 30310"/>
                <a:gd name="T3" fmla="*/ 2147483647 h 21600"/>
                <a:gd name="T4" fmla="*/ 2147483647 w 303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0310"/>
                <a:gd name="T10" fmla="*/ 0 h 21600"/>
                <a:gd name="T11" fmla="*/ 30310 w 303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0" h="21600" fill="none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</a:path>
                <a:path w="30310" h="21600" stroke="0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  <a:lnTo>
                    <a:pt x="14681" y="0"/>
                  </a:lnTo>
                  <a:close/>
                </a:path>
              </a:pathLst>
            </a:custGeom>
            <a:noFill/>
            <a:ln w="2540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 flipV="1">
              <a:off x="1408312" y="52292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 flipH="1" flipV="1">
              <a:off x="6988349" y="50523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491880" y="4940845"/>
              <a:ext cx="21336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The bent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en-US" i="1" dirty="0" smtClean="0"/>
              <a:t>We can call this fiber or ply as a neutral fiber since it neither contracts or expands (and is hence neutral)</a:t>
            </a:r>
            <a:endParaRPr lang="en-IN" b="1" dirty="0" smtClean="0"/>
          </a:p>
          <a:p>
            <a:r>
              <a:rPr lang="en-US" altLang="en-US" b="1" i="1" dirty="0" smtClean="0"/>
              <a:t>The plane in which this fiber lies is called the neutral plane. In 2 D analysis we call it neutral axis</a:t>
            </a:r>
            <a:endParaRPr lang="en-IN" b="1" dirty="0" smtClean="0"/>
          </a:p>
          <a:p>
            <a:endParaRPr lang="en-IN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656" y="1737320"/>
            <a:ext cx="6408712" cy="4572000"/>
            <a:chOff x="1408312" y="2385392"/>
            <a:chExt cx="6408712" cy="4572000"/>
          </a:xfrm>
        </p:grpSpPr>
        <p:sp>
          <p:nvSpPr>
            <p:cNvPr id="40" name="Arc 23"/>
            <p:cNvSpPr>
              <a:spLocks/>
            </p:cNvSpPr>
            <p:nvPr/>
          </p:nvSpPr>
          <p:spPr bwMode="auto">
            <a:xfrm>
              <a:off x="2094087" y="3604592"/>
              <a:ext cx="5037137" cy="3352800"/>
            </a:xfrm>
            <a:custGeom>
              <a:avLst/>
              <a:gdLst>
                <a:gd name="T0" fmla="*/ 2147483647 w 32461"/>
                <a:gd name="T1" fmla="*/ 2147483647 h 21600"/>
                <a:gd name="T2" fmla="*/ 0 w 32461"/>
                <a:gd name="T3" fmla="*/ 2147483647 h 21600"/>
                <a:gd name="T4" fmla="*/ 2147483647 w 324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2461"/>
                <a:gd name="T10" fmla="*/ 0 h 21600"/>
                <a:gd name="T11" fmla="*/ 32461 w 324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61" h="21600" fill="none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</a:path>
                <a:path w="32461" h="21600" stroke="0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  <a:lnTo>
                    <a:pt x="1552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2351262" y="2385392"/>
              <a:ext cx="4475162" cy="4114800"/>
            </a:xfrm>
            <a:custGeom>
              <a:avLst/>
              <a:gdLst>
                <a:gd name="T0" fmla="*/ 2147483647 w 29039"/>
                <a:gd name="T1" fmla="*/ 2147483647 h 21600"/>
                <a:gd name="T2" fmla="*/ 0 w 29039"/>
                <a:gd name="T3" fmla="*/ 2147483647 h 21600"/>
                <a:gd name="T4" fmla="*/ 2147483647 w 29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9039"/>
                <a:gd name="T10" fmla="*/ 0 h 21600"/>
                <a:gd name="T11" fmla="*/ 29039 w 29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39" h="21600" fill="none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</a:path>
                <a:path w="29039" h="21600" stroke="0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  <a:lnTo>
                    <a:pt x="1379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rc 25"/>
            <p:cNvSpPr>
              <a:spLocks/>
            </p:cNvSpPr>
            <p:nvPr/>
          </p:nvSpPr>
          <p:spPr bwMode="auto">
            <a:xfrm>
              <a:off x="2613199" y="2687017"/>
              <a:ext cx="3911600" cy="3352800"/>
            </a:xfrm>
            <a:custGeom>
              <a:avLst/>
              <a:gdLst>
                <a:gd name="T0" fmla="*/ 2147483647 w 30310"/>
                <a:gd name="T1" fmla="*/ 2147483647 h 21600"/>
                <a:gd name="T2" fmla="*/ 0 w 30310"/>
                <a:gd name="T3" fmla="*/ 2147483647 h 21600"/>
                <a:gd name="T4" fmla="*/ 2147483647 w 303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0310"/>
                <a:gd name="T10" fmla="*/ 0 h 21600"/>
                <a:gd name="T11" fmla="*/ 30310 w 303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0" h="21600" fill="none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</a:path>
                <a:path w="30310" h="21600" stroke="0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  <a:lnTo>
                    <a:pt x="14681" y="0"/>
                  </a:lnTo>
                  <a:close/>
                </a:path>
              </a:pathLst>
            </a:custGeom>
            <a:noFill/>
            <a:ln w="2540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 flipV="1">
              <a:off x="1408312" y="52292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 flipH="1" flipV="1">
              <a:off x="6988349" y="50523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491880" y="4940845"/>
              <a:ext cx="21336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The bent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en-US" i="1" dirty="0" smtClean="0"/>
              <a:t>We will add another assumption, reasonably valid for small amounts of bending.</a:t>
            </a:r>
            <a:endParaRPr lang="en-IN" b="1" dirty="0" smtClean="0"/>
          </a:p>
          <a:p>
            <a:r>
              <a:rPr lang="en-US" altLang="en-US" b="1" i="1" dirty="0" smtClean="0"/>
              <a:t>A transverse plane section of the beam remains plane after bending </a:t>
            </a:r>
            <a:r>
              <a:rPr lang="en-US" altLang="en-US" b="1" i="1" dirty="0" smtClean="0">
                <a:solidFill>
                  <a:srgbClr val="FF0000"/>
                </a:solidFill>
              </a:rPr>
              <a:t>(red)</a:t>
            </a:r>
            <a:r>
              <a:rPr lang="en-US" altLang="en-US" b="1" i="1" dirty="0" smtClean="0"/>
              <a:t>. </a:t>
            </a:r>
            <a:r>
              <a:rPr lang="en-US" altLang="en-US" i="1" dirty="0" smtClean="0"/>
              <a:t>It does not look like the yellow planes</a:t>
            </a:r>
            <a:r>
              <a:rPr lang="en-US" altLang="en-US" b="1" i="1" dirty="0" smtClean="0"/>
              <a:t>.</a:t>
            </a:r>
            <a:endParaRPr lang="en-IN" b="1" dirty="0" smtClean="0"/>
          </a:p>
          <a:p>
            <a:endParaRPr lang="en-IN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656" y="1737320"/>
            <a:ext cx="6408712" cy="4572000"/>
            <a:chOff x="1408312" y="2385392"/>
            <a:chExt cx="6408712" cy="4572000"/>
          </a:xfrm>
        </p:grpSpPr>
        <p:sp>
          <p:nvSpPr>
            <p:cNvPr id="40" name="Arc 23"/>
            <p:cNvSpPr>
              <a:spLocks/>
            </p:cNvSpPr>
            <p:nvPr/>
          </p:nvSpPr>
          <p:spPr bwMode="auto">
            <a:xfrm>
              <a:off x="2094087" y="3604592"/>
              <a:ext cx="5037137" cy="3352800"/>
            </a:xfrm>
            <a:custGeom>
              <a:avLst/>
              <a:gdLst>
                <a:gd name="T0" fmla="*/ 2147483647 w 32461"/>
                <a:gd name="T1" fmla="*/ 2147483647 h 21600"/>
                <a:gd name="T2" fmla="*/ 0 w 32461"/>
                <a:gd name="T3" fmla="*/ 2147483647 h 21600"/>
                <a:gd name="T4" fmla="*/ 2147483647 w 324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2461"/>
                <a:gd name="T10" fmla="*/ 0 h 21600"/>
                <a:gd name="T11" fmla="*/ 32461 w 324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61" h="21600" fill="none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</a:path>
                <a:path w="32461" h="21600" stroke="0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  <a:lnTo>
                    <a:pt x="1552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2351262" y="2385392"/>
              <a:ext cx="4475162" cy="4114800"/>
            </a:xfrm>
            <a:custGeom>
              <a:avLst/>
              <a:gdLst>
                <a:gd name="T0" fmla="*/ 2147483647 w 29039"/>
                <a:gd name="T1" fmla="*/ 2147483647 h 21600"/>
                <a:gd name="T2" fmla="*/ 0 w 29039"/>
                <a:gd name="T3" fmla="*/ 2147483647 h 21600"/>
                <a:gd name="T4" fmla="*/ 2147483647 w 29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9039"/>
                <a:gd name="T10" fmla="*/ 0 h 21600"/>
                <a:gd name="T11" fmla="*/ 29039 w 29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39" h="21600" fill="none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</a:path>
                <a:path w="29039" h="21600" stroke="0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  <a:lnTo>
                    <a:pt x="1379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rc 25"/>
            <p:cNvSpPr>
              <a:spLocks/>
            </p:cNvSpPr>
            <p:nvPr/>
          </p:nvSpPr>
          <p:spPr bwMode="auto">
            <a:xfrm>
              <a:off x="2613199" y="2687017"/>
              <a:ext cx="3911600" cy="3352800"/>
            </a:xfrm>
            <a:custGeom>
              <a:avLst/>
              <a:gdLst>
                <a:gd name="T0" fmla="*/ 2147483647 w 30310"/>
                <a:gd name="T1" fmla="*/ 2147483647 h 21600"/>
                <a:gd name="T2" fmla="*/ 0 w 30310"/>
                <a:gd name="T3" fmla="*/ 2147483647 h 21600"/>
                <a:gd name="T4" fmla="*/ 2147483647 w 303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0310"/>
                <a:gd name="T10" fmla="*/ 0 h 21600"/>
                <a:gd name="T11" fmla="*/ 30310 w 303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0" h="21600" fill="none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</a:path>
                <a:path w="30310" h="21600" stroke="0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  <a:lnTo>
                    <a:pt x="14681" y="0"/>
                  </a:lnTo>
                  <a:close/>
                </a:path>
              </a:pathLst>
            </a:custGeom>
            <a:noFill/>
            <a:ln w="2540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 flipV="1">
              <a:off x="1408312" y="52292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 flipH="1" flipV="1">
              <a:off x="6988349" y="50523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491880" y="4940845"/>
              <a:ext cx="21336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The bent beam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2555776" y="4869160"/>
            <a:ext cx="720080" cy="906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V="1">
            <a:off x="3275856" y="4437112"/>
            <a:ext cx="989266" cy="1872208"/>
          </a:xfrm>
          <a:prstGeom prst="arc">
            <a:avLst>
              <a:gd name="adj1" fmla="val 16200000"/>
              <a:gd name="adj2" fmla="val 1099183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flipH="1" flipV="1">
            <a:off x="4950886" y="4509120"/>
            <a:ext cx="989266" cy="1872208"/>
          </a:xfrm>
          <a:prstGeom prst="arc">
            <a:avLst>
              <a:gd name="adj1" fmla="val 16200000"/>
              <a:gd name="adj2" fmla="val 1099183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84168" y="4725144"/>
            <a:ext cx="720080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Bending of a beam (Revision)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IN" altLang="en-US" i="1" dirty="0" smtClean="0"/>
              <a:t>What is the consequence of this assumption ?</a:t>
            </a:r>
          </a:p>
          <a:p>
            <a:r>
              <a:rPr lang="en-IN" b="1" i="1" dirty="0" smtClean="0"/>
              <a:t>All the partial circles formed by the fibres or plies must be concentric!</a:t>
            </a:r>
          </a:p>
          <a:p>
            <a:r>
              <a:rPr lang="en-IN" b="1" i="1" dirty="0" smtClean="0"/>
              <a:t>This will let us set up a nice little coordinate system for our next analysis.</a:t>
            </a:r>
            <a:endParaRPr lang="en-IN" b="1" dirty="0" smtClean="0"/>
          </a:p>
          <a:p>
            <a:endParaRPr lang="en-IN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75656" y="1737320"/>
            <a:ext cx="6408712" cy="4572000"/>
            <a:chOff x="1408312" y="2385392"/>
            <a:chExt cx="6408712" cy="4572000"/>
          </a:xfrm>
        </p:grpSpPr>
        <p:sp>
          <p:nvSpPr>
            <p:cNvPr id="40" name="Arc 23"/>
            <p:cNvSpPr>
              <a:spLocks/>
            </p:cNvSpPr>
            <p:nvPr/>
          </p:nvSpPr>
          <p:spPr bwMode="auto">
            <a:xfrm>
              <a:off x="2094087" y="3604592"/>
              <a:ext cx="5037137" cy="3352800"/>
            </a:xfrm>
            <a:custGeom>
              <a:avLst/>
              <a:gdLst>
                <a:gd name="T0" fmla="*/ 2147483647 w 32461"/>
                <a:gd name="T1" fmla="*/ 2147483647 h 21600"/>
                <a:gd name="T2" fmla="*/ 0 w 32461"/>
                <a:gd name="T3" fmla="*/ 2147483647 h 21600"/>
                <a:gd name="T4" fmla="*/ 2147483647 w 324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2461"/>
                <a:gd name="T10" fmla="*/ 0 h 21600"/>
                <a:gd name="T11" fmla="*/ 32461 w 324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61" h="21600" fill="none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</a:path>
                <a:path w="32461" h="21600" stroke="0" extrusionOk="0">
                  <a:moveTo>
                    <a:pt x="32461" y="13400"/>
                  </a:moveTo>
                  <a:cubicBezTo>
                    <a:pt x="28364" y="18579"/>
                    <a:pt x="22123" y="21599"/>
                    <a:pt x="15520" y="21600"/>
                  </a:cubicBezTo>
                  <a:cubicBezTo>
                    <a:pt x="9669" y="21600"/>
                    <a:pt x="4069" y="19226"/>
                    <a:pt x="0" y="15022"/>
                  </a:cubicBezTo>
                  <a:lnTo>
                    <a:pt x="1552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>
              <a:off x="2351262" y="2385392"/>
              <a:ext cx="4475162" cy="4114800"/>
            </a:xfrm>
            <a:custGeom>
              <a:avLst/>
              <a:gdLst>
                <a:gd name="T0" fmla="*/ 2147483647 w 29039"/>
                <a:gd name="T1" fmla="*/ 2147483647 h 21600"/>
                <a:gd name="T2" fmla="*/ 0 w 29039"/>
                <a:gd name="T3" fmla="*/ 2147483647 h 21600"/>
                <a:gd name="T4" fmla="*/ 2147483647 w 29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9039"/>
                <a:gd name="T10" fmla="*/ 0 h 21600"/>
                <a:gd name="T11" fmla="*/ 29039 w 29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39" h="21600" fill="none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</a:path>
                <a:path w="29039" h="21600" stroke="0" extrusionOk="0">
                  <a:moveTo>
                    <a:pt x="29038" y="15297"/>
                  </a:moveTo>
                  <a:cubicBezTo>
                    <a:pt x="24990" y="19333"/>
                    <a:pt x="19506" y="21599"/>
                    <a:pt x="13790" y="21600"/>
                  </a:cubicBezTo>
                  <a:cubicBezTo>
                    <a:pt x="8753" y="21600"/>
                    <a:pt x="3876" y="19840"/>
                    <a:pt x="-1" y="16625"/>
                  </a:cubicBezTo>
                  <a:lnTo>
                    <a:pt x="13790" y="0"/>
                  </a:lnTo>
                  <a:close/>
                </a:path>
              </a:pathLst>
            </a:custGeom>
            <a:noFill/>
            <a:ln w="3048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rc 25"/>
            <p:cNvSpPr>
              <a:spLocks/>
            </p:cNvSpPr>
            <p:nvPr/>
          </p:nvSpPr>
          <p:spPr bwMode="auto">
            <a:xfrm>
              <a:off x="2613199" y="2687017"/>
              <a:ext cx="3911600" cy="3352800"/>
            </a:xfrm>
            <a:custGeom>
              <a:avLst/>
              <a:gdLst>
                <a:gd name="T0" fmla="*/ 2147483647 w 30310"/>
                <a:gd name="T1" fmla="*/ 2147483647 h 21600"/>
                <a:gd name="T2" fmla="*/ 0 w 30310"/>
                <a:gd name="T3" fmla="*/ 2147483647 h 21600"/>
                <a:gd name="T4" fmla="*/ 2147483647 w 303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0310"/>
                <a:gd name="T10" fmla="*/ 0 h 21600"/>
                <a:gd name="T11" fmla="*/ 30310 w 303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0" h="21600" fill="none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</a:path>
                <a:path w="30310" h="21600" stroke="0" extrusionOk="0">
                  <a:moveTo>
                    <a:pt x="30309" y="14909"/>
                  </a:moveTo>
                  <a:cubicBezTo>
                    <a:pt x="26233" y="19182"/>
                    <a:pt x="20586" y="21599"/>
                    <a:pt x="14681" y="21600"/>
                  </a:cubicBezTo>
                  <a:cubicBezTo>
                    <a:pt x="9236" y="21600"/>
                    <a:pt x="3993" y="19544"/>
                    <a:pt x="0" y="15843"/>
                  </a:cubicBezTo>
                  <a:lnTo>
                    <a:pt x="14681" y="0"/>
                  </a:lnTo>
                  <a:close/>
                </a:path>
              </a:pathLst>
            </a:custGeom>
            <a:noFill/>
            <a:ln w="254000" cmpd="tri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 flipV="1">
              <a:off x="1408312" y="5229200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 flipH="1" flipV="1">
              <a:off x="6988349" y="5052392"/>
              <a:ext cx="828675" cy="1371600"/>
            </a:xfrm>
            <a:prstGeom prst="curvedRightArrow">
              <a:avLst>
                <a:gd name="adj1" fmla="val 33103"/>
                <a:gd name="adj2" fmla="val 6620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491880" y="4940845"/>
              <a:ext cx="21336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1" dirty="0"/>
                <a:t>The bent beam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2555776" y="4869160"/>
            <a:ext cx="720080" cy="906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V="1">
            <a:off x="3275856" y="4437112"/>
            <a:ext cx="989266" cy="1872208"/>
          </a:xfrm>
          <a:prstGeom prst="arc">
            <a:avLst>
              <a:gd name="adj1" fmla="val 16200000"/>
              <a:gd name="adj2" fmla="val 1099183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flipH="1" flipV="1">
            <a:off x="4950886" y="4509120"/>
            <a:ext cx="989266" cy="1872208"/>
          </a:xfrm>
          <a:prstGeom prst="arc">
            <a:avLst>
              <a:gd name="adj1" fmla="val 16200000"/>
              <a:gd name="adj2" fmla="val 1099183"/>
            </a:avLst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84168" y="4725144"/>
            <a:ext cx="720080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4F0339-FD96-4E0D-8DCA-3D9A6E59AA04}"/>
</file>

<file path=customXml/itemProps2.xml><?xml version="1.0" encoding="utf-8"?>
<ds:datastoreItem xmlns:ds="http://schemas.openxmlformats.org/officeDocument/2006/customXml" ds:itemID="{21CE22F5-6CAF-48F1-8121-69A6548D289D}"/>
</file>

<file path=customXml/itemProps3.xml><?xml version="1.0" encoding="utf-8"?>
<ds:datastoreItem xmlns:ds="http://schemas.openxmlformats.org/officeDocument/2006/customXml" ds:itemID="{46EFACB3-7810-4A25-BCFF-F6495E632288}"/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2235</Words>
  <Application>Microsoft Office PowerPoint</Application>
  <PresentationFormat>On-screen Show (4:3)</PresentationFormat>
  <Paragraphs>439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Deflection of Beams</vt:lpstr>
      <vt:lpstr>Bending of a beam (Revision)</vt:lpstr>
      <vt:lpstr>Bending of a beam (Revision)</vt:lpstr>
      <vt:lpstr>Bending of a beam (Revision)</vt:lpstr>
      <vt:lpstr>Bending of a beam (Revision)</vt:lpstr>
      <vt:lpstr>Bending of a beam (Revision)</vt:lpstr>
      <vt:lpstr>Bending of a beam (Revision)</vt:lpstr>
      <vt:lpstr>Bending of a beam (Revision)</vt:lpstr>
      <vt:lpstr>Bending of a beam (Revision)</vt:lpstr>
      <vt:lpstr>Setting up a coordinate system</vt:lpstr>
      <vt:lpstr>Coordinate system is not fixed (yet)</vt:lpstr>
      <vt:lpstr>Remedy</vt:lpstr>
      <vt:lpstr>Elongation of a fibre</vt:lpstr>
      <vt:lpstr>Elongation of a fibre</vt:lpstr>
      <vt:lpstr>Elongation of a fibre</vt:lpstr>
      <vt:lpstr>Elongation of a fibre</vt:lpstr>
      <vt:lpstr>Elongation of a fibre</vt:lpstr>
      <vt:lpstr>Strain in a fibre</vt:lpstr>
      <vt:lpstr>Strain in a fibre</vt:lpstr>
      <vt:lpstr>Stress in a fibre</vt:lpstr>
      <vt:lpstr>Stress in a fibre</vt:lpstr>
      <vt:lpstr>Internal force at a section</vt:lpstr>
      <vt:lpstr>Equilibrium of forces at a section</vt:lpstr>
      <vt:lpstr>Equilibrium of forces at a section</vt:lpstr>
      <vt:lpstr>Equilibrium of forces at a section</vt:lpstr>
      <vt:lpstr>Location of origin</vt:lpstr>
      <vt:lpstr>Location of origin</vt:lpstr>
      <vt:lpstr>Location of origin</vt:lpstr>
      <vt:lpstr>Location of origin</vt:lpstr>
      <vt:lpstr>Other things (Moment equilibrium)</vt:lpstr>
      <vt:lpstr>Other things (Moment equilibrium)</vt:lpstr>
      <vt:lpstr>Moment equilibrium</vt:lpstr>
      <vt:lpstr>Moment equilibrium</vt:lpstr>
      <vt:lpstr>Moment equilibrium</vt:lpstr>
      <vt:lpstr>Deflection of beams</vt:lpstr>
      <vt:lpstr>Deflection of beams</vt:lpstr>
      <vt:lpstr>Deflection of beams</vt:lpstr>
      <vt:lpstr>Deflection of beams</vt:lpstr>
      <vt:lpstr>Deflection of beams</vt:lpstr>
      <vt:lpstr>Deflection of beams</vt:lpstr>
      <vt:lpstr>Deflection of beams</vt:lpstr>
      <vt:lpstr>Deflection of beams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Deflection of Beams</dc:title>
  <dc:creator>Windows User</dc:creator>
  <cp:lastModifiedBy>Windows User</cp:lastModifiedBy>
  <cp:revision>25</cp:revision>
  <dcterms:created xsi:type="dcterms:W3CDTF">2020-09-11T10:43:33Z</dcterms:created>
  <dcterms:modified xsi:type="dcterms:W3CDTF">2020-09-12T06:30:24Z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