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9.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27.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16.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9.xml" ContentType="application/inkml+xml"/>
  <Override PartName="/ppt/ink/ink8.xml" ContentType="application/inkml+xml"/>
  <Override PartName="/ppt/ink/ink7.xml" ContentType="application/inkml+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17.xml" ContentType="application/inkml+xml"/>
  <Override PartName="/ppt/ink/ink18.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80" r:id="rId22"/>
    <p:sldId id="281" r:id="rId23"/>
    <p:sldId id="282" r:id="rId24"/>
    <p:sldId id="283" r:id="rId25"/>
    <p:sldId id="284" r:id="rId26"/>
    <p:sldId id="285" r:id="rId27"/>
    <p:sldId id="286" r:id="rId28"/>
    <p:sldId id="287" r:id="rId29"/>
    <p:sldId id="305" r:id="rId30"/>
    <p:sldId id="306" r:id="rId31"/>
    <p:sldId id="289" r:id="rId32"/>
    <p:sldId id="294" r:id="rId33"/>
    <p:sldId id="295" r:id="rId34"/>
    <p:sldId id="296" r:id="rId35"/>
    <p:sldId id="297" r:id="rId36"/>
    <p:sldId id="298" r:id="rId37"/>
    <p:sldId id="299" r:id="rId38"/>
    <p:sldId id="300" r:id="rId39"/>
    <p:sldId id="301" r:id="rId40"/>
    <p:sldId id="302" r:id="rId41"/>
    <p:sldId id="303" r:id="rId42"/>
    <p:sldId id="304" r:id="rId43"/>
    <p:sldId id="307" r:id="rId44"/>
    <p:sldId id="308" r:id="rId45"/>
    <p:sldId id="309" r:id="rId46"/>
    <p:sldId id="310" r:id="rId47"/>
    <p:sldId id="311" r:id="rId48"/>
    <p:sldId id="313" r:id="rId49"/>
    <p:sldId id="314" r:id="rId50"/>
    <p:sldId id="315" r:id="rId51"/>
    <p:sldId id="316" r:id="rId52"/>
    <p:sldId id="317" r:id="rId53"/>
    <p:sldId id="318" r:id="rId54"/>
    <p:sldId id="319" r:id="rId55"/>
    <p:sldId id="320" r:id="rId56"/>
    <p:sldId id="321" r:id="rId57"/>
    <p:sldId id="322" r:id="rId58"/>
    <p:sldId id="323" r:id="rId59"/>
    <p:sldId id="326" r:id="rId60"/>
    <p:sldId id="324" r:id="rId61"/>
    <p:sldId id="325"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3.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C9C237A7-A2D6-4304-B3BA-4DF1BC479CE7}" emma:medium="tactile" emma:mode="ink">
          <msink:context xmlns:msink="http://schemas.microsoft.com/ink/2010/main" type="writingRegion" rotatedBoundingBox="20828,15053 20843,15053 20843,15127 20828,15127"/>
        </emma:interpretation>
      </emma:emma>
    </inkml:annotationXML>
    <inkml:traceGroup>
      <inkml:annotationXML>
        <emma:emma xmlns:emma="http://www.w3.org/2003/04/emma" version="1.0">
          <emma:interpretation id="{DCC59342-F8A1-425F-BACD-6C2E6142BBA2}" emma:medium="tactile" emma:mode="ink">
            <msink:context xmlns:msink="http://schemas.microsoft.com/ink/2010/main" type="paragraph" rotatedBoundingBox="20828,15053 20843,15053 20843,15127 20828,15127" alignmentLevel="1"/>
          </emma:interpretation>
        </emma:emma>
      </inkml:annotationXML>
      <inkml:traceGroup>
        <inkml:annotationXML>
          <emma:emma xmlns:emma="http://www.w3.org/2003/04/emma" version="1.0">
            <emma:interpretation id="{DB6986B6-A8B5-425B-86F5-D0DB0D9E7771}" emma:medium="tactile" emma:mode="ink">
              <msink:context xmlns:msink="http://schemas.microsoft.com/ink/2010/main" type="line" rotatedBoundingBox="20828,15053 20843,15053 20843,15127 20828,15127"/>
            </emma:interpretation>
          </emma:emma>
        </inkml:annotationXML>
        <inkml:traceGroup>
          <inkml:annotationXML>
            <emma:emma xmlns:emma="http://www.w3.org/2003/04/emma" version="1.0">
              <emma:interpretation id="{3C814F41-F05C-48E4-AC1F-9E79F4B259E4}" emma:medium="tactile" emma:mode="ink">
                <msink:context xmlns:msink="http://schemas.microsoft.com/ink/2010/main" type="inkWord" rotatedBoundingBox="20828,15053 20843,15053 20843,15127 20828,15127"/>
              </emma:interpretation>
              <emma:one-of disjunction-type="recognition" id="oneOf0">
                <emma:interpretation id="interp0" emma:lang="en-IN" emma:confidence="0">
                  <emma:literal>I</emma:literal>
                </emma:interpretation>
                <emma:interpretation id="interp1" emma:lang="en-IN" emma:confidence="0">
                  <emma:literal>|</emma:literal>
                </emma:interpretation>
                <emma:interpretation id="interp2" emma:lang="en-IN" emma:confidence="0">
                  <emma:literal>l</emma:literal>
                </emma:interpretation>
                <emma:interpretation id="interp3" emma:lang="en-IN" emma:confidence="0">
                  <emma:literal>'</emma:literal>
                </emma:interpretation>
                <emma:interpretation id="interp4" emma:lang="en-IN" emma:confidence="0">
                  <emma:literal>i</emma:literal>
                </emma:interpretation>
              </emma:one-of>
            </emma:emma>
          </inkml:annotationXML>
          <inkml:trace contextRef="#ctx0" brushRef="#br0">2727 3325,'0'37,"0"0,0-74</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8-29T21:56:11.986"/>
    </inkml:context>
    <inkml:brush xml:id="br0">
      <inkml:brushProperty name="width" value="0.06667" units="cm"/>
      <inkml:brushProperty name="height" value="0.06667" units="cm"/>
      <inkml:brushProperty name="fitToCurve" value="1"/>
    </inkml:brush>
  </inkml:definitions>
  <inkml:trace contextRef="#ctx0" brushRef="#br0">2727 3325,'0'37,"0"0,0-74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F26186-9683-400A-AB7B-D85A13C7C1E6}"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D658F2-CE74-4E6D-822D-D13D17220350}" type="slidenum">
              <a:rPr lang="en-IN" smtClean="0"/>
              <a:t>‹#›</a:t>
            </a:fld>
            <a:endParaRPr lang="en-IN"/>
          </a:p>
        </p:txBody>
      </p:sp>
    </p:spTree>
    <p:extLst>
      <p:ext uri="{BB962C8B-B14F-4D97-AF65-F5344CB8AC3E}">
        <p14:creationId xmlns:p14="http://schemas.microsoft.com/office/powerpoint/2010/main" val="188883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F26186-9683-400A-AB7B-D85A13C7C1E6}"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D658F2-CE74-4E6D-822D-D13D17220350}" type="slidenum">
              <a:rPr lang="en-IN" smtClean="0"/>
              <a:t>‹#›</a:t>
            </a:fld>
            <a:endParaRPr lang="en-IN"/>
          </a:p>
        </p:txBody>
      </p:sp>
    </p:spTree>
    <p:extLst>
      <p:ext uri="{BB962C8B-B14F-4D97-AF65-F5344CB8AC3E}">
        <p14:creationId xmlns:p14="http://schemas.microsoft.com/office/powerpoint/2010/main" val="110449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F26186-9683-400A-AB7B-D85A13C7C1E6}"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D658F2-CE74-4E6D-822D-D13D17220350}" type="slidenum">
              <a:rPr lang="en-IN" smtClean="0"/>
              <a:t>‹#›</a:t>
            </a:fld>
            <a:endParaRPr lang="en-IN"/>
          </a:p>
        </p:txBody>
      </p:sp>
    </p:spTree>
    <p:extLst>
      <p:ext uri="{BB962C8B-B14F-4D97-AF65-F5344CB8AC3E}">
        <p14:creationId xmlns:p14="http://schemas.microsoft.com/office/powerpoint/2010/main" val="307876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F26186-9683-400A-AB7B-D85A13C7C1E6}"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D658F2-CE74-4E6D-822D-D13D17220350}" type="slidenum">
              <a:rPr lang="en-IN" smtClean="0"/>
              <a:t>‹#›</a:t>
            </a:fld>
            <a:endParaRPr lang="en-IN"/>
          </a:p>
        </p:txBody>
      </p:sp>
    </p:spTree>
    <p:extLst>
      <p:ext uri="{BB962C8B-B14F-4D97-AF65-F5344CB8AC3E}">
        <p14:creationId xmlns:p14="http://schemas.microsoft.com/office/powerpoint/2010/main" val="417607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F26186-9683-400A-AB7B-D85A13C7C1E6}"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D658F2-CE74-4E6D-822D-D13D17220350}" type="slidenum">
              <a:rPr lang="en-IN" smtClean="0"/>
              <a:t>‹#›</a:t>
            </a:fld>
            <a:endParaRPr lang="en-IN"/>
          </a:p>
        </p:txBody>
      </p:sp>
    </p:spTree>
    <p:extLst>
      <p:ext uri="{BB962C8B-B14F-4D97-AF65-F5344CB8AC3E}">
        <p14:creationId xmlns:p14="http://schemas.microsoft.com/office/powerpoint/2010/main" val="19424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F26186-9683-400A-AB7B-D85A13C7C1E6}"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D658F2-CE74-4E6D-822D-D13D17220350}" type="slidenum">
              <a:rPr lang="en-IN" smtClean="0"/>
              <a:t>‹#›</a:t>
            </a:fld>
            <a:endParaRPr lang="en-IN"/>
          </a:p>
        </p:txBody>
      </p:sp>
    </p:spTree>
    <p:extLst>
      <p:ext uri="{BB962C8B-B14F-4D97-AF65-F5344CB8AC3E}">
        <p14:creationId xmlns:p14="http://schemas.microsoft.com/office/powerpoint/2010/main" val="13927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F26186-9683-400A-AB7B-D85A13C7C1E6}" type="datetimeFigureOut">
              <a:rPr lang="en-IN" smtClean="0"/>
              <a:t>02-09-2020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D658F2-CE74-4E6D-822D-D13D17220350}" type="slidenum">
              <a:rPr lang="en-IN" smtClean="0"/>
              <a:t>‹#›</a:t>
            </a:fld>
            <a:endParaRPr lang="en-IN"/>
          </a:p>
        </p:txBody>
      </p:sp>
    </p:spTree>
    <p:extLst>
      <p:ext uri="{BB962C8B-B14F-4D97-AF65-F5344CB8AC3E}">
        <p14:creationId xmlns:p14="http://schemas.microsoft.com/office/powerpoint/2010/main" val="3946317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F26186-9683-400A-AB7B-D85A13C7C1E6}" type="datetimeFigureOut">
              <a:rPr lang="en-IN" smtClean="0"/>
              <a:t>02-09-2020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D658F2-CE74-4E6D-822D-D13D17220350}" type="slidenum">
              <a:rPr lang="en-IN" smtClean="0"/>
              <a:t>‹#›</a:t>
            </a:fld>
            <a:endParaRPr lang="en-IN"/>
          </a:p>
        </p:txBody>
      </p:sp>
    </p:spTree>
    <p:extLst>
      <p:ext uri="{BB962C8B-B14F-4D97-AF65-F5344CB8AC3E}">
        <p14:creationId xmlns:p14="http://schemas.microsoft.com/office/powerpoint/2010/main" val="302372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26186-9683-400A-AB7B-D85A13C7C1E6}" type="datetimeFigureOut">
              <a:rPr lang="en-IN" smtClean="0"/>
              <a:t>02-09-2020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D658F2-CE74-4E6D-822D-D13D17220350}" type="slidenum">
              <a:rPr lang="en-IN" smtClean="0"/>
              <a:t>‹#›</a:t>
            </a:fld>
            <a:endParaRPr lang="en-IN"/>
          </a:p>
        </p:txBody>
      </p:sp>
    </p:spTree>
    <p:extLst>
      <p:ext uri="{BB962C8B-B14F-4D97-AF65-F5344CB8AC3E}">
        <p14:creationId xmlns:p14="http://schemas.microsoft.com/office/powerpoint/2010/main" val="337467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F26186-9683-400A-AB7B-D85A13C7C1E6}"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D658F2-CE74-4E6D-822D-D13D17220350}" type="slidenum">
              <a:rPr lang="en-IN" smtClean="0"/>
              <a:t>‹#›</a:t>
            </a:fld>
            <a:endParaRPr lang="en-IN"/>
          </a:p>
        </p:txBody>
      </p:sp>
    </p:spTree>
    <p:extLst>
      <p:ext uri="{BB962C8B-B14F-4D97-AF65-F5344CB8AC3E}">
        <p14:creationId xmlns:p14="http://schemas.microsoft.com/office/powerpoint/2010/main" val="426106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F26186-9683-400A-AB7B-D85A13C7C1E6}"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D658F2-CE74-4E6D-822D-D13D17220350}" type="slidenum">
              <a:rPr lang="en-IN" smtClean="0"/>
              <a:t>‹#›</a:t>
            </a:fld>
            <a:endParaRPr lang="en-IN"/>
          </a:p>
        </p:txBody>
      </p:sp>
    </p:spTree>
    <p:extLst>
      <p:ext uri="{BB962C8B-B14F-4D97-AF65-F5344CB8AC3E}">
        <p14:creationId xmlns:p14="http://schemas.microsoft.com/office/powerpoint/2010/main" val="2620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26186-9683-400A-AB7B-D85A13C7C1E6}" type="datetimeFigureOut">
              <a:rPr lang="en-IN" smtClean="0"/>
              <a:t>02-09-2020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658F2-CE74-4E6D-822D-D13D17220350}" type="slidenum">
              <a:rPr lang="en-IN" smtClean="0"/>
              <a:t>‹#›</a:t>
            </a:fld>
            <a:endParaRPr lang="en-IN"/>
          </a:p>
        </p:txBody>
      </p:sp>
    </p:spTree>
    <p:extLst>
      <p:ext uri="{BB962C8B-B14F-4D97-AF65-F5344CB8AC3E}">
        <p14:creationId xmlns:p14="http://schemas.microsoft.com/office/powerpoint/2010/main" val="15612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8.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9.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2.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3.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4.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2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26.wmf"/></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2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29.wmf"/><Relationship Id="rId5" Type="http://schemas.openxmlformats.org/officeDocument/2006/relationships/oleObject" Target="../embeddings/oleObject30.bin"/><Relationship Id="rId4" Type="http://schemas.openxmlformats.org/officeDocument/2006/relationships/image" Target="../media/image28.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30.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31.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32.w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3.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34.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35.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36.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37.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38.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39.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40.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41.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42.wmf"/></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43.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44.wmf"/></Relationships>
</file>

<file path=ppt/slides/_rels/slide8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46.wmf"/><Relationship Id="rId5" Type="http://schemas.openxmlformats.org/officeDocument/2006/relationships/oleObject" Target="../embeddings/oleObject47.bin"/><Relationship Id="rId4" Type="http://schemas.openxmlformats.org/officeDocument/2006/relationships/image" Target="../media/image45.wmf"/></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2696"/>
            <a:ext cx="7772400" cy="1470025"/>
          </a:xfrm>
        </p:spPr>
        <p:txBody>
          <a:bodyPr>
            <a:normAutofit fontScale="90000"/>
          </a:bodyPr>
          <a:lstStyle/>
          <a:p>
            <a:r>
              <a:rPr lang="en-IN" dirty="0" smtClean="0"/>
              <a:t>Revisiting Statically Determinate systems on the way to Statically Determinate systems</a:t>
            </a:r>
            <a:endParaRPr lang="en-IN" dirty="0"/>
          </a:p>
        </p:txBody>
      </p:sp>
      <p:sp>
        <p:nvSpPr>
          <p:cNvPr id="3" name="Subtitle 2"/>
          <p:cNvSpPr>
            <a:spLocks noGrp="1"/>
          </p:cNvSpPr>
          <p:nvPr>
            <p:ph type="subTitle" idx="1"/>
          </p:nvPr>
        </p:nvSpPr>
        <p:spPr/>
        <p:txBody>
          <a:bodyPr>
            <a:normAutofit fontScale="92500" lnSpcReduction="20000"/>
          </a:bodyPr>
          <a:lstStyle/>
          <a:p>
            <a:r>
              <a:rPr lang="en-IN" dirty="0" smtClean="0"/>
              <a:t>We will begin with problems in one dimension.</a:t>
            </a:r>
          </a:p>
          <a:p>
            <a:r>
              <a:rPr lang="en-IN" dirty="0" smtClean="0"/>
              <a:t>That is where we have dealt with one unknown reaction (constraint) only.</a:t>
            </a:r>
            <a:endParaRPr lang="en-IN" dirty="0"/>
          </a:p>
        </p:txBody>
      </p:sp>
    </p:spTree>
    <p:extLst>
      <p:ext uri="{BB962C8B-B14F-4D97-AF65-F5344CB8AC3E}">
        <p14:creationId xmlns:p14="http://schemas.microsoft.com/office/powerpoint/2010/main" val="3665121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one </a:t>
            </a:r>
            <a:r>
              <a:rPr lang="en-IN" dirty="0" err="1" smtClean="0"/>
              <a:t>dimensionsal</a:t>
            </a:r>
            <a:r>
              <a:rPr lang="en-IN" dirty="0" smtClean="0"/>
              <a:t> problem</a:t>
            </a:r>
            <a:endParaRPr lang="en-IN" dirty="0"/>
          </a:p>
        </p:txBody>
      </p:sp>
      <p:sp>
        <p:nvSpPr>
          <p:cNvPr id="3" name="Content Placeholder 2"/>
          <p:cNvSpPr>
            <a:spLocks noGrp="1"/>
          </p:cNvSpPr>
          <p:nvPr>
            <p:ph idx="1"/>
          </p:nvPr>
        </p:nvSpPr>
        <p:spPr>
          <a:xfrm>
            <a:off x="457200" y="4437112"/>
            <a:ext cx="8229600" cy="1689051"/>
          </a:xfrm>
        </p:spPr>
        <p:txBody>
          <a:bodyPr>
            <a:normAutofit/>
          </a:bodyPr>
          <a:lstStyle/>
          <a:p>
            <a:r>
              <a:rPr lang="en-IN" dirty="0" smtClean="0"/>
              <a:t>We need something more. To get this something more we will solve a few complicated versions of the original problem.</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5508104"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1" name="TextBox 20"/>
          <p:cNvSpPr txBox="1"/>
          <p:nvPr/>
        </p:nvSpPr>
        <p:spPr>
          <a:xfrm>
            <a:off x="5796136" y="2060848"/>
            <a:ext cx="720080" cy="1015663"/>
          </a:xfrm>
          <a:prstGeom prst="rect">
            <a:avLst/>
          </a:prstGeom>
          <a:noFill/>
        </p:spPr>
        <p:txBody>
          <a:bodyPr wrap="square" rtlCol="0">
            <a:spAutoFit/>
          </a:bodyPr>
          <a:lstStyle/>
          <a:p>
            <a:r>
              <a:rPr lang="en-IN" sz="6000" dirty="0" smtClean="0"/>
              <a:t>P</a:t>
            </a:r>
            <a:endParaRPr lang="en-IN" sz="6000" dirty="0"/>
          </a:p>
        </p:txBody>
      </p:sp>
      <p:sp>
        <p:nvSpPr>
          <p:cNvPr id="10" name="TextBox 9"/>
          <p:cNvSpPr txBox="1"/>
          <p:nvPr/>
        </p:nvSpPr>
        <p:spPr>
          <a:xfrm>
            <a:off x="971600" y="1988840"/>
            <a:ext cx="720080" cy="1015663"/>
          </a:xfrm>
          <a:prstGeom prst="rect">
            <a:avLst/>
          </a:prstGeom>
          <a:noFill/>
        </p:spPr>
        <p:txBody>
          <a:bodyPr wrap="square" rtlCol="0">
            <a:spAutoFit/>
          </a:bodyPr>
          <a:lstStyle/>
          <a:p>
            <a:r>
              <a:rPr lang="en-IN" sz="6000" dirty="0" smtClean="0"/>
              <a:t>R</a:t>
            </a:r>
            <a:endParaRPr lang="en-IN" sz="6000" dirty="0"/>
          </a:p>
        </p:txBody>
      </p:sp>
      <p:cxnSp>
        <p:nvCxnSpPr>
          <p:cNvPr id="11" name="Straight Arrow Connector 10"/>
          <p:cNvCxnSpPr/>
          <p:nvPr/>
        </p:nvCxnSpPr>
        <p:spPr>
          <a:xfrm>
            <a:off x="539552" y="295183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48424" y="297005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20272" y="2060848"/>
            <a:ext cx="720080" cy="1015663"/>
          </a:xfrm>
          <a:prstGeom prst="rect">
            <a:avLst/>
          </a:prstGeom>
          <a:noFill/>
        </p:spPr>
        <p:txBody>
          <a:bodyPr wrap="square" rtlCol="0">
            <a:spAutoFit/>
          </a:bodyPr>
          <a:lstStyle/>
          <a:p>
            <a:r>
              <a:rPr lang="en-IN" sz="6000" dirty="0" smtClean="0"/>
              <a:t>Q</a:t>
            </a:r>
            <a:endParaRPr lang="en-IN" sz="6000" dirty="0"/>
          </a:p>
        </p:txBody>
      </p:sp>
    </p:spTree>
    <p:extLst>
      <p:ext uri="{BB962C8B-B14F-4D97-AF65-F5344CB8AC3E}">
        <p14:creationId xmlns:p14="http://schemas.microsoft.com/office/powerpoint/2010/main" val="4020124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Change in length</a:t>
            </a:r>
            <a:endParaRPr lang="en-IN" dirty="0"/>
          </a:p>
        </p:txBody>
      </p:sp>
      <p:sp>
        <p:nvSpPr>
          <p:cNvPr id="3" name="Content Placeholder 2"/>
          <p:cNvSpPr>
            <a:spLocks noGrp="1"/>
          </p:cNvSpPr>
          <p:nvPr>
            <p:ph idx="1"/>
          </p:nvPr>
        </p:nvSpPr>
        <p:spPr>
          <a:xfrm>
            <a:off x="457200" y="4437112"/>
            <a:ext cx="8229600" cy="1689051"/>
          </a:xfrm>
        </p:spPr>
        <p:txBody>
          <a:bodyPr>
            <a:normAutofit fontScale="92500" lnSpcReduction="20000"/>
          </a:bodyPr>
          <a:lstStyle/>
          <a:p>
            <a:r>
              <a:rPr lang="en-IN" dirty="0" smtClean="0"/>
              <a:t>The something more will come from the change in geometry due to deformation. In one dimension, there is only one relevant geometrical feature, which is the length of the bar L. </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7020272"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1" name="TextBox 20"/>
          <p:cNvSpPr txBox="1"/>
          <p:nvPr/>
        </p:nvSpPr>
        <p:spPr>
          <a:xfrm>
            <a:off x="7308304" y="2060848"/>
            <a:ext cx="720080" cy="1015663"/>
          </a:xfrm>
          <a:prstGeom prst="rect">
            <a:avLst/>
          </a:prstGeom>
          <a:noFill/>
        </p:spPr>
        <p:txBody>
          <a:bodyPr wrap="square" rtlCol="0">
            <a:spAutoFit/>
          </a:bodyPr>
          <a:lstStyle/>
          <a:p>
            <a:r>
              <a:rPr lang="en-IN" sz="6000" dirty="0" smtClean="0"/>
              <a:t>P</a:t>
            </a:r>
            <a:endParaRPr lang="en-IN" sz="6000" dirty="0"/>
          </a:p>
        </p:txBody>
      </p:sp>
      <p:sp>
        <p:nvSpPr>
          <p:cNvPr id="10" name="TextBox 9"/>
          <p:cNvSpPr txBox="1"/>
          <p:nvPr/>
        </p:nvSpPr>
        <p:spPr>
          <a:xfrm>
            <a:off x="971600" y="1988840"/>
            <a:ext cx="720080" cy="1015663"/>
          </a:xfrm>
          <a:prstGeom prst="rect">
            <a:avLst/>
          </a:prstGeom>
          <a:noFill/>
        </p:spPr>
        <p:txBody>
          <a:bodyPr wrap="square" rtlCol="0">
            <a:spAutoFit/>
          </a:bodyPr>
          <a:lstStyle/>
          <a:p>
            <a:r>
              <a:rPr lang="en-IN" sz="6000" dirty="0" smtClean="0"/>
              <a:t>R</a:t>
            </a:r>
            <a:endParaRPr lang="en-IN" sz="6000" dirty="0"/>
          </a:p>
        </p:txBody>
      </p:sp>
      <p:cxnSp>
        <p:nvCxnSpPr>
          <p:cNvPr id="11" name="Straight Arrow Connector 10"/>
          <p:cNvCxnSpPr/>
          <p:nvPr/>
        </p:nvCxnSpPr>
        <p:spPr>
          <a:xfrm>
            <a:off x="539552" y="295183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07704" y="1628800"/>
            <a:ext cx="5040560" cy="0"/>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83968" y="1477233"/>
            <a:ext cx="720080" cy="1015663"/>
          </a:xfrm>
          <a:prstGeom prst="rect">
            <a:avLst/>
          </a:prstGeom>
          <a:noFill/>
        </p:spPr>
        <p:txBody>
          <a:bodyPr wrap="square" rtlCol="0">
            <a:spAutoFit/>
          </a:bodyPr>
          <a:lstStyle/>
          <a:p>
            <a:r>
              <a:rPr lang="en-IN" sz="6000" dirty="0"/>
              <a:t>L</a:t>
            </a:r>
          </a:p>
        </p:txBody>
      </p:sp>
    </p:spTree>
    <p:extLst>
      <p:ext uri="{BB962C8B-B14F-4D97-AF65-F5344CB8AC3E}">
        <p14:creationId xmlns:p14="http://schemas.microsoft.com/office/powerpoint/2010/main" val="858108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907704" y="2492896"/>
            <a:ext cx="5256584"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Change in length</a:t>
            </a:r>
            <a:endParaRPr lang="en-IN" dirty="0"/>
          </a:p>
        </p:txBody>
      </p:sp>
      <p:sp>
        <p:nvSpPr>
          <p:cNvPr id="3" name="Content Placeholder 2"/>
          <p:cNvSpPr>
            <a:spLocks noGrp="1"/>
          </p:cNvSpPr>
          <p:nvPr>
            <p:ph idx="1"/>
          </p:nvPr>
        </p:nvSpPr>
        <p:spPr>
          <a:xfrm>
            <a:off x="457200" y="4437112"/>
            <a:ext cx="8229600" cy="1689051"/>
          </a:xfrm>
        </p:spPr>
        <p:txBody>
          <a:bodyPr>
            <a:normAutofit/>
          </a:bodyPr>
          <a:lstStyle/>
          <a:p>
            <a:r>
              <a:rPr lang="en-IN" dirty="0" smtClean="0"/>
              <a:t>We will focus on finding the deformation </a:t>
            </a:r>
            <a:r>
              <a:rPr lang="en-IN" dirty="0" smtClean="0">
                <a:latin typeface="Symbol" panose="05050102010706020507" pitchFamily="18" charset="2"/>
              </a:rPr>
              <a:t>D</a:t>
            </a:r>
            <a:r>
              <a:rPr lang="en-IN" dirty="0" smtClean="0"/>
              <a:t>L</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7164448"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1" name="TextBox 20"/>
          <p:cNvSpPr txBox="1"/>
          <p:nvPr/>
        </p:nvSpPr>
        <p:spPr>
          <a:xfrm>
            <a:off x="7452480" y="2060848"/>
            <a:ext cx="720080" cy="1015663"/>
          </a:xfrm>
          <a:prstGeom prst="rect">
            <a:avLst/>
          </a:prstGeom>
          <a:noFill/>
        </p:spPr>
        <p:txBody>
          <a:bodyPr wrap="square" rtlCol="0">
            <a:spAutoFit/>
          </a:bodyPr>
          <a:lstStyle/>
          <a:p>
            <a:r>
              <a:rPr lang="en-IN" sz="6000" dirty="0" smtClean="0"/>
              <a:t>P</a:t>
            </a:r>
            <a:endParaRPr lang="en-IN" sz="6000" dirty="0"/>
          </a:p>
        </p:txBody>
      </p:sp>
      <p:sp>
        <p:nvSpPr>
          <p:cNvPr id="10" name="TextBox 9"/>
          <p:cNvSpPr txBox="1"/>
          <p:nvPr/>
        </p:nvSpPr>
        <p:spPr>
          <a:xfrm>
            <a:off x="971600" y="1988840"/>
            <a:ext cx="720080" cy="1015663"/>
          </a:xfrm>
          <a:prstGeom prst="rect">
            <a:avLst/>
          </a:prstGeom>
          <a:noFill/>
        </p:spPr>
        <p:txBody>
          <a:bodyPr wrap="square" rtlCol="0">
            <a:spAutoFit/>
          </a:bodyPr>
          <a:lstStyle/>
          <a:p>
            <a:r>
              <a:rPr lang="en-IN" sz="6000" dirty="0" smtClean="0"/>
              <a:t>R</a:t>
            </a:r>
            <a:endParaRPr lang="en-IN" sz="6000" dirty="0"/>
          </a:p>
        </p:txBody>
      </p:sp>
      <p:cxnSp>
        <p:nvCxnSpPr>
          <p:cNvPr id="11" name="Straight Arrow Connector 10"/>
          <p:cNvCxnSpPr/>
          <p:nvPr/>
        </p:nvCxnSpPr>
        <p:spPr>
          <a:xfrm>
            <a:off x="539552" y="295183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07704" y="1628800"/>
            <a:ext cx="5040560" cy="0"/>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83968" y="1477233"/>
            <a:ext cx="720080" cy="1015663"/>
          </a:xfrm>
          <a:prstGeom prst="rect">
            <a:avLst/>
          </a:prstGeom>
          <a:noFill/>
        </p:spPr>
        <p:txBody>
          <a:bodyPr wrap="square" rtlCol="0">
            <a:spAutoFit/>
          </a:bodyPr>
          <a:lstStyle/>
          <a:p>
            <a:r>
              <a:rPr lang="en-IN" sz="6000" dirty="0"/>
              <a:t>L</a:t>
            </a:r>
          </a:p>
        </p:txBody>
      </p:sp>
      <p:sp>
        <p:nvSpPr>
          <p:cNvPr id="5" name="Rectangle 4"/>
          <p:cNvSpPr/>
          <p:nvPr/>
        </p:nvSpPr>
        <p:spPr>
          <a:xfrm>
            <a:off x="6876256" y="3491716"/>
            <a:ext cx="423514" cy="369332"/>
          </a:xfrm>
          <a:prstGeom prst="rect">
            <a:avLst/>
          </a:prstGeom>
        </p:spPr>
        <p:txBody>
          <a:bodyPr wrap="none">
            <a:spAutoFit/>
          </a:bodyPr>
          <a:lstStyle/>
          <a:p>
            <a:r>
              <a:rPr lang="en-IN" dirty="0">
                <a:latin typeface="Symbol" panose="05050102010706020507" pitchFamily="18" charset="2"/>
              </a:rPr>
              <a:t>D</a:t>
            </a:r>
            <a:r>
              <a:rPr lang="en-IN" dirty="0"/>
              <a:t>L</a:t>
            </a:r>
          </a:p>
        </p:txBody>
      </p:sp>
    </p:spTree>
    <p:extLst>
      <p:ext uri="{BB962C8B-B14F-4D97-AF65-F5344CB8AC3E}">
        <p14:creationId xmlns:p14="http://schemas.microsoft.com/office/powerpoint/2010/main" val="1779417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907704" y="2492896"/>
            <a:ext cx="5256584"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Find the internal force</a:t>
            </a:r>
            <a:endParaRPr lang="en-IN" dirty="0"/>
          </a:p>
        </p:txBody>
      </p:sp>
      <p:sp>
        <p:nvSpPr>
          <p:cNvPr id="3" name="Content Placeholder 2"/>
          <p:cNvSpPr>
            <a:spLocks noGrp="1"/>
          </p:cNvSpPr>
          <p:nvPr>
            <p:ph idx="1"/>
          </p:nvPr>
        </p:nvSpPr>
        <p:spPr>
          <a:xfrm>
            <a:off x="457200" y="4437112"/>
            <a:ext cx="8229600" cy="1689051"/>
          </a:xfrm>
        </p:spPr>
        <p:txBody>
          <a:bodyPr>
            <a:normAutofit fontScale="92500"/>
          </a:bodyPr>
          <a:lstStyle/>
          <a:p>
            <a:r>
              <a:rPr lang="en-IN" dirty="0" smtClean="0"/>
              <a:t>We first label the two ends of the rod as A and B and set up a coordinate system. A is the origin with the direction from A to B being positive.</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7164448"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1" name="TextBox 20"/>
          <p:cNvSpPr txBox="1"/>
          <p:nvPr/>
        </p:nvSpPr>
        <p:spPr>
          <a:xfrm>
            <a:off x="7452480" y="2060848"/>
            <a:ext cx="720080" cy="1015663"/>
          </a:xfrm>
          <a:prstGeom prst="rect">
            <a:avLst/>
          </a:prstGeom>
          <a:noFill/>
        </p:spPr>
        <p:txBody>
          <a:bodyPr wrap="square" rtlCol="0">
            <a:spAutoFit/>
          </a:bodyPr>
          <a:lstStyle/>
          <a:p>
            <a:r>
              <a:rPr lang="en-IN" sz="6000" dirty="0" smtClean="0"/>
              <a:t>P</a:t>
            </a:r>
            <a:endParaRPr lang="en-IN" sz="6000" dirty="0"/>
          </a:p>
        </p:txBody>
      </p:sp>
      <p:sp>
        <p:nvSpPr>
          <p:cNvPr id="10" name="TextBox 9"/>
          <p:cNvSpPr txBox="1"/>
          <p:nvPr/>
        </p:nvSpPr>
        <p:spPr>
          <a:xfrm>
            <a:off x="971600" y="1988840"/>
            <a:ext cx="720080" cy="1015663"/>
          </a:xfrm>
          <a:prstGeom prst="rect">
            <a:avLst/>
          </a:prstGeom>
          <a:noFill/>
        </p:spPr>
        <p:txBody>
          <a:bodyPr wrap="square" rtlCol="0">
            <a:spAutoFit/>
          </a:bodyPr>
          <a:lstStyle/>
          <a:p>
            <a:r>
              <a:rPr lang="en-IN" sz="6000" dirty="0" smtClean="0"/>
              <a:t>R</a:t>
            </a:r>
            <a:endParaRPr lang="en-IN" sz="6000" dirty="0"/>
          </a:p>
        </p:txBody>
      </p:sp>
      <p:cxnSp>
        <p:nvCxnSpPr>
          <p:cNvPr id="11" name="Straight Arrow Connector 10"/>
          <p:cNvCxnSpPr/>
          <p:nvPr/>
        </p:nvCxnSpPr>
        <p:spPr>
          <a:xfrm>
            <a:off x="539552" y="295183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876256" y="3491716"/>
            <a:ext cx="423514" cy="369332"/>
          </a:xfrm>
          <a:prstGeom prst="rect">
            <a:avLst/>
          </a:prstGeom>
        </p:spPr>
        <p:txBody>
          <a:bodyPr wrap="none">
            <a:spAutoFit/>
          </a:bodyPr>
          <a:lstStyle/>
          <a:p>
            <a:r>
              <a:rPr lang="en-IN" dirty="0">
                <a:latin typeface="Symbol" panose="05050102010706020507" pitchFamily="18" charset="2"/>
              </a:rPr>
              <a:t>D</a:t>
            </a:r>
            <a:r>
              <a:rPr lang="en-IN" dirty="0"/>
              <a:t>L</a:t>
            </a:r>
          </a:p>
        </p:txBody>
      </p:sp>
      <p:cxnSp>
        <p:nvCxnSpPr>
          <p:cNvPr id="18" name="Straight Arrow Connector 17"/>
          <p:cNvCxnSpPr/>
          <p:nvPr/>
        </p:nvCxnSpPr>
        <p:spPr>
          <a:xfrm>
            <a:off x="1979712" y="2996952"/>
            <a:ext cx="144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47864" y="2485345"/>
            <a:ext cx="720080" cy="707886"/>
          </a:xfrm>
          <a:prstGeom prst="rect">
            <a:avLst/>
          </a:prstGeom>
          <a:noFill/>
        </p:spPr>
        <p:txBody>
          <a:bodyPr wrap="square" rtlCol="0">
            <a:spAutoFit/>
          </a:bodyPr>
          <a:lstStyle/>
          <a:p>
            <a:r>
              <a:rPr lang="en-IN" sz="4000" dirty="0" smtClean="0"/>
              <a:t>x</a:t>
            </a:r>
            <a:endParaRPr lang="en-IN" sz="4000" dirty="0"/>
          </a:p>
        </p:txBody>
      </p:sp>
      <p:sp>
        <p:nvSpPr>
          <p:cNvPr id="20" name="TextBox 19"/>
          <p:cNvSpPr txBox="1"/>
          <p:nvPr/>
        </p:nvSpPr>
        <p:spPr>
          <a:xfrm>
            <a:off x="1331640" y="2865130"/>
            <a:ext cx="720080" cy="707886"/>
          </a:xfrm>
          <a:prstGeom prst="rect">
            <a:avLst/>
          </a:prstGeom>
          <a:noFill/>
        </p:spPr>
        <p:txBody>
          <a:bodyPr wrap="square" rtlCol="0">
            <a:spAutoFit/>
          </a:bodyPr>
          <a:lstStyle/>
          <a:p>
            <a:r>
              <a:rPr lang="en-IN" sz="4000" dirty="0" smtClean="0"/>
              <a:t>A</a:t>
            </a:r>
            <a:endParaRPr lang="en-IN" sz="4000" dirty="0"/>
          </a:p>
        </p:txBody>
      </p:sp>
      <p:sp>
        <p:nvSpPr>
          <p:cNvPr id="22" name="TextBox 21"/>
          <p:cNvSpPr txBox="1"/>
          <p:nvPr/>
        </p:nvSpPr>
        <p:spPr>
          <a:xfrm>
            <a:off x="7092280" y="2852936"/>
            <a:ext cx="720080" cy="707886"/>
          </a:xfrm>
          <a:prstGeom prst="rect">
            <a:avLst/>
          </a:prstGeom>
          <a:noFill/>
        </p:spPr>
        <p:txBody>
          <a:bodyPr wrap="square" rtlCol="0">
            <a:spAutoFit/>
          </a:bodyPr>
          <a:lstStyle/>
          <a:p>
            <a:r>
              <a:rPr lang="en-IN" sz="4000" dirty="0" smtClean="0"/>
              <a:t>B</a:t>
            </a:r>
            <a:endParaRPr lang="en-IN" sz="4000" dirty="0"/>
          </a:p>
        </p:txBody>
      </p:sp>
    </p:spTree>
    <p:extLst>
      <p:ext uri="{BB962C8B-B14F-4D97-AF65-F5344CB8AC3E}">
        <p14:creationId xmlns:p14="http://schemas.microsoft.com/office/powerpoint/2010/main" val="3161105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Take a section</a:t>
            </a:r>
            <a:endParaRPr lang="en-IN" dirty="0"/>
          </a:p>
        </p:txBody>
      </p:sp>
      <p:sp>
        <p:nvSpPr>
          <p:cNvPr id="3" name="Content Placeholder 2"/>
          <p:cNvSpPr>
            <a:spLocks noGrp="1"/>
          </p:cNvSpPr>
          <p:nvPr>
            <p:ph idx="1"/>
          </p:nvPr>
        </p:nvSpPr>
        <p:spPr>
          <a:xfrm>
            <a:off x="457200" y="4437112"/>
            <a:ext cx="8229600" cy="1689051"/>
          </a:xfrm>
        </p:spPr>
        <p:txBody>
          <a:bodyPr>
            <a:normAutofit/>
          </a:bodyPr>
          <a:lstStyle/>
          <a:p>
            <a:r>
              <a:rPr lang="en-IN" dirty="0" smtClean="0"/>
              <a:t>We take a section at a distance x from the origin.</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7164448"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1" name="TextBox 20"/>
          <p:cNvSpPr txBox="1"/>
          <p:nvPr/>
        </p:nvSpPr>
        <p:spPr>
          <a:xfrm>
            <a:off x="7452480" y="2060848"/>
            <a:ext cx="720080" cy="1015663"/>
          </a:xfrm>
          <a:prstGeom prst="rect">
            <a:avLst/>
          </a:prstGeom>
          <a:noFill/>
        </p:spPr>
        <p:txBody>
          <a:bodyPr wrap="square" rtlCol="0">
            <a:spAutoFit/>
          </a:bodyPr>
          <a:lstStyle/>
          <a:p>
            <a:r>
              <a:rPr lang="en-IN" sz="6000" dirty="0" smtClean="0"/>
              <a:t>P</a:t>
            </a:r>
            <a:endParaRPr lang="en-IN" sz="6000" dirty="0"/>
          </a:p>
        </p:txBody>
      </p:sp>
      <p:sp>
        <p:nvSpPr>
          <p:cNvPr id="10" name="TextBox 9"/>
          <p:cNvSpPr txBox="1"/>
          <p:nvPr/>
        </p:nvSpPr>
        <p:spPr>
          <a:xfrm>
            <a:off x="971600" y="1988840"/>
            <a:ext cx="720080" cy="1015663"/>
          </a:xfrm>
          <a:prstGeom prst="rect">
            <a:avLst/>
          </a:prstGeom>
          <a:noFill/>
        </p:spPr>
        <p:txBody>
          <a:bodyPr wrap="square" rtlCol="0">
            <a:spAutoFit/>
          </a:bodyPr>
          <a:lstStyle/>
          <a:p>
            <a:r>
              <a:rPr lang="en-IN" sz="6000" dirty="0" smtClean="0"/>
              <a:t>R</a:t>
            </a:r>
            <a:endParaRPr lang="en-IN" sz="6000" dirty="0"/>
          </a:p>
        </p:txBody>
      </p:sp>
      <p:cxnSp>
        <p:nvCxnSpPr>
          <p:cNvPr id="11" name="Straight Arrow Connector 10"/>
          <p:cNvCxnSpPr/>
          <p:nvPr/>
        </p:nvCxnSpPr>
        <p:spPr>
          <a:xfrm>
            <a:off x="539552" y="295183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876256" y="3491716"/>
            <a:ext cx="423514" cy="369332"/>
          </a:xfrm>
          <a:prstGeom prst="rect">
            <a:avLst/>
          </a:prstGeom>
        </p:spPr>
        <p:txBody>
          <a:bodyPr wrap="none">
            <a:spAutoFit/>
          </a:bodyPr>
          <a:lstStyle/>
          <a:p>
            <a:r>
              <a:rPr lang="en-IN" dirty="0">
                <a:latin typeface="Symbol" panose="05050102010706020507" pitchFamily="18" charset="2"/>
              </a:rPr>
              <a:t>D</a:t>
            </a:r>
            <a:r>
              <a:rPr lang="en-IN" dirty="0"/>
              <a:t>L</a:t>
            </a:r>
          </a:p>
        </p:txBody>
      </p:sp>
      <p:sp>
        <p:nvSpPr>
          <p:cNvPr id="19" name="TextBox 18"/>
          <p:cNvSpPr txBox="1"/>
          <p:nvPr/>
        </p:nvSpPr>
        <p:spPr>
          <a:xfrm>
            <a:off x="3347864" y="2485345"/>
            <a:ext cx="720080" cy="707886"/>
          </a:xfrm>
          <a:prstGeom prst="rect">
            <a:avLst/>
          </a:prstGeom>
          <a:noFill/>
        </p:spPr>
        <p:txBody>
          <a:bodyPr wrap="square" rtlCol="0">
            <a:spAutoFit/>
          </a:bodyPr>
          <a:lstStyle/>
          <a:p>
            <a:r>
              <a:rPr lang="en-IN" sz="4000" dirty="0" smtClean="0"/>
              <a:t>x</a:t>
            </a:r>
            <a:endParaRPr lang="en-IN" sz="4000" dirty="0"/>
          </a:p>
        </p:txBody>
      </p:sp>
      <p:sp>
        <p:nvSpPr>
          <p:cNvPr id="20" name="TextBox 19"/>
          <p:cNvSpPr txBox="1"/>
          <p:nvPr/>
        </p:nvSpPr>
        <p:spPr>
          <a:xfrm>
            <a:off x="1331640" y="2865130"/>
            <a:ext cx="720080" cy="707886"/>
          </a:xfrm>
          <a:prstGeom prst="rect">
            <a:avLst/>
          </a:prstGeom>
          <a:noFill/>
        </p:spPr>
        <p:txBody>
          <a:bodyPr wrap="square" rtlCol="0">
            <a:spAutoFit/>
          </a:bodyPr>
          <a:lstStyle/>
          <a:p>
            <a:r>
              <a:rPr lang="en-IN" sz="4000" dirty="0" smtClean="0"/>
              <a:t>A</a:t>
            </a:r>
            <a:endParaRPr lang="en-IN" sz="4000" dirty="0"/>
          </a:p>
        </p:txBody>
      </p:sp>
      <p:sp>
        <p:nvSpPr>
          <p:cNvPr id="22" name="TextBox 21"/>
          <p:cNvSpPr txBox="1"/>
          <p:nvPr/>
        </p:nvSpPr>
        <p:spPr>
          <a:xfrm>
            <a:off x="7092280" y="2852936"/>
            <a:ext cx="720080" cy="707886"/>
          </a:xfrm>
          <a:prstGeom prst="rect">
            <a:avLst/>
          </a:prstGeom>
          <a:noFill/>
        </p:spPr>
        <p:txBody>
          <a:bodyPr wrap="square" rtlCol="0">
            <a:spAutoFit/>
          </a:bodyPr>
          <a:lstStyle/>
          <a:p>
            <a:r>
              <a:rPr lang="en-IN" sz="4000" dirty="0" smtClean="0"/>
              <a:t>B</a:t>
            </a:r>
            <a:endParaRPr lang="en-IN" sz="4000" dirty="0"/>
          </a:p>
        </p:txBody>
      </p:sp>
      <p:sp>
        <p:nvSpPr>
          <p:cNvPr id="17" name="Rectangle 16"/>
          <p:cNvSpPr/>
          <p:nvPr/>
        </p:nvSpPr>
        <p:spPr>
          <a:xfrm>
            <a:off x="1907704" y="2492896"/>
            <a:ext cx="1512008" cy="93610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p:cNvCxnSpPr/>
          <p:nvPr/>
        </p:nvCxnSpPr>
        <p:spPr>
          <a:xfrm>
            <a:off x="1979712" y="2996952"/>
            <a:ext cx="144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873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Take a section</a:t>
            </a:r>
            <a:endParaRPr lang="en-IN" dirty="0"/>
          </a:p>
        </p:txBody>
      </p:sp>
      <p:sp>
        <p:nvSpPr>
          <p:cNvPr id="3" name="Content Placeholder 2"/>
          <p:cNvSpPr>
            <a:spLocks noGrp="1"/>
          </p:cNvSpPr>
          <p:nvPr>
            <p:ph idx="1"/>
          </p:nvPr>
        </p:nvSpPr>
        <p:spPr>
          <a:xfrm>
            <a:off x="251520" y="3684165"/>
            <a:ext cx="8579296" cy="2985195"/>
          </a:xfrm>
        </p:spPr>
        <p:txBody>
          <a:bodyPr>
            <a:noAutofit/>
          </a:bodyPr>
          <a:lstStyle/>
          <a:p>
            <a:r>
              <a:rPr lang="en-IN" sz="2800" dirty="0" smtClean="0"/>
              <a:t>We take a section at a distance x from the origin. That is we cut the rod at a distance x. What we will be seeing is a force perpendicular to the exposed surface, which may or may not be dependent on x. We will call it F(x) to indicate that it is a function of x </a:t>
            </a:r>
            <a:r>
              <a:rPr lang="en-IN" sz="2800" dirty="0" smtClean="0"/>
              <a:t>(remember </a:t>
            </a:r>
            <a:r>
              <a:rPr lang="en-IN" sz="2800" dirty="0" smtClean="0"/>
              <a:t>that a constant value can also be considered a special case of a function of x</a:t>
            </a:r>
            <a:r>
              <a:rPr lang="en-IN" sz="2800" dirty="0" smtClean="0"/>
              <a:t>).</a:t>
            </a:r>
            <a:endParaRPr lang="en-IN" sz="2800" dirty="0"/>
          </a:p>
        </p:txBody>
      </p:sp>
      <p:cxnSp>
        <p:nvCxnSpPr>
          <p:cNvPr id="7" name="Straight Arrow Connector 6"/>
          <p:cNvCxnSpPr/>
          <p:nvPr/>
        </p:nvCxnSpPr>
        <p:spPr>
          <a:xfrm>
            <a:off x="3419872"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1" name="TextBox 20"/>
          <p:cNvSpPr txBox="1"/>
          <p:nvPr/>
        </p:nvSpPr>
        <p:spPr>
          <a:xfrm>
            <a:off x="3707904" y="1916832"/>
            <a:ext cx="1512168" cy="1015663"/>
          </a:xfrm>
          <a:prstGeom prst="rect">
            <a:avLst/>
          </a:prstGeom>
          <a:noFill/>
        </p:spPr>
        <p:txBody>
          <a:bodyPr wrap="square" rtlCol="0">
            <a:spAutoFit/>
          </a:bodyPr>
          <a:lstStyle/>
          <a:p>
            <a:r>
              <a:rPr lang="en-IN" sz="6000" dirty="0" smtClean="0"/>
              <a:t>F(x)</a:t>
            </a:r>
            <a:endParaRPr lang="en-IN" sz="6000" dirty="0"/>
          </a:p>
        </p:txBody>
      </p:sp>
      <p:sp>
        <p:nvSpPr>
          <p:cNvPr id="10" name="TextBox 9"/>
          <p:cNvSpPr txBox="1"/>
          <p:nvPr/>
        </p:nvSpPr>
        <p:spPr>
          <a:xfrm>
            <a:off x="971600" y="1988840"/>
            <a:ext cx="720080" cy="1015663"/>
          </a:xfrm>
          <a:prstGeom prst="rect">
            <a:avLst/>
          </a:prstGeom>
          <a:noFill/>
        </p:spPr>
        <p:txBody>
          <a:bodyPr wrap="square" rtlCol="0">
            <a:spAutoFit/>
          </a:bodyPr>
          <a:lstStyle/>
          <a:p>
            <a:r>
              <a:rPr lang="en-IN" sz="6000" dirty="0" smtClean="0"/>
              <a:t>R</a:t>
            </a:r>
            <a:endParaRPr lang="en-IN" sz="6000" dirty="0"/>
          </a:p>
        </p:txBody>
      </p:sp>
      <p:cxnSp>
        <p:nvCxnSpPr>
          <p:cNvPr id="11" name="Straight Arrow Connector 10"/>
          <p:cNvCxnSpPr/>
          <p:nvPr/>
        </p:nvCxnSpPr>
        <p:spPr>
          <a:xfrm>
            <a:off x="539552" y="295183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47864" y="2348880"/>
            <a:ext cx="720080" cy="707886"/>
          </a:xfrm>
          <a:prstGeom prst="rect">
            <a:avLst/>
          </a:prstGeom>
          <a:noFill/>
        </p:spPr>
        <p:txBody>
          <a:bodyPr wrap="square" rtlCol="0">
            <a:spAutoFit/>
          </a:bodyPr>
          <a:lstStyle/>
          <a:p>
            <a:r>
              <a:rPr lang="en-IN" sz="4000" dirty="0" smtClean="0"/>
              <a:t>x</a:t>
            </a:r>
            <a:endParaRPr lang="en-IN" sz="4000" dirty="0"/>
          </a:p>
        </p:txBody>
      </p:sp>
      <p:sp>
        <p:nvSpPr>
          <p:cNvPr id="20" name="TextBox 19"/>
          <p:cNvSpPr txBox="1"/>
          <p:nvPr/>
        </p:nvSpPr>
        <p:spPr>
          <a:xfrm>
            <a:off x="1331640" y="2865130"/>
            <a:ext cx="720080" cy="707886"/>
          </a:xfrm>
          <a:prstGeom prst="rect">
            <a:avLst/>
          </a:prstGeom>
          <a:noFill/>
        </p:spPr>
        <p:txBody>
          <a:bodyPr wrap="square" rtlCol="0">
            <a:spAutoFit/>
          </a:bodyPr>
          <a:lstStyle/>
          <a:p>
            <a:r>
              <a:rPr lang="en-IN" sz="4000" dirty="0" smtClean="0"/>
              <a:t>A</a:t>
            </a:r>
            <a:endParaRPr lang="en-IN" sz="4000" dirty="0"/>
          </a:p>
        </p:txBody>
      </p:sp>
      <p:sp>
        <p:nvSpPr>
          <p:cNvPr id="17" name="Rectangle 16"/>
          <p:cNvSpPr/>
          <p:nvPr/>
        </p:nvSpPr>
        <p:spPr>
          <a:xfrm>
            <a:off x="1907704" y="2492896"/>
            <a:ext cx="1512008" cy="93610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p:cNvCxnSpPr/>
          <p:nvPr/>
        </p:nvCxnSpPr>
        <p:spPr>
          <a:xfrm>
            <a:off x="1979712" y="2938391"/>
            <a:ext cx="144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371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Take a section</a:t>
            </a:r>
            <a:endParaRPr lang="en-IN" dirty="0"/>
          </a:p>
        </p:txBody>
      </p:sp>
      <p:sp>
        <p:nvSpPr>
          <p:cNvPr id="3" name="Content Placeholder 2"/>
          <p:cNvSpPr>
            <a:spLocks noGrp="1"/>
          </p:cNvSpPr>
          <p:nvPr>
            <p:ph idx="1"/>
          </p:nvPr>
        </p:nvSpPr>
        <p:spPr>
          <a:xfrm>
            <a:off x="457200" y="4437112"/>
            <a:ext cx="8229600" cy="1689051"/>
          </a:xfrm>
        </p:spPr>
        <p:txBody>
          <a:bodyPr>
            <a:normAutofit fontScale="92500"/>
          </a:bodyPr>
          <a:lstStyle/>
          <a:p>
            <a:r>
              <a:rPr lang="en-IN" dirty="0" smtClean="0"/>
              <a:t>Simple equilibrium of forces tells us that</a:t>
            </a:r>
            <a:br>
              <a:rPr lang="en-IN" dirty="0" smtClean="0"/>
            </a:br>
            <a:r>
              <a:rPr lang="en-IN" dirty="0" smtClean="0"/>
              <a:t>F(x)=-R. Since we already know that R=-P, hence F(x)=P. We also draw a graph of our results.</a:t>
            </a:r>
          </a:p>
          <a:p>
            <a:endParaRPr lang="en-IN" dirty="0"/>
          </a:p>
        </p:txBody>
      </p:sp>
      <p:cxnSp>
        <p:nvCxnSpPr>
          <p:cNvPr id="7" name="Straight Arrow Connector 6"/>
          <p:cNvCxnSpPr/>
          <p:nvPr/>
        </p:nvCxnSpPr>
        <p:spPr>
          <a:xfrm>
            <a:off x="3419872"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1" name="TextBox 20"/>
          <p:cNvSpPr txBox="1"/>
          <p:nvPr/>
        </p:nvSpPr>
        <p:spPr>
          <a:xfrm>
            <a:off x="3707904" y="1916832"/>
            <a:ext cx="1512168" cy="1015663"/>
          </a:xfrm>
          <a:prstGeom prst="rect">
            <a:avLst/>
          </a:prstGeom>
          <a:noFill/>
        </p:spPr>
        <p:txBody>
          <a:bodyPr wrap="square" rtlCol="0">
            <a:spAutoFit/>
          </a:bodyPr>
          <a:lstStyle/>
          <a:p>
            <a:r>
              <a:rPr lang="en-IN" sz="6000" dirty="0" smtClean="0"/>
              <a:t>F(x)</a:t>
            </a:r>
            <a:endParaRPr lang="en-IN" sz="6000" dirty="0"/>
          </a:p>
        </p:txBody>
      </p:sp>
      <p:sp>
        <p:nvSpPr>
          <p:cNvPr id="10" name="TextBox 9"/>
          <p:cNvSpPr txBox="1"/>
          <p:nvPr/>
        </p:nvSpPr>
        <p:spPr>
          <a:xfrm>
            <a:off x="971600" y="1988840"/>
            <a:ext cx="720080" cy="1015663"/>
          </a:xfrm>
          <a:prstGeom prst="rect">
            <a:avLst/>
          </a:prstGeom>
          <a:noFill/>
        </p:spPr>
        <p:txBody>
          <a:bodyPr wrap="square" rtlCol="0">
            <a:spAutoFit/>
          </a:bodyPr>
          <a:lstStyle/>
          <a:p>
            <a:r>
              <a:rPr lang="en-IN" sz="6000" dirty="0" smtClean="0"/>
              <a:t>R</a:t>
            </a:r>
            <a:endParaRPr lang="en-IN" sz="6000" dirty="0"/>
          </a:p>
        </p:txBody>
      </p:sp>
      <p:cxnSp>
        <p:nvCxnSpPr>
          <p:cNvPr id="11" name="Straight Arrow Connector 10"/>
          <p:cNvCxnSpPr/>
          <p:nvPr/>
        </p:nvCxnSpPr>
        <p:spPr>
          <a:xfrm>
            <a:off x="539552" y="295183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31640" y="2865130"/>
            <a:ext cx="720080" cy="707886"/>
          </a:xfrm>
          <a:prstGeom prst="rect">
            <a:avLst/>
          </a:prstGeom>
          <a:noFill/>
        </p:spPr>
        <p:txBody>
          <a:bodyPr wrap="square" rtlCol="0">
            <a:spAutoFit/>
          </a:bodyPr>
          <a:lstStyle/>
          <a:p>
            <a:r>
              <a:rPr lang="en-IN" sz="4000" dirty="0" smtClean="0"/>
              <a:t>A</a:t>
            </a:r>
            <a:endParaRPr lang="en-IN" sz="4000" dirty="0"/>
          </a:p>
        </p:txBody>
      </p:sp>
      <p:sp>
        <p:nvSpPr>
          <p:cNvPr id="17" name="Rectangle 16"/>
          <p:cNvSpPr/>
          <p:nvPr/>
        </p:nvSpPr>
        <p:spPr>
          <a:xfrm>
            <a:off x="1907704" y="2492896"/>
            <a:ext cx="1512008" cy="93610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5940152" y="1556792"/>
            <a:ext cx="2664296" cy="1662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p:nvPr/>
        </p:nvCxnSpPr>
        <p:spPr>
          <a:xfrm>
            <a:off x="5940152" y="3212976"/>
            <a:ext cx="270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04248" y="3009146"/>
            <a:ext cx="720080" cy="707886"/>
          </a:xfrm>
          <a:prstGeom prst="rect">
            <a:avLst/>
          </a:prstGeom>
          <a:noFill/>
        </p:spPr>
        <p:txBody>
          <a:bodyPr wrap="square" rtlCol="0">
            <a:spAutoFit/>
          </a:bodyPr>
          <a:lstStyle/>
          <a:p>
            <a:r>
              <a:rPr lang="en-IN" sz="4000" dirty="0" smtClean="0"/>
              <a:t>x</a:t>
            </a:r>
            <a:endParaRPr lang="en-IN" sz="4000" dirty="0"/>
          </a:p>
        </p:txBody>
      </p:sp>
      <p:sp>
        <p:nvSpPr>
          <p:cNvPr id="16" name="TextBox 15"/>
          <p:cNvSpPr txBox="1"/>
          <p:nvPr/>
        </p:nvSpPr>
        <p:spPr>
          <a:xfrm>
            <a:off x="5004048" y="1556792"/>
            <a:ext cx="1512168" cy="707886"/>
          </a:xfrm>
          <a:prstGeom prst="rect">
            <a:avLst/>
          </a:prstGeom>
          <a:noFill/>
        </p:spPr>
        <p:txBody>
          <a:bodyPr wrap="square" rtlCol="0">
            <a:spAutoFit/>
          </a:bodyPr>
          <a:lstStyle/>
          <a:p>
            <a:r>
              <a:rPr lang="en-IN" sz="4000" dirty="0" smtClean="0"/>
              <a:t>F(x)</a:t>
            </a:r>
            <a:endParaRPr lang="en-IN" sz="4000" dirty="0"/>
          </a:p>
        </p:txBody>
      </p:sp>
      <p:cxnSp>
        <p:nvCxnSpPr>
          <p:cNvPr id="22" name="Straight Arrow Connector 21"/>
          <p:cNvCxnSpPr/>
          <p:nvPr/>
        </p:nvCxnSpPr>
        <p:spPr>
          <a:xfrm rot="16200000">
            <a:off x="5220152" y="2492817"/>
            <a:ext cx="144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40152" y="2492896"/>
            <a:ext cx="18000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04248" y="1713002"/>
            <a:ext cx="720080" cy="707886"/>
          </a:xfrm>
          <a:prstGeom prst="rect">
            <a:avLst/>
          </a:prstGeom>
          <a:noFill/>
        </p:spPr>
        <p:txBody>
          <a:bodyPr wrap="square" rtlCol="0">
            <a:spAutoFit/>
          </a:bodyPr>
          <a:lstStyle/>
          <a:p>
            <a:r>
              <a:rPr lang="en-IN" sz="4000" dirty="0"/>
              <a:t>L</a:t>
            </a:r>
          </a:p>
        </p:txBody>
      </p:sp>
      <p:sp>
        <p:nvSpPr>
          <p:cNvPr id="26" name="TextBox 25"/>
          <p:cNvSpPr txBox="1"/>
          <p:nvPr/>
        </p:nvSpPr>
        <p:spPr>
          <a:xfrm>
            <a:off x="7164288" y="2341329"/>
            <a:ext cx="720080" cy="1015663"/>
          </a:xfrm>
          <a:prstGeom prst="rect">
            <a:avLst/>
          </a:prstGeom>
          <a:noFill/>
        </p:spPr>
        <p:txBody>
          <a:bodyPr wrap="square" rtlCol="0">
            <a:spAutoFit/>
          </a:bodyPr>
          <a:lstStyle/>
          <a:p>
            <a:r>
              <a:rPr lang="en-IN" sz="6000" dirty="0" smtClean="0"/>
              <a:t>P</a:t>
            </a:r>
            <a:endParaRPr lang="en-IN" sz="6000" dirty="0"/>
          </a:p>
        </p:txBody>
      </p:sp>
      <p:cxnSp>
        <p:nvCxnSpPr>
          <p:cNvPr id="27" name="Straight Arrow Connector 26"/>
          <p:cNvCxnSpPr/>
          <p:nvPr/>
        </p:nvCxnSpPr>
        <p:spPr>
          <a:xfrm rot="5400000">
            <a:off x="7380352" y="2839449"/>
            <a:ext cx="720000"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940152" y="2357264"/>
            <a:ext cx="1800000"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47864" y="2348880"/>
            <a:ext cx="720080" cy="707886"/>
          </a:xfrm>
          <a:prstGeom prst="rect">
            <a:avLst/>
          </a:prstGeom>
          <a:noFill/>
        </p:spPr>
        <p:txBody>
          <a:bodyPr wrap="square" rtlCol="0">
            <a:spAutoFit/>
          </a:bodyPr>
          <a:lstStyle/>
          <a:p>
            <a:r>
              <a:rPr lang="en-IN" sz="4000" dirty="0" smtClean="0"/>
              <a:t>x</a:t>
            </a:r>
            <a:endParaRPr lang="en-IN" sz="4000" dirty="0"/>
          </a:p>
        </p:txBody>
      </p:sp>
      <p:cxnSp>
        <p:nvCxnSpPr>
          <p:cNvPr id="28" name="Straight Arrow Connector 27"/>
          <p:cNvCxnSpPr/>
          <p:nvPr/>
        </p:nvCxnSpPr>
        <p:spPr>
          <a:xfrm>
            <a:off x="1979712" y="2938391"/>
            <a:ext cx="144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825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Revisiting stress</a:t>
            </a:r>
            <a:endParaRPr lang="en-IN" dirty="0"/>
          </a:p>
        </p:txBody>
      </p:sp>
      <p:sp>
        <p:nvSpPr>
          <p:cNvPr id="3" name="Content Placeholder 2"/>
          <p:cNvSpPr>
            <a:spLocks noGrp="1"/>
          </p:cNvSpPr>
          <p:nvPr>
            <p:ph idx="1"/>
          </p:nvPr>
        </p:nvSpPr>
        <p:spPr>
          <a:xfrm>
            <a:off x="457200" y="4437112"/>
            <a:ext cx="8229600" cy="1689051"/>
          </a:xfrm>
        </p:spPr>
        <p:txBody>
          <a:bodyPr>
            <a:normAutofit fontScale="77500" lnSpcReduction="20000"/>
          </a:bodyPr>
          <a:lstStyle/>
          <a:p>
            <a:r>
              <a:rPr lang="en-IN" dirty="0" smtClean="0"/>
              <a:t>It is now easy to find the stress at any x as long as we know the area of cross section at that x, which is A(x). Once again A(x) may or may not be a constant. And we quickly draw a graph of </a:t>
            </a:r>
            <a:r>
              <a:rPr lang="en-IN" dirty="0">
                <a:latin typeface="Symbol" panose="05050102010706020507" pitchFamily="18" charset="2"/>
              </a:rPr>
              <a:t>s</a:t>
            </a:r>
            <a:r>
              <a:rPr lang="en-IN" dirty="0"/>
              <a:t>(x) </a:t>
            </a:r>
            <a:r>
              <a:rPr lang="en-IN" dirty="0" smtClean="0"/>
              <a:t>for our particular problem where A is a constant and hence </a:t>
            </a:r>
            <a:r>
              <a:rPr lang="en-IN" dirty="0" smtClean="0">
                <a:latin typeface="Symbol" panose="05050102010706020507" pitchFamily="18" charset="2"/>
              </a:rPr>
              <a:t>s</a:t>
            </a:r>
            <a:r>
              <a:rPr lang="en-IN" dirty="0" smtClean="0"/>
              <a:t>(x) =P/A.</a:t>
            </a:r>
            <a:endParaRPr lang="en-IN" dirty="0"/>
          </a:p>
        </p:txBody>
      </p: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10" name="TextBox 9"/>
          <p:cNvSpPr txBox="1"/>
          <p:nvPr/>
        </p:nvSpPr>
        <p:spPr>
          <a:xfrm>
            <a:off x="611560" y="2708920"/>
            <a:ext cx="4896544" cy="1015663"/>
          </a:xfrm>
          <a:prstGeom prst="rect">
            <a:avLst/>
          </a:prstGeom>
          <a:noFill/>
        </p:spPr>
        <p:txBody>
          <a:bodyPr wrap="square" rtlCol="0">
            <a:spAutoFit/>
          </a:bodyPr>
          <a:lstStyle/>
          <a:p>
            <a:r>
              <a:rPr lang="en-IN" sz="6000" dirty="0">
                <a:latin typeface="Symbol" panose="05050102010706020507" pitchFamily="18" charset="2"/>
              </a:rPr>
              <a:t>s</a:t>
            </a:r>
            <a:r>
              <a:rPr lang="en-IN" sz="6000" dirty="0" smtClean="0"/>
              <a:t>(x)= F(x)/A(x)</a:t>
            </a:r>
            <a:endParaRPr lang="en-IN" sz="6000" dirty="0"/>
          </a:p>
        </p:txBody>
      </p:sp>
      <p:sp>
        <p:nvSpPr>
          <p:cNvPr id="13" name="Rectangle 12"/>
          <p:cNvSpPr/>
          <p:nvPr/>
        </p:nvSpPr>
        <p:spPr>
          <a:xfrm>
            <a:off x="5940152" y="1556792"/>
            <a:ext cx="2664296" cy="1662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p:nvPr/>
        </p:nvCxnSpPr>
        <p:spPr>
          <a:xfrm>
            <a:off x="5940152" y="3212976"/>
            <a:ext cx="270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04248" y="3009146"/>
            <a:ext cx="720080" cy="707886"/>
          </a:xfrm>
          <a:prstGeom prst="rect">
            <a:avLst/>
          </a:prstGeom>
          <a:noFill/>
        </p:spPr>
        <p:txBody>
          <a:bodyPr wrap="square" rtlCol="0">
            <a:spAutoFit/>
          </a:bodyPr>
          <a:lstStyle/>
          <a:p>
            <a:r>
              <a:rPr lang="en-IN" sz="4000" dirty="0" smtClean="0"/>
              <a:t>x</a:t>
            </a:r>
            <a:endParaRPr lang="en-IN" sz="4000" dirty="0"/>
          </a:p>
        </p:txBody>
      </p:sp>
      <p:sp>
        <p:nvSpPr>
          <p:cNvPr id="16" name="TextBox 15"/>
          <p:cNvSpPr txBox="1"/>
          <p:nvPr/>
        </p:nvSpPr>
        <p:spPr>
          <a:xfrm>
            <a:off x="4932040" y="1556792"/>
            <a:ext cx="1512168" cy="707886"/>
          </a:xfrm>
          <a:prstGeom prst="rect">
            <a:avLst/>
          </a:prstGeom>
          <a:noFill/>
        </p:spPr>
        <p:txBody>
          <a:bodyPr wrap="square" rtlCol="0">
            <a:spAutoFit/>
          </a:bodyPr>
          <a:lstStyle/>
          <a:p>
            <a:r>
              <a:rPr lang="en-IN" sz="4000" dirty="0">
                <a:latin typeface="Symbol" panose="05050102010706020507" pitchFamily="18" charset="2"/>
              </a:rPr>
              <a:t>s</a:t>
            </a:r>
            <a:r>
              <a:rPr lang="en-IN" sz="4000" dirty="0" smtClean="0"/>
              <a:t>(x)</a:t>
            </a:r>
            <a:endParaRPr lang="en-IN" sz="4000" dirty="0"/>
          </a:p>
        </p:txBody>
      </p:sp>
      <p:cxnSp>
        <p:nvCxnSpPr>
          <p:cNvPr id="22" name="Straight Arrow Connector 21"/>
          <p:cNvCxnSpPr/>
          <p:nvPr/>
        </p:nvCxnSpPr>
        <p:spPr>
          <a:xfrm rot="16200000">
            <a:off x="5220152" y="2492817"/>
            <a:ext cx="144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40152" y="2492896"/>
            <a:ext cx="18000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940152" y="2348880"/>
            <a:ext cx="1800000"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04248" y="1785010"/>
            <a:ext cx="720080" cy="707886"/>
          </a:xfrm>
          <a:prstGeom prst="rect">
            <a:avLst/>
          </a:prstGeom>
          <a:noFill/>
        </p:spPr>
        <p:txBody>
          <a:bodyPr wrap="square" rtlCol="0">
            <a:spAutoFit/>
          </a:bodyPr>
          <a:lstStyle/>
          <a:p>
            <a:r>
              <a:rPr lang="en-IN" sz="4000" dirty="0"/>
              <a:t>L</a:t>
            </a:r>
          </a:p>
        </p:txBody>
      </p:sp>
      <p:sp>
        <p:nvSpPr>
          <p:cNvPr id="26" name="TextBox 25"/>
          <p:cNvSpPr txBox="1"/>
          <p:nvPr/>
        </p:nvSpPr>
        <p:spPr>
          <a:xfrm>
            <a:off x="7092280" y="2269321"/>
            <a:ext cx="720080" cy="1015663"/>
          </a:xfrm>
          <a:prstGeom prst="rect">
            <a:avLst/>
          </a:prstGeom>
          <a:noFill/>
        </p:spPr>
        <p:txBody>
          <a:bodyPr wrap="square" rtlCol="0">
            <a:spAutoFit/>
          </a:bodyPr>
          <a:lstStyle/>
          <a:p>
            <a:r>
              <a:rPr lang="en-IN" sz="6000" dirty="0">
                <a:latin typeface="Symbol" panose="05050102010706020507" pitchFamily="18" charset="2"/>
              </a:rPr>
              <a:t>s</a:t>
            </a:r>
            <a:endParaRPr lang="en-IN" sz="6000" dirty="0"/>
          </a:p>
        </p:txBody>
      </p:sp>
      <p:cxnSp>
        <p:nvCxnSpPr>
          <p:cNvPr id="27" name="Straight Arrow Connector 26"/>
          <p:cNvCxnSpPr/>
          <p:nvPr/>
        </p:nvCxnSpPr>
        <p:spPr>
          <a:xfrm rot="5400000">
            <a:off x="7380352" y="2839449"/>
            <a:ext cx="720000"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382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Revisiting Hooke’s law</a:t>
            </a:r>
            <a:endParaRPr lang="en-IN" dirty="0"/>
          </a:p>
        </p:txBody>
      </p:sp>
      <p:sp>
        <p:nvSpPr>
          <p:cNvPr id="3" name="Content Placeholder 2"/>
          <p:cNvSpPr>
            <a:spLocks noGrp="1"/>
          </p:cNvSpPr>
          <p:nvPr>
            <p:ph idx="1"/>
          </p:nvPr>
        </p:nvSpPr>
        <p:spPr>
          <a:xfrm>
            <a:off x="457200" y="4437112"/>
            <a:ext cx="8229600" cy="1689051"/>
          </a:xfrm>
        </p:spPr>
        <p:txBody>
          <a:bodyPr>
            <a:normAutofit fontScale="70000" lnSpcReduction="20000"/>
          </a:bodyPr>
          <a:lstStyle/>
          <a:p>
            <a:r>
              <a:rPr lang="en-IN" dirty="0" smtClean="0"/>
              <a:t>We can now use Hooke’s law to find strain at any x provided we know the modulus of elasticity E at that x, which is E(x). Once again E(x) may or may not be a constant (the rod can be made of two different materials). And we quickly draw a graph of </a:t>
            </a:r>
            <a:r>
              <a:rPr lang="en-IN" dirty="0" smtClean="0">
                <a:latin typeface="Symbol" panose="05050102010706020507" pitchFamily="18" charset="2"/>
              </a:rPr>
              <a:t>e</a:t>
            </a:r>
            <a:r>
              <a:rPr lang="en-IN" dirty="0" smtClean="0"/>
              <a:t>(x) </a:t>
            </a:r>
            <a:r>
              <a:rPr lang="en-IN" dirty="0"/>
              <a:t>for </a:t>
            </a:r>
            <a:r>
              <a:rPr lang="en-IN" dirty="0" smtClean="0"/>
              <a:t>our particular problem where E is a constant and hence </a:t>
            </a:r>
            <a:r>
              <a:rPr lang="en-IN" dirty="0">
                <a:latin typeface="Symbol" panose="05050102010706020507" pitchFamily="18" charset="2"/>
              </a:rPr>
              <a:t>e</a:t>
            </a:r>
            <a:r>
              <a:rPr lang="en-IN" dirty="0"/>
              <a:t>(x) =P/[EA</a:t>
            </a:r>
            <a:r>
              <a:rPr lang="en-IN" dirty="0" smtClean="0"/>
              <a:t>].</a:t>
            </a:r>
            <a:endParaRPr lang="en-IN" dirty="0"/>
          </a:p>
        </p:txBody>
      </p: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10" name="TextBox 9"/>
          <p:cNvSpPr txBox="1"/>
          <p:nvPr/>
        </p:nvSpPr>
        <p:spPr>
          <a:xfrm>
            <a:off x="611560" y="2204864"/>
            <a:ext cx="4896544" cy="1938992"/>
          </a:xfrm>
          <a:prstGeom prst="rect">
            <a:avLst/>
          </a:prstGeom>
          <a:noFill/>
        </p:spPr>
        <p:txBody>
          <a:bodyPr wrap="square" rtlCol="0">
            <a:spAutoFit/>
          </a:bodyPr>
          <a:lstStyle/>
          <a:p>
            <a:r>
              <a:rPr lang="en-IN" sz="6000" dirty="0" smtClean="0">
                <a:latin typeface="Symbol" panose="05050102010706020507" pitchFamily="18" charset="2"/>
              </a:rPr>
              <a:t>e</a:t>
            </a:r>
            <a:r>
              <a:rPr lang="en-IN" sz="6000" dirty="0" smtClean="0"/>
              <a:t>(x)= </a:t>
            </a:r>
            <a:r>
              <a:rPr lang="en-IN" sz="6000" dirty="0" smtClean="0">
                <a:latin typeface="Symbol" panose="05050102010706020507" pitchFamily="18" charset="2"/>
              </a:rPr>
              <a:t>s</a:t>
            </a:r>
            <a:r>
              <a:rPr lang="en-IN" sz="6000" dirty="0" smtClean="0"/>
              <a:t>(x)/E(x)</a:t>
            </a:r>
          </a:p>
          <a:p>
            <a:r>
              <a:rPr lang="en-IN" sz="6000" dirty="0" smtClean="0"/>
              <a:t>=F(x)/[E(x)A(x)]</a:t>
            </a:r>
            <a:endParaRPr lang="en-IN" sz="6000" dirty="0"/>
          </a:p>
        </p:txBody>
      </p:sp>
      <p:sp>
        <p:nvSpPr>
          <p:cNvPr id="13" name="Rectangle 12"/>
          <p:cNvSpPr/>
          <p:nvPr/>
        </p:nvSpPr>
        <p:spPr>
          <a:xfrm>
            <a:off x="5940152" y="1556792"/>
            <a:ext cx="2664296" cy="1662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p:nvPr/>
        </p:nvCxnSpPr>
        <p:spPr>
          <a:xfrm>
            <a:off x="5940152" y="3212976"/>
            <a:ext cx="270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04248" y="3009146"/>
            <a:ext cx="720080" cy="707886"/>
          </a:xfrm>
          <a:prstGeom prst="rect">
            <a:avLst/>
          </a:prstGeom>
          <a:noFill/>
        </p:spPr>
        <p:txBody>
          <a:bodyPr wrap="square" rtlCol="0">
            <a:spAutoFit/>
          </a:bodyPr>
          <a:lstStyle/>
          <a:p>
            <a:r>
              <a:rPr lang="en-IN" sz="4000" dirty="0" smtClean="0"/>
              <a:t>x</a:t>
            </a:r>
            <a:endParaRPr lang="en-IN" sz="4000" dirty="0"/>
          </a:p>
        </p:txBody>
      </p:sp>
      <p:sp>
        <p:nvSpPr>
          <p:cNvPr id="16" name="TextBox 15"/>
          <p:cNvSpPr txBox="1"/>
          <p:nvPr/>
        </p:nvSpPr>
        <p:spPr>
          <a:xfrm>
            <a:off x="5004048" y="1556792"/>
            <a:ext cx="1512168" cy="707886"/>
          </a:xfrm>
          <a:prstGeom prst="rect">
            <a:avLst/>
          </a:prstGeom>
          <a:noFill/>
        </p:spPr>
        <p:txBody>
          <a:bodyPr wrap="square" rtlCol="0">
            <a:spAutoFit/>
          </a:bodyPr>
          <a:lstStyle/>
          <a:p>
            <a:r>
              <a:rPr lang="en-IN" sz="4000" dirty="0" smtClean="0">
                <a:latin typeface="Symbol" panose="05050102010706020507" pitchFamily="18" charset="2"/>
              </a:rPr>
              <a:t>e</a:t>
            </a:r>
            <a:r>
              <a:rPr lang="en-IN" sz="4000" dirty="0" smtClean="0"/>
              <a:t>(x)</a:t>
            </a:r>
            <a:endParaRPr lang="en-IN" sz="4000" dirty="0"/>
          </a:p>
        </p:txBody>
      </p:sp>
      <p:cxnSp>
        <p:nvCxnSpPr>
          <p:cNvPr id="22" name="Straight Arrow Connector 21"/>
          <p:cNvCxnSpPr/>
          <p:nvPr/>
        </p:nvCxnSpPr>
        <p:spPr>
          <a:xfrm rot="16200000">
            <a:off x="5220152" y="2492817"/>
            <a:ext cx="144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40152" y="2492896"/>
            <a:ext cx="18000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940152" y="2348880"/>
            <a:ext cx="1800000"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04248" y="1785010"/>
            <a:ext cx="720080" cy="707886"/>
          </a:xfrm>
          <a:prstGeom prst="rect">
            <a:avLst/>
          </a:prstGeom>
          <a:noFill/>
        </p:spPr>
        <p:txBody>
          <a:bodyPr wrap="square" rtlCol="0">
            <a:spAutoFit/>
          </a:bodyPr>
          <a:lstStyle/>
          <a:p>
            <a:r>
              <a:rPr lang="en-IN" sz="4000" dirty="0"/>
              <a:t>L</a:t>
            </a:r>
          </a:p>
        </p:txBody>
      </p:sp>
      <p:sp>
        <p:nvSpPr>
          <p:cNvPr id="26" name="TextBox 25"/>
          <p:cNvSpPr txBox="1"/>
          <p:nvPr/>
        </p:nvSpPr>
        <p:spPr>
          <a:xfrm>
            <a:off x="7092280" y="2269321"/>
            <a:ext cx="720080" cy="1015663"/>
          </a:xfrm>
          <a:prstGeom prst="rect">
            <a:avLst/>
          </a:prstGeom>
          <a:noFill/>
        </p:spPr>
        <p:txBody>
          <a:bodyPr wrap="square" rtlCol="0">
            <a:spAutoFit/>
          </a:bodyPr>
          <a:lstStyle/>
          <a:p>
            <a:r>
              <a:rPr lang="en-IN" sz="6000" dirty="0" smtClean="0">
                <a:latin typeface="Symbol" panose="05050102010706020507" pitchFamily="18" charset="2"/>
              </a:rPr>
              <a:t>e</a:t>
            </a:r>
            <a:endParaRPr lang="en-IN" sz="6000" dirty="0"/>
          </a:p>
        </p:txBody>
      </p:sp>
      <p:cxnSp>
        <p:nvCxnSpPr>
          <p:cNvPr id="27" name="Straight Arrow Connector 26"/>
          <p:cNvCxnSpPr/>
          <p:nvPr/>
        </p:nvCxnSpPr>
        <p:spPr>
          <a:xfrm rot="5400000">
            <a:off x="7380352" y="2839449"/>
            <a:ext cx="720000"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610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Revisiting definition of strain</a:t>
            </a:r>
            <a:endParaRPr lang="en-IN" dirty="0"/>
          </a:p>
        </p:txBody>
      </p:sp>
      <p:sp>
        <p:nvSpPr>
          <p:cNvPr id="3" name="Content Placeholder 2"/>
          <p:cNvSpPr>
            <a:spLocks noGrp="1"/>
          </p:cNvSpPr>
          <p:nvPr>
            <p:ph idx="1"/>
          </p:nvPr>
        </p:nvSpPr>
        <p:spPr>
          <a:xfrm>
            <a:off x="457200" y="4437112"/>
            <a:ext cx="8229600" cy="1689051"/>
          </a:xfrm>
        </p:spPr>
        <p:txBody>
          <a:bodyPr>
            <a:normAutofit fontScale="77500" lnSpcReduction="20000"/>
          </a:bodyPr>
          <a:lstStyle/>
          <a:p>
            <a:r>
              <a:rPr lang="en-IN" dirty="0" smtClean="0"/>
              <a:t>We may recall that u(x) is a function defining the displacement of a point at x on the rod due to the application of the external force P. Strain is defined in terms of that displacement or to be more precise the gradient or rate of change of that displacement with respect to x.</a:t>
            </a:r>
            <a:endParaRPr lang="en-IN" dirty="0"/>
          </a:p>
        </p:txBody>
      </p: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10" name="TextBox 9"/>
          <p:cNvSpPr txBox="1"/>
          <p:nvPr/>
        </p:nvSpPr>
        <p:spPr>
          <a:xfrm>
            <a:off x="611560" y="2204864"/>
            <a:ext cx="4896544" cy="1015663"/>
          </a:xfrm>
          <a:prstGeom prst="rect">
            <a:avLst/>
          </a:prstGeom>
          <a:noFill/>
        </p:spPr>
        <p:txBody>
          <a:bodyPr wrap="square" rtlCol="0">
            <a:spAutoFit/>
          </a:bodyPr>
          <a:lstStyle/>
          <a:p>
            <a:r>
              <a:rPr lang="en-IN" sz="6000" dirty="0" smtClean="0">
                <a:latin typeface="Symbol" panose="05050102010706020507" pitchFamily="18" charset="2"/>
              </a:rPr>
              <a:t>e</a:t>
            </a:r>
            <a:r>
              <a:rPr lang="en-IN" sz="6000" dirty="0" smtClean="0"/>
              <a:t>(x)= du(x)/dx</a:t>
            </a:r>
          </a:p>
        </p:txBody>
      </p:sp>
      <p:sp>
        <p:nvSpPr>
          <p:cNvPr id="13" name="Rectangle 12"/>
          <p:cNvSpPr/>
          <p:nvPr/>
        </p:nvSpPr>
        <p:spPr>
          <a:xfrm>
            <a:off x="5940152" y="1556792"/>
            <a:ext cx="2664296" cy="1662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p:nvPr/>
        </p:nvCxnSpPr>
        <p:spPr>
          <a:xfrm>
            <a:off x="5940152" y="3212976"/>
            <a:ext cx="270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04248" y="3009146"/>
            <a:ext cx="720080" cy="707886"/>
          </a:xfrm>
          <a:prstGeom prst="rect">
            <a:avLst/>
          </a:prstGeom>
          <a:noFill/>
        </p:spPr>
        <p:txBody>
          <a:bodyPr wrap="square" rtlCol="0">
            <a:spAutoFit/>
          </a:bodyPr>
          <a:lstStyle/>
          <a:p>
            <a:r>
              <a:rPr lang="en-IN" sz="4000" dirty="0" smtClean="0"/>
              <a:t>x</a:t>
            </a:r>
            <a:endParaRPr lang="en-IN" sz="4000" dirty="0"/>
          </a:p>
        </p:txBody>
      </p:sp>
      <p:sp>
        <p:nvSpPr>
          <p:cNvPr id="16" name="TextBox 15"/>
          <p:cNvSpPr txBox="1"/>
          <p:nvPr/>
        </p:nvSpPr>
        <p:spPr>
          <a:xfrm>
            <a:off x="5004048" y="1556792"/>
            <a:ext cx="1512168" cy="707886"/>
          </a:xfrm>
          <a:prstGeom prst="rect">
            <a:avLst/>
          </a:prstGeom>
          <a:noFill/>
        </p:spPr>
        <p:txBody>
          <a:bodyPr wrap="square" rtlCol="0">
            <a:spAutoFit/>
          </a:bodyPr>
          <a:lstStyle/>
          <a:p>
            <a:r>
              <a:rPr lang="en-IN" sz="4000" dirty="0" smtClean="0">
                <a:latin typeface="Symbol" panose="05050102010706020507" pitchFamily="18" charset="2"/>
              </a:rPr>
              <a:t>e</a:t>
            </a:r>
            <a:r>
              <a:rPr lang="en-IN" sz="4000" dirty="0" smtClean="0"/>
              <a:t>(x)</a:t>
            </a:r>
            <a:endParaRPr lang="en-IN" sz="4000" dirty="0"/>
          </a:p>
        </p:txBody>
      </p:sp>
      <p:cxnSp>
        <p:nvCxnSpPr>
          <p:cNvPr id="22" name="Straight Arrow Connector 21"/>
          <p:cNvCxnSpPr/>
          <p:nvPr/>
        </p:nvCxnSpPr>
        <p:spPr>
          <a:xfrm rot="16200000">
            <a:off x="5220152" y="2492817"/>
            <a:ext cx="1440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40152" y="2492896"/>
            <a:ext cx="18000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940152" y="2348880"/>
            <a:ext cx="1800000"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04248" y="1785010"/>
            <a:ext cx="720080" cy="707886"/>
          </a:xfrm>
          <a:prstGeom prst="rect">
            <a:avLst/>
          </a:prstGeom>
          <a:noFill/>
        </p:spPr>
        <p:txBody>
          <a:bodyPr wrap="square" rtlCol="0">
            <a:spAutoFit/>
          </a:bodyPr>
          <a:lstStyle/>
          <a:p>
            <a:r>
              <a:rPr lang="en-IN" sz="4000" dirty="0"/>
              <a:t>L</a:t>
            </a:r>
          </a:p>
        </p:txBody>
      </p:sp>
      <p:sp>
        <p:nvSpPr>
          <p:cNvPr id="26" name="TextBox 25"/>
          <p:cNvSpPr txBox="1"/>
          <p:nvPr/>
        </p:nvSpPr>
        <p:spPr>
          <a:xfrm>
            <a:off x="7092280" y="2269321"/>
            <a:ext cx="720080" cy="1015663"/>
          </a:xfrm>
          <a:prstGeom prst="rect">
            <a:avLst/>
          </a:prstGeom>
          <a:noFill/>
        </p:spPr>
        <p:txBody>
          <a:bodyPr wrap="square" rtlCol="0">
            <a:spAutoFit/>
          </a:bodyPr>
          <a:lstStyle/>
          <a:p>
            <a:r>
              <a:rPr lang="en-IN" sz="6000" dirty="0" smtClean="0">
                <a:latin typeface="Symbol" panose="05050102010706020507" pitchFamily="18" charset="2"/>
              </a:rPr>
              <a:t>e</a:t>
            </a:r>
            <a:endParaRPr lang="en-IN" sz="6000" dirty="0"/>
          </a:p>
        </p:txBody>
      </p:sp>
      <p:cxnSp>
        <p:nvCxnSpPr>
          <p:cNvPr id="27" name="Straight Arrow Connector 26"/>
          <p:cNvCxnSpPr/>
          <p:nvPr/>
        </p:nvCxnSpPr>
        <p:spPr>
          <a:xfrm rot="5400000">
            <a:off x="7380352" y="2839449"/>
            <a:ext cx="720000"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356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a statically determinate system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 simple answer, within the context of what we learn in first year mechanics, is when the number of unknown reactions (constraints) is equal to the number of equations of static equilibrium that we can obtain from the system. Hence number of (generalized) FORCE equilibrium equations must be equal to number of unknown reactions. Why GENERALIZED ? Because this definition will then also consider Moments of a force and Moment reactions.</a:t>
            </a:r>
            <a:endParaRPr lang="en-IN" dirty="0"/>
          </a:p>
        </p:txBody>
      </p:sp>
    </p:spTree>
    <p:extLst>
      <p:ext uri="{BB962C8B-B14F-4D97-AF65-F5344CB8AC3E}">
        <p14:creationId xmlns:p14="http://schemas.microsoft.com/office/powerpoint/2010/main" val="504210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763688" y="1340768"/>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Explanation of u</a:t>
            </a:r>
            <a:endParaRPr lang="en-IN" dirty="0"/>
          </a:p>
        </p:txBody>
      </p:sp>
      <p:sp>
        <p:nvSpPr>
          <p:cNvPr id="3" name="Content Placeholder 2"/>
          <p:cNvSpPr>
            <a:spLocks noGrp="1"/>
          </p:cNvSpPr>
          <p:nvPr>
            <p:ph idx="1"/>
          </p:nvPr>
        </p:nvSpPr>
        <p:spPr>
          <a:xfrm>
            <a:off x="457200" y="4437112"/>
            <a:ext cx="8229600" cy="1689051"/>
          </a:xfrm>
        </p:spPr>
        <p:txBody>
          <a:bodyPr>
            <a:normAutofit fontScale="55000" lnSpcReduction="20000"/>
          </a:bodyPr>
          <a:lstStyle/>
          <a:p>
            <a:r>
              <a:rPr lang="en-IN" dirty="0" smtClean="0"/>
              <a:t>Consider two points on the rod C and D whose coordinates are </a:t>
            </a:r>
            <a:r>
              <a:rPr lang="en-IN" dirty="0" err="1" smtClean="0"/>
              <a:t>x</a:t>
            </a:r>
            <a:r>
              <a:rPr lang="en-IN" baseline="-25000" dirty="0" err="1" smtClean="0"/>
              <a:t>C</a:t>
            </a:r>
            <a:r>
              <a:rPr lang="en-IN" dirty="0" smtClean="0"/>
              <a:t> and </a:t>
            </a:r>
            <a:r>
              <a:rPr lang="en-IN" dirty="0" err="1" smtClean="0"/>
              <a:t>x</a:t>
            </a:r>
            <a:r>
              <a:rPr lang="en-IN" baseline="-25000" dirty="0" err="1" smtClean="0"/>
              <a:t>D</a:t>
            </a:r>
            <a:r>
              <a:rPr lang="en-IN" dirty="0" smtClean="0"/>
              <a:t>. After being pulled by the force P, C will be displaced by an amount </a:t>
            </a:r>
            <a:r>
              <a:rPr lang="en-IN" dirty="0" err="1" smtClean="0"/>
              <a:t>u</a:t>
            </a:r>
            <a:r>
              <a:rPr lang="en-IN" baseline="-25000" dirty="0" err="1" smtClean="0"/>
              <a:t>C</a:t>
            </a:r>
            <a:r>
              <a:rPr lang="en-IN" dirty="0" smtClean="0"/>
              <a:t> and D will be displaced by an amount </a:t>
            </a:r>
            <a:r>
              <a:rPr lang="en-IN" dirty="0" err="1"/>
              <a:t>u</a:t>
            </a:r>
            <a:r>
              <a:rPr lang="en-IN" baseline="-25000" dirty="0" err="1"/>
              <a:t>D</a:t>
            </a:r>
            <a:r>
              <a:rPr lang="en-IN" dirty="0" smtClean="0"/>
              <a:t>. This amount MAY NOT be the same for C and D. It depends on what are the external forces , where they are applied as well as the material and dimensions of the rod. This will become clear when we consider a rod with different materials and/or different cross sections at different x.</a:t>
            </a:r>
            <a:endParaRPr lang="en-IN" dirty="0"/>
          </a:p>
        </p:txBody>
      </p: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0" name="TextBox 19"/>
          <p:cNvSpPr txBox="1"/>
          <p:nvPr/>
        </p:nvSpPr>
        <p:spPr>
          <a:xfrm>
            <a:off x="2627784" y="1713002"/>
            <a:ext cx="720080" cy="707886"/>
          </a:xfrm>
          <a:prstGeom prst="rect">
            <a:avLst/>
          </a:prstGeom>
          <a:noFill/>
        </p:spPr>
        <p:txBody>
          <a:bodyPr wrap="square" rtlCol="0">
            <a:spAutoFit/>
          </a:bodyPr>
          <a:lstStyle/>
          <a:p>
            <a:r>
              <a:rPr lang="en-IN" sz="4000" dirty="0" smtClean="0"/>
              <a:t>C</a:t>
            </a:r>
            <a:endParaRPr lang="en-IN" sz="4000" dirty="0"/>
          </a:p>
        </p:txBody>
      </p:sp>
      <p:cxnSp>
        <p:nvCxnSpPr>
          <p:cNvPr id="14" name="Straight Arrow Connector 13"/>
          <p:cNvCxnSpPr/>
          <p:nvPr/>
        </p:nvCxnSpPr>
        <p:spPr>
          <a:xfrm>
            <a:off x="1763688" y="1799710"/>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771800" y="1714255"/>
            <a:ext cx="144016"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5220072" y="1714255"/>
            <a:ext cx="144016"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5004048" y="1700808"/>
            <a:ext cx="720080" cy="707886"/>
          </a:xfrm>
          <a:prstGeom prst="rect">
            <a:avLst/>
          </a:prstGeom>
          <a:noFill/>
        </p:spPr>
        <p:txBody>
          <a:bodyPr wrap="square" rtlCol="0">
            <a:spAutoFit/>
          </a:bodyPr>
          <a:lstStyle/>
          <a:p>
            <a:r>
              <a:rPr lang="en-IN" sz="4000" dirty="0" smtClean="0"/>
              <a:t>D</a:t>
            </a:r>
            <a:endParaRPr lang="en-IN" sz="4000" dirty="0"/>
          </a:p>
        </p:txBody>
      </p:sp>
      <p:sp>
        <p:nvSpPr>
          <p:cNvPr id="24" name="Rectangle 23"/>
          <p:cNvSpPr/>
          <p:nvPr/>
        </p:nvSpPr>
        <p:spPr>
          <a:xfrm>
            <a:off x="1763688" y="2636912"/>
            <a:ext cx="574021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3059832" y="3009146"/>
            <a:ext cx="720080" cy="707886"/>
          </a:xfrm>
          <a:prstGeom prst="rect">
            <a:avLst/>
          </a:prstGeom>
          <a:noFill/>
        </p:spPr>
        <p:txBody>
          <a:bodyPr wrap="square" rtlCol="0">
            <a:spAutoFit/>
          </a:bodyPr>
          <a:lstStyle/>
          <a:p>
            <a:r>
              <a:rPr lang="en-IN" sz="4000" dirty="0" smtClean="0"/>
              <a:t>C</a:t>
            </a:r>
            <a:endParaRPr lang="en-IN" sz="4000" dirty="0"/>
          </a:p>
        </p:txBody>
      </p:sp>
      <p:cxnSp>
        <p:nvCxnSpPr>
          <p:cNvPr id="26" name="Straight Arrow Connector 25"/>
          <p:cNvCxnSpPr/>
          <p:nvPr/>
        </p:nvCxnSpPr>
        <p:spPr>
          <a:xfrm>
            <a:off x="1763688" y="3095854"/>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203848" y="3010399"/>
            <a:ext cx="144016"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a:off x="5796136" y="3010399"/>
            <a:ext cx="144016"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5580112" y="2996952"/>
            <a:ext cx="720080" cy="707886"/>
          </a:xfrm>
          <a:prstGeom prst="rect">
            <a:avLst/>
          </a:prstGeom>
          <a:noFill/>
        </p:spPr>
        <p:txBody>
          <a:bodyPr wrap="square" rtlCol="0">
            <a:spAutoFit/>
          </a:bodyPr>
          <a:lstStyle/>
          <a:p>
            <a:r>
              <a:rPr lang="en-IN" sz="4000" dirty="0" smtClean="0"/>
              <a:t>D</a:t>
            </a:r>
            <a:endParaRPr lang="en-IN" sz="4000" dirty="0"/>
          </a:p>
        </p:txBody>
      </p:sp>
    </p:spTree>
    <p:extLst>
      <p:ext uri="{BB962C8B-B14F-4D97-AF65-F5344CB8AC3E}">
        <p14:creationId xmlns:p14="http://schemas.microsoft.com/office/powerpoint/2010/main" val="3327577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763688" y="1340768"/>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Explanation of u</a:t>
            </a:r>
            <a:endParaRPr lang="en-IN" dirty="0"/>
          </a:p>
        </p:txBody>
      </p:sp>
      <p:sp>
        <p:nvSpPr>
          <p:cNvPr id="3" name="Content Placeholder 2"/>
          <p:cNvSpPr>
            <a:spLocks noGrp="1"/>
          </p:cNvSpPr>
          <p:nvPr>
            <p:ph idx="1"/>
          </p:nvPr>
        </p:nvSpPr>
        <p:spPr>
          <a:xfrm>
            <a:off x="457200" y="4437112"/>
            <a:ext cx="8579296" cy="1689051"/>
          </a:xfrm>
        </p:spPr>
        <p:txBody>
          <a:bodyPr>
            <a:normAutofit fontScale="92500"/>
          </a:bodyPr>
          <a:lstStyle/>
          <a:p>
            <a:r>
              <a:rPr lang="en-IN" dirty="0" smtClean="0"/>
              <a:t>A rough estimate of strain is then = (</a:t>
            </a:r>
            <a:r>
              <a:rPr lang="en-IN" dirty="0" err="1" smtClean="0"/>
              <a:t>u</a:t>
            </a:r>
            <a:r>
              <a:rPr lang="en-IN" baseline="-25000" dirty="0" err="1" smtClean="0"/>
              <a:t>D</a:t>
            </a:r>
            <a:r>
              <a:rPr lang="en-IN" dirty="0" err="1" smtClean="0"/>
              <a:t>-u</a:t>
            </a:r>
            <a:r>
              <a:rPr lang="en-IN" baseline="-25000" dirty="0" err="1" smtClean="0"/>
              <a:t>C</a:t>
            </a:r>
            <a:r>
              <a:rPr lang="en-IN" dirty="0" smtClean="0"/>
              <a:t>)/(</a:t>
            </a:r>
            <a:r>
              <a:rPr lang="en-IN" dirty="0" err="1" smtClean="0"/>
              <a:t>x</a:t>
            </a:r>
            <a:r>
              <a:rPr lang="en-IN" baseline="-25000" dirty="0" err="1" smtClean="0"/>
              <a:t>D</a:t>
            </a:r>
            <a:r>
              <a:rPr lang="en-IN" dirty="0" err="1" smtClean="0"/>
              <a:t>-x</a:t>
            </a:r>
            <a:r>
              <a:rPr lang="en-IN" baseline="-25000" dirty="0" err="1" smtClean="0"/>
              <a:t>C</a:t>
            </a:r>
            <a:r>
              <a:rPr lang="en-IN" dirty="0" smtClean="0"/>
              <a:t>) </a:t>
            </a:r>
          </a:p>
          <a:p>
            <a:r>
              <a:rPr lang="en-IN" dirty="0" smtClean="0"/>
              <a:t>When C and </a:t>
            </a:r>
            <a:r>
              <a:rPr lang="en-IN" dirty="0"/>
              <a:t>D</a:t>
            </a:r>
            <a:r>
              <a:rPr lang="en-IN" dirty="0" smtClean="0"/>
              <a:t> are very close together it becomes du/dx</a:t>
            </a:r>
            <a:endParaRPr lang="en-IN" dirty="0"/>
          </a:p>
        </p:txBody>
      </p: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0" name="TextBox 19"/>
          <p:cNvSpPr txBox="1"/>
          <p:nvPr/>
        </p:nvSpPr>
        <p:spPr>
          <a:xfrm>
            <a:off x="2627784" y="1713002"/>
            <a:ext cx="720080" cy="707886"/>
          </a:xfrm>
          <a:prstGeom prst="rect">
            <a:avLst/>
          </a:prstGeom>
          <a:noFill/>
        </p:spPr>
        <p:txBody>
          <a:bodyPr wrap="square" rtlCol="0">
            <a:spAutoFit/>
          </a:bodyPr>
          <a:lstStyle/>
          <a:p>
            <a:r>
              <a:rPr lang="en-IN" sz="4000" dirty="0" smtClean="0"/>
              <a:t>C</a:t>
            </a:r>
            <a:endParaRPr lang="en-IN" sz="4000" dirty="0"/>
          </a:p>
        </p:txBody>
      </p:sp>
      <p:cxnSp>
        <p:nvCxnSpPr>
          <p:cNvPr id="14" name="Straight Arrow Connector 13"/>
          <p:cNvCxnSpPr/>
          <p:nvPr/>
        </p:nvCxnSpPr>
        <p:spPr>
          <a:xfrm>
            <a:off x="1763688" y="1799710"/>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771800" y="1714255"/>
            <a:ext cx="144016"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5220072" y="1714255"/>
            <a:ext cx="144016"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5004048" y="1700808"/>
            <a:ext cx="720080" cy="707886"/>
          </a:xfrm>
          <a:prstGeom prst="rect">
            <a:avLst/>
          </a:prstGeom>
          <a:noFill/>
        </p:spPr>
        <p:txBody>
          <a:bodyPr wrap="square" rtlCol="0">
            <a:spAutoFit/>
          </a:bodyPr>
          <a:lstStyle/>
          <a:p>
            <a:r>
              <a:rPr lang="en-IN" sz="4000" dirty="0" smtClean="0"/>
              <a:t>D</a:t>
            </a:r>
            <a:endParaRPr lang="en-IN" sz="4000" dirty="0"/>
          </a:p>
        </p:txBody>
      </p:sp>
      <p:sp>
        <p:nvSpPr>
          <p:cNvPr id="24" name="Rectangle 23"/>
          <p:cNvSpPr/>
          <p:nvPr/>
        </p:nvSpPr>
        <p:spPr>
          <a:xfrm>
            <a:off x="1763688" y="2636912"/>
            <a:ext cx="574021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3059832" y="3009146"/>
            <a:ext cx="720080" cy="707886"/>
          </a:xfrm>
          <a:prstGeom prst="rect">
            <a:avLst/>
          </a:prstGeom>
          <a:noFill/>
        </p:spPr>
        <p:txBody>
          <a:bodyPr wrap="square" rtlCol="0">
            <a:spAutoFit/>
          </a:bodyPr>
          <a:lstStyle/>
          <a:p>
            <a:r>
              <a:rPr lang="en-IN" sz="4000" dirty="0" smtClean="0"/>
              <a:t>C</a:t>
            </a:r>
            <a:endParaRPr lang="en-IN" sz="4000" dirty="0"/>
          </a:p>
        </p:txBody>
      </p:sp>
      <p:cxnSp>
        <p:nvCxnSpPr>
          <p:cNvPr id="26" name="Straight Arrow Connector 25"/>
          <p:cNvCxnSpPr/>
          <p:nvPr/>
        </p:nvCxnSpPr>
        <p:spPr>
          <a:xfrm>
            <a:off x="1763688" y="3095854"/>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203848" y="3010399"/>
            <a:ext cx="144016"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a:off x="5796136" y="3010399"/>
            <a:ext cx="144016"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5580112" y="2996952"/>
            <a:ext cx="720080" cy="707886"/>
          </a:xfrm>
          <a:prstGeom prst="rect">
            <a:avLst/>
          </a:prstGeom>
          <a:noFill/>
        </p:spPr>
        <p:txBody>
          <a:bodyPr wrap="square" rtlCol="0">
            <a:spAutoFit/>
          </a:bodyPr>
          <a:lstStyle/>
          <a:p>
            <a:r>
              <a:rPr lang="en-IN" sz="4000" dirty="0" smtClean="0"/>
              <a:t>D</a:t>
            </a:r>
            <a:endParaRPr lang="en-IN" sz="4000" dirty="0"/>
          </a:p>
        </p:txBody>
      </p:sp>
    </p:spTree>
    <p:extLst>
      <p:ext uri="{BB962C8B-B14F-4D97-AF65-F5344CB8AC3E}">
        <p14:creationId xmlns:p14="http://schemas.microsoft.com/office/powerpoint/2010/main" val="2421213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Equating the two expressions for strain</a:t>
            </a:r>
            <a:endParaRPr lang="en-IN" dirty="0"/>
          </a:p>
        </p:txBody>
      </p:sp>
      <p:sp>
        <p:nvSpPr>
          <p:cNvPr id="3" name="Content Placeholder 2"/>
          <p:cNvSpPr>
            <a:spLocks noGrp="1"/>
          </p:cNvSpPr>
          <p:nvPr>
            <p:ph idx="1"/>
          </p:nvPr>
        </p:nvSpPr>
        <p:spPr/>
        <p:txBody>
          <a:bodyPr>
            <a:normAutofit/>
          </a:bodyPr>
          <a:lstStyle/>
          <a:p>
            <a:r>
              <a:rPr lang="en-IN" sz="6000" dirty="0">
                <a:latin typeface="Symbol" panose="05050102010706020507" pitchFamily="18" charset="2"/>
              </a:rPr>
              <a:t>e</a:t>
            </a:r>
            <a:r>
              <a:rPr lang="en-IN" sz="6000" dirty="0"/>
              <a:t>(x</a:t>
            </a:r>
            <a:r>
              <a:rPr lang="en-IN" sz="6000" dirty="0" smtClean="0"/>
              <a:t>) =du(x</a:t>
            </a:r>
            <a:r>
              <a:rPr lang="en-IN" sz="6000" dirty="0"/>
              <a:t>)/</a:t>
            </a:r>
            <a:r>
              <a:rPr lang="en-IN" sz="6000" dirty="0" smtClean="0"/>
              <a:t>dx=F(x</a:t>
            </a:r>
            <a:r>
              <a:rPr lang="en-IN" sz="6000" dirty="0"/>
              <a:t>)/[E(x)A(x)]</a:t>
            </a:r>
          </a:p>
          <a:p>
            <a:pPr marL="0" indent="0">
              <a:buNone/>
            </a:pPr>
            <a:r>
              <a:rPr lang="en-IN" sz="6000" dirty="0" smtClean="0"/>
              <a:t>For our simple case</a:t>
            </a:r>
          </a:p>
          <a:p>
            <a:pPr marL="0" indent="0">
              <a:buNone/>
            </a:pPr>
            <a:r>
              <a:rPr lang="en-IN" sz="6000" dirty="0">
                <a:latin typeface="Symbol" panose="05050102010706020507" pitchFamily="18" charset="2"/>
              </a:rPr>
              <a:t>e</a:t>
            </a:r>
            <a:r>
              <a:rPr lang="en-IN" sz="6000" dirty="0"/>
              <a:t>(x)= du(x)/</a:t>
            </a:r>
            <a:r>
              <a:rPr lang="en-IN" sz="6000" dirty="0" smtClean="0"/>
              <a:t>dx=F/[EA]</a:t>
            </a:r>
            <a:endParaRPr lang="en-IN" sz="6000" dirty="0"/>
          </a:p>
          <a:p>
            <a:pPr marL="0" indent="0">
              <a:buNone/>
            </a:pPr>
            <a:endParaRPr lang="en-IN" sz="6000" dirty="0"/>
          </a:p>
          <a:p>
            <a:endParaRPr lang="en-IN" sz="6000" dirty="0"/>
          </a:p>
        </p:txBody>
      </p:sp>
    </p:spTree>
    <p:extLst>
      <p:ext uri="{BB962C8B-B14F-4D97-AF65-F5344CB8AC3E}">
        <p14:creationId xmlns:p14="http://schemas.microsoft.com/office/powerpoint/2010/main" val="3188792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Equating the two expressions for strain</a:t>
            </a:r>
            <a:endParaRPr lang="en-IN" dirty="0"/>
          </a:p>
        </p:txBody>
      </p:sp>
      <p:sp>
        <p:nvSpPr>
          <p:cNvPr id="3" name="Content Placeholder 2"/>
          <p:cNvSpPr>
            <a:spLocks noGrp="1"/>
          </p:cNvSpPr>
          <p:nvPr>
            <p:ph idx="1"/>
          </p:nvPr>
        </p:nvSpPr>
        <p:spPr/>
        <p:txBody>
          <a:bodyPr>
            <a:normAutofit/>
          </a:bodyPr>
          <a:lstStyle/>
          <a:p>
            <a:pPr marL="0" indent="0">
              <a:buNone/>
            </a:pPr>
            <a:endParaRPr lang="en-IN" sz="6000" dirty="0"/>
          </a:p>
          <a:p>
            <a:pPr marL="0" indent="0">
              <a:buNone/>
            </a:pPr>
            <a:endParaRPr lang="en-IN" sz="6000" dirty="0"/>
          </a:p>
          <a:p>
            <a:endParaRPr lang="en-IN" sz="6000" dirty="0"/>
          </a:p>
        </p:txBody>
      </p:sp>
      <p:graphicFrame>
        <p:nvGraphicFramePr>
          <p:cNvPr id="5" name="Object 4"/>
          <p:cNvGraphicFramePr>
            <a:graphicFrameLocks noChangeAspect="1"/>
          </p:cNvGraphicFramePr>
          <p:nvPr>
            <p:extLst>
              <p:ext uri="{D42A27DB-BD31-4B8C-83A1-F6EECF244321}">
                <p14:modId xmlns:p14="http://schemas.microsoft.com/office/powerpoint/2010/main" val="1573770622"/>
              </p:ext>
            </p:extLst>
          </p:nvPr>
        </p:nvGraphicFramePr>
        <p:xfrm>
          <a:off x="1475656" y="1700808"/>
          <a:ext cx="5435280" cy="939600"/>
        </p:xfrm>
        <a:graphic>
          <a:graphicData uri="http://schemas.openxmlformats.org/presentationml/2006/ole">
            <mc:AlternateContent xmlns:mc="http://schemas.openxmlformats.org/markup-compatibility/2006">
              <mc:Choice xmlns:v="urn:schemas-microsoft-com:vml" Requires="v">
                <p:oleObj spid="_x0000_s1054" name="Equation" r:id="rId3" imgW="2717640" imgH="469800" progId="Equation.DSMT4">
                  <p:embed/>
                </p:oleObj>
              </mc:Choice>
              <mc:Fallback>
                <p:oleObj name="Equation" r:id="rId3" imgW="2717640" imgH="469800" progId="Equation.DSMT4">
                  <p:embed/>
                  <p:pic>
                    <p:nvPicPr>
                      <p:cNvPr id="0" name=""/>
                      <p:cNvPicPr/>
                      <p:nvPr/>
                    </p:nvPicPr>
                    <p:blipFill>
                      <a:blip r:embed="rId4"/>
                      <a:stretch>
                        <a:fillRect/>
                      </a:stretch>
                    </p:blipFill>
                    <p:spPr>
                      <a:xfrm>
                        <a:off x="1475656" y="1700808"/>
                        <a:ext cx="5435280" cy="939600"/>
                      </a:xfrm>
                      <a:prstGeom prst="rect">
                        <a:avLst/>
                      </a:prstGeom>
                    </p:spPr>
                  </p:pic>
                </p:oleObj>
              </mc:Fallback>
            </mc:AlternateContent>
          </a:graphicData>
        </a:graphic>
      </p:graphicFrame>
      <p:sp>
        <p:nvSpPr>
          <p:cNvPr id="6" name="TextBox 5"/>
          <p:cNvSpPr txBox="1"/>
          <p:nvPr/>
        </p:nvSpPr>
        <p:spPr>
          <a:xfrm>
            <a:off x="323528" y="2924944"/>
            <a:ext cx="8496944" cy="707886"/>
          </a:xfrm>
          <a:prstGeom prst="rect">
            <a:avLst/>
          </a:prstGeom>
          <a:noFill/>
        </p:spPr>
        <p:txBody>
          <a:bodyPr wrap="square" rtlCol="0">
            <a:spAutoFit/>
          </a:bodyPr>
          <a:lstStyle/>
          <a:p>
            <a:r>
              <a:rPr lang="en-IN" sz="4000" dirty="0" smtClean="0"/>
              <a:t>For our simple case F, E, A are constants</a:t>
            </a:r>
            <a:endParaRPr lang="en-IN" sz="4000" dirty="0"/>
          </a:p>
        </p:txBody>
      </p:sp>
      <p:graphicFrame>
        <p:nvGraphicFramePr>
          <p:cNvPr id="7" name="Object 6"/>
          <p:cNvGraphicFramePr>
            <a:graphicFrameLocks noChangeAspect="1"/>
          </p:cNvGraphicFramePr>
          <p:nvPr>
            <p:extLst>
              <p:ext uri="{D42A27DB-BD31-4B8C-83A1-F6EECF244321}">
                <p14:modId xmlns:p14="http://schemas.microsoft.com/office/powerpoint/2010/main" val="285043903"/>
              </p:ext>
            </p:extLst>
          </p:nvPr>
        </p:nvGraphicFramePr>
        <p:xfrm>
          <a:off x="2046288" y="4149725"/>
          <a:ext cx="4292600" cy="787400"/>
        </p:xfrm>
        <a:graphic>
          <a:graphicData uri="http://schemas.openxmlformats.org/presentationml/2006/ole">
            <mc:AlternateContent xmlns:mc="http://schemas.openxmlformats.org/markup-compatibility/2006">
              <mc:Choice xmlns:v="urn:schemas-microsoft-com:vml" Requires="v">
                <p:oleObj spid="_x0000_s1055" name="Equation" r:id="rId5" imgW="2145960" imgH="393480" progId="Equation.DSMT4">
                  <p:embed/>
                </p:oleObj>
              </mc:Choice>
              <mc:Fallback>
                <p:oleObj name="Equation" r:id="rId5" imgW="2145960" imgH="393480" progId="Equation.DSMT4">
                  <p:embed/>
                  <p:pic>
                    <p:nvPicPr>
                      <p:cNvPr id="0" name="Object 4"/>
                      <p:cNvPicPr>
                        <a:picLocks noChangeAspect="1" noChangeArrowheads="1"/>
                      </p:cNvPicPr>
                      <p:nvPr/>
                    </p:nvPicPr>
                    <p:blipFill>
                      <a:blip r:embed="rId6"/>
                      <a:srcRect/>
                      <a:stretch>
                        <a:fillRect/>
                      </a:stretch>
                    </p:blipFill>
                    <p:spPr bwMode="auto">
                      <a:xfrm>
                        <a:off x="2046288" y="4149725"/>
                        <a:ext cx="42926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84610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Total elongation</a:t>
            </a:r>
            <a:endParaRPr lang="en-IN" dirty="0"/>
          </a:p>
        </p:txBody>
      </p:sp>
      <p:sp>
        <p:nvSpPr>
          <p:cNvPr id="3" name="Content Placeholder 2"/>
          <p:cNvSpPr>
            <a:spLocks noGrp="1"/>
          </p:cNvSpPr>
          <p:nvPr>
            <p:ph idx="1"/>
          </p:nvPr>
        </p:nvSpPr>
        <p:spPr/>
        <p:txBody>
          <a:bodyPr>
            <a:normAutofit/>
          </a:bodyPr>
          <a:lstStyle/>
          <a:p>
            <a:pPr marL="0" indent="0">
              <a:buNone/>
            </a:pPr>
            <a:endParaRPr lang="en-IN" sz="6000" dirty="0"/>
          </a:p>
          <a:p>
            <a:pPr marL="0" indent="0">
              <a:buNone/>
            </a:pPr>
            <a:endParaRPr lang="en-IN" sz="6000" dirty="0"/>
          </a:p>
          <a:p>
            <a:endParaRPr lang="en-IN" sz="6000" dirty="0"/>
          </a:p>
        </p:txBody>
      </p:sp>
      <p:sp>
        <p:nvSpPr>
          <p:cNvPr id="6" name="TextBox 5"/>
          <p:cNvSpPr txBox="1"/>
          <p:nvPr/>
        </p:nvSpPr>
        <p:spPr>
          <a:xfrm>
            <a:off x="323528" y="1196752"/>
            <a:ext cx="8496944" cy="1938992"/>
          </a:xfrm>
          <a:prstGeom prst="rect">
            <a:avLst/>
          </a:prstGeom>
          <a:noFill/>
        </p:spPr>
        <p:txBody>
          <a:bodyPr wrap="square" rtlCol="0">
            <a:spAutoFit/>
          </a:bodyPr>
          <a:lstStyle/>
          <a:p>
            <a:r>
              <a:rPr lang="en-IN" sz="4000" dirty="0" smtClean="0"/>
              <a:t>For our simple case the total elongation or change of length of the rod will be simply the displacement of the point B</a:t>
            </a:r>
            <a:endParaRPr lang="en-IN" sz="4000" dirty="0"/>
          </a:p>
        </p:txBody>
      </p:sp>
      <p:graphicFrame>
        <p:nvGraphicFramePr>
          <p:cNvPr id="7" name="Object 6"/>
          <p:cNvGraphicFramePr>
            <a:graphicFrameLocks noChangeAspect="1"/>
          </p:cNvGraphicFramePr>
          <p:nvPr>
            <p:extLst>
              <p:ext uri="{D42A27DB-BD31-4B8C-83A1-F6EECF244321}">
                <p14:modId xmlns:p14="http://schemas.microsoft.com/office/powerpoint/2010/main" val="1407538151"/>
              </p:ext>
            </p:extLst>
          </p:nvPr>
        </p:nvGraphicFramePr>
        <p:xfrm>
          <a:off x="2915816" y="3212976"/>
          <a:ext cx="3078900" cy="983700"/>
        </p:xfrm>
        <a:graphic>
          <a:graphicData uri="http://schemas.openxmlformats.org/presentationml/2006/ole">
            <mc:AlternateContent xmlns:mc="http://schemas.openxmlformats.org/markup-compatibility/2006">
              <mc:Choice xmlns:v="urn:schemas-microsoft-com:vml" Requires="v">
                <p:oleObj spid="_x0000_s2063" name="Equation" r:id="rId3" imgW="1231560" imgH="393480" progId="Equation.DSMT4">
                  <p:embed/>
                </p:oleObj>
              </mc:Choice>
              <mc:Fallback>
                <p:oleObj name="Equation" r:id="rId3" imgW="1231560" imgH="393480" progId="Equation.DSMT4">
                  <p:embed/>
                  <p:pic>
                    <p:nvPicPr>
                      <p:cNvPr id="0" name=""/>
                      <p:cNvPicPr>
                        <a:picLocks noChangeAspect="1" noChangeArrowheads="1"/>
                      </p:cNvPicPr>
                      <p:nvPr/>
                    </p:nvPicPr>
                    <p:blipFill>
                      <a:blip r:embed="rId4"/>
                      <a:srcRect/>
                      <a:stretch>
                        <a:fillRect/>
                      </a:stretch>
                    </p:blipFill>
                    <p:spPr bwMode="auto">
                      <a:xfrm>
                        <a:off x="2915816" y="3212976"/>
                        <a:ext cx="3078900" cy="98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323528" y="4186823"/>
            <a:ext cx="8496944" cy="2554545"/>
          </a:xfrm>
          <a:prstGeom prst="rect">
            <a:avLst/>
          </a:prstGeom>
          <a:noFill/>
        </p:spPr>
        <p:txBody>
          <a:bodyPr wrap="square" rtlCol="0">
            <a:spAutoFit/>
          </a:bodyPr>
          <a:lstStyle/>
          <a:p>
            <a:r>
              <a:rPr lang="en-IN" sz="4000" dirty="0" smtClean="0"/>
              <a:t>This is a very familiar high school formula. But the relatively complicated derivation will pay off when the problems are complicated.</a:t>
            </a:r>
            <a:endParaRPr lang="en-IN" sz="4000" dirty="0"/>
          </a:p>
        </p:txBody>
      </p:sp>
    </p:spTree>
    <p:extLst>
      <p:ext uri="{BB962C8B-B14F-4D97-AF65-F5344CB8AC3E}">
        <p14:creationId xmlns:p14="http://schemas.microsoft.com/office/powerpoint/2010/main" val="2896136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does this help with indeterminate problems ?</a:t>
            </a:r>
            <a:endParaRPr lang="en-IN" dirty="0"/>
          </a:p>
        </p:txBody>
      </p:sp>
      <p:sp>
        <p:nvSpPr>
          <p:cNvPr id="3" name="Content Placeholder 2"/>
          <p:cNvSpPr>
            <a:spLocks noGrp="1"/>
          </p:cNvSpPr>
          <p:nvPr>
            <p:ph idx="1"/>
          </p:nvPr>
        </p:nvSpPr>
        <p:spPr/>
        <p:txBody>
          <a:bodyPr/>
          <a:lstStyle/>
          <a:p>
            <a:r>
              <a:rPr lang="en-IN" dirty="0" smtClean="0"/>
              <a:t>To answer this question we will add a simple twist to our initial simple question. What is the force Q required at the free end so that P produces zero elongation at that end ?</a:t>
            </a:r>
            <a:endParaRPr lang="en-IN" dirty="0"/>
          </a:p>
        </p:txBody>
      </p:sp>
      <p:sp>
        <p:nvSpPr>
          <p:cNvPr id="4" name="Rectangle 3"/>
          <p:cNvSpPr/>
          <p:nvPr/>
        </p:nvSpPr>
        <p:spPr>
          <a:xfrm>
            <a:off x="1907704" y="4581128"/>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27584" y="4077072"/>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p:cNvCxnSpPr/>
          <p:nvPr/>
        </p:nvCxnSpPr>
        <p:spPr>
          <a:xfrm>
            <a:off x="6948264" y="494116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36296" y="4077072"/>
            <a:ext cx="720080" cy="1015663"/>
          </a:xfrm>
          <a:prstGeom prst="rect">
            <a:avLst/>
          </a:prstGeom>
          <a:noFill/>
        </p:spPr>
        <p:txBody>
          <a:bodyPr wrap="square" rtlCol="0">
            <a:spAutoFit/>
          </a:bodyPr>
          <a:lstStyle/>
          <a:p>
            <a:r>
              <a:rPr lang="en-IN" sz="6000" dirty="0" smtClean="0"/>
              <a:t>P</a:t>
            </a:r>
            <a:endParaRPr lang="en-IN" sz="6000" dirty="0"/>
          </a:p>
        </p:txBody>
      </p:sp>
      <p:cxnSp>
        <p:nvCxnSpPr>
          <p:cNvPr id="8" name="Straight Arrow Connector 7"/>
          <p:cNvCxnSpPr/>
          <p:nvPr/>
        </p:nvCxnSpPr>
        <p:spPr>
          <a:xfrm>
            <a:off x="6948264" y="5257653"/>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08304" y="5301208"/>
            <a:ext cx="720080" cy="1015663"/>
          </a:xfrm>
          <a:prstGeom prst="rect">
            <a:avLst/>
          </a:prstGeom>
          <a:noFill/>
        </p:spPr>
        <p:txBody>
          <a:bodyPr wrap="square" rtlCol="0">
            <a:spAutoFit/>
          </a:bodyPr>
          <a:lstStyle/>
          <a:p>
            <a:r>
              <a:rPr lang="en-IN" sz="6000" dirty="0" smtClean="0">
                <a:solidFill>
                  <a:srgbClr val="FF0000"/>
                </a:solidFill>
              </a:rPr>
              <a:t>Q</a:t>
            </a:r>
            <a:endParaRPr lang="en-IN" sz="6000" dirty="0">
              <a:solidFill>
                <a:srgbClr val="FF0000"/>
              </a:solidFill>
            </a:endParaRPr>
          </a:p>
        </p:txBody>
      </p:sp>
    </p:spTree>
    <p:extLst>
      <p:ext uri="{BB962C8B-B14F-4D97-AF65-F5344CB8AC3E}">
        <p14:creationId xmlns:p14="http://schemas.microsoft.com/office/powerpoint/2010/main" val="989242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the original problem</a:t>
            </a:r>
            <a:endParaRPr lang="en-IN" dirty="0"/>
          </a:p>
        </p:txBody>
      </p:sp>
      <p:sp>
        <p:nvSpPr>
          <p:cNvPr id="3" name="Content Placeholder 2"/>
          <p:cNvSpPr>
            <a:spLocks noGrp="1"/>
          </p:cNvSpPr>
          <p:nvPr>
            <p:ph idx="1"/>
          </p:nvPr>
        </p:nvSpPr>
        <p:spPr>
          <a:xfrm>
            <a:off x="457200" y="4293096"/>
            <a:ext cx="8229600" cy="1833067"/>
          </a:xfrm>
        </p:spPr>
        <p:txBody>
          <a:bodyPr>
            <a:normAutofit fontScale="85000" lnSpcReduction="20000"/>
          </a:bodyPr>
          <a:lstStyle/>
          <a:p>
            <a:r>
              <a:rPr lang="en-IN" dirty="0" smtClean="0"/>
              <a:t>What does the second wall do ? It produces a reaction Q that ensures that there is no displacement at the second wall. </a:t>
            </a:r>
            <a:br>
              <a:rPr lang="en-IN" dirty="0" smtClean="0"/>
            </a:br>
            <a:r>
              <a:rPr lang="en-IN" dirty="0" smtClean="0"/>
              <a:t>Now ask the question. Is  the problem in the previous slide the same but with some phrases being different ? </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27584" y="1988840"/>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p:cNvCxnSpPr/>
          <p:nvPr/>
        </p:nvCxnSpPr>
        <p:spPr>
          <a:xfrm>
            <a:off x="5508104"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96136" y="2060848"/>
            <a:ext cx="720080" cy="1015663"/>
          </a:xfrm>
          <a:prstGeom prst="rect">
            <a:avLst/>
          </a:prstGeom>
          <a:noFill/>
        </p:spPr>
        <p:txBody>
          <a:bodyPr wrap="square" rtlCol="0">
            <a:spAutoFit/>
          </a:bodyPr>
          <a:lstStyle/>
          <a:p>
            <a:r>
              <a:rPr lang="en-IN" sz="6000" dirty="0" smtClean="0"/>
              <a:t>P</a:t>
            </a:r>
            <a:endParaRPr lang="en-IN" sz="6000" dirty="0"/>
          </a:p>
        </p:txBody>
      </p:sp>
      <p:sp>
        <p:nvSpPr>
          <p:cNvPr id="8" name="Rectangle 7"/>
          <p:cNvSpPr/>
          <p:nvPr/>
        </p:nvSpPr>
        <p:spPr>
          <a:xfrm>
            <a:off x="6948264" y="1988840"/>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9748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more realistic problem</a:t>
            </a:r>
            <a:endParaRPr lang="en-IN" dirty="0"/>
          </a:p>
        </p:txBody>
      </p:sp>
      <p:sp>
        <p:nvSpPr>
          <p:cNvPr id="3" name="Content Placeholder 2"/>
          <p:cNvSpPr>
            <a:spLocks noGrp="1"/>
          </p:cNvSpPr>
          <p:nvPr>
            <p:ph idx="1"/>
          </p:nvPr>
        </p:nvSpPr>
        <p:spPr>
          <a:xfrm>
            <a:off x="457200" y="4293096"/>
            <a:ext cx="8229600" cy="1833067"/>
          </a:xfrm>
        </p:spPr>
        <p:txBody>
          <a:bodyPr>
            <a:normAutofit/>
          </a:bodyPr>
          <a:lstStyle/>
          <a:p>
            <a:r>
              <a:rPr lang="en-IN" dirty="0" smtClean="0"/>
              <a:t>The force P is now acting at the midpoint of the rod, which is fixed at both ends. The task ahead is to find out the reactions at A and B.</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27584" y="1988840"/>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0152" y="2485345"/>
            <a:ext cx="720080" cy="1015663"/>
          </a:xfrm>
          <a:prstGeom prst="rect">
            <a:avLst/>
          </a:prstGeom>
          <a:noFill/>
        </p:spPr>
        <p:txBody>
          <a:bodyPr wrap="square" rtlCol="0">
            <a:spAutoFit/>
          </a:bodyPr>
          <a:lstStyle/>
          <a:p>
            <a:r>
              <a:rPr lang="en-IN" sz="6000" dirty="0" smtClean="0"/>
              <a:t>P</a:t>
            </a:r>
            <a:endParaRPr lang="en-IN" sz="6000" dirty="0"/>
          </a:p>
        </p:txBody>
      </p:sp>
      <p:sp>
        <p:nvSpPr>
          <p:cNvPr id="8" name="Rectangle 7"/>
          <p:cNvSpPr/>
          <p:nvPr/>
        </p:nvSpPr>
        <p:spPr>
          <a:xfrm>
            <a:off x="6948264" y="1988840"/>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405639" y="2578351"/>
            <a:ext cx="490964" cy="707886"/>
          </a:xfrm>
          <a:prstGeom prst="rect">
            <a:avLst/>
          </a:prstGeom>
          <a:noFill/>
        </p:spPr>
        <p:txBody>
          <a:bodyPr wrap="square" rtlCol="0">
            <a:spAutoFit/>
          </a:bodyPr>
          <a:lstStyle/>
          <a:p>
            <a:r>
              <a:rPr lang="en-IN" sz="4000" dirty="0" smtClean="0"/>
              <a:t>A</a:t>
            </a:r>
            <a:endParaRPr lang="en-IN" sz="4000" dirty="0"/>
          </a:p>
        </p:txBody>
      </p:sp>
      <p:sp>
        <p:nvSpPr>
          <p:cNvPr id="10" name="TextBox 9"/>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sp>
        <p:nvSpPr>
          <p:cNvPr id="11" name="TextBox 10"/>
          <p:cNvSpPr txBox="1"/>
          <p:nvPr/>
        </p:nvSpPr>
        <p:spPr>
          <a:xfrm>
            <a:off x="6961356" y="2564904"/>
            <a:ext cx="490964" cy="707886"/>
          </a:xfrm>
          <a:prstGeom prst="rect">
            <a:avLst/>
          </a:prstGeom>
          <a:noFill/>
        </p:spPr>
        <p:txBody>
          <a:bodyPr wrap="square" rtlCol="0">
            <a:spAutoFit/>
          </a:bodyPr>
          <a:lstStyle/>
          <a:p>
            <a:r>
              <a:rPr lang="en-IN" sz="4000" dirty="0" smtClean="0"/>
              <a:t>B</a:t>
            </a:r>
            <a:endParaRPr lang="en-IN" sz="4000" dirty="0"/>
          </a:p>
        </p:txBody>
      </p:sp>
    </p:spTree>
    <p:extLst>
      <p:ext uri="{BB962C8B-B14F-4D97-AF65-F5344CB8AC3E}">
        <p14:creationId xmlns:p14="http://schemas.microsoft.com/office/powerpoint/2010/main" val="3697597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 with FBD</a:t>
            </a:r>
            <a:endParaRPr lang="en-IN" dirty="0"/>
          </a:p>
        </p:txBody>
      </p:sp>
      <p:sp>
        <p:nvSpPr>
          <p:cNvPr id="3" name="Content Placeholder 2"/>
          <p:cNvSpPr>
            <a:spLocks noGrp="1"/>
          </p:cNvSpPr>
          <p:nvPr>
            <p:ph idx="1"/>
          </p:nvPr>
        </p:nvSpPr>
        <p:spPr>
          <a:xfrm>
            <a:off x="457200" y="4293096"/>
            <a:ext cx="8229600" cy="1833067"/>
          </a:xfrm>
        </p:spPr>
        <p:txBody>
          <a:bodyPr>
            <a:normAutofit fontScale="55000" lnSpcReduction="20000"/>
          </a:bodyPr>
          <a:lstStyle/>
          <a:p>
            <a:r>
              <a:rPr lang="en-IN" dirty="0" smtClean="0"/>
              <a:t>First set up a coordinate system. In this case the origin can be at A and the +</a:t>
            </a:r>
            <a:r>
              <a:rPr lang="en-IN" dirty="0" err="1" smtClean="0"/>
              <a:t>ve</a:t>
            </a:r>
            <a:r>
              <a:rPr lang="en-IN" dirty="0" smtClean="0"/>
              <a:t> direction will be from A to B</a:t>
            </a:r>
          </a:p>
          <a:p>
            <a:r>
              <a:rPr lang="en-IN" dirty="0" smtClean="0"/>
              <a:t>The reactions will be R</a:t>
            </a:r>
            <a:r>
              <a:rPr lang="en-IN" baseline="-25000" dirty="0" smtClean="0"/>
              <a:t>A</a:t>
            </a:r>
            <a:r>
              <a:rPr lang="en-IN" dirty="0" smtClean="0"/>
              <a:t> and R</a:t>
            </a:r>
            <a:r>
              <a:rPr lang="en-IN" baseline="-25000" dirty="0" smtClean="0"/>
              <a:t>B</a:t>
            </a:r>
            <a:r>
              <a:rPr lang="en-IN" dirty="0" smtClean="0"/>
              <a:t>. The directions shown have intentionally been kept positive, although they are counterintuitive. You would certainly have liked at least one of them to have a direction opposite to P. But as we work with complicated problems we will find this has advantages. Once we get the answers the signs will tell us the directions. </a:t>
            </a:r>
            <a:endParaRPr lang="en-IN" baseline="-25000"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0152" y="2485345"/>
            <a:ext cx="720080" cy="1015663"/>
          </a:xfrm>
          <a:prstGeom prst="rect">
            <a:avLst/>
          </a:prstGeom>
          <a:noFill/>
        </p:spPr>
        <p:txBody>
          <a:bodyPr wrap="square" rtlCol="0">
            <a:spAutoFit/>
          </a:bodyPr>
          <a:lstStyle/>
          <a:p>
            <a:r>
              <a:rPr lang="en-IN" sz="6000" dirty="0" smtClean="0"/>
              <a:t>P</a:t>
            </a:r>
            <a:endParaRPr lang="en-IN" sz="6000" dirty="0"/>
          </a:p>
        </p:txBody>
      </p:sp>
      <p:sp>
        <p:nvSpPr>
          <p:cNvPr id="9" name="TextBox 8"/>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sp>
        <p:nvSpPr>
          <p:cNvPr id="10" name="TextBox 9"/>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12" name="Straight Arrow Connector 11"/>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14" name="Straight Arrow Connector 13"/>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07704" y="1799710"/>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21396" y="148478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3255334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alternative problem</a:t>
            </a:r>
            <a:endParaRPr lang="en-IN" dirty="0"/>
          </a:p>
        </p:txBody>
      </p:sp>
      <p:sp>
        <p:nvSpPr>
          <p:cNvPr id="3" name="Content Placeholder 2"/>
          <p:cNvSpPr>
            <a:spLocks noGrp="1"/>
          </p:cNvSpPr>
          <p:nvPr>
            <p:ph idx="1"/>
          </p:nvPr>
        </p:nvSpPr>
        <p:spPr>
          <a:xfrm>
            <a:off x="457200" y="4293096"/>
            <a:ext cx="8229600" cy="1833067"/>
          </a:xfrm>
        </p:spPr>
        <p:txBody>
          <a:bodyPr>
            <a:normAutofit/>
          </a:bodyPr>
          <a:lstStyle/>
          <a:p>
            <a:r>
              <a:rPr lang="en-IN" dirty="0" smtClean="0"/>
              <a:t>We will try to solve the following problem. What should be R</a:t>
            </a:r>
            <a:r>
              <a:rPr lang="en-IN" baseline="-25000" dirty="0" smtClean="0"/>
              <a:t>B</a:t>
            </a:r>
            <a:r>
              <a:rPr lang="en-IN" dirty="0" smtClean="0"/>
              <a:t> so that the displacement at point B is zero ?</a:t>
            </a:r>
            <a:endParaRPr lang="en-IN" baseline="-25000"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0152" y="2485345"/>
            <a:ext cx="720080" cy="1015663"/>
          </a:xfrm>
          <a:prstGeom prst="rect">
            <a:avLst/>
          </a:prstGeom>
          <a:noFill/>
        </p:spPr>
        <p:txBody>
          <a:bodyPr wrap="square" rtlCol="0">
            <a:spAutoFit/>
          </a:bodyPr>
          <a:lstStyle/>
          <a:p>
            <a:r>
              <a:rPr lang="en-IN" sz="6000" dirty="0" smtClean="0"/>
              <a:t>P</a:t>
            </a:r>
            <a:endParaRPr lang="en-IN" sz="6000" dirty="0"/>
          </a:p>
        </p:txBody>
      </p:sp>
      <p:sp>
        <p:nvSpPr>
          <p:cNvPr id="10" name="TextBox 9"/>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12" name="Straight Arrow Connector 11"/>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15" name="Straight Arrow Connector 14"/>
          <p:cNvCxnSpPr/>
          <p:nvPr/>
        </p:nvCxnSpPr>
        <p:spPr>
          <a:xfrm>
            <a:off x="1907704" y="1799710"/>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21396" y="1484784"/>
            <a:ext cx="490964" cy="707886"/>
          </a:xfrm>
          <a:prstGeom prst="rect">
            <a:avLst/>
          </a:prstGeom>
          <a:noFill/>
        </p:spPr>
        <p:txBody>
          <a:bodyPr wrap="square" rtlCol="0">
            <a:spAutoFit/>
          </a:bodyPr>
          <a:lstStyle/>
          <a:p>
            <a:r>
              <a:rPr lang="en-IN" sz="4000" dirty="0" smtClean="0"/>
              <a:t>x</a:t>
            </a:r>
            <a:endParaRPr lang="en-IN" sz="4000" dirty="0"/>
          </a:p>
        </p:txBody>
      </p:sp>
      <p:sp>
        <p:nvSpPr>
          <p:cNvPr id="17" name="Rectangle 16"/>
          <p:cNvSpPr/>
          <p:nvPr/>
        </p:nvSpPr>
        <p:spPr>
          <a:xfrm>
            <a:off x="827584" y="1988840"/>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6961356" y="2865130"/>
            <a:ext cx="490964" cy="707886"/>
          </a:xfrm>
          <a:prstGeom prst="rect">
            <a:avLst/>
          </a:prstGeom>
          <a:noFill/>
        </p:spPr>
        <p:txBody>
          <a:bodyPr wrap="square" rtlCol="0">
            <a:spAutoFit/>
          </a:bodyPr>
          <a:lstStyle/>
          <a:p>
            <a:r>
              <a:rPr lang="en-IN" sz="4000" dirty="0" smtClean="0"/>
              <a:t>B</a:t>
            </a:r>
            <a:endParaRPr lang="en-IN" sz="4000" dirty="0"/>
          </a:p>
        </p:txBody>
      </p:sp>
      <p:sp>
        <p:nvSpPr>
          <p:cNvPr id="19" name="TextBox 18"/>
          <p:cNvSpPr txBox="1"/>
          <p:nvPr/>
        </p:nvSpPr>
        <p:spPr>
          <a:xfrm>
            <a:off x="1403648" y="2492896"/>
            <a:ext cx="490964" cy="707886"/>
          </a:xfrm>
          <a:prstGeom prst="rect">
            <a:avLst/>
          </a:prstGeom>
          <a:noFill/>
        </p:spPr>
        <p:txBody>
          <a:bodyPr wrap="square" rtlCol="0">
            <a:spAutoFit/>
          </a:bodyPr>
          <a:lstStyle/>
          <a:p>
            <a:r>
              <a:rPr lang="en-IN" sz="4000" dirty="0" smtClean="0"/>
              <a:t>A</a:t>
            </a:r>
            <a:endParaRPr lang="en-IN" sz="4000" dirty="0"/>
          </a:p>
        </p:txBody>
      </p:sp>
    </p:spTree>
    <p:extLst>
      <p:ext uri="{BB962C8B-B14F-4D97-AF65-F5344CB8AC3E}">
        <p14:creationId xmlns:p14="http://schemas.microsoft.com/office/powerpoint/2010/main" val="738753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 with dimensions </a:t>
            </a:r>
            <a:endParaRPr lang="en-IN" dirty="0"/>
          </a:p>
        </p:txBody>
      </p:sp>
      <p:sp>
        <p:nvSpPr>
          <p:cNvPr id="3" name="Content Placeholder 2"/>
          <p:cNvSpPr>
            <a:spLocks noGrp="1"/>
          </p:cNvSpPr>
          <p:nvPr>
            <p:ph idx="1"/>
          </p:nvPr>
        </p:nvSpPr>
        <p:spPr/>
        <p:txBody>
          <a:bodyPr/>
          <a:lstStyle/>
          <a:p>
            <a:r>
              <a:rPr lang="en-IN" dirty="0" smtClean="0"/>
              <a:t>A one dimensional problem will have only one equilibrium equation. Rotation requires at least two dimensions. In a one dimensional system only possible motion is translation along one given direction. Hence the only possible reaction required  to make the system static is also a force in that direction (actually in the opposite or negative with respect to that direction).</a:t>
            </a:r>
            <a:endParaRPr lang="en-IN" dirty="0"/>
          </a:p>
        </p:txBody>
      </p:sp>
    </p:spTree>
    <p:extLst>
      <p:ext uri="{BB962C8B-B14F-4D97-AF65-F5344CB8AC3E}">
        <p14:creationId xmlns:p14="http://schemas.microsoft.com/office/powerpoint/2010/main" val="2810825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FBD of the alternative problem</a:t>
            </a:r>
            <a:endParaRPr lang="en-IN" dirty="0"/>
          </a:p>
        </p:txBody>
      </p:sp>
      <p:sp>
        <p:nvSpPr>
          <p:cNvPr id="3" name="Content Placeholder 2"/>
          <p:cNvSpPr>
            <a:spLocks noGrp="1"/>
          </p:cNvSpPr>
          <p:nvPr>
            <p:ph idx="1"/>
          </p:nvPr>
        </p:nvSpPr>
        <p:spPr>
          <a:xfrm>
            <a:off x="318356" y="4293096"/>
            <a:ext cx="8646132" cy="1833067"/>
          </a:xfrm>
        </p:spPr>
        <p:txBody>
          <a:bodyPr>
            <a:normAutofit/>
          </a:bodyPr>
          <a:lstStyle/>
          <a:p>
            <a:r>
              <a:rPr lang="en-IN" dirty="0" smtClean="0"/>
              <a:t>The free body diagram comes out to be the same</a:t>
            </a:r>
            <a:endParaRPr lang="en-IN" baseline="-25000"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0152" y="2485345"/>
            <a:ext cx="720080" cy="1015663"/>
          </a:xfrm>
          <a:prstGeom prst="rect">
            <a:avLst/>
          </a:prstGeom>
          <a:noFill/>
        </p:spPr>
        <p:txBody>
          <a:bodyPr wrap="square" rtlCol="0">
            <a:spAutoFit/>
          </a:bodyPr>
          <a:lstStyle/>
          <a:p>
            <a:r>
              <a:rPr lang="en-IN" sz="6000" dirty="0" smtClean="0"/>
              <a:t>P</a:t>
            </a:r>
            <a:endParaRPr lang="en-IN" sz="6000" dirty="0"/>
          </a:p>
        </p:txBody>
      </p:sp>
      <p:sp>
        <p:nvSpPr>
          <p:cNvPr id="9" name="TextBox 8"/>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sp>
        <p:nvSpPr>
          <p:cNvPr id="10" name="TextBox 9"/>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12" name="Straight Arrow Connector 11"/>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14" name="Straight Arrow Connector 13"/>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07704" y="1799710"/>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21396" y="148478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1169481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Critical </a:t>
            </a:r>
            <a:r>
              <a:rPr lang="en-IN" dirty="0" smtClean="0"/>
              <a:t>Points and Domains</a:t>
            </a:r>
            <a:endParaRPr lang="en-IN" dirty="0"/>
          </a:p>
        </p:txBody>
      </p:sp>
      <p:sp>
        <p:nvSpPr>
          <p:cNvPr id="3" name="Content Placeholder 2"/>
          <p:cNvSpPr>
            <a:spLocks noGrp="1"/>
          </p:cNvSpPr>
          <p:nvPr>
            <p:ph idx="1"/>
          </p:nvPr>
        </p:nvSpPr>
        <p:spPr>
          <a:xfrm>
            <a:off x="457200" y="3861048"/>
            <a:ext cx="8229600" cy="2265115"/>
          </a:xfrm>
        </p:spPr>
        <p:txBody>
          <a:bodyPr>
            <a:normAutofit fontScale="85000" lnSpcReduction="20000"/>
          </a:bodyPr>
          <a:lstStyle/>
          <a:p>
            <a:r>
              <a:rPr lang="en-IN" dirty="0"/>
              <a:t>A critical point is a point where there is a sudden change - in forces, in dimensions, in material properties, or there is new constraint. Here we have three critical points A, C and B and hence </a:t>
            </a:r>
            <a:r>
              <a:rPr lang="en-IN" dirty="0" smtClean="0"/>
              <a:t>two </a:t>
            </a:r>
            <a:r>
              <a:rPr lang="en-IN" dirty="0"/>
              <a:t>domains – A to C and C to </a:t>
            </a:r>
            <a:r>
              <a:rPr lang="en-IN" dirty="0" smtClean="0"/>
              <a:t>B. </a:t>
            </a:r>
          </a:p>
          <a:p>
            <a:r>
              <a:rPr lang="en-IN" dirty="0" smtClean="0"/>
              <a:t>We will need to take a section in every domain</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40152" y="2485345"/>
            <a:ext cx="720080" cy="1015663"/>
          </a:xfrm>
          <a:prstGeom prst="rect">
            <a:avLst/>
          </a:prstGeom>
          <a:noFill/>
        </p:spPr>
        <p:txBody>
          <a:bodyPr wrap="square" rtlCol="0">
            <a:spAutoFit/>
          </a:bodyPr>
          <a:lstStyle/>
          <a:p>
            <a:r>
              <a:rPr lang="en-IN" sz="6000" dirty="0" smtClean="0"/>
              <a:t>P</a:t>
            </a:r>
            <a:endParaRPr lang="en-IN" sz="6000" dirty="0"/>
          </a:p>
        </p:txBody>
      </p:sp>
      <p:sp>
        <p:nvSpPr>
          <p:cNvPr id="7" name="TextBox 6"/>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sp>
        <p:nvSpPr>
          <p:cNvPr id="8" name="TextBox 7"/>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9" name="Straight Arrow Connector 8"/>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11" name="Straight Arrow Connector 10"/>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07704" y="1799710"/>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21396" y="148478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2456625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40152" y="2485345"/>
            <a:ext cx="720080" cy="1015663"/>
          </a:xfrm>
          <a:prstGeom prst="rect">
            <a:avLst/>
          </a:prstGeom>
          <a:noFill/>
        </p:spPr>
        <p:txBody>
          <a:bodyPr wrap="square" rtlCol="0">
            <a:spAutoFit/>
          </a:bodyPr>
          <a:lstStyle/>
          <a:p>
            <a:r>
              <a:rPr lang="en-IN" sz="6000" dirty="0" smtClean="0"/>
              <a:t>P</a:t>
            </a:r>
            <a:endParaRPr lang="en-IN" sz="6000" dirty="0"/>
          </a:p>
        </p:txBody>
      </p:sp>
      <p:sp>
        <p:nvSpPr>
          <p:cNvPr id="19" name="TextBox 18"/>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0" name="Straight Arrow Connector 19"/>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 name="Title 1"/>
          <p:cNvSpPr>
            <a:spLocks noGrp="1"/>
          </p:cNvSpPr>
          <p:nvPr>
            <p:ph type="title"/>
          </p:nvPr>
        </p:nvSpPr>
        <p:spPr/>
        <p:txBody>
          <a:bodyPr/>
          <a:lstStyle/>
          <a:p>
            <a:r>
              <a:rPr lang="en-IN" dirty="0" smtClean="0"/>
              <a:t>Domain AC: Force</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Once we cut the section we will see an internal force F(x) at the cut. Using equilibrium (ONLY FOR THE SECTION UPTO x) we will get</a:t>
            </a:r>
          </a:p>
        </p:txBody>
      </p:sp>
      <p:sp>
        <p:nvSpPr>
          <p:cNvPr id="7" name="TextBox 6"/>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11" name="Straight Arrow Connector 10"/>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07704" y="1799710"/>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63888" y="1484784"/>
            <a:ext cx="490964" cy="707886"/>
          </a:xfrm>
          <a:prstGeom prst="rect">
            <a:avLst/>
          </a:prstGeom>
          <a:noFill/>
        </p:spPr>
        <p:txBody>
          <a:bodyPr wrap="square" rtlCol="0">
            <a:spAutoFit/>
          </a:bodyPr>
          <a:lstStyle/>
          <a:p>
            <a:r>
              <a:rPr lang="en-IN" sz="4000" dirty="0" smtClean="0"/>
              <a:t>x</a:t>
            </a:r>
            <a:endParaRPr lang="en-IN" sz="4000" dirty="0"/>
          </a:p>
        </p:txBody>
      </p:sp>
      <p:sp>
        <p:nvSpPr>
          <p:cNvPr id="14" name="Rectangle 13"/>
          <p:cNvSpPr/>
          <p:nvPr/>
        </p:nvSpPr>
        <p:spPr>
          <a:xfrm>
            <a:off x="1907704" y="2492896"/>
            <a:ext cx="1512168"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420032" y="2129080"/>
            <a:ext cx="5256424" cy="1587952"/>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34200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74989" y="1988840"/>
            <a:ext cx="1285043" cy="923330"/>
          </a:xfrm>
          <a:prstGeom prst="rect">
            <a:avLst/>
          </a:prstGeom>
          <a:noFill/>
        </p:spPr>
        <p:txBody>
          <a:bodyPr wrap="square" rtlCol="0">
            <a:spAutoFit/>
          </a:bodyPr>
          <a:lstStyle/>
          <a:p>
            <a:r>
              <a:rPr lang="en-IN" sz="5400" dirty="0" smtClean="0"/>
              <a:t>F(x)</a:t>
            </a:r>
            <a:endParaRPr lang="en-IN" sz="5400" baseline="-25000" dirty="0"/>
          </a:p>
        </p:txBody>
      </p:sp>
      <p:graphicFrame>
        <p:nvGraphicFramePr>
          <p:cNvPr id="23" name="Object 22"/>
          <p:cNvGraphicFramePr>
            <a:graphicFrameLocks noChangeAspect="1"/>
          </p:cNvGraphicFramePr>
          <p:nvPr>
            <p:extLst>
              <p:ext uri="{D42A27DB-BD31-4B8C-83A1-F6EECF244321}">
                <p14:modId xmlns:p14="http://schemas.microsoft.com/office/powerpoint/2010/main" val="2252145269"/>
              </p:ext>
            </p:extLst>
          </p:nvPr>
        </p:nvGraphicFramePr>
        <p:xfrm>
          <a:off x="1331640" y="5589240"/>
          <a:ext cx="4603500" cy="634500"/>
        </p:xfrm>
        <a:graphic>
          <a:graphicData uri="http://schemas.openxmlformats.org/presentationml/2006/ole">
            <mc:AlternateContent xmlns:mc="http://schemas.openxmlformats.org/markup-compatibility/2006">
              <mc:Choice xmlns:v="urn:schemas-microsoft-com:vml" Requires="v">
                <p:oleObj spid="_x0000_s7181" name="Equation" r:id="rId3" imgW="1841400" imgH="253800" progId="Equation.DSMT4">
                  <p:embed/>
                </p:oleObj>
              </mc:Choice>
              <mc:Fallback>
                <p:oleObj name="Equation" r:id="rId3" imgW="1841400" imgH="253800" progId="Equation.DSMT4">
                  <p:embed/>
                  <p:pic>
                    <p:nvPicPr>
                      <p:cNvPr id="0" name=""/>
                      <p:cNvPicPr/>
                      <p:nvPr/>
                    </p:nvPicPr>
                    <p:blipFill>
                      <a:blip r:embed="rId4"/>
                      <a:stretch>
                        <a:fillRect/>
                      </a:stretch>
                    </p:blipFill>
                    <p:spPr>
                      <a:xfrm>
                        <a:off x="1331640" y="5589240"/>
                        <a:ext cx="4603500" cy="634500"/>
                      </a:xfrm>
                      <a:prstGeom prst="rect">
                        <a:avLst/>
                      </a:prstGeom>
                    </p:spPr>
                  </p:pic>
                </p:oleObj>
              </mc:Fallback>
            </mc:AlternateContent>
          </a:graphicData>
        </a:graphic>
      </p:graphicFrame>
    </p:spTree>
    <p:extLst>
      <p:ext uri="{BB962C8B-B14F-4D97-AF65-F5344CB8AC3E}">
        <p14:creationId xmlns:p14="http://schemas.microsoft.com/office/powerpoint/2010/main" val="25626716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40152" y="2485345"/>
            <a:ext cx="720080" cy="1015663"/>
          </a:xfrm>
          <a:prstGeom prst="rect">
            <a:avLst/>
          </a:prstGeom>
          <a:noFill/>
        </p:spPr>
        <p:txBody>
          <a:bodyPr wrap="square" rtlCol="0">
            <a:spAutoFit/>
          </a:bodyPr>
          <a:lstStyle/>
          <a:p>
            <a:r>
              <a:rPr lang="en-IN" sz="6000" dirty="0" smtClean="0"/>
              <a:t>P</a:t>
            </a:r>
            <a:endParaRPr lang="en-IN" sz="6000" dirty="0"/>
          </a:p>
        </p:txBody>
      </p:sp>
      <p:sp>
        <p:nvSpPr>
          <p:cNvPr id="19" name="TextBox 18"/>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0" name="Straight Arrow Connector 19"/>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 name="Title 1"/>
          <p:cNvSpPr>
            <a:spLocks noGrp="1"/>
          </p:cNvSpPr>
          <p:nvPr>
            <p:ph type="title"/>
          </p:nvPr>
        </p:nvSpPr>
        <p:spPr/>
        <p:txBody>
          <a:bodyPr/>
          <a:lstStyle/>
          <a:p>
            <a:r>
              <a:rPr lang="en-IN" dirty="0" smtClean="0"/>
              <a:t>Domain AC: Stress</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Area of cross section is A for the entire rod. So</a:t>
            </a:r>
          </a:p>
        </p:txBody>
      </p:sp>
      <p:sp>
        <p:nvSpPr>
          <p:cNvPr id="7" name="TextBox 6"/>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11" name="Straight Arrow Connector 10"/>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07704" y="1799710"/>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63888" y="1484784"/>
            <a:ext cx="490964" cy="707886"/>
          </a:xfrm>
          <a:prstGeom prst="rect">
            <a:avLst/>
          </a:prstGeom>
          <a:noFill/>
        </p:spPr>
        <p:txBody>
          <a:bodyPr wrap="square" rtlCol="0">
            <a:spAutoFit/>
          </a:bodyPr>
          <a:lstStyle/>
          <a:p>
            <a:r>
              <a:rPr lang="en-IN" sz="4000" dirty="0" smtClean="0"/>
              <a:t>x</a:t>
            </a:r>
            <a:endParaRPr lang="en-IN" sz="4000" dirty="0"/>
          </a:p>
        </p:txBody>
      </p:sp>
      <p:sp>
        <p:nvSpPr>
          <p:cNvPr id="14" name="Rectangle 13"/>
          <p:cNvSpPr/>
          <p:nvPr/>
        </p:nvSpPr>
        <p:spPr>
          <a:xfrm>
            <a:off x="1907704" y="2492896"/>
            <a:ext cx="1512168"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420032" y="2129080"/>
            <a:ext cx="5256424" cy="1587952"/>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34200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74989" y="1988840"/>
            <a:ext cx="1285043" cy="923330"/>
          </a:xfrm>
          <a:prstGeom prst="rect">
            <a:avLst/>
          </a:prstGeom>
          <a:noFill/>
        </p:spPr>
        <p:txBody>
          <a:bodyPr wrap="square" rtlCol="0">
            <a:spAutoFit/>
          </a:bodyPr>
          <a:lstStyle/>
          <a:p>
            <a:r>
              <a:rPr lang="en-IN" sz="5400" dirty="0" smtClean="0"/>
              <a:t>F(x)</a:t>
            </a:r>
            <a:endParaRPr lang="en-IN" sz="5400" baseline="-25000" dirty="0"/>
          </a:p>
        </p:txBody>
      </p:sp>
      <p:graphicFrame>
        <p:nvGraphicFramePr>
          <p:cNvPr id="23" name="Object 22"/>
          <p:cNvGraphicFramePr>
            <a:graphicFrameLocks noChangeAspect="1"/>
          </p:cNvGraphicFramePr>
          <p:nvPr>
            <p:extLst>
              <p:ext uri="{D42A27DB-BD31-4B8C-83A1-F6EECF244321}">
                <p14:modId xmlns:p14="http://schemas.microsoft.com/office/powerpoint/2010/main" val="644084852"/>
              </p:ext>
            </p:extLst>
          </p:nvPr>
        </p:nvGraphicFramePr>
        <p:xfrm>
          <a:off x="2843808" y="4544665"/>
          <a:ext cx="3302000" cy="1044575"/>
        </p:xfrm>
        <a:graphic>
          <a:graphicData uri="http://schemas.openxmlformats.org/presentationml/2006/ole">
            <mc:AlternateContent xmlns:mc="http://schemas.openxmlformats.org/markup-compatibility/2006">
              <mc:Choice xmlns:v="urn:schemas-microsoft-com:vml" Requires="v">
                <p:oleObj spid="_x0000_s8205" name="Equation" r:id="rId3" imgW="1320480" imgH="419040" progId="Equation.DSMT4">
                  <p:embed/>
                </p:oleObj>
              </mc:Choice>
              <mc:Fallback>
                <p:oleObj name="Equation" r:id="rId3" imgW="1320480" imgH="419040" progId="Equation.DSMT4">
                  <p:embed/>
                  <p:pic>
                    <p:nvPicPr>
                      <p:cNvPr id="0" name=""/>
                      <p:cNvPicPr/>
                      <p:nvPr/>
                    </p:nvPicPr>
                    <p:blipFill>
                      <a:blip r:embed="rId4"/>
                      <a:stretch>
                        <a:fillRect/>
                      </a:stretch>
                    </p:blipFill>
                    <p:spPr>
                      <a:xfrm>
                        <a:off x="2843808" y="4544665"/>
                        <a:ext cx="3302000" cy="1044575"/>
                      </a:xfrm>
                      <a:prstGeom prst="rect">
                        <a:avLst/>
                      </a:prstGeom>
                    </p:spPr>
                  </p:pic>
                </p:oleObj>
              </mc:Fallback>
            </mc:AlternateContent>
          </a:graphicData>
        </a:graphic>
      </p:graphicFrame>
    </p:spTree>
    <p:extLst>
      <p:ext uri="{BB962C8B-B14F-4D97-AF65-F5344CB8AC3E}">
        <p14:creationId xmlns:p14="http://schemas.microsoft.com/office/powerpoint/2010/main" val="27434727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40152" y="2485345"/>
            <a:ext cx="720080" cy="1015663"/>
          </a:xfrm>
          <a:prstGeom prst="rect">
            <a:avLst/>
          </a:prstGeom>
          <a:noFill/>
        </p:spPr>
        <p:txBody>
          <a:bodyPr wrap="square" rtlCol="0">
            <a:spAutoFit/>
          </a:bodyPr>
          <a:lstStyle/>
          <a:p>
            <a:r>
              <a:rPr lang="en-IN" sz="6000" dirty="0" smtClean="0"/>
              <a:t>P</a:t>
            </a:r>
            <a:endParaRPr lang="en-IN" sz="6000" dirty="0"/>
          </a:p>
        </p:txBody>
      </p:sp>
      <p:sp>
        <p:nvSpPr>
          <p:cNvPr id="19" name="TextBox 18"/>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0" name="Straight Arrow Connector 19"/>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 name="Title 1"/>
          <p:cNvSpPr>
            <a:spLocks noGrp="1"/>
          </p:cNvSpPr>
          <p:nvPr>
            <p:ph type="title"/>
          </p:nvPr>
        </p:nvSpPr>
        <p:spPr/>
        <p:txBody>
          <a:bodyPr/>
          <a:lstStyle/>
          <a:p>
            <a:r>
              <a:rPr lang="en-IN" dirty="0" smtClean="0"/>
              <a:t>Domain AC: Strain</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Modulus of elasticity is E for the entire rod. So</a:t>
            </a:r>
          </a:p>
        </p:txBody>
      </p:sp>
      <p:sp>
        <p:nvSpPr>
          <p:cNvPr id="7" name="TextBox 6"/>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11" name="Straight Arrow Connector 10"/>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07704" y="1799710"/>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63888" y="1484784"/>
            <a:ext cx="490964" cy="707886"/>
          </a:xfrm>
          <a:prstGeom prst="rect">
            <a:avLst/>
          </a:prstGeom>
          <a:noFill/>
        </p:spPr>
        <p:txBody>
          <a:bodyPr wrap="square" rtlCol="0">
            <a:spAutoFit/>
          </a:bodyPr>
          <a:lstStyle/>
          <a:p>
            <a:r>
              <a:rPr lang="en-IN" sz="4000" dirty="0" smtClean="0"/>
              <a:t>x</a:t>
            </a:r>
            <a:endParaRPr lang="en-IN" sz="4000" dirty="0"/>
          </a:p>
        </p:txBody>
      </p:sp>
      <p:sp>
        <p:nvSpPr>
          <p:cNvPr id="14" name="Rectangle 13"/>
          <p:cNvSpPr/>
          <p:nvPr/>
        </p:nvSpPr>
        <p:spPr>
          <a:xfrm>
            <a:off x="1907704" y="2492896"/>
            <a:ext cx="1512168"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420032" y="2129080"/>
            <a:ext cx="5256424" cy="1587952"/>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34200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74989" y="1988840"/>
            <a:ext cx="1285043" cy="923330"/>
          </a:xfrm>
          <a:prstGeom prst="rect">
            <a:avLst/>
          </a:prstGeom>
          <a:noFill/>
        </p:spPr>
        <p:txBody>
          <a:bodyPr wrap="square" rtlCol="0">
            <a:spAutoFit/>
          </a:bodyPr>
          <a:lstStyle/>
          <a:p>
            <a:r>
              <a:rPr lang="en-IN" sz="5400" dirty="0" smtClean="0"/>
              <a:t>F(x)</a:t>
            </a:r>
            <a:endParaRPr lang="en-IN" sz="5400" baseline="-25000" dirty="0"/>
          </a:p>
        </p:txBody>
      </p:sp>
      <p:graphicFrame>
        <p:nvGraphicFramePr>
          <p:cNvPr id="23" name="Object 22"/>
          <p:cNvGraphicFramePr>
            <a:graphicFrameLocks noChangeAspect="1"/>
          </p:cNvGraphicFramePr>
          <p:nvPr>
            <p:extLst>
              <p:ext uri="{D42A27DB-BD31-4B8C-83A1-F6EECF244321}">
                <p14:modId xmlns:p14="http://schemas.microsoft.com/office/powerpoint/2010/main" val="2897573683"/>
              </p:ext>
            </p:extLst>
          </p:nvPr>
        </p:nvGraphicFramePr>
        <p:xfrm>
          <a:off x="2859088" y="4545013"/>
          <a:ext cx="3270250" cy="1044575"/>
        </p:xfrm>
        <a:graphic>
          <a:graphicData uri="http://schemas.openxmlformats.org/presentationml/2006/ole">
            <mc:AlternateContent xmlns:mc="http://schemas.openxmlformats.org/markup-compatibility/2006">
              <mc:Choice xmlns:v="urn:schemas-microsoft-com:vml" Requires="v">
                <p:oleObj spid="_x0000_s9229" name="Equation" r:id="rId3" imgW="1307880" imgH="419040" progId="Equation.DSMT4">
                  <p:embed/>
                </p:oleObj>
              </mc:Choice>
              <mc:Fallback>
                <p:oleObj name="Equation" r:id="rId3" imgW="1307880" imgH="419040" progId="Equation.DSMT4">
                  <p:embed/>
                  <p:pic>
                    <p:nvPicPr>
                      <p:cNvPr id="0" name=""/>
                      <p:cNvPicPr/>
                      <p:nvPr/>
                    </p:nvPicPr>
                    <p:blipFill>
                      <a:blip r:embed="rId4"/>
                      <a:stretch>
                        <a:fillRect/>
                      </a:stretch>
                    </p:blipFill>
                    <p:spPr>
                      <a:xfrm>
                        <a:off x="2859088" y="4545013"/>
                        <a:ext cx="3270250" cy="1044575"/>
                      </a:xfrm>
                      <a:prstGeom prst="rect">
                        <a:avLst/>
                      </a:prstGeom>
                    </p:spPr>
                  </p:pic>
                </p:oleObj>
              </mc:Fallback>
            </mc:AlternateContent>
          </a:graphicData>
        </a:graphic>
      </p:graphicFrame>
    </p:spTree>
    <p:extLst>
      <p:ext uri="{BB962C8B-B14F-4D97-AF65-F5344CB8AC3E}">
        <p14:creationId xmlns:p14="http://schemas.microsoft.com/office/powerpoint/2010/main" val="1585353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40152" y="2485345"/>
            <a:ext cx="720080" cy="1015663"/>
          </a:xfrm>
          <a:prstGeom prst="rect">
            <a:avLst/>
          </a:prstGeom>
          <a:noFill/>
        </p:spPr>
        <p:txBody>
          <a:bodyPr wrap="square" rtlCol="0">
            <a:spAutoFit/>
          </a:bodyPr>
          <a:lstStyle/>
          <a:p>
            <a:r>
              <a:rPr lang="en-IN" sz="6000" dirty="0" smtClean="0"/>
              <a:t>P</a:t>
            </a:r>
            <a:endParaRPr lang="en-IN" sz="6000" dirty="0"/>
          </a:p>
        </p:txBody>
      </p:sp>
      <p:sp>
        <p:nvSpPr>
          <p:cNvPr id="19" name="TextBox 18"/>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0" name="Straight Arrow Connector 19"/>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 name="Title 1"/>
          <p:cNvSpPr>
            <a:spLocks noGrp="1"/>
          </p:cNvSpPr>
          <p:nvPr>
            <p:ph type="title"/>
          </p:nvPr>
        </p:nvSpPr>
        <p:spPr/>
        <p:txBody>
          <a:bodyPr/>
          <a:lstStyle/>
          <a:p>
            <a:r>
              <a:rPr lang="en-IN" dirty="0" smtClean="0"/>
              <a:t>Domain AC: Displacement</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Hence</a:t>
            </a:r>
          </a:p>
        </p:txBody>
      </p:sp>
      <p:sp>
        <p:nvSpPr>
          <p:cNvPr id="7" name="TextBox 6"/>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11" name="Straight Arrow Connector 10"/>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07704" y="1799710"/>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63888" y="1484784"/>
            <a:ext cx="490964" cy="707886"/>
          </a:xfrm>
          <a:prstGeom prst="rect">
            <a:avLst/>
          </a:prstGeom>
          <a:noFill/>
        </p:spPr>
        <p:txBody>
          <a:bodyPr wrap="square" rtlCol="0">
            <a:spAutoFit/>
          </a:bodyPr>
          <a:lstStyle/>
          <a:p>
            <a:r>
              <a:rPr lang="en-IN" sz="4000" dirty="0" smtClean="0"/>
              <a:t>x</a:t>
            </a:r>
            <a:endParaRPr lang="en-IN" sz="4000" dirty="0"/>
          </a:p>
        </p:txBody>
      </p:sp>
      <p:sp>
        <p:nvSpPr>
          <p:cNvPr id="14" name="Rectangle 13"/>
          <p:cNvSpPr/>
          <p:nvPr/>
        </p:nvSpPr>
        <p:spPr>
          <a:xfrm>
            <a:off x="1907704" y="2492896"/>
            <a:ext cx="1512168"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420032" y="2129080"/>
            <a:ext cx="5256424" cy="1587952"/>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34200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74989" y="1988840"/>
            <a:ext cx="1285043" cy="923330"/>
          </a:xfrm>
          <a:prstGeom prst="rect">
            <a:avLst/>
          </a:prstGeom>
          <a:noFill/>
        </p:spPr>
        <p:txBody>
          <a:bodyPr wrap="square" rtlCol="0">
            <a:spAutoFit/>
          </a:bodyPr>
          <a:lstStyle/>
          <a:p>
            <a:r>
              <a:rPr lang="en-IN" sz="5400" dirty="0" smtClean="0"/>
              <a:t>F(x)</a:t>
            </a:r>
            <a:endParaRPr lang="en-IN" sz="5400" baseline="-25000" dirty="0"/>
          </a:p>
        </p:txBody>
      </p:sp>
      <p:graphicFrame>
        <p:nvGraphicFramePr>
          <p:cNvPr id="23" name="Object 22"/>
          <p:cNvGraphicFramePr>
            <a:graphicFrameLocks noChangeAspect="1"/>
          </p:cNvGraphicFramePr>
          <p:nvPr>
            <p:extLst>
              <p:ext uri="{D42A27DB-BD31-4B8C-83A1-F6EECF244321}">
                <p14:modId xmlns:p14="http://schemas.microsoft.com/office/powerpoint/2010/main" val="2775647680"/>
              </p:ext>
            </p:extLst>
          </p:nvPr>
        </p:nvGraphicFramePr>
        <p:xfrm>
          <a:off x="1652588" y="4481513"/>
          <a:ext cx="5683250" cy="1171575"/>
        </p:xfrm>
        <a:graphic>
          <a:graphicData uri="http://schemas.openxmlformats.org/presentationml/2006/ole">
            <mc:AlternateContent xmlns:mc="http://schemas.openxmlformats.org/markup-compatibility/2006">
              <mc:Choice xmlns:v="urn:schemas-microsoft-com:vml" Requires="v">
                <p:oleObj spid="_x0000_s10255" name="Equation" r:id="rId3" imgW="2273040" imgH="469800" progId="Equation.DSMT4">
                  <p:embed/>
                </p:oleObj>
              </mc:Choice>
              <mc:Fallback>
                <p:oleObj name="Equation" r:id="rId3" imgW="2273040" imgH="469800" progId="Equation.DSMT4">
                  <p:embed/>
                  <p:pic>
                    <p:nvPicPr>
                      <p:cNvPr id="0" name=""/>
                      <p:cNvPicPr/>
                      <p:nvPr/>
                    </p:nvPicPr>
                    <p:blipFill>
                      <a:blip r:embed="rId4"/>
                      <a:stretch>
                        <a:fillRect/>
                      </a:stretch>
                    </p:blipFill>
                    <p:spPr>
                      <a:xfrm>
                        <a:off x="1652588" y="4481513"/>
                        <a:ext cx="5683250" cy="1171575"/>
                      </a:xfrm>
                      <a:prstGeom prst="rect">
                        <a:avLst/>
                      </a:prstGeom>
                    </p:spPr>
                  </p:pic>
                </p:oleObj>
              </mc:Fallback>
            </mc:AlternateContent>
          </a:graphicData>
        </a:graphic>
      </p:graphicFrame>
    </p:spTree>
    <p:extLst>
      <p:ext uri="{BB962C8B-B14F-4D97-AF65-F5344CB8AC3E}">
        <p14:creationId xmlns:p14="http://schemas.microsoft.com/office/powerpoint/2010/main" val="259507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0" name="Straight Arrow Connector 19"/>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 name="Title 1"/>
          <p:cNvSpPr>
            <a:spLocks noGrp="1"/>
          </p:cNvSpPr>
          <p:nvPr>
            <p:ph type="title"/>
          </p:nvPr>
        </p:nvSpPr>
        <p:spPr/>
        <p:txBody>
          <a:bodyPr/>
          <a:lstStyle/>
          <a:p>
            <a:r>
              <a:rPr lang="en-IN" dirty="0" smtClean="0"/>
              <a:t>Domain CB: Force</a:t>
            </a:r>
            <a:endParaRPr lang="en-IN" dirty="0"/>
          </a:p>
        </p:txBody>
      </p:sp>
      <p:sp>
        <p:nvSpPr>
          <p:cNvPr id="3" name="Content Placeholder 2"/>
          <p:cNvSpPr>
            <a:spLocks noGrp="1"/>
          </p:cNvSpPr>
          <p:nvPr>
            <p:ph idx="1"/>
          </p:nvPr>
        </p:nvSpPr>
        <p:spPr>
          <a:xfrm>
            <a:off x="323528" y="3861048"/>
            <a:ext cx="8363272" cy="2265115"/>
          </a:xfrm>
        </p:spPr>
        <p:txBody>
          <a:bodyPr>
            <a:normAutofit fontScale="92500" lnSpcReduction="20000"/>
          </a:bodyPr>
          <a:lstStyle/>
          <a:p>
            <a:r>
              <a:rPr lang="en-IN" sz="2800" dirty="0" smtClean="0"/>
              <a:t>Once we cut the section between C and B we will see an internal force F(x) at the cut. </a:t>
            </a:r>
          </a:p>
          <a:p>
            <a:r>
              <a:rPr lang="en-IN" sz="2800" dirty="0" smtClean="0"/>
              <a:t>Note that in this domain we can now see P, but R</a:t>
            </a:r>
            <a:r>
              <a:rPr lang="en-IN" sz="2800" baseline="-25000" dirty="0" smtClean="0"/>
              <a:t>B</a:t>
            </a:r>
            <a:r>
              <a:rPr lang="en-IN" sz="2800" dirty="0" smtClean="0"/>
              <a:t> still remains hidden. Also origin and coordinate system remain unchanged. </a:t>
            </a:r>
          </a:p>
          <a:p>
            <a:r>
              <a:rPr lang="en-IN" sz="2800" dirty="0" smtClean="0"/>
              <a:t>Using equilibrium we get</a:t>
            </a:r>
          </a:p>
        </p:txBody>
      </p:sp>
      <p:sp>
        <p:nvSpPr>
          <p:cNvPr id="7" name="TextBox 6"/>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11" name="Straight Arrow Connector 10"/>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3" idx="1"/>
          </p:cNvCxnSpPr>
          <p:nvPr/>
        </p:nvCxnSpPr>
        <p:spPr>
          <a:xfrm>
            <a:off x="1907704" y="1799710"/>
            <a:ext cx="440558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13284" y="1484784"/>
            <a:ext cx="490964" cy="707886"/>
          </a:xfrm>
          <a:prstGeom prst="rect">
            <a:avLst/>
          </a:prstGeom>
          <a:noFill/>
        </p:spPr>
        <p:txBody>
          <a:bodyPr wrap="square" rtlCol="0">
            <a:spAutoFit/>
          </a:bodyPr>
          <a:lstStyle/>
          <a:p>
            <a:r>
              <a:rPr lang="en-IN" sz="4000" dirty="0" smtClean="0"/>
              <a:t>x</a:t>
            </a:r>
            <a:endParaRPr lang="en-IN" sz="4000" dirty="0"/>
          </a:p>
        </p:txBody>
      </p:sp>
      <p:sp>
        <p:nvSpPr>
          <p:cNvPr id="14" name="Rectangle 13"/>
          <p:cNvSpPr/>
          <p:nvPr/>
        </p:nvSpPr>
        <p:spPr>
          <a:xfrm>
            <a:off x="1907704" y="2492896"/>
            <a:ext cx="432064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6228344" y="2129080"/>
            <a:ext cx="2448112" cy="1587952"/>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3" name="Object 22"/>
          <p:cNvGraphicFramePr>
            <a:graphicFrameLocks noChangeAspect="1"/>
          </p:cNvGraphicFramePr>
          <p:nvPr>
            <p:extLst>
              <p:ext uri="{D42A27DB-BD31-4B8C-83A1-F6EECF244321}">
                <p14:modId xmlns:p14="http://schemas.microsoft.com/office/powerpoint/2010/main" val="459203147"/>
              </p:ext>
            </p:extLst>
          </p:nvPr>
        </p:nvGraphicFramePr>
        <p:xfrm>
          <a:off x="4283968" y="5327352"/>
          <a:ext cx="3016250" cy="1270000"/>
        </p:xfrm>
        <a:graphic>
          <a:graphicData uri="http://schemas.openxmlformats.org/presentationml/2006/ole">
            <mc:AlternateContent xmlns:mc="http://schemas.openxmlformats.org/markup-compatibility/2006">
              <mc:Choice xmlns:v="urn:schemas-microsoft-com:vml" Requires="v">
                <p:oleObj spid="_x0000_s11278" name="Equation" r:id="rId3" imgW="1206360" imgH="507960" progId="Equation.DSMT4">
                  <p:embed/>
                </p:oleObj>
              </mc:Choice>
              <mc:Fallback>
                <p:oleObj name="Equation" r:id="rId3" imgW="1206360" imgH="507960" progId="Equation.DSMT4">
                  <p:embed/>
                  <p:pic>
                    <p:nvPicPr>
                      <p:cNvPr id="0" name=""/>
                      <p:cNvPicPr/>
                      <p:nvPr/>
                    </p:nvPicPr>
                    <p:blipFill>
                      <a:blip r:embed="rId4"/>
                      <a:stretch>
                        <a:fillRect/>
                      </a:stretch>
                    </p:blipFill>
                    <p:spPr>
                      <a:xfrm>
                        <a:off x="4283968" y="5327352"/>
                        <a:ext cx="3016250" cy="1270000"/>
                      </a:xfrm>
                      <a:prstGeom prst="rect">
                        <a:avLst/>
                      </a:prstGeom>
                    </p:spPr>
                  </p:pic>
                </p:oleObj>
              </mc:Fallback>
            </mc:AlternateContent>
          </a:graphicData>
        </a:graphic>
      </p:graphicFrame>
      <p:cxnSp>
        <p:nvCxnSpPr>
          <p:cNvPr id="17" name="Straight Arrow Connector 16"/>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283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239285" y="1988840"/>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18" name="TextBox 17"/>
          <p:cNvSpPr txBox="1"/>
          <p:nvPr/>
        </p:nvSpPr>
        <p:spPr>
          <a:xfrm>
            <a:off x="4932040" y="1981289"/>
            <a:ext cx="720080" cy="1015663"/>
          </a:xfrm>
          <a:prstGeom prst="rect">
            <a:avLst/>
          </a:prstGeom>
          <a:noFill/>
        </p:spPr>
        <p:txBody>
          <a:bodyPr wrap="square" rtlCol="0">
            <a:spAutoFit/>
          </a:bodyPr>
          <a:lstStyle/>
          <a:p>
            <a:r>
              <a:rPr lang="en-IN" sz="6000" dirty="0" smtClean="0"/>
              <a:t>P</a:t>
            </a:r>
            <a:endParaRPr lang="en-IN" sz="6000" dirty="0"/>
          </a:p>
        </p:txBody>
      </p:sp>
    </p:spTree>
    <p:extLst>
      <p:ext uri="{BB962C8B-B14F-4D97-AF65-F5344CB8AC3E}">
        <p14:creationId xmlns:p14="http://schemas.microsoft.com/office/powerpoint/2010/main" val="3641742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CB: Stress</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Area of cross section is A for the entire rod. So</a:t>
            </a:r>
          </a:p>
        </p:txBody>
      </p:sp>
      <p:graphicFrame>
        <p:nvGraphicFramePr>
          <p:cNvPr id="23" name="Object 22"/>
          <p:cNvGraphicFramePr>
            <a:graphicFrameLocks noChangeAspect="1"/>
          </p:cNvGraphicFramePr>
          <p:nvPr>
            <p:extLst>
              <p:ext uri="{D42A27DB-BD31-4B8C-83A1-F6EECF244321}">
                <p14:modId xmlns:p14="http://schemas.microsoft.com/office/powerpoint/2010/main" val="3489382771"/>
              </p:ext>
            </p:extLst>
          </p:nvPr>
        </p:nvGraphicFramePr>
        <p:xfrm>
          <a:off x="2541588" y="4545013"/>
          <a:ext cx="3905250" cy="1044575"/>
        </p:xfrm>
        <a:graphic>
          <a:graphicData uri="http://schemas.openxmlformats.org/presentationml/2006/ole">
            <mc:AlternateContent xmlns:mc="http://schemas.openxmlformats.org/markup-compatibility/2006">
              <mc:Choice xmlns:v="urn:schemas-microsoft-com:vml" Requires="v">
                <p:oleObj spid="_x0000_s12301" name="Equation" r:id="rId3" imgW="1562040" imgH="419040" progId="Equation.DSMT4">
                  <p:embed/>
                </p:oleObj>
              </mc:Choice>
              <mc:Fallback>
                <p:oleObj name="Equation" r:id="rId3" imgW="1562040" imgH="419040" progId="Equation.DSMT4">
                  <p:embed/>
                  <p:pic>
                    <p:nvPicPr>
                      <p:cNvPr id="0" name=""/>
                      <p:cNvPicPr/>
                      <p:nvPr/>
                    </p:nvPicPr>
                    <p:blipFill>
                      <a:blip r:embed="rId4"/>
                      <a:stretch>
                        <a:fillRect/>
                      </a:stretch>
                    </p:blipFill>
                    <p:spPr>
                      <a:xfrm>
                        <a:off x="2541588" y="4545013"/>
                        <a:ext cx="3905250" cy="1044575"/>
                      </a:xfrm>
                      <a:prstGeom prst="rect">
                        <a:avLst/>
                      </a:prstGeom>
                    </p:spPr>
                  </p:pic>
                </p:oleObj>
              </mc:Fallback>
            </mc:AlternateContent>
          </a:graphicData>
        </a:graphic>
      </p:graphicFrame>
      <p:sp>
        <p:nvSpPr>
          <p:cNvPr id="24" name="Rectangle 2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6" name="Straight Arrow Connector 25"/>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8" name="TextBox 27"/>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9" name="Straight Arrow Connector 28"/>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1" idx="1"/>
          </p:cNvCxnSpPr>
          <p:nvPr/>
        </p:nvCxnSpPr>
        <p:spPr>
          <a:xfrm>
            <a:off x="1907704" y="1799710"/>
            <a:ext cx="440558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13284" y="1484784"/>
            <a:ext cx="490964" cy="707886"/>
          </a:xfrm>
          <a:prstGeom prst="rect">
            <a:avLst/>
          </a:prstGeom>
          <a:noFill/>
        </p:spPr>
        <p:txBody>
          <a:bodyPr wrap="square" rtlCol="0">
            <a:spAutoFit/>
          </a:bodyPr>
          <a:lstStyle/>
          <a:p>
            <a:r>
              <a:rPr lang="en-IN" sz="4000" dirty="0" smtClean="0"/>
              <a:t>x</a:t>
            </a:r>
            <a:endParaRPr lang="en-IN" sz="4000" dirty="0"/>
          </a:p>
        </p:txBody>
      </p:sp>
      <p:sp>
        <p:nvSpPr>
          <p:cNvPr id="32" name="Rectangle 31"/>
          <p:cNvSpPr/>
          <p:nvPr/>
        </p:nvSpPr>
        <p:spPr>
          <a:xfrm>
            <a:off x="1907704" y="2492896"/>
            <a:ext cx="432064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6228344" y="2129080"/>
            <a:ext cx="2448112" cy="1587952"/>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Arrow Connector 33"/>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283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39285" y="1988840"/>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37" name="TextBox 36"/>
          <p:cNvSpPr txBox="1"/>
          <p:nvPr/>
        </p:nvSpPr>
        <p:spPr>
          <a:xfrm>
            <a:off x="4932040" y="1981289"/>
            <a:ext cx="720080" cy="1015663"/>
          </a:xfrm>
          <a:prstGeom prst="rect">
            <a:avLst/>
          </a:prstGeom>
          <a:noFill/>
        </p:spPr>
        <p:txBody>
          <a:bodyPr wrap="square" rtlCol="0">
            <a:spAutoFit/>
          </a:bodyPr>
          <a:lstStyle/>
          <a:p>
            <a:r>
              <a:rPr lang="en-IN" sz="6000" dirty="0" smtClean="0"/>
              <a:t>P</a:t>
            </a:r>
            <a:endParaRPr lang="en-IN" sz="6000" dirty="0"/>
          </a:p>
        </p:txBody>
      </p:sp>
    </p:spTree>
    <p:extLst>
      <p:ext uri="{BB962C8B-B14F-4D97-AF65-F5344CB8AC3E}">
        <p14:creationId xmlns:p14="http://schemas.microsoft.com/office/powerpoint/2010/main" val="1481483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CB: Strain</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Modulus of elasticity is E for the entire rod. So</a:t>
            </a:r>
          </a:p>
        </p:txBody>
      </p:sp>
      <p:graphicFrame>
        <p:nvGraphicFramePr>
          <p:cNvPr id="23" name="Object 22"/>
          <p:cNvGraphicFramePr>
            <a:graphicFrameLocks noChangeAspect="1"/>
          </p:cNvGraphicFramePr>
          <p:nvPr>
            <p:extLst>
              <p:ext uri="{D42A27DB-BD31-4B8C-83A1-F6EECF244321}">
                <p14:modId xmlns:p14="http://schemas.microsoft.com/office/powerpoint/2010/main" val="2322899513"/>
              </p:ext>
            </p:extLst>
          </p:nvPr>
        </p:nvGraphicFramePr>
        <p:xfrm>
          <a:off x="2589213" y="4545013"/>
          <a:ext cx="3810000" cy="1044575"/>
        </p:xfrm>
        <a:graphic>
          <a:graphicData uri="http://schemas.openxmlformats.org/presentationml/2006/ole">
            <mc:AlternateContent xmlns:mc="http://schemas.openxmlformats.org/markup-compatibility/2006">
              <mc:Choice xmlns:v="urn:schemas-microsoft-com:vml" Requires="v">
                <p:oleObj spid="_x0000_s13325" name="Equation" r:id="rId3" imgW="1523880" imgH="419040" progId="Equation.DSMT4">
                  <p:embed/>
                </p:oleObj>
              </mc:Choice>
              <mc:Fallback>
                <p:oleObj name="Equation" r:id="rId3" imgW="1523880" imgH="419040" progId="Equation.DSMT4">
                  <p:embed/>
                  <p:pic>
                    <p:nvPicPr>
                      <p:cNvPr id="0" name=""/>
                      <p:cNvPicPr/>
                      <p:nvPr/>
                    </p:nvPicPr>
                    <p:blipFill>
                      <a:blip r:embed="rId4"/>
                      <a:stretch>
                        <a:fillRect/>
                      </a:stretch>
                    </p:blipFill>
                    <p:spPr>
                      <a:xfrm>
                        <a:off x="2589213" y="4545013"/>
                        <a:ext cx="3810000" cy="1044575"/>
                      </a:xfrm>
                      <a:prstGeom prst="rect">
                        <a:avLst/>
                      </a:prstGeom>
                    </p:spPr>
                  </p:pic>
                </p:oleObj>
              </mc:Fallback>
            </mc:AlternateContent>
          </a:graphicData>
        </a:graphic>
      </p:graphicFrame>
      <p:sp>
        <p:nvSpPr>
          <p:cNvPr id="24" name="Rectangle 2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6" name="Straight Arrow Connector 25"/>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8" name="TextBox 27"/>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9" name="Straight Arrow Connector 28"/>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1" idx="1"/>
          </p:cNvCxnSpPr>
          <p:nvPr/>
        </p:nvCxnSpPr>
        <p:spPr>
          <a:xfrm>
            <a:off x="1907704" y="1799710"/>
            <a:ext cx="440558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13284" y="1484784"/>
            <a:ext cx="490964" cy="707886"/>
          </a:xfrm>
          <a:prstGeom prst="rect">
            <a:avLst/>
          </a:prstGeom>
          <a:noFill/>
        </p:spPr>
        <p:txBody>
          <a:bodyPr wrap="square" rtlCol="0">
            <a:spAutoFit/>
          </a:bodyPr>
          <a:lstStyle/>
          <a:p>
            <a:r>
              <a:rPr lang="en-IN" sz="4000" dirty="0" smtClean="0"/>
              <a:t>x</a:t>
            </a:r>
            <a:endParaRPr lang="en-IN" sz="4000" dirty="0"/>
          </a:p>
        </p:txBody>
      </p:sp>
      <p:sp>
        <p:nvSpPr>
          <p:cNvPr id="32" name="Rectangle 31"/>
          <p:cNvSpPr/>
          <p:nvPr/>
        </p:nvSpPr>
        <p:spPr>
          <a:xfrm>
            <a:off x="1907704" y="2492896"/>
            <a:ext cx="432064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6228344" y="2129080"/>
            <a:ext cx="2448112" cy="1587952"/>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Arrow Connector 33"/>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283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39285" y="1988840"/>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37" name="TextBox 36"/>
          <p:cNvSpPr txBox="1"/>
          <p:nvPr/>
        </p:nvSpPr>
        <p:spPr>
          <a:xfrm>
            <a:off x="4932040" y="1981289"/>
            <a:ext cx="720080" cy="1015663"/>
          </a:xfrm>
          <a:prstGeom prst="rect">
            <a:avLst/>
          </a:prstGeom>
          <a:noFill/>
        </p:spPr>
        <p:txBody>
          <a:bodyPr wrap="square" rtlCol="0">
            <a:spAutoFit/>
          </a:bodyPr>
          <a:lstStyle/>
          <a:p>
            <a:r>
              <a:rPr lang="en-IN" sz="6000" dirty="0" smtClean="0"/>
              <a:t>P</a:t>
            </a:r>
            <a:endParaRPr lang="en-IN" sz="6000" dirty="0"/>
          </a:p>
        </p:txBody>
      </p:sp>
    </p:spTree>
    <p:extLst>
      <p:ext uri="{BB962C8B-B14F-4D97-AF65-F5344CB8AC3E}">
        <p14:creationId xmlns:p14="http://schemas.microsoft.com/office/powerpoint/2010/main" val="357100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CB: Displacement</a:t>
            </a:r>
            <a:endParaRPr lang="en-IN" dirty="0"/>
          </a:p>
        </p:txBody>
      </p:sp>
      <p:sp>
        <p:nvSpPr>
          <p:cNvPr id="3" name="Content Placeholder 2"/>
          <p:cNvSpPr>
            <a:spLocks noGrp="1"/>
          </p:cNvSpPr>
          <p:nvPr>
            <p:ph idx="1"/>
          </p:nvPr>
        </p:nvSpPr>
        <p:spPr>
          <a:xfrm>
            <a:off x="323528" y="3645024"/>
            <a:ext cx="8363272" cy="2265115"/>
          </a:xfrm>
        </p:spPr>
        <p:txBody>
          <a:bodyPr>
            <a:normAutofit/>
          </a:bodyPr>
          <a:lstStyle/>
          <a:p>
            <a:r>
              <a:rPr lang="en-IN" sz="2400" dirty="0" smtClean="0"/>
              <a:t>Here we need to understand that the domain of integration must span both AC and CB since integration is </a:t>
            </a:r>
            <a:r>
              <a:rPr lang="en-IN" sz="2400" b="1" dirty="0" smtClean="0"/>
              <a:t>from 0 to x and now x spans both domains</a:t>
            </a:r>
            <a:r>
              <a:rPr lang="en-IN" sz="2400" dirty="0" smtClean="0"/>
              <a:t>. </a:t>
            </a:r>
            <a:r>
              <a:rPr lang="en-IN" sz="2400" b="1" dirty="0" smtClean="0"/>
              <a:t> We will need to split the interval of integration into two intervals and use the expressions for </a:t>
            </a:r>
            <a:r>
              <a:rPr lang="en-IN" sz="2400" b="1" dirty="0" smtClean="0">
                <a:latin typeface="Symbol" panose="05050102010706020507" pitchFamily="18" charset="2"/>
              </a:rPr>
              <a:t>e</a:t>
            </a:r>
            <a:r>
              <a:rPr lang="en-IN" sz="2400" b="1" dirty="0" smtClean="0"/>
              <a:t>(x) derived for the domains AC and CB.</a:t>
            </a:r>
          </a:p>
        </p:txBody>
      </p:sp>
      <p:graphicFrame>
        <p:nvGraphicFramePr>
          <p:cNvPr id="23" name="Object 22"/>
          <p:cNvGraphicFramePr>
            <a:graphicFrameLocks noChangeAspect="1"/>
          </p:cNvGraphicFramePr>
          <p:nvPr>
            <p:extLst>
              <p:ext uri="{D42A27DB-BD31-4B8C-83A1-F6EECF244321}">
                <p14:modId xmlns:p14="http://schemas.microsoft.com/office/powerpoint/2010/main" val="2405718866"/>
              </p:ext>
            </p:extLst>
          </p:nvPr>
        </p:nvGraphicFramePr>
        <p:xfrm>
          <a:off x="1835696" y="5373216"/>
          <a:ext cx="6191250" cy="1235075"/>
        </p:xfrm>
        <a:graphic>
          <a:graphicData uri="http://schemas.openxmlformats.org/presentationml/2006/ole">
            <mc:AlternateContent xmlns:mc="http://schemas.openxmlformats.org/markup-compatibility/2006">
              <mc:Choice xmlns:v="urn:schemas-microsoft-com:vml" Requires="v">
                <p:oleObj spid="_x0000_s14350" name="Equation" r:id="rId3" imgW="2476440" imgH="495000" progId="Equation.DSMT4">
                  <p:embed/>
                </p:oleObj>
              </mc:Choice>
              <mc:Fallback>
                <p:oleObj name="Equation" r:id="rId3" imgW="2476440" imgH="495000" progId="Equation.DSMT4">
                  <p:embed/>
                  <p:pic>
                    <p:nvPicPr>
                      <p:cNvPr id="0" name=""/>
                      <p:cNvPicPr/>
                      <p:nvPr/>
                    </p:nvPicPr>
                    <p:blipFill>
                      <a:blip r:embed="rId4"/>
                      <a:stretch>
                        <a:fillRect/>
                      </a:stretch>
                    </p:blipFill>
                    <p:spPr>
                      <a:xfrm>
                        <a:off x="1835696" y="5373216"/>
                        <a:ext cx="6191250" cy="1235075"/>
                      </a:xfrm>
                      <a:prstGeom prst="rect">
                        <a:avLst/>
                      </a:prstGeom>
                    </p:spPr>
                  </p:pic>
                </p:oleObj>
              </mc:Fallback>
            </mc:AlternateContent>
          </a:graphicData>
        </a:graphic>
      </p:graphicFrame>
      <p:sp>
        <p:nvSpPr>
          <p:cNvPr id="24" name="Rectangle 2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6" name="Straight Arrow Connector 25"/>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8" name="TextBox 27"/>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9" name="Straight Arrow Connector 28"/>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1" idx="1"/>
          </p:cNvCxnSpPr>
          <p:nvPr/>
        </p:nvCxnSpPr>
        <p:spPr>
          <a:xfrm>
            <a:off x="1907704" y="1799710"/>
            <a:ext cx="440558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13284" y="1484784"/>
            <a:ext cx="490964" cy="707886"/>
          </a:xfrm>
          <a:prstGeom prst="rect">
            <a:avLst/>
          </a:prstGeom>
          <a:noFill/>
        </p:spPr>
        <p:txBody>
          <a:bodyPr wrap="square" rtlCol="0">
            <a:spAutoFit/>
          </a:bodyPr>
          <a:lstStyle/>
          <a:p>
            <a:r>
              <a:rPr lang="en-IN" sz="4000" dirty="0" smtClean="0"/>
              <a:t>x</a:t>
            </a:r>
            <a:endParaRPr lang="en-IN" sz="4000" dirty="0"/>
          </a:p>
        </p:txBody>
      </p:sp>
      <p:sp>
        <p:nvSpPr>
          <p:cNvPr id="32" name="Rectangle 31"/>
          <p:cNvSpPr/>
          <p:nvPr/>
        </p:nvSpPr>
        <p:spPr>
          <a:xfrm>
            <a:off x="1907704" y="2492896"/>
            <a:ext cx="432064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6228344" y="2129080"/>
            <a:ext cx="2448112" cy="1587952"/>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Arrow Connector 33"/>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283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39285" y="1988840"/>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37" name="TextBox 36"/>
          <p:cNvSpPr txBox="1"/>
          <p:nvPr/>
        </p:nvSpPr>
        <p:spPr>
          <a:xfrm>
            <a:off x="4932040" y="1981289"/>
            <a:ext cx="720080" cy="1015663"/>
          </a:xfrm>
          <a:prstGeom prst="rect">
            <a:avLst/>
          </a:prstGeom>
          <a:noFill/>
        </p:spPr>
        <p:txBody>
          <a:bodyPr wrap="square" rtlCol="0">
            <a:spAutoFit/>
          </a:bodyPr>
          <a:lstStyle/>
          <a:p>
            <a:r>
              <a:rPr lang="en-IN" sz="6000" dirty="0" smtClean="0"/>
              <a:t>P</a:t>
            </a:r>
            <a:endParaRPr lang="en-IN" sz="6000" dirty="0"/>
          </a:p>
        </p:txBody>
      </p:sp>
    </p:spTree>
    <p:extLst>
      <p:ext uri="{BB962C8B-B14F-4D97-AF65-F5344CB8AC3E}">
        <p14:creationId xmlns:p14="http://schemas.microsoft.com/office/powerpoint/2010/main" val="1281005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one </a:t>
            </a:r>
            <a:r>
              <a:rPr lang="en-IN" dirty="0" err="1" smtClean="0"/>
              <a:t>dimensionsal</a:t>
            </a:r>
            <a:r>
              <a:rPr lang="en-IN" dirty="0" smtClean="0"/>
              <a:t> problem</a:t>
            </a:r>
            <a:endParaRPr lang="en-IN" dirty="0"/>
          </a:p>
        </p:txBody>
      </p:sp>
      <p:sp>
        <p:nvSpPr>
          <p:cNvPr id="3" name="Content Placeholder 2"/>
          <p:cNvSpPr>
            <a:spLocks noGrp="1"/>
          </p:cNvSpPr>
          <p:nvPr>
            <p:ph idx="1"/>
          </p:nvPr>
        </p:nvSpPr>
        <p:spPr>
          <a:xfrm>
            <a:off x="457200" y="4437112"/>
            <a:ext cx="8229600" cy="1689051"/>
          </a:xfrm>
        </p:spPr>
        <p:txBody>
          <a:bodyPr>
            <a:normAutofit fontScale="77500" lnSpcReduction="20000"/>
          </a:bodyPr>
          <a:lstStyle/>
          <a:p>
            <a:r>
              <a:rPr lang="en-IN" dirty="0" smtClean="0"/>
              <a:t>We have a rod with one end fixed to a wall and a force P pulling it at the free end. We can figure out the reaction at the wall simply by looking at the problem but we will take a more formal, long winded approach, which will become inevitable as the problems become more complicated.</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27584" y="1988840"/>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a:stCxn id="4" idx="3"/>
          </p:cNvCxnSpPr>
          <p:nvPr/>
        </p:nvCxnSpPr>
        <p:spPr>
          <a:xfrm>
            <a:off x="6948264"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1" name="TextBox 20"/>
          <p:cNvSpPr txBox="1"/>
          <p:nvPr/>
        </p:nvSpPr>
        <p:spPr>
          <a:xfrm>
            <a:off x="7236296" y="1988840"/>
            <a:ext cx="720080" cy="1015663"/>
          </a:xfrm>
          <a:prstGeom prst="rect">
            <a:avLst/>
          </a:prstGeom>
          <a:noFill/>
        </p:spPr>
        <p:txBody>
          <a:bodyPr wrap="square" rtlCol="0">
            <a:spAutoFit/>
          </a:bodyPr>
          <a:lstStyle/>
          <a:p>
            <a:r>
              <a:rPr lang="en-IN" sz="6000" dirty="0" smtClean="0"/>
              <a:t>P</a:t>
            </a:r>
            <a:endParaRPr lang="en-IN" sz="6000" dirty="0"/>
          </a:p>
        </p:txBody>
      </p:sp>
    </p:spTree>
    <p:extLst>
      <p:ext uri="{BB962C8B-B14F-4D97-AF65-F5344CB8AC3E}">
        <p14:creationId xmlns:p14="http://schemas.microsoft.com/office/powerpoint/2010/main" val="20864804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Domain CB: Displacement</a:t>
            </a:r>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smtClean="0"/>
              <a:t>We can now calculate the displacement at x in domain CB. Since C is the midpoint x</a:t>
            </a:r>
            <a:r>
              <a:rPr lang="en-IN" sz="2800" baseline="-25000" dirty="0" smtClean="0"/>
              <a:t>c</a:t>
            </a:r>
            <a:r>
              <a:rPr lang="en-IN" sz="2800" dirty="0" smtClean="0"/>
              <a:t> = L/2</a:t>
            </a:r>
          </a:p>
        </p:txBody>
      </p:sp>
      <p:graphicFrame>
        <p:nvGraphicFramePr>
          <p:cNvPr id="23" name="Object 22"/>
          <p:cNvGraphicFramePr>
            <a:graphicFrameLocks noChangeAspect="1"/>
          </p:cNvGraphicFramePr>
          <p:nvPr>
            <p:extLst>
              <p:ext uri="{D42A27DB-BD31-4B8C-83A1-F6EECF244321}">
                <p14:modId xmlns:p14="http://schemas.microsoft.com/office/powerpoint/2010/main" val="2656695077"/>
              </p:ext>
            </p:extLst>
          </p:nvPr>
        </p:nvGraphicFramePr>
        <p:xfrm>
          <a:off x="1115616" y="4461718"/>
          <a:ext cx="5016500" cy="2279650"/>
        </p:xfrm>
        <a:graphic>
          <a:graphicData uri="http://schemas.openxmlformats.org/presentationml/2006/ole">
            <mc:AlternateContent xmlns:mc="http://schemas.openxmlformats.org/markup-compatibility/2006">
              <mc:Choice xmlns:v="urn:schemas-microsoft-com:vml" Requires="v">
                <p:oleObj spid="_x0000_s15374" name="Equation" r:id="rId3" imgW="2006280" imgH="914400" progId="Equation.DSMT4">
                  <p:embed/>
                </p:oleObj>
              </mc:Choice>
              <mc:Fallback>
                <p:oleObj name="Equation" r:id="rId3" imgW="2006280" imgH="914400" progId="Equation.DSMT4">
                  <p:embed/>
                  <p:pic>
                    <p:nvPicPr>
                      <p:cNvPr id="0" name=""/>
                      <p:cNvPicPr/>
                      <p:nvPr/>
                    </p:nvPicPr>
                    <p:blipFill>
                      <a:blip r:embed="rId4"/>
                      <a:stretch>
                        <a:fillRect/>
                      </a:stretch>
                    </p:blipFill>
                    <p:spPr>
                      <a:xfrm>
                        <a:off x="1115616" y="4461718"/>
                        <a:ext cx="5016500" cy="2279650"/>
                      </a:xfrm>
                      <a:prstGeom prst="rect">
                        <a:avLst/>
                      </a:prstGeom>
                    </p:spPr>
                  </p:pic>
                </p:oleObj>
              </mc:Fallback>
            </mc:AlternateContent>
          </a:graphicData>
        </a:graphic>
      </p:graphicFrame>
      <p:sp>
        <p:nvSpPr>
          <p:cNvPr id="24" name="Rectangle 2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6" name="Straight Arrow Connector 25"/>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8" name="TextBox 27"/>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9" name="Straight Arrow Connector 28"/>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1" idx="1"/>
          </p:cNvCxnSpPr>
          <p:nvPr/>
        </p:nvCxnSpPr>
        <p:spPr>
          <a:xfrm>
            <a:off x="1907704" y="1799710"/>
            <a:ext cx="440558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13284" y="1484784"/>
            <a:ext cx="490964" cy="707886"/>
          </a:xfrm>
          <a:prstGeom prst="rect">
            <a:avLst/>
          </a:prstGeom>
          <a:noFill/>
        </p:spPr>
        <p:txBody>
          <a:bodyPr wrap="square" rtlCol="0">
            <a:spAutoFit/>
          </a:bodyPr>
          <a:lstStyle/>
          <a:p>
            <a:r>
              <a:rPr lang="en-IN" sz="4000" dirty="0" smtClean="0"/>
              <a:t>x</a:t>
            </a:r>
            <a:endParaRPr lang="en-IN" sz="4000" dirty="0"/>
          </a:p>
        </p:txBody>
      </p:sp>
      <p:sp>
        <p:nvSpPr>
          <p:cNvPr id="32" name="Rectangle 31"/>
          <p:cNvSpPr/>
          <p:nvPr/>
        </p:nvSpPr>
        <p:spPr>
          <a:xfrm>
            <a:off x="1907704" y="2492896"/>
            <a:ext cx="432064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6228344" y="2129080"/>
            <a:ext cx="2448112" cy="1587952"/>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Arrow Connector 33"/>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283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39285" y="1988840"/>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37" name="TextBox 36"/>
          <p:cNvSpPr txBox="1"/>
          <p:nvPr/>
        </p:nvSpPr>
        <p:spPr>
          <a:xfrm>
            <a:off x="4932040" y="1981289"/>
            <a:ext cx="720080" cy="1015663"/>
          </a:xfrm>
          <a:prstGeom prst="rect">
            <a:avLst/>
          </a:prstGeom>
          <a:noFill/>
        </p:spPr>
        <p:txBody>
          <a:bodyPr wrap="square" rtlCol="0">
            <a:spAutoFit/>
          </a:bodyPr>
          <a:lstStyle/>
          <a:p>
            <a:r>
              <a:rPr lang="en-IN" sz="6000" dirty="0" smtClean="0"/>
              <a:t>P</a:t>
            </a:r>
            <a:endParaRPr lang="en-IN" sz="6000" dirty="0"/>
          </a:p>
        </p:txBody>
      </p:sp>
    </p:spTree>
    <p:extLst>
      <p:ext uri="{BB962C8B-B14F-4D97-AF65-F5344CB8AC3E}">
        <p14:creationId xmlns:p14="http://schemas.microsoft.com/office/powerpoint/2010/main" val="2564680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Displacement at B</a:t>
            </a:r>
            <a:endParaRPr lang="en-IN" dirty="0"/>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smtClean="0"/>
              <a:t>We can now calculate the displacement at B, </a:t>
            </a:r>
            <a:r>
              <a:rPr lang="en-IN" sz="2800" dirty="0" err="1" smtClean="0"/>
              <a:t>x</a:t>
            </a:r>
            <a:r>
              <a:rPr lang="en-IN" sz="2800" baseline="-25000" dirty="0" err="1" smtClean="0"/>
              <a:t>B</a:t>
            </a:r>
            <a:r>
              <a:rPr lang="en-IN" sz="2800" dirty="0" smtClean="0"/>
              <a:t> = L</a:t>
            </a:r>
          </a:p>
        </p:txBody>
      </p:sp>
      <p:graphicFrame>
        <p:nvGraphicFramePr>
          <p:cNvPr id="23" name="Object 22"/>
          <p:cNvGraphicFramePr>
            <a:graphicFrameLocks noChangeAspect="1"/>
          </p:cNvGraphicFramePr>
          <p:nvPr>
            <p:extLst>
              <p:ext uri="{D42A27DB-BD31-4B8C-83A1-F6EECF244321}">
                <p14:modId xmlns:p14="http://schemas.microsoft.com/office/powerpoint/2010/main" val="415678059"/>
              </p:ext>
            </p:extLst>
          </p:nvPr>
        </p:nvGraphicFramePr>
        <p:xfrm>
          <a:off x="996900" y="4292600"/>
          <a:ext cx="7175500" cy="2279650"/>
        </p:xfrm>
        <a:graphic>
          <a:graphicData uri="http://schemas.openxmlformats.org/presentationml/2006/ole">
            <mc:AlternateContent xmlns:mc="http://schemas.openxmlformats.org/markup-compatibility/2006">
              <mc:Choice xmlns:v="urn:schemas-microsoft-com:vml" Requires="v">
                <p:oleObj spid="_x0000_s16403" name="Equation" r:id="rId3" imgW="2869920" imgH="914400" progId="Equation.DSMT4">
                  <p:embed/>
                </p:oleObj>
              </mc:Choice>
              <mc:Fallback>
                <p:oleObj name="Equation" r:id="rId3" imgW="2869920" imgH="914400" progId="Equation.DSMT4">
                  <p:embed/>
                  <p:pic>
                    <p:nvPicPr>
                      <p:cNvPr id="0" name=""/>
                      <p:cNvPicPr/>
                      <p:nvPr/>
                    </p:nvPicPr>
                    <p:blipFill>
                      <a:blip r:embed="rId4"/>
                      <a:stretch>
                        <a:fillRect/>
                      </a:stretch>
                    </p:blipFill>
                    <p:spPr>
                      <a:xfrm>
                        <a:off x="996900" y="4292600"/>
                        <a:ext cx="7175500" cy="2279650"/>
                      </a:xfrm>
                      <a:prstGeom prst="rect">
                        <a:avLst/>
                      </a:prstGeom>
                    </p:spPr>
                  </p:pic>
                </p:oleObj>
              </mc:Fallback>
            </mc:AlternateContent>
          </a:graphicData>
        </a:graphic>
      </p:graphicFrame>
      <p:sp>
        <p:nvSpPr>
          <p:cNvPr id="24" name="Rectangle 2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6" name="Straight Arrow Connector 25"/>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8" name="TextBox 27"/>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9" name="Straight Arrow Connector 28"/>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1" idx="1"/>
          </p:cNvCxnSpPr>
          <p:nvPr/>
        </p:nvCxnSpPr>
        <p:spPr>
          <a:xfrm>
            <a:off x="1907704" y="1799710"/>
            <a:ext cx="440558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13284" y="1484784"/>
            <a:ext cx="490964" cy="707886"/>
          </a:xfrm>
          <a:prstGeom prst="rect">
            <a:avLst/>
          </a:prstGeom>
          <a:noFill/>
        </p:spPr>
        <p:txBody>
          <a:bodyPr wrap="square" rtlCol="0">
            <a:spAutoFit/>
          </a:bodyPr>
          <a:lstStyle/>
          <a:p>
            <a:r>
              <a:rPr lang="en-IN" sz="4000" dirty="0" smtClean="0"/>
              <a:t>x</a:t>
            </a:r>
            <a:endParaRPr lang="en-IN" sz="4000" dirty="0"/>
          </a:p>
        </p:txBody>
      </p:sp>
      <p:sp>
        <p:nvSpPr>
          <p:cNvPr id="32" name="Rectangle 31"/>
          <p:cNvSpPr/>
          <p:nvPr/>
        </p:nvSpPr>
        <p:spPr>
          <a:xfrm>
            <a:off x="1907704" y="2492896"/>
            <a:ext cx="432064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6228344" y="2129080"/>
            <a:ext cx="2448112" cy="1587952"/>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Arrow Connector 33"/>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283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39285" y="1988840"/>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37" name="TextBox 36"/>
          <p:cNvSpPr txBox="1"/>
          <p:nvPr/>
        </p:nvSpPr>
        <p:spPr>
          <a:xfrm>
            <a:off x="4932040" y="1981289"/>
            <a:ext cx="720080" cy="1015663"/>
          </a:xfrm>
          <a:prstGeom prst="rect">
            <a:avLst/>
          </a:prstGeom>
          <a:noFill/>
        </p:spPr>
        <p:txBody>
          <a:bodyPr wrap="square" rtlCol="0">
            <a:spAutoFit/>
          </a:bodyPr>
          <a:lstStyle/>
          <a:p>
            <a:r>
              <a:rPr lang="en-IN" sz="6000" dirty="0" smtClean="0"/>
              <a:t>P</a:t>
            </a:r>
            <a:endParaRPr lang="en-IN" sz="6000" dirty="0"/>
          </a:p>
        </p:txBody>
      </p:sp>
    </p:spTree>
    <p:extLst>
      <p:ext uri="{BB962C8B-B14F-4D97-AF65-F5344CB8AC3E}">
        <p14:creationId xmlns:p14="http://schemas.microsoft.com/office/powerpoint/2010/main" val="3150802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Displacement at B</a:t>
            </a:r>
            <a:endParaRPr lang="en-IN" dirty="0"/>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smtClean="0"/>
              <a:t>But we wish that </a:t>
            </a:r>
            <a:r>
              <a:rPr lang="en-IN" sz="2800" dirty="0" err="1" smtClean="0"/>
              <a:t>u</a:t>
            </a:r>
            <a:r>
              <a:rPr lang="en-IN" sz="2800" baseline="-25000" dirty="0" err="1" smtClean="0"/>
              <a:t>B</a:t>
            </a:r>
            <a:r>
              <a:rPr lang="en-IN" sz="2800" dirty="0" smtClean="0"/>
              <a:t> = </a:t>
            </a:r>
            <a:r>
              <a:rPr lang="en-IN" sz="2800" dirty="0"/>
              <a:t>0</a:t>
            </a:r>
            <a:endParaRPr lang="en-IN" sz="2800" dirty="0" smtClean="0"/>
          </a:p>
        </p:txBody>
      </p:sp>
      <p:graphicFrame>
        <p:nvGraphicFramePr>
          <p:cNvPr id="23" name="Object 22"/>
          <p:cNvGraphicFramePr>
            <a:graphicFrameLocks noChangeAspect="1"/>
          </p:cNvGraphicFramePr>
          <p:nvPr>
            <p:extLst>
              <p:ext uri="{D42A27DB-BD31-4B8C-83A1-F6EECF244321}">
                <p14:modId xmlns:p14="http://schemas.microsoft.com/office/powerpoint/2010/main" val="3341816747"/>
              </p:ext>
            </p:extLst>
          </p:nvPr>
        </p:nvGraphicFramePr>
        <p:xfrm>
          <a:off x="1663700" y="4581128"/>
          <a:ext cx="5842000" cy="1046163"/>
        </p:xfrm>
        <a:graphic>
          <a:graphicData uri="http://schemas.openxmlformats.org/presentationml/2006/ole">
            <mc:AlternateContent xmlns:mc="http://schemas.openxmlformats.org/markup-compatibility/2006">
              <mc:Choice xmlns:v="urn:schemas-microsoft-com:vml" Requires="v">
                <p:oleObj spid="_x0000_s17422" name="Equation" r:id="rId3" imgW="2336760" imgH="419040" progId="Equation.DSMT4">
                  <p:embed/>
                </p:oleObj>
              </mc:Choice>
              <mc:Fallback>
                <p:oleObj name="Equation" r:id="rId3" imgW="2336760" imgH="419040" progId="Equation.DSMT4">
                  <p:embed/>
                  <p:pic>
                    <p:nvPicPr>
                      <p:cNvPr id="0" name=""/>
                      <p:cNvPicPr/>
                      <p:nvPr/>
                    </p:nvPicPr>
                    <p:blipFill>
                      <a:blip r:embed="rId4"/>
                      <a:stretch>
                        <a:fillRect/>
                      </a:stretch>
                    </p:blipFill>
                    <p:spPr>
                      <a:xfrm>
                        <a:off x="1663700" y="4581128"/>
                        <a:ext cx="5842000" cy="1046163"/>
                      </a:xfrm>
                      <a:prstGeom prst="rect">
                        <a:avLst/>
                      </a:prstGeom>
                    </p:spPr>
                  </p:pic>
                </p:oleObj>
              </mc:Fallback>
            </mc:AlternateContent>
          </a:graphicData>
        </a:graphic>
      </p:graphicFrame>
      <p:sp>
        <p:nvSpPr>
          <p:cNvPr id="24" name="Rectangle 2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6" name="Straight Arrow Connector 25"/>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8" name="TextBox 27"/>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9" name="Straight Arrow Connector 28"/>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1" idx="1"/>
          </p:cNvCxnSpPr>
          <p:nvPr/>
        </p:nvCxnSpPr>
        <p:spPr>
          <a:xfrm>
            <a:off x="1907704" y="1799710"/>
            <a:ext cx="440558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13284" y="1484784"/>
            <a:ext cx="490964" cy="707886"/>
          </a:xfrm>
          <a:prstGeom prst="rect">
            <a:avLst/>
          </a:prstGeom>
          <a:noFill/>
        </p:spPr>
        <p:txBody>
          <a:bodyPr wrap="square" rtlCol="0">
            <a:spAutoFit/>
          </a:bodyPr>
          <a:lstStyle/>
          <a:p>
            <a:r>
              <a:rPr lang="en-IN" sz="4000" dirty="0" smtClean="0"/>
              <a:t>x</a:t>
            </a:r>
            <a:endParaRPr lang="en-IN" sz="4000" dirty="0"/>
          </a:p>
        </p:txBody>
      </p:sp>
      <p:sp>
        <p:nvSpPr>
          <p:cNvPr id="32" name="Rectangle 31"/>
          <p:cNvSpPr/>
          <p:nvPr/>
        </p:nvSpPr>
        <p:spPr>
          <a:xfrm>
            <a:off x="1907704" y="2492896"/>
            <a:ext cx="432064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6228344" y="2129080"/>
            <a:ext cx="2448112" cy="1587952"/>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Arrow Connector 33"/>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283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39285" y="1988840"/>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37" name="TextBox 36"/>
          <p:cNvSpPr txBox="1"/>
          <p:nvPr/>
        </p:nvSpPr>
        <p:spPr>
          <a:xfrm>
            <a:off x="4932040" y="1981289"/>
            <a:ext cx="720080" cy="1015663"/>
          </a:xfrm>
          <a:prstGeom prst="rect">
            <a:avLst/>
          </a:prstGeom>
          <a:noFill/>
        </p:spPr>
        <p:txBody>
          <a:bodyPr wrap="square" rtlCol="0">
            <a:spAutoFit/>
          </a:bodyPr>
          <a:lstStyle/>
          <a:p>
            <a:r>
              <a:rPr lang="en-IN" sz="6000" dirty="0" smtClean="0"/>
              <a:t>P</a:t>
            </a:r>
            <a:endParaRPr lang="en-IN" sz="6000" dirty="0"/>
          </a:p>
        </p:txBody>
      </p:sp>
    </p:spTree>
    <p:extLst>
      <p:ext uri="{BB962C8B-B14F-4D97-AF65-F5344CB8AC3E}">
        <p14:creationId xmlns:p14="http://schemas.microsoft.com/office/powerpoint/2010/main" val="307335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Equilibrium for the whole bar</a:t>
            </a:r>
            <a:endParaRPr lang="en-IN" dirty="0"/>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smtClean="0"/>
              <a:t>Force equilibrium gives us</a:t>
            </a:r>
          </a:p>
          <a:p>
            <a:r>
              <a:rPr lang="en-IN" sz="2800" dirty="0" smtClean="0"/>
              <a:t> But we already know  </a:t>
            </a:r>
          </a:p>
          <a:p>
            <a:endParaRPr lang="en-IN" sz="2800" dirty="0" smtClean="0"/>
          </a:p>
        </p:txBody>
      </p:sp>
      <p:graphicFrame>
        <p:nvGraphicFramePr>
          <p:cNvPr id="23" name="Object 22"/>
          <p:cNvGraphicFramePr>
            <a:graphicFrameLocks noChangeAspect="1"/>
          </p:cNvGraphicFramePr>
          <p:nvPr>
            <p:extLst>
              <p:ext uri="{D42A27DB-BD31-4B8C-83A1-F6EECF244321}">
                <p14:modId xmlns:p14="http://schemas.microsoft.com/office/powerpoint/2010/main" val="1068596692"/>
              </p:ext>
            </p:extLst>
          </p:nvPr>
        </p:nvGraphicFramePr>
        <p:xfrm>
          <a:off x="4981370" y="3645024"/>
          <a:ext cx="2476500" cy="571500"/>
        </p:xfrm>
        <a:graphic>
          <a:graphicData uri="http://schemas.openxmlformats.org/presentationml/2006/ole">
            <mc:AlternateContent xmlns:mc="http://schemas.openxmlformats.org/markup-compatibility/2006">
              <mc:Choice xmlns:v="urn:schemas-microsoft-com:vml" Requires="v">
                <p:oleObj spid="_x0000_s18453" name="Equation" r:id="rId3" imgW="990360" imgH="228600" progId="Equation.DSMT4">
                  <p:embed/>
                </p:oleObj>
              </mc:Choice>
              <mc:Fallback>
                <p:oleObj name="Equation" r:id="rId3" imgW="990360" imgH="228600" progId="Equation.DSMT4">
                  <p:embed/>
                  <p:pic>
                    <p:nvPicPr>
                      <p:cNvPr id="0" name=""/>
                      <p:cNvPicPr/>
                      <p:nvPr/>
                    </p:nvPicPr>
                    <p:blipFill>
                      <a:blip r:embed="rId4"/>
                      <a:stretch>
                        <a:fillRect/>
                      </a:stretch>
                    </p:blipFill>
                    <p:spPr>
                      <a:xfrm>
                        <a:off x="4981370" y="3645024"/>
                        <a:ext cx="2476500" cy="571500"/>
                      </a:xfrm>
                      <a:prstGeom prst="rect">
                        <a:avLst/>
                      </a:prstGeom>
                    </p:spPr>
                  </p:pic>
                </p:oleObj>
              </mc:Fallback>
            </mc:AlternateContent>
          </a:graphicData>
        </a:graphic>
      </p:graphicFrame>
      <p:sp>
        <p:nvSpPr>
          <p:cNvPr id="24" name="Rectangle 23"/>
          <p:cNvSpPr/>
          <p:nvPr/>
        </p:nvSpPr>
        <p:spPr>
          <a:xfrm>
            <a:off x="1907704" y="2492896"/>
            <a:ext cx="5040560" cy="9361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4153044" y="2564904"/>
            <a:ext cx="490964" cy="707886"/>
          </a:xfrm>
          <a:prstGeom prst="rect">
            <a:avLst/>
          </a:prstGeom>
          <a:noFill/>
        </p:spPr>
        <p:txBody>
          <a:bodyPr wrap="square" rtlCol="0">
            <a:spAutoFit/>
          </a:bodyPr>
          <a:lstStyle/>
          <a:p>
            <a:r>
              <a:rPr lang="en-IN" sz="4000" dirty="0" smtClean="0"/>
              <a:t>C</a:t>
            </a:r>
            <a:endParaRPr lang="en-IN" sz="4000" dirty="0"/>
          </a:p>
        </p:txBody>
      </p:sp>
      <p:cxnSp>
        <p:nvCxnSpPr>
          <p:cNvPr id="26" name="Straight Arrow Connector 25"/>
          <p:cNvCxnSpPr/>
          <p:nvPr/>
        </p:nvCxnSpPr>
        <p:spPr>
          <a:xfrm>
            <a:off x="7020432"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59365" y="1916832"/>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28" name="TextBox 27"/>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9" name="Straight Arrow Connector 28"/>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1" idx="1"/>
          </p:cNvCxnSpPr>
          <p:nvPr/>
        </p:nvCxnSpPr>
        <p:spPr>
          <a:xfrm>
            <a:off x="1907704" y="1799710"/>
            <a:ext cx="440558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13284" y="1484784"/>
            <a:ext cx="490964" cy="707886"/>
          </a:xfrm>
          <a:prstGeom prst="rect">
            <a:avLst/>
          </a:prstGeom>
          <a:noFill/>
        </p:spPr>
        <p:txBody>
          <a:bodyPr wrap="square" rtlCol="0">
            <a:spAutoFit/>
          </a:bodyPr>
          <a:lstStyle/>
          <a:p>
            <a:r>
              <a:rPr lang="en-IN" sz="4000" dirty="0" smtClean="0"/>
              <a:t>x</a:t>
            </a:r>
            <a:endParaRPr lang="en-IN" sz="4000" dirty="0"/>
          </a:p>
        </p:txBody>
      </p:sp>
      <p:cxnSp>
        <p:nvCxnSpPr>
          <p:cNvPr id="34" name="Straight Arrow Connector 33"/>
          <p:cNvCxnSpPr/>
          <p:nvPr/>
        </p:nvCxnSpPr>
        <p:spPr>
          <a:xfrm>
            <a:off x="4572160"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40152" y="2413337"/>
            <a:ext cx="720080" cy="1015663"/>
          </a:xfrm>
          <a:prstGeom prst="rect">
            <a:avLst/>
          </a:prstGeom>
          <a:noFill/>
        </p:spPr>
        <p:txBody>
          <a:bodyPr wrap="square" rtlCol="0">
            <a:spAutoFit/>
          </a:bodyPr>
          <a:lstStyle/>
          <a:p>
            <a:r>
              <a:rPr lang="en-IN" sz="6000" dirty="0" smtClean="0"/>
              <a:t>P</a:t>
            </a:r>
            <a:endParaRPr lang="en-IN" sz="6000" dirty="0"/>
          </a:p>
        </p:txBody>
      </p:sp>
      <p:graphicFrame>
        <p:nvGraphicFramePr>
          <p:cNvPr id="4" name="Object 3"/>
          <p:cNvGraphicFramePr>
            <a:graphicFrameLocks noChangeAspect="1"/>
          </p:cNvGraphicFramePr>
          <p:nvPr>
            <p:extLst>
              <p:ext uri="{D42A27DB-BD31-4B8C-83A1-F6EECF244321}">
                <p14:modId xmlns:p14="http://schemas.microsoft.com/office/powerpoint/2010/main" val="2219314938"/>
              </p:ext>
            </p:extLst>
          </p:nvPr>
        </p:nvGraphicFramePr>
        <p:xfrm>
          <a:off x="2195736" y="4496519"/>
          <a:ext cx="4984750" cy="2028825"/>
        </p:xfrm>
        <a:graphic>
          <a:graphicData uri="http://schemas.openxmlformats.org/presentationml/2006/ole">
            <mc:AlternateContent xmlns:mc="http://schemas.openxmlformats.org/markup-compatibility/2006">
              <mc:Choice xmlns:v="urn:schemas-microsoft-com:vml" Requires="v">
                <p:oleObj spid="_x0000_s18454" name="Equation" r:id="rId5" imgW="1993680" imgH="812520" progId="Equation.DSMT4">
                  <p:embed/>
                </p:oleObj>
              </mc:Choice>
              <mc:Fallback>
                <p:oleObj name="Equation" r:id="rId5" imgW="1993680" imgH="812520" progId="Equation.DSMT4">
                  <p:embed/>
                  <p:pic>
                    <p:nvPicPr>
                      <p:cNvPr id="0" name="Object 22"/>
                      <p:cNvPicPr>
                        <a:picLocks noChangeAspect="1" noChangeArrowheads="1"/>
                      </p:cNvPicPr>
                      <p:nvPr/>
                    </p:nvPicPr>
                    <p:blipFill>
                      <a:blip r:embed="rId6"/>
                      <a:srcRect/>
                      <a:stretch>
                        <a:fillRect/>
                      </a:stretch>
                    </p:blipFill>
                    <p:spPr bwMode="auto">
                      <a:xfrm>
                        <a:off x="2195736" y="4496519"/>
                        <a:ext cx="49847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385858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more complicated problem</a:t>
            </a:r>
            <a:endParaRPr lang="en-IN" dirty="0"/>
          </a:p>
        </p:txBody>
      </p:sp>
      <p:sp>
        <p:nvSpPr>
          <p:cNvPr id="3" name="Content Placeholder 2"/>
          <p:cNvSpPr>
            <a:spLocks noGrp="1"/>
          </p:cNvSpPr>
          <p:nvPr>
            <p:ph idx="1"/>
          </p:nvPr>
        </p:nvSpPr>
        <p:spPr>
          <a:xfrm>
            <a:off x="457200" y="4293096"/>
            <a:ext cx="8363272" cy="1833067"/>
          </a:xfrm>
        </p:spPr>
        <p:txBody>
          <a:bodyPr>
            <a:normAutofit fontScale="70000" lnSpcReduction="20000"/>
          </a:bodyPr>
          <a:lstStyle/>
          <a:p>
            <a:r>
              <a:rPr lang="en-IN" dirty="0" smtClean="0"/>
              <a:t>The force P is acting at the free end C of the rod, which is fixed to a wall at end A. At the midpoint B the rod passes through a hole in another wall, ensuring that point B does not move. Length of AB=length of BC=L/2. </a:t>
            </a:r>
            <a:r>
              <a:rPr lang="en-IN" dirty="0"/>
              <a:t>Area of cross section for </a:t>
            </a:r>
            <a:r>
              <a:rPr lang="en-IN" dirty="0" smtClean="0"/>
              <a:t>AB </a:t>
            </a:r>
            <a:r>
              <a:rPr lang="en-IN" dirty="0"/>
              <a:t>= </a:t>
            </a:r>
            <a:r>
              <a:rPr lang="en-IN" dirty="0" smtClean="0"/>
              <a:t>2a</a:t>
            </a:r>
            <a:r>
              <a:rPr lang="en-IN" dirty="0"/>
              <a:t>.  </a:t>
            </a:r>
            <a:r>
              <a:rPr lang="en-IN" dirty="0" smtClean="0"/>
              <a:t>Area </a:t>
            </a:r>
            <a:r>
              <a:rPr lang="en-IN" dirty="0"/>
              <a:t>of cross section for </a:t>
            </a:r>
            <a:r>
              <a:rPr lang="en-IN" dirty="0" smtClean="0"/>
              <a:t>BC </a:t>
            </a:r>
            <a:r>
              <a:rPr lang="en-IN" dirty="0"/>
              <a:t>= </a:t>
            </a:r>
            <a:r>
              <a:rPr lang="en-IN" dirty="0" smtClean="0"/>
              <a:t>a. Modulus of elasticity for both segments is E. We are required to find the reactions.</a:t>
            </a:r>
            <a:endParaRPr lang="en-IN" dirty="0"/>
          </a:p>
        </p:txBody>
      </p:sp>
      <p:sp>
        <p:nvSpPr>
          <p:cNvPr id="4" name="Rectangle 3"/>
          <p:cNvSpPr/>
          <p:nvPr/>
        </p:nvSpPr>
        <p:spPr>
          <a:xfrm>
            <a:off x="1907704" y="2447782"/>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27584" y="1988840"/>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p:cNvCxnSpPr/>
          <p:nvPr/>
        </p:nvCxnSpPr>
        <p:spPr>
          <a:xfrm>
            <a:off x="7236456" y="2934054"/>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52320" y="2060848"/>
            <a:ext cx="720080" cy="1015663"/>
          </a:xfrm>
          <a:prstGeom prst="rect">
            <a:avLst/>
          </a:prstGeom>
          <a:noFill/>
        </p:spPr>
        <p:txBody>
          <a:bodyPr wrap="square" rtlCol="0">
            <a:spAutoFit/>
          </a:bodyPr>
          <a:lstStyle/>
          <a:p>
            <a:r>
              <a:rPr lang="en-IN" sz="6000" dirty="0" smtClean="0"/>
              <a:t>P</a:t>
            </a:r>
            <a:endParaRPr lang="en-IN" sz="6000" dirty="0"/>
          </a:p>
        </p:txBody>
      </p:sp>
      <p:sp>
        <p:nvSpPr>
          <p:cNvPr id="8" name="Rectangle 7"/>
          <p:cNvSpPr/>
          <p:nvPr/>
        </p:nvSpPr>
        <p:spPr>
          <a:xfrm>
            <a:off x="4612341" y="1858271"/>
            <a:ext cx="540060" cy="72000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405639" y="2578351"/>
            <a:ext cx="490964" cy="707886"/>
          </a:xfrm>
          <a:prstGeom prst="rect">
            <a:avLst/>
          </a:prstGeom>
          <a:noFill/>
        </p:spPr>
        <p:txBody>
          <a:bodyPr wrap="square" rtlCol="0">
            <a:spAutoFit/>
          </a:bodyPr>
          <a:lstStyle/>
          <a:p>
            <a:r>
              <a:rPr lang="en-IN" sz="4000" dirty="0" smtClean="0"/>
              <a:t>A</a:t>
            </a:r>
            <a:endParaRPr lang="en-IN" sz="4000" dirty="0"/>
          </a:p>
        </p:txBody>
      </p:sp>
      <p:sp>
        <p:nvSpPr>
          <p:cNvPr id="10" name="TextBox 9"/>
          <p:cNvSpPr txBox="1"/>
          <p:nvPr/>
        </p:nvSpPr>
        <p:spPr>
          <a:xfrm>
            <a:off x="4153044" y="2564904"/>
            <a:ext cx="490964" cy="707886"/>
          </a:xfrm>
          <a:prstGeom prst="rect">
            <a:avLst/>
          </a:prstGeom>
          <a:noFill/>
        </p:spPr>
        <p:txBody>
          <a:bodyPr wrap="square" rtlCol="0">
            <a:spAutoFit/>
          </a:bodyPr>
          <a:lstStyle/>
          <a:p>
            <a:r>
              <a:rPr lang="en-IN" sz="4000" dirty="0" smtClean="0"/>
              <a:t>B</a:t>
            </a:r>
            <a:endParaRPr lang="en-IN" sz="4000" dirty="0"/>
          </a:p>
        </p:txBody>
      </p:sp>
      <p:sp>
        <p:nvSpPr>
          <p:cNvPr id="12" name="Rectangle 11"/>
          <p:cNvSpPr/>
          <p:nvPr/>
        </p:nvSpPr>
        <p:spPr>
          <a:xfrm>
            <a:off x="4572000" y="2686415"/>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612341" y="3285064"/>
            <a:ext cx="540060" cy="72000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804248" y="2577098"/>
            <a:ext cx="490964" cy="707886"/>
          </a:xfrm>
          <a:prstGeom prst="rect">
            <a:avLst/>
          </a:prstGeom>
          <a:noFill/>
        </p:spPr>
        <p:txBody>
          <a:bodyPr wrap="square" rtlCol="0">
            <a:spAutoFit/>
          </a:bodyPr>
          <a:lstStyle/>
          <a:p>
            <a:r>
              <a:rPr lang="en-IN" sz="4000" dirty="0" smtClean="0"/>
              <a:t>C</a:t>
            </a:r>
            <a:endParaRPr lang="en-IN" sz="4000" dirty="0"/>
          </a:p>
        </p:txBody>
      </p:sp>
    </p:spTree>
    <p:extLst>
      <p:ext uri="{BB962C8B-B14F-4D97-AF65-F5344CB8AC3E}">
        <p14:creationId xmlns:p14="http://schemas.microsoft.com/office/powerpoint/2010/main" val="92664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907704" y="2447782"/>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4572000" y="2686415"/>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Start with FBD</a:t>
            </a:r>
            <a:endParaRPr lang="en-IN" dirty="0"/>
          </a:p>
        </p:txBody>
      </p:sp>
      <p:sp>
        <p:nvSpPr>
          <p:cNvPr id="3" name="Content Placeholder 2"/>
          <p:cNvSpPr>
            <a:spLocks noGrp="1"/>
          </p:cNvSpPr>
          <p:nvPr>
            <p:ph idx="1"/>
          </p:nvPr>
        </p:nvSpPr>
        <p:spPr>
          <a:xfrm>
            <a:off x="457200" y="4293096"/>
            <a:ext cx="8229600" cy="1833067"/>
          </a:xfrm>
        </p:spPr>
        <p:txBody>
          <a:bodyPr>
            <a:normAutofit fontScale="55000" lnSpcReduction="20000"/>
          </a:bodyPr>
          <a:lstStyle/>
          <a:p>
            <a:r>
              <a:rPr lang="en-IN" dirty="0" smtClean="0"/>
              <a:t>First set up a coordinate system. In this case the origin can be at A and the +</a:t>
            </a:r>
            <a:r>
              <a:rPr lang="en-IN" dirty="0" err="1" smtClean="0"/>
              <a:t>ve</a:t>
            </a:r>
            <a:r>
              <a:rPr lang="en-IN" dirty="0" smtClean="0"/>
              <a:t> direction will be from A to B</a:t>
            </a:r>
          </a:p>
          <a:p>
            <a:r>
              <a:rPr lang="en-IN" dirty="0" smtClean="0"/>
              <a:t>The reactions will be R</a:t>
            </a:r>
            <a:r>
              <a:rPr lang="en-IN" baseline="-25000" dirty="0" smtClean="0"/>
              <a:t>A</a:t>
            </a:r>
            <a:r>
              <a:rPr lang="en-IN" dirty="0" smtClean="0"/>
              <a:t> and R</a:t>
            </a:r>
            <a:r>
              <a:rPr lang="en-IN" baseline="-25000" dirty="0" smtClean="0"/>
              <a:t>B</a:t>
            </a:r>
            <a:r>
              <a:rPr lang="en-IN" dirty="0" smtClean="0"/>
              <a:t>. The directions shown have intentionally been kept positive, although they are counterintuitive. You would certainly have liked at least one of them to have a direction opposite to P. But as we work with complicated problems we will find this has advantages. Once we get the answers the signs will tell us the directions. </a:t>
            </a:r>
            <a:endParaRPr lang="en-IN" baseline="-25000" dirty="0"/>
          </a:p>
        </p:txBody>
      </p:sp>
      <p:sp>
        <p:nvSpPr>
          <p:cNvPr id="9" name="TextBox 8"/>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14" name="Straight Arrow Connector 13"/>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07704" y="1799710"/>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21396" y="1484784"/>
            <a:ext cx="490964" cy="707886"/>
          </a:xfrm>
          <a:prstGeom prst="rect">
            <a:avLst/>
          </a:prstGeom>
          <a:noFill/>
        </p:spPr>
        <p:txBody>
          <a:bodyPr wrap="square" rtlCol="0">
            <a:spAutoFit/>
          </a:bodyPr>
          <a:lstStyle/>
          <a:p>
            <a:r>
              <a:rPr lang="en-IN" sz="4000" dirty="0" smtClean="0"/>
              <a:t>x</a:t>
            </a:r>
            <a:endParaRPr lang="en-IN" sz="4000" dirty="0"/>
          </a:p>
        </p:txBody>
      </p:sp>
      <p:cxnSp>
        <p:nvCxnSpPr>
          <p:cNvPr id="18" name="Straight Arrow Connector 17"/>
          <p:cNvCxnSpPr/>
          <p:nvPr/>
        </p:nvCxnSpPr>
        <p:spPr>
          <a:xfrm>
            <a:off x="7236456" y="2934054"/>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52320" y="2033954"/>
            <a:ext cx="720080" cy="1015663"/>
          </a:xfrm>
          <a:prstGeom prst="rect">
            <a:avLst/>
          </a:prstGeom>
          <a:noFill/>
        </p:spPr>
        <p:txBody>
          <a:bodyPr wrap="square" rtlCol="0">
            <a:spAutoFit/>
          </a:bodyPr>
          <a:lstStyle/>
          <a:p>
            <a:r>
              <a:rPr lang="en-IN" sz="6000" dirty="0" smtClean="0"/>
              <a:t>P</a:t>
            </a:r>
            <a:endParaRPr lang="en-IN" sz="6000" dirty="0"/>
          </a:p>
        </p:txBody>
      </p:sp>
      <p:sp>
        <p:nvSpPr>
          <p:cNvPr id="20" name="TextBox 19"/>
          <p:cNvSpPr txBox="1"/>
          <p:nvPr/>
        </p:nvSpPr>
        <p:spPr>
          <a:xfrm>
            <a:off x="1920796" y="2551457"/>
            <a:ext cx="490964" cy="707886"/>
          </a:xfrm>
          <a:prstGeom prst="rect">
            <a:avLst/>
          </a:prstGeom>
          <a:noFill/>
        </p:spPr>
        <p:txBody>
          <a:bodyPr wrap="square" rtlCol="0">
            <a:spAutoFit/>
          </a:bodyPr>
          <a:lstStyle/>
          <a:p>
            <a:r>
              <a:rPr lang="en-IN" sz="4000" dirty="0" smtClean="0"/>
              <a:t>A</a:t>
            </a:r>
            <a:endParaRPr lang="en-IN" sz="4000" dirty="0"/>
          </a:p>
        </p:txBody>
      </p:sp>
      <p:sp>
        <p:nvSpPr>
          <p:cNvPr id="21" name="TextBox 20"/>
          <p:cNvSpPr txBox="1"/>
          <p:nvPr/>
        </p:nvSpPr>
        <p:spPr>
          <a:xfrm>
            <a:off x="4153044" y="2538010"/>
            <a:ext cx="490964" cy="707886"/>
          </a:xfrm>
          <a:prstGeom prst="rect">
            <a:avLst/>
          </a:prstGeom>
          <a:noFill/>
        </p:spPr>
        <p:txBody>
          <a:bodyPr wrap="square" rtlCol="0">
            <a:spAutoFit/>
          </a:bodyPr>
          <a:lstStyle/>
          <a:p>
            <a:r>
              <a:rPr lang="en-IN" sz="4000" dirty="0" smtClean="0"/>
              <a:t>B</a:t>
            </a:r>
            <a:endParaRPr lang="en-IN" sz="4000" dirty="0"/>
          </a:p>
        </p:txBody>
      </p:sp>
      <p:sp>
        <p:nvSpPr>
          <p:cNvPr id="23" name="TextBox 22"/>
          <p:cNvSpPr txBox="1"/>
          <p:nvPr/>
        </p:nvSpPr>
        <p:spPr>
          <a:xfrm>
            <a:off x="6804248" y="2550204"/>
            <a:ext cx="490964" cy="707886"/>
          </a:xfrm>
          <a:prstGeom prst="rect">
            <a:avLst/>
          </a:prstGeom>
          <a:noFill/>
        </p:spPr>
        <p:txBody>
          <a:bodyPr wrap="square" rtlCol="0">
            <a:spAutoFit/>
          </a:bodyPr>
          <a:lstStyle/>
          <a:p>
            <a:r>
              <a:rPr lang="en-IN" sz="4000" dirty="0" smtClean="0"/>
              <a:t>C</a:t>
            </a:r>
            <a:endParaRPr lang="en-IN" sz="4000" dirty="0"/>
          </a:p>
        </p:txBody>
      </p:sp>
      <p:cxnSp>
        <p:nvCxnSpPr>
          <p:cNvPr id="12" name="Straight Arrow Connector 11"/>
          <p:cNvCxnSpPr/>
          <p:nvPr/>
        </p:nvCxnSpPr>
        <p:spPr>
          <a:xfrm>
            <a:off x="4572160"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44008" y="178559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Tree>
    <p:extLst>
      <p:ext uri="{BB962C8B-B14F-4D97-AF65-F5344CB8AC3E}">
        <p14:creationId xmlns:p14="http://schemas.microsoft.com/office/powerpoint/2010/main" val="2351418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alternative problem</a:t>
            </a:r>
            <a:endParaRPr lang="en-IN" dirty="0"/>
          </a:p>
        </p:txBody>
      </p:sp>
      <p:sp>
        <p:nvSpPr>
          <p:cNvPr id="3" name="Content Placeholder 2"/>
          <p:cNvSpPr>
            <a:spLocks noGrp="1"/>
          </p:cNvSpPr>
          <p:nvPr>
            <p:ph idx="1"/>
          </p:nvPr>
        </p:nvSpPr>
        <p:spPr>
          <a:xfrm>
            <a:off x="457200" y="4293096"/>
            <a:ext cx="8229600" cy="1833067"/>
          </a:xfrm>
        </p:spPr>
        <p:txBody>
          <a:bodyPr>
            <a:normAutofit/>
          </a:bodyPr>
          <a:lstStyle/>
          <a:p>
            <a:r>
              <a:rPr lang="en-IN" dirty="0" smtClean="0"/>
              <a:t>We will try to solve the following problem. What should be R</a:t>
            </a:r>
            <a:r>
              <a:rPr lang="en-IN" baseline="-25000" dirty="0" smtClean="0"/>
              <a:t>B</a:t>
            </a:r>
            <a:r>
              <a:rPr lang="en-IN" dirty="0" smtClean="0"/>
              <a:t> so that the displacement at point B is zero ?</a:t>
            </a:r>
            <a:endParaRPr lang="en-IN" baseline="-25000" dirty="0"/>
          </a:p>
        </p:txBody>
      </p:sp>
      <p:cxnSp>
        <p:nvCxnSpPr>
          <p:cNvPr id="15" name="Straight Arrow Connector 14"/>
          <p:cNvCxnSpPr/>
          <p:nvPr/>
        </p:nvCxnSpPr>
        <p:spPr>
          <a:xfrm>
            <a:off x="1907704" y="1799710"/>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21396" y="1484784"/>
            <a:ext cx="490964" cy="707886"/>
          </a:xfrm>
          <a:prstGeom prst="rect">
            <a:avLst/>
          </a:prstGeom>
          <a:noFill/>
        </p:spPr>
        <p:txBody>
          <a:bodyPr wrap="square" rtlCol="0">
            <a:spAutoFit/>
          </a:bodyPr>
          <a:lstStyle/>
          <a:p>
            <a:r>
              <a:rPr lang="en-IN" sz="4000" dirty="0" smtClean="0"/>
              <a:t>x</a:t>
            </a:r>
            <a:endParaRPr lang="en-IN" sz="4000" dirty="0"/>
          </a:p>
        </p:txBody>
      </p:sp>
      <p:sp>
        <p:nvSpPr>
          <p:cNvPr id="20" name="Rectangle 19"/>
          <p:cNvSpPr/>
          <p:nvPr/>
        </p:nvSpPr>
        <p:spPr>
          <a:xfrm>
            <a:off x="1907704" y="2447782"/>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827584" y="1988840"/>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p:cNvCxnSpPr/>
          <p:nvPr/>
        </p:nvCxnSpPr>
        <p:spPr>
          <a:xfrm>
            <a:off x="7236456" y="2934054"/>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52320" y="2060848"/>
            <a:ext cx="720080" cy="1015663"/>
          </a:xfrm>
          <a:prstGeom prst="rect">
            <a:avLst/>
          </a:prstGeom>
          <a:noFill/>
        </p:spPr>
        <p:txBody>
          <a:bodyPr wrap="square" rtlCol="0">
            <a:spAutoFit/>
          </a:bodyPr>
          <a:lstStyle/>
          <a:p>
            <a:r>
              <a:rPr lang="en-IN" sz="6000" dirty="0" smtClean="0"/>
              <a:t>P</a:t>
            </a:r>
            <a:endParaRPr lang="en-IN" sz="6000" dirty="0"/>
          </a:p>
        </p:txBody>
      </p:sp>
      <p:sp>
        <p:nvSpPr>
          <p:cNvPr id="25" name="TextBox 24"/>
          <p:cNvSpPr txBox="1"/>
          <p:nvPr/>
        </p:nvSpPr>
        <p:spPr>
          <a:xfrm>
            <a:off x="1405639" y="2578351"/>
            <a:ext cx="490964" cy="707886"/>
          </a:xfrm>
          <a:prstGeom prst="rect">
            <a:avLst/>
          </a:prstGeom>
          <a:noFill/>
        </p:spPr>
        <p:txBody>
          <a:bodyPr wrap="square" rtlCol="0">
            <a:spAutoFit/>
          </a:bodyPr>
          <a:lstStyle/>
          <a:p>
            <a:r>
              <a:rPr lang="en-IN" sz="4000" dirty="0" smtClean="0"/>
              <a:t>A</a:t>
            </a:r>
            <a:endParaRPr lang="en-IN" sz="4000" dirty="0"/>
          </a:p>
        </p:txBody>
      </p:sp>
      <p:sp>
        <p:nvSpPr>
          <p:cNvPr id="26" name="TextBox 25"/>
          <p:cNvSpPr txBox="1"/>
          <p:nvPr/>
        </p:nvSpPr>
        <p:spPr>
          <a:xfrm>
            <a:off x="4153044" y="2564904"/>
            <a:ext cx="490964" cy="707886"/>
          </a:xfrm>
          <a:prstGeom prst="rect">
            <a:avLst/>
          </a:prstGeom>
          <a:noFill/>
        </p:spPr>
        <p:txBody>
          <a:bodyPr wrap="square" rtlCol="0">
            <a:spAutoFit/>
          </a:bodyPr>
          <a:lstStyle/>
          <a:p>
            <a:r>
              <a:rPr lang="en-IN" sz="4000" dirty="0" smtClean="0"/>
              <a:t>B</a:t>
            </a:r>
            <a:endParaRPr lang="en-IN" sz="4000" dirty="0"/>
          </a:p>
        </p:txBody>
      </p:sp>
      <p:sp>
        <p:nvSpPr>
          <p:cNvPr id="27" name="Rectangle 26"/>
          <p:cNvSpPr/>
          <p:nvPr/>
        </p:nvSpPr>
        <p:spPr>
          <a:xfrm>
            <a:off x="4572000" y="2686415"/>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804248" y="2577098"/>
            <a:ext cx="490964" cy="707886"/>
          </a:xfrm>
          <a:prstGeom prst="rect">
            <a:avLst/>
          </a:prstGeom>
          <a:noFill/>
        </p:spPr>
        <p:txBody>
          <a:bodyPr wrap="square" rtlCol="0">
            <a:spAutoFit/>
          </a:bodyPr>
          <a:lstStyle/>
          <a:p>
            <a:r>
              <a:rPr lang="en-IN" sz="4000" dirty="0" smtClean="0"/>
              <a:t>C</a:t>
            </a:r>
            <a:endParaRPr lang="en-IN" sz="4000" dirty="0"/>
          </a:p>
        </p:txBody>
      </p:sp>
      <p:cxnSp>
        <p:nvCxnSpPr>
          <p:cNvPr id="30" name="Straight Arrow Connector 29"/>
          <p:cNvCxnSpPr/>
          <p:nvPr/>
        </p:nvCxnSpPr>
        <p:spPr>
          <a:xfrm>
            <a:off x="4572160"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44008" y="178559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Tree>
    <p:extLst>
      <p:ext uri="{BB962C8B-B14F-4D97-AF65-F5344CB8AC3E}">
        <p14:creationId xmlns:p14="http://schemas.microsoft.com/office/powerpoint/2010/main" val="1921346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FBD of the alternative problem</a:t>
            </a:r>
            <a:endParaRPr lang="en-IN" dirty="0"/>
          </a:p>
        </p:txBody>
      </p:sp>
      <p:sp>
        <p:nvSpPr>
          <p:cNvPr id="3" name="Content Placeholder 2"/>
          <p:cNvSpPr>
            <a:spLocks noGrp="1"/>
          </p:cNvSpPr>
          <p:nvPr>
            <p:ph idx="1"/>
          </p:nvPr>
        </p:nvSpPr>
        <p:spPr>
          <a:xfrm>
            <a:off x="318356" y="4293096"/>
            <a:ext cx="8646132" cy="1833067"/>
          </a:xfrm>
        </p:spPr>
        <p:txBody>
          <a:bodyPr>
            <a:normAutofit/>
          </a:bodyPr>
          <a:lstStyle/>
          <a:p>
            <a:r>
              <a:rPr lang="en-IN" dirty="0" smtClean="0"/>
              <a:t>The free body diagram comes out to be the same</a:t>
            </a:r>
            <a:endParaRPr lang="en-IN" baseline="-25000" dirty="0"/>
          </a:p>
        </p:txBody>
      </p:sp>
      <p:sp>
        <p:nvSpPr>
          <p:cNvPr id="17" name="Rectangle 16"/>
          <p:cNvSpPr/>
          <p:nvPr/>
        </p:nvSpPr>
        <p:spPr>
          <a:xfrm>
            <a:off x="1907704" y="2447782"/>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4572000" y="2686415"/>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0" name="Straight Arrow Connector 19"/>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07704" y="1799710"/>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321396" y="1484784"/>
            <a:ext cx="490964" cy="707886"/>
          </a:xfrm>
          <a:prstGeom prst="rect">
            <a:avLst/>
          </a:prstGeom>
          <a:noFill/>
        </p:spPr>
        <p:txBody>
          <a:bodyPr wrap="square" rtlCol="0">
            <a:spAutoFit/>
          </a:bodyPr>
          <a:lstStyle/>
          <a:p>
            <a:r>
              <a:rPr lang="en-IN" sz="4000" dirty="0" smtClean="0"/>
              <a:t>x</a:t>
            </a:r>
            <a:endParaRPr lang="en-IN" sz="4000" dirty="0"/>
          </a:p>
        </p:txBody>
      </p:sp>
      <p:cxnSp>
        <p:nvCxnSpPr>
          <p:cNvPr id="23" name="Straight Arrow Connector 22"/>
          <p:cNvCxnSpPr/>
          <p:nvPr/>
        </p:nvCxnSpPr>
        <p:spPr>
          <a:xfrm>
            <a:off x="7236456" y="2934054"/>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452320" y="2033954"/>
            <a:ext cx="720080" cy="1015663"/>
          </a:xfrm>
          <a:prstGeom prst="rect">
            <a:avLst/>
          </a:prstGeom>
          <a:noFill/>
        </p:spPr>
        <p:txBody>
          <a:bodyPr wrap="square" rtlCol="0">
            <a:spAutoFit/>
          </a:bodyPr>
          <a:lstStyle/>
          <a:p>
            <a:r>
              <a:rPr lang="en-IN" sz="6000" dirty="0" smtClean="0"/>
              <a:t>P</a:t>
            </a:r>
            <a:endParaRPr lang="en-IN" sz="6000" dirty="0"/>
          </a:p>
        </p:txBody>
      </p:sp>
      <p:sp>
        <p:nvSpPr>
          <p:cNvPr id="25" name="TextBox 24"/>
          <p:cNvSpPr txBox="1"/>
          <p:nvPr/>
        </p:nvSpPr>
        <p:spPr>
          <a:xfrm>
            <a:off x="1920796" y="2551457"/>
            <a:ext cx="490964" cy="707886"/>
          </a:xfrm>
          <a:prstGeom prst="rect">
            <a:avLst/>
          </a:prstGeom>
          <a:noFill/>
        </p:spPr>
        <p:txBody>
          <a:bodyPr wrap="square" rtlCol="0">
            <a:spAutoFit/>
          </a:bodyPr>
          <a:lstStyle/>
          <a:p>
            <a:r>
              <a:rPr lang="en-IN" sz="4000" dirty="0" smtClean="0"/>
              <a:t>A</a:t>
            </a:r>
            <a:endParaRPr lang="en-IN" sz="4000" dirty="0"/>
          </a:p>
        </p:txBody>
      </p:sp>
      <p:sp>
        <p:nvSpPr>
          <p:cNvPr id="26" name="TextBox 25"/>
          <p:cNvSpPr txBox="1"/>
          <p:nvPr/>
        </p:nvSpPr>
        <p:spPr>
          <a:xfrm>
            <a:off x="4153044" y="2538010"/>
            <a:ext cx="490964" cy="707886"/>
          </a:xfrm>
          <a:prstGeom prst="rect">
            <a:avLst/>
          </a:prstGeom>
          <a:noFill/>
        </p:spPr>
        <p:txBody>
          <a:bodyPr wrap="square" rtlCol="0">
            <a:spAutoFit/>
          </a:bodyPr>
          <a:lstStyle/>
          <a:p>
            <a:r>
              <a:rPr lang="en-IN" sz="4000" dirty="0" smtClean="0"/>
              <a:t>B</a:t>
            </a:r>
            <a:endParaRPr lang="en-IN" sz="4000" dirty="0"/>
          </a:p>
        </p:txBody>
      </p:sp>
      <p:sp>
        <p:nvSpPr>
          <p:cNvPr id="27" name="TextBox 26"/>
          <p:cNvSpPr txBox="1"/>
          <p:nvPr/>
        </p:nvSpPr>
        <p:spPr>
          <a:xfrm>
            <a:off x="6804248" y="2550204"/>
            <a:ext cx="490964" cy="707886"/>
          </a:xfrm>
          <a:prstGeom prst="rect">
            <a:avLst/>
          </a:prstGeom>
          <a:noFill/>
        </p:spPr>
        <p:txBody>
          <a:bodyPr wrap="square" rtlCol="0">
            <a:spAutoFit/>
          </a:bodyPr>
          <a:lstStyle/>
          <a:p>
            <a:r>
              <a:rPr lang="en-IN" sz="4000" dirty="0" smtClean="0"/>
              <a:t>C</a:t>
            </a:r>
            <a:endParaRPr lang="en-IN" sz="4000" dirty="0"/>
          </a:p>
        </p:txBody>
      </p:sp>
      <p:cxnSp>
        <p:nvCxnSpPr>
          <p:cNvPr id="28" name="Straight Arrow Connector 27"/>
          <p:cNvCxnSpPr/>
          <p:nvPr/>
        </p:nvCxnSpPr>
        <p:spPr>
          <a:xfrm>
            <a:off x="4572160"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4008" y="178559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Tree>
    <p:extLst>
      <p:ext uri="{BB962C8B-B14F-4D97-AF65-F5344CB8AC3E}">
        <p14:creationId xmlns:p14="http://schemas.microsoft.com/office/powerpoint/2010/main" val="4141477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Critical </a:t>
            </a:r>
            <a:r>
              <a:rPr lang="en-IN" dirty="0" smtClean="0"/>
              <a:t>Points and Domains</a:t>
            </a:r>
            <a:endParaRPr lang="en-IN" dirty="0"/>
          </a:p>
        </p:txBody>
      </p:sp>
      <p:sp>
        <p:nvSpPr>
          <p:cNvPr id="3" name="Content Placeholder 2"/>
          <p:cNvSpPr>
            <a:spLocks noGrp="1"/>
          </p:cNvSpPr>
          <p:nvPr>
            <p:ph idx="1"/>
          </p:nvPr>
        </p:nvSpPr>
        <p:spPr>
          <a:xfrm>
            <a:off x="457200" y="3861048"/>
            <a:ext cx="8229600" cy="2265115"/>
          </a:xfrm>
        </p:spPr>
        <p:txBody>
          <a:bodyPr>
            <a:normAutofit fontScale="85000" lnSpcReduction="20000"/>
          </a:bodyPr>
          <a:lstStyle/>
          <a:p>
            <a:r>
              <a:rPr lang="en-IN" dirty="0"/>
              <a:t>A critical point is a point where there is a sudden change - in forces, in dimensions, in material properties, or there is new constraint. Here we have three critical points A, </a:t>
            </a:r>
            <a:r>
              <a:rPr lang="en-IN" dirty="0" smtClean="0"/>
              <a:t>B </a:t>
            </a:r>
            <a:r>
              <a:rPr lang="en-IN" dirty="0"/>
              <a:t>and </a:t>
            </a:r>
            <a:r>
              <a:rPr lang="en-IN" dirty="0" smtClean="0"/>
              <a:t>C </a:t>
            </a:r>
            <a:r>
              <a:rPr lang="en-IN" dirty="0"/>
              <a:t>and hence </a:t>
            </a:r>
            <a:r>
              <a:rPr lang="en-IN" dirty="0" smtClean="0"/>
              <a:t>two </a:t>
            </a:r>
            <a:r>
              <a:rPr lang="en-IN" dirty="0"/>
              <a:t>domains – A to </a:t>
            </a:r>
            <a:r>
              <a:rPr lang="en-IN" dirty="0" smtClean="0"/>
              <a:t>B </a:t>
            </a:r>
            <a:r>
              <a:rPr lang="en-IN" dirty="0"/>
              <a:t>and </a:t>
            </a:r>
            <a:r>
              <a:rPr lang="en-IN" dirty="0" smtClean="0"/>
              <a:t>B </a:t>
            </a:r>
            <a:r>
              <a:rPr lang="en-IN" dirty="0"/>
              <a:t>to </a:t>
            </a:r>
            <a:r>
              <a:rPr lang="en-IN" dirty="0" smtClean="0"/>
              <a:t>C. </a:t>
            </a:r>
          </a:p>
          <a:p>
            <a:r>
              <a:rPr lang="en-IN" dirty="0" smtClean="0"/>
              <a:t>We will need to take a section in every domain</a:t>
            </a:r>
            <a:endParaRPr lang="en-IN" dirty="0"/>
          </a:p>
        </p:txBody>
      </p:sp>
      <p:sp>
        <p:nvSpPr>
          <p:cNvPr id="24" name="Rectangle 23"/>
          <p:cNvSpPr/>
          <p:nvPr/>
        </p:nvSpPr>
        <p:spPr>
          <a:xfrm>
            <a:off x="1907704" y="2447782"/>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4572000" y="2686415"/>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899592" y="1916832"/>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7" name="Straight Arrow Connector 26"/>
          <p:cNvCxnSpPr/>
          <p:nvPr/>
        </p:nvCxnSpPr>
        <p:spPr>
          <a:xfrm>
            <a:off x="467544"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07704" y="1799710"/>
            <a:ext cx="54006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321396" y="1484784"/>
            <a:ext cx="490964" cy="707886"/>
          </a:xfrm>
          <a:prstGeom prst="rect">
            <a:avLst/>
          </a:prstGeom>
          <a:noFill/>
        </p:spPr>
        <p:txBody>
          <a:bodyPr wrap="square" rtlCol="0">
            <a:spAutoFit/>
          </a:bodyPr>
          <a:lstStyle/>
          <a:p>
            <a:r>
              <a:rPr lang="en-IN" sz="4000" dirty="0" smtClean="0"/>
              <a:t>x</a:t>
            </a:r>
            <a:endParaRPr lang="en-IN" sz="4000" dirty="0"/>
          </a:p>
        </p:txBody>
      </p:sp>
      <p:cxnSp>
        <p:nvCxnSpPr>
          <p:cNvPr id="30" name="Straight Arrow Connector 29"/>
          <p:cNvCxnSpPr/>
          <p:nvPr/>
        </p:nvCxnSpPr>
        <p:spPr>
          <a:xfrm>
            <a:off x="7236456" y="2934054"/>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452320" y="2033954"/>
            <a:ext cx="720080" cy="1015663"/>
          </a:xfrm>
          <a:prstGeom prst="rect">
            <a:avLst/>
          </a:prstGeom>
          <a:noFill/>
        </p:spPr>
        <p:txBody>
          <a:bodyPr wrap="square" rtlCol="0">
            <a:spAutoFit/>
          </a:bodyPr>
          <a:lstStyle/>
          <a:p>
            <a:r>
              <a:rPr lang="en-IN" sz="6000" dirty="0" smtClean="0"/>
              <a:t>P</a:t>
            </a:r>
            <a:endParaRPr lang="en-IN" sz="6000" dirty="0"/>
          </a:p>
        </p:txBody>
      </p:sp>
      <p:sp>
        <p:nvSpPr>
          <p:cNvPr id="32" name="TextBox 31"/>
          <p:cNvSpPr txBox="1"/>
          <p:nvPr/>
        </p:nvSpPr>
        <p:spPr>
          <a:xfrm>
            <a:off x="1920796" y="2551457"/>
            <a:ext cx="490964" cy="707886"/>
          </a:xfrm>
          <a:prstGeom prst="rect">
            <a:avLst/>
          </a:prstGeom>
          <a:noFill/>
        </p:spPr>
        <p:txBody>
          <a:bodyPr wrap="square" rtlCol="0">
            <a:spAutoFit/>
          </a:bodyPr>
          <a:lstStyle/>
          <a:p>
            <a:r>
              <a:rPr lang="en-IN" sz="4000" dirty="0" smtClean="0"/>
              <a:t>A</a:t>
            </a:r>
            <a:endParaRPr lang="en-IN" sz="4000" dirty="0"/>
          </a:p>
        </p:txBody>
      </p:sp>
      <p:sp>
        <p:nvSpPr>
          <p:cNvPr id="33" name="TextBox 32"/>
          <p:cNvSpPr txBox="1"/>
          <p:nvPr/>
        </p:nvSpPr>
        <p:spPr>
          <a:xfrm>
            <a:off x="4153044" y="2538010"/>
            <a:ext cx="490964" cy="707886"/>
          </a:xfrm>
          <a:prstGeom prst="rect">
            <a:avLst/>
          </a:prstGeom>
          <a:noFill/>
        </p:spPr>
        <p:txBody>
          <a:bodyPr wrap="square" rtlCol="0">
            <a:spAutoFit/>
          </a:bodyPr>
          <a:lstStyle/>
          <a:p>
            <a:r>
              <a:rPr lang="en-IN" sz="4000" dirty="0" smtClean="0"/>
              <a:t>B</a:t>
            </a:r>
            <a:endParaRPr lang="en-IN" sz="4000" dirty="0"/>
          </a:p>
        </p:txBody>
      </p:sp>
      <p:sp>
        <p:nvSpPr>
          <p:cNvPr id="34" name="TextBox 33"/>
          <p:cNvSpPr txBox="1"/>
          <p:nvPr/>
        </p:nvSpPr>
        <p:spPr>
          <a:xfrm>
            <a:off x="6804248" y="2550204"/>
            <a:ext cx="490964" cy="707886"/>
          </a:xfrm>
          <a:prstGeom prst="rect">
            <a:avLst/>
          </a:prstGeom>
          <a:noFill/>
        </p:spPr>
        <p:txBody>
          <a:bodyPr wrap="square" rtlCol="0">
            <a:spAutoFit/>
          </a:bodyPr>
          <a:lstStyle/>
          <a:p>
            <a:r>
              <a:rPr lang="en-IN" sz="4000" dirty="0" smtClean="0"/>
              <a:t>C</a:t>
            </a:r>
            <a:endParaRPr lang="en-IN" sz="4000" dirty="0"/>
          </a:p>
        </p:txBody>
      </p:sp>
      <p:cxnSp>
        <p:nvCxnSpPr>
          <p:cNvPr id="35" name="Straight Arrow Connector 34"/>
          <p:cNvCxnSpPr/>
          <p:nvPr/>
        </p:nvCxnSpPr>
        <p:spPr>
          <a:xfrm>
            <a:off x="4572160" y="2924944"/>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4008" y="178559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Tree>
    <p:extLst>
      <p:ext uri="{BB962C8B-B14F-4D97-AF65-F5344CB8AC3E}">
        <p14:creationId xmlns:p14="http://schemas.microsoft.com/office/powerpoint/2010/main" val="3221383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AB: Force</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Once we cut the section we will see an internal force F(x) at the cut. Using equilibrium (ONLY FOR THE SECTION UPTO x) we will get</a:t>
            </a:r>
          </a:p>
        </p:txBody>
      </p:sp>
      <p:cxnSp>
        <p:nvCxnSpPr>
          <p:cNvPr id="12" name="Straight Arrow Connector 11"/>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graphicFrame>
        <p:nvGraphicFramePr>
          <p:cNvPr id="23" name="Object 22"/>
          <p:cNvGraphicFramePr>
            <a:graphicFrameLocks noChangeAspect="1"/>
          </p:cNvGraphicFramePr>
          <p:nvPr>
            <p:extLst>
              <p:ext uri="{D42A27DB-BD31-4B8C-83A1-F6EECF244321}">
                <p14:modId xmlns:p14="http://schemas.microsoft.com/office/powerpoint/2010/main" val="1965793030"/>
              </p:ext>
            </p:extLst>
          </p:nvPr>
        </p:nvGraphicFramePr>
        <p:xfrm>
          <a:off x="1331640" y="5589240"/>
          <a:ext cx="4603500" cy="634500"/>
        </p:xfrm>
        <a:graphic>
          <a:graphicData uri="http://schemas.openxmlformats.org/presentationml/2006/ole">
            <mc:AlternateContent xmlns:mc="http://schemas.openxmlformats.org/markup-compatibility/2006">
              <mc:Choice xmlns:v="urn:schemas-microsoft-com:vml" Requires="v">
                <p:oleObj spid="_x0000_s19469" name="Equation" r:id="rId3" imgW="1841400" imgH="253800" progId="Equation.DSMT4">
                  <p:embed/>
                </p:oleObj>
              </mc:Choice>
              <mc:Fallback>
                <p:oleObj name="Equation" r:id="rId3" imgW="1841400" imgH="253800" progId="Equation.DSMT4">
                  <p:embed/>
                  <p:pic>
                    <p:nvPicPr>
                      <p:cNvPr id="0" name=""/>
                      <p:cNvPicPr/>
                      <p:nvPr/>
                    </p:nvPicPr>
                    <p:blipFill>
                      <a:blip r:embed="rId4"/>
                      <a:stretch>
                        <a:fillRect/>
                      </a:stretch>
                    </p:blipFill>
                    <p:spPr>
                      <a:xfrm>
                        <a:off x="1331640" y="5589240"/>
                        <a:ext cx="4603500" cy="634500"/>
                      </a:xfrm>
                      <a:prstGeom prst="rect">
                        <a:avLst/>
                      </a:prstGeom>
                    </p:spPr>
                  </p:pic>
                </p:oleObj>
              </mc:Fallback>
            </mc:AlternateContent>
          </a:graphicData>
        </a:graphic>
      </p:graphicFrame>
      <p:sp>
        <p:nvSpPr>
          <p:cNvPr id="24" name="Rectangle 23"/>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7" name="Straight Arrow Connector 26"/>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32" name="TextBox 31"/>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33" name="TextBox 32"/>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34" name="TextBox 33"/>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35" name="Straight Arrow Connector 34"/>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37" name="Rectangle 36"/>
          <p:cNvSpPr/>
          <p:nvPr/>
        </p:nvSpPr>
        <p:spPr>
          <a:xfrm>
            <a:off x="3420032" y="1745922"/>
            <a:ext cx="5256424" cy="1683078"/>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8" name="Straight Arrow Connector 37"/>
          <p:cNvCxnSpPr/>
          <p:nvPr/>
        </p:nvCxnSpPr>
        <p:spPr>
          <a:xfrm>
            <a:off x="3420032"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74989" y="1700808"/>
            <a:ext cx="1285043" cy="923330"/>
          </a:xfrm>
          <a:prstGeom prst="rect">
            <a:avLst/>
          </a:prstGeom>
          <a:noFill/>
        </p:spPr>
        <p:txBody>
          <a:bodyPr wrap="square" rtlCol="0">
            <a:spAutoFit/>
          </a:bodyPr>
          <a:lstStyle/>
          <a:p>
            <a:r>
              <a:rPr lang="en-IN" sz="5400" dirty="0" smtClean="0"/>
              <a:t>F(x)</a:t>
            </a:r>
            <a:endParaRPr lang="en-IN" sz="5400" baseline="-25000" dirty="0"/>
          </a:p>
        </p:txBody>
      </p:sp>
    </p:spTree>
    <p:extLst>
      <p:ext uri="{BB962C8B-B14F-4D97-AF65-F5344CB8AC3E}">
        <p14:creationId xmlns:p14="http://schemas.microsoft.com/office/powerpoint/2010/main" val="346704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one </a:t>
            </a:r>
            <a:r>
              <a:rPr lang="en-IN" dirty="0" err="1" smtClean="0"/>
              <a:t>dimensionsal</a:t>
            </a:r>
            <a:r>
              <a:rPr lang="en-IN" dirty="0" smtClean="0"/>
              <a:t> problem</a:t>
            </a:r>
            <a:endParaRPr lang="en-IN" dirty="0"/>
          </a:p>
        </p:txBody>
      </p:sp>
      <p:sp>
        <p:nvSpPr>
          <p:cNvPr id="3" name="Content Placeholder 2"/>
          <p:cNvSpPr>
            <a:spLocks noGrp="1"/>
          </p:cNvSpPr>
          <p:nvPr>
            <p:ph idx="1"/>
          </p:nvPr>
        </p:nvSpPr>
        <p:spPr>
          <a:xfrm>
            <a:off x="457200" y="4437112"/>
            <a:ext cx="8229600" cy="1689051"/>
          </a:xfrm>
        </p:spPr>
        <p:txBody>
          <a:bodyPr>
            <a:normAutofit fontScale="92500"/>
          </a:bodyPr>
          <a:lstStyle/>
          <a:p>
            <a:r>
              <a:rPr lang="en-IN" dirty="0" smtClean="0"/>
              <a:t>We start with the free body diagram and replace the constraint (the fixed joint at the wall) with its effect, namely the reaction force R. </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a:stCxn id="4" idx="3"/>
          </p:cNvCxnSpPr>
          <p:nvPr/>
        </p:nvCxnSpPr>
        <p:spPr>
          <a:xfrm>
            <a:off x="6948264"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cxnSp>
        <p:nvCxnSpPr>
          <p:cNvPr id="8" name="Straight Arrow Connector 7"/>
          <p:cNvCxnSpPr/>
          <p:nvPr/>
        </p:nvCxnSpPr>
        <p:spPr>
          <a:xfrm>
            <a:off x="467704" y="2965285"/>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36296" y="1988840"/>
            <a:ext cx="720080" cy="1015663"/>
          </a:xfrm>
          <a:prstGeom prst="rect">
            <a:avLst/>
          </a:prstGeom>
          <a:noFill/>
        </p:spPr>
        <p:txBody>
          <a:bodyPr wrap="square" rtlCol="0">
            <a:spAutoFit/>
          </a:bodyPr>
          <a:lstStyle/>
          <a:p>
            <a:r>
              <a:rPr lang="en-IN" sz="6000" dirty="0" smtClean="0"/>
              <a:t>P</a:t>
            </a:r>
            <a:endParaRPr lang="en-IN" sz="6000" dirty="0"/>
          </a:p>
        </p:txBody>
      </p:sp>
      <p:sp>
        <p:nvSpPr>
          <p:cNvPr id="10" name="TextBox 9"/>
          <p:cNvSpPr txBox="1"/>
          <p:nvPr/>
        </p:nvSpPr>
        <p:spPr>
          <a:xfrm>
            <a:off x="539552" y="1988840"/>
            <a:ext cx="720080" cy="1015663"/>
          </a:xfrm>
          <a:prstGeom prst="rect">
            <a:avLst/>
          </a:prstGeom>
          <a:noFill/>
        </p:spPr>
        <p:txBody>
          <a:bodyPr wrap="square" rtlCol="0">
            <a:spAutoFit/>
          </a:bodyPr>
          <a:lstStyle/>
          <a:p>
            <a:r>
              <a:rPr lang="en-IN" sz="6000" dirty="0"/>
              <a:t>R</a:t>
            </a:r>
          </a:p>
        </p:txBody>
      </p:sp>
    </p:spTree>
    <p:extLst>
      <p:ext uri="{BB962C8B-B14F-4D97-AF65-F5344CB8AC3E}">
        <p14:creationId xmlns:p14="http://schemas.microsoft.com/office/powerpoint/2010/main" val="4090507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AB: Stress</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Area of cross section is 2a from A to B. So</a:t>
            </a:r>
          </a:p>
        </p:txBody>
      </p:sp>
      <p:graphicFrame>
        <p:nvGraphicFramePr>
          <p:cNvPr id="23" name="Object 22"/>
          <p:cNvGraphicFramePr>
            <a:graphicFrameLocks noChangeAspect="1"/>
          </p:cNvGraphicFramePr>
          <p:nvPr>
            <p:extLst>
              <p:ext uri="{D42A27DB-BD31-4B8C-83A1-F6EECF244321}">
                <p14:modId xmlns:p14="http://schemas.microsoft.com/office/powerpoint/2010/main" val="3854827002"/>
              </p:ext>
            </p:extLst>
          </p:nvPr>
        </p:nvGraphicFramePr>
        <p:xfrm>
          <a:off x="2843808" y="4544665"/>
          <a:ext cx="3302000" cy="1044575"/>
        </p:xfrm>
        <a:graphic>
          <a:graphicData uri="http://schemas.openxmlformats.org/presentationml/2006/ole">
            <mc:AlternateContent xmlns:mc="http://schemas.openxmlformats.org/markup-compatibility/2006">
              <mc:Choice xmlns:v="urn:schemas-microsoft-com:vml" Requires="v">
                <p:oleObj spid="_x0000_s20496" name="Equation" r:id="rId3" imgW="1320480" imgH="419040" progId="Equation.DSMT4">
                  <p:embed/>
                </p:oleObj>
              </mc:Choice>
              <mc:Fallback>
                <p:oleObj name="Equation" r:id="rId3" imgW="1320480" imgH="419040" progId="Equation.DSMT4">
                  <p:embed/>
                  <p:pic>
                    <p:nvPicPr>
                      <p:cNvPr id="0" name=""/>
                      <p:cNvPicPr/>
                      <p:nvPr/>
                    </p:nvPicPr>
                    <p:blipFill>
                      <a:blip r:embed="rId4"/>
                      <a:stretch>
                        <a:fillRect/>
                      </a:stretch>
                    </p:blipFill>
                    <p:spPr>
                      <a:xfrm>
                        <a:off x="2843808" y="4544665"/>
                        <a:ext cx="3302000" cy="1044575"/>
                      </a:xfrm>
                      <a:prstGeom prst="rect">
                        <a:avLst/>
                      </a:prstGeom>
                    </p:spPr>
                  </p:pic>
                </p:oleObj>
              </mc:Fallback>
            </mc:AlternateContent>
          </a:graphicData>
        </a:graphic>
      </p:graphicFrame>
      <p:cxnSp>
        <p:nvCxnSpPr>
          <p:cNvPr id="24" name="Straight Arrow Connector 23"/>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8" name="Straight Arrow Connector 2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31" name="TextBox 3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32" name="TextBox 3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33" name="TextBox 3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34" name="Straight Arrow Connector 3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36" name="Rectangle 35"/>
          <p:cNvSpPr/>
          <p:nvPr/>
        </p:nvSpPr>
        <p:spPr>
          <a:xfrm>
            <a:off x="3420032" y="1745922"/>
            <a:ext cx="5256424" cy="1683078"/>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p:nvPr/>
        </p:nvCxnSpPr>
        <p:spPr>
          <a:xfrm>
            <a:off x="3420032"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74989" y="1700808"/>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39" name="TextBox 3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2881560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AB: Strain</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Modulus of elasticity is E for the entire rod. So</a:t>
            </a:r>
          </a:p>
        </p:txBody>
      </p:sp>
      <p:graphicFrame>
        <p:nvGraphicFramePr>
          <p:cNvPr id="23" name="Object 22"/>
          <p:cNvGraphicFramePr>
            <a:graphicFrameLocks noChangeAspect="1"/>
          </p:cNvGraphicFramePr>
          <p:nvPr>
            <p:extLst>
              <p:ext uri="{D42A27DB-BD31-4B8C-83A1-F6EECF244321}">
                <p14:modId xmlns:p14="http://schemas.microsoft.com/office/powerpoint/2010/main" val="1659680472"/>
              </p:ext>
            </p:extLst>
          </p:nvPr>
        </p:nvGraphicFramePr>
        <p:xfrm>
          <a:off x="2779713" y="4545013"/>
          <a:ext cx="3429000" cy="1044575"/>
        </p:xfrm>
        <a:graphic>
          <a:graphicData uri="http://schemas.openxmlformats.org/presentationml/2006/ole">
            <mc:AlternateContent xmlns:mc="http://schemas.openxmlformats.org/markup-compatibility/2006">
              <mc:Choice xmlns:v="urn:schemas-microsoft-com:vml" Requires="v">
                <p:oleObj spid="_x0000_s21516" name="Equation" r:id="rId3" imgW="1371600" imgH="419040" progId="Equation.DSMT4">
                  <p:embed/>
                </p:oleObj>
              </mc:Choice>
              <mc:Fallback>
                <p:oleObj name="Equation" r:id="rId3" imgW="1371600" imgH="419040" progId="Equation.DSMT4">
                  <p:embed/>
                  <p:pic>
                    <p:nvPicPr>
                      <p:cNvPr id="0" name=""/>
                      <p:cNvPicPr/>
                      <p:nvPr/>
                    </p:nvPicPr>
                    <p:blipFill>
                      <a:blip r:embed="rId4"/>
                      <a:stretch>
                        <a:fillRect/>
                      </a:stretch>
                    </p:blipFill>
                    <p:spPr>
                      <a:xfrm>
                        <a:off x="2779713" y="4545013"/>
                        <a:ext cx="3429000" cy="1044575"/>
                      </a:xfrm>
                      <a:prstGeom prst="rect">
                        <a:avLst/>
                      </a:prstGeom>
                    </p:spPr>
                  </p:pic>
                </p:oleObj>
              </mc:Fallback>
            </mc:AlternateContent>
          </a:graphicData>
        </a:graphic>
      </p:graphicFrame>
      <p:cxnSp>
        <p:nvCxnSpPr>
          <p:cNvPr id="24" name="Straight Arrow Connector 23"/>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8" name="Straight Arrow Connector 2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31" name="TextBox 3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32" name="TextBox 3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33" name="TextBox 3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34" name="Straight Arrow Connector 3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36" name="Rectangle 35"/>
          <p:cNvSpPr/>
          <p:nvPr/>
        </p:nvSpPr>
        <p:spPr>
          <a:xfrm>
            <a:off x="3420032" y="1745922"/>
            <a:ext cx="5256424" cy="1683078"/>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p:nvPr/>
        </p:nvCxnSpPr>
        <p:spPr>
          <a:xfrm>
            <a:off x="3420032"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74989" y="1700808"/>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39" name="TextBox 3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1740204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AB: Displacement</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Hence</a:t>
            </a:r>
          </a:p>
        </p:txBody>
      </p:sp>
      <p:graphicFrame>
        <p:nvGraphicFramePr>
          <p:cNvPr id="23" name="Object 22"/>
          <p:cNvGraphicFramePr>
            <a:graphicFrameLocks noChangeAspect="1"/>
          </p:cNvGraphicFramePr>
          <p:nvPr>
            <p:extLst>
              <p:ext uri="{D42A27DB-BD31-4B8C-83A1-F6EECF244321}">
                <p14:modId xmlns:p14="http://schemas.microsoft.com/office/powerpoint/2010/main" val="2581214447"/>
              </p:ext>
            </p:extLst>
          </p:nvPr>
        </p:nvGraphicFramePr>
        <p:xfrm>
          <a:off x="1541463" y="4481513"/>
          <a:ext cx="5905500" cy="1171575"/>
        </p:xfrm>
        <a:graphic>
          <a:graphicData uri="http://schemas.openxmlformats.org/presentationml/2006/ole">
            <mc:AlternateContent xmlns:mc="http://schemas.openxmlformats.org/markup-compatibility/2006">
              <mc:Choice xmlns:v="urn:schemas-microsoft-com:vml" Requires="v">
                <p:oleObj spid="_x0000_s22541" name="Equation" r:id="rId3" imgW="2361960" imgH="469800" progId="Equation.DSMT4">
                  <p:embed/>
                </p:oleObj>
              </mc:Choice>
              <mc:Fallback>
                <p:oleObj name="Equation" r:id="rId3" imgW="2361960" imgH="469800" progId="Equation.DSMT4">
                  <p:embed/>
                  <p:pic>
                    <p:nvPicPr>
                      <p:cNvPr id="0" name=""/>
                      <p:cNvPicPr/>
                      <p:nvPr/>
                    </p:nvPicPr>
                    <p:blipFill>
                      <a:blip r:embed="rId4"/>
                      <a:stretch>
                        <a:fillRect/>
                      </a:stretch>
                    </p:blipFill>
                    <p:spPr>
                      <a:xfrm>
                        <a:off x="1541463" y="4481513"/>
                        <a:ext cx="5905500" cy="1171575"/>
                      </a:xfrm>
                      <a:prstGeom prst="rect">
                        <a:avLst/>
                      </a:prstGeom>
                    </p:spPr>
                  </p:pic>
                </p:oleObj>
              </mc:Fallback>
            </mc:AlternateContent>
          </a:graphicData>
        </a:graphic>
      </p:graphicFrame>
      <p:cxnSp>
        <p:nvCxnSpPr>
          <p:cNvPr id="24" name="Straight Arrow Connector 23"/>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8" name="Straight Arrow Connector 2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31" name="TextBox 3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32" name="TextBox 3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33" name="TextBox 3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34" name="Straight Arrow Connector 3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36" name="Rectangle 35"/>
          <p:cNvSpPr/>
          <p:nvPr/>
        </p:nvSpPr>
        <p:spPr>
          <a:xfrm>
            <a:off x="3420032" y="1745922"/>
            <a:ext cx="5256424" cy="1683078"/>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p:nvPr/>
        </p:nvCxnSpPr>
        <p:spPr>
          <a:xfrm>
            <a:off x="3420032"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74989" y="1700808"/>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39" name="TextBox 3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1777998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BC: Force</a:t>
            </a:r>
            <a:endParaRPr lang="en-IN" dirty="0"/>
          </a:p>
        </p:txBody>
      </p:sp>
      <p:sp>
        <p:nvSpPr>
          <p:cNvPr id="3" name="Content Placeholder 2"/>
          <p:cNvSpPr>
            <a:spLocks noGrp="1"/>
          </p:cNvSpPr>
          <p:nvPr>
            <p:ph idx="1"/>
          </p:nvPr>
        </p:nvSpPr>
        <p:spPr>
          <a:xfrm>
            <a:off x="323528" y="3861048"/>
            <a:ext cx="8363272" cy="2265115"/>
          </a:xfrm>
        </p:spPr>
        <p:txBody>
          <a:bodyPr>
            <a:normAutofit fontScale="92500" lnSpcReduction="20000"/>
          </a:bodyPr>
          <a:lstStyle/>
          <a:p>
            <a:r>
              <a:rPr lang="en-IN" sz="2800" dirty="0" smtClean="0"/>
              <a:t>Once we cut the section between B and C we will see an internal force F(x) at the cut. </a:t>
            </a:r>
          </a:p>
          <a:p>
            <a:r>
              <a:rPr lang="en-IN" sz="2800" dirty="0" smtClean="0"/>
              <a:t>Note that in this domain we can now see R</a:t>
            </a:r>
            <a:r>
              <a:rPr lang="en-IN" sz="2800" baseline="-25000" dirty="0" smtClean="0"/>
              <a:t>B</a:t>
            </a:r>
            <a:r>
              <a:rPr lang="en-IN" sz="2800" dirty="0" smtClean="0"/>
              <a:t>, but P still remains hidden. Also origin and coordinate system remain unchanged. </a:t>
            </a:r>
          </a:p>
          <a:p>
            <a:r>
              <a:rPr lang="en-IN" sz="2800" dirty="0" smtClean="0"/>
              <a:t>Using equilibrium we get</a:t>
            </a:r>
          </a:p>
        </p:txBody>
      </p:sp>
      <p:graphicFrame>
        <p:nvGraphicFramePr>
          <p:cNvPr id="23" name="Object 22"/>
          <p:cNvGraphicFramePr>
            <a:graphicFrameLocks noChangeAspect="1"/>
          </p:cNvGraphicFramePr>
          <p:nvPr>
            <p:extLst>
              <p:ext uri="{D42A27DB-BD31-4B8C-83A1-F6EECF244321}">
                <p14:modId xmlns:p14="http://schemas.microsoft.com/office/powerpoint/2010/main" val="2536757792"/>
              </p:ext>
            </p:extLst>
          </p:nvPr>
        </p:nvGraphicFramePr>
        <p:xfrm>
          <a:off x="4221163" y="5327650"/>
          <a:ext cx="3143250" cy="1270000"/>
        </p:xfrm>
        <a:graphic>
          <a:graphicData uri="http://schemas.openxmlformats.org/presentationml/2006/ole">
            <mc:AlternateContent xmlns:mc="http://schemas.openxmlformats.org/markup-compatibility/2006">
              <mc:Choice xmlns:v="urn:schemas-microsoft-com:vml" Requires="v">
                <p:oleObj spid="_x0000_s23565" name="Equation" r:id="rId3" imgW="1257120" imgH="507960" progId="Equation.DSMT4">
                  <p:embed/>
                </p:oleObj>
              </mc:Choice>
              <mc:Fallback>
                <p:oleObj name="Equation" r:id="rId3" imgW="1257120" imgH="507960" progId="Equation.DSMT4">
                  <p:embed/>
                  <p:pic>
                    <p:nvPicPr>
                      <p:cNvPr id="0" name=""/>
                      <p:cNvPicPr/>
                      <p:nvPr/>
                    </p:nvPicPr>
                    <p:blipFill>
                      <a:blip r:embed="rId4"/>
                      <a:stretch>
                        <a:fillRect/>
                      </a:stretch>
                    </p:blipFill>
                    <p:spPr>
                      <a:xfrm>
                        <a:off x="4221163" y="5327650"/>
                        <a:ext cx="3143250" cy="1270000"/>
                      </a:xfrm>
                      <a:prstGeom prst="rect">
                        <a:avLst/>
                      </a:prstGeom>
                    </p:spPr>
                  </p:pic>
                </p:oleObj>
              </mc:Fallback>
            </mc:AlternateContent>
          </a:graphicData>
        </a:graphic>
      </p:graphicFrame>
      <p:cxnSp>
        <p:nvCxnSpPr>
          <p:cNvPr id="24" name="Straight Arrow Connector 23"/>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8" name="Straight Arrow Connector 2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31" name="TextBox 3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32" name="TextBox 3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33" name="TextBox 3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34" name="Straight Arrow Connector 3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36" name="Rectangle 35"/>
          <p:cNvSpPr/>
          <p:nvPr/>
        </p:nvSpPr>
        <p:spPr>
          <a:xfrm>
            <a:off x="6372200" y="1745922"/>
            <a:ext cx="2304256" cy="1683078"/>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p:nvPr/>
        </p:nvCxnSpPr>
        <p:spPr>
          <a:xfrm>
            <a:off x="63723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27317" y="1700808"/>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39" name="TextBox 3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684541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BC: Stress</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Area of cross section is a from B to C. So</a:t>
            </a:r>
          </a:p>
        </p:txBody>
      </p:sp>
      <p:graphicFrame>
        <p:nvGraphicFramePr>
          <p:cNvPr id="23" name="Object 22"/>
          <p:cNvGraphicFramePr>
            <a:graphicFrameLocks noChangeAspect="1"/>
          </p:cNvGraphicFramePr>
          <p:nvPr>
            <p:extLst>
              <p:ext uri="{D42A27DB-BD31-4B8C-83A1-F6EECF244321}">
                <p14:modId xmlns:p14="http://schemas.microsoft.com/office/powerpoint/2010/main" val="791768022"/>
              </p:ext>
            </p:extLst>
          </p:nvPr>
        </p:nvGraphicFramePr>
        <p:xfrm>
          <a:off x="2462213" y="4545013"/>
          <a:ext cx="4064000" cy="1044575"/>
        </p:xfrm>
        <a:graphic>
          <a:graphicData uri="http://schemas.openxmlformats.org/presentationml/2006/ole">
            <mc:AlternateContent xmlns:mc="http://schemas.openxmlformats.org/markup-compatibility/2006">
              <mc:Choice xmlns:v="urn:schemas-microsoft-com:vml" Requires="v">
                <p:oleObj spid="_x0000_s24590" name="Equation" r:id="rId3" imgW="1625400" imgH="419040" progId="Equation.DSMT4">
                  <p:embed/>
                </p:oleObj>
              </mc:Choice>
              <mc:Fallback>
                <p:oleObj name="Equation" r:id="rId3" imgW="1625400" imgH="419040" progId="Equation.DSMT4">
                  <p:embed/>
                  <p:pic>
                    <p:nvPicPr>
                      <p:cNvPr id="0" name=""/>
                      <p:cNvPicPr/>
                      <p:nvPr/>
                    </p:nvPicPr>
                    <p:blipFill>
                      <a:blip r:embed="rId4"/>
                      <a:stretch>
                        <a:fillRect/>
                      </a:stretch>
                    </p:blipFill>
                    <p:spPr>
                      <a:xfrm>
                        <a:off x="2462213" y="4545013"/>
                        <a:ext cx="4064000" cy="1044575"/>
                      </a:xfrm>
                      <a:prstGeom prst="rect">
                        <a:avLst/>
                      </a:prstGeom>
                    </p:spPr>
                  </p:pic>
                </p:oleObj>
              </mc:Fallback>
            </mc:AlternateContent>
          </a:graphicData>
        </a:graphic>
      </p:graphicFrame>
      <p:cxnSp>
        <p:nvCxnSpPr>
          <p:cNvPr id="19" name="Straight Arrow Connector 18"/>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38" name="Straight Arrow Connector 3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41" name="TextBox 4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42" name="TextBox 4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43" name="TextBox 4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44" name="Straight Arrow Connector 4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46" name="Rectangle 45"/>
          <p:cNvSpPr/>
          <p:nvPr/>
        </p:nvSpPr>
        <p:spPr>
          <a:xfrm>
            <a:off x="6372200" y="1745922"/>
            <a:ext cx="2304256" cy="1683078"/>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p:cNvCxnSpPr/>
          <p:nvPr/>
        </p:nvCxnSpPr>
        <p:spPr>
          <a:xfrm>
            <a:off x="63723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527317" y="1700808"/>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49" name="TextBox 4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317140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BC: Strain</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Modulus of elasticity is E for the entire rod. So</a:t>
            </a:r>
          </a:p>
        </p:txBody>
      </p:sp>
      <p:graphicFrame>
        <p:nvGraphicFramePr>
          <p:cNvPr id="23" name="Object 22"/>
          <p:cNvGraphicFramePr>
            <a:graphicFrameLocks noChangeAspect="1"/>
          </p:cNvGraphicFramePr>
          <p:nvPr>
            <p:extLst>
              <p:ext uri="{D42A27DB-BD31-4B8C-83A1-F6EECF244321}">
                <p14:modId xmlns:p14="http://schemas.microsoft.com/office/powerpoint/2010/main" val="3671471373"/>
              </p:ext>
            </p:extLst>
          </p:nvPr>
        </p:nvGraphicFramePr>
        <p:xfrm>
          <a:off x="2509838" y="4545013"/>
          <a:ext cx="3968750" cy="1044575"/>
        </p:xfrm>
        <a:graphic>
          <a:graphicData uri="http://schemas.openxmlformats.org/presentationml/2006/ole">
            <mc:AlternateContent xmlns:mc="http://schemas.openxmlformats.org/markup-compatibility/2006">
              <mc:Choice xmlns:v="urn:schemas-microsoft-com:vml" Requires="v">
                <p:oleObj spid="_x0000_s25612" name="Equation" r:id="rId3" imgW="1587240" imgH="419040" progId="Equation.DSMT4">
                  <p:embed/>
                </p:oleObj>
              </mc:Choice>
              <mc:Fallback>
                <p:oleObj name="Equation" r:id="rId3" imgW="1587240" imgH="419040" progId="Equation.DSMT4">
                  <p:embed/>
                  <p:pic>
                    <p:nvPicPr>
                      <p:cNvPr id="0" name=""/>
                      <p:cNvPicPr/>
                      <p:nvPr/>
                    </p:nvPicPr>
                    <p:blipFill>
                      <a:blip r:embed="rId4"/>
                      <a:stretch>
                        <a:fillRect/>
                      </a:stretch>
                    </p:blipFill>
                    <p:spPr>
                      <a:xfrm>
                        <a:off x="2509838" y="4545013"/>
                        <a:ext cx="3968750" cy="1044575"/>
                      </a:xfrm>
                      <a:prstGeom prst="rect">
                        <a:avLst/>
                      </a:prstGeom>
                    </p:spPr>
                  </p:pic>
                </p:oleObj>
              </mc:Fallback>
            </mc:AlternateContent>
          </a:graphicData>
        </a:graphic>
      </p:graphicFrame>
      <p:cxnSp>
        <p:nvCxnSpPr>
          <p:cNvPr id="19" name="Straight Arrow Connector 18"/>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38" name="Straight Arrow Connector 3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41" name="TextBox 4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42" name="TextBox 4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43" name="TextBox 4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44" name="Straight Arrow Connector 4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46" name="Rectangle 45"/>
          <p:cNvSpPr/>
          <p:nvPr/>
        </p:nvSpPr>
        <p:spPr>
          <a:xfrm>
            <a:off x="6372200" y="1745922"/>
            <a:ext cx="2304256" cy="1683078"/>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p:cNvCxnSpPr/>
          <p:nvPr/>
        </p:nvCxnSpPr>
        <p:spPr>
          <a:xfrm>
            <a:off x="63723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527317" y="1700808"/>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49" name="TextBox 4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283584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BC: Displacement</a:t>
            </a:r>
            <a:endParaRPr lang="en-IN" dirty="0"/>
          </a:p>
        </p:txBody>
      </p:sp>
      <p:sp>
        <p:nvSpPr>
          <p:cNvPr id="3" name="Content Placeholder 2"/>
          <p:cNvSpPr>
            <a:spLocks noGrp="1"/>
          </p:cNvSpPr>
          <p:nvPr>
            <p:ph idx="1"/>
          </p:nvPr>
        </p:nvSpPr>
        <p:spPr>
          <a:xfrm>
            <a:off x="323528" y="3645024"/>
            <a:ext cx="8363272" cy="2265115"/>
          </a:xfrm>
        </p:spPr>
        <p:txBody>
          <a:bodyPr>
            <a:normAutofit/>
          </a:bodyPr>
          <a:lstStyle/>
          <a:p>
            <a:r>
              <a:rPr lang="en-IN" sz="2400" dirty="0" smtClean="0"/>
              <a:t>Here we need to understand that the domain of integration must span both AC and CB since integration is </a:t>
            </a:r>
            <a:r>
              <a:rPr lang="en-IN" sz="2400" b="1" dirty="0" smtClean="0"/>
              <a:t>from 0 to x and now x spans both domains</a:t>
            </a:r>
            <a:r>
              <a:rPr lang="en-IN" sz="2400" dirty="0" smtClean="0"/>
              <a:t>. </a:t>
            </a:r>
            <a:r>
              <a:rPr lang="en-IN" sz="2400" b="1" dirty="0" smtClean="0"/>
              <a:t> We will need to split the interval of integration into two intervals and use the expressions for </a:t>
            </a:r>
            <a:r>
              <a:rPr lang="en-IN" sz="2400" b="1" dirty="0" smtClean="0">
                <a:latin typeface="Symbol" panose="05050102010706020507" pitchFamily="18" charset="2"/>
              </a:rPr>
              <a:t>e</a:t>
            </a:r>
            <a:r>
              <a:rPr lang="en-IN" sz="2400" b="1" dirty="0" smtClean="0"/>
              <a:t>(x) derived for the domains AB and BC.</a:t>
            </a:r>
          </a:p>
        </p:txBody>
      </p:sp>
      <p:graphicFrame>
        <p:nvGraphicFramePr>
          <p:cNvPr id="23" name="Object 22"/>
          <p:cNvGraphicFramePr>
            <a:graphicFrameLocks noChangeAspect="1"/>
          </p:cNvGraphicFramePr>
          <p:nvPr>
            <p:extLst>
              <p:ext uri="{D42A27DB-BD31-4B8C-83A1-F6EECF244321}">
                <p14:modId xmlns:p14="http://schemas.microsoft.com/office/powerpoint/2010/main" val="140679372"/>
              </p:ext>
            </p:extLst>
          </p:nvPr>
        </p:nvGraphicFramePr>
        <p:xfrm>
          <a:off x="1835696" y="5373216"/>
          <a:ext cx="6191250" cy="1235075"/>
        </p:xfrm>
        <a:graphic>
          <a:graphicData uri="http://schemas.openxmlformats.org/presentationml/2006/ole">
            <mc:AlternateContent xmlns:mc="http://schemas.openxmlformats.org/markup-compatibility/2006">
              <mc:Choice xmlns:v="urn:schemas-microsoft-com:vml" Requires="v">
                <p:oleObj spid="_x0000_s26638" name="Equation" r:id="rId3" imgW="2476440" imgH="495000" progId="Equation.DSMT4">
                  <p:embed/>
                </p:oleObj>
              </mc:Choice>
              <mc:Fallback>
                <p:oleObj name="Equation" r:id="rId3" imgW="2476440" imgH="495000" progId="Equation.DSMT4">
                  <p:embed/>
                  <p:pic>
                    <p:nvPicPr>
                      <p:cNvPr id="0" name=""/>
                      <p:cNvPicPr/>
                      <p:nvPr/>
                    </p:nvPicPr>
                    <p:blipFill>
                      <a:blip r:embed="rId4"/>
                      <a:stretch>
                        <a:fillRect/>
                      </a:stretch>
                    </p:blipFill>
                    <p:spPr>
                      <a:xfrm>
                        <a:off x="1835696" y="5373216"/>
                        <a:ext cx="6191250" cy="1235075"/>
                      </a:xfrm>
                      <a:prstGeom prst="rect">
                        <a:avLst/>
                      </a:prstGeom>
                    </p:spPr>
                  </p:pic>
                </p:oleObj>
              </mc:Fallback>
            </mc:AlternateContent>
          </a:graphicData>
        </a:graphic>
      </p:graphicFrame>
      <p:cxnSp>
        <p:nvCxnSpPr>
          <p:cNvPr id="19" name="Straight Arrow Connector 18"/>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38" name="Straight Arrow Connector 3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41" name="TextBox 4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42" name="TextBox 4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43" name="TextBox 4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44" name="Straight Arrow Connector 4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46" name="Rectangle 45"/>
          <p:cNvSpPr/>
          <p:nvPr/>
        </p:nvSpPr>
        <p:spPr>
          <a:xfrm>
            <a:off x="6372200" y="1745922"/>
            <a:ext cx="2304256" cy="1683078"/>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p:cNvCxnSpPr/>
          <p:nvPr/>
        </p:nvCxnSpPr>
        <p:spPr>
          <a:xfrm>
            <a:off x="63723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527317" y="1700808"/>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49" name="TextBox 4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40346928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Domain </a:t>
            </a:r>
            <a:r>
              <a:rPr lang="en-IN" dirty="0" smtClean="0"/>
              <a:t>BC: </a:t>
            </a:r>
            <a:r>
              <a:rPr lang="en-IN" dirty="0"/>
              <a:t>Displacement</a:t>
            </a:r>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smtClean="0"/>
              <a:t>We can now calculate the displacement at x in domain BC. Since B is the midpoint </a:t>
            </a:r>
            <a:r>
              <a:rPr lang="en-IN" sz="2800" dirty="0" err="1" smtClean="0"/>
              <a:t>x</a:t>
            </a:r>
            <a:r>
              <a:rPr lang="en-IN" sz="2800" baseline="-25000" dirty="0" err="1" smtClean="0"/>
              <a:t>B</a:t>
            </a:r>
            <a:r>
              <a:rPr lang="en-IN" sz="2800" dirty="0" smtClean="0"/>
              <a:t> = L/2</a:t>
            </a:r>
          </a:p>
        </p:txBody>
      </p:sp>
      <p:graphicFrame>
        <p:nvGraphicFramePr>
          <p:cNvPr id="23" name="Object 22"/>
          <p:cNvGraphicFramePr>
            <a:graphicFrameLocks noChangeAspect="1"/>
          </p:cNvGraphicFramePr>
          <p:nvPr>
            <p:extLst>
              <p:ext uri="{D42A27DB-BD31-4B8C-83A1-F6EECF244321}">
                <p14:modId xmlns:p14="http://schemas.microsoft.com/office/powerpoint/2010/main" val="1487845068"/>
              </p:ext>
            </p:extLst>
          </p:nvPr>
        </p:nvGraphicFramePr>
        <p:xfrm>
          <a:off x="941388" y="4462463"/>
          <a:ext cx="5365750" cy="2279650"/>
        </p:xfrm>
        <a:graphic>
          <a:graphicData uri="http://schemas.openxmlformats.org/presentationml/2006/ole">
            <mc:AlternateContent xmlns:mc="http://schemas.openxmlformats.org/markup-compatibility/2006">
              <mc:Choice xmlns:v="urn:schemas-microsoft-com:vml" Requires="v">
                <p:oleObj spid="_x0000_s27664" name="Equation" r:id="rId3" imgW="2145960" imgH="914400" progId="Equation.DSMT4">
                  <p:embed/>
                </p:oleObj>
              </mc:Choice>
              <mc:Fallback>
                <p:oleObj name="Equation" r:id="rId3" imgW="2145960" imgH="914400" progId="Equation.DSMT4">
                  <p:embed/>
                  <p:pic>
                    <p:nvPicPr>
                      <p:cNvPr id="0" name=""/>
                      <p:cNvPicPr/>
                      <p:nvPr/>
                    </p:nvPicPr>
                    <p:blipFill>
                      <a:blip r:embed="rId4"/>
                      <a:stretch>
                        <a:fillRect/>
                      </a:stretch>
                    </p:blipFill>
                    <p:spPr>
                      <a:xfrm>
                        <a:off x="941388" y="4462463"/>
                        <a:ext cx="5365750" cy="2279650"/>
                      </a:xfrm>
                      <a:prstGeom prst="rect">
                        <a:avLst/>
                      </a:prstGeom>
                    </p:spPr>
                  </p:pic>
                </p:oleObj>
              </mc:Fallback>
            </mc:AlternateContent>
          </a:graphicData>
        </a:graphic>
      </p:graphicFrame>
      <p:cxnSp>
        <p:nvCxnSpPr>
          <p:cNvPr id="19" name="Straight Arrow Connector 18"/>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38" name="Straight Arrow Connector 3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41" name="TextBox 4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42" name="TextBox 4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43" name="TextBox 4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44" name="Straight Arrow Connector 4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46" name="Rectangle 45"/>
          <p:cNvSpPr/>
          <p:nvPr/>
        </p:nvSpPr>
        <p:spPr>
          <a:xfrm>
            <a:off x="6372200" y="1745922"/>
            <a:ext cx="2304256" cy="1683078"/>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p:cNvCxnSpPr/>
          <p:nvPr/>
        </p:nvCxnSpPr>
        <p:spPr>
          <a:xfrm>
            <a:off x="63723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527317" y="1700808"/>
            <a:ext cx="1285043" cy="923330"/>
          </a:xfrm>
          <a:prstGeom prst="rect">
            <a:avLst/>
          </a:prstGeom>
          <a:noFill/>
        </p:spPr>
        <p:txBody>
          <a:bodyPr wrap="square" rtlCol="0">
            <a:spAutoFit/>
          </a:bodyPr>
          <a:lstStyle/>
          <a:p>
            <a:r>
              <a:rPr lang="en-IN" sz="5400" dirty="0" smtClean="0"/>
              <a:t>F(x)</a:t>
            </a:r>
            <a:endParaRPr lang="en-IN" sz="5400" baseline="-25000" dirty="0"/>
          </a:p>
        </p:txBody>
      </p:sp>
      <p:sp>
        <p:nvSpPr>
          <p:cNvPr id="49" name="TextBox 4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4107050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Displacement at B</a:t>
            </a:r>
            <a:endParaRPr lang="en-IN" dirty="0"/>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smtClean="0"/>
              <a:t>We can now calculate the displacement at B, </a:t>
            </a:r>
            <a:r>
              <a:rPr lang="en-IN" sz="2800" dirty="0" err="1" smtClean="0"/>
              <a:t>x</a:t>
            </a:r>
            <a:r>
              <a:rPr lang="en-IN" sz="2800" baseline="-25000" dirty="0" err="1" smtClean="0"/>
              <a:t>B</a:t>
            </a:r>
            <a:r>
              <a:rPr lang="en-IN" sz="2800" dirty="0" smtClean="0"/>
              <a:t> = L/2 by using any of the two expressions for u(x). First we use the expression for domain AB</a:t>
            </a:r>
          </a:p>
        </p:txBody>
      </p:sp>
      <p:graphicFrame>
        <p:nvGraphicFramePr>
          <p:cNvPr id="23" name="Object 22"/>
          <p:cNvGraphicFramePr>
            <a:graphicFrameLocks noChangeAspect="1"/>
          </p:cNvGraphicFramePr>
          <p:nvPr>
            <p:extLst>
              <p:ext uri="{D42A27DB-BD31-4B8C-83A1-F6EECF244321}">
                <p14:modId xmlns:p14="http://schemas.microsoft.com/office/powerpoint/2010/main" val="537769317"/>
              </p:ext>
            </p:extLst>
          </p:nvPr>
        </p:nvGraphicFramePr>
        <p:xfrm>
          <a:off x="2346325" y="4993729"/>
          <a:ext cx="4476750" cy="1171575"/>
        </p:xfrm>
        <a:graphic>
          <a:graphicData uri="http://schemas.openxmlformats.org/presentationml/2006/ole">
            <mc:AlternateContent xmlns:mc="http://schemas.openxmlformats.org/markup-compatibility/2006">
              <mc:Choice xmlns:v="urn:schemas-microsoft-com:vml" Requires="v">
                <p:oleObj spid="_x0000_s28686" name="Equation" r:id="rId3" imgW="1790640" imgH="469800" progId="Equation.DSMT4">
                  <p:embed/>
                </p:oleObj>
              </mc:Choice>
              <mc:Fallback>
                <p:oleObj name="Equation" r:id="rId3" imgW="1790640" imgH="469800" progId="Equation.DSMT4">
                  <p:embed/>
                  <p:pic>
                    <p:nvPicPr>
                      <p:cNvPr id="0" name=""/>
                      <p:cNvPicPr/>
                      <p:nvPr/>
                    </p:nvPicPr>
                    <p:blipFill>
                      <a:blip r:embed="rId4"/>
                      <a:stretch>
                        <a:fillRect/>
                      </a:stretch>
                    </p:blipFill>
                    <p:spPr>
                      <a:xfrm>
                        <a:off x="2346325" y="4993729"/>
                        <a:ext cx="4476750" cy="1171575"/>
                      </a:xfrm>
                      <a:prstGeom prst="rect">
                        <a:avLst/>
                      </a:prstGeom>
                    </p:spPr>
                  </p:pic>
                </p:oleObj>
              </mc:Fallback>
            </mc:AlternateContent>
          </a:graphicData>
        </a:graphic>
      </p:graphicFrame>
      <p:cxnSp>
        <p:nvCxnSpPr>
          <p:cNvPr id="19" name="Straight Arrow Connector 18"/>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38" name="Straight Arrow Connector 3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41" name="TextBox 4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42" name="TextBox 4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43" name="TextBox 4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44" name="Straight Arrow Connector 4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49" name="TextBox 4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25748533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Displacement at B</a:t>
            </a:r>
            <a:endParaRPr lang="en-IN" dirty="0"/>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smtClean="0"/>
              <a:t>Next we use the expression for domain BC</a:t>
            </a:r>
          </a:p>
          <a:p>
            <a:r>
              <a:rPr lang="en-IN" sz="2800" dirty="0" smtClean="0"/>
              <a:t>As it MUST be, both answers are same</a:t>
            </a:r>
          </a:p>
        </p:txBody>
      </p:sp>
      <p:cxnSp>
        <p:nvCxnSpPr>
          <p:cNvPr id="19" name="Straight Arrow Connector 18"/>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38" name="Straight Arrow Connector 3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41" name="TextBox 4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42" name="TextBox 4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43" name="TextBox 4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44" name="Straight Arrow Connector 4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49" name="TextBox 4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graphicFrame>
        <p:nvGraphicFramePr>
          <p:cNvPr id="4" name="Object 3"/>
          <p:cNvGraphicFramePr>
            <a:graphicFrameLocks noChangeAspect="1"/>
          </p:cNvGraphicFramePr>
          <p:nvPr>
            <p:extLst>
              <p:ext uri="{D42A27DB-BD31-4B8C-83A1-F6EECF244321}">
                <p14:modId xmlns:p14="http://schemas.microsoft.com/office/powerpoint/2010/main" val="3115392365"/>
              </p:ext>
            </p:extLst>
          </p:nvPr>
        </p:nvGraphicFramePr>
        <p:xfrm>
          <a:off x="827584" y="4797152"/>
          <a:ext cx="6889750" cy="1169988"/>
        </p:xfrm>
        <a:graphic>
          <a:graphicData uri="http://schemas.openxmlformats.org/presentationml/2006/ole">
            <mc:AlternateContent xmlns:mc="http://schemas.openxmlformats.org/markup-compatibility/2006">
              <mc:Choice xmlns:v="urn:schemas-microsoft-com:vml" Requires="v">
                <p:oleObj spid="_x0000_s31752" name="Equation" r:id="rId3" imgW="2755800" imgH="469800" progId="Equation.DSMT4">
                  <p:embed/>
                </p:oleObj>
              </mc:Choice>
              <mc:Fallback>
                <p:oleObj name="Equation" r:id="rId3" imgW="2755800" imgH="469800" progId="Equation.DSMT4">
                  <p:embed/>
                  <p:pic>
                    <p:nvPicPr>
                      <p:cNvPr id="0" name="Object 22"/>
                      <p:cNvPicPr>
                        <a:picLocks noChangeAspect="1" noChangeArrowheads="1"/>
                      </p:cNvPicPr>
                      <p:nvPr/>
                    </p:nvPicPr>
                    <p:blipFill>
                      <a:blip r:embed="rId4"/>
                      <a:srcRect/>
                      <a:stretch>
                        <a:fillRect/>
                      </a:stretch>
                    </p:blipFill>
                    <p:spPr bwMode="auto">
                      <a:xfrm>
                        <a:off x="827584" y="4797152"/>
                        <a:ext cx="688975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6298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one </a:t>
            </a:r>
            <a:r>
              <a:rPr lang="en-IN" dirty="0" err="1" smtClean="0"/>
              <a:t>dimensionsal</a:t>
            </a:r>
            <a:r>
              <a:rPr lang="en-IN" dirty="0" smtClean="0"/>
              <a:t> problem</a:t>
            </a:r>
            <a:endParaRPr lang="en-IN" dirty="0"/>
          </a:p>
        </p:txBody>
      </p:sp>
      <p:sp>
        <p:nvSpPr>
          <p:cNvPr id="3" name="Content Placeholder 2"/>
          <p:cNvSpPr>
            <a:spLocks noGrp="1"/>
          </p:cNvSpPr>
          <p:nvPr>
            <p:ph idx="1"/>
          </p:nvPr>
        </p:nvSpPr>
        <p:spPr>
          <a:xfrm>
            <a:off x="457200" y="4437112"/>
            <a:ext cx="8229600" cy="1689051"/>
          </a:xfrm>
        </p:spPr>
        <p:txBody>
          <a:bodyPr>
            <a:normAutofit fontScale="92500" lnSpcReduction="20000"/>
          </a:bodyPr>
          <a:lstStyle/>
          <a:p>
            <a:r>
              <a:rPr lang="en-IN" dirty="0" smtClean="0"/>
              <a:t>We now apply the equation of equilibrium and get P+R=0, which tells us that R=-P. The problem is solved and it should be because it is statically determinate.</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a:stCxn id="4" idx="3"/>
          </p:cNvCxnSpPr>
          <p:nvPr/>
        </p:nvCxnSpPr>
        <p:spPr>
          <a:xfrm>
            <a:off x="6948264"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cxnSp>
        <p:nvCxnSpPr>
          <p:cNvPr id="8" name="Straight Arrow Connector 7"/>
          <p:cNvCxnSpPr/>
          <p:nvPr/>
        </p:nvCxnSpPr>
        <p:spPr>
          <a:xfrm>
            <a:off x="467704" y="2965285"/>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36296" y="1988840"/>
            <a:ext cx="720080" cy="1015663"/>
          </a:xfrm>
          <a:prstGeom prst="rect">
            <a:avLst/>
          </a:prstGeom>
          <a:noFill/>
        </p:spPr>
        <p:txBody>
          <a:bodyPr wrap="square" rtlCol="0">
            <a:spAutoFit/>
          </a:bodyPr>
          <a:lstStyle/>
          <a:p>
            <a:r>
              <a:rPr lang="en-IN" sz="6000" dirty="0" smtClean="0"/>
              <a:t>P</a:t>
            </a:r>
            <a:endParaRPr lang="en-IN" sz="6000" dirty="0"/>
          </a:p>
        </p:txBody>
      </p:sp>
      <p:sp>
        <p:nvSpPr>
          <p:cNvPr id="10" name="TextBox 9"/>
          <p:cNvSpPr txBox="1"/>
          <p:nvPr/>
        </p:nvSpPr>
        <p:spPr>
          <a:xfrm>
            <a:off x="539552" y="1988840"/>
            <a:ext cx="720080" cy="1015663"/>
          </a:xfrm>
          <a:prstGeom prst="rect">
            <a:avLst/>
          </a:prstGeom>
          <a:noFill/>
        </p:spPr>
        <p:txBody>
          <a:bodyPr wrap="square" rtlCol="0">
            <a:spAutoFit/>
          </a:bodyPr>
          <a:lstStyle/>
          <a:p>
            <a:r>
              <a:rPr lang="en-IN" sz="6000" dirty="0"/>
              <a:t>R</a:t>
            </a:r>
          </a:p>
        </p:txBody>
      </p:sp>
    </p:spTree>
    <p:extLst>
      <p:ext uri="{BB962C8B-B14F-4D97-AF65-F5344CB8AC3E}">
        <p14:creationId xmlns:p14="http://schemas.microsoft.com/office/powerpoint/2010/main" val="39767297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Displacement at B</a:t>
            </a:r>
            <a:endParaRPr lang="en-IN" dirty="0"/>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smtClean="0"/>
              <a:t>But we wish that </a:t>
            </a:r>
            <a:r>
              <a:rPr lang="en-IN" sz="2800" dirty="0" err="1" smtClean="0"/>
              <a:t>u</a:t>
            </a:r>
            <a:r>
              <a:rPr lang="en-IN" sz="2800" baseline="-25000" dirty="0" err="1" smtClean="0"/>
              <a:t>B</a:t>
            </a:r>
            <a:r>
              <a:rPr lang="en-IN" sz="2800" dirty="0" smtClean="0"/>
              <a:t> = </a:t>
            </a:r>
            <a:r>
              <a:rPr lang="en-IN" sz="2800" dirty="0"/>
              <a:t>0</a:t>
            </a:r>
            <a:endParaRPr lang="en-IN" sz="2800" dirty="0" smtClean="0"/>
          </a:p>
        </p:txBody>
      </p:sp>
      <p:graphicFrame>
        <p:nvGraphicFramePr>
          <p:cNvPr id="23" name="Object 22"/>
          <p:cNvGraphicFramePr>
            <a:graphicFrameLocks noChangeAspect="1"/>
          </p:cNvGraphicFramePr>
          <p:nvPr>
            <p:extLst>
              <p:ext uri="{D42A27DB-BD31-4B8C-83A1-F6EECF244321}">
                <p14:modId xmlns:p14="http://schemas.microsoft.com/office/powerpoint/2010/main" val="1835756118"/>
              </p:ext>
            </p:extLst>
          </p:nvPr>
        </p:nvGraphicFramePr>
        <p:xfrm>
          <a:off x="2346325" y="4565650"/>
          <a:ext cx="4476750" cy="1077913"/>
        </p:xfrm>
        <a:graphic>
          <a:graphicData uri="http://schemas.openxmlformats.org/presentationml/2006/ole">
            <mc:AlternateContent xmlns:mc="http://schemas.openxmlformats.org/markup-compatibility/2006">
              <mc:Choice xmlns:v="urn:schemas-microsoft-com:vml" Requires="v">
                <p:oleObj spid="_x0000_s29709" name="Equation" r:id="rId3" imgW="1790640" imgH="431640" progId="Equation.DSMT4">
                  <p:embed/>
                </p:oleObj>
              </mc:Choice>
              <mc:Fallback>
                <p:oleObj name="Equation" r:id="rId3" imgW="1790640" imgH="431640" progId="Equation.DSMT4">
                  <p:embed/>
                  <p:pic>
                    <p:nvPicPr>
                      <p:cNvPr id="0" name=""/>
                      <p:cNvPicPr/>
                      <p:nvPr/>
                    </p:nvPicPr>
                    <p:blipFill>
                      <a:blip r:embed="rId4"/>
                      <a:stretch>
                        <a:fillRect/>
                      </a:stretch>
                    </p:blipFill>
                    <p:spPr>
                      <a:xfrm>
                        <a:off x="2346325" y="4565650"/>
                        <a:ext cx="4476750" cy="1077913"/>
                      </a:xfrm>
                      <a:prstGeom prst="rect">
                        <a:avLst/>
                      </a:prstGeom>
                    </p:spPr>
                  </p:pic>
                </p:oleObj>
              </mc:Fallback>
            </mc:AlternateContent>
          </a:graphicData>
        </a:graphic>
      </p:graphicFrame>
      <p:cxnSp>
        <p:nvCxnSpPr>
          <p:cNvPr id="51" name="Straight Arrow Connector 50"/>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55" name="Straight Arrow Connector 54"/>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58" name="TextBox 57"/>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59" name="TextBox 58"/>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60" name="TextBox 59"/>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61" name="Straight Arrow Connector 60"/>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63" name="TextBox 62"/>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3489806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Equilibrium for the whole bar</a:t>
            </a:r>
            <a:endParaRPr lang="en-IN" dirty="0"/>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smtClean="0"/>
              <a:t>Force equilibrium gives us</a:t>
            </a:r>
          </a:p>
          <a:p>
            <a:r>
              <a:rPr lang="en-IN" sz="2800" dirty="0" smtClean="0"/>
              <a:t> But we already know  </a:t>
            </a:r>
          </a:p>
          <a:p>
            <a:endParaRPr lang="en-IN" sz="2800" dirty="0" smtClean="0"/>
          </a:p>
        </p:txBody>
      </p:sp>
      <p:graphicFrame>
        <p:nvGraphicFramePr>
          <p:cNvPr id="23" name="Object 22"/>
          <p:cNvGraphicFramePr>
            <a:graphicFrameLocks noChangeAspect="1"/>
          </p:cNvGraphicFramePr>
          <p:nvPr>
            <p:extLst>
              <p:ext uri="{D42A27DB-BD31-4B8C-83A1-F6EECF244321}">
                <p14:modId xmlns:p14="http://schemas.microsoft.com/office/powerpoint/2010/main" val="2074975951"/>
              </p:ext>
            </p:extLst>
          </p:nvPr>
        </p:nvGraphicFramePr>
        <p:xfrm>
          <a:off x="4981370" y="3645024"/>
          <a:ext cx="2476500" cy="571500"/>
        </p:xfrm>
        <a:graphic>
          <a:graphicData uri="http://schemas.openxmlformats.org/presentationml/2006/ole">
            <mc:AlternateContent xmlns:mc="http://schemas.openxmlformats.org/markup-compatibility/2006">
              <mc:Choice xmlns:v="urn:schemas-microsoft-com:vml" Requires="v">
                <p:oleObj spid="_x0000_s30758" name="Equation" r:id="rId3" imgW="990360" imgH="228600" progId="Equation.DSMT4">
                  <p:embed/>
                </p:oleObj>
              </mc:Choice>
              <mc:Fallback>
                <p:oleObj name="Equation" r:id="rId3" imgW="990360" imgH="228600" progId="Equation.DSMT4">
                  <p:embed/>
                  <p:pic>
                    <p:nvPicPr>
                      <p:cNvPr id="0" name=""/>
                      <p:cNvPicPr/>
                      <p:nvPr/>
                    </p:nvPicPr>
                    <p:blipFill>
                      <a:blip r:embed="rId4"/>
                      <a:stretch>
                        <a:fillRect/>
                      </a:stretch>
                    </p:blipFill>
                    <p:spPr>
                      <a:xfrm>
                        <a:off x="4981370" y="3645024"/>
                        <a:ext cx="2476500" cy="5715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518403202"/>
              </p:ext>
            </p:extLst>
          </p:nvPr>
        </p:nvGraphicFramePr>
        <p:xfrm>
          <a:off x="2449513" y="4938713"/>
          <a:ext cx="4476750" cy="1141412"/>
        </p:xfrm>
        <a:graphic>
          <a:graphicData uri="http://schemas.openxmlformats.org/presentationml/2006/ole">
            <mc:AlternateContent xmlns:mc="http://schemas.openxmlformats.org/markup-compatibility/2006">
              <mc:Choice xmlns:v="urn:schemas-microsoft-com:vml" Requires="v">
                <p:oleObj spid="_x0000_s30759" name="Equation" r:id="rId5" imgW="1790640" imgH="457200" progId="Equation.DSMT4">
                  <p:embed/>
                </p:oleObj>
              </mc:Choice>
              <mc:Fallback>
                <p:oleObj name="Equation" r:id="rId5" imgW="1790640" imgH="457200" progId="Equation.DSMT4">
                  <p:embed/>
                  <p:pic>
                    <p:nvPicPr>
                      <p:cNvPr id="0" name=""/>
                      <p:cNvPicPr>
                        <a:picLocks noChangeAspect="1" noChangeArrowheads="1"/>
                      </p:cNvPicPr>
                      <p:nvPr/>
                    </p:nvPicPr>
                    <p:blipFill>
                      <a:blip r:embed="rId6"/>
                      <a:srcRect/>
                      <a:stretch>
                        <a:fillRect/>
                      </a:stretch>
                    </p:blipFill>
                    <p:spPr bwMode="auto">
                      <a:xfrm>
                        <a:off x="2449513" y="4938713"/>
                        <a:ext cx="4476750"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6" name="Straight Arrow Connector 15"/>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20" name="Straight Arrow Connector 19"/>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32" name="TextBox 31"/>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33" name="TextBox 32"/>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35" name="TextBox 34"/>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36" name="Straight Arrow Connector 35"/>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39" name="TextBox 3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3362903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Displacement at C</a:t>
            </a:r>
            <a:endParaRPr lang="en-IN" dirty="0"/>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a:t>W</a:t>
            </a:r>
            <a:r>
              <a:rPr lang="en-IN" sz="2800" dirty="0" smtClean="0"/>
              <a:t>e have to use the expression for domain BC</a:t>
            </a:r>
            <a:r>
              <a:rPr lang="en-IN" sz="2800" dirty="0"/>
              <a:t> </a:t>
            </a:r>
            <a:r>
              <a:rPr lang="en-IN" sz="2800" dirty="0" smtClean="0"/>
              <a:t>and use  x</a:t>
            </a:r>
            <a:r>
              <a:rPr lang="en-IN" sz="2800" baseline="-25000" dirty="0" smtClean="0"/>
              <a:t>c</a:t>
            </a:r>
            <a:r>
              <a:rPr lang="en-IN" sz="2800" dirty="0" smtClean="0"/>
              <a:t>=L</a:t>
            </a:r>
          </a:p>
        </p:txBody>
      </p:sp>
      <p:cxnSp>
        <p:nvCxnSpPr>
          <p:cNvPr id="19" name="Straight Arrow Connector 18"/>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38" name="Straight Arrow Connector 3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41" name="TextBox 4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42" name="TextBox 4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43" name="TextBox 4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44" name="Straight Arrow Connector 4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49" name="TextBox 4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graphicFrame>
        <p:nvGraphicFramePr>
          <p:cNvPr id="4" name="Object 3"/>
          <p:cNvGraphicFramePr>
            <a:graphicFrameLocks noChangeAspect="1"/>
          </p:cNvGraphicFramePr>
          <p:nvPr>
            <p:extLst>
              <p:ext uri="{D42A27DB-BD31-4B8C-83A1-F6EECF244321}">
                <p14:modId xmlns:p14="http://schemas.microsoft.com/office/powerpoint/2010/main" val="2173600730"/>
              </p:ext>
            </p:extLst>
          </p:nvPr>
        </p:nvGraphicFramePr>
        <p:xfrm>
          <a:off x="1892300" y="4293096"/>
          <a:ext cx="5397500" cy="2276475"/>
        </p:xfrm>
        <a:graphic>
          <a:graphicData uri="http://schemas.openxmlformats.org/presentationml/2006/ole">
            <mc:AlternateContent xmlns:mc="http://schemas.openxmlformats.org/markup-compatibility/2006">
              <mc:Choice xmlns:v="urn:schemas-microsoft-com:vml" Requires="v">
                <p:oleObj spid="_x0000_s46085" name="Equation" r:id="rId3" imgW="2158920" imgH="914400" progId="Equation.DSMT4">
                  <p:embed/>
                </p:oleObj>
              </mc:Choice>
              <mc:Fallback>
                <p:oleObj name="Equation" r:id="rId3" imgW="2158920" imgH="914400" progId="Equation.DSMT4">
                  <p:embed/>
                  <p:pic>
                    <p:nvPicPr>
                      <p:cNvPr id="0" name=""/>
                      <p:cNvPicPr>
                        <a:picLocks noChangeAspect="1" noChangeArrowheads="1"/>
                      </p:cNvPicPr>
                      <p:nvPr/>
                    </p:nvPicPr>
                    <p:blipFill>
                      <a:blip r:embed="rId4"/>
                      <a:srcRect/>
                      <a:stretch>
                        <a:fillRect/>
                      </a:stretch>
                    </p:blipFill>
                    <p:spPr bwMode="auto">
                      <a:xfrm>
                        <a:off x="1892300" y="4293096"/>
                        <a:ext cx="53975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1206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Displacement at C</a:t>
            </a:r>
            <a:endParaRPr lang="en-IN" dirty="0"/>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smtClean="0"/>
              <a:t>We can also solve the problem by recognizing that at C also there is no movement. Hence</a:t>
            </a:r>
          </a:p>
        </p:txBody>
      </p:sp>
      <p:cxnSp>
        <p:nvCxnSpPr>
          <p:cNvPr id="19" name="Straight Arrow Connector 18"/>
          <p:cNvCxnSpPr/>
          <p:nvPr/>
        </p:nvCxnSpPr>
        <p:spPr>
          <a:xfrm>
            <a:off x="1907704" y="1511678"/>
            <a:ext cx="1512168"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899592" y="1628800"/>
            <a:ext cx="997011" cy="923330"/>
          </a:xfrm>
          <a:prstGeom prst="rect">
            <a:avLst/>
          </a:prstGeom>
          <a:noFill/>
        </p:spPr>
        <p:txBody>
          <a:bodyPr wrap="square" rtlCol="0">
            <a:spAutoFit/>
          </a:bodyPr>
          <a:lstStyle/>
          <a:p>
            <a:r>
              <a:rPr lang="en-IN" sz="5400" dirty="0" smtClean="0"/>
              <a:t>R</a:t>
            </a:r>
            <a:r>
              <a:rPr lang="en-IN" sz="5400" baseline="-25000" dirty="0" smtClean="0"/>
              <a:t>A</a:t>
            </a:r>
            <a:endParaRPr lang="en-IN" sz="5400" baseline="-25000" dirty="0"/>
          </a:p>
        </p:txBody>
      </p:sp>
      <p:cxnSp>
        <p:nvCxnSpPr>
          <p:cNvPr id="38" name="Straight Arrow Connector 37"/>
          <p:cNvCxnSpPr/>
          <p:nvPr/>
        </p:nvCxnSpPr>
        <p:spPr>
          <a:xfrm>
            <a:off x="467544"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236456" y="2646022"/>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52320" y="1745922"/>
            <a:ext cx="720080" cy="1015663"/>
          </a:xfrm>
          <a:prstGeom prst="rect">
            <a:avLst/>
          </a:prstGeom>
          <a:noFill/>
        </p:spPr>
        <p:txBody>
          <a:bodyPr wrap="square" rtlCol="0">
            <a:spAutoFit/>
          </a:bodyPr>
          <a:lstStyle/>
          <a:p>
            <a:r>
              <a:rPr lang="en-IN" sz="6000" dirty="0" smtClean="0"/>
              <a:t>P</a:t>
            </a:r>
            <a:endParaRPr lang="en-IN" sz="6000" dirty="0"/>
          </a:p>
        </p:txBody>
      </p:sp>
      <p:sp>
        <p:nvSpPr>
          <p:cNvPr id="41" name="TextBox 40"/>
          <p:cNvSpPr txBox="1"/>
          <p:nvPr/>
        </p:nvSpPr>
        <p:spPr>
          <a:xfrm>
            <a:off x="1920796" y="2263425"/>
            <a:ext cx="490964" cy="707886"/>
          </a:xfrm>
          <a:prstGeom prst="rect">
            <a:avLst/>
          </a:prstGeom>
          <a:noFill/>
        </p:spPr>
        <p:txBody>
          <a:bodyPr wrap="square" rtlCol="0">
            <a:spAutoFit/>
          </a:bodyPr>
          <a:lstStyle/>
          <a:p>
            <a:r>
              <a:rPr lang="en-IN" sz="4000" dirty="0" smtClean="0"/>
              <a:t>A</a:t>
            </a:r>
            <a:endParaRPr lang="en-IN" sz="4000" dirty="0"/>
          </a:p>
        </p:txBody>
      </p:sp>
      <p:sp>
        <p:nvSpPr>
          <p:cNvPr id="42" name="TextBox 41"/>
          <p:cNvSpPr txBox="1"/>
          <p:nvPr/>
        </p:nvSpPr>
        <p:spPr>
          <a:xfrm>
            <a:off x="4153044" y="2249978"/>
            <a:ext cx="490964" cy="707886"/>
          </a:xfrm>
          <a:prstGeom prst="rect">
            <a:avLst/>
          </a:prstGeom>
          <a:noFill/>
        </p:spPr>
        <p:txBody>
          <a:bodyPr wrap="square" rtlCol="0">
            <a:spAutoFit/>
          </a:bodyPr>
          <a:lstStyle/>
          <a:p>
            <a:r>
              <a:rPr lang="en-IN" sz="4000" dirty="0" smtClean="0"/>
              <a:t>B</a:t>
            </a:r>
            <a:endParaRPr lang="en-IN" sz="4000" dirty="0"/>
          </a:p>
        </p:txBody>
      </p:sp>
      <p:sp>
        <p:nvSpPr>
          <p:cNvPr id="43" name="TextBox 42"/>
          <p:cNvSpPr txBox="1"/>
          <p:nvPr/>
        </p:nvSpPr>
        <p:spPr>
          <a:xfrm>
            <a:off x="6804248" y="2262172"/>
            <a:ext cx="490964" cy="707886"/>
          </a:xfrm>
          <a:prstGeom prst="rect">
            <a:avLst/>
          </a:prstGeom>
          <a:noFill/>
        </p:spPr>
        <p:txBody>
          <a:bodyPr wrap="square" rtlCol="0">
            <a:spAutoFit/>
          </a:bodyPr>
          <a:lstStyle/>
          <a:p>
            <a:r>
              <a:rPr lang="en-IN" sz="4000" dirty="0" smtClean="0"/>
              <a:t>C</a:t>
            </a:r>
            <a:endParaRPr lang="en-IN" sz="4000" dirty="0"/>
          </a:p>
        </p:txBody>
      </p:sp>
      <p:cxnSp>
        <p:nvCxnSpPr>
          <p:cNvPr id="44" name="Straight Arrow Connector 43"/>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44008" y="1497558"/>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sp>
        <p:nvSpPr>
          <p:cNvPr id="49" name="TextBox 48"/>
          <p:cNvSpPr txBox="1"/>
          <p:nvPr/>
        </p:nvSpPr>
        <p:spPr>
          <a:xfrm>
            <a:off x="3563888" y="1124744"/>
            <a:ext cx="490964" cy="707886"/>
          </a:xfrm>
          <a:prstGeom prst="rect">
            <a:avLst/>
          </a:prstGeom>
          <a:noFill/>
        </p:spPr>
        <p:txBody>
          <a:bodyPr wrap="square" rtlCol="0">
            <a:spAutoFit/>
          </a:bodyPr>
          <a:lstStyle/>
          <a:p>
            <a:r>
              <a:rPr lang="en-IN" sz="4000" dirty="0" smtClean="0"/>
              <a:t>x</a:t>
            </a:r>
            <a:endParaRPr lang="en-IN" sz="4000" dirty="0"/>
          </a:p>
        </p:txBody>
      </p:sp>
      <p:graphicFrame>
        <p:nvGraphicFramePr>
          <p:cNvPr id="4" name="Object 3"/>
          <p:cNvGraphicFramePr>
            <a:graphicFrameLocks noChangeAspect="1"/>
          </p:cNvGraphicFramePr>
          <p:nvPr>
            <p:extLst>
              <p:ext uri="{D42A27DB-BD31-4B8C-83A1-F6EECF244321}">
                <p14:modId xmlns:p14="http://schemas.microsoft.com/office/powerpoint/2010/main" val="156378315"/>
              </p:ext>
            </p:extLst>
          </p:nvPr>
        </p:nvGraphicFramePr>
        <p:xfrm>
          <a:off x="2432050" y="4725144"/>
          <a:ext cx="4318000" cy="981075"/>
        </p:xfrm>
        <a:graphic>
          <a:graphicData uri="http://schemas.openxmlformats.org/presentationml/2006/ole">
            <mc:AlternateContent xmlns:mc="http://schemas.openxmlformats.org/markup-compatibility/2006">
              <mc:Choice xmlns:v="urn:schemas-microsoft-com:vml" Requires="v">
                <p:oleObj spid="_x0000_s47109" name="Equation" r:id="rId3" imgW="1726920" imgH="393480" progId="Equation.DSMT4">
                  <p:embed/>
                </p:oleObj>
              </mc:Choice>
              <mc:Fallback>
                <p:oleObj name="Equation" r:id="rId3" imgW="1726920" imgH="393480" progId="Equation.DSMT4">
                  <p:embed/>
                  <p:pic>
                    <p:nvPicPr>
                      <p:cNvPr id="0" name=""/>
                      <p:cNvPicPr>
                        <a:picLocks noChangeAspect="1" noChangeArrowheads="1"/>
                      </p:cNvPicPr>
                      <p:nvPr/>
                    </p:nvPicPr>
                    <p:blipFill>
                      <a:blip r:embed="rId4"/>
                      <a:srcRect/>
                      <a:stretch>
                        <a:fillRect/>
                      </a:stretch>
                    </p:blipFill>
                    <p:spPr bwMode="auto">
                      <a:xfrm>
                        <a:off x="2432050" y="4725144"/>
                        <a:ext cx="4318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853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Another complicated problem</a:t>
            </a:r>
            <a:endParaRPr lang="en-IN" dirty="0"/>
          </a:p>
        </p:txBody>
      </p:sp>
      <p:sp>
        <p:nvSpPr>
          <p:cNvPr id="3" name="Content Placeholder 2"/>
          <p:cNvSpPr>
            <a:spLocks noGrp="1"/>
          </p:cNvSpPr>
          <p:nvPr>
            <p:ph idx="1"/>
          </p:nvPr>
        </p:nvSpPr>
        <p:spPr>
          <a:xfrm>
            <a:off x="457200" y="4293096"/>
            <a:ext cx="8363272" cy="1833067"/>
          </a:xfrm>
        </p:spPr>
        <p:txBody>
          <a:bodyPr>
            <a:normAutofit fontScale="62500" lnSpcReduction="20000"/>
          </a:bodyPr>
          <a:lstStyle/>
          <a:p>
            <a:r>
              <a:rPr lang="en-IN" dirty="0" smtClean="0"/>
              <a:t>The force P is acting at the free end A of the rod, which is fixed to a wall at end C. At the midpoint B the rod passes through a hole in another wall, ensuring that point B does not move. A force Q acts at B. Length of AB=length of BC=L/2. </a:t>
            </a:r>
            <a:r>
              <a:rPr lang="en-IN" dirty="0"/>
              <a:t>Area of cross section for </a:t>
            </a:r>
            <a:r>
              <a:rPr lang="en-IN" dirty="0" smtClean="0"/>
              <a:t>AB </a:t>
            </a:r>
            <a:r>
              <a:rPr lang="en-IN" dirty="0"/>
              <a:t>= </a:t>
            </a:r>
            <a:r>
              <a:rPr lang="en-IN" dirty="0" smtClean="0"/>
              <a:t>2a</a:t>
            </a:r>
            <a:r>
              <a:rPr lang="en-IN" dirty="0"/>
              <a:t>.  </a:t>
            </a:r>
            <a:r>
              <a:rPr lang="en-IN" dirty="0" smtClean="0"/>
              <a:t>Area </a:t>
            </a:r>
            <a:r>
              <a:rPr lang="en-IN" dirty="0"/>
              <a:t>of cross section for </a:t>
            </a:r>
            <a:r>
              <a:rPr lang="en-IN" dirty="0" smtClean="0"/>
              <a:t>BC = a. Modulus of elasticity for AB = E. </a:t>
            </a:r>
            <a:r>
              <a:rPr lang="en-IN" dirty="0"/>
              <a:t>Modulus of elasticity for AB = </a:t>
            </a:r>
            <a:r>
              <a:rPr lang="en-IN" dirty="0" smtClean="0"/>
              <a:t>2E. We are required to find the reactions.</a:t>
            </a:r>
            <a:endParaRPr lang="en-IN" dirty="0"/>
          </a:p>
        </p:txBody>
      </p:sp>
      <p:sp>
        <p:nvSpPr>
          <p:cNvPr id="4" name="Rectangle 3"/>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236296" y="1700808"/>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612341" y="1736872"/>
            <a:ext cx="540060" cy="54000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405639" y="2924944"/>
            <a:ext cx="490964" cy="707886"/>
          </a:xfrm>
          <a:prstGeom prst="rect">
            <a:avLst/>
          </a:prstGeom>
          <a:noFill/>
        </p:spPr>
        <p:txBody>
          <a:bodyPr wrap="square" rtlCol="0">
            <a:spAutoFit/>
          </a:bodyPr>
          <a:lstStyle/>
          <a:p>
            <a:r>
              <a:rPr lang="en-IN" sz="4000" dirty="0" smtClean="0"/>
              <a:t>A</a:t>
            </a:r>
            <a:endParaRPr lang="en-IN" sz="4000" dirty="0"/>
          </a:p>
        </p:txBody>
      </p:sp>
      <p:sp>
        <p:nvSpPr>
          <p:cNvPr id="12" name="Rectangle 11"/>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612341" y="2983585"/>
            <a:ext cx="540060" cy="54000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804248" y="2937138"/>
            <a:ext cx="490964" cy="707886"/>
          </a:xfrm>
          <a:prstGeom prst="rect">
            <a:avLst/>
          </a:prstGeom>
          <a:noFill/>
        </p:spPr>
        <p:txBody>
          <a:bodyPr wrap="square" rtlCol="0">
            <a:spAutoFit/>
          </a:bodyPr>
          <a:lstStyle/>
          <a:p>
            <a:r>
              <a:rPr lang="en-IN" sz="4000" dirty="0" smtClean="0"/>
              <a:t>C</a:t>
            </a:r>
            <a:endParaRPr lang="en-IN" sz="4000" dirty="0"/>
          </a:p>
        </p:txBody>
      </p:sp>
      <p:cxnSp>
        <p:nvCxnSpPr>
          <p:cNvPr id="14" name="Straight Arrow Connector 13"/>
          <p:cNvCxnSpPr/>
          <p:nvPr/>
        </p:nvCxnSpPr>
        <p:spPr>
          <a:xfrm>
            <a:off x="1007704" y="2646022"/>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87464" y="1621249"/>
            <a:ext cx="720080" cy="1015663"/>
          </a:xfrm>
          <a:prstGeom prst="rect">
            <a:avLst/>
          </a:prstGeom>
          <a:noFill/>
        </p:spPr>
        <p:txBody>
          <a:bodyPr wrap="square" rtlCol="0">
            <a:spAutoFit/>
          </a:bodyPr>
          <a:lstStyle/>
          <a:p>
            <a:r>
              <a:rPr lang="en-IN" sz="6000" dirty="0" smtClean="0"/>
              <a:t>P</a:t>
            </a:r>
            <a:endParaRPr lang="en-IN" sz="6000" dirty="0"/>
          </a:p>
        </p:txBody>
      </p:sp>
      <p:cxnSp>
        <p:nvCxnSpPr>
          <p:cNvPr id="6" name="Straight Arrow Connector 5"/>
          <p:cNvCxnSpPr/>
          <p:nvPr/>
        </p:nvCxnSpPr>
        <p:spPr>
          <a:xfrm>
            <a:off x="4536096" y="2646022"/>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35896" y="1268760"/>
            <a:ext cx="720080" cy="1015663"/>
          </a:xfrm>
          <a:prstGeom prst="rect">
            <a:avLst/>
          </a:prstGeom>
          <a:noFill/>
        </p:spPr>
        <p:txBody>
          <a:bodyPr wrap="square" rtlCol="0">
            <a:spAutoFit/>
          </a:bodyPr>
          <a:lstStyle/>
          <a:p>
            <a:r>
              <a:rPr lang="en-IN" sz="6000" dirty="0" smtClean="0"/>
              <a:t>Q</a:t>
            </a:r>
            <a:endParaRPr lang="en-IN" sz="6000" dirty="0"/>
          </a:p>
        </p:txBody>
      </p:sp>
      <p:sp>
        <p:nvSpPr>
          <p:cNvPr id="10" name="TextBox 9"/>
          <p:cNvSpPr txBox="1"/>
          <p:nvPr/>
        </p:nvSpPr>
        <p:spPr>
          <a:xfrm>
            <a:off x="4153044" y="3009146"/>
            <a:ext cx="490964" cy="707886"/>
          </a:xfrm>
          <a:prstGeom prst="rect">
            <a:avLst/>
          </a:prstGeom>
          <a:noFill/>
        </p:spPr>
        <p:txBody>
          <a:bodyPr wrap="square" rtlCol="0">
            <a:spAutoFit/>
          </a:bodyPr>
          <a:lstStyle/>
          <a:p>
            <a:r>
              <a:rPr lang="en-IN" sz="4000" dirty="0" smtClean="0"/>
              <a:t>B</a:t>
            </a:r>
            <a:endParaRPr lang="en-IN" sz="4000" dirty="0"/>
          </a:p>
        </p:txBody>
      </p:sp>
    </p:spTree>
    <p:extLst>
      <p:ext uri="{BB962C8B-B14F-4D97-AF65-F5344CB8AC3E}">
        <p14:creationId xmlns:p14="http://schemas.microsoft.com/office/powerpoint/2010/main" val="400926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 with FBD</a:t>
            </a:r>
            <a:endParaRPr lang="en-IN" dirty="0"/>
          </a:p>
        </p:txBody>
      </p:sp>
      <p:sp>
        <p:nvSpPr>
          <p:cNvPr id="3" name="Content Placeholder 2"/>
          <p:cNvSpPr>
            <a:spLocks noGrp="1"/>
          </p:cNvSpPr>
          <p:nvPr>
            <p:ph idx="1"/>
          </p:nvPr>
        </p:nvSpPr>
        <p:spPr>
          <a:xfrm>
            <a:off x="457200" y="4293096"/>
            <a:ext cx="8229600" cy="1833067"/>
          </a:xfrm>
        </p:spPr>
        <p:txBody>
          <a:bodyPr>
            <a:normAutofit fontScale="55000" lnSpcReduction="20000"/>
          </a:bodyPr>
          <a:lstStyle/>
          <a:p>
            <a:r>
              <a:rPr lang="en-IN" dirty="0" smtClean="0"/>
              <a:t>First set up a coordinate system. In this case the origin can be at B (not A, since A will be moving) and the +</a:t>
            </a:r>
            <a:r>
              <a:rPr lang="en-IN" dirty="0" err="1" smtClean="0"/>
              <a:t>ve</a:t>
            </a:r>
            <a:r>
              <a:rPr lang="en-IN" dirty="0" smtClean="0"/>
              <a:t> direction will be from B to C</a:t>
            </a:r>
          </a:p>
          <a:p>
            <a:r>
              <a:rPr lang="en-IN" dirty="0" smtClean="0"/>
              <a:t>The reactions will be R</a:t>
            </a:r>
            <a:r>
              <a:rPr lang="en-IN" baseline="-25000" dirty="0" smtClean="0"/>
              <a:t>B</a:t>
            </a:r>
            <a:r>
              <a:rPr lang="en-IN" dirty="0" smtClean="0"/>
              <a:t> and R</a:t>
            </a:r>
            <a:r>
              <a:rPr lang="en-IN" baseline="-25000" dirty="0" smtClean="0"/>
              <a:t>C</a:t>
            </a:r>
            <a:r>
              <a:rPr lang="en-IN" dirty="0" smtClean="0"/>
              <a:t>. The directions shown have intentionally been kept positive, although they are counterintuitive. You would certainly have liked at least one of them to have a direction opposite to P. But as we work with complicated problems we will find this has advantages. Once we get the answers the signs will tell us the directions. </a:t>
            </a:r>
            <a:endParaRPr lang="en-IN" baseline="-25000" dirty="0"/>
          </a:p>
        </p:txBody>
      </p:sp>
      <p:sp>
        <p:nvSpPr>
          <p:cNvPr id="9" name="TextBox 8"/>
          <p:cNvSpPr txBox="1"/>
          <p:nvPr/>
        </p:nvSpPr>
        <p:spPr>
          <a:xfrm>
            <a:off x="7668344" y="1628800"/>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14" name="Straight Arrow Connector 13"/>
          <p:cNvCxnSpPr/>
          <p:nvPr/>
        </p:nvCxnSpPr>
        <p:spPr>
          <a:xfrm>
            <a:off x="7236296"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1405639" y="2924944"/>
            <a:ext cx="490964" cy="707886"/>
          </a:xfrm>
          <a:prstGeom prst="rect">
            <a:avLst/>
          </a:prstGeom>
          <a:noFill/>
        </p:spPr>
        <p:txBody>
          <a:bodyPr wrap="square" rtlCol="0">
            <a:spAutoFit/>
          </a:bodyPr>
          <a:lstStyle/>
          <a:p>
            <a:r>
              <a:rPr lang="en-IN" sz="4000" dirty="0" smtClean="0"/>
              <a:t>A</a:t>
            </a:r>
            <a:endParaRPr lang="en-IN" sz="4000" dirty="0"/>
          </a:p>
        </p:txBody>
      </p:sp>
      <p:sp>
        <p:nvSpPr>
          <p:cNvPr id="40" name="Rectangle 39"/>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6804248" y="2937138"/>
            <a:ext cx="490964" cy="707886"/>
          </a:xfrm>
          <a:prstGeom prst="rect">
            <a:avLst/>
          </a:prstGeom>
          <a:noFill/>
        </p:spPr>
        <p:txBody>
          <a:bodyPr wrap="square" rtlCol="0">
            <a:spAutoFit/>
          </a:bodyPr>
          <a:lstStyle/>
          <a:p>
            <a:r>
              <a:rPr lang="en-IN" sz="4000" dirty="0" smtClean="0"/>
              <a:t>C</a:t>
            </a:r>
            <a:endParaRPr lang="en-IN" sz="4000" dirty="0"/>
          </a:p>
        </p:txBody>
      </p:sp>
      <p:cxnSp>
        <p:nvCxnSpPr>
          <p:cNvPr id="45" name="Straight Arrow Connector 44"/>
          <p:cNvCxnSpPr/>
          <p:nvPr/>
        </p:nvCxnSpPr>
        <p:spPr>
          <a:xfrm>
            <a:off x="3649343" y="2646022"/>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635896" y="1268760"/>
            <a:ext cx="720080" cy="1015663"/>
          </a:xfrm>
          <a:prstGeom prst="rect">
            <a:avLst/>
          </a:prstGeom>
          <a:noFill/>
        </p:spPr>
        <p:txBody>
          <a:bodyPr wrap="square" rtlCol="0">
            <a:spAutoFit/>
          </a:bodyPr>
          <a:lstStyle/>
          <a:p>
            <a:r>
              <a:rPr lang="en-IN" sz="6000" dirty="0" smtClean="0"/>
              <a:t>Q</a:t>
            </a:r>
            <a:endParaRPr lang="en-IN" sz="6000" dirty="0"/>
          </a:p>
        </p:txBody>
      </p:sp>
      <p:sp>
        <p:nvSpPr>
          <p:cNvPr id="47" name="TextBox 46"/>
          <p:cNvSpPr txBox="1"/>
          <p:nvPr/>
        </p:nvSpPr>
        <p:spPr>
          <a:xfrm>
            <a:off x="4153044" y="3009146"/>
            <a:ext cx="490964" cy="707886"/>
          </a:xfrm>
          <a:prstGeom prst="rect">
            <a:avLst/>
          </a:prstGeom>
          <a:noFill/>
        </p:spPr>
        <p:txBody>
          <a:bodyPr wrap="square" rtlCol="0">
            <a:spAutoFit/>
          </a:bodyPr>
          <a:lstStyle/>
          <a:p>
            <a:r>
              <a:rPr lang="en-IN" sz="4000" dirty="0" smtClean="0"/>
              <a:t>B</a:t>
            </a:r>
            <a:endParaRPr lang="en-IN" sz="4000" dirty="0"/>
          </a:p>
        </p:txBody>
      </p:sp>
      <p:sp>
        <p:nvSpPr>
          <p:cNvPr id="13" name="TextBox 12"/>
          <p:cNvSpPr txBox="1"/>
          <p:nvPr/>
        </p:nvSpPr>
        <p:spPr>
          <a:xfrm>
            <a:off x="5159165" y="1484784"/>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12" name="Straight Arrow Connector 11"/>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007704" y="2646022"/>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87464" y="1621249"/>
            <a:ext cx="720080" cy="1015663"/>
          </a:xfrm>
          <a:prstGeom prst="rect">
            <a:avLst/>
          </a:prstGeom>
          <a:noFill/>
        </p:spPr>
        <p:txBody>
          <a:bodyPr wrap="square" rtlCol="0">
            <a:spAutoFit/>
          </a:bodyPr>
          <a:lstStyle/>
          <a:p>
            <a:r>
              <a:rPr lang="en-IN" sz="6000" dirty="0" smtClean="0"/>
              <a:t>P</a:t>
            </a:r>
            <a:endParaRPr lang="en-IN" sz="6000" dirty="0"/>
          </a:p>
        </p:txBody>
      </p:sp>
      <p:cxnSp>
        <p:nvCxnSpPr>
          <p:cNvPr id="50" name="Straight Arrow Connector 49"/>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1607896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alternative problem</a:t>
            </a:r>
            <a:endParaRPr lang="en-IN" dirty="0"/>
          </a:p>
        </p:txBody>
      </p:sp>
      <p:sp>
        <p:nvSpPr>
          <p:cNvPr id="3" name="Content Placeholder 2"/>
          <p:cNvSpPr>
            <a:spLocks noGrp="1"/>
          </p:cNvSpPr>
          <p:nvPr>
            <p:ph idx="1"/>
          </p:nvPr>
        </p:nvSpPr>
        <p:spPr>
          <a:xfrm>
            <a:off x="457200" y="4293096"/>
            <a:ext cx="8229600" cy="1833067"/>
          </a:xfrm>
        </p:spPr>
        <p:txBody>
          <a:bodyPr>
            <a:normAutofit/>
          </a:bodyPr>
          <a:lstStyle/>
          <a:p>
            <a:r>
              <a:rPr lang="en-IN" dirty="0" smtClean="0"/>
              <a:t>We will try to solve the following problem. What should be R</a:t>
            </a:r>
            <a:r>
              <a:rPr lang="en-IN" baseline="-25000" dirty="0" smtClean="0"/>
              <a:t>C</a:t>
            </a:r>
            <a:r>
              <a:rPr lang="en-IN" dirty="0" smtClean="0"/>
              <a:t> so that the displacement at point C is zero ?</a:t>
            </a:r>
            <a:endParaRPr lang="en-IN" baseline="-25000" dirty="0"/>
          </a:p>
        </p:txBody>
      </p:sp>
      <p:sp>
        <p:nvSpPr>
          <p:cNvPr id="33" name="Rectangle 32"/>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1405639" y="2924944"/>
            <a:ext cx="490964" cy="707886"/>
          </a:xfrm>
          <a:prstGeom prst="rect">
            <a:avLst/>
          </a:prstGeom>
          <a:noFill/>
        </p:spPr>
        <p:txBody>
          <a:bodyPr wrap="square" rtlCol="0">
            <a:spAutoFit/>
          </a:bodyPr>
          <a:lstStyle/>
          <a:p>
            <a:r>
              <a:rPr lang="en-IN" sz="4000" dirty="0" smtClean="0"/>
              <a:t>A</a:t>
            </a:r>
            <a:endParaRPr lang="en-IN" sz="4000" dirty="0"/>
          </a:p>
        </p:txBody>
      </p:sp>
      <p:sp>
        <p:nvSpPr>
          <p:cNvPr id="35" name="Rectangle 34"/>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p:cNvSpPr txBox="1"/>
          <p:nvPr/>
        </p:nvSpPr>
        <p:spPr>
          <a:xfrm>
            <a:off x="6804248" y="2937138"/>
            <a:ext cx="490964" cy="707886"/>
          </a:xfrm>
          <a:prstGeom prst="rect">
            <a:avLst/>
          </a:prstGeom>
          <a:noFill/>
        </p:spPr>
        <p:txBody>
          <a:bodyPr wrap="square" rtlCol="0">
            <a:spAutoFit/>
          </a:bodyPr>
          <a:lstStyle/>
          <a:p>
            <a:r>
              <a:rPr lang="en-IN" sz="4000" dirty="0" smtClean="0"/>
              <a:t>C</a:t>
            </a:r>
            <a:endParaRPr lang="en-IN" sz="4000" dirty="0"/>
          </a:p>
        </p:txBody>
      </p:sp>
      <p:cxnSp>
        <p:nvCxnSpPr>
          <p:cNvPr id="37" name="Straight Arrow Connector 36"/>
          <p:cNvCxnSpPr/>
          <p:nvPr/>
        </p:nvCxnSpPr>
        <p:spPr>
          <a:xfrm>
            <a:off x="3649343" y="2646022"/>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35896" y="1268760"/>
            <a:ext cx="720080" cy="1015663"/>
          </a:xfrm>
          <a:prstGeom prst="rect">
            <a:avLst/>
          </a:prstGeom>
          <a:noFill/>
        </p:spPr>
        <p:txBody>
          <a:bodyPr wrap="square" rtlCol="0">
            <a:spAutoFit/>
          </a:bodyPr>
          <a:lstStyle/>
          <a:p>
            <a:r>
              <a:rPr lang="en-IN" sz="6000" dirty="0" smtClean="0"/>
              <a:t>Q</a:t>
            </a:r>
            <a:endParaRPr lang="en-IN" sz="6000" dirty="0"/>
          </a:p>
        </p:txBody>
      </p:sp>
      <p:sp>
        <p:nvSpPr>
          <p:cNvPr id="39" name="TextBox 38"/>
          <p:cNvSpPr txBox="1"/>
          <p:nvPr/>
        </p:nvSpPr>
        <p:spPr>
          <a:xfrm>
            <a:off x="4153044" y="3009146"/>
            <a:ext cx="490964" cy="707886"/>
          </a:xfrm>
          <a:prstGeom prst="rect">
            <a:avLst/>
          </a:prstGeom>
          <a:noFill/>
        </p:spPr>
        <p:txBody>
          <a:bodyPr wrap="square" rtlCol="0">
            <a:spAutoFit/>
          </a:bodyPr>
          <a:lstStyle/>
          <a:p>
            <a:r>
              <a:rPr lang="en-IN" sz="4000" dirty="0" smtClean="0"/>
              <a:t>B</a:t>
            </a:r>
            <a:endParaRPr lang="en-IN" sz="4000" dirty="0"/>
          </a:p>
        </p:txBody>
      </p:sp>
      <p:sp>
        <p:nvSpPr>
          <p:cNvPr id="40" name="TextBox 39"/>
          <p:cNvSpPr txBox="1"/>
          <p:nvPr/>
        </p:nvSpPr>
        <p:spPr>
          <a:xfrm>
            <a:off x="5159165" y="1484784"/>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41" name="Straight Arrow Connector 40"/>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07704" y="2646022"/>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187464" y="1621249"/>
            <a:ext cx="720080" cy="1015663"/>
          </a:xfrm>
          <a:prstGeom prst="rect">
            <a:avLst/>
          </a:prstGeom>
          <a:noFill/>
        </p:spPr>
        <p:txBody>
          <a:bodyPr wrap="square" rtlCol="0">
            <a:spAutoFit/>
          </a:bodyPr>
          <a:lstStyle/>
          <a:p>
            <a:r>
              <a:rPr lang="en-IN" sz="6000" dirty="0" smtClean="0"/>
              <a:t>P</a:t>
            </a:r>
            <a:endParaRPr lang="en-IN" sz="6000" dirty="0"/>
          </a:p>
        </p:txBody>
      </p:sp>
      <p:sp>
        <p:nvSpPr>
          <p:cNvPr id="44" name="Rectangle 43"/>
          <p:cNvSpPr/>
          <p:nvPr/>
        </p:nvSpPr>
        <p:spPr>
          <a:xfrm>
            <a:off x="7236296" y="1700808"/>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25782559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FBD of the alternative problem</a:t>
            </a:r>
            <a:endParaRPr lang="en-IN" dirty="0"/>
          </a:p>
        </p:txBody>
      </p:sp>
      <p:sp>
        <p:nvSpPr>
          <p:cNvPr id="3" name="Content Placeholder 2"/>
          <p:cNvSpPr>
            <a:spLocks noGrp="1"/>
          </p:cNvSpPr>
          <p:nvPr>
            <p:ph idx="1"/>
          </p:nvPr>
        </p:nvSpPr>
        <p:spPr>
          <a:xfrm>
            <a:off x="318356" y="4293096"/>
            <a:ext cx="8646132" cy="1833067"/>
          </a:xfrm>
        </p:spPr>
        <p:txBody>
          <a:bodyPr>
            <a:normAutofit/>
          </a:bodyPr>
          <a:lstStyle/>
          <a:p>
            <a:r>
              <a:rPr lang="en-IN" dirty="0" smtClean="0"/>
              <a:t>The free body diagram comes out to be the same</a:t>
            </a:r>
            <a:endParaRPr lang="en-IN" baseline="-25000" dirty="0"/>
          </a:p>
        </p:txBody>
      </p:sp>
      <p:sp>
        <p:nvSpPr>
          <p:cNvPr id="33" name="TextBox 32"/>
          <p:cNvSpPr txBox="1"/>
          <p:nvPr/>
        </p:nvSpPr>
        <p:spPr>
          <a:xfrm>
            <a:off x="7668344" y="1628800"/>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34" name="Straight Arrow Connector 33"/>
          <p:cNvCxnSpPr/>
          <p:nvPr/>
        </p:nvCxnSpPr>
        <p:spPr>
          <a:xfrm>
            <a:off x="7236296"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p:cNvSpPr txBox="1"/>
          <p:nvPr/>
        </p:nvSpPr>
        <p:spPr>
          <a:xfrm>
            <a:off x="1405639" y="2924944"/>
            <a:ext cx="490964" cy="707886"/>
          </a:xfrm>
          <a:prstGeom prst="rect">
            <a:avLst/>
          </a:prstGeom>
          <a:noFill/>
        </p:spPr>
        <p:txBody>
          <a:bodyPr wrap="square" rtlCol="0">
            <a:spAutoFit/>
          </a:bodyPr>
          <a:lstStyle/>
          <a:p>
            <a:r>
              <a:rPr lang="en-IN" sz="4000" dirty="0" smtClean="0"/>
              <a:t>A</a:t>
            </a:r>
            <a:endParaRPr lang="en-IN" sz="4000" dirty="0"/>
          </a:p>
        </p:txBody>
      </p:sp>
      <p:sp>
        <p:nvSpPr>
          <p:cNvPr id="39" name="Rectangle 38"/>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p:cNvSpPr txBox="1"/>
          <p:nvPr/>
        </p:nvSpPr>
        <p:spPr>
          <a:xfrm>
            <a:off x="6804248" y="2937138"/>
            <a:ext cx="490964" cy="707886"/>
          </a:xfrm>
          <a:prstGeom prst="rect">
            <a:avLst/>
          </a:prstGeom>
          <a:noFill/>
        </p:spPr>
        <p:txBody>
          <a:bodyPr wrap="square" rtlCol="0">
            <a:spAutoFit/>
          </a:bodyPr>
          <a:lstStyle/>
          <a:p>
            <a:r>
              <a:rPr lang="en-IN" sz="4000" dirty="0" smtClean="0"/>
              <a:t>C</a:t>
            </a:r>
            <a:endParaRPr lang="en-IN" sz="4000" dirty="0"/>
          </a:p>
        </p:txBody>
      </p:sp>
      <p:cxnSp>
        <p:nvCxnSpPr>
          <p:cNvPr id="41" name="Straight Arrow Connector 40"/>
          <p:cNvCxnSpPr/>
          <p:nvPr/>
        </p:nvCxnSpPr>
        <p:spPr>
          <a:xfrm>
            <a:off x="3649343" y="2646022"/>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635896" y="1268760"/>
            <a:ext cx="720080" cy="1015663"/>
          </a:xfrm>
          <a:prstGeom prst="rect">
            <a:avLst/>
          </a:prstGeom>
          <a:noFill/>
        </p:spPr>
        <p:txBody>
          <a:bodyPr wrap="square" rtlCol="0">
            <a:spAutoFit/>
          </a:bodyPr>
          <a:lstStyle/>
          <a:p>
            <a:r>
              <a:rPr lang="en-IN" sz="6000" dirty="0" smtClean="0"/>
              <a:t>Q</a:t>
            </a:r>
            <a:endParaRPr lang="en-IN" sz="6000" dirty="0"/>
          </a:p>
        </p:txBody>
      </p:sp>
      <p:sp>
        <p:nvSpPr>
          <p:cNvPr id="43" name="TextBox 42"/>
          <p:cNvSpPr txBox="1"/>
          <p:nvPr/>
        </p:nvSpPr>
        <p:spPr>
          <a:xfrm>
            <a:off x="4153044" y="3009146"/>
            <a:ext cx="490964" cy="707886"/>
          </a:xfrm>
          <a:prstGeom prst="rect">
            <a:avLst/>
          </a:prstGeom>
          <a:noFill/>
        </p:spPr>
        <p:txBody>
          <a:bodyPr wrap="square" rtlCol="0">
            <a:spAutoFit/>
          </a:bodyPr>
          <a:lstStyle/>
          <a:p>
            <a:r>
              <a:rPr lang="en-IN" sz="4000" dirty="0" smtClean="0"/>
              <a:t>B</a:t>
            </a:r>
            <a:endParaRPr lang="en-IN" sz="4000" dirty="0"/>
          </a:p>
        </p:txBody>
      </p:sp>
      <p:sp>
        <p:nvSpPr>
          <p:cNvPr id="44" name="TextBox 43"/>
          <p:cNvSpPr txBox="1"/>
          <p:nvPr/>
        </p:nvSpPr>
        <p:spPr>
          <a:xfrm>
            <a:off x="5159165" y="1484784"/>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45" name="Straight Arrow Connector 44"/>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007704" y="2646022"/>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187464" y="1621249"/>
            <a:ext cx="720080" cy="1015663"/>
          </a:xfrm>
          <a:prstGeom prst="rect">
            <a:avLst/>
          </a:prstGeom>
          <a:noFill/>
        </p:spPr>
        <p:txBody>
          <a:bodyPr wrap="square" rtlCol="0">
            <a:spAutoFit/>
          </a:bodyPr>
          <a:lstStyle/>
          <a:p>
            <a:r>
              <a:rPr lang="en-IN" sz="6000" dirty="0" smtClean="0"/>
              <a:t>P</a:t>
            </a:r>
            <a:endParaRPr lang="en-IN" sz="6000" dirty="0"/>
          </a:p>
        </p:txBody>
      </p:sp>
      <p:cxnSp>
        <p:nvCxnSpPr>
          <p:cNvPr id="48" name="Straight Arrow Connector 47"/>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17444978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Critical </a:t>
            </a:r>
            <a:r>
              <a:rPr lang="en-IN" dirty="0" smtClean="0"/>
              <a:t>Points and Domains</a:t>
            </a:r>
            <a:endParaRPr lang="en-IN" dirty="0"/>
          </a:p>
        </p:txBody>
      </p:sp>
      <p:sp>
        <p:nvSpPr>
          <p:cNvPr id="3" name="Content Placeholder 2"/>
          <p:cNvSpPr>
            <a:spLocks noGrp="1"/>
          </p:cNvSpPr>
          <p:nvPr>
            <p:ph idx="1"/>
          </p:nvPr>
        </p:nvSpPr>
        <p:spPr>
          <a:xfrm>
            <a:off x="457200" y="3861048"/>
            <a:ext cx="8229600" cy="2265115"/>
          </a:xfrm>
        </p:spPr>
        <p:txBody>
          <a:bodyPr>
            <a:normAutofit fontScale="85000" lnSpcReduction="20000"/>
          </a:bodyPr>
          <a:lstStyle/>
          <a:p>
            <a:r>
              <a:rPr lang="en-IN" dirty="0"/>
              <a:t>A critical point is a point where there is a sudden change - in forces, in dimensions, in material properties, or there is new constraint. Here we have three critical points A, </a:t>
            </a:r>
            <a:r>
              <a:rPr lang="en-IN" dirty="0" smtClean="0"/>
              <a:t>B </a:t>
            </a:r>
            <a:r>
              <a:rPr lang="en-IN" dirty="0"/>
              <a:t>and </a:t>
            </a:r>
            <a:r>
              <a:rPr lang="en-IN" dirty="0" smtClean="0"/>
              <a:t>C </a:t>
            </a:r>
            <a:r>
              <a:rPr lang="en-IN" dirty="0"/>
              <a:t>and </a:t>
            </a:r>
            <a:r>
              <a:rPr lang="en-IN" dirty="0" smtClean="0"/>
              <a:t>hence </a:t>
            </a:r>
            <a:r>
              <a:rPr lang="en-IN" dirty="0"/>
              <a:t>two domains – A to </a:t>
            </a:r>
            <a:r>
              <a:rPr lang="en-IN" dirty="0" smtClean="0"/>
              <a:t>B </a:t>
            </a:r>
            <a:r>
              <a:rPr lang="en-IN" dirty="0"/>
              <a:t>and </a:t>
            </a:r>
            <a:r>
              <a:rPr lang="en-IN" dirty="0" smtClean="0"/>
              <a:t>B </a:t>
            </a:r>
            <a:r>
              <a:rPr lang="en-IN" dirty="0"/>
              <a:t>to </a:t>
            </a:r>
            <a:r>
              <a:rPr lang="en-IN" dirty="0" smtClean="0"/>
              <a:t>C. </a:t>
            </a:r>
          </a:p>
          <a:p>
            <a:r>
              <a:rPr lang="en-IN" dirty="0" smtClean="0"/>
              <a:t>We will need to take a section in every domain</a:t>
            </a:r>
            <a:endParaRPr lang="en-IN" dirty="0"/>
          </a:p>
        </p:txBody>
      </p:sp>
      <p:sp>
        <p:nvSpPr>
          <p:cNvPr id="17" name="TextBox 16"/>
          <p:cNvSpPr txBox="1"/>
          <p:nvPr/>
        </p:nvSpPr>
        <p:spPr>
          <a:xfrm>
            <a:off x="7668344" y="1628800"/>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18" name="Straight Arrow Connector 17"/>
          <p:cNvCxnSpPr/>
          <p:nvPr/>
        </p:nvCxnSpPr>
        <p:spPr>
          <a:xfrm>
            <a:off x="7236296"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07704" y="2159750"/>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405639" y="2924944"/>
            <a:ext cx="490964" cy="707886"/>
          </a:xfrm>
          <a:prstGeom prst="rect">
            <a:avLst/>
          </a:prstGeom>
          <a:noFill/>
        </p:spPr>
        <p:txBody>
          <a:bodyPr wrap="square" rtlCol="0">
            <a:spAutoFit/>
          </a:bodyPr>
          <a:lstStyle/>
          <a:p>
            <a:r>
              <a:rPr lang="en-IN" sz="4000" dirty="0" smtClean="0"/>
              <a:t>A</a:t>
            </a:r>
            <a:endParaRPr lang="en-IN" sz="4000" dirty="0"/>
          </a:p>
        </p:txBody>
      </p:sp>
      <p:sp>
        <p:nvSpPr>
          <p:cNvPr id="23" name="Rectangle 22"/>
          <p:cNvSpPr/>
          <p:nvPr/>
        </p:nvSpPr>
        <p:spPr>
          <a:xfrm>
            <a:off x="4572000" y="2398383"/>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6804248" y="2937138"/>
            <a:ext cx="490964" cy="707886"/>
          </a:xfrm>
          <a:prstGeom prst="rect">
            <a:avLst/>
          </a:prstGeom>
          <a:noFill/>
        </p:spPr>
        <p:txBody>
          <a:bodyPr wrap="square" rtlCol="0">
            <a:spAutoFit/>
          </a:bodyPr>
          <a:lstStyle/>
          <a:p>
            <a:r>
              <a:rPr lang="en-IN" sz="4000" dirty="0" smtClean="0"/>
              <a:t>C</a:t>
            </a:r>
            <a:endParaRPr lang="en-IN" sz="4000" dirty="0"/>
          </a:p>
        </p:txBody>
      </p:sp>
      <p:cxnSp>
        <p:nvCxnSpPr>
          <p:cNvPr id="38" name="Straight Arrow Connector 37"/>
          <p:cNvCxnSpPr/>
          <p:nvPr/>
        </p:nvCxnSpPr>
        <p:spPr>
          <a:xfrm>
            <a:off x="3649343" y="2646022"/>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35896" y="1268760"/>
            <a:ext cx="720080" cy="1015663"/>
          </a:xfrm>
          <a:prstGeom prst="rect">
            <a:avLst/>
          </a:prstGeom>
          <a:noFill/>
        </p:spPr>
        <p:txBody>
          <a:bodyPr wrap="square" rtlCol="0">
            <a:spAutoFit/>
          </a:bodyPr>
          <a:lstStyle/>
          <a:p>
            <a:r>
              <a:rPr lang="en-IN" sz="6000" dirty="0" smtClean="0"/>
              <a:t>Q</a:t>
            </a:r>
            <a:endParaRPr lang="en-IN" sz="6000" dirty="0"/>
          </a:p>
        </p:txBody>
      </p:sp>
      <p:sp>
        <p:nvSpPr>
          <p:cNvPr id="40" name="TextBox 39"/>
          <p:cNvSpPr txBox="1"/>
          <p:nvPr/>
        </p:nvSpPr>
        <p:spPr>
          <a:xfrm>
            <a:off x="4153044" y="3009146"/>
            <a:ext cx="490964" cy="707886"/>
          </a:xfrm>
          <a:prstGeom prst="rect">
            <a:avLst/>
          </a:prstGeom>
          <a:noFill/>
        </p:spPr>
        <p:txBody>
          <a:bodyPr wrap="square" rtlCol="0">
            <a:spAutoFit/>
          </a:bodyPr>
          <a:lstStyle/>
          <a:p>
            <a:r>
              <a:rPr lang="en-IN" sz="4000" dirty="0" smtClean="0"/>
              <a:t>B</a:t>
            </a:r>
            <a:endParaRPr lang="en-IN" sz="4000" dirty="0"/>
          </a:p>
        </p:txBody>
      </p:sp>
      <p:sp>
        <p:nvSpPr>
          <p:cNvPr id="41" name="TextBox 40"/>
          <p:cNvSpPr txBox="1"/>
          <p:nvPr/>
        </p:nvSpPr>
        <p:spPr>
          <a:xfrm>
            <a:off x="5159165" y="1484784"/>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42" name="Straight Arrow Connector 41"/>
          <p:cNvCxnSpPr/>
          <p:nvPr/>
        </p:nvCxnSpPr>
        <p:spPr>
          <a:xfrm>
            <a:off x="4572160" y="2636912"/>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007704" y="2646022"/>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87464" y="1621249"/>
            <a:ext cx="720080" cy="1015663"/>
          </a:xfrm>
          <a:prstGeom prst="rect">
            <a:avLst/>
          </a:prstGeom>
          <a:noFill/>
        </p:spPr>
        <p:txBody>
          <a:bodyPr wrap="square" rtlCol="0">
            <a:spAutoFit/>
          </a:bodyPr>
          <a:lstStyle/>
          <a:p>
            <a:r>
              <a:rPr lang="en-IN" sz="6000" dirty="0" smtClean="0"/>
              <a:t>P</a:t>
            </a:r>
            <a:endParaRPr lang="en-IN" sz="6000" dirty="0"/>
          </a:p>
        </p:txBody>
      </p:sp>
      <p:cxnSp>
        <p:nvCxnSpPr>
          <p:cNvPr id="45" name="Straight Arrow Connector 44"/>
          <p:cNvCxnSpPr/>
          <p:nvPr/>
        </p:nvCxnSpPr>
        <p:spPr>
          <a:xfrm flipV="1">
            <a:off x="4724400" y="14931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73796" y="1145322"/>
            <a:ext cx="490964" cy="707886"/>
          </a:xfrm>
          <a:prstGeom prst="rect">
            <a:avLst/>
          </a:prstGeom>
          <a:noFill/>
        </p:spPr>
        <p:txBody>
          <a:bodyPr wrap="square" rtlCol="0">
            <a:spAutoFit/>
          </a:bodyPr>
          <a:lstStyle/>
          <a:p>
            <a:r>
              <a:rPr lang="en-IN" sz="4000" dirty="0" smtClean="0"/>
              <a:t>x</a:t>
            </a:r>
            <a:endParaRPr lang="en-IN" sz="4000" dirty="0"/>
          </a:p>
        </p:txBody>
      </p:sp>
    </p:spTree>
    <p:extLst>
      <p:ext uri="{BB962C8B-B14F-4D97-AF65-F5344CB8AC3E}">
        <p14:creationId xmlns:p14="http://schemas.microsoft.com/office/powerpoint/2010/main" val="37452812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AB: Force</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Once we cut the section we will see an internal force F(x) at the cut. Using equilibrium (ONLY FOR THE SECTION UPTO x) we will get</a:t>
            </a:r>
          </a:p>
        </p:txBody>
      </p:sp>
      <p:graphicFrame>
        <p:nvGraphicFramePr>
          <p:cNvPr id="23" name="Object 22"/>
          <p:cNvGraphicFramePr>
            <a:graphicFrameLocks noChangeAspect="1"/>
          </p:cNvGraphicFramePr>
          <p:nvPr>
            <p:extLst>
              <p:ext uri="{D42A27DB-BD31-4B8C-83A1-F6EECF244321}">
                <p14:modId xmlns:p14="http://schemas.microsoft.com/office/powerpoint/2010/main" val="1659518196"/>
              </p:ext>
            </p:extLst>
          </p:nvPr>
        </p:nvGraphicFramePr>
        <p:xfrm>
          <a:off x="1474788" y="5589588"/>
          <a:ext cx="4318000" cy="633412"/>
        </p:xfrm>
        <a:graphic>
          <a:graphicData uri="http://schemas.openxmlformats.org/presentationml/2006/ole">
            <mc:AlternateContent xmlns:mc="http://schemas.openxmlformats.org/markup-compatibility/2006">
              <mc:Choice xmlns:v="urn:schemas-microsoft-com:vml" Requires="v">
                <p:oleObj spid="_x0000_s48131" name="Equation" r:id="rId3" imgW="1726920" imgH="253800" progId="Equation.DSMT4">
                  <p:embed/>
                </p:oleObj>
              </mc:Choice>
              <mc:Fallback>
                <p:oleObj name="Equation" r:id="rId3" imgW="1726920" imgH="253800" progId="Equation.DSMT4">
                  <p:embed/>
                  <p:pic>
                    <p:nvPicPr>
                      <p:cNvPr id="0" name=""/>
                      <p:cNvPicPr/>
                      <p:nvPr/>
                    </p:nvPicPr>
                    <p:blipFill>
                      <a:blip r:embed="rId4"/>
                      <a:stretch>
                        <a:fillRect/>
                      </a:stretch>
                    </p:blipFill>
                    <p:spPr>
                      <a:xfrm>
                        <a:off x="1474788" y="5589588"/>
                        <a:ext cx="4318000" cy="633412"/>
                      </a:xfrm>
                      <a:prstGeom prst="rect">
                        <a:avLst/>
                      </a:prstGeom>
                    </p:spPr>
                  </p:pic>
                </p:oleObj>
              </mc:Fallback>
            </mc:AlternateContent>
          </a:graphicData>
        </a:graphic>
      </p:graphicFrame>
      <p:grpSp>
        <p:nvGrpSpPr>
          <p:cNvPr id="7" name="Group 6"/>
          <p:cNvGrpSpPr/>
          <p:nvPr/>
        </p:nvGrpSpPr>
        <p:grpSpPr>
          <a:xfrm>
            <a:off x="1007704" y="992922"/>
            <a:ext cx="7812767" cy="2868126"/>
            <a:chOff x="1007704" y="992922"/>
            <a:chExt cx="7812767" cy="2868126"/>
          </a:xfrm>
        </p:grpSpPr>
        <p:sp>
          <p:nvSpPr>
            <p:cNvPr id="53" name="TextBox 52"/>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21" name="TextBox 20"/>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22" name="Straight Arrow Connector 21"/>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42" name="Rectangle 41"/>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44" name="Straight Arrow Connector 43"/>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47" name="TextBox 46"/>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48" name="Straight Arrow Connector 47"/>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37" name="Rectangle 36"/>
            <p:cNvSpPr/>
            <p:nvPr/>
          </p:nvSpPr>
          <p:spPr>
            <a:xfrm>
              <a:off x="3012806" y="1655694"/>
              <a:ext cx="5807665"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8" name="Straight Arrow Connector 37"/>
            <p:cNvCxnSpPr/>
            <p:nvPr/>
          </p:nvCxnSpPr>
          <p:spPr>
            <a:xfrm>
              <a:off x="3059832"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03848"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54" name="Straight Arrow Connector 53"/>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916322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one </a:t>
            </a:r>
            <a:r>
              <a:rPr lang="en-IN" dirty="0" err="1" smtClean="0"/>
              <a:t>dimensionsal</a:t>
            </a:r>
            <a:r>
              <a:rPr lang="en-IN" dirty="0" smtClean="0"/>
              <a:t> problem</a:t>
            </a:r>
            <a:endParaRPr lang="en-IN" dirty="0"/>
          </a:p>
        </p:txBody>
      </p:sp>
      <p:sp>
        <p:nvSpPr>
          <p:cNvPr id="3" name="Content Placeholder 2"/>
          <p:cNvSpPr>
            <a:spLocks noGrp="1"/>
          </p:cNvSpPr>
          <p:nvPr>
            <p:ph idx="1"/>
          </p:nvPr>
        </p:nvSpPr>
        <p:spPr>
          <a:xfrm>
            <a:off x="457200" y="4437112"/>
            <a:ext cx="8229600" cy="1689051"/>
          </a:xfrm>
        </p:spPr>
        <p:txBody>
          <a:bodyPr>
            <a:normAutofit fontScale="92500" lnSpcReduction="20000"/>
          </a:bodyPr>
          <a:lstStyle/>
          <a:p>
            <a:r>
              <a:rPr lang="en-IN" dirty="0" smtClean="0"/>
              <a:t>We now consider a case where the bar is fixed at both the ends. The force P acts at the same point. The drawing has been changed slightly only to ensure the clarity of the picture.</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27584" y="1988840"/>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5508104"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1" name="TextBox 20"/>
          <p:cNvSpPr txBox="1"/>
          <p:nvPr/>
        </p:nvSpPr>
        <p:spPr>
          <a:xfrm>
            <a:off x="5796136" y="2060848"/>
            <a:ext cx="720080" cy="1015663"/>
          </a:xfrm>
          <a:prstGeom prst="rect">
            <a:avLst/>
          </a:prstGeom>
          <a:noFill/>
        </p:spPr>
        <p:txBody>
          <a:bodyPr wrap="square" rtlCol="0">
            <a:spAutoFit/>
          </a:bodyPr>
          <a:lstStyle/>
          <a:p>
            <a:r>
              <a:rPr lang="en-IN" sz="6000" dirty="0" smtClean="0"/>
              <a:t>P</a:t>
            </a:r>
            <a:endParaRPr lang="en-IN" sz="6000" dirty="0"/>
          </a:p>
        </p:txBody>
      </p:sp>
      <p:sp>
        <p:nvSpPr>
          <p:cNvPr id="9" name="Rectangle 8"/>
          <p:cNvSpPr/>
          <p:nvPr/>
        </p:nvSpPr>
        <p:spPr>
          <a:xfrm>
            <a:off x="6948264" y="1988840"/>
            <a:ext cx="1080120" cy="194421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28539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AB: Stress</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Area of cross section is 2a from A to B. So</a:t>
            </a:r>
          </a:p>
        </p:txBody>
      </p:sp>
      <p:graphicFrame>
        <p:nvGraphicFramePr>
          <p:cNvPr id="23" name="Object 22"/>
          <p:cNvGraphicFramePr>
            <a:graphicFrameLocks noChangeAspect="1"/>
          </p:cNvGraphicFramePr>
          <p:nvPr>
            <p:extLst>
              <p:ext uri="{D42A27DB-BD31-4B8C-83A1-F6EECF244321}">
                <p14:modId xmlns:p14="http://schemas.microsoft.com/office/powerpoint/2010/main" val="3464451242"/>
              </p:ext>
            </p:extLst>
          </p:nvPr>
        </p:nvGraphicFramePr>
        <p:xfrm>
          <a:off x="2859088" y="4545013"/>
          <a:ext cx="3270250" cy="1044575"/>
        </p:xfrm>
        <a:graphic>
          <a:graphicData uri="http://schemas.openxmlformats.org/presentationml/2006/ole">
            <mc:AlternateContent xmlns:mc="http://schemas.openxmlformats.org/markup-compatibility/2006">
              <mc:Choice xmlns:v="urn:schemas-microsoft-com:vml" Requires="v">
                <p:oleObj spid="_x0000_s49155" name="Equation" r:id="rId3" imgW="1307880" imgH="419040" progId="Equation.DSMT4">
                  <p:embed/>
                </p:oleObj>
              </mc:Choice>
              <mc:Fallback>
                <p:oleObj name="Equation" r:id="rId3" imgW="1307880" imgH="419040" progId="Equation.DSMT4">
                  <p:embed/>
                  <p:pic>
                    <p:nvPicPr>
                      <p:cNvPr id="0" name=""/>
                      <p:cNvPicPr/>
                      <p:nvPr/>
                    </p:nvPicPr>
                    <p:blipFill>
                      <a:blip r:embed="rId4"/>
                      <a:stretch>
                        <a:fillRect/>
                      </a:stretch>
                    </p:blipFill>
                    <p:spPr>
                      <a:xfrm>
                        <a:off x="2859088" y="4545013"/>
                        <a:ext cx="3270250" cy="1044575"/>
                      </a:xfrm>
                      <a:prstGeom prst="rect">
                        <a:avLst/>
                      </a:prstGeom>
                    </p:spPr>
                  </p:pic>
                </p:oleObj>
              </mc:Fallback>
            </mc:AlternateContent>
          </a:graphicData>
        </a:graphic>
      </p:graphicFrame>
      <p:grpSp>
        <p:nvGrpSpPr>
          <p:cNvPr id="96" name="Group 95"/>
          <p:cNvGrpSpPr/>
          <p:nvPr/>
        </p:nvGrpSpPr>
        <p:grpSpPr>
          <a:xfrm>
            <a:off x="1007704" y="992922"/>
            <a:ext cx="7812767" cy="2868126"/>
            <a:chOff x="1007704" y="992922"/>
            <a:chExt cx="7812767" cy="2868126"/>
          </a:xfrm>
        </p:grpSpPr>
        <p:sp>
          <p:nvSpPr>
            <p:cNvPr id="97" name="TextBox 96"/>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98" name="TextBox 97"/>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99" name="Straight Arrow Connector 98"/>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TextBox 100"/>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102" name="Rectangle 101"/>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TextBox 102"/>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104" name="Straight Arrow Connector 103"/>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106" name="TextBox 105"/>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107" name="Straight Arrow Connector 106"/>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110" name="Rectangle 109"/>
            <p:cNvSpPr/>
            <p:nvPr/>
          </p:nvSpPr>
          <p:spPr>
            <a:xfrm>
              <a:off x="3012806" y="1655694"/>
              <a:ext cx="5807665"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 name="Straight Arrow Connector 110"/>
            <p:cNvCxnSpPr/>
            <p:nvPr/>
          </p:nvCxnSpPr>
          <p:spPr>
            <a:xfrm>
              <a:off x="3059832"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203848"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113" name="Straight Arrow Connector 112"/>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6478860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AB: Strain</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Modulus of elasticity is E for AB. So</a:t>
            </a:r>
          </a:p>
        </p:txBody>
      </p:sp>
      <p:graphicFrame>
        <p:nvGraphicFramePr>
          <p:cNvPr id="23" name="Object 22"/>
          <p:cNvGraphicFramePr>
            <a:graphicFrameLocks noChangeAspect="1"/>
          </p:cNvGraphicFramePr>
          <p:nvPr>
            <p:extLst>
              <p:ext uri="{D42A27DB-BD31-4B8C-83A1-F6EECF244321}">
                <p14:modId xmlns:p14="http://schemas.microsoft.com/office/powerpoint/2010/main" val="1283433126"/>
              </p:ext>
            </p:extLst>
          </p:nvPr>
        </p:nvGraphicFramePr>
        <p:xfrm>
          <a:off x="2779713" y="4545013"/>
          <a:ext cx="3429000" cy="1044575"/>
        </p:xfrm>
        <a:graphic>
          <a:graphicData uri="http://schemas.openxmlformats.org/presentationml/2006/ole">
            <mc:AlternateContent xmlns:mc="http://schemas.openxmlformats.org/markup-compatibility/2006">
              <mc:Choice xmlns:v="urn:schemas-microsoft-com:vml" Requires="v">
                <p:oleObj spid="_x0000_s50179" name="Equation" r:id="rId3" imgW="1371600" imgH="419040" progId="Equation.DSMT4">
                  <p:embed/>
                </p:oleObj>
              </mc:Choice>
              <mc:Fallback>
                <p:oleObj name="Equation" r:id="rId3" imgW="1371600" imgH="419040" progId="Equation.DSMT4">
                  <p:embed/>
                  <p:pic>
                    <p:nvPicPr>
                      <p:cNvPr id="0" name=""/>
                      <p:cNvPicPr/>
                      <p:nvPr/>
                    </p:nvPicPr>
                    <p:blipFill>
                      <a:blip r:embed="rId4"/>
                      <a:stretch>
                        <a:fillRect/>
                      </a:stretch>
                    </p:blipFill>
                    <p:spPr>
                      <a:xfrm>
                        <a:off x="2779713" y="4545013"/>
                        <a:ext cx="3429000" cy="1044575"/>
                      </a:xfrm>
                      <a:prstGeom prst="rect">
                        <a:avLst/>
                      </a:prstGeom>
                    </p:spPr>
                  </p:pic>
                </p:oleObj>
              </mc:Fallback>
            </mc:AlternateContent>
          </a:graphicData>
        </a:graphic>
      </p:graphicFrame>
      <p:grpSp>
        <p:nvGrpSpPr>
          <p:cNvPr id="75" name="Group 74"/>
          <p:cNvGrpSpPr/>
          <p:nvPr/>
        </p:nvGrpSpPr>
        <p:grpSpPr>
          <a:xfrm>
            <a:off x="1007704" y="992922"/>
            <a:ext cx="7812767" cy="2868126"/>
            <a:chOff x="1007704" y="992922"/>
            <a:chExt cx="7812767" cy="2868126"/>
          </a:xfrm>
        </p:grpSpPr>
        <p:sp>
          <p:nvSpPr>
            <p:cNvPr id="76" name="TextBox 75"/>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77" name="TextBox 76"/>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78" name="Straight Arrow Connector 77"/>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TextBox 79"/>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81" name="Rectangle 80"/>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83" name="Straight Arrow Connector 82"/>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85" name="TextBox 84"/>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86" name="Straight Arrow Connector 85"/>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89" name="Rectangle 88"/>
            <p:cNvSpPr/>
            <p:nvPr/>
          </p:nvSpPr>
          <p:spPr>
            <a:xfrm>
              <a:off x="3012806" y="1655694"/>
              <a:ext cx="5807665"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0" name="Straight Arrow Connector 89"/>
            <p:cNvCxnSpPr/>
            <p:nvPr/>
          </p:nvCxnSpPr>
          <p:spPr>
            <a:xfrm>
              <a:off x="3059832"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203848"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92" name="Straight Arrow Connector 91"/>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1219272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AB: Displacement</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sz="2400" dirty="0" smtClean="0"/>
              <a:t>Here x</a:t>
            </a:r>
            <a:r>
              <a:rPr lang="en-IN" sz="2400" baseline="-25000" dirty="0" smtClean="0"/>
              <a:t>A</a:t>
            </a:r>
            <a:r>
              <a:rPr lang="en-IN" sz="2400" dirty="0" smtClean="0"/>
              <a:t>=-L/2. Not that we are moving from the origin </a:t>
            </a:r>
            <a:r>
              <a:rPr lang="en-IN" sz="2400" dirty="0" err="1" smtClean="0"/>
              <a:t>upto</a:t>
            </a:r>
            <a:r>
              <a:rPr lang="en-IN" sz="2400" dirty="0" smtClean="0"/>
              <a:t> our x only, (which is on the negative side of the origin but the sign is automatically taken care of), and not necessarily </a:t>
            </a:r>
            <a:r>
              <a:rPr lang="en-IN" sz="2400" dirty="0" err="1" smtClean="0"/>
              <a:t>upto</a:t>
            </a:r>
            <a:r>
              <a:rPr lang="en-IN" sz="2400" dirty="0" smtClean="0"/>
              <a:t> A. Hence</a:t>
            </a:r>
          </a:p>
        </p:txBody>
      </p:sp>
      <p:graphicFrame>
        <p:nvGraphicFramePr>
          <p:cNvPr id="23" name="Object 22"/>
          <p:cNvGraphicFramePr>
            <a:graphicFrameLocks noChangeAspect="1"/>
          </p:cNvGraphicFramePr>
          <p:nvPr>
            <p:extLst>
              <p:ext uri="{D42A27DB-BD31-4B8C-83A1-F6EECF244321}">
                <p14:modId xmlns:p14="http://schemas.microsoft.com/office/powerpoint/2010/main" val="681843867"/>
              </p:ext>
            </p:extLst>
          </p:nvPr>
        </p:nvGraphicFramePr>
        <p:xfrm>
          <a:off x="1382713" y="5137745"/>
          <a:ext cx="6223000" cy="1171575"/>
        </p:xfrm>
        <a:graphic>
          <a:graphicData uri="http://schemas.openxmlformats.org/presentationml/2006/ole">
            <mc:AlternateContent xmlns:mc="http://schemas.openxmlformats.org/markup-compatibility/2006">
              <mc:Choice xmlns:v="urn:schemas-microsoft-com:vml" Requires="v">
                <p:oleObj spid="_x0000_s51203" name="Equation" r:id="rId3" imgW="2489040" imgH="469800" progId="Equation.DSMT4">
                  <p:embed/>
                </p:oleObj>
              </mc:Choice>
              <mc:Fallback>
                <p:oleObj name="Equation" r:id="rId3" imgW="2489040" imgH="469800" progId="Equation.DSMT4">
                  <p:embed/>
                  <p:pic>
                    <p:nvPicPr>
                      <p:cNvPr id="0" name=""/>
                      <p:cNvPicPr/>
                      <p:nvPr/>
                    </p:nvPicPr>
                    <p:blipFill>
                      <a:blip r:embed="rId4"/>
                      <a:stretch>
                        <a:fillRect/>
                      </a:stretch>
                    </p:blipFill>
                    <p:spPr>
                      <a:xfrm>
                        <a:off x="1382713" y="5137745"/>
                        <a:ext cx="6223000" cy="1171575"/>
                      </a:xfrm>
                      <a:prstGeom prst="rect">
                        <a:avLst/>
                      </a:prstGeom>
                    </p:spPr>
                  </p:pic>
                </p:oleObj>
              </mc:Fallback>
            </mc:AlternateContent>
          </a:graphicData>
        </a:graphic>
      </p:graphicFrame>
      <p:grpSp>
        <p:nvGrpSpPr>
          <p:cNvPr id="75" name="Group 74"/>
          <p:cNvGrpSpPr/>
          <p:nvPr/>
        </p:nvGrpSpPr>
        <p:grpSpPr>
          <a:xfrm>
            <a:off x="1007704" y="992922"/>
            <a:ext cx="7812767" cy="2868126"/>
            <a:chOff x="1007704" y="992922"/>
            <a:chExt cx="7812767" cy="2868126"/>
          </a:xfrm>
        </p:grpSpPr>
        <p:sp>
          <p:nvSpPr>
            <p:cNvPr id="76" name="TextBox 75"/>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77" name="TextBox 76"/>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78" name="Straight Arrow Connector 77"/>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TextBox 79"/>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81" name="Rectangle 80"/>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83" name="Straight Arrow Connector 82"/>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85" name="TextBox 84"/>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86" name="Straight Arrow Connector 85"/>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89" name="Rectangle 88"/>
            <p:cNvSpPr/>
            <p:nvPr/>
          </p:nvSpPr>
          <p:spPr>
            <a:xfrm>
              <a:off x="3012806" y="1655694"/>
              <a:ext cx="5807665"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0" name="Straight Arrow Connector 89"/>
            <p:cNvCxnSpPr/>
            <p:nvPr/>
          </p:nvCxnSpPr>
          <p:spPr>
            <a:xfrm>
              <a:off x="3059832"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203848"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92" name="Straight Arrow Connector 91"/>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1389091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BC: Force</a:t>
            </a:r>
            <a:endParaRPr lang="en-IN" dirty="0"/>
          </a:p>
        </p:txBody>
      </p:sp>
      <p:sp>
        <p:nvSpPr>
          <p:cNvPr id="3" name="Content Placeholder 2"/>
          <p:cNvSpPr>
            <a:spLocks noGrp="1"/>
          </p:cNvSpPr>
          <p:nvPr>
            <p:ph idx="1"/>
          </p:nvPr>
        </p:nvSpPr>
        <p:spPr>
          <a:xfrm>
            <a:off x="323528" y="3861048"/>
            <a:ext cx="8363272" cy="2265115"/>
          </a:xfrm>
        </p:spPr>
        <p:txBody>
          <a:bodyPr>
            <a:normAutofit fontScale="92500" lnSpcReduction="20000"/>
          </a:bodyPr>
          <a:lstStyle/>
          <a:p>
            <a:r>
              <a:rPr lang="en-IN" sz="2800" dirty="0" smtClean="0"/>
              <a:t>Once we cut the section between B and C we will see an internal force F(x) at the cut. </a:t>
            </a:r>
          </a:p>
          <a:p>
            <a:r>
              <a:rPr lang="en-IN" sz="2800" dirty="0" smtClean="0"/>
              <a:t>Note that in this domain we can now see Q and R</a:t>
            </a:r>
            <a:r>
              <a:rPr lang="en-IN" sz="2800" baseline="-25000" dirty="0" smtClean="0"/>
              <a:t>B</a:t>
            </a:r>
            <a:r>
              <a:rPr lang="en-IN" sz="2800" dirty="0" smtClean="0"/>
              <a:t>, but R</a:t>
            </a:r>
            <a:r>
              <a:rPr lang="en-IN" sz="2800" baseline="-25000" dirty="0" smtClean="0"/>
              <a:t>C</a:t>
            </a:r>
            <a:r>
              <a:rPr lang="en-IN" sz="2800" dirty="0" smtClean="0"/>
              <a:t> still remains hidden. Also origin and coordinate system remain unchanged. </a:t>
            </a:r>
          </a:p>
          <a:p>
            <a:r>
              <a:rPr lang="en-IN" sz="2800" dirty="0" smtClean="0"/>
              <a:t>Using equilibrium we get</a:t>
            </a:r>
          </a:p>
        </p:txBody>
      </p:sp>
      <p:graphicFrame>
        <p:nvGraphicFramePr>
          <p:cNvPr id="23" name="Object 22"/>
          <p:cNvGraphicFramePr>
            <a:graphicFrameLocks noChangeAspect="1"/>
          </p:cNvGraphicFramePr>
          <p:nvPr>
            <p:extLst>
              <p:ext uri="{D42A27DB-BD31-4B8C-83A1-F6EECF244321}">
                <p14:modId xmlns:p14="http://schemas.microsoft.com/office/powerpoint/2010/main" val="3691867139"/>
              </p:ext>
            </p:extLst>
          </p:nvPr>
        </p:nvGraphicFramePr>
        <p:xfrm>
          <a:off x="4419674" y="5327650"/>
          <a:ext cx="3968750" cy="1270000"/>
        </p:xfrm>
        <a:graphic>
          <a:graphicData uri="http://schemas.openxmlformats.org/presentationml/2006/ole">
            <mc:AlternateContent xmlns:mc="http://schemas.openxmlformats.org/markup-compatibility/2006">
              <mc:Choice xmlns:v="urn:schemas-microsoft-com:vml" Requires="v">
                <p:oleObj spid="_x0000_s52227" name="Equation" r:id="rId3" imgW="1587240" imgH="507960" progId="Equation.DSMT4">
                  <p:embed/>
                </p:oleObj>
              </mc:Choice>
              <mc:Fallback>
                <p:oleObj name="Equation" r:id="rId3" imgW="1587240" imgH="507960" progId="Equation.DSMT4">
                  <p:embed/>
                  <p:pic>
                    <p:nvPicPr>
                      <p:cNvPr id="0" name=""/>
                      <p:cNvPicPr/>
                      <p:nvPr/>
                    </p:nvPicPr>
                    <p:blipFill>
                      <a:blip r:embed="rId4"/>
                      <a:stretch>
                        <a:fillRect/>
                      </a:stretch>
                    </p:blipFill>
                    <p:spPr>
                      <a:xfrm>
                        <a:off x="4419674" y="5327650"/>
                        <a:ext cx="3968750" cy="1270000"/>
                      </a:xfrm>
                      <a:prstGeom prst="rect">
                        <a:avLst/>
                      </a:prstGeom>
                    </p:spPr>
                  </p:pic>
                </p:oleObj>
              </mc:Fallback>
            </mc:AlternateContent>
          </a:graphicData>
        </a:graphic>
      </p:graphicFrame>
      <p:grpSp>
        <p:nvGrpSpPr>
          <p:cNvPr id="95" name="Group 94"/>
          <p:cNvGrpSpPr/>
          <p:nvPr/>
        </p:nvGrpSpPr>
        <p:grpSpPr>
          <a:xfrm>
            <a:off x="1007704" y="992922"/>
            <a:ext cx="7812767" cy="2868126"/>
            <a:chOff x="1007704" y="992922"/>
            <a:chExt cx="7812767" cy="2868126"/>
          </a:xfrm>
        </p:grpSpPr>
        <p:sp>
          <p:nvSpPr>
            <p:cNvPr id="96" name="TextBox 95"/>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97" name="TextBox 96"/>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98" name="Straight Arrow Connector 97"/>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TextBox 99"/>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101" name="Rectangle 100"/>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TextBox 101"/>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103" name="Straight Arrow Connector 102"/>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105" name="TextBox 104"/>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106" name="Straight Arrow Connector 105"/>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109" name="Rectangle 108"/>
            <p:cNvSpPr/>
            <p:nvPr/>
          </p:nvSpPr>
          <p:spPr>
            <a:xfrm>
              <a:off x="6804248" y="1655694"/>
              <a:ext cx="2016223"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0" name="Straight Arrow Connector 109"/>
            <p:cNvCxnSpPr/>
            <p:nvPr/>
          </p:nvCxnSpPr>
          <p:spPr>
            <a:xfrm>
              <a:off x="6804408"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948424"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112" name="Straight Arrow Connector 111"/>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28447274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BC: Stress</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Area of cross section is a from B to C. So</a:t>
            </a:r>
          </a:p>
        </p:txBody>
      </p:sp>
      <p:graphicFrame>
        <p:nvGraphicFramePr>
          <p:cNvPr id="23" name="Object 22"/>
          <p:cNvGraphicFramePr>
            <a:graphicFrameLocks noChangeAspect="1"/>
          </p:cNvGraphicFramePr>
          <p:nvPr>
            <p:extLst>
              <p:ext uri="{D42A27DB-BD31-4B8C-83A1-F6EECF244321}">
                <p14:modId xmlns:p14="http://schemas.microsoft.com/office/powerpoint/2010/main" val="2551847064"/>
              </p:ext>
            </p:extLst>
          </p:nvPr>
        </p:nvGraphicFramePr>
        <p:xfrm>
          <a:off x="2239963" y="4545013"/>
          <a:ext cx="4508500" cy="1044575"/>
        </p:xfrm>
        <a:graphic>
          <a:graphicData uri="http://schemas.openxmlformats.org/presentationml/2006/ole">
            <mc:AlternateContent xmlns:mc="http://schemas.openxmlformats.org/markup-compatibility/2006">
              <mc:Choice xmlns:v="urn:schemas-microsoft-com:vml" Requires="v">
                <p:oleObj spid="_x0000_s53251" name="Equation" r:id="rId3" imgW="1803240" imgH="419040" progId="Equation.DSMT4">
                  <p:embed/>
                </p:oleObj>
              </mc:Choice>
              <mc:Fallback>
                <p:oleObj name="Equation" r:id="rId3" imgW="1803240" imgH="419040" progId="Equation.DSMT4">
                  <p:embed/>
                  <p:pic>
                    <p:nvPicPr>
                      <p:cNvPr id="0" name=""/>
                      <p:cNvPicPr/>
                      <p:nvPr/>
                    </p:nvPicPr>
                    <p:blipFill>
                      <a:blip r:embed="rId4"/>
                      <a:stretch>
                        <a:fillRect/>
                      </a:stretch>
                    </p:blipFill>
                    <p:spPr>
                      <a:xfrm>
                        <a:off x="2239963" y="4545013"/>
                        <a:ext cx="4508500" cy="1044575"/>
                      </a:xfrm>
                      <a:prstGeom prst="rect">
                        <a:avLst/>
                      </a:prstGeom>
                    </p:spPr>
                  </p:pic>
                </p:oleObj>
              </mc:Fallback>
            </mc:AlternateContent>
          </a:graphicData>
        </a:graphic>
      </p:graphicFrame>
      <p:grpSp>
        <p:nvGrpSpPr>
          <p:cNvPr id="56" name="Group 55"/>
          <p:cNvGrpSpPr/>
          <p:nvPr/>
        </p:nvGrpSpPr>
        <p:grpSpPr>
          <a:xfrm>
            <a:off x="1007704" y="992922"/>
            <a:ext cx="7812767" cy="2868126"/>
            <a:chOff x="1007704" y="992922"/>
            <a:chExt cx="7812767" cy="2868126"/>
          </a:xfrm>
        </p:grpSpPr>
        <p:sp>
          <p:nvSpPr>
            <p:cNvPr id="57" name="TextBox 56"/>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58" name="TextBox 57"/>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59" name="Straight Arrow Connector 58"/>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62" name="Rectangle 61"/>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64" name="Straight Arrow Connector 63"/>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66" name="TextBox 65"/>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67" name="Straight Arrow Connector 66"/>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70" name="Rectangle 69"/>
            <p:cNvSpPr/>
            <p:nvPr/>
          </p:nvSpPr>
          <p:spPr>
            <a:xfrm>
              <a:off x="6804248" y="1655694"/>
              <a:ext cx="2016223"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 name="Straight Arrow Connector 70"/>
            <p:cNvCxnSpPr/>
            <p:nvPr/>
          </p:nvCxnSpPr>
          <p:spPr>
            <a:xfrm>
              <a:off x="6804408"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948424"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73" name="Straight Arrow Connector 72"/>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14416080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BC: Strain</a:t>
            </a:r>
            <a:endParaRPr lang="en-IN" dirty="0"/>
          </a:p>
        </p:txBody>
      </p:sp>
      <p:sp>
        <p:nvSpPr>
          <p:cNvPr id="3" name="Content Placeholder 2"/>
          <p:cNvSpPr>
            <a:spLocks noGrp="1"/>
          </p:cNvSpPr>
          <p:nvPr>
            <p:ph idx="1"/>
          </p:nvPr>
        </p:nvSpPr>
        <p:spPr>
          <a:xfrm>
            <a:off x="323528" y="3861048"/>
            <a:ext cx="8363272" cy="2265115"/>
          </a:xfrm>
        </p:spPr>
        <p:txBody>
          <a:bodyPr>
            <a:normAutofit/>
          </a:bodyPr>
          <a:lstStyle/>
          <a:p>
            <a:r>
              <a:rPr lang="en-IN" dirty="0" smtClean="0"/>
              <a:t>Modulus of elasticity is 2E from B to C. So</a:t>
            </a:r>
          </a:p>
        </p:txBody>
      </p:sp>
      <p:graphicFrame>
        <p:nvGraphicFramePr>
          <p:cNvPr id="23" name="Object 22"/>
          <p:cNvGraphicFramePr>
            <a:graphicFrameLocks noChangeAspect="1"/>
          </p:cNvGraphicFramePr>
          <p:nvPr>
            <p:extLst>
              <p:ext uri="{D42A27DB-BD31-4B8C-83A1-F6EECF244321}">
                <p14:modId xmlns:p14="http://schemas.microsoft.com/office/powerpoint/2010/main" val="3106307170"/>
              </p:ext>
            </p:extLst>
          </p:nvPr>
        </p:nvGraphicFramePr>
        <p:xfrm>
          <a:off x="2287588" y="4545013"/>
          <a:ext cx="4413250" cy="1044575"/>
        </p:xfrm>
        <a:graphic>
          <a:graphicData uri="http://schemas.openxmlformats.org/presentationml/2006/ole">
            <mc:AlternateContent xmlns:mc="http://schemas.openxmlformats.org/markup-compatibility/2006">
              <mc:Choice xmlns:v="urn:schemas-microsoft-com:vml" Requires="v">
                <p:oleObj spid="_x0000_s54275" name="Equation" r:id="rId3" imgW="1765080" imgH="419040" progId="Equation.DSMT4">
                  <p:embed/>
                </p:oleObj>
              </mc:Choice>
              <mc:Fallback>
                <p:oleObj name="Equation" r:id="rId3" imgW="1765080" imgH="419040" progId="Equation.DSMT4">
                  <p:embed/>
                  <p:pic>
                    <p:nvPicPr>
                      <p:cNvPr id="0" name=""/>
                      <p:cNvPicPr/>
                      <p:nvPr/>
                    </p:nvPicPr>
                    <p:blipFill>
                      <a:blip r:embed="rId4"/>
                      <a:stretch>
                        <a:fillRect/>
                      </a:stretch>
                    </p:blipFill>
                    <p:spPr>
                      <a:xfrm>
                        <a:off x="2287588" y="4545013"/>
                        <a:ext cx="4413250" cy="1044575"/>
                      </a:xfrm>
                      <a:prstGeom prst="rect">
                        <a:avLst/>
                      </a:prstGeom>
                    </p:spPr>
                  </p:pic>
                </p:oleObj>
              </mc:Fallback>
            </mc:AlternateContent>
          </a:graphicData>
        </a:graphic>
      </p:graphicFrame>
      <p:grpSp>
        <p:nvGrpSpPr>
          <p:cNvPr id="55" name="Group 54"/>
          <p:cNvGrpSpPr/>
          <p:nvPr/>
        </p:nvGrpSpPr>
        <p:grpSpPr>
          <a:xfrm>
            <a:off x="1007704" y="992922"/>
            <a:ext cx="7812767" cy="2868126"/>
            <a:chOff x="1007704" y="992922"/>
            <a:chExt cx="7812767" cy="2868126"/>
          </a:xfrm>
        </p:grpSpPr>
        <p:sp>
          <p:nvSpPr>
            <p:cNvPr id="56" name="TextBox 55"/>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57" name="TextBox 56"/>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58" name="Straight Arrow Connector 57"/>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61" name="Rectangle 60"/>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63" name="Straight Arrow Connector 62"/>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65" name="TextBox 64"/>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66" name="Straight Arrow Connector 65"/>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69" name="Rectangle 68"/>
            <p:cNvSpPr/>
            <p:nvPr/>
          </p:nvSpPr>
          <p:spPr>
            <a:xfrm>
              <a:off x="6804248" y="1655694"/>
              <a:ext cx="2016223"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Straight Arrow Connector 69"/>
            <p:cNvCxnSpPr/>
            <p:nvPr/>
          </p:nvCxnSpPr>
          <p:spPr>
            <a:xfrm>
              <a:off x="6804408"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48424"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72" name="Straight Arrow Connector 71"/>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6072697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BC: Displacement</a:t>
            </a:r>
            <a:endParaRPr lang="en-IN" dirty="0"/>
          </a:p>
        </p:txBody>
      </p:sp>
      <p:sp>
        <p:nvSpPr>
          <p:cNvPr id="3" name="Content Placeholder 2"/>
          <p:cNvSpPr>
            <a:spLocks noGrp="1"/>
          </p:cNvSpPr>
          <p:nvPr>
            <p:ph idx="1"/>
          </p:nvPr>
        </p:nvSpPr>
        <p:spPr>
          <a:xfrm>
            <a:off x="323528" y="3645024"/>
            <a:ext cx="8363272" cy="2265115"/>
          </a:xfrm>
        </p:spPr>
        <p:txBody>
          <a:bodyPr>
            <a:normAutofit/>
          </a:bodyPr>
          <a:lstStyle/>
          <a:p>
            <a:r>
              <a:rPr lang="en-IN" sz="2400" dirty="0" smtClean="0"/>
              <a:t>Here we need to understand </a:t>
            </a:r>
            <a:r>
              <a:rPr lang="en-IN" sz="2400" b="1" dirty="0" smtClean="0"/>
              <a:t>that the domain of integration does not need to span AB</a:t>
            </a:r>
            <a:r>
              <a:rPr lang="en-IN" sz="2400" dirty="0" smtClean="0"/>
              <a:t> since integration is </a:t>
            </a:r>
            <a:r>
              <a:rPr lang="en-IN" sz="2400" b="1" dirty="0" smtClean="0"/>
              <a:t>from 0 to x and now x spans only BC</a:t>
            </a:r>
            <a:r>
              <a:rPr lang="en-IN" sz="2400" dirty="0" smtClean="0"/>
              <a:t>. </a:t>
            </a:r>
            <a:r>
              <a:rPr lang="en-IN" sz="2400" b="1" dirty="0" smtClean="0"/>
              <a:t> We will not need to split the interval of integration into two intervals.</a:t>
            </a:r>
          </a:p>
        </p:txBody>
      </p:sp>
      <p:graphicFrame>
        <p:nvGraphicFramePr>
          <p:cNvPr id="23" name="Object 22"/>
          <p:cNvGraphicFramePr>
            <a:graphicFrameLocks noChangeAspect="1"/>
          </p:cNvGraphicFramePr>
          <p:nvPr>
            <p:extLst>
              <p:ext uri="{D42A27DB-BD31-4B8C-83A1-F6EECF244321}">
                <p14:modId xmlns:p14="http://schemas.microsoft.com/office/powerpoint/2010/main" val="3757484371"/>
              </p:ext>
            </p:extLst>
          </p:nvPr>
        </p:nvGraphicFramePr>
        <p:xfrm>
          <a:off x="2690813" y="5245100"/>
          <a:ext cx="4445000" cy="1203325"/>
        </p:xfrm>
        <a:graphic>
          <a:graphicData uri="http://schemas.openxmlformats.org/presentationml/2006/ole">
            <mc:AlternateContent xmlns:mc="http://schemas.openxmlformats.org/markup-compatibility/2006">
              <mc:Choice xmlns:v="urn:schemas-microsoft-com:vml" Requires="v">
                <p:oleObj spid="_x0000_s55299" name="Equation" r:id="rId3" imgW="1777680" imgH="482400" progId="Equation.DSMT4">
                  <p:embed/>
                </p:oleObj>
              </mc:Choice>
              <mc:Fallback>
                <p:oleObj name="Equation" r:id="rId3" imgW="1777680" imgH="482400" progId="Equation.DSMT4">
                  <p:embed/>
                  <p:pic>
                    <p:nvPicPr>
                      <p:cNvPr id="0" name=""/>
                      <p:cNvPicPr/>
                      <p:nvPr/>
                    </p:nvPicPr>
                    <p:blipFill>
                      <a:blip r:embed="rId4"/>
                      <a:stretch>
                        <a:fillRect/>
                      </a:stretch>
                    </p:blipFill>
                    <p:spPr>
                      <a:xfrm>
                        <a:off x="2690813" y="5245100"/>
                        <a:ext cx="4445000" cy="1203325"/>
                      </a:xfrm>
                      <a:prstGeom prst="rect">
                        <a:avLst/>
                      </a:prstGeom>
                    </p:spPr>
                  </p:pic>
                </p:oleObj>
              </mc:Fallback>
            </mc:AlternateContent>
          </a:graphicData>
        </a:graphic>
      </p:graphicFrame>
      <p:grpSp>
        <p:nvGrpSpPr>
          <p:cNvPr id="55" name="Group 54"/>
          <p:cNvGrpSpPr/>
          <p:nvPr/>
        </p:nvGrpSpPr>
        <p:grpSpPr>
          <a:xfrm>
            <a:off x="1007704" y="992922"/>
            <a:ext cx="7812767" cy="2868126"/>
            <a:chOff x="1007704" y="992922"/>
            <a:chExt cx="7812767" cy="2868126"/>
          </a:xfrm>
        </p:grpSpPr>
        <p:sp>
          <p:nvSpPr>
            <p:cNvPr id="56" name="TextBox 55"/>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57" name="TextBox 56"/>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58" name="Straight Arrow Connector 57"/>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61" name="Rectangle 60"/>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63" name="Straight Arrow Connector 62"/>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65" name="TextBox 64"/>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66" name="Straight Arrow Connector 65"/>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69" name="Rectangle 68"/>
            <p:cNvSpPr/>
            <p:nvPr/>
          </p:nvSpPr>
          <p:spPr>
            <a:xfrm>
              <a:off x="6804248" y="1655694"/>
              <a:ext cx="2016223"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Straight Arrow Connector 69"/>
            <p:cNvCxnSpPr/>
            <p:nvPr/>
          </p:nvCxnSpPr>
          <p:spPr>
            <a:xfrm>
              <a:off x="6804408"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48424"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72" name="Straight Arrow Connector 71"/>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37196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Domain </a:t>
            </a:r>
            <a:r>
              <a:rPr lang="en-IN" dirty="0" smtClean="0"/>
              <a:t>BC: </a:t>
            </a:r>
            <a:r>
              <a:rPr lang="en-IN" dirty="0"/>
              <a:t>Displacement</a:t>
            </a:r>
          </a:p>
        </p:txBody>
      </p:sp>
      <p:sp>
        <p:nvSpPr>
          <p:cNvPr id="3" name="Content Placeholder 2"/>
          <p:cNvSpPr>
            <a:spLocks noGrp="1"/>
          </p:cNvSpPr>
          <p:nvPr>
            <p:ph idx="1"/>
          </p:nvPr>
        </p:nvSpPr>
        <p:spPr>
          <a:xfrm>
            <a:off x="323528" y="3612157"/>
            <a:ext cx="8363272" cy="2265115"/>
          </a:xfrm>
        </p:spPr>
        <p:txBody>
          <a:bodyPr>
            <a:normAutofit/>
          </a:bodyPr>
          <a:lstStyle/>
          <a:p>
            <a:r>
              <a:rPr lang="en-IN" sz="2800" dirty="0" smtClean="0"/>
              <a:t>We can now calculate the displacement at x in domain BC. Since </a:t>
            </a:r>
            <a:r>
              <a:rPr lang="en-IN" sz="2800" dirty="0" err="1" smtClean="0"/>
              <a:t>x</a:t>
            </a:r>
            <a:r>
              <a:rPr lang="en-IN" sz="2800" baseline="-25000" dirty="0" err="1" smtClean="0"/>
              <a:t>B</a:t>
            </a:r>
            <a:r>
              <a:rPr lang="en-IN" sz="2800" dirty="0" smtClean="0"/>
              <a:t> = 0</a:t>
            </a:r>
          </a:p>
        </p:txBody>
      </p:sp>
      <p:graphicFrame>
        <p:nvGraphicFramePr>
          <p:cNvPr id="23" name="Object 22"/>
          <p:cNvGraphicFramePr>
            <a:graphicFrameLocks noChangeAspect="1"/>
          </p:cNvGraphicFramePr>
          <p:nvPr>
            <p:extLst>
              <p:ext uri="{D42A27DB-BD31-4B8C-83A1-F6EECF244321}">
                <p14:modId xmlns:p14="http://schemas.microsoft.com/office/powerpoint/2010/main" val="1659821989"/>
              </p:ext>
            </p:extLst>
          </p:nvPr>
        </p:nvGraphicFramePr>
        <p:xfrm>
          <a:off x="1176610" y="4797152"/>
          <a:ext cx="6635750" cy="1169988"/>
        </p:xfrm>
        <a:graphic>
          <a:graphicData uri="http://schemas.openxmlformats.org/presentationml/2006/ole">
            <mc:AlternateContent xmlns:mc="http://schemas.openxmlformats.org/markup-compatibility/2006">
              <mc:Choice xmlns:v="urn:schemas-microsoft-com:vml" Requires="v">
                <p:oleObj spid="_x0000_s56323" name="Equation" r:id="rId3" imgW="2654280" imgH="469800" progId="Equation.DSMT4">
                  <p:embed/>
                </p:oleObj>
              </mc:Choice>
              <mc:Fallback>
                <p:oleObj name="Equation" r:id="rId3" imgW="2654280" imgH="469800" progId="Equation.DSMT4">
                  <p:embed/>
                  <p:pic>
                    <p:nvPicPr>
                      <p:cNvPr id="0" name=""/>
                      <p:cNvPicPr/>
                      <p:nvPr/>
                    </p:nvPicPr>
                    <p:blipFill>
                      <a:blip r:embed="rId4"/>
                      <a:stretch>
                        <a:fillRect/>
                      </a:stretch>
                    </p:blipFill>
                    <p:spPr>
                      <a:xfrm>
                        <a:off x="1176610" y="4797152"/>
                        <a:ext cx="6635750" cy="1169988"/>
                      </a:xfrm>
                      <a:prstGeom prst="rect">
                        <a:avLst/>
                      </a:prstGeom>
                    </p:spPr>
                  </p:pic>
                </p:oleObj>
              </mc:Fallback>
            </mc:AlternateContent>
          </a:graphicData>
        </a:graphic>
      </p:graphicFrame>
      <p:grpSp>
        <p:nvGrpSpPr>
          <p:cNvPr id="55" name="Group 54"/>
          <p:cNvGrpSpPr/>
          <p:nvPr/>
        </p:nvGrpSpPr>
        <p:grpSpPr>
          <a:xfrm>
            <a:off x="1007704" y="992922"/>
            <a:ext cx="7812767" cy="2868126"/>
            <a:chOff x="1007704" y="992922"/>
            <a:chExt cx="7812767" cy="2868126"/>
          </a:xfrm>
        </p:grpSpPr>
        <p:sp>
          <p:nvSpPr>
            <p:cNvPr id="56" name="TextBox 55"/>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57" name="TextBox 56"/>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58" name="Straight Arrow Connector 57"/>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61" name="Rectangle 60"/>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63" name="Straight Arrow Connector 62"/>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65" name="TextBox 64"/>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66" name="Straight Arrow Connector 65"/>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69" name="Rectangle 68"/>
            <p:cNvSpPr/>
            <p:nvPr/>
          </p:nvSpPr>
          <p:spPr>
            <a:xfrm>
              <a:off x="6804248" y="1655694"/>
              <a:ext cx="2016223"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Straight Arrow Connector 69"/>
            <p:cNvCxnSpPr/>
            <p:nvPr/>
          </p:nvCxnSpPr>
          <p:spPr>
            <a:xfrm>
              <a:off x="6804408"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48424"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72" name="Straight Arrow Connector 71"/>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34515903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Displacement at B</a:t>
            </a:r>
            <a:endParaRPr lang="en-IN" dirty="0"/>
          </a:p>
        </p:txBody>
      </p:sp>
      <p:sp>
        <p:nvSpPr>
          <p:cNvPr id="3" name="Content Placeholder 2"/>
          <p:cNvSpPr>
            <a:spLocks noGrp="1"/>
          </p:cNvSpPr>
          <p:nvPr>
            <p:ph idx="1"/>
          </p:nvPr>
        </p:nvSpPr>
        <p:spPr>
          <a:xfrm>
            <a:off x="323527" y="3612157"/>
            <a:ext cx="8496943" cy="2265115"/>
          </a:xfrm>
        </p:spPr>
        <p:txBody>
          <a:bodyPr>
            <a:normAutofit/>
          </a:bodyPr>
          <a:lstStyle/>
          <a:p>
            <a:r>
              <a:rPr lang="en-IN" sz="2800" dirty="0" smtClean="0"/>
              <a:t>We can now calculate the displacement at B, where x = 0, by using any of the two expressions for u(x). </a:t>
            </a:r>
          </a:p>
          <a:p>
            <a:r>
              <a:rPr lang="en-IN" sz="2800" dirty="0" smtClean="0"/>
              <a:t>Either way we get</a:t>
            </a:r>
          </a:p>
        </p:txBody>
      </p:sp>
      <p:graphicFrame>
        <p:nvGraphicFramePr>
          <p:cNvPr id="23" name="Object 22"/>
          <p:cNvGraphicFramePr>
            <a:graphicFrameLocks noChangeAspect="1"/>
          </p:cNvGraphicFramePr>
          <p:nvPr>
            <p:extLst>
              <p:ext uri="{D42A27DB-BD31-4B8C-83A1-F6EECF244321}">
                <p14:modId xmlns:p14="http://schemas.microsoft.com/office/powerpoint/2010/main" val="2213123093"/>
              </p:ext>
            </p:extLst>
          </p:nvPr>
        </p:nvGraphicFramePr>
        <p:xfrm>
          <a:off x="1774825" y="5057775"/>
          <a:ext cx="5619750" cy="1044575"/>
        </p:xfrm>
        <a:graphic>
          <a:graphicData uri="http://schemas.openxmlformats.org/presentationml/2006/ole">
            <mc:AlternateContent xmlns:mc="http://schemas.openxmlformats.org/markup-compatibility/2006">
              <mc:Choice xmlns:v="urn:schemas-microsoft-com:vml" Requires="v">
                <p:oleObj spid="_x0000_s57347" name="Equation" r:id="rId3" imgW="2247840" imgH="419040" progId="Equation.DSMT4">
                  <p:embed/>
                </p:oleObj>
              </mc:Choice>
              <mc:Fallback>
                <p:oleObj name="Equation" r:id="rId3" imgW="2247840" imgH="419040" progId="Equation.DSMT4">
                  <p:embed/>
                  <p:pic>
                    <p:nvPicPr>
                      <p:cNvPr id="0" name=""/>
                      <p:cNvPicPr/>
                      <p:nvPr/>
                    </p:nvPicPr>
                    <p:blipFill>
                      <a:blip r:embed="rId4"/>
                      <a:stretch>
                        <a:fillRect/>
                      </a:stretch>
                    </p:blipFill>
                    <p:spPr>
                      <a:xfrm>
                        <a:off x="1774825" y="5057775"/>
                        <a:ext cx="5619750" cy="1044575"/>
                      </a:xfrm>
                      <a:prstGeom prst="rect">
                        <a:avLst/>
                      </a:prstGeom>
                    </p:spPr>
                  </p:pic>
                </p:oleObj>
              </mc:Fallback>
            </mc:AlternateContent>
          </a:graphicData>
        </a:graphic>
      </p:graphicFrame>
      <p:grpSp>
        <p:nvGrpSpPr>
          <p:cNvPr id="52" name="Group 51"/>
          <p:cNvGrpSpPr/>
          <p:nvPr/>
        </p:nvGrpSpPr>
        <p:grpSpPr>
          <a:xfrm>
            <a:off x="1007704" y="992922"/>
            <a:ext cx="7812767" cy="2868126"/>
            <a:chOff x="1007704" y="992922"/>
            <a:chExt cx="7812767" cy="2868126"/>
          </a:xfrm>
        </p:grpSpPr>
        <p:sp>
          <p:nvSpPr>
            <p:cNvPr id="53" name="TextBox 52"/>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54" name="TextBox 53"/>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55" name="Straight Arrow Connector 54"/>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58" name="Rectangle 57"/>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60" name="Straight Arrow Connector 59"/>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62" name="TextBox 61"/>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63" name="Straight Arrow Connector 62"/>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66" name="Rectangle 65"/>
            <p:cNvSpPr/>
            <p:nvPr/>
          </p:nvSpPr>
          <p:spPr>
            <a:xfrm>
              <a:off x="6804248" y="1655694"/>
              <a:ext cx="2016223"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Arrow Connector 66"/>
            <p:cNvCxnSpPr/>
            <p:nvPr/>
          </p:nvCxnSpPr>
          <p:spPr>
            <a:xfrm>
              <a:off x="6804408"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948424"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69" name="Straight Arrow Connector 68"/>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3781444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Displacement at B</a:t>
            </a:r>
            <a:endParaRPr lang="en-IN" dirty="0"/>
          </a:p>
        </p:txBody>
      </p:sp>
      <p:sp>
        <p:nvSpPr>
          <p:cNvPr id="3" name="Content Placeholder 2"/>
          <p:cNvSpPr>
            <a:spLocks noGrp="1"/>
          </p:cNvSpPr>
          <p:nvPr>
            <p:ph idx="1"/>
          </p:nvPr>
        </p:nvSpPr>
        <p:spPr>
          <a:xfrm>
            <a:off x="323527" y="3612157"/>
            <a:ext cx="8496943" cy="2265115"/>
          </a:xfrm>
        </p:spPr>
        <p:txBody>
          <a:bodyPr>
            <a:normAutofit/>
          </a:bodyPr>
          <a:lstStyle/>
          <a:p>
            <a:r>
              <a:rPr lang="en-IN" sz="2800" dirty="0" smtClean="0"/>
              <a:t>We can now calculate the displacement at B, where x = 0, by using any of the two expressions for u(x). </a:t>
            </a:r>
          </a:p>
          <a:p>
            <a:r>
              <a:rPr lang="en-IN" sz="2800" dirty="0" smtClean="0"/>
              <a:t>Either way we get</a:t>
            </a:r>
          </a:p>
        </p:txBody>
      </p:sp>
      <p:graphicFrame>
        <p:nvGraphicFramePr>
          <p:cNvPr id="23" name="Object 22"/>
          <p:cNvGraphicFramePr>
            <a:graphicFrameLocks noChangeAspect="1"/>
          </p:cNvGraphicFramePr>
          <p:nvPr>
            <p:extLst>
              <p:ext uri="{D42A27DB-BD31-4B8C-83A1-F6EECF244321}">
                <p14:modId xmlns:p14="http://schemas.microsoft.com/office/powerpoint/2010/main" val="3795740616"/>
              </p:ext>
            </p:extLst>
          </p:nvPr>
        </p:nvGraphicFramePr>
        <p:xfrm>
          <a:off x="3670126" y="4535488"/>
          <a:ext cx="4286250" cy="2089150"/>
        </p:xfrm>
        <a:graphic>
          <a:graphicData uri="http://schemas.openxmlformats.org/presentationml/2006/ole">
            <mc:AlternateContent xmlns:mc="http://schemas.openxmlformats.org/markup-compatibility/2006">
              <mc:Choice xmlns:v="urn:schemas-microsoft-com:vml" Requires="v">
                <p:oleObj spid="_x0000_s58371" name="Equation" r:id="rId3" imgW="1714320" imgH="838080" progId="Equation.DSMT4">
                  <p:embed/>
                </p:oleObj>
              </mc:Choice>
              <mc:Fallback>
                <p:oleObj name="Equation" r:id="rId3" imgW="1714320" imgH="838080" progId="Equation.DSMT4">
                  <p:embed/>
                  <p:pic>
                    <p:nvPicPr>
                      <p:cNvPr id="0" name=""/>
                      <p:cNvPicPr/>
                      <p:nvPr/>
                    </p:nvPicPr>
                    <p:blipFill>
                      <a:blip r:embed="rId4"/>
                      <a:stretch>
                        <a:fillRect/>
                      </a:stretch>
                    </p:blipFill>
                    <p:spPr>
                      <a:xfrm>
                        <a:off x="3670126" y="4535488"/>
                        <a:ext cx="4286250" cy="2089150"/>
                      </a:xfrm>
                      <a:prstGeom prst="rect">
                        <a:avLst/>
                      </a:prstGeom>
                    </p:spPr>
                  </p:pic>
                </p:oleObj>
              </mc:Fallback>
            </mc:AlternateContent>
          </a:graphicData>
        </a:graphic>
      </p:graphicFrame>
      <p:grpSp>
        <p:nvGrpSpPr>
          <p:cNvPr id="52" name="Group 51"/>
          <p:cNvGrpSpPr/>
          <p:nvPr/>
        </p:nvGrpSpPr>
        <p:grpSpPr>
          <a:xfrm>
            <a:off x="1007704" y="992922"/>
            <a:ext cx="7812767" cy="2868126"/>
            <a:chOff x="1007704" y="992922"/>
            <a:chExt cx="7812767" cy="2868126"/>
          </a:xfrm>
        </p:grpSpPr>
        <p:sp>
          <p:nvSpPr>
            <p:cNvPr id="53" name="TextBox 52"/>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54" name="TextBox 53"/>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55" name="Straight Arrow Connector 54"/>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58" name="Rectangle 57"/>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60" name="Straight Arrow Connector 59"/>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62" name="TextBox 61"/>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63" name="Straight Arrow Connector 62"/>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66" name="Rectangle 65"/>
            <p:cNvSpPr/>
            <p:nvPr/>
          </p:nvSpPr>
          <p:spPr>
            <a:xfrm>
              <a:off x="6804248" y="1655694"/>
              <a:ext cx="2016223"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Arrow Connector 66"/>
            <p:cNvCxnSpPr/>
            <p:nvPr/>
          </p:nvCxnSpPr>
          <p:spPr>
            <a:xfrm>
              <a:off x="6804408"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948424"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69" name="Straight Arrow Connector 68"/>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126919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one </a:t>
            </a:r>
            <a:r>
              <a:rPr lang="en-IN" dirty="0" err="1" smtClean="0"/>
              <a:t>dimensionsal</a:t>
            </a:r>
            <a:r>
              <a:rPr lang="en-IN" dirty="0" smtClean="0"/>
              <a:t> problem</a:t>
            </a:r>
            <a:endParaRPr lang="en-IN" dirty="0"/>
          </a:p>
        </p:txBody>
      </p:sp>
      <p:sp>
        <p:nvSpPr>
          <p:cNvPr id="3" name="Content Placeholder 2"/>
          <p:cNvSpPr>
            <a:spLocks noGrp="1"/>
          </p:cNvSpPr>
          <p:nvPr>
            <p:ph idx="1"/>
          </p:nvPr>
        </p:nvSpPr>
        <p:spPr>
          <a:xfrm>
            <a:off x="457200" y="4437112"/>
            <a:ext cx="8229600" cy="1689051"/>
          </a:xfrm>
        </p:spPr>
        <p:txBody>
          <a:bodyPr>
            <a:normAutofit/>
          </a:bodyPr>
          <a:lstStyle/>
          <a:p>
            <a:r>
              <a:rPr lang="en-IN" dirty="0" smtClean="0"/>
              <a:t>We draw the free body diagram as before. Since there are fixed joints at both ends we will get one more reaction force Q</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5508104"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1" name="TextBox 20"/>
          <p:cNvSpPr txBox="1"/>
          <p:nvPr/>
        </p:nvSpPr>
        <p:spPr>
          <a:xfrm>
            <a:off x="5796136" y="2060848"/>
            <a:ext cx="720080" cy="1015663"/>
          </a:xfrm>
          <a:prstGeom prst="rect">
            <a:avLst/>
          </a:prstGeom>
          <a:noFill/>
        </p:spPr>
        <p:txBody>
          <a:bodyPr wrap="square" rtlCol="0">
            <a:spAutoFit/>
          </a:bodyPr>
          <a:lstStyle/>
          <a:p>
            <a:r>
              <a:rPr lang="en-IN" sz="6000" dirty="0" smtClean="0"/>
              <a:t>P</a:t>
            </a:r>
            <a:endParaRPr lang="en-IN" sz="6000" dirty="0"/>
          </a:p>
        </p:txBody>
      </p:sp>
      <p:sp>
        <p:nvSpPr>
          <p:cNvPr id="10" name="TextBox 9"/>
          <p:cNvSpPr txBox="1"/>
          <p:nvPr/>
        </p:nvSpPr>
        <p:spPr>
          <a:xfrm>
            <a:off x="971600" y="1988840"/>
            <a:ext cx="720080" cy="1015663"/>
          </a:xfrm>
          <a:prstGeom prst="rect">
            <a:avLst/>
          </a:prstGeom>
          <a:noFill/>
        </p:spPr>
        <p:txBody>
          <a:bodyPr wrap="square" rtlCol="0">
            <a:spAutoFit/>
          </a:bodyPr>
          <a:lstStyle/>
          <a:p>
            <a:r>
              <a:rPr lang="en-IN" sz="6000" dirty="0" smtClean="0"/>
              <a:t>R</a:t>
            </a:r>
            <a:endParaRPr lang="en-IN" sz="6000" dirty="0"/>
          </a:p>
        </p:txBody>
      </p:sp>
      <p:cxnSp>
        <p:nvCxnSpPr>
          <p:cNvPr id="11" name="Straight Arrow Connector 10"/>
          <p:cNvCxnSpPr/>
          <p:nvPr/>
        </p:nvCxnSpPr>
        <p:spPr>
          <a:xfrm>
            <a:off x="539552" y="295183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48424" y="297005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20272" y="2060848"/>
            <a:ext cx="720080" cy="1015663"/>
          </a:xfrm>
          <a:prstGeom prst="rect">
            <a:avLst/>
          </a:prstGeom>
          <a:noFill/>
        </p:spPr>
        <p:txBody>
          <a:bodyPr wrap="square" rtlCol="0">
            <a:spAutoFit/>
          </a:bodyPr>
          <a:lstStyle/>
          <a:p>
            <a:r>
              <a:rPr lang="en-IN" sz="6000" dirty="0" smtClean="0"/>
              <a:t>Q</a:t>
            </a:r>
            <a:endParaRPr lang="en-IN" sz="6000" dirty="0"/>
          </a:p>
        </p:txBody>
      </p:sp>
    </p:spTree>
    <p:extLst>
      <p:ext uri="{BB962C8B-B14F-4D97-AF65-F5344CB8AC3E}">
        <p14:creationId xmlns:p14="http://schemas.microsoft.com/office/powerpoint/2010/main" val="20785423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Displacement at B</a:t>
            </a:r>
            <a:endParaRPr lang="en-IN" dirty="0"/>
          </a:p>
        </p:txBody>
      </p:sp>
      <p:sp>
        <p:nvSpPr>
          <p:cNvPr id="3" name="Content Placeholder 2"/>
          <p:cNvSpPr>
            <a:spLocks noGrp="1"/>
          </p:cNvSpPr>
          <p:nvPr>
            <p:ph idx="1"/>
          </p:nvPr>
        </p:nvSpPr>
        <p:spPr>
          <a:xfrm>
            <a:off x="323527" y="3900189"/>
            <a:ext cx="8496943" cy="2265115"/>
          </a:xfrm>
        </p:spPr>
        <p:txBody>
          <a:bodyPr>
            <a:normAutofit fontScale="77500" lnSpcReduction="20000"/>
          </a:bodyPr>
          <a:lstStyle/>
          <a:p>
            <a:r>
              <a:rPr lang="en-IN" sz="2800" dirty="0" smtClean="0"/>
              <a:t>Equating these two zeros would lead to the wrong conclusion shown below. </a:t>
            </a:r>
          </a:p>
          <a:p>
            <a:endParaRPr lang="en-IN" sz="2800" dirty="0" smtClean="0"/>
          </a:p>
          <a:p>
            <a:endParaRPr lang="en-IN" sz="2800" dirty="0"/>
          </a:p>
          <a:p>
            <a:endParaRPr lang="en-IN" sz="2800" dirty="0" smtClean="0"/>
          </a:p>
          <a:p>
            <a:r>
              <a:rPr lang="en-IN" sz="2800" dirty="0" smtClean="0"/>
              <a:t>We should only conclude that since the constraint is getting satisfied we are not getting useful information from x=0</a:t>
            </a:r>
          </a:p>
        </p:txBody>
      </p:sp>
      <p:graphicFrame>
        <p:nvGraphicFramePr>
          <p:cNvPr id="23" name="Object 22"/>
          <p:cNvGraphicFramePr>
            <a:graphicFrameLocks noChangeAspect="1"/>
          </p:cNvGraphicFramePr>
          <p:nvPr>
            <p:extLst>
              <p:ext uri="{D42A27DB-BD31-4B8C-83A1-F6EECF244321}">
                <p14:modId xmlns:p14="http://schemas.microsoft.com/office/powerpoint/2010/main" val="3275511070"/>
              </p:ext>
            </p:extLst>
          </p:nvPr>
        </p:nvGraphicFramePr>
        <p:xfrm>
          <a:off x="780876" y="4437112"/>
          <a:ext cx="7175500" cy="1044575"/>
        </p:xfrm>
        <a:graphic>
          <a:graphicData uri="http://schemas.openxmlformats.org/presentationml/2006/ole">
            <mc:AlternateContent xmlns:mc="http://schemas.openxmlformats.org/markup-compatibility/2006">
              <mc:Choice xmlns:v="urn:schemas-microsoft-com:vml" Requires="v">
                <p:oleObj spid="_x0000_s59395" name="Equation" r:id="rId3" imgW="2869920" imgH="419040" progId="Equation.DSMT4">
                  <p:embed/>
                </p:oleObj>
              </mc:Choice>
              <mc:Fallback>
                <p:oleObj name="Equation" r:id="rId3" imgW="2869920" imgH="419040" progId="Equation.DSMT4">
                  <p:embed/>
                  <p:pic>
                    <p:nvPicPr>
                      <p:cNvPr id="0" name=""/>
                      <p:cNvPicPr/>
                      <p:nvPr/>
                    </p:nvPicPr>
                    <p:blipFill>
                      <a:blip r:embed="rId4"/>
                      <a:stretch>
                        <a:fillRect/>
                      </a:stretch>
                    </p:blipFill>
                    <p:spPr>
                      <a:xfrm>
                        <a:off x="780876" y="4437112"/>
                        <a:ext cx="7175500" cy="1044575"/>
                      </a:xfrm>
                      <a:prstGeom prst="rect">
                        <a:avLst/>
                      </a:prstGeom>
                    </p:spPr>
                  </p:pic>
                </p:oleObj>
              </mc:Fallback>
            </mc:AlternateContent>
          </a:graphicData>
        </a:graphic>
      </p:graphicFrame>
      <p:grpSp>
        <p:nvGrpSpPr>
          <p:cNvPr id="52" name="Group 51"/>
          <p:cNvGrpSpPr/>
          <p:nvPr/>
        </p:nvGrpSpPr>
        <p:grpSpPr>
          <a:xfrm>
            <a:off x="1007704" y="992922"/>
            <a:ext cx="7812767" cy="2868126"/>
            <a:chOff x="1007704" y="992922"/>
            <a:chExt cx="7812767" cy="2868126"/>
          </a:xfrm>
        </p:grpSpPr>
        <p:sp>
          <p:nvSpPr>
            <p:cNvPr id="53" name="TextBox 52"/>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54" name="TextBox 53"/>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55" name="Straight Arrow Connector 54"/>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58" name="Rectangle 57"/>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60" name="Straight Arrow Connector 59"/>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62" name="TextBox 61"/>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63" name="Straight Arrow Connector 62"/>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66" name="Rectangle 65"/>
            <p:cNvSpPr/>
            <p:nvPr/>
          </p:nvSpPr>
          <p:spPr>
            <a:xfrm>
              <a:off x="6804248" y="1655694"/>
              <a:ext cx="2016223"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Arrow Connector 66"/>
            <p:cNvCxnSpPr/>
            <p:nvPr/>
          </p:nvCxnSpPr>
          <p:spPr>
            <a:xfrm>
              <a:off x="6804408"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948424"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69" name="Straight Arrow Connector 68"/>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4273848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Displacement at C</a:t>
            </a:r>
            <a:endParaRPr lang="en-IN" dirty="0"/>
          </a:p>
        </p:txBody>
      </p:sp>
      <p:sp>
        <p:nvSpPr>
          <p:cNvPr id="3" name="Content Placeholder 2"/>
          <p:cNvSpPr>
            <a:spLocks noGrp="1"/>
          </p:cNvSpPr>
          <p:nvPr>
            <p:ph idx="1"/>
          </p:nvPr>
        </p:nvSpPr>
        <p:spPr>
          <a:xfrm>
            <a:off x="323527" y="3900189"/>
            <a:ext cx="8496943" cy="2265115"/>
          </a:xfrm>
        </p:spPr>
        <p:txBody>
          <a:bodyPr>
            <a:normAutofit/>
          </a:bodyPr>
          <a:lstStyle/>
          <a:p>
            <a:r>
              <a:rPr lang="en-IN" sz="2800" dirty="0" smtClean="0"/>
              <a:t>We therefore look at C, where x = L/2. We get</a:t>
            </a:r>
          </a:p>
        </p:txBody>
      </p:sp>
      <p:graphicFrame>
        <p:nvGraphicFramePr>
          <p:cNvPr id="23" name="Object 22"/>
          <p:cNvGraphicFramePr>
            <a:graphicFrameLocks noChangeAspect="1"/>
          </p:cNvGraphicFramePr>
          <p:nvPr>
            <p:extLst>
              <p:ext uri="{D42A27DB-BD31-4B8C-83A1-F6EECF244321}">
                <p14:modId xmlns:p14="http://schemas.microsoft.com/office/powerpoint/2010/main" val="1346592553"/>
              </p:ext>
            </p:extLst>
          </p:nvPr>
        </p:nvGraphicFramePr>
        <p:xfrm>
          <a:off x="952500" y="4800600"/>
          <a:ext cx="7239000" cy="1108075"/>
        </p:xfrm>
        <a:graphic>
          <a:graphicData uri="http://schemas.openxmlformats.org/presentationml/2006/ole">
            <mc:AlternateContent xmlns:mc="http://schemas.openxmlformats.org/markup-compatibility/2006">
              <mc:Choice xmlns:v="urn:schemas-microsoft-com:vml" Requires="v">
                <p:oleObj spid="_x0000_s60419" name="Equation" r:id="rId3" imgW="2895480" imgH="444240" progId="Equation.DSMT4">
                  <p:embed/>
                </p:oleObj>
              </mc:Choice>
              <mc:Fallback>
                <p:oleObj name="Equation" r:id="rId3" imgW="2895480" imgH="444240" progId="Equation.DSMT4">
                  <p:embed/>
                  <p:pic>
                    <p:nvPicPr>
                      <p:cNvPr id="0" name=""/>
                      <p:cNvPicPr/>
                      <p:nvPr/>
                    </p:nvPicPr>
                    <p:blipFill>
                      <a:blip r:embed="rId4"/>
                      <a:stretch>
                        <a:fillRect/>
                      </a:stretch>
                    </p:blipFill>
                    <p:spPr>
                      <a:xfrm>
                        <a:off x="952500" y="4800600"/>
                        <a:ext cx="7239000" cy="1108075"/>
                      </a:xfrm>
                      <a:prstGeom prst="rect">
                        <a:avLst/>
                      </a:prstGeom>
                    </p:spPr>
                  </p:pic>
                </p:oleObj>
              </mc:Fallback>
            </mc:AlternateContent>
          </a:graphicData>
        </a:graphic>
      </p:graphicFrame>
      <p:grpSp>
        <p:nvGrpSpPr>
          <p:cNvPr id="52" name="Group 51"/>
          <p:cNvGrpSpPr/>
          <p:nvPr/>
        </p:nvGrpSpPr>
        <p:grpSpPr>
          <a:xfrm>
            <a:off x="1007704" y="992922"/>
            <a:ext cx="7812767" cy="2868126"/>
            <a:chOff x="1007704" y="992922"/>
            <a:chExt cx="7812767" cy="2868126"/>
          </a:xfrm>
        </p:grpSpPr>
        <p:sp>
          <p:nvSpPr>
            <p:cNvPr id="53" name="TextBox 52"/>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54" name="TextBox 53"/>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55" name="Straight Arrow Connector 54"/>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58" name="Rectangle 57"/>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60" name="Straight Arrow Connector 59"/>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62" name="TextBox 61"/>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63" name="Straight Arrow Connector 62"/>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sp>
          <p:nvSpPr>
            <p:cNvPr id="66" name="Rectangle 65"/>
            <p:cNvSpPr/>
            <p:nvPr/>
          </p:nvSpPr>
          <p:spPr>
            <a:xfrm>
              <a:off x="6804248" y="1655694"/>
              <a:ext cx="2016223" cy="2016224"/>
            </a:xfrm>
            <a:prstGeom prst="rect">
              <a:avLst/>
            </a:prstGeom>
            <a:solidFill>
              <a:schemeClr val="bg1">
                <a:lumMod val="8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Arrow Connector 66"/>
            <p:cNvCxnSpPr/>
            <p:nvPr/>
          </p:nvCxnSpPr>
          <p:spPr>
            <a:xfrm>
              <a:off x="6804408"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948424" y="2721694"/>
              <a:ext cx="1285043" cy="923330"/>
            </a:xfrm>
            <a:prstGeom prst="rect">
              <a:avLst/>
            </a:prstGeom>
            <a:noFill/>
          </p:spPr>
          <p:txBody>
            <a:bodyPr wrap="square" rtlCol="0">
              <a:spAutoFit/>
            </a:bodyPr>
            <a:lstStyle/>
            <a:p>
              <a:r>
                <a:rPr lang="en-IN" sz="5400" dirty="0" smtClean="0"/>
                <a:t>F(x)</a:t>
              </a:r>
              <a:endParaRPr lang="en-IN" sz="5400" baseline="-25000" dirty="0"/>
            </a:p>
          </p:txBody>
        </p:sp>
        <p:cxnSp>
          <p:nvCxnSpPr>
            <p:cNvPr id="69" name="Straight Arrow Connector 68"/>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spTree>
    <p:extLst>
      <p:ext uri="{BB962C8B-B14F-4D97-AF65-F5344CB8AC3E}">
        <p14:creationId xmlns:p14="http://schemas.microsoft.com/office/powerpoint/2010/main" val="12298238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Equilibrium for the whole bar</a:t>
            </a:r>
            <a:endParaRPr lang="en-IN" dirty="0"/>
          </a:p>
        </p:txBody>
      </p:sp>
      <p:sp>
        <p:nvSpPr>
          <p:cNvPr id="3" name="Content Placeholder 2"/>
          <p:cNvSpPr>
            <a:spLocks noGrp="1"/>
          </p:cNvSpPr>
          <p:nvPr>
            <p:ph idx="1"/>
          </p:nvPr>
        </p:nvSpPr>
        <p:spPr>
          <a:xfrm>
            <a:off x="323528" y="3756173"/>
            <a:ext cx="8363272" cy="2265115"/>
          </a:xfrm>
        </p:spPr>
        <p:txBody>
          <a:bodyPr>
            <a:normAutofit/>
          </a:bodyPr>
          <a:lstStyle/>
          <a:p>
            <a:r>
              <a:rPr lang="en-IN" sz="2800" dirty="0" smtClean="0"/>
              <a:t>Force equilibrium gives us</a:t>
            </a:r>
          </a:p>
          <a:p>
            <a:r>
              <a:rPr lang="en-IN" sz="2800" dirty="0" smtClean="0"/>
              <a:t> But we already </a:t>
            </a:r>
          </a:p>
          <a:p>
            <a:r>
              <a:rPr lang="en-IN" sz="2800" dirty="0" smtClean="0"/>
              <a:t>Hence </a:t>
            </a:r>
          </a:p>
          <a:p>
            <a:endParaRPr lang="en-IN" sz="2800" dirty="0" smtClean="0"/>
          </a:p>
        </p:txBody>
      </p:sp>
      <p:graphicFrame>
        <p:nvGraphicFramePr>
          <p:cNvPr id="23" name="Object 22"/>
          <p:cNvGraphicFramePr>
            <a:graphicFrameLocks noChangeAspect="1"/>
          </p:cNvGraphicFramePr>
          <p:nvPr>
            <p:extLst>
              <p:ext uri="{D42A27DB-BD31-4B8C-83A1-F6EECF244321}">
                <p14:modId xmlns:p14="http://schemas.microsoft.com/office/powerpoint/2010/main" val="3661762758"/>
              </p:ext>
            </p:extLst>
          </p:nvPr>
        </p:nvGraphicFramePr>
        <p:xfrm>
          <a:off x="4679950" y="3717032"/>
          <a:ext cx="3079750" cy="571500"/>
        </p:xfrm>
        <a:graphic>
          <a:graphicData uri="http://schemas.openxmlformats.org/presentationml/2006/ole">
            <mc:AlternateContent xmlns:mc="http://schemas.openxmlformats.org/markup-compatibility/2006">
              <mc:Choice xmlns:v="urn:schemas-microsoft-com:vml" Requires="v">
                <p:oleObj spid="_x0000_s61445" name="Equation" r:id="rId3" imgW="1231560" imgH="228600" progId="Equation.DSMT4">
                  <p:embed/>
                </p:oleObj>
              </mc:Choice>
              <mc:Fallback>
                <p:oleObj name="Equation" r:id="rId3" imgW="1231560" imgH="228600" progId="Equation.DSMT4">
                  <p:embed/>
                  <p:pic>
                    <p:nvPicPr>
                      <p:cNvPr id="0" name=""/>
                      <p:cNvPicPr/>
                      <p:nvPr/>
                    </p:nvPicPr>
                    <p:blipFill>
                      <a:blip r:embed="rId4"/>
                      <a:stretch>
                        <a:fillRect/>
                      </a:stretch>
                    </p:blipFill>
                    <p:spPr>
                      <a:xfrm>
                        <a:off x="4679950" y="3717032"/>
                        <a:ext cx="3079750" cy="5715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33090403"/>
              </p:ext>
            </p:extLst>
          </p:nvPr>
        </p:nvGraphicFramePr>
        <p:xfrm>
          <a:off x="4959350" y="4292600"/>
          <a:ext cx="2317750" cy="569913"/>
        </p:xfrm>
        <a:graphic>
          <a:graphicData uri="http://schemas.openxmlformats.org/presentationml/2006/ole">
            <mc:AlternateContent xmlns:mc="http://schemas.openxmlformats.org/markup-compatibility/2006">
              <mc:Choice xmlns:v="urn:schemas-microsoft-com:vml" Requires="v">
                <p:oleObj spid="_x0000_s61446" name="Equation" r:id="rId5" imgW="927000" imgH="228600" progId="Equation.DSMT4">
                  <p:embed/>
                </p:oleObj>
              </mc:Choice>
              <mc:Fallback>
                <p:oleObj name="Equation" r:id="rId5" imgW="927000" imgH="228600" progId="Equation.DSMT4">
                  <p:embed/>
                  <p:pic>
                    <p:nvPicPr>
                      <p:cNvPr id="0" name=""/>
                      <p:cNvPicPr>
                        <a:picLocks noChangeAspect="1" noChangeArrowheads="1"/>
                      </p:cNvPicPr>
                      <p:nvPr/>
                    </p:nvPicPr>
                    <p:blipFill>
                      <a:blip r:embed="rId6"/>
                      <a:srcRect/>
                      <a:stretch>
                        <a:fillRect/>
                      </a:stretch>
                    </p:blipFill>
                    <p:spPr bwMode="auto">
                      <a:xfrm>
                        <a:off x="4959350" y="4292600"/>
                        <a:ext cx="231775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 name="Group 23"/>
          <p:cNvGrpSpPr/>
          <p:nvPr/>
        </p:nvGrpSpPr>
        <p:grpSpPr>
          <a:xfrm>
            <a:off x="1007704" y="992922"/>
            <a:ext cx="7668592" cy="2868126"/>
            <a:chOff x="1007704" y="992922"/>
            <a:chExt cx="7668592" cy="2868126"/>
          </a:xfrm>
        </p:grpSpPr>
        <p:sp>
          <p:nvSpPr>
            <p:cNvPr id="25" name="TextBox 24"/>
            <p:cNvSpPr txBox="1"/>
            <p:nvPr/>
          </p:nvSpPr>
          <p:spPr>
            <a:xfrm>
              <a:off x="3635896" y="1412776"/>
              <a:ext cx="720080" cy="1015663"/>
            </a:xfrm>
            <a:prstGeom prst="rect">
              <a:avLst/>
            </a:prstGeom>
            <a:noFill/>
          </p:spPr>
          <p:txBody>
            <a:bodyPr wrap="square" rtlCol="0">
              <a:spAutoFit/>
            </a:bodyPr>
            <a:lstStyle/>
            <a:p>
              <a:r>
                <a:rPr lang="en-IN" sz="6000" dirty="0" smtClean="0"/>
                <a:t>Q</a:t>
              </a:r>
              <a:endParaRPr lang="en-IN" sz="6000" dirty="0"/>
            </a:p>
          </p:txBody>
        </p:sp>
        <p:sp>
          <p:nvSpPr>
            <p:cNvPr id="26" name="TextBox 25"/>
            <p:cNvSpPr txBox="1"/>
            <p:nvPr/>
          </p:nvSpPr>
          <p:spPr>
            <a:xfrm>
              <a:off x="7668344" y="1772816"/>
              <a:ext cx="997011" cy="923330"/>
            </a:xfrm>
            <a:prstGeom prst="rect">
              <a:avLst/>
            </a:prstGeom>
            <a:noFill/>
          </p:spPr>
          <p:txBody>
            <a:bodyPr wrap="square" rtlCol="0">
              <a:spAutoFit/>
            </a:bodyPr>
            <a:lstStyle/>
            <a:p>
              <a:r>
                <a:rPr lang="en-IN" sz="5400" dirty="0" smtClean="0"/>
                <a:t>R</a:t>
              </a:r>
              <a:r>
                <a:rPr lang="en-IN" sz="5400" baseline="-25000" dirty="0" smtClean="0"/>
                <a:t>C</a:t>
              </a:r>
              <a:endParaRPr lang="en-IN" sz="5400" baseline="-25000" dirty="0"/>
            </a:p>
          </p:txBody>
        </p:sp>
        <p:cxnSp>
          <p:nvCxnSpPr>
            <p:cNvPr id="27" name="Straight Arrow Connector 26"/>
            <p:cNvCxnSpPr/>
            <p:nvPr/>
          </p:nvCxnSpPr>
          <p:spPr>
            <a:xfrm>
              <a:off x="7236296"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907704" y="2303766"/>
              <a:ext cx="2664296"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1405639" y="3068960"/>
              <a:ext cx="490964" cy="707886"/>
            </a:xfrm>
            <a:prstGeom prst="rect">
              <a:avLst/>
            </a:prstGeom>
            <a:noFill/>
          </p:spPr>
          <p:txBody>
            <a:bodyPr wrap="square" rtlCol="0">
              <a:spAutoFit/>
            </a:bodyPr>
            <a:lstStyle/>
            <a:p>
              <a:r>
                <a:rPr lang="en-IN" sz="4000" dirty="0" smtClean="0"/>
                <a:t>A</a:t>
              </a:r>
              <a:endParaRPr lang="en-IN" sz="4000" dirty="0"/>
            </a:p>
          </p:txBody>
        </p:sp>
        <p:sp>
          <p:nvSpPr>
            <p:cNvPr id="30" name="Rectangle 29"/>
            <p:cNvSpPr/>
            <p:nvPr/>
          </p:nvSpPr>
          <p:spPr>
            <a:xfrm>
              <a:off x="4572000" y="2542399"/>
              <a:ext cx="2664296" cy="46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6804248" y="3081154"/>
              <a:ext cx="490964" cy="707886"/>
            </a:xfrm>
            <a:prstGeom prst="rect">
              <a:avLst/>
            </a:prstGeom>
            <a:noFill/>
          </p:spPr>
          <p:txBody>
            <a:bodyPr wrap="square" rtlCol="0">
              <a:spAutoFit/>
            </a:bodyPr>
            <a:lstStyle/>
            <a:p>
              <a:r>
                <a:rPr lang="en-IN" sz="4000" dirty="0" smtClean="0"/>
                <a:t>C</a:t>
              </a:r>
              <a:endParaRPr lang="en-IN" sz="4000" dirty="0"/>
            </a:p>
          </p:txBody>
        </p:sp>
        <p:cxnSp>
          <p:nvCxnSpPr>
            <p:cNvPr id="34" name="Straight Arrow Connector 33"/>
            <p:cNvCxnSpPr/>
            <p:nvPr/>
          </p:nvCxnSpPr>
          <p:spPr>
            <a:xfrm>
              <a:off x="3649343"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153044" y="3153162"/>
              <a:ext cx="490964" cy="707886"/>
            </a:xfrm>
            <a:prstGeom prst="rect">
              <a:avLst/>
            </a:prstGeom>
            <a:noFill/>
          </p:spPr>
          <p:txBody>
            <a:bodyPr wrap="square" rtlCol="0">
              <a:spAutoFit/>
            </a:bodyPr>
            <a:lstStyle/>
            <a:p>
              <a:r>
                <a:rPr lang="en-IN" sz="4000" dirty="0" smtClean="0"/>
                <a:t>B</a:t>
              </a:r>
              <a:endParaRPr lang="en-IN" sz="4000" dirty="0"/>
            </a:p>
          </p:txBody>
        </p:sp>
        <p:sp>
          <p:nvSpPr>
            <p:cNvPr id="40" name="TextBox 39"/>
            <p:cNvSpPr txBox="1"/>
            <p:nvPr/>
          </p:nvSpPr>
          <p:spPr>
            <a:xfrm>
              <a:off x="5159165" y="1628800"/>
              <a:ext cx="997011" cy="923330"/>
            </a:xfrm>
            <a:prstGeom prst="rect">
              <a:avLst/>
            </a:prstGeom>
            <a:noFill/>
          </p:spPr>
          <p:txBody>
            <a:bodyPr wrap="square" rtlCol="0">
              <a:spAutoFit/>
            </a:bodyPr>
            <a:lstStyle/>
            <a:p>
              <a:r>
                <a:rPr lang="en-IN" sz="5400" dirty="0" smtClean="0"/>
                <a:t>R</a:t>
              </a:r>
              <a:r>
                <a:rPr lang="en-IN" sz="5400" baseline="-25000" dirty="0" smtClean="0"/>
                <a:t>B</a:t>
              </a:r>
              <a:endParaRPr lang="en-IN" sz="5400" baseline="-25000" dirty="0"/>
            </a:p>
          </p:txBody>
        </p:sp>
        <p:cxnSp>
          <p:nvCxnSpPr>
            <p:cNvPr id="41" name="Straight Arrow Connector 40"/>
            <p:cNvCxnSpPr/>
            <p:nvPr/>
          </p:nvCxnSpPr>
          <p:spPr>
            <a:xfrm>
              <a:off x="4572160" y="2780928"/>
              <a:ext cx="144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07704" y="2790038"/>
              <a:ext cx="90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187464" y="1765265"/>
              <a:ext cx="720080" cy="1015663"/>
            </a:xfrm>
            <a:prstGeom prst="rect">
              <a:avLst/>
            </a:prstGeom>
            <a:noFill/>
          </p:spPr>
          <p:txBody>
            <a:bodyPr wrap="square" rtlCol="0">
              <a:spAutoFit/>
            </a:bodyPr>
            <a:lstStyle/>
            <a:p>
              <a:r>
                <a:rPr lang="en-IN" sz="6000" dirty="0" smtClean="0"/>
                <a:t>P</a:t>
              </a:r>
              <a:endParaRPr lang="en-IN" sz="6000" dirty="0"/>
            </a:p>
          </p:txBody>
        </p:sp>
        <p:cxnSp>
          <p:nvCxnSpPr>
            <p:cNvPr id="47" name="Straight Arrow Connector 46"/>
            <p:cNvCxnSpPr/>
            <p:nvPr/>
          </p:nvCxnSpPr>
          <p:spPr>
            <a:xfrm flipV="1">
              <a:off x="4572000" y="1340768"/>
              <a:ext cx="273630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321396" y="992922"/>
              <a:ext cx="490964" cy="707886"/>
            </a:xfrm>
            <a:prstGeom prst="rect">
              <a:avLst/>
            </a:prstGeom>
            <a:noFill/>
          </p:spPr>
          <p:txBody>
            <a:bodyPr wrap="square" rtlCol="0">
              <a:spAutoFit/>
            </a:bodyPr>
            <a:lstStyle/>
            <a:p>
              <a:r>
                <a:rPr lang="en-IN" sz="4000" dirty="0" smtClean="0"/>
                <a:t>x</a:t>
              </a:r>
              <a:endParaRPr lang="en-IN" sz="4000" dirty="0"/>
            </a:p>
          </p:txBody>
        </p:sp>
      </p:grpSp>
      <p:graphicFrame>
        <p:nvGraphicFramePr>
          <p:cNvPr id="5" name="Object 4"/>
          <p:cNvGraphicFramePr>
            <a:graphicFrameLocks noChangeAspect="1"/>
          </p:cNvGraphicFramePr>
          <p:nvPr>
            <p:extLst>
              <p:ext uri="{D42A27DB-BD31-4B8C-83A1-F6EECF244321}">
                <p14:modId xmlns:p14="http://schemas.microsoft.com/office/powerpoint/2010/main" val="2758172027"/>
              </p:ext>
            </p:extLst>
          </p:nvPr>
        </p:nvGraphicFramePr>
        <p:xfrm>
          <a:off x="2407394" y="5275263"/>
          <a:ext cx="3460750" cy="633412"/>
        </p:xfrm>
        <a:graphic>
          <a:graphicData uri="http://schemas.openxmlformats.org/presentationml/2006/ole">
            <mc:AlternateContent xmlns:mc="http://schemas.openxmlformats.org/markup-compatibility/2006">
              <mc:Choice xmlns:v="urn:schemas-microsoft-com:vml" Requires="v">
                <p:oleObj spid="_x0000_s61447" name="Equation" r:id="rId7" imgW="1384200" imgH="253800" progId="Equation.DSMT4">
                  <p:embed/>
                </p:oleObj>
              </mc:Choice>
              <mc:Fallback>
                <p:oleObj name="Equation" r:id="rId7" imgW="1384200" imgH="253800" progId="Equation.DSMT4">
                  <p:embed/>
                  <p:pic>
                    <p:nvPicPr>
                      <p:cNvPr id="0" name=""/>
                      <p:cNvPicPr>
                        <a:picLocks noChangeAspect="1" noChangeArrowheads="1"/>
                      </p:cNvPicPr>
                      <p:nvPr/>
                    </p:nvPicPr>
                    <p:blipFill>
                      <a:blip r:embed="rId8"/>
                      <a:srcRect/>
                      <a:stretch>
                        <a:fillRect/>
                      </a:stretch>
                    </p:blipFill>
                    <p:spPr bwMode="auto">
                      <a:xfrm>
                        <a:off x="2407394" y="5275263"/>
                        <a:ext cx="34607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4726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one </a:t>
            </a:r>
            <a:r>
              <a:rPr lang="en-IN" dirty="0" err="1" smtClean="0"/>
              <a:t>dimensionsal</a:t>
            </a:r>
            <a:r>
              <a:rPr lang="en-IN" dirty="0" smtClean="0"/>
              <a:t> problem</a:t>
            </a:r>
            <a:endParaRPr lang="en-IN" dirty="0"/>
          </a:p>
        </p:txBody>
      </p:sp>
      <p:sp>
        <p:nvSpPr>
          <p:cNvPr id="3" name="Content Placeholder 2"/>
          <p:cNvSpPr>
            <a:spLocks noGrp="1"/>
          </p:cNvSpPr>
          <p:nvPr>
            <p:ph idx="1"/>
          </p:nvPr>
        </p:nvSpPr>
        <p:spPr>
          <a:xfrm>
            <a:off x="457200" y="4437112"/>
            <a:ext cx="8229600" cy="1689051"/>
          </a:xfrm>
        </p:spPr>
        <p:txBody>
          <a:bodyPr>
            <a:normAutofit fontScale="70000" lnSpcReduction="20000"/>
          </a:bodyPr>
          <a:lstStyle/>
          <a:p>
            <a:r>
              <a:rPr lang="en-IN" dirty="0" smtClean="0"/>
              <a:t>We apply the equation of equilibrium and get P+Q+R=0, which tells us that R+Q=-P. So we know the </a:t>
            </a:r>
            <a:r>
              <a:rPr lang="en-IN" dirty="0"/>
              <a:t>s</a:t>
            </a:r>
            <a:r>
              <a:rPr lang="en-IN" dirty="0" smtClean="0"/>
              <a:t>um of the two unknown reactions but we do not know the value of either P or Q. We cannot proceed further because we have no more equilibrium equations in the bank. Hence this problem is statically indeterminate</a:t>
            </a:r>
            <a:endParaRPr lang="en-IN" dirty="0"/>
          </a:p>
        </p:txBody>
      </p:sp>
      <p:sp>
        <p:nvSpPr>
          <p:cNvPr id="4" name="Rectangle 3"/>
          <p:cNvSpPr/>
          <p:nvPr/>
        </p:nvSpPr>
        <p:spPr>
          <a:xfrm>
            <a:off x="1907704" y="2492896"/>
            <a:ext cx="5040560" cy="9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5508104" y="296094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7503544" y="5419334"/>
              <a:ext cx="360" cy="27360"/>
            </p14:xfrm>
          </p:contentPart>
        </mc:Choice>
        <mc:Fallback xmlns="">
          <p:pic>
            <p:nvPicPr>
              <p:cNvPr id="12" name="Ink 11"/>
              <p:cNvPicPr/>
              <p:nvPr/>
            </p:nvPicPr>
            <p:blipFill>
              <a:blip r:embed="rId3"/>
              <a:stretch>
                <a:fillRect/>
              </a:stretch>
            </p:blipFill>
            <p:spPr>
              <a:xfrm>
                <a:off x="7491664" y="5407454"/>
                <a:ext cx="24120" cy="51120"/>
              </a:xfrm>
              <a:prstGeom prst="rect">
                <a:avLst/>
              </a:prstGeom>
            </p:spPr>
          </p:pic>
        </mc:Fallback>
      </mc:AlternateContent>
      <p:sp>
        <p:nvSpPr>
          <p:cNvPr id="21" name="TextBox 20"/>
          <p:cNvSpPr txBox="1"/>
          <p:nvPr/>
        </p:nvSpPr>
        <p:spPr>
          <a:xfrm>
            <a:off x="5796136" y="2060848"/>
            <a:ext cx="720080" cy="1015663"/>
          </a:xfrm>
          <a:prstGeom prst="rect">
            <a:avLst/>
          </a:prstGeom>
          <a:noFill/>
        </p:spPr>
        <p:txBody>
          <a:bodyPr wrap="square" rtlCol="0">
            <a:spAutoFit/>
          </a:bodyPr>
          <a:lstStyle/>
          <a:p>
            <a:r>
              <a:rPr lang="en-IN" sz="6000" dirty="0" smtClean="0"/>
              <a:t>P</a:t>
            </a:r>
            <a:endParaRPr lang="en-IN" sz="6000" dirty="0"/>
          </a:p>
        </p:txBody>
      </p:sp>
      <p:sp>
        <p:nvSpPr>
          <p:cNvPr id="10" name="TextBox 9"/>
          <p:cNvSpPr txBox="1"/>
          <p:nvPr/>
        </p:nvSpPr>
        <p:spPr>
          <a:xfrm>
            <a:off x="971600" y="1988840"/>
            <a:ext cx="720080" cy="1015663"/>
          </a:xfrm>
          <a:prstGeom prst="rect">
            <a:avLst/>
          </a:prstGeom>
          <a:noFill/>
        </p:spPr>
        <p:txBody>
          <a:bodyPr wrap="square" rtlCol="0">
            <a:spAutoFit/>
          </a:bodyPr>
          <a:lstStyle/>
          <a:p>
            <a:r>
              <a:rPr lang="en-IN" sz="6000" dirty="0" smtClean="0"/>
              <a:t>R</a:t>
            </a:r>
            <a:endParaRPr lang="en-IN" sz="6000" dirty="0"/>
          </a:p>
        </p:txBody>
      </p:sp>
      <p:cxnSp>
        <p:nvCxnSpPr>
          <p:cNvPr id="11" name="Straight Arrow Connector 10"/>
          <p:cNvCxnSpPr/>
          <p:nvPr/>
        </p:nvCxnSpPr>
        <p:spPr>
          <a:xfrm>
            <a:off x="539552" y="295183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48424" y="2970058"/>
            <a:ext cx="1440000"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20272" y="2060848"/>
            <a:ext cx="720080" cy="1015663"/>
          </a:xfrm>
          <a:prstGeom prst="rect">
            <a:avLst/>
          </a:prstGeom>
          <a:noFill/>
        </p:spPr>
        <p:txBody>
          <a:bodyPr wrap="square" rtlCol="0">
            <a:spAutoFit/>
          </a:bodyPr>
          <a:lstStyle/>
          <a:p>
            <a:r>
              <a:rPr lang="en-IN" sz="6000" dirty="0" smtClean="0"/>
              <a:t>Q</a:t>
            </a:r>
            <a:endParaRPr lang="en-IN" sz="6000" dirty="0"/>
          </a:p>
        </p:txBody>
      </p:sp>
    </p:spTree>
    <p:extLst>
      <p:ext uri="{BB962C8B-B14F-4D97-AF65-F5344CB8AC3E}">
        <p14:creationId xmlns:p14="http://schemas.microsoft.com/office/powerpoint/2010/main" val="3749873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6861E66B55641AE6575F44CB71A27" ma:contentTypeVersion="2" ma:contentTypeDescription="Create a new document." ma:contentTypeScope="" ma:versionID="4b35607b4ed4efdf9b624cbff1e22375">
  <xsd:schema xmlns:xsd="http://www.w3.org/2001/XMLSchema" xmlns:xs="http://www.w3.org/2001/XMLSchema" xmlns:p="http://schemas.microsoft.com/office/2006/metadata/properties" xmlns:ns2="8ea5e6b7-b3de-443a-b1f0-55105e463460" targetNamespace="http://schemas.microsoft.com/office/2006/metadata/properties" ma:root="true" ma:fieldsID="69e72cdc59b480a047fb28f085ec0421" ns2:_="">
    <xsd:import namespace="8ea5e6b7-b3de-443a-b1f0-55105e463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a5e6b7-b3de-443a-b1f0-55105e463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818E2E-7D75-457A-A30D-C14B2B6982E2}"/>
</file>

<file path=customXml/itemProps2.xml><?xml version="1.0" encoding="utf-8"?>
<ds:datastoreItem xmlns:ds="http://schemas.openxmlformats.org/officeDocument/2006/customXml" ds:itemID="{F0C4D57D-B68C-4296-8F6E-60ACDF10509A}"/>
</file>

<file path=customXml/itemProps3.xml><?xml version="1.0" encoding="utf-8"?>
<ds:datastoreItem xmlns:ds="http://schemas.openxmlformats.org/officeDocument/2006/customXml" ds:itemID="{B9541D45-A754-4A48-ADB0-75D2EC72BC12}"/>
</file>

<file path=docProps/app.xml><?xml version="1.0" encoding="utf-8"?>
<Properties xmlns="http://schemas.openxmlformats.org/officeDocument/2006/extended-properties" xmlns:vt="http://schemas.openxmlformats.org/officeDocument/2006/docPropsVTypes">
  <TotalTime>749</TotalTime>
  <Words>3600</Words>
  <Application>Microsoft Office PowerPoint</Application>
  <PresentationFormat>On-screen Show (4:3)</PresentationFormat>
  <Paragraphs>669</Paragraphs>
  <Slides>82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4" baseType="lpstr">
      <vt:lpstr>Office Theme</vt:lpstr>
      <vt:lpstr>Equation</vt:lpstr>
      <vt:lpstr>Revisiting Statically Determinate systems on the way to Statically Determinate systems</vt:lpstr>
      <vt:lpstr>What is a statically determinate system ?</vt:lpstr>
      <vt:lpstr>Relation with dimensions </vt:lpstr>
      <vt:lpstr>A one dimensionsal problem</vt:lpstr>
      <vt:lpstr>A one dimensionsal problem</vt:lpstr>
      <vt:lpstr>A one dimensionsal problem</vt:lpstr>
      <vt:lpstr>A one dimensionsal problem</vt:lpstr>
      <vt:lpstr>A one dimensionsal problem</vt:lpstr>
      <vt:lpstr>A one dimensionsal problem</vt:lpstr>
      <vt:lpstr>A one dimensionsal problem</vt:lpstr>
      <vt:lpstr>Change in length</vt:lpstr>
      <vt:lpstr>Change in length</vt:lpstr>
      <vt:lpstr>Find the internal force</vt:lpstr>
      <vt:lpstr>Take a section</vt:lpstr>
      <vt:lpstr>Take a section</vt:lpstr>
      <vt:lpstr>Take a section</vt:lpstr>
      <vt:lpstr>Revisiting stress</vt:lpstr>
      <vt:lpstr>Revisiting Hooke’s law</vt:lpstr>
      <vt:lpstr>Revisiting definition of strain</vt:lpstr>
      <vt:lpstr>Explanation of u</vt:lpstr>
      <vt:lpstr>Explanation of u</vt:lpstr>
      <vt:lpstr>Equating the two expressions for strain</vt:lpstr>
      <vt:lpstr>Equating the two expressions for strain</vt:lpstr>
      <vt:lpstr>Total elongation</vt:lpstr>
      <vt:lpstr>How does this help with indeterminate problems ?</vt:lpstr>
      <vt:lpstr>Back to the original problem</vt:lpstr>
      <vt:lpstr>A more realistic problem</vt:lpstr>
      <vt:lpstr>Start with FBD</vt:lpstr>
      <vt:lpstr>The alternative problem</vt:lpstr>
      <vt:lpstr>FBD of the alternative problem</vt:lpstr>
      <vt:lpstr>Critical Points and Domains</vt:lpstr>
      <vt:lpstr>Domain AC: Force</vt:lpstr>
      <vt:lpstr>Domain AC: Stress</vt:lpstr>
      <vt:lpstr>Domain AC: Strain</vt:lpstr>
      <vt:lpstr>Domain AC: Displacement</vt:lpstr>
      <vt:lpstr>Domain CB: Force</vt:lpstr>
      <vt:lpstr>Domain CB: Stress</vt:lpstr>
      <vt:lpstr>Domain CB: Strain</vt:lpstr>
      <vt:lpstr>Domain CB: Displacement</vt:lpstr>
      <vt:lpstr>Domain CB: Displacement</vt:lpstr>
      <vt:lpstr>Displacement at B</vt:lpstr>
      <vt:lpstr>Displacement at B</vt:lpstr>
      <vt:lpstr>Equilibrium for the whole bar</vt:lpstr>
      <vt:lpstr>A more complicated problem</vt:lpstr>
      <vt:lpstr>Start with FBD</vt:lpstr>
      <vt:lpstr>The alternative problem</vt:lpstr>
      <vt:lpstr>FBD of the alternative problem</vt:lpstr>
      <vt:lpstr>Critical Points and Domains</vt:lpstr>
      <vt:lpstr>Domain AB: Force</vt:lpstr>
      <vt:lpstr>Domain AB: Stress</vt:lpstr>
      <vt:lpstr>Domain AB: Strain</vt:lpstr>
      <vt:lpstr>Domain AB: Displacement</vt:lpstr>
      <vt:lpstr>Domain BC: Force</vt:lpstr>
      <vt:lpstr>Domain BC: Stress</vt:lpstr>
      <vt:lpstr>Domain BC: Strain</vt:lpstr>
      <vt:lpstr>Domain BC: Displacement</vt:lpstr>
      <vt:lpstr>Domain BC: Displacement</vt:lpstr>
      <vt:lpstr>Displacement at B</vt:lpstr>
      <vt:lpstr>Displacement at B</vt:lpstr>
      <vt:lpstr>Displacement at B</vt:lpstr>
      <vt:lpstr>Equilibrium for the whole bar</vt:lpstr>
      <vt:lpstr>Displacement at C</vt:lpstr>
      <vt:lpstr>Displacement at C</vt:lpstr>
      <vt:lpstr>Another complicated problem</vt:lpstr>
      <vt:lpstr>Start with FBD</vt:lpstr>
      <vt:lpstr>The alternative problem</vt:lpstr>
      <vt:lpstr>FBD of the alternative problem</vt:lpstr>
      <vt:lpstr>Critical Points and Domains</vt:lpstr>
      <vt:lpstr>Domain AB: Force</vt:lpstr>
      <vt:lpstr>Domain AB: Stress</vt:lpstr>
      <vt:lpstr>Domain AB: Strain</vt:lpstr>
      <vt:lpstr>Domain AB: Displacement</vt:lpstr>
      <vt:lpstr>Domain BC: Force</vt:lpstr>
      <vt:lpstr>Domain BC: Stress</vt:lpstr>
      <vt:lpstr>Domain BC: Strain</vt:lpstr>
      <vt:lpstr>Domain BC: Displacement</vt:lpstr>
      <vt:lpstr>Domain BC: Displacement</vt:lpstr>
      <vt:lpstr>Displacement at B</vt:lpstr>
      <vt:lpstr>Displacement at B</vt:lpstr>
      <vt:lpstr>Displacement at B</vt:lpstr>
      <vt:lpstr>Displacement at C</vt:lpstr>
      <vt:lpstr>Equilibrium for the whole bar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Revisiting Statically Determinate systems</dc:title>
  <dc:creator>Windows User</dc:creator>
  <cp:lastModifiedBy>Windows User</cp:lastModifiedBy>
  <cp:revision>49</cp:revision>
  <dcterms:created xsi:type="dcterms:W3CDTF">2020-08-29T20:11:54Z</dcterms:created>
  <dcterms:modified xsi:type="dcterms:W3CDTF">2020-09-01T22:23:05Z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0x0101001446861E66B55641AE6575F44CB71A27</vt:lpwstr>
  </property>
</Properties>
</file>