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9" r:id="rId10"/>
    <p:sldId id="266" r:id="rId11"/>
    <p:sldId id="267" r:id="rId12"/>
    <p:sldId id="268" r:id="rId13"/>
    <p:sldId id="270" r:id="rId14"/>
    <p:sldId id="271" r:id="rId15"/>
    <p:sldId id="281" r:id="rId16"/>
    <p:sldId id="282" r:id="rId17"/>
    <p:sldId id="283" r:id="rId18"/>
    <p:sldId id="272" r:id="rId19"/>
    <p:sldId id="28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1422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79D3-9ED2-4E14-9A69-60B672CDE18C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7597-AEF3-4687-80FC-434EEA2D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2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79D3-9ED2-4E14-9A69-60B672CDE18C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7597-AEF3-4687-80FC-434EEA2D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82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79D3-9ED2-4E14-9A69-60B672CDE18C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7597-AEF3-4687-80FC-434EEA2D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86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79D3-9ED2-4E14-9A69-60B672CDE18C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7597-AEF3-4687-80FC-434EEA2D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96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79D3-9ED2-4E14-9A69-60B672CDE18C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7597-AEF3-4687-80FC-434EEA2D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25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79D3-9ED2-4E14-9A69-60B672CDE18C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7597-AEF3-4687-80FC-434EEA2D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4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79D3-9ED2-4E14-9A69-60B672CDE18C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7597-AEF3-4687-80FC-434EEA2D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79D3-9ED2-4E14-9A69-60B672CDE18C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7597-AEF3-4687-80FC-434EEA2D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50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79D3-9ED2-4E14-9A69-60B672CDE18C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7597-AEF3-4687-80FC-434EEA2D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27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79D3-9ED2-4E14-9A69-60B672CDE18C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7597-AEF3-4687-80FC-434EEA2D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27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79D3-9ED2-4E14-9A69-60B672CDE18C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7597-AEF3-4687-80FC-434EEA2D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0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479D3-9ED2-4E14-9A69-60B672CDE18C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97597-AEF3-4687-80FC-434EEA2D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37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png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image" Target="../media/image2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Shear Stresses in Transversely Loaded Beams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363272" cy="3672408"/>
          </a:xfrm>
        </p:spPr>
        <p:txBody>
          <a:bodyPr>
            <a:noAutofit/>
          </a:bodyPr>
          <a:lstStyle/>
          <a:p>
            <a:r>
              <a:rPr lang="en-IN" sz="2800" dirty="0" smtClean="0"/>
              <a:t>The normal stresses on the walls CC’ and DD’ at any point a distance y from the neutral axis are given </a:t>
            </a:r>
            <a:r>
              <a:rPr lang="en-IN" sz="2800" dirty="0"/>
              <a:t>b</a:t>
            </a:r>
            <a:r>
              <a:rPr lang="en-IN" sz="2800" dirty="0" smtClean="0"/>
              <a:t>y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12081" y="2523960"/>
            <a:ext cx="5079999" cy="4289416"/>
            <a:chOff x="5152571" y="1659864"/>
            <a:chExt cx="5079999" cy="4289416"/>
          </a:xfrm>
        </p:grpSpPr>
        <p:grpSp>
          <p:nvGrpSpPr>
            <p:cNvPr id="4" name="Group 3"/>
            <p:cNvGrpSpPr/>
            <p:nvPr/>
          </p:nvGrpSpPr>
          <p:grpSpPr>
            <a:xfrm>
              <a:off x="5152571" y="1686745"/>
              <a:ext cx="5079999" cy="4262535"/>
              <a:chOff x="3694012" y="1543178"/>
              <a:chExt cx="5079999" cy="4262535"/>
            </a:xfrm>
          </p:grpSpPr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43" r="16733" b="1160"/>
              <a:stretch/>
            </p:blipFill>
            <p:spPr bwMode="auto">
              <a:xfrm>
                <a:off x="3694012" y="1759078"/>
                <a:ext cx="5079999" cy="40466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7" name="Text Box 9"/>
              <p:cNvSpPr txBox="1">
                <a:spLocks noChangeArrowheads="1"/>
              </p:cNvSpPr>
              <p:nvPr/>
            </p:nvSpPr>
            <p:spPr bwMode="auto">
              <a:xfrm>
                <a:off x="5477396" y="3219578"/>
                <a:ext cx="53340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800" b="1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48" name="Text Box 10"/>
              <p:cNvSpPr txBox="1">
                <a:spLocks noChangeArrowheads="1"/>
              </p:cNvSpPr>
              <p:nvPr/>
            </p:nvSpPr>
            <p:spPr bwMode="auto">
              <a:xfrm>
                <a:off x="6531496" y="3219578"/>
                <a:ext cx="53340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800" b="1">
                    <a:latin typeface="Times New Roman" pitchFamily="18" charset="0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50" name="Text Box 12"/>
              <p:cNvSpPr txBox="1">
                <a:spLocks noChangeArrowheads="1"/>
              </p:cNvSpPr>
              <p:nvPr/>
            </p:nvSpPr>
            <p:spPr bwMode="auto">
              <a:xfrm>
                <a:off x="5769496" y="1543178"/>
                <a:ext cx="914400" cy="5191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800" b="1" i="1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en-US" sz="2800" b="1" i="1" dirty="0" err="1">
                    <a:latin typeface="Symbol" pitchFamily="18" charset="2"/>
                    <a:cs typeface="Times New Roman" pitchFamily="18" charset="0"/>
                  </a:rPr>
                  <a:t>D</a:t>
                </a:r>
                <a:r>
                  <a:rPr lang="en-US" altLang="en-US" sz="2800" b="1" i="1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en-US" altLang="en-US" sz="28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Text Box 27"/>
              <p:cNvSpPr txBox="1">
                <a:spLocks noChangeArrowheads="1"/>
              </p:cNvSpPr>
              <p:nvPr/>
            </p:nvSpPr>
            <p:spPr bwMode="auto">
              <a:xfrm>
                <a:off x="5436096" y="4267944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en-US" sz="2400" b="1" i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Batang" pitchFamily="18" charset="-127"/>
                    <a:cs typeface="Times New Roman" pitchFamily="18" charset="0"/>
                  </a:rPr>
                  <a:t>’</a:t>
                </a:r>
              </a:p>
            </p:txBody>
          </p:sp>
          <p:sp>
            <p:nvSpPr>
              <p:cNvPr id="59" name="Text Box 28"/>
              <p:cNvSpPr txBox="1">
                <a:spLocks noChangeArrowheads="1"/>
              </p:cNvSpPr>
              <p:nvPr/>
            </p:nvSpPr>
            <p:spPr bwMode="auto">
              <a:xfrm>
                <a:off x="6725441" y="4308888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altLang="en-US" sz="2400" b="1" i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’</a:t>
                </a:r>
              </a:p>
            </p:txBody>
          </p:sp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5783317" y="4381828"/>
                <a:ext cx="914400" cy="519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800" b="1" i="1" dirty="0">
                    <a:latin typeface="Symbol" pitchFamily="18" charset="2"/>
                    <a:cs typeface="Times New Roman" pitchFamily="18" charset="0"/>
                  </a:rPr>
                  <a:t>D</a:t>
                </a:r>
                <a:r>
                  <a:rPr lang="en-US" altLang="en-US" sz="2800" b="1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</a:p>
            </p:txBody>
          </p:sp>
          <p:sp>
            <p:nvSpPr>
              <p:cNvPr id="12" name="Line 19"/>
              <p:cNvSpPr>
                <a:spLocks noChangeShapeType="1"/>
              </p:cNvSpPr>
              <p:nvPr/>
            </p:nvSpPr>
            <p:spPr bwMode="auto">
              <a:xfrm>
                <a:off x="5870401" y="4454624"/>
                <a:ext cx="91440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" name="Line 5"/>
            <p:cNvSpPr>
              <a:spLocks noChangeShapeType="1"/>
            </p:cNvSpPr>
            <p:nvPr/>
          </p:nvSpPr>
          <p:spPr bwMode="auto">
            <a:xfrm flipV="1">
              <a:off x="6987480" y="2145639"/>
              <a:ext cx="0" cy="1600200"/>
            </a:xfrm>
            <a:prstGeom prst="line">
              <a:avLst/>
            </a:prstGeom>
            <a:noFill/>
            <a:ln w="152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8511480" y="2221839"/>
              <a:ext cx="0" cy="1524000"/>
            </a:xfrm>
            <a:prstGeom prst="line">
              <a:avLst/>
            </a:prstGeom>
            <a:noFill/>
            <a:ln w="152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6682680" y="1659864"/>
              <a:ext cx="609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en-US" sz="2800" b="1" i="1" baseline="-2500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8282880" y="1688439"/>
              <a:ext cx="609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en-US" sz="2800" b="1" i="1" baseline="-2500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549809"/>
              </p:ext>
            </p:extLst>
          </p:nvPr>
        </p:nvGraphicFramePr>
        <p:xfrm>
          <a:off x="4800600" y="2378075"/>
          <a:ext cx="30861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1028520" imgH="469800" progId="Equation.DSMT4">
                  <p:embed/>
                </p:oleObj>
              </mc:Choice>
              <mc:Fallback>
                <p:oleObj name="Equation" r:id="rId4" imgW="10285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00600" y="2378075"/>
                        <a:ext cx="3086100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26"/>
          <a:stretch/>
        </p:blipFill>
        <p:spPr bwMode="auto">
          <a:xfrm>
            <a:off x="5292080" y="4595421"/>
            <a:ext cx="3374851" cy="2203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 Box 47"/>
          <p:cNvSpPr txBox="1">
            <a:spLocks noChangeArrowheads="1"/>
          </p:cNvSpPr>
          <p:nvPr/>
        </p:nvSpPr>
        <p:spPr bwMode="auto">
          <a:xfrm>
            <a:off x="5220072" y="5811986"/>
            <a:ext cx="106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Neutral Axis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411760" y="5265665"/>
            <a:ext cx="554081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847605" y="4941168"/>
            <a:ext cx="554081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100392" y="4970196"/>
            <a:ext cx="0" cy="9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31640" y="5877272"/>
            <a:ext cx="7200000" cy="0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5508104" y="5229200"/>
            <a:ext cx="9144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8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8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7956376" y="5070128"/>
            <a:ext cx="64807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en-US" sz="28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255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363272" cy="3672408"/>
          </a:xfrm>
        </p:spPr>
        <p:txBody>
          <a:bodyPr>
            <a:noAutofit/>
          </a:bodyPr>
          <a:lstStyle/>
          <a:p>
            <a:r>
              <a:rPr lang="en-IN" sz="2800" dirty="0" smtClean="0"/>
              <a:t>Hence the total force due to these stresses on the side walls up to a distance y is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12081" y="2523960"/>
            <a:ext cx="5079999" cy="4289416"/>
            <a:chOff x="5152571" y="1659864"/>
            <a:chExt cx="5079999" cy="4289416"/>
          </a:xfrm>
        </p:grpSpPr>
        <p:grpSp>
          <p:nvGrpSpPr>
            <p:cNvPr id="4" name="Group 3"/>
            <p:cNvGrpSpPr/>
            <p:nvPr/>
          </p:nvGrpSpPr>
          <p:grpSpPr>
            <a:xfrm>
              <a:off x="5152571" y="1686745"/>
              <a:ext cx="5079999" cy="4262535"/>
              <a:chOff x="3694012" y="1543178"/>
              <a:chExt cx="5079999" cy="4262535"/>
            </a:xfrm>
          </p:grpSpPr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43" r="16733" b="1160"/>
              <a:stretch/>
            </p:blipFill>
            <p:spPr bwMode="auto">
              <a:xfrm>
                <a:off x="3694012" y="1759078"/>
                <a:ext cx="5079999" cy="40466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7" name="Text Box 9"/>
              <p:cNvSpPr txBox="1">
                <a:spLocks noChangeArrowheads="1"/>
              </p:cNvSpPr>
              <p:nvPr/>
            </p:nvSpPr>
            <p:spPr bwMode="auto">
              <a:xfrm>
                <a:off x="5477396" y="3219578"/>
                <a:ext cx="53340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800" b="1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48" name="Text Box 10"/>
              <p:cNvSpPr txBox="1">
                <a:spLocks noChangeArrowheads="1"/>
              </p:cNvSpPr>
              <p:nvPr/>
            </p:nvSpPr>
            <p:spPr bwMode="auto">
              <a:xfrm>
                <a:off x="6531496" y="3219578"/>
                <a:ext cx="53340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800" b="1">
                    <a:latin typeface="Times New Roman" pitchFamily="18" charset="0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50" name="Text Box 12"/>
              <p:cNvSpPr txBox="1">
                <a:spLocks noChangeArrowheads="1"/>
              </p:cNvSpPr>
              <p:nvPr/>
            </p:nvSpPr>
            <p:spPr bwMode="auto">
              <a:xfrm>
                <a:off x="5769496" y="1543178"/>
                <a:ext cx="914400" cy="5191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800" b="1" i="1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en-US" sz="2800" b="1" i="1" dirty="0" err="1">
                    <a:latin typeface="Symbol" pitchFamily="18" charset="2"/>
                    <a:cs typeface="Times New Roman" pitchFamily="18" charset="0"/>
                  </a:rPr>
                  <a:t>D</a:t>
                </a:r>
                <a:r>
                  <a:rPr lang="en-US" altLang="en-US" sz="2800" b="1" i="1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en-US" altLang="en-US" sz="28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Text Box 27"/>
              <p:cNvSpPr txBox="1">
                <a:spLocks noChangeArrowheads="1"/>
              </p:cNvSpPr>
              <p:nvPr/>
            </p:nvSpPr>
            <p:spPr bwMode="auto">
              <a:xfrm>
                <a:off x="5436096" y="4267944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en-US" sz="2400" b="1" i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Batang" pitchFamily="18" charset="-127"/>
                    <a:cs typeface="Times New Roman" pitchFamily="18" charset="0"/>
                  </a:rPr>
                  <a:t>’</a:t>
                </a:r>
              </a:p>
            </p:txBody>
          </p:sp>
          <p:sp>
            <p:nvSpPr>
              <p:cNvPr id="59" name="Text Box 28"/>
              <p:cNvSpPr txBox="1">
                <a:spLocks noChangeArrowheads="1"/>
              </p:cNvSpPr>
              <p:nvPr/>
            </p:nvSpPr>
            <p:spPr bwMode="auto">
              <a:xfrm>
                <a:off x="6725441" y="4308888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altLang="en-US" sz="2400" b="1" i="1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’</a:t>
                </a:r>
              </a:p>
            </p:txBody>
          </p:sp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5783317" y="4381828"/>
                <a:ext cx="914400" cy="519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800" b="1" i="1" dirty="0">
                    <a:latin typeface="Symbol" pitchFamily="18" charset="2"/>
                    <a:cs typeface="Times New Roman" pitchFamily="18" charset="0"/>
                  </a:rPr>
                  <a:t>D</a:t>
                </a:r>
                <a:r>
                  <a:rPr lang="en-US" altLang="en-US" sz="2800" b="1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</a:p>
            </p:txBody>
          </p:sp>
          <p:sp>
            <p:nvSpPr>
              <p:cNvPr id="12" name="Line 19"/>
              <p:cNvSpPr>
                <a:spLocks noChangeShapeType="1"/>
              </p:cNvSpPr>
              <p:nvPr/>
            </p:nvSpPr>
            <p:spPr bwMode="auto">
              <a:xfrm>
                <a:off x="5870401" y="4454624"/>
                <a:ext cx="91440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" name="Line 5"/>
            <p:cNvSpPr>
              <a:spLocks noChangeShapeType="1"/>
            </p:cNvSpPr>
            <p:nvPr/>
          </p:nvSpPr>
          <p:spPr bwMode="auto">
            <a:xfrm flipV="1">
              <a:off x="6987480" y="2145639"/>
              <a:ext cx="0" cy="1600200"/>
            </a:xfrm>
            <a:prstGeom prst="line">
              <a:avLst/>
            </a:prstGeom>
            <a:noFill/>
            <a:ln w="152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8511480" y="2221839"/>
              <a:ext cx="0" cy="1524000"/>
            </a:xfrm>
            <a:prstGeom prst="line">
              <a:avLst/>
            </a:prstGeom>
            <a:noFill/>
            <a:ln w="152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6682680" y="1659864"/>
              <a:ext cx="609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en-US" sz="2800" b="1" i="1" baseline="-2500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8282880" y="1688439"/>
              <a:ext cx="609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en-US" sz="2800" b="1" i="1" baseline="-2500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616187"/>
              </p:ext>
            </p:extLst>
          </p:nvPr>
        </p:nvGraphicFramePr>
        <p:xfrm>
          <a:off x="5505400" y="2378075"/>
          <a:ext cx="26670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4" imgW="888840" imgH="469800" progId="Equation.DSMT4">
                  <p:embed/>
                </p:oleObj>
              </mc:Choice>
              <mc:Fallback>
                <p:oleObj name="Equation" r:id="rId4" imgW="8888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05400" y="2378075"/>
                        <a:ext cx="2667000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26"/>
          <a:stretch/>
        </p:blipFill>
        <p:spPr bwMode="auto">
          <a:xfrm>
            <a:off x="5292080" y="4595421"/>
            <a:ext cx="3374851" cy="2203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 Box 47"/>
          <p:cNvSpPr txBox="1">
            <a:spLocks noChangeArrowheads="1"/>
          </p:cNvSpPr>
          <p:nvPr/>
        </p:nvSpPr>
        <p:spPr bwMode="auto">
          <a:xfrm>
            <a:off x="5220072" y="5811986"/>
            <a:ext cx="106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Neutral Axis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411760" y="5265665"/>
            <a:ext cx="554081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847605" y="4941168"/>
            <a:ext cx="554081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100392" y="4970196"/>
            <a:ext cx="0" cy="9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31640" y="5877272"/>
            <a:ext cx="7200000" cy="0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5508104" y="5229200"/>
            <a:ext cx="9144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8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8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7956376" y="5070128"/>
            <a:ext cx="64807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en-US" sz="28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43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5896504" cy="3672408"/>
          </a:xfrm>
        </p:spPr>
        <p:txBody>
          <a:bodyPr>
            <a:noAutofit/>
          </a:bodyPr>
          <a:lstStyle/>
          <a:p>
            <a:r>
              <a:rPr lang="en-IN" sz="2800" dirty="0" smtClean="0"/>
              <a:t>Let us now do the force balance in the </a:t>
            </a:r>
            <a:r>
              <a:rPr lang="en-IN" sz="2800" dirty="0"/>
              <a:t>y</a:t>
            </a:r>
            <a:r>
              <a:rPr lang="en-IN" sz="2800" dirty="0" smtClean="0"/>
              <a:t> direction.</a:t>
            </a:r>
          </a:p>
          <a:p>
            <a:r>
              <a:rPr lang="en-IN" sz="2800" dirty="0" smtClean="0"/>
              <a:t>Since </a:t>
            </a:r>
            <a:r>
              <a:rPr lang="en-US" altLang="en-US" sz="2800" i="1" dirty="0" err="1" smtClean="0"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en-US" sz="28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2800" i="1" dirty="0" smtClean="0">
                <a:cs typeface="Times New Roman" pitchFamily="18" charset="0"/>
              </a:rPr>
              <a:t> </a:t>
            </a:r>
            <a:r>
              <a:rPr lang="en-US" altLang="en-US" sz="2800" dirty="0" smtClean="0">
                <a:cs typeface="Times New Roman" pitchFamily="18" charset="0"/>
              </a:rPr>
              <a:t>is small we can ignore change in area of cross section between C and D.</a:t>
            </a:r>
          </a:p>
          <a:p>
            <a:r>
              <a:rPr lang="en-US" sz="2800" dirty="0" smtClean="0">
                <a:cs typeface="Times New Roman" pitchFamily="18" charset="0"/>
              </a:rPr>
              <a:t>We get</a:t>
            </a:r>
            <a:endParaRPr lang="en-IN" sz="28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6682680" y="1543178"/>
            <a:ext cx="2209800" cy="3888631"/>
            <a:chOff x="5224121" y="1543178"/>
            <a:chExt cx="2209800" cy="3888631"/>
          </a:xfrm>
        </p:grpSpPr>
        <p:pic>
          <p:nvPicPr>
            <p:cNvPr id="43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9" r="38450" b="10293"/>
            <a:stretch/>
          </p:blipFill>
          <p:spPr bwMode="auto">
            <a:xfrm>
              <a:off x="5224121" y="1759079"/>
              <a:ext cx="2209800" cy="3672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5477396" y="3219578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6531496" y="3219578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5769496" y="1543178"/>
              <a:ext cx="914400" cy="519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en-US" sz="2800" b="1" i="1" dirty="0" err="1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5436096" y="4267944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Batang" pitchFamily="18" charset="-127"/>
                  <a:cs typeface="Times New Roman" pitchFamily="18" charset="0"/>
                </a:rPr>
                <a:t>’</a:t>
              </a: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6725441" y="43088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’</a:t>
              </a: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5870401" y="4468912"/>
              <a:ext cx="914400" cy="519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5870401" y="4454624"/>
              <a:ext cx="9144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" name="Line 5"/>
          <p:cNvSpPr>
            <a:spLocks noChangeShapeType="1"/>
          </p:cNvSpPr>
          <p:nvPr/>
        </p:nvSpPr>
        <p:spPr bwMode="auto">
          <a:xfrm flipV="1">
            <a:off x="6987480" y="2145639"/>
            <a:ext cx="0" cy="160020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8511480" y="2221839"/>
            <a:ext cx="0" cy="152400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6682680" y="1659864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800" b="1" i="1" baseline="-2500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282880" y="168843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800" b="1" i="1" baseline="-2500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096487"/>
              </p:ext>
            </p:extLst>
          </p:nvPr>
        </p:nvGraphicFramePr>
        <p:xfrm>
          <a:off x="684213" y="4062413"/>
          <a:ext cx="568325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4" imgW="2273040" imgH="1041120" progId="Equation.DSMT4">
                  <p:embed/>
                </p:oleObj>
              </mc:Choice>
              <mc:Fallback>
                <p:oleObj name="Equation" r:id="rId4" imgW="2273040" imgH="104112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62413"/>
                        <a:ext cx="5683250" cy="260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485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5896504" cy="3672408"/>
          </a:xfrm>
        </p:spPr>
        <p:txBody>
          <a:bodyPr>
            <a:noAutofit/>
          </a:bodyPr>
          <a:lstStyle/>
          <a:p>
            <a:r>
              <a:rPr lang="en-IN" sz="2800" dirty="0" smtClean="0"/>
              <a:t>We can now substitute for the stresses using the formula</a:t>
            </a:r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If </a:t>
            </a:r>
            <a:r>
              <a:rPr lang="en-US" altLang="en-US" sz="2800" b="1" i="1" dirty="0" err="1" smtClean="0"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en-US" sz="28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800" dirty="0" smtClean="0"/>
              <a:t> is small then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82680" y="1543178"/>
            <a:ext cx="2209800" cy="3888631"/>
            <a:chOff x="5224121" y="1543178"/>
            <a:chExt cx="2209800" cy="3888631"/>
          </a:xfrm>
        </p:grpSpPr>
        <p:pic>
          <p:nvPicPr>
            <p:cNvPr id="43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9" r="38450" b="10293"/>
            <a:stretch/>
          </p:blipFill>
          <p:spPr bwMode="auto">
            <a:xfrm>
              <a:off x="5224121" y="1759079"/>
              <a:ext cx="2209800" cy="3672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5477396" y="3219578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6531496" y="3219578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5769496" y="1543178"/>
              <a:ext cx="914400" cy="519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en-US" sz="2800" b="1" i="1" dirty="0" err="1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5436096" y="4267944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Batang" pitchFamily="18" charset="-127"/>
                  <a:cs typeface="Times New Roman" pitchFamily="18" charset="0"/>
                </a:rPr>
                <a:t>’</a:t>
              </a: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6725441" y="43088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’</a:t>
              </a: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5870401" y="4468912"/>
              <a:ext cx="914400" cy="519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5870401" y="4454624"/>
              <a:ext cx="9144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" name="Line 5"/>
          <p:cNvSpPr>
            <a:spLocks noChangeShapeType="1"/>
          </p:cNvSpPr>
          <p:nvPr/>
        </p:nvSpPr>
        <p:spPr bwMode="auto">
          <a:xfrm flipV="1">
            <a:off x="6987480" y="2145639"/>
            <a:ext cx="0" cy="160020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8511480" y="2221839"/>
            <a:ext cx="0" cy="152400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6682680" y="1659864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800" b="1" i="1" baseline="-2500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282880" y="168843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800" b="1" i="1" baseline="-2500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617694"/>
              </p:ext>
            </p:extLst>
          </p:nvPr>
        </p:nvGraphicFramePr>
        <p:xfrm>
          <a:off x="1115615" y="2636912"/>
          <a:ext cx="47625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4" imgW="1905000" imgH="482600" progId="Equation.DSMT4">
                  <p:embed/>
                </p:oleObj>
              </mc:Choice>
              <mc:Fallback>
                <p:oleObj name="Equation" r:id="rId4" imgW="1905000" imgH="482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5" y="2636912"/>
                        <a:ext cx="4762500" cy="1206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73041"/>
              </p:ext>
            </p:extLst>
          </p:nvPr>
        </p:nvGraphicFramePr>
        <p:xfrm>
          <a:off x="4940597" y="1700808"/>
          <a:ext cx="1071563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6" imgW="533169" imgH="393529" progId="Equation.DSMT4">
                  <p:embed/>
                </p:oleObj>
              </mc:Choice>
              <mc:Fallback>
                <p:oleObj name="Equation" r:id="rId6" imgW="533169" imgH="393529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597" y="1700808"/>
                        <a:ext cx="1071563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75675"/>
              </p:ext>
            </p:extLst>
          </p:nvPr>
        </p:nvGraphicFramePr>
        <p:xfrm>
          <a:off x="3679825" y="4484688"/>
          <a:ext cx="25098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8" imgW="1257120" imgH="228600" progId="Equation.DSMT4">
                  <p:embed/>
                </p:oleObj>
              </mc:Choice>
              <mc:Fallback>
                <p:oleObj name="Equation" r:id="rId8" imgW="125712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825" y="4484688"/>
                        <a:ext cx="25098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564880"/>
              </p:ext>
            </p:extLst>
          </p:nvPr>
        </p:nvGraphicFramePr>
        <p:xfrm>
          <a:off x="924892" y="5373216"/>
          <a:ext cx="71755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10" imgW="2870200" imgH="457200" progId="Equation.DSMT4">
                  <p:embed/>
                </p:oleObj>
              </mc:Choice>
              <mc:Fallback>
                <p:oleObj name="Equation" r:id="rId10" imgW="2870200" imgH="457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892" y="5373216"/>
                        <a:ext cx="71755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058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5987008" cy="5328592"/>
          </a:xfrm>
        </p:spPr>
        <p:txBody>
          <a:bodyPr>
            <a:noAutofit/>
          </a:bodyPr>
          <a:lstStyle/>
          <a:p>
            <a:r>
              <a:rPr lang="en-IN" sz="2400" dirty="0" smtClean="0"/>
              <a:t>We need to note some important points regarding how what we have done so far differs from what we usually do in our normal stress problem solving ?</a:t>
            </a:r>
          </a:p>
          <a:p>
            <a:r>
              <a:rPr lang="en-IN" sz="2400" dirty="0" smtClean="0"/>
              <a:t>First, we are not integrating over the entire cross section of the beam but from C’ to C.</a:t>
            </a:r>
          </a:p>
          <a:p>
            <a:r>
              <a:rPr lang="en-IN" sz="2400" dirty="0" smtClean="0"/>
              <a:t>But  the I that we are using is for the entire cross section.</a:t>
            </a:r>
          </a:p>
          <a:p>
            <a:r>
              <a:rPr lang="en-IN" sz="2400" dirty="0" smtClean="0"/>
              <a:t>It is not the second moment of the area between C and C’ or D and D’.</a:t>
            </a:r>
          </a:p>
          <a:p>
            <a:r>
              <a:rPr lang="en-IN" sz="2400" dirty="0" smtClean="0"/>
              <a:t>This is because the formula for stress at any y uses the I for the entire cross section only. The I does not depend on y but on x.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If </a:t>
            </a:r>
            <a:r>
              <a:rPr lang="en-US" altLang="en-US" sz="2400" b="1" i="1" dirty="0" err="1" smtClean="0"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en-US" sz="24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400" dirty="0" smtClean="0"/>
              <a:t> is small then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82680" y="1543178"/>
            <a:ext cx="2209800" cy="3888631"/>
            <a:chOff x="5224121" y="1543178"/>
            <a:chExt cx="2209800" cy="3888631"/>
          </a:xfrm>
        </p:grpSpPr>
        <p:pic>
          <p:nvPicPr>
            <p:cNvPr id="43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9" r="38450" b="10293"/>
            <a:stretch/>
          </p:blipFill>
          <p:spPr bwMode="auto">
            <a:xfrm>
              <a:off x="5224121" y="1759079"/>
              <a:ext cx="2209800" cy="3672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5477396" y="3219578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6531496" y="3219578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5769496" y="1543178"/>
              <a:ext cx="914400" cy="519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en-US" sz="2800" b="1" i="1" dirty="0" err="1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5436096" y="4267944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Batang" pitchFamily="18" charset="-127"/>
                  <a:cs typeface="Times New Roman" pitchFamily="18" charset="0"/>
                </a:rPr>
                <a:t>’</a:t>
              </a: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6725441" y="43088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’</a:t>
              </a: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5870401" y="4468912"/>
              <a:ext cx="914400" cy="519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5870401" y="4454624"/>
              <a:ext cx="9144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" name="Line 5"/>
          <p:cNvSpPr>
            <a:spLocks noChangeShapeType="1"/>
          </p:cNvSpPr>
          <p:nvPr/>
        </p:nvSpPr>
        <p:spPr bwMode="auto">
          <a:xfrm flipV="1">
            <a:off x="6987480" y="2145639"/>
            <a:ext cx="0" cy="160020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8511480" y="2221839"/>
            <a:ext cx="0" cy="152400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6682680" y="1659864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800" b="1" i="1" baseline="-2500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282880" y="168843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800" b="1" i="1" baseline="-2500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99249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4707632" cy="5472608"/>
          </a:xfrm>
        </p:spPr>
        <p:txBody>
          <a:bodyPr>
            <a:noAutofit/>
          </a:bodyPr>
          <a:lstStyle/>
          <a:p>
            <a:r>
              <a:rPr lang="en-IN" sz="2400" dirty="0" smtClean="0"/>
              <a:t>Let us now recall a few points about moments and shear forces in beams.</a:t>
            </a:r>
          </a:p>
          <a:p>
            <a:r>
              <a:rPr lang="en-IN" sz="2400" dirty="0" smtClean="0"/>
              <a:t>We consider a section of the beam in the neighbourhood of C extending across the full depth of the beam.</a:t>
            </a:r>
          </a:p>
          <a:p>
            <a:r>
              <a:rPr lang="en-IN" sz="2400" dirty="0" smtClean="0"/>
              <a:t>The directions of the moments have been set such that the top part of the beam is in compression</a:t>
            </a:r>
          </a:p>
          <a:p>
            <a:r>
              <a:rPr lang="en-IN" sz="2400" dirty="0" smtClean="0"/>
              <a:t>The internal forces and moments change by </a:t>
            </a:r>
            <a:r>
              <a:rPr lang="en-US" altLang="en-US" sz="2400" b="1" i="1" dirty="0" smtClean="0"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en-US" sz="2400" b="1" i="1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IN" sz="2400" dirty="0" smtClean="0"/>
              <a:t>and </a:t>
            </a:r>
            <a:r>
              <a:rPr lang="en-US" altLang="en-US" sz="2400" b="1" i="1" dirty="0" smtClean="0"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en-US" sz="24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400" dirty="0" smtClean="0"/>
              <a:t> respectively as we shift by </a:t>
            </a:r>
            <a:r>
              <a:rPr lang="en-US" altLang="en-US" sz="2400" b="1" i="1" dirty="0" err="1" smtClean="0"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en-US" sz="24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2400" dirty="0" smtClean="0">
                <a:cs typeface="Times New Roman" pitchFamily="18" charset="0"/>
              </a:rPr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68752" y="1124744"/>
            <a:ext cx="3867744" cy="4925214"/>
            <a:chOff x="5168752" y="1124744"/>
            <a:chExt cx="3867744" cy="4925214"/>
          </a:xfrm>
        </p:grpSpPr>
        <p:pic>
          <p:nvPicPr>
            <p:cNvPr id="43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18" r="50605" b="10293"/>
            <a:stretch/>
          </p:blipFill>
          <p:spPr bwMode="auto">
            <a:xfrm>
              <a:off x="6599312" y="1340645"/>
              <a:ext cx="850175" cy="3672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6111280" y="2851493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7378080" y="2851493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6535087" y="1124744"/>
              <a:ext cx="914400" cy="519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en-US" sz="2800" b="1" i="1" dirty="0" err="1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6635992" y="5530846"/>
              <a:ext cx="914400" cy="519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err="1" smtClean="0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 err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6635992" y="5458838"/>
              <a:ext cx="9144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 flipV="1">
              <a:off x="6294512" y="3498598"/>
              <a:ext cx="0" cy="16002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5751240" y="4003621"/>
              <a:ext cx="609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en-US" altLang="en-US" sz="28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565480" y="3270132"/>
              <a:ext cx="900000" cy="19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Arc 6"/>
            <p:cNvSpPr>
              <a:spLocks/>
            </p:cNvSpPr>
            <p:nvPr/>
          </p:nvSpPr>
          <p:spPr bwMode="auto">
            <a:xfrm rot="10800000" flipV="1">
              <a:off x="5168752" y="3514622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>
              <a:off x="5247184" y="5138028"/>
              <a:ext cx="67052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en-US" altLang="en-US" sz="28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Line 5"/>
            <p:cNvSpPr>
              <a:spLocks noChangeShapeType="1"/>
            </p:cNvSpPr>
            <p:nvPr/>
          </p:nvSpPr>
          <p:spPr bwMode="auto">
            <a:xfrm flipH="1">
              <a:off x="7623448" y="3498598"/>
              <a:ext cx="0" cy="16002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Arc 6"/>
            <p:cNvSpPr>
              <a:spLocks/>
            </p:cNvSpPr>
            <p:nvPr/>
          </p:nvSpPr>
          <p:spPr bwMode="auto">
            <a:xfrm rot="10800000" flipH="1" flipV="1">
              <a:off x="7988152" y="3514622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7551440" y="4004164"/>
              <a:ext cx="115212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smtClean="0">
                  <a:latin typeface="Times New Roman" pitchFamily="18" charset="0"/>
                  <a:cs typeface="Times New Roman" pitchFamily="18" charset="0"/>
                </a:rPr>
                <a:t>V+</a:t>
              </a:r>
              <a:r>
                <a:rPr lang="en-US" altLang="en-US" sz="2800" b="1" i="1" dirty="0" smtClean="0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</a:p>
          </p:txBody>
        </p:sp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7717904" y="5138028"/>
              <a:ext cx="131859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smtClean="0">
                  <a:latin typeface="Times New Roman" pitchFamily="18" charset="0"/>
                  <a:cs typeface="Times New Roman" pitchFamily="18" charset="0"/>
                </a:rPr>
                <a:t>M+</a:t>
              </a:r>
              <a:r>
                <a:rPr lang="en-US" altLang="en-US" sz="2800" b="1" i="1" dirty="0" smtClean="0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en-US" altLang="en-US" sz="2800" b="1" i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7439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4707632" cy="4925214"/>
          </a:xfrm>
        </p:spPr>
        <p:txBody>
          <a:bodyPr>
            <a:noAutofit/>
          </a:bodyPr>
          <a:lstStyle/>
          <a:p>
            <a:r>
              <a:rPr lang="en-IN" sz="2800" dirty="0" smtClean="0"/>
              <a:t>First we consider the equilibrium in y direction</a:t>
            </a:r>
            <a:endParaRPr lang="en-US" altLang="en-US" sz="2800" dirty="0" smtClean="0"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494846"/>
              </p:ext>
            </p:extLst>
          </p:nvPr>
        </p:nvGraphicFramePr>
        <p:xfrm>
          <a:off x="827088" y="2319338"/>
          <a:ext cx="33337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3" imgW="1333440" imgH="685800" progId="Equation.DSMT4">
                  <p:embed/>
                </p:oleObj>
              </mc:Choice>
              <mc:Fallback>
                <p:oleObj name="Equation" r:id="rId3" imgW="133344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319338"/>
                        <a:ext cx="333375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5168752" y="1124744"/>
            <a:ext cx="3867744" cy="4925214"/>
            <a:chOff x="5168752" y="1124744"/>
            <a:chExt cx="3867744" cy="4925214"/>
          </a:xfrm>
        </p:grpSpPr>
        <p:pic>
          <p:nvPicPr>
            <p:cNvPr id="27" name="Picture 4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18" r="50605" b="10293"/>
            <a:stretch/>
          </p:blipFill>
          <p:spPr bwMode="auto">
            <a:xfrm>
              <a:off x="6599312" y="1340645"/>
              <a:ext cx="850175" cy="3672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6111280" y="2851493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7378080" y="2851493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6535087" y="1124744"/>
              <a:ext cx="914400" cy="519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en-US" sz="2800" b="1" i="1" dirty="0" err="1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6635992" y="5530846"/>
              <a:ext cx="914400" cy="519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err="1" smtClean="0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 err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19"/>
            <p:cNvSpPr>
              <a:spLocks noChangeShapeType="1"/>
            </p:cNvSpPr>
            <p:nvPr/>
          </p:nvSpPr>
          <p:spPr bwMode="auto">
            <a:xfrm>
              <a:off x="6635992" y="5458838"/>
              <a:ext cx="9144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Line 5"/>
            <p:cNvSpPr>
              <a:spLocks noChangeShapeType="1"/>
            </p:cNvSpPr>
            <p:nvPr/>
          </p:nvSpPr>
          <p:spPr bwMode="auto">
            <a:xfrm flipV="1">
              <a:off x="6294512" y="3498598"/>
              <a:ext cx="0" cy="16002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5751240" y="4003621"/>
              <a:ext cx="609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en-US" altLang="en-US" sz="28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65480" y="3270132"/>
              <a:ext cx="900000" cy="19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Arc 6"/>
            <p:cNvSpPr>
              <a:spLocks/>
            </p:cNvSpPr>
            <p:nvPr/>
          </p:nvSpPr>
          <p:spPr bwMode="auto">
            <a:xfrm rot="10800000" flipV="1">
              <a:off x="5168752" y="3514622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5247184" y="5138028"/>
              <a:ext cx="67052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en-US" altLang="en-US" sz="28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Line 5"/>
            <p:cNvSpPr>
              <a:spLocks noChangeShapeType="1"/>
            </p:cNvSpPr>
            <p:nvPr/>
          </p:nvSpPr>
          <p:spPr bwMode="auto">
            <a:xfrm flipH="1">
              <a:off x="7623448" y="3498598"/>
              <a:ext cx="0" cy="16002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Arc 6"/>
            <p:cNvSpPr>
              <a:spLocks/>
            </p:cNvSpPr>
            <p:nvPr/>
          </p:nvSpPr>
          <p:spPr bwMode="auto">
            <a:xfrm rot="10800000" flipH="1" flipV="1">
              <a:off x="7988152" y="3514622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7551440" y="4004164"/>
              <a:ext cx="115212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smtClean="0">
                  <a:latin typeface="Times New Roman" pitchFamily="18" charset="0"/>
                  <a:cs typeface="Times New Roman" pitchFamily="18" charset="0"/>
                </a:rPr>
                <a:t>V+</a:t>
              </a:r>
              <a:r>
                <a:rPr lang="en-US" altLang="en-US" sz="2800" b="1" i="1" dirty="0" smtClean="0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7717904" y="5138028"/>
              <a:ext cx="131859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smtClean="0">
                  <a:latin typeface="Times New Roman" pitchFamily="18" charset="0"/>
                  <a:cs typeface="Times New Roman" pitchFamily="18" charset="0"/>
                </a:rPr>
                <a:t>M+</a:t>
              </a:r>
              <a:r>
                <a:rPr lang="en-US" altLang="en-US" sz="2800" b="1" i="1" dirty="0" smtClean="0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en-US" altLang="en-US" sz="2800" b="1" i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9939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147248" cy="4925214"/>
          </a:xfrm>
        </p:spPr>
        <p:txBody>
          <a:bodyPr>
            <a:noAutofit/>
          </a:bodyPr>
          <a:lstStyle/>
          <a:p>
            <a:r>
              <a:rPr lang="en-IN" sz="2800" dirty="0" smtClean="0"/>
              <a:t>Next we consider moment  equilibrium about C</a:t>
            </a:r>
            <a:endParaRPr lang="en-US" altLang="en-US" sz="2800" dirty="0" smtClean="0"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861931"/>
              </p:ext>
            </p:extLst>
          </p:nvPr>
        </p:nvGraphicFramePr>
        <p:xfrm>
          <a:off x="114745" y="1772816"/>
          <a:ext cx="8921751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3" imgW="3568680" imgH="1625400" progId="Equation.DSMT4">
                  <p:embed/>
                </p:oleObj>
              </mc:Choice>
              <mc:Fallback>
                <p:oleObj name="Equation" r:id="rId3" imgW="3568680" imgH="162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45" y="1772816"/>
                        <a:ext cx="8921751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588" y="4005064"/>
            <a:ext cx="2137916" cy="27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97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5896504" cy="3672408"/>
          </a:xfrm>
        </p:spPr>
        <p:txBody>
          <a:bodyPr>
            <a:noAutofit/>
          </a:bodyPr>
          <a:lstStyle/>
          <a:p>
            <a:r>
              <a:rPr lang="en-IN" sz="2800" dirty="0" smtClean="0"/>
              <a:t>In case of the present problem we have already obtained </a:t>
            </a:r>
          </a:p>
          <a:p>
            <a:pPr marL="0" indent="0">
              <a:buNone/>
            </a:pPr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  <a:p>
            <a:r>
              <a:rPr lang="en-IN" sz="2800" dirty="0" smtClean="0"/>
              <a:t>If </a:t>
            </a:r>
            <a:r>
              <a:rPr lang="en-US" altLang="en-US" sz="2800" b="1" i="1" dirty="0" err="1" smtClean="0"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en-US" sz="28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800" dirty="0" smtClean="0"/>
              <a:t> is small then in the limit</a:t>
            </a:r>
          </a:p>
          <a:p>
            <a:endParaRPr lang="en-IN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6682680" y="1543178"/>
            <a:ext cx="2209800" cy="3888631"/>
            <a:chOff x="5224121" y="1543178"/>
            <a:chExt cx="2209800" cy="3888631"/>
          </a:xfrm>
        </p:grpSpPr>
        <p:pic>
          <p:nvPicPr>
            <p:cNvPr id="43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9" r="38450" b="10293"/>
            <a:stretch/>
          </p:blipFill>
          <p:spPr bwMode="auto">
            <a:xfrm>
              <a:off x="5224121" y="1759079"/>
              <a:ext cx="2209800" cy="3672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5477396" y="3219578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6531496" y="3219578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5769496" y="1543178"/>
              <a:ext cx="914400" cy="519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en-US" sz="2800" b="1" i="1" dirty="0" err="1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5436096" y="4267944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Batang" pitchFamily="18" charset="-127"/>
                  <a:cs typeface="Times New Roman" pitchFamily="18" charset="0"/>
                </a:rPr>
                <a:t>’</a:t>
              </a: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6725441" y="43088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’</a:t>
              </a: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5870401" y="4468912"/>
              <a:ext cx="914400" cy="519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5870401" y="4454624"/>
              <a:ext cx="9144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" name="Line 5"/>
          <p:cNvSpPr>
            <a:spLocks noChangeShapeType="1"/>
          </p:cNvSpPr>
          <p:nvPr/>
        </p:nvSpPr>
        <p:spPr bwMode="auto">
          <a:xfrm flipV="1">
            <a:off x="6987480" y="2145639"/>
            <a:ext cx="0" cy="160020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8511480" y="2221839"/>
            <a:ext cx="0" cy="152400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6682680" y="1659864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800" b="1" i="1" baseline="-2500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282880" y="168843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800" b="1" i="1" baseline="-2500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909768"/>
              </p:ext>
            </p:extLst>
          </p:nvPr>
        </p:nvGraphicFramePr>
        <p:xfrm>
          <a:off x="1187624" y="4604990"/>
          <a:ext cx="4127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4" imgW="1651000" imgH="393700" progId="Equation.DSMT4">
                  <p:embed/>
                </p:oleObj>
              </mc:Choice>
              <mc:Fallback>
                <p:oleObj name="Equation" r:id="rId4" imgW="1651000" imgH="3937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604990"/>
                        <a:ext cx="41275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464884"/>
              </p:ext>
            </p:extLst>
          </p:nvPr>
        </p:nvGraphicFramePr>
        <p:xfrm>
          <a:off x="1691680" y="2420888"/>
          <a:ext cx="34925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6" imgW="1396800" imgH="444240" progId="Equation.DSMT4">
                  <p:embed/>
                </p:oleObj>
              </mc:Choice>
              <mc:Fallback>
                <p:oleObj name="Equation" r:id="rId6" imgW="1396800" imgH="4442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420888"/>
                        <a:ext cx="34925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2234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5896504" cy="3672408"/>
          </a:xfrm>
        </p:spPr>
        <p:txBody>
          <a:bodyPr>
            <a:noAutofit/>
          </a:bodyPr>
          <a:lstStyle/>
          <a:p>
            <a:r>
              <a:rPr lang="en-IN" sz="2800" dirty="0" smtClean="0"/>
              <a:t>We also know from our previous experience with SFD and BMD and our revision of bending in beams that</a:t>
            </a:r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 smtClean="0"/>
              <a:t>Hence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82680" y="1543178"/>
            <a:ext cx="2209800" cy="3888631"/>
            <a:chOff x="5224121" y="1543178"/>
            <a:chExt cx="2209800" cy="3888631"/>
          </a:xfrm>
        </p:grpSpPr>
        <p:pic>
          <p:nvPicPr>
            <p:cNvPr id="43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9" r="38450" b="10293"/>
            <a:stretch/>
          </p:blipFill>
          <p:spPr bwMode="auto">
            <a:xfrm>
              <a:off x="5224121" y="1759079"/>
              <a:ext cx="2209800" cy="3672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5477396" y="3219578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6531496" y="3219578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5769496" y="1543178"/>
              <a:ext cx="914400" cy="519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en-US" sz="2800" b="1" i="1" dirty="0" err="1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5436096" y="4267944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Batang" pitchFamily="18" charset="-127"/>
                  <a:cs typeface="Times New Roman" pitchFamily="18" charset="0"/>
                </a:rPr>
                <a:t>’</a:t>
              </a: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6725441" y="43088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’</a:t>
              </a: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5870401" y="4468912"/>
              <a:ext cx="914400" cy="519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5870401" y="4454624"/>
              <a:ext cx="9144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" name="Line 5"/>
          <p:cNvSpPr>
            <a:spLocks noChangeShapeType="1"/>
          </p:cNvSpPr>
          <p:nvPr/>
        </p:nvSpPr>
        <p:spPr bwMode="auto">
          <a:xfrm flipV="1">
            <a:off x="6987480" y="2145639"/>
            <a:ext cx="0" cy="160020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8511480" y="2221839"/>
            <a:ext cx="0" cy="152400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6682680" y="1659864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800" b="1" i="1" baseline="-2500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282880" y="168843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800" b="1" i="1" baseline="-2500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723138"/>
              </p:ext>
            </p:extLst>
          </p:nvPr>
        </p:nvGraphicFramePr>
        <p:xfrm>
          <a:off x="2034190" y="3309273"/>
          <a:ext cx="3617930" cy="983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4" imgW="1447172" imgH="393529" progId="Equation.DSMT4">
                  <p:embed/>
                </p:oleObj>
              </mc:Choice>
              <mc:Fallback>
                <p:oleObj name="Equation" r:id="rId4" imgW="1447172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4190" y="3309273"/>
                        <a:ext cx="3617930" cy="983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481798"/>
              </p:ext>
            </p:extLst>
          </p:nvPr>
        </p:nvGraphicFramePr>
        <p:xfrm>
          <a:off x="962868" y="5342086"/>
          <a:ext cx="69215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6" imgW="2768400" imgH="444240" progId="Equation.DSMT4">
                  <p:embed/>
                </p:oleObj>
              </mc:Choice>
              <mc:Fallback>
                <p:oleObj name="Equation" r:id="rId6" imgW="2768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868" y="5342086"/>
                        <a:ext cx="6921500" cy="1111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189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will consider a beam with a distributed load in the neighbourhood of point C as shown</a:t>
            </a:r>
          </a:p>
          <a:p>
            <a:r>
              <a:rPr lang="en-IN" dirty="0" smtClean="0"/>
              <a:t>The transverse section of the beam at C and the coordinate system is shown in the picture on the right.</a:t>
            </a:r>
          </a:p>
          <a:p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6516216" y="4463752"/>
            <a:ext cx="1543050" cy="2133600"/>
            <a:chOff x="4724400" y="2362200"/>
            <a:chExt cx="1543050" cy="2133600"/>
          </a:xfrm>
        </p:grpSpPr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 rot="10800000">
              <a:off x="5048250" y="3143250"/>
              <a:ext cx="1219200" cy="917575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 flipV="1">
              <a:off x="5638800" y="2514600"/>
              <a:ext cx="0" cy="198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 flipH="1">
              <a:off x="4800600" y="3657600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4724400" y="3200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5257800" y="23622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4400" y="4918670"/>
            <a:ext cx="3409950" cy="1390650"/>
            <a:chOff x="914400" y="2762250"/>
            <a:chExt cx="3409950" cy="1390650"/>
          </a:xfrm>
        </p:grpSpPr>
        <p:pic>
          <p:nvPicPr>
            <p:cNvPr id="4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762250"/>
              <a:ext cx="3409950" cy="1390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58785" dir="19101988" algn="ctr" rotWithShape="0">
                      <a:schemeClr val="accent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5" name="Text Box 9"/>
            <p:cNvSpPr txBox="1">
              <a:spLocks noChangeArrowheads="1"/>
            </p:cNvSpPr>
            <p:nvPr/>
          </p:nvSpPr>
          <p:spPr bwMode="auto">
            <a:xfrm>
              <a:off x="3076575" y="3581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1" name="Text Box 36"/>
            <p:cNvSpPr txBox="1">
              <a:spLocks noChangeArrowheads="1"/>
            </p:cNvSpPr>
            <p:nvPr/>
          </p:nvSpPr>
          <p:spPr bwMode="auto">
            <a:xfrm>
              <a:off x="2771775" y="2968625"/>
              <a:ext cx="749300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 i="1">
                  <a:latin typeface="Times New Roman" pitchFamily="18" charset="0"/>
                  <a:cs typeface="Times New Roman" pitchFamily="18" charset="0"/>
                </a:rPr>
                <a:t>w (x)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3447168" y="4797152"/>
            <a:ext cx="0" cy="162000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49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19" y="1312302"/>
            <a:ext cx="8712969" cy="3672408"/>
          </a:xfrm>
        </p:spPr>
        <p:txBody>
          <a:bodyPr>
            <a:noAutofit/>
          </a:bodyPr>
          <a:lstStyle/>
          <a:p>
            <a:r>
              <a:rPr lang="en-IN" sz="2800" dirty="0" smtClean="0"/>
              <a:t>Let us try to understand this new quantity</a:t>
            </a:r>
          </a:p>
          <a:p>
            <a:pPr marL="0" indent="0">
              <a:buNone/>
            </a:pPr>
            <a:endParaRPr lang="en-IN" sz="2800" dirty="0" smtClean="0"/>
          </a:p>
          <a:p>
            <a:r>
              <a:rPr lang="en-IN" sz="2800" dirty="0" smtClean="0"/>
              <a:t>Let us look at our initial diagrams </a:t>
            </a:r>
            <a:r>
              <a:rPr lang="en-IN" sz="2800" dirty="0"/>
              <a:t>o</a:t>
            </a:r>
            <a:r>
              <a:rPr lang="en-IN" sz="2800" dirty="0" smtClean="0"/>
              <a:t>f the beam. Q is the first moment of the dark shaded area in the second figure. Hence  if that area is </a:t>
            </a:r>
            <a:r>
              <a:rPr lang="en-IN" sz="2800" dirty="0" smtClean="0"/>
              <a:t>A</a:t>
            </a:r>
            <a:r>
              <a:rPr lang="en-IN" sz="2800" baseline="-25000" dirty="0" smtClean="0"/>
              <a:t>a </a:t>
            </a:r>
            <a:r>
              <a:rPr lang="en-IN" sz="2800" dirty="0" smtClean="0"/>
              <a:t>and the centroid of that area has a y coordinate </a:t>
            </a:r>
            <a:r>
              <a:rPr lang="en-IN" sz="2800" dirty="0" err="1" smtClean="0"/>
              <a:t>y</a:t>
            </a:r>
            <a:r>
              <a:rPr lang="en-IN" sz="2800" baseline="-25000" dirty="0" err="1" smtClean="0"/>
              <a:t>a</a:t>
            </a:r>
            <a:r>
              <a:rPr lang="en-IN" sz="2800" dirty="0" smtClean="0"/>
              <a:t> then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584648" y="4458072"/>
            <a:ext cx="6150496" cy="2362200"/>
            <a:chOff x="685800" y="5334000"/>
            <a:chExt cx="6150496" cy="2362200"/>
          </a:xfrm>
        </p:grpSpPr>
        <p:pic>
          <p:nvPicPr>
            <p:cNvPr id="21" name="Picture 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6400800"/>
              <a:ext cx="6010275" cy="1162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Line 43"/>
            <p:cNvSpPr>
              <a:spLocks noChangeShapeType="1"/>
            </p:cNvSpPr>
            <p:nvPr/>
          </p:nvSpPr>
          <p:spPr bwMode="auto">
            <a:xfrm flipV="1">
              <a:off x="3505200" y="6400800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2133600" y="6750050"/>
              <a:ext cx="3733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822325" y="7086600"/>
              <a:ext cx="3048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4191000" y="7086600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1143000" y="673735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 flipV="1">
              <a:off x="5422900" y="5791200"/>
              <a:ext cx="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4267200" y="7007225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29" name="Text Box 24"/>
            <p:cNvSpPr txBox="1">
              <a:spLocks noChangeArrowheads="1"/>
            </p:cNvSpPr>
            <p:nvPr/>
          </p:nvSpPr>
          <p:spPr bwMode="auto">
            <a:xfrm>
              <a:off x="5257800" y="53340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30" name="Text Box 25"/>
            <p:cNvSpPr txBox="1">
              <a:spLocks noChangeArrowheads="1"/>
            </p:cNvSpPr>
            <p:nvPr/>
          </p:nvSpPr>
          <p:spPr bwMode="auto">
            <a:xfrm>
              <a:off x="4070350" y="6594475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en-US" sz="24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3400425" y="6664325"/>
              <a:ext cx="182563" cy="165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1371600" y="6705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Batang" pitchFamily="18" charset="-127"/>
                  <a:cs typeface="Times New Roman" pitchFamily="18" charset="0"/>
                </a:rPr>
                <a:t>’</a:t>
              </a: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2133600" y="6705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en-US" sz="2400" b="1" i="1" baseline="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’</a:t>
              </a:r>
            </a:p>
          </p:txBody>
        </p:sp>
        <p:sp>
          <p:nvSpPr>
            <p:cNvPr id="34" name="Text Box 29"/>
            <p:cNvSpPr txBox="1">
              <a:spLocks noChangeArrowheads="1"/>
            </p:cNvSpPr>
            <p:nvPr/>
          </p:nvSpPr>
          <p:spPr bwMode="auto">
            <a:xfrm>
              <a:off x="3324225" y="696595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1435100" y="6019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alt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cs typeface="Times New Roman" pitchFamily="18" charset="0"/>
              </a:endParaRP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2197100" y="6019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alt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5013325" y="6750050"/>
              <a:ext cx="838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869950" y="6019800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 flipV="1">
              <a:off x="2141538" y="6016625"/>
              <a:ext cx="588962" cy="45719"/>
            </a:xfrm>
            <a:custGeom>
              <a:avLst/>
              <a:gdLst>
                <a:gd name="T0" fmla="*/ 358 w 361"/>
                <a:gd name="T1" fmla="*/ 0 h 158"/>
                <a:gd name="T2" fmla="*/ 361 w 361"/>
                <a:gd name="T3" fmla="*/ 155 h 158"/>
                <a:gd name="T4" fmla="*/ 0 w 361"/>
                <a:gd name="T5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1" h="158">
                  <a:moveTo>
                    <a:pt x="358" y="0"/>
                  </a:moveTo>
                  <a:lnTo>
                    <a:pt x="361" y="155"/>
                  </a:lnTo>
                  <a:lnTo>
                    <a:pt x="0" y="15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2817168" y="5852269"/>
              <a:ext cx="5334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 i="1" dirty="0" err="1">
                  <a:latin typeface="Symbol" pitchFamily="18" charset="2"/>
                </a:rPr>
                <a:t>D</a:t>
              </a:r>
              <a:r>
                <a:rPr lang="en-US" altLang="en-US" sz="2000" b="1" i="1" dirty="0" err="1">
                  <a:latin typeface="Times New Roman" pitchFamily="18" charset="0"/>
                </a:rPr>
                <a:t>x</a:t>
              </a:r>
              <a:endParaRPr lang="en-US" altLang="en-US" sz="2000" b="1" i="1" dirty="0">
                <a:latin typeface="Times New Roman" pitchFamily="18" charset="0"/>
              </a:endParaRPr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 flipV="1">
              <a:off x="1812925" y="5715000"/>
              <a:ext cx="0" cy="1752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V="1">
              <a:off x="2149475" y="5699125"/>
              <a:ext cx="0" cy="1752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3200400" y="643255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Text Box 47"/>
            <p:cNvSpPr txBox="1">
              <a:spLocks noChangeArrowheads="1"/>
            </p:cNvSpPr>
            <p:nvPr/>
          </p:nvSpPr>
          <p:spPr bwMode="auto">
            <a:xfrm>
              <a:off x="5769496" y="5967834"/>
              <a:ext cx="106680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i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Neutral Axis</a:t>
              </a:r>
            </a:p>
          </p:txBody>
        </p:sp>
        <p:cxnSp>
          <p:nvCxnSpPr>
            <p:cNvPr id="46" name="AutoShape 48"/>
            <p:cNvCxnSpPr>
              <a:cxnSpLocks noChangeShapeType="1"/>
              <a:endCxn id="25" idx="1"/>
            </p:cNvCxnSpPr>
            <p:nvPr/>
          </p:nvCxnSpPr>
          <p:spPr bwMode="auto">
            <a:xfrm rot="5400000">
              <a:off x="6037263" y="6875463"/>
              <a:ext cx="422276" cy="1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589251"/>
              </p:ext>
            </p:extLst>
          </p:nvPr>
        </p:nvGraphicFramePr>
        <p:xfrm>
          <a:off x="6948264" y="1252364"/>
          <a:ext cx="16192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4" imgW="647640" imgH="380880" progId="Equation.DSMT4">
                  <p:embed/>
                </p:oleObj>
              </mc:Choice>
              <mc:Fallback>
                <p:oleObj name="Equation" r:id="rId4" imgW="647640" imgH="3808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1252364"/>
                        <a:ext cx="16192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656415"/>
              </p:ext>
            </p:extLst>
          </p:nvPr>
        </p:nvGraphicFramePr>
        <p:xfrm>
          <a:off x="5415756" y="3717032"/>
          <a:ext cx="1460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6" imgW="583920" imgH="228600" progId="Equation.DSMT4">
                  <p:embed/>
                </p:oleObj>
              </mc:Choice>
              <mc:Fallback>
                <p:oleObj name="Equation" r:id="rId6" imgW="58392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5756" y="3717032"/>
                        <a:ext cx="1460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43"/>
          <p:cNvSpPr>
            <a:spLocks noChangeArrowheads="1"/>
          </p:cNvSpPr>
          <p:nvPr/>
        </p:nvSpPr>
        <p:spPr bwMode="auto">
          <a:xfrm>
            <a:off x="6300192" y="4705980"/>
            <a:ext cx="4565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N" sz="2800" dirty="0" err="1" smtClean="0"/>
              <a:t>y</a:t>
            </a:r>
            <a:r>
              <a:rPr lang="en-IN" sz="2800" baseline="-25000" dirty="0" err="1" smtClean="0"/>
              <a:t>a</a:t>
            </a:r>
            <a:endParaRPr lang="en-US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Line 42"/>
          <p:cNvSpPr>
            <a:spLocks noChangeShapeType="1"/>
          </p:cNvSpPr>
          <p:nvPr/>
        </p:nvSpPr>
        <p:spPr bwMode="auto">
          <a:xfrm flipH="1" flipV="1">
            <a:off x="6756726" y="5163555"/>
            <a:ext cx="371644" cy="31850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7236296" y="5597308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01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352928" cy="3672408"/>
          </a:xfrm>
        </p:spPr>
        <p:txBody>
          <a:bodyPr>
            <a:noAutofit/>
          </a:bodyPr>
          <a:lstStyle/>
          <a:p>
            <a:r>
              <a:rPr lang="en-IN" sz="2800" dirty="0" smtClean="0"/>
              <a:t>We can now define a quantity called shear flow by considering the width of the shaded area. </a:t>
            </a:r>
          </a:p>
          <a:p>
            <a:pPr marL="0" indent="0">
              <a:buNone/>
            </a:pPr>
            <a:endParaRPr lang="en-IN" sz="2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089366"/>
              </p:ext>
            </p:extLst>
          </p:nvPr>
        </p:nvGraphicFramePr>
        <p:xfrm>
          <a:off x="1475656" y="2300734"/>
          <a:ext cx="22542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3" imgW="901440" imgH="393480" progId="Equation.DSMT4">
                  <p:embed/>
                </p:oleObj>
              </mc:Choice>
              <mc:Fallback>
                <p:oleObj name="Equation" r:id="rId3" imgW="9014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300734"/>
                        <a:ext cx="22542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" name="Group 82"/>
          <p:cNvGrpSpPr/>
          <p:nvPr/>
        </p:nvGrpSpPr>
        <p:grpSpPr>
          <a:xfrm>
            <a:off x="5615434" y="2204864"/>
            <a:ext cx="3421062" cy="2236355"/>
            <a:chOff x="5615434" y="2204864"/>
            <a:chExt cx="3421062" cy="2236355"/>
          </a:xfrm>
        </p:grpSpPr>
        <p:sp>
          <p:nvSpPr>
            <p:cNvPr id="84" name="Rectangle 29"/>
            <p:cNvSpPr>
              <a:spLocks noChangeArrowheads="1"/>
            </p:cNvSpPr>
            <p:nvPr/>
          </p:nvSpPr>
          <p:spPr bwMode="auto">
            <a:xfrm>
              <a:off x="6320284" y="2890664"/>
              <a:ext cx="2825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b="1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85" name="Rectangle 38"/>
            <p:cNvSpPr>
              <a:spLocks noChangeArrowheads="1"/>
            </p:cNvSpPr>
            <p:nvPr/>
          </p:nvSpPr>
          <p:spPr bwMode="auto">
            <a:xfrm>
              <a:off x="7836346" y="3500264"/>
              <a:ext cx="67786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b="1" i="1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pic>
          <p:nvPicPr>
            <p:cNvPr id="86" name="Picture 4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6546" y="2281064"/>
              <a:ext cx="2105025" cy="1790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" name="Line 31"/>
            <p:cNvSpPr>
              <a:spLocks noChangeShapeType="1"/>
            </p:cNvSpPr>
            <p:nvPr/>
          </p:nvSpPr>
          <p:spPr bwMode="auto">
            <a:xfrm flipV="1">
              <a:off x="5615434" y="2914477"/>
              <a:ext cx="2297112" cy="820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" name="Line 32"/>
            <p:cNvSpPr>
              <a:spLocks noChangeShapeType="1"/>
            </p:cNvSpPr>
            <p:nvPr/>
          </p:nvSpPr>
          <p:spPr bwMode="auto">
            <a:xfrm flipV="1">
              <a:off x="5934521" y="3181177"/>
              <a:ext cx="2359025" cy="850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" name="Line 33"/>
            <p:cNvSpPr>
              <a:spLocks noChangeShapeType="1"/>
            </p:cNvSpPr>
            <p:nvPr/>
          </p:nvSpPr>
          <p:spPr bwMode="auto">
            <a:xfrm>
              <a:off x="7683946" y="2998614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0" name="Rectangle 35"/>
            <p:cNvSpPr>
              <a:spLocks noChangeArrowheads="1"/>
            </p:cNvSpPr>
            <p:nvPr/>
          </p:nvSpPr>
          <p:spPr bwMode="auto">
            <a:xfrm>
              <a:off x="8064946" y="2662064"/>
              <a:ext cx="579438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b="1" i="1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91" name="Line 37"/>
            <p:cNvSpPr>
              <a:spLocks noChangeShapeType="1"/>
            </p:cNvSpPr>
            <p:nvPr/>
          </p:nvSpPr>
          <p:spPr bwMode="auto">
            <a:xfrm>
              <a:off x="6998146" y="3652664"/>
              <a:ext cx="990600" cy="439738"/>
            </a:xfrm>
            <a:prstGeom prst="line">
              <a:avLst/>
            </a:prstGeom>
            <a:noFill/>
            <a:ln w="152400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" name="Line 42"/>
            <p:cNvSpPr>
              <a:spLocks noChangeShapeType="1"/>
            </p:cNvSpPr>
            <p:nvPr/>
          </p:nvSpPr>
          <p:spPr bwMode="auto">
            <a:xfrm flipV="1">
              <a:off x="6144343" y="3500264"/>
              <a:ext cx="1587227" cy="5768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3" name="Rectangle 43"/>
            <p:cNvSpPr>
              <a:spLocks noChangeArrowheads="1"/>
            </p:cNvSpPr>
            <p:nvPr/>
          </p:nvSpPr>
          <p:spPr bwMode="auto">
            <a:xfrm>
              <a:off x="8674546" y="2204864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94" name="Freeform 44"/>
            <p:cNvSpPr>
              <a:spLocks/>
            </p:cNvSpPr>
            <p:nvPr/>
          </p:nvSpPr>
          <p:spPr bwMode="auto">
            <a:xfrm>
              <a:off x="6159946" y="2569989"/>
              <a:ext cx="1508125" cy="1387475"/>
            </a:xfrm>
            <a:custGeom>
              <a:avLst/>
              <a:gdLst>
                <a:gd name="T0" fmla="*/ 0 w 950"/>
                <a:gd name="T1" fmla="*/ 874 h 874"/>
                <a:gd name="T2" fmla="*/ 173 w 950"/>
                <a:gd name="T3" fmla="*/ 221 h 874"/>
                <a:gd name="T4" fmla="*/ 816 w 950"/>
                <a:gd name="T5" fmla="*/ 0 h 874"/>
                <a:gd name="T6" fmla="*/ 950 w 950"/>
                <a:gd name="T7" fmla="*/ 519 h 874"/>
                <a:gd name="T8" fmla="*/ 0 w 950"/>
                <a:gd name="T9" fmla="*/ 874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0" h="874">
                  <a:moveTo>
                    <a:pt x="0" y="874"/>
                  </a:moveTo>
                  <a:lnTo>
                    <a:pt x="173" y="221"/>
                  </a:lnTo>
                  <a:lnTo>
                    <a:pt x="816" y="0"/>
                  </a:lnTo>
                  <a:lnTo>
                    <a:pt x="950" y="519"/>
                  </a:lnTo>
                  <a:lnTo>
                    <a:pt x="0" y="874"/>
                  </a:lnTo>
                  <a:close/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5" name="Line 42"/>
            <p:cNvSpPr>
              <a:spLocks noChangeShapeType="1"/>
            </p:cNvSpPr>
            <p:nvPr/>
          </p:nvSpPr>
          <p:spPr bwMode="auto">
            <a:xfrm flipV="1">
              <a:off x="7150546" y="2509664"/>
              <a:ext cx="1524000" cy="4572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" name="Rectangle 43"/>
            <p:cNvSpPr>
              <a:spLocks noChangeArrowheads="1"/>
            </p:cNvSpPr>
            <p:nvPr/>
          </p:nvSpPr>
          <p:spPr bwMode="auto">
            <a:xfrm>
              <a:off x="6660232" y="3917999"/>
              <a:ext cx="2840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b="1" i="1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39552" y="4458072"/>
            <a:ext cx="6971456" cy="2362200"/>
            <a:chOff x="539552" y="4458072"/>
            <a:chExt cx="6971456" cy="2362200"/>
          </a:xfrm>
        </p:grpSpPr>
        <p:pic>
          <p:nvPicPr>
            <p:cNvPr id="98" name="Picture 9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5524872"/>
              <a:ext cx="6010275" cy="1162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9" name="Line 43"/>
            <p:cNvSpPr>
              <a:spLocks noChangeShapeType="1"/>
            </p:cNvSpPr>
            <p:nvPr/>
          </p:nvSpPr>
          <p:spPr bwMode="auto">
            <a:xfrm flipV="1">
              <a:off x="3358952" y="5524872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0" name="Line 18"/>
            <p:cNvSpPr>
              <a:spLocks noChangeShapeType="1"/>
            </p:cNvSpPr>
            <p:nvPr/>
          </p:nvSpPr>
          <p:spPr bwMode="auto">
            <a:xfrm>
              <a:off x="1987352" y="5874122"/>
              <a:ext cx="3733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" name="Line 19"/>
            <p:cNvSpPr>
              <a:spLocks noChangeShapeType="1"/>
            </p:cNvSpPr>
            <p:nvPr/>
          </p:nvSpPr>
          <p:spPr bwMode="auto">
            <a:xfrm>
              <a:off x="676077" y="6210672"/>
              <a:ext cx="3048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" name="Line 20"/>
            <p:cNvSpPr>
              <a:spLocks noChangeShapeType="1"/>
            </p:cNvSpPr>
            <p:nvPr/>
          </p:nvSpPr>
          <p:spPr bwMode="auto">
            <a:xfrm>
              <a:off x="4044752" y="6210672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" name="Line 21"/>
            <p:cNvSpPr>
              <a:spLocks noChangeShapeType="1"/>
            </p:cNvSpPr>
            <p:nvPr/>
          </p:nvSpPr>
          <p:spPr bwMode="auto">
            <a:xfrm>
              <a:off x="996752" y="5861422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" name="Line 22"/>
            <p:cNvSpPr>
              <a:spLocks noChangeShapeType="1"/>
            </p:cNvSpPr>
            <p:nvPr/>
          </p:nvSpPr>
          <p:spPr bwMode="auto">
            <a:xfrm flipV="1">
              <a:off x="5276652" y="4915272"/>
              <a:ext cx="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" name="Text Box 23"/>
            <p:cNvSpPr txBox="1">
              <a:spLocks noChangeArrowheads="1"/>
            </p:cNvSpPr>
            <p:nvPr/>
          </p:nvSpPr>
          <p:spPr bwMode="auto">
            <a:xfrm>
              <a:off x="4120952" y="6131297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5111552" y="4458072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107" name="Text Box 25"/>
            <p:cNvSpPr txBox="1">
              <a:spLocks noChangeArrowheads="1"/>
            </p:cNvSpPr>
            <p:nvPr/>
          </p:nvSpPr>
          <p:spPr bwMode="auto">
            <a:xfrm>
              <a:off x="3924102" y="5718547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en-US" sz="24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8" name="Text Box 26"/>
            <p:cNvSpPr txBox="1">
              <a:spLocks noChangeArrowheads="1"/>
            </p:cNvSpPr>
            <p:nvPr/>
          </p:nvSpPr>
          <p:spPr bwMode="auto">
            <a:xfrm>
              <a:off x="3254177" y="5788397"/>
              <a:ext cx="182563" cy="165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09" name="Text Box 27"/>
            <p:cNvSpPr txBox="1">
              <a:spLocks noChangeArrowheads="1"/>
            </p:cNvSpPr>
            <p:nvPr/>
          </p:nvSpPr>
          <p:spPr bwMode="auto">
            <a:xfrm>
              <a:off x="1225352" y="582967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Batang" pitchFamily="18" charset="-127"/>
                  <a:cs typeface="Times New Roman" pitchFamily="18" charset="0"/>
                </a:rPr>
                <a:t>’</a:t>
              </a:r>
            </a:p>
          </p:txBody>
        </p:sp>
        <p:sp>
          <p:nvSpPr>
            <p:cNvPr id="110" name="Text Box 28"/>
            <p:cNvSpPr txBox="1">
              <a:spLocks noChangeArrowheads="1"/>
            </p:cNvSpPr>
            <p:nvPr/>
          </p:nvSpPr>
          <p:spPr bwMode="auto">
            <a:xfrm>
              <a:off x="1987352" y="582967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en-US" sz="2400" b="1" i="1" baseline="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’</a:t>
              </a:r>
            </a:p>
          </p:txBody>
        </p:sp>
        <p:sp>
          <p:nvSpPr>
            <p:cNvPr id="111" name="Text Box 29"/>
            <p:cNvSpPr txBox="1">
              <a:spLocks noChangeArrowheads="1"/>
            </p:cNvSpPr>
            <p:nvPr/>
          </p:nvSpPr>
          <p:spPr bwMode="auto">
            <a:xfrm>
              <a:off x="3177977" y="6090022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112" name="Text Box 31"/>
            <p:cNvSpPr txBox="1">
              <a:spLocks noChangeArrowheads="1"/>
            </p:cNvSpPr>
            <p:nvPr/>
          </p:nvSpPr>
          <p:spPr bwMode="auto">
            <a:xfrm>
              <a:off x="1288852" y="514387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alt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cs typeface="Times New Roman" pitchFamily="18" charset="0"/>
              </a:endParaRPr>
            </a:p>
          </p:txBody>
        </p:sp>
        <p:sp>
          <p:nvSpPr>
            <p:cNvPr id="113" name="Text Box 32"/>
            <p:cNvSpPr txBox="1">
              <a:spLocks noChangeArrowheads="1"/>
            </p:cNvSpPr>
            <p:nvPr/>
          </p:nvSpPr>
          <p:spPr bwMode="auto">
            <a:xfrm>
              <a:off x="2050852" y="514387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alt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4" name="Line 35"/>
            <p:cNvSpPr>
              <a:spLocks noChangeShapeType="1"/>
            </p:cNvSpPr>
            <p:nvPr/>
          </p:nvSpPr>
          <p:spPr bwMode="auto">
            <a:xfrm>
              <a:off x="4867077" y="5874122"/>
              <a:ext cx="838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5" name="Line 38"/>
            <p:cNvSpPr>
              <a:spLocks noChangeShapeType="1"/>
            </p:cNvSpPr>
            <p:nvPr/>
          </p:nvSpPr>
          <p:spPr bwMode="auto">
            <a:xfrm>
              <a:off x="723702" y="5143872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6" name="Freeform 39"/>
            <p:cNvSpPr>
              <a:spLocks/>
            </p:cNvSpPr>
            <p:nvPr/>
          </p:nvSpPr>
          <p:spPr bwMode="auto">
            <a:xfrm flipV="1">
              <a:off x="1995290" y="5140697"/>
              <a:ext cx="588962" cy="45719"/>
            </a:xfrm>
            <a:custGeom>
              <a:avLst/>
              <a:gdLst>
                <a:gd name="T0" fmla="*/ 358 w 361"/>
                <a:gd name="T1" fmla="*/ 0 h 158"/>
                <a:gd name="T2" fmla="*/ 361 w 361"/>
                <a:gd name="T3" fmla="*/ 155 h 158"/>
                <a:gd name="T4" fmla="*/ 0 w 361"/>
                <a:gd name="T5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1" h="158">
                  <a:moveTo>
                    <a:pt x="358" y="0"/>
                  </a:moveTo>
                  <a:lnTo>
                    <a:pt x="361" y="155"/>
                  </a:lnTo>
                  <a:lnTo>
                    <a:pt x="0" y="15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7" name="Text Box 40"/>
            <p:cNvSpPr txBox="1">
              <a:spLocks noChangeArrowheads="1"/>
            </p:cNvSpPr>
            <p:nvPr/>
          </p:nvSpPr>
          <p:spPr bwMode="auto">
            <a:xfrm>
              <a:off x="2670920" y="4976341"/>
              <a:ext cx="5334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 i="1" dirty="0" err="1">
                  <a:latin typeface="Symbol" pitchFamily="18" charset="2"/>
                </a:rPr>
                <a:t>D</a:t>
              </a:r>
              <a:r>
                <a:rPr lang="en-US" altLang="en-US" sz="2000" b="1" i="1" dirty="0" err="1">
                  <a:latin typeface="Times New Roman" pitchFamily="18" charset="0"/>
                </a:rPr>
                <a:t>x</a:t>
              </a:r>
              <a:endParaRPr lang="en-US" altLang="en-US" sz="2000" b="1" i="1" dirty="0">
                <a:latin typeface="Times New Roman" pitchFamily="18" charset="0"/>
              </a:endParaRPr>
            </a:p>
          </p:txBody>
        </p:sp>
        <p:sp>
          <p:nvSpPr>
            <p:cNvPr id="118" name="Line 41"/>
            <p:cNvSpPr>
              <a:spLocks noChangeShapeType="1"/>
            </p:cNvSpPr>
            <p:nvPr/>
          </p:nvSpPr>
          <p:spPr bwMode="auto">
            <a:xfrm flipV="1">
              <a:off x="1666677" y="4839072"/>
              <a:ext cx="0" cy="1752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9" name="Line 42"/>
            <p:cNvSpPr>
              <a:spLocks noChangeShapeType="1"/>
            </p:cNvSpPr>
            <p:nvPr/>
          </p:nvSpPr>
          <p:spPr bwMode="auto">
            <a:xfrm flipV="1">
              <a:off x="2003227" y="4823197"/>
              <a:ext cx="0" cy="1752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" name="Line 44"/>
            <p:cNvSpPr>
              <a:spLocks noChangeShapeType="1"/>
            </p:cNvSpPr>
            <p:nvPr/>
          </p:nvSpPr>
          <p:spPr bwMode="auto">
            <a:xfrm>
              <a:off x="3054152" y="5556622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1" name="Text Box 47"/>
            <p:cNvSpPr txBox="1">
              <a:spLocks noChangeArrowheads="1"/>
            </p:cNvSpPr>
            <p:nvPr/>
          </p:nvSpPr>
          <p:spPr bwMode="auto">
            <a:xfrm>
              <a:off x="6444208" y="5883994"/>
              <a:ext cx="106680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i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Neutral Axis</a:t>
              </a:r>
            </a:p>
          </p:txBody>
        </p:sp>
        <p:cxnSp>
          <p:nvCxnSpPr>
            <p:cNvPr id="122" name="AutoShape 48"/>
            <p:cNvCxnSpPr>
              <a:cxnSpLocks noChangeShapeType="1"/>
              <a:stCxn id="121" idx="1"/>
              <a:endCxn id="102" idx="1"/>
            </p:cNvCxnSpPr>
            <p:nvPr/>
          </p:nvCxnSpPr>
          <p:spPr bwMode="auto">
            <a:xfrm rot="10800000" flipV="1">
              <a:off x="6102152" y="6204669"/>
              <a:ext cx="342056" cy="6004"/>
            </a:xfrm>
            <a:prstGeom prst="bentConnector2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" name="Line 42"/>
            <p:cNvSpPr>
              <a:spLocks noChangeShapeType="1"/>
            </p:cNvSpPr>
            <p:nvPr/>
          </p:nvSpPr>
          <p:spPr bwMode="auto">
            <a:xfrm flipV="1">
              <a:off x="4843029" y="5999534"/>
              <a:ext cx="9000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4" name="Line 42"/>
            <p:cNvSpPr>
              <a:spLocks noChangeShapeType="1"/>
            </p:cNvSpPr>
            <p:nvPr/>
          </p:nvSpPr>
          <p:spPr bwMode="auto">
            <a:xfrm rot="5400000" flipV="1">
              <a:off x="4391942" y="5697214"/>
              <a:ext cx="936179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5" name="Line 42"/>
            <p:cNvSpPr>
              <a:spLocks noChangeShapeType="1"/>
            </p:cNvSpPr>
            <p:nvPr/>
          </p:nvSpPr>
          <p:spPr bwMode="auto">
            <a:xfrm rot="5400000" flipV="1">
              <a:off x="5241524" y="5697214"/>
              <a:ext cx="936179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6" name="Rectangle 43"/>
            <p:cNvSpPr>
              <a:spLocks noChangeArrowheads="1"/>
            </p:cNvSpPr>
            <p:nvPr/>
          </p:nvSpPr>
          <p:spPr bwMode="auto">
            <a:xfrm>
              <a:off x="5580112" y="4777988"/>
              <a:ext cx="2840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b="1" i="1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4097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3" y="1196752"/>
            <a:ext cx="6356943" cy="3672408"/>
          </a:xfrm>
        </p:spPr>
        <p:txBody>
          <a:bodyPr>
            <a:noAutofit/>
          </a:bodyPr>
          <a:lstStyle/>
          <a:p>
            <a:r>
              <a:rPr lang="en-IN" sz="2800" dirty="0" smtClean="0"/>
              <a:t>The shear stress is simply </a:t>
            </a:r>
            <a:r>
              <a:rPr lang="en-US" altLang="en-US" sz="2800" dirty="0" smtClean="0">
                <a:latin typeface="Symbol" panose="05050102010706020507" pitchFamily="18" charset="2"/>
                <a:cs typeface="Times New Roman" pitchFamily="18" charset="0"/>
              </a:rPr>
              <a:t>D</a:t>
            </a:r>
            <a:r>
              <a:rPr lang="en-US" altLang="en-US" sz="2800" dirty="0" smtClean="0">
                <a:cs typeface="Times New Roman" pitchFamily="18" charset="0"/>
              </a:rPr>
              <a:t>H</a:t>
            </a:r>
            <a:r>
              <a:rPr lang="en-IN" sz="2800" dirty="0" smtClean="0"/>
              <a:t> divided by the area on which it is acting i.e. </a:t>
            </a:r>
            <a:r>
              <a:rPr lang="en-US" altLang="en-US" sz="2800" dirty="0" err="1" smtClean="0">
                <a:cs typeface="Times New Roman" pitchFamily="18" charset="0"/>
              </a:rPr>
              <a:t>t</a:t>
            </a:r>
            <a:r>
              <a:rPr lang="en-US" altLang="en-US" sz="2800" dirty="0" err="1" smtClean="0">
                <a:latin typeface="Symbol" panose="05050102010706020507" pitchFamily="18" charset="2"/>
                <a:cs typeface="Times New Roman" pitchFamily="18" charset="0"/>
              </a:rPr>
              <a:t>D</a:t>
            </a:r>
            <a:r>
              <a:rPr lang="en-US" altLang="en-US" sz="2800" dirty="0" err="1" smtClean="0">
                <a:cs typeface="Times New Roman" pitchFamily="18" charset="0"/>
              </a:rPr>
              <a:t>x</a:t>
            </a:r>
            <a:r>
              <a:rPr lang="en-US" altLang="en-US" sz="2800" dirty="0" smtClean="0">
                <a:cs typeface="Times New Roman" pitchFamily="18" charset="0"/>
              </a:rPr>
              <a:t>.</a:t>
            </a:r>
          </a:p>
          <a:p>
            <a:endParaRPr lang="en-US" altLang="en-US" sz="2800" dirty="0" smtClean="0">
              <a:cs typeface="Times New Roman" pitchFamily="18" charset="0"/>
            </a:endParaRPr>
          </a:p>
          <a:p>
            <a:endParaRPr lang="en-US" altLang="en-US" sz="2800" dirty="0">
              <a:cs typeface="Times New Roman" pitchFamily="18" charset="0"/>
            </a:endParaRPr>
          </a:p>
          <a:p>
            <a:r>
              <a:rPr lang="en-US" altLang="en-US" sz="2800" dirty="0" smtClean="0">
                <a:cs typeface="Times New Roman" pitchFamily="18" charset="0"/>
              </a:rPr>
              <a:t>This should also answer the question why we call these vertical  forces in beams as shear forces. </a:t>
            </a:r>
            <a:r>
              <a:rPr lang="en-US" altLang="en-US" sz="2800" dirty="0" smtClean="0">
                <a:cs typeface="Times New Roman" pitchFamily="18" charset="0"/>
              </a:rPr>
              <a:t>They cause shear stress.</a:t>
            </a:r>
          </a:p>
          <a:p>
            <a:endParaRPr lang="en-IN" sz="2800" dirty="0" smtClean="0"/>
          </a:p>
          <a:p>
            <a:pPr marL="0" indent="0">
              <a:buNone/>
            </a:pPr>
            <a:endParaRPr lang="en-IN" sz="2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620801"/>
              </p:ext>
            </p:extLst>
          </p:nvPr>
        </p:nvGraphicFramePr>
        <p:xfrm>
          <a:off x="2965822" y="2204864"/>
          <a:ext cx="22542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3" imgW="901440" imgH="393480" progId="Equation.DSMT4">
                  <p:embed/>
                </p:oleObj>
              </mc:Choice>
              <mc:Fallback>
                <p:oleObj name="Equation" r:id="rId3" imgW="9014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822" y="2204864"/>
                        <a:ext cx="22542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5935538" y="2204864"/>
            <a:ext cx="3028950" cy="2236355"/>
            <a:chOff x="5615434" y="2204864"/>
            <a:chExt cx="3028950" cy="2236355"/>
          </a:xfrm>
        </p:grpSpPr>
        <p:sp>
          <p:nvSpPr>
            <p:cNvPr id="43" name="Rectangle 29"/>
            <p:cNvSpPr>
              <a:spLocks noChangeArrowheads="1"/>
            </p:cNvSpPr>
            <p:nvPr/>
          </p:nvSpPr>
          <p:spPr bwMode="auto">
            <a:xfrm>
              <a:off x="6320284" y="2890664"/>
              <a:ext cx="2825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b="1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47" name="Rectangle 38"/>
            <p:cNvSpPr>
              <a:spLocks noChangeArrowheads="1"/>
            </p:cNvSpPr>
            <p:nvPr/>
          </p:nvSpPr>
          <p:spPr bwMode="auto">
            <a:xfrm>
              <a:off x="7836346" y="3500264"/>
              <a:ext cx="67786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b="1" i="1" dirty="0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pic>
          <p:nvPicPr>
            <p:cNvPr id="48" name="Picture 4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6546" y="2281064"/>
              <a:ext cx="2105025" cy="1790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Line 31"/>
            <p:cNvSpPr>
              <a:spLocks noChangeShapeType="1"/>
            </p:cNvSpPr>
            <p:nvPr/>
          </p:nvSpPr>
          <p:spPr bwMode="auto">
            <a:xfrm flipV="1">
              <a:off x="5615434" y="2914477"/>
              <a:ext cx="2297112" cy="820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Line 32"/>
            <p:cNvSpPr>
              <a:spLocks noChangeShapeType="1"/>
            </p:cNvSpPr>
            <p:nvPr/>
          </p:nvSpPr>
          <p:spPr bwMode="auto">
            <a:xfrm flipV="1">
              <a:off x="5934521" y="3181177"/>
              <a:ext cx="2359025" cy="850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Line 33"/>
            <p:cNvSpPr>
              <a:spLocks noChangeShapeType="1"/>
            </p:cNvSpPr>
            <p:nvPr/>
          </p:nvSpPr>
          <p:spPr bwMode="auto">
            <a:xfrm>
              <a:off x="7683946" y="2998614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Rectangle 35"/>
            <p:cNvSpPr>
              <a:spLocks noChangeArrowheads="1"/>
            </p:cNvSpPr>
            <p:nvPr/>
          </p:nvSpPr>
          <p:spPr bwMode="auto">
            <a:xfrm>
              <a:off x="8064946" y="2662064"/>
              <a:ext cx="579438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b="1" i="1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53" name="Line 37"/>
            <p:cNvSpPr>
              <a:spLocks noChangeShapeType="1"/>
            </p:cNvSpPr>
            <p:nvPr/>
          </p:nvSpPr>
          <p:spPr bwMode="auto">
            <a:xfrm>
              <a:off x="6998146" y="3652664"/>
              <a:ext cx="990600" cy="439738"/>
            </a:xfrm>
            <a:prstGeom prst="line">
              <a:avLst/>
            </a:prstGeom>
            <a:noFill/>
            <a:ln w="152400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Line 42"/>
            <p:cNvSpPr>
              <a:spLocks noChangeShapeType="1"/>
            </p:cNvSpPr>
            <p:nvPr/>
          </p:nvSpPr>
          <p:spPr bwMode="auto">
            <a:xfrm flipV="1">
              <a:off x="6144343" y="3500264"/>
              <a:ext cx="1587227" cy="5768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Rectangle 43"/>
            <p:cNvSpPr>
              <a:spLocks noChangeArrowheads="1"/>
            </p:cNvSpPr>
            <p:nvPr/>
          </p:nvSpPr>
          <p:spPr bwMode="auto">
            <a:xfrm>
              <a:off x="7884368" y="2204864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6159946" y="2569989"/>
              <a:ext cx="1508125" cy="1387475"/>
            </a:xfrm>
            <a:custGeom>
              <a:avLst/>
              <a:gdLst>
                <a:gd name="T0" fmla="*/ 0 w 950"/>
                <a:gd name="T1" fmla="*/ 874 h 874"/>
                <a:gd name="T2" fmla="*/ 173 w 950"/>
                <a:gd name="T3" fmla="*/ 221 h 874"/>
                <a:gd name="T4" fmla="*/ 816 w 950"/>
                <a:gd name="T5" fmla="*/ 0 h 874"/>
                <a:gd name="T6" fmla="*/ 950 w 950"/>
                <a:gd name="T7" fmla="*/ 519 h 874"/>
                <a:gd name="T8" fmla="*/ 0 w 950"/>
                <a:gd name="T9" fmla="*/ 874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0" h="874">
                  <a:moveTo>
                    <a:pt x="0" y="874"/>
                  </a:moveTo>
                  <a:lnTo>
                    <a:pt x="173" y="221"/>
                  </a:lnTo>
                  <a:lnTo>
                    <a:pt x="816" y="0"/>
                  </a:lnTo>
                  <a:lnTo>
                    <a:pt x="950" y="519"/>
                  </a:lnTo>
                  <a:lnTo>
                    <a:pt x="0" y="874"/>
                  </a:lnTo>
                  <a:close/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 flipV="1">
              <a:off x="7150546" y="2569989"/>
              <a:ext cx="762000" cy="39687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6660232" y="3917999"/>
              <a:ext cx="2840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b="1" i="1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67744" y="4458072"/>
            <a:ext cx="6971456" cy="2362200"/>
            <a:chOff x="539552" y="4458072"/>
            <a:chExt cx="6971456" cy="2362200"/>
          </a:xfrm>
        </p:grpSpPr>
        <p:pic>
          <p:nvPicPr>
            <p:cNvPr id="58" name="Picture 5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5524872"/>
              <a:ext cx="6010275" cy="1162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Line 43"/>
            <p:cNvSpPr>
              <a:spLocks noChangeShapeType="1"/>
            </p:cNvSpPr>
            <p:nvPr/>
          </p:nvSpPr>
          <p:spPr bwMode="auto">
            <a:xfrm flipV="1">
              <a:off x="3358952" y="5524872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Line 18"/>
            <p:cNvSpPr>
              <a:spLocks noChangeShapeType="1"/>
            </p:cNvSpPr>
            <p:nvPr/>
          </p:nvSpPr>
          <p:spPr bwMode="auto">
            <a:xfrm>
              <a:off x="1987352" y="5874122"/>
              <a:ext cx="3733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Line 19"/>
            <p:cNvSpPr>
              <a:spLocks noChangeShapeType="1"/>
            </p:cNvSpPr>
            <p:nvPr/>
          </p:nvSpPr>
          <p:spPr bwMode="auto">
            <a:xfrm>
              <a:off x="676077" y="6210672"/>
              <a:ext cx="3048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Line 20"/>
            <p:cNvSpPr>
              <a:spLocks noChangeShapeType="1"/>
            </p:cNvSpPr>
            <p:nvPr/>
          </p:nvSpPr>
          <p:spPr bwMode="auto">
            <a:xfrm>
              <a:off x="4044752" y="6210672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Line 21"/>
            <p:cNvSpPr>
              <a:spLocks noChangeShapeType="1"/>
            </p:cNvSpPr>
            <p:nvPr/>
          </p:nvSpPr>
          <p:spPr bwMode="auto">
            <a:xfrm>
              <a:off x="996752" y="5861422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Line 22"/>
            <p:cNvSpPr>
              <a:spLocks noChangeShapeType="1"/>
            </p:cNvSpPr>
            <p:nvPr/>
          </p:nvSpPr>
          <p:spPr bwMode="auto">
            <a:xfrm flipV="1">
              <a:off x="5276652" y="4915272"/>
              <a:ext cx="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Text Box 23"/>
            <p:cNvSpPr txBox="1">
              <a:spLocks noChangeArrowheads="1"/>
            </p:cNvSpPr>
            <p:nvPr/>
          </p:nvSpPr>
          <p:spPr bwMode="auto">
            <a:xfrm>
              <a:off x="4120952" y="6131297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66" name="Text Box 24"/>
            <p:cNvSpPr txBox="1">
              <a:spLocks noChangeArrowheads="1"/>
            </p:cNvSpPr>
            <p:nvPr/>
          </p:nvSpPr>
          <p:spPr bwMode="auto">
            <a:xfrm>
              <a:off x="5111552" y="4458072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67" name="Text Box 25"/>
            <p:cNvSpPr txBox="1">
              <a:spLocks noChangeArrowheads="1"/>
            </p:cNvSpPr>
            <p:nvPr/>
          </p:nvSpPr>
          <p:spPr bwMode="auto">
            <a:xfrm>
              <a:off x="3924102" y="5718547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en-US" sz="24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68" name="Text Box 26"/>
            <p:cNvSpPr txBox="1">
              <a:spLocks noChangeArrowheads="1"/>
            </p:cNvSpPr>
            <p:nvPr/>
          </p:nvSpPr>
          <p:spPr bwMode="auto">
            <a:xfrm>
              <a:off x="3254177" y="5788397"/>
              <a:ext cx="182563" cy="165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9" name="Text Box 27"/>
            <p:cNvSpPr txBox="1">
              <a:spLocks noChangeArrowheads="1"/>
            </p:cNvSpPr>
            <p:nvPr/>
          </p:nvSpPr>
          <p:spPr bwMode="auto">
            <a:xfrm>
              <a:off x="1225352" y="582967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Batang" pitchFamily="18" charset="-127"/>
                  <a:cs typeface="Times New Roman" pitchFamily="18" charset="0"/>
                </a:rPr>
                <a:t>’</a:t>
              </a:r>
            </a:p>
          </p:txBody>
        </p:sp>
        <p:sp>
          <p:nvSpPr>
            <p:cNvPr id="70" name="Text Box 28"/>
            <p:cNvSpPr txBox="1">
              <a:spLocks noChangeArrowheads="1"/>
            </p:cNvSpPr>
            <p:nvPr/>
          </p:nvSpPr>
          <p:spPr bwMode="auto">
            <a:xfrm>
              <a:off x="1987352" y="582967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en-US" sz="2400" b="1" i="1" baseline="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’</a:t>
              </a:r>
            </a:p>
          </p:txBody>
        </p:sp>
        <p:sp>
          <p:nvSpPr>
            <p:cNvPr id="71" name="Text Box 29"/>
            <p:cNvSpPr txBox="1">
              <a:spLocks noChangeArrowheads="1"/>
            </p:cNvSpPr>
            <p:nvPr/>
          </p:nvSpPr>
          <p:spPr bwMode="auto">
            <a:xfrm>
              <a:off x="3177977" y="6090022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72" name="Text Box 31"/>
            <p:cNvSpPr txBox="1">
              <a:spLocks noChangeArrowheads="1"/>
            </p:cNvSpPr>
            <p:nvPr/>
          </p:nvSpPr>
          <p:spPr bwMode="auto">
            <a:xfrm>
              <a:off x="1288852" y="514387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alt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cs typeface="Times New Roman" pitchFamily="18" charset="0"/>
              </a:endParaRPr>
            </a:p>
          </p:txBody>
        </p:sp>
        <p:sp>
          <p:nvSpPr>
            <p:cNvPr id="73" name="Text Box 32"/>
            <p:cNvSpPr txBox="1">
              <a:spLocks noChangeArrowheads="1"/>
            </p:cNvSpPr>
            <p:nvPr/>
          </p:nvSpPr>
          <p:spPr bwMode="auto">
            <a:xfrm>
              <a:off x="2050852" y="514387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alt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4867077" y="5874122"/>
              <a:ext cx="838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" name="Line 38"/>
            <p:cNvSpPr>
              <a:spLocks noChangeShapeType="1"/>
            </p:cNvSpPr>
            <p:nvPr/>
          </p:nvSpPr>
          <p:spPr bwMode="auto">
            <a:xfrm>
              <a:off x="723702" y="5143872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" name="Freeform 39"/>
            <p:cNvSpPr>
              <a:spLocks/>
            </p:cNvSpPr>
            <p:nvPr/>
          </p:nvSpPr>
          <p:spPr bwMode="auto">
            <a:xfrm flipV="1">
              <a:off x="1995290" y="5140697"/>
              <a:ext cx="588962" cy="45719"/>
            </a:xfrm>
            <a:custGeom>
              <a:avLst/>
              <a:gdLst>
                <a:gd name="T0" fmla="*/ 358 w 361"/>
                <a:gd name="T1" fmla="*/ 0 h 158"/>
                <a:gd name="T2" fmla="*/ 361 w 361"/>
                <a:gd name="T3" fmla="*/ 155 h 158"/>
                <a:gd name="T4" fmla="*/ 0 w 361"/>
                <a:gd name="T5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1" h="158">
                  <a:moveTo>
                    <a:pt x="358" y="0"/>
                  </a:moveTo>
                  <a:lnTo>
                    <a:pt x="361" y="155"/>
                  </a:lnTo>
                  <a:lnTo>
                    <a:pt x="0" y="15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" name="Text Box 40"/>
            <p:cNvSpPr txBox="1">
              <a:spLocks noChangeArrowheads="1"/>
            </p:cNvSpPr>
            <p:nvPr/>
          </p:nvSpPr>
          <p:spPr bwMode="auto">
            <a:xfrm>
              <a:off x="2670920" y="4976341"/>
              <a:ext cx="5334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 i="1" dirty="0" err="1">
                  <a:latin typeface="Symbol" pitchFamily="18" charset="2"/>
                </a:rPr>
                <a:t>D</a:t>
              </a:r>
              <a:r>
                <a:rPr lang="en-US" altLang="en-US" sz="2000" b="1" i="1" dirty="0" err="1">
                  <a:latin typeface="Times New Roman" pitchFamily="18" charset="0"/>
                </a:rPr>
                <a:t>x</a:t>
              </a:r>
              <a:endParaRPr lang="en-US" altLang="en-US" sz="2000" b="1" i="1" dirty="0">
                <a:latin typeface="Times New Roman" pitchFamily="18" charset="0"/>
              </a:endParaRPr>
            </a:p>
          </p:txBody>
        </p:sp>
        <p:sp>
          <p:nvSpPr>
            <p:cNvPr id="78" name="Line 41"/>
            <p:cNvSpPr>
              <a:spLocks noChangeShapeType="1"/>
            </p:cNvSpPr>
            <p:nvPr/>
          </p:nvSpPr>
          <p:spPr bwMode="auto">
            <a:xfrm flipV="1">
              <a:off x="1666677" y="4839072"/>
              <a:ext cx="0" cy="1752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9" name="Line 42"/>
            <p:cNvSpPr>
              <a:spLocks noChangeShapeType="1"/>
            </p:cNvSpPr>
            <p:nvPr/>
          </p:nvSpPr>
          <p:spPr bwMode="auto">
            <a:xfrm flipV="1">
              <a:off x="2003227" y="4823197"/>
              <a:ext cx="0" cy="1752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0" name="Line 44"/>
            <p:cNvSpPr>
              <a:spLocks noChangeShapeType="1"/>
            </p:cNvSpPr>
            <p:nvPr/>
          </p:nvSpPr>
          <p:spPr bwMode="auto">
            <a:xfrm>
              <a:off x="3054152" y="5556622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1" name="Text Box 47"/>
            <p:cNvSpPr txBox="1">
              <a:spLocks noChangeArrowheads="1"/>
            </p:cNvSpPr>
            <p:nvPr/>
          </p:nvSpPr>
          <p:spPr bwMode="auto">
            <a:xfrm>
              <a:off x="6444208" y="5883994"/>
              <a:ext cx="106680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i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Neutral Axis</a:t>
              </a:r>
            </a:p>
          </p:txBody>
        </p:sp>
        <p:cxnSp>
          <p:nvCxnSpPr>
            <p:cNvPr id="82" name="AutoShape 48"/>
            <p:cNvCxnSpPr>
              <a:cxnSpLocks noChangeShapeType="1"/>
              <a:stCxn id="81" idx="1"/>
              <a:endCxn id="62" idx="1"/>
            </p:cNvCxnSpPr>
            <p:nvPr/>
          </p:nvCxnSpPr>
          <p:spPr bwMode="auto">
            <a:xfrm rot="10800000" flipV="1">
              <a:off x="6102152" y="6204669"/>
              <a:ext cx="342056" cy="6004"/>
            </a:xfrm>
            <a:prstGeom prst="bentConnector2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 flipV="1">
              <a:off x="4843029" y="5999534"/>
              <a:ext cx="9000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" name="Line 42"/>
            <p:cNvSpPr>
              <a:spLocks noChangeShapeType="1"/>
            </p:cNvSpPr>
            <p:nvPr/>
          </p:nvSpPr>
          <p:spPr bwMode="auto">
            <a:xfrm rot="5400000" flipV="1">
              <a:off x="4391942" y="5697214"/>
              <a:ext cx="936179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" name="Line 42"/>
            <p:cNvSpPr>
              <a:spLocks noChangeShapeType="1"/>
            </p:cNvSpPr>
            <p:nvPr/>
          </p:nvSpPr>
          <p:spPr bwMode="auto">
            <a:xfrm rot="5400000" flipV="1">
              <a:off x="5241524" y="5697214"/>
              <a:ext cx="936179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" name="Rectangle 43"/>
            <p:cNvSpPr>
              <a:spLocks noChangeArrowheads="1"/>
            </p:cNvSpPr>
            <p:nvPr/>
          </p:nvSpPr>
          <p:spPr bwMode="auto">
            <a:xfrm>
              <a:off x="5580112" y="4777988"/>
              <a:ext cx="2840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b="1" i="1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166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Now we will consider another point D, very close to C. </a:t>
            </a:r>
          </a:p>
          <a:p>
            <a:r>
              <a:rPr lang="en-IN" dirty="0" smtClean="0"/>
              <a:t>Since the point is close to C, the nature of load, material properties and cross section will change very little.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16216" y="4463752"/>
            <a:ext cx="1543050" cy="2133600"/>
            <a:chOff x="4724400" y="2362200"/>
            <a:chExt cx="1543050" cy="2133600"/>
          </a:xfrm>
        </p:grpSpPr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 rot="10800000">
              <a:off x="5048250" y="3143250"/>
              <a:ext cx="1219200" cy="917575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 flipV="1">
              <a:off x="5638800" y="2514600"/>
              <a:ext cx="0" cy="198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 flipH="1">
              <a:off x="4800600" y="3657600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4724400" y="3200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5257800" y="23622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4400" y="4918670"/>
            <a:ext cx="3409950" cy="1390650"/>
            <a:chOff x="914400" y="2762250"/>
            <a:chExt cx="3409950" cy="1390650"/>
          </a:xfrm>
        </p:grpSpPr>
        <p:pic>
          <p:nvPicPr>
            <p:cNvPr id="4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762250"/>
              <a:ext cx="3409950" cy="1390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58785" dir="19101988" algn="ctr" rotWithShape="0">
                      <a:schemeClr val="accent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5" name="Text Box 9"/>
            <p:cNvSpPr txBox="1">
              <a:spLocks noChangeArrowheads="1"/>
            </p:cNvSpPr>
            <p:nvPr/>
          </p:nvSpPr>
          <p:spPr bwMode="auto">
            <a:xfrm>
              <a:off x="3076575" y="3581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1" name="Text Box 36"/>
            <p:cNvSpPr txBox="1">
              <a:spLocks noChangeArrowheads="1"/>
            </p:cNvSpPr>
            <p:nvPr/>
          </p:nvSpPr>
          <p:spPr bwMode="auto">
            <a:xfrm>
              <a:off x="2771775" y="2968625"/>
              <a:ext cx="749300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 i="1">
                  <a:latin typeface="Times New Roman" pitchFamily="18" charset="0"/>
                  <a:cs typeface="Times New Roman" pitchFamily="18" charset="0"/>
                </a:rPr>
                <a:t>w (x)</a:t>
              </a:r>
            </a:p>
          </p:txBody>
        </p:sp>
      </p:grp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754760" y="573325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endParaRPr lang="en-US" altLang="en-US" sz="2400" b="1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47168" y="4797152"/>
            <a:ext cx="0" cy="162000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79912" y="4797152"/>
            <a:ext cx="0" cy="162000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36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Next we take a magnified view of the beam around CD. </a:t>
            </a:r>
            <a:r>
              <a:rPr lang="en-IN" dirty="0" smtClean="0"/>
              <a:t>Our x axis is positive from C to D.</a:t>
            </a:r>
            <a:endParaRPr lang="en-IN" dirty="0" smtClean="0"/>
          </a:p>
          <a:p>
            <a:r>
              <a:rPr lang="en-IN" dirty="0" smtClean="0"/>
              <a:t>The distance between C and D is </a:t>
            </a:r>
            <a:r>
              <a:rPr lang="en-US" altLang="en-US" b="1" i="1" dirty="0" err="1" smtClean="0">
                <a:latin typeface="Symbol" pitchFamily="18" charset="2"/>
              </a:rPr>
              <a:t>D</a:t>
            </a:r>
            <a:r>
              <a:rPr lang="en-US" altLang="en-US" b="1" i="1" dirty="0" err="1" smtClean="0">
                <a:latin typeface="Times New Roman" pitchFamily="18" charset="0"/>
              </a:rPr>
              <a:t>x</a:t>
            </a:r>
            <a:r>
              <a:rPr lang="en-US" altLang="en-US" b="1" i="1" dirty="0" smtClean="0">
                <a:latin typeface="Times New Roman" pitchFamily="18" charset="0"/>
              </a:rPr>
              <a:t>.</a:t>
            </a:r>
          </a:p>
          <a:p>
            <a:r>
              <a:rPr lang="en-IN" dirty="0" smtClean="0"/>
              <a:t>The neutral axis is at c from top</a:t>
            </a:r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560" y="5373960"/>
            <a:ext cx="60102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Line 43"/>
          <p:cNvSpPr>
            <a:spLocks noChangeShapeType="1"/>
          </p:cNvSpPr>
          <p:nvPr/>
        </p:nvSpPr>
        <p:spPr bwMode="auto">
          <a:xfrm flipV="1">
            <a:off x="4611960" y="537396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1929085" y="605976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5297760" y="605976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6529660" y="476436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5373960" y="598038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6364560" y="430716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4507185" y="5637485"/>
            <a:ext cx="182563" cy="16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ctr" anchorCtr="1"/>
          <a:lstStyle/>
          <a:p>
            <a:pPr>
              <a:spcBef>
                <a:spcPct val="50000"/>
              </a:spcBef>
            </a:pPr>
            <a:r>
              <a:rPr lang="en-US" alt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4430985" y="593911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541860" y="499296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</a:t>
            </a:r>
            <a:endParaRPr lang="en-US" altLang="en-US" sz="2400" b="1" i="1" baseline="30000">
              <a:effectLst>
                <a:outerShdw blurRad="38100" dist="38100" dir="2700000" algn="tl">
                  <a:srgbClr val="C0C0C0"/>
                </a:outerShdw>
              </a:effectLst>
              <a:latin typeface="Batang" pitchFamily="18" charset="-127"/>
              <a:cs typeface="Times New Roman" pitchFamily="18" charset="0"/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03860" y="499296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endParaRPr lang="en-US" altLang="en-US" sz="2400" b="1" i="1" baseline="30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6120085" y="572321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>
            <a:off x="1976710" y="499296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" name="Freeform 39"/>
          <p:cNvSpPr>
            <a:spLocks/>
          </p:cNvSpPr>
          <p:nvPr/>
        </p:nvSpPr>
        <p:spPr bwMode="auto">
          <a:xfrm>
            <a:off x="3248298" y="4738960"/>
            <a:ext cx="573087" cy="250825"/>
          </a:xfrm>
          <a:custGeom>
            <a:avLst/>
            <a:gdLst>
              <a:gd name="T0" fmla="*/ 358 w 361"/>
              <a:gd name="T1" fmla="*/ 0 h 158"/>
              <a:gd name="T2" fmla="*/ 361 w 361"/>
              <a:gd name="T3" fmla="*/ 155 h 158"/>
              <a:gd name="T4" fmla="*/ 0 w 361"/>
              <a:gd name="T5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1" h="158">
                <a:moveTo>
                  <a:pt x="358" y="0"/>
                </a:moveTo>
                <a:lnTo>
                  <a:pt x="361" y="155"/>
                </a:lnTo>
                <a:lnTo>
                  <a:pt x="0" y="158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Text Box 40"/>
          <p:cNvSpPr txBox="1">
            <a:spLocks noChangeArrowheads="1"/>
          </p:cNvSpPr>
          <p:nvPr/>
        </p:nvSpPr>
        <p:spPr bwMode="auto">
          <a:xfrm>
            <a:off x="3588023" y="438812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 i="1" dirty="0" err="1">
                <a:latin typeface="Symbol" pitchFamily="18" charset="2"/>
              </a:rPr>
              <a:t>D</a:t>
            </a:r>
            <a:r>
              <a:rPr lang="en-US" altLang="en-US" sz="2000" b="1" i="1" dirty="0" err="1">
                <a:latin typeface="Times New Roman" pitchFamily="18" charset="0"/>
              </a:rPr>
              <a:t>x</a:t>
            </a:r>
            <a:endParaRPr lang="en-US" altLang="en-US" sz="2000" b="1" i="1" dirty="0">
              <a:latin typeface="Times New Roman" pitchFamily="18" charset="0"/>
            </a:endParaRPr>
          </a:p>
        </p:txBody>
      </p:sp>
      <p:sp>
        <p:nvSpPr>
          <p:cNvPr id="37" name="Line 41"/>
          <p:cNvSpPr>
            <a:spLocks noChangeShapeType="1"/>
          </p:cNvSpPr>
          <p:nvPr/>
        </p:nvSpPr>
        <p:spPr bwMode="auto">
          <a:xfrm flipV="1">
            <a:off x="2919685" y="4688160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 flipV="1">
            <a:off x="3256235" y="4672285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>
            <a:off x="4307160" y="540571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" name="Text Box 47"/>
          <p:cNvSpPr txBox="1">
            <a:spLocks noChangeArrowheads="1"/>
          </p:cNvSpPr>
          <p:nvPr/>
        </p:nvSpPr>
        <p:spPr bwMode="auto">
          <a:xfrm>
            <a:off x="6745560" y="3926160"/>
            <a:ext cx="106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Neutral Axis</a:t>
            </a:r>
          </a:p>
        </p:txBody>
      </p:sp>
      <p:cxnSp>
        <p:nvCxnSpPr>
          <p:cNvPr id="41" name="AutoShape 48"/>
          <p:cNvCxnSpPr>
            <a:cxnSpLocks noChangeShapeType="1"/>
            <a:stCxn id="40" idx="2"/>
            <a:endCxn id="21" idx="1"/>
          </p:cNvCxnSpPr>
          <p:nvPr/>
        </p:nvCxnSpPr>
        <p:spPr bwMode="auto">
          <a:xfrm rot="16200000" flipH="1">
            <a:off x="6561410" y="5285060"/>
            <a:ext cx="1511300" cy="76200"/>
          </a:xfrm>
          <a:prstGeom prst="bentConnector5">
            <a:avLst>
              <a:gd name="adj1" fmla="val 49370"/>
              <a:gd name="adj2" fmla="val 520833"/>
              <a:gd name="adj3" fmla="val 72477"/>
            </a:avLst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Rectangle 42"/>
          <p:cNvSpPr/>
          <p:nvPr/>
        </p:nvSpPr>
        <p:spPr>
          <a:xfrm>
            <a:off x="2918406" y="5405710"/>
            <a:ext cx="357188" cy="99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utoShape 11"/>
          <p:cNvSpPr>
            <a:spLocks noChangeArrowheads="1"/>
          </p:cNvSpPr>
          <p:nvPr/>
        </p:nvSpPr>
        <p:spPr bwMode="auto">
          <a:xfrm rot="10800000">
            <a:off x="5887758" y="5401960"/>
            <a:ext cx="1310434" cy="1018034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47" name="Straight Connector 46"/>
          <p:cNvCxnSpPr/>
          <p:nvPr/>
        </p:nvCxnSpPr>
        <p:spPr>
          <a:xfrm>
            <a:off x="6012160" y="6059760"/>
            <a:ext cx="1080120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71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now consider two points C’ and D’ right below C and D and at a distance y</a:t>
            </a:r>
            <a:r>
              <a:rPr lang="en-IN" baseline="-25000" dirty="0" smtClean="0"/>
              <a:t>1</a:t>
            </a:r>
            <a:r>
              <a:rPr lang="en-IN" dirty="0" smtClean="0"/>
              <a:t> from the neutral axis. </a:t>
            </a:r>
          </a:p>
          <a:p>
            <a:r>
              <a:rPr lang="en-IN" dirty="0" smtClean="0"/>
              <a:t>We will take this chunk out of the beam and see what forces act on it.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792560" y="3854152"/>
            <a:ext cx="6019800" cy="2743200"/>
            <a:chOff x="685800" y="4953000"/>
            <a:chExt cx="6019800" cy="2743200"/>
          </a:xfrm>
        </p:grpSpPr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6400800"/>
              <a:ext cx="6010275" cy="1162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Line 43"/>
            <p:cNvSpPr>
              <a:spLocks noChangeShapeType="1"/>
            </p:cNvSpPr>
            <p:nvPr/>
          </p:nvSpPr>
          <p:spPr bwMode="auto">
            <a:xfrm flipV="1">
              <a:off x="3505200" y="6400800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133600" y="6750050"/>
              <a:ext cx="3733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822325" y="7086600"/>
              <a:ext cx="3048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4191000" y="7086600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143000" y="673735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5422900" y="5791200"/>
              <a:ext cx="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4267200" y="7007225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5257800" y="53340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4070350" y="6594475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en-US" sz="24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3400425" y="6664325"/>
              <a:ext cx="182563" cy="165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1371600" y="6705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Batang" pitchFamily="18" charset="-127"/>
                  <a:cs typeface="Times New Roman" pitchFamily="18" charset="0"/>
                </a:rPr>
                <a:t>’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2133600" y="6705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en-US" sz="2400" b="1" i="1" baseline="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’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3324225" y="696595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1435100" y="6019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alt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cs typeface="Times New Roman" pitchFamily="18" charset="0"/>
              </a:endParaRP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2197100" y="6019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alt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5013325" y="6750050"/>
              <a:ext cx="838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Line 38"/>
            <p:cNvSpPr>
              <a:spLocks noChangeShapeType="1"/>
            </p:cNvSpPr>
            <p:nvPr/>
          </p:nvSpPr>
          <p:spPr bwMode="auto">
            <a:xfrm>
              <a:off x="869950" y="6019800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auto">
            <a:xfrm>
              <a:off x="2141538" y="5765800"/>
              <a:ext cx="573087" cy="250825"/>
            </a:xfrm>
            <a:custGeom>
              <a:avLst/>
              <a:gdLst>
                <a:gd name="T0" fmla="*/ 358 w 361"/>
                <a:gd name="T1" fmla="*/ 0 h 158"/>
                <a:gd name="T2" fmla="*/ 361 w 361"/>
                <a:gd name="T3" fmla="*/ 155 h 158"/>
                <a:gd name="T4" fmla="*/ 0 w 361"/>
                <a:gd name="T5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1" h="158">
                  <a:moveTo>
                    <a:pt x="358" y="0"/>
                  </a:moveTo>
                  <a:lnTo>
                    <a:pt x="361" y="155"/>
                  </a:lnTo>
                  <a:lnTo>
                    <a:pt x="0" y="15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2481263" y="5414963"/>
              <a:ext cx="5334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 i="1" dirty="0" err="1">
                  <a:latin typeface="Symbol" pitchFamily="18" charset="2"/>
                </a:rPr>
                <a:t>D</a:t>
              </a:r>
              <a:r>
                <a:rPr lang="en-US" altLang="en-US" sz="2000" b="1" i="1" dirty="0" err="1">
                  <a:latin typeface="Times New Roman" pitchFamily="18" charset="0"/>
                </a:rPr>
                <a:t>x</a:t>
              </a:r>
              <a:endParaRPr lang="en-US" altLang="en-US" sz="2000" b="1" i="1" dirty="0">
                <a:latin typeface="Times New Roman" pitchFamily="18" charset="0"/>
              </a:endParaRPr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 flipV="1">
              <a:off x="1812925" y="5715000"/>
              <a:ext cx="0" cy="1752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Line 42"/>
            <p:cNvSpPr>
              <a:spLocks noChangeShapeType="1"/>
            </p:cNvSpPr>
            <p:nvPr/>
          </p:nvSpPr>
          <p:spPr bwMode="auto">
            <a:xfrm flipV="1">
              <a:off x="2149475" y="5699125"/>
              <a:ext cx="0" cy="1752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Line 44"/>
            <p:cNvSpPr>
              <a:spLocks noChangeShapeType="1"/>
            </p:cNvSpPr>
            <p:nvPr/>
          </p:nvSpPr>
          <p:spPr bwMode="auto">
            <a:xfrm>
              <a:off x="3200400" y="643255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Text Box 47"/>
            <p:cNvSpPr txBox="1">
              <a:spLocks noChangeArrowheads="1"/>
            </p:cNvSpPr>
            <p:nvPr/>
          </p:nvSpPr>
          <p:spPr bwMode="auto">
            <a:xfrm>
              <a:off x="5638800" y="4953000"/>
              <a:ext cx="106680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Neutral Axis</a:t>
              </a:r>
            </a:p>
          </p:txBody>
        </p:sp>
        <p:cxnSp>
          <p:nvCxnSpPr>
            <p:cNvPr id="41" name="AutoShape 48"/>
            <p:cNvCxnSpPr>
              <a:cxnSpLocks noChangeShapeType="1"/>
              <a:stCxn id="40" idx="2"/>
              <a:endCxn id="21" idx="1"/>
            </p:cNvCxnSpPr>
            <p:nvPr/>
          </p:nvCxnSpPr>
          <p:spPr bwMode="auto">
            <a:xfrm rot="16200000" flipH="1">
              <a:off x="5454650" y="6311900"/>
              <a:ext cx="1511300" cy="76200"/>
            </a:xfrm>
            <a:prstGeom prst="bentConnector5">
              <a:avLst>
                <a:gd name="adj1" fmla="val 49370"/>
                <a:gd name="adj2" fmla="val 520833"/>
                <a:gd name="adj3" fmla="val 72477"/>
              </a:avLst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2462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97" r="50654" b="36348"/>
          <a:stretch/>
        </p:blipFill>
        <p:spPr bwMode="auto">
          <a:xfrm>
            <a:off x="5918820" y="1759079"/>
            <a:ext cx="762000" cy="2606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Here is how things look like when the chunk is still attached to the beam</a:t>
            </a:r>
          </a:p>
          <a:p>
            <a:r>
              <a:rPr lang="en-IN" dirty="0" smtClean="0"/>
              <a:t>We see a load </a:t>
            </a:r>
            <a:r>
              <a:rPr lang="en-US" altLang="en-US" b="1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b="1" i="1" dirty="0" err="1" smtClean="0"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en-US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altLang="en-US" dirty="0"/>
              <a:t> </a:t>
            </a:r>
            <a:r>
              <a:rPr lang="en-IN" altLang="en-US" dirty="0" smtClean="0"/>
              <a:t>acting vertically downward on the exposed surface CD</a:t>
            </a:r>
            <a:endParaRPr lang="en-US" altLang="en-US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477396" y="3219578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6531496" y="3219578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5769496" y="1543178"/>
            <a:ext cx="9144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sz="2800" b="1" i="1" dirty="0" err="1"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en-US" sz="2800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5652120" y="4365104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2400" b="1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cs typeface="Times New Roman" pitchFamily="18" charset="0"/>
              </a:rPr>
              <a:t>’</a:t>
            </a:r>
          </a:p>
        </p:txBody>
      </p:sp>
      <p:sp>
        <p:nvSpPr>
          <p:cNvPr id="59" name="Text Box 28"/>
          <p:cNvSpPr txBox="1">
            <a:spLocks noChangeArrowheads="1"/>
          </p:cNvSpPr>
          <p:nvPr/>
        </p:nvSpPr>
        <p:spPr bwMode="auto">
          <a:xfrm>
            <a:off x="6414120" y="4365104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400" b="1" i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74589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5554960" cy="5141168"/>
          </a:xfrm>
        </p:spPr>
        <p:txBody>
          <a:bodyPr>
            <a:noAutofit/>
          </a:bodyPr>
          <a:lstStyle/>
          <a:p>
            <a:r>
              <a:rPr lang="en-IN" sz="2800" dirty="0" smtClean="0"/>
              <a:t>We now remove the part of the beam attached to the bottom C’D’</a:t>
            </a:r>
          </a:p>
          <a:p>
            <a:r>
              <a:rPr lang="en-IN" sz="2800" dirty="0" smtClean="0"/>
              <a:t>We will now see the shear force </a:t>
            </a:r>
            <a:r>
              <a:rPr lang="en-US" altLang="en-US" sz="2800" dirty="0" smtClean="0">
                <a:cs typeface="Times New Roman" pitchFamily="18" charset="0"/>
              </a:rPr>
              <a:t>DH which was holding the bottom of the chunk to the rest of the beam and preventing it from sliding in the process of bending.</a:t>
            </a:r>
          </a:p>
          <a:p>
            <a:r>
              <a:rPr lang="en-US" altLang="en-US" sz="2800" dirty="0" smtClean="0">
                <a:cs typeface="Times New Roman" pitchFamily="18" charset="0"/>
              </a:rPr>
              <a:t>The obvious question is what about vertical forces ?</a:t>
            </a:r>
          </a:p>
          <a:p>
            <a:r>
              <a:rPr lang="en-US" altLang="en-US" sz="2800" dirty="0" smtClean="0">
                <a:cs typeface="Times New Roman" pitchFamily="18" charset="0"/>
              </a:rPr>
              <a:t>We will answer that next.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28384" y="1543178"/>
            <a:ext cx="3408112" cy="3906511"/>
            <a:chOff x="4498801" y="1543178"/>
            <a:chExt cx="3408112" cy="3906511"/>
          </a:xfrm>
        </p:grpSpPr>
        <p:pic>
          <p:nvPicPr>
            <p:cNvPr id="43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97" r="50654" b="10293"/>
            <a:stretch/>
          </p:blipFill>
          <p:spPr bwMode="auto">
            <a:xfrm>
              <a:off x="5918820" y="1759079"/>
              <a:ext cx="762000" cy="3672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5477396" y="3219578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6531496" y="3219578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5769496" y="1543178"/>
              <a:ext cx="914400" cy="519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en-US" sz="2800" b="1" i="1" dirty="0" err="1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5436096" y="386104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Batang" pitchFamily="18" charset="-127"/>
                  <a:cs typeface="Times New Roman" pitchFamily="18" charset="0"/>
                </a:rPr>
                <a:t>’</a:t>
              </a: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6630888" y="386104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’</a:t>
              </a: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5870401" y="4468912"/>
              <a:ext cx="914400" cy="519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4498801" y="4988024"/>
              <a:ext cx="34081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H=Horizontal shear </a:t>
              </a:r>
              <a:r>
                <a:rPr lang="en-US" altLang="en-US" sz="2400" i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force</a:t>
              </a:r>
              <a:endPara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5870401" y="4454624"/>
              <a:ext cx="9144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80925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5896504" cy="3672408"/>
          </a:xfrm>
        </p:spPr>
        <p:txBody>
          <a:bodyPr>
            <a:noAutofit/>
          </a:bodyPr>
          <a:lstStyle/>
          <a:p>
            <a:r>
              <a:rPr lang="en-IN" sz="2800" dirty="0" smtClean="0"/>
              <a:t>We now detach the side walls i.e. CC’ and DD’ from the beam. </a:t>
            </a:r>
          </a:p>
          <a:p>
            <a:r>
              <a:rPr lang="en-IN" sz="2800" dirty="0" smtClean="0"/>
              <a:t>Now the chunk is completely free of the beam</a:t>
            </a:r>
          </a:p>
          <a:p>
            <a:r>
              <a:rPr lang="en-IN" sz="2800" dirty="0" smtClean="0"/>
              <a:t>We get to see the vertical shear forces acting on the side walls. </a:t>
            </a:r>
          </a:p>
          <a:p>
            <a:r>
              <a:rPr lang="en-IN" sz="2800" dirty="0" smtClean="0"/>
              <a:t>These are the forces that were preventing the chunk from popping out of the beam while bending.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82680" y="1543178"/>
            <a:ext cx="2209800" cy="3888631"/>
            <a:chOff x="5224121" y="1543178"/>
            <a:chExt cx="2209800" cy="3888631"/>
          </a:xfrm>
        </p:grpSpPr>
        <p:pic>
          <p:nvPicPr>
            <p:cNvPr id="43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9" r="38450" b="10293"/>
            <a:stretch/>
          </p:blipFill>
          <p:spPr bwMode="auto">
            <a:xfrm>
              <a:off x="5224121" y="1759079"/>
              <a:ext cx="2209800" cy="3672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5477396" y="3219578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6531496" y="3219578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5769496" y="1543178"/>
              <a:ext cx="914400" cy="519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en-US" sz="2800" b="1" i="1" dirty="0" err="1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5436096" y="4267944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Batang" pitchFamily="18" charset="-127"/>
                  <a:cs typeface="Times New Roman" pitchFamily="18" charset="0"/>
                </a:rPr>
                <a:t>’</a:t>
              </a: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6725441" y="43088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’</a:t>
              </a: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5870401" y="4468912"/>
              <a:ext cx="914400" cy="519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5870401" y="4454624"/>
              <a:ext cx="9144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" name="Line 5"/>
          <p:cNvSpPr>
            <a:spLocks noChangeShapeType="1"/>
          </p:cNvSpPr>
          <p:nvPr/>
        </p:nvSpPr>
        <p:spPr bwMode="auto">
          <a:xfrm flipV="1">
            <a:off x="6987480" y="2145639"/>
            <a:ext cx="0" cy="160020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8511480" y="2221839"/>
            <a:ext cx="0" cy="152400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6682680" y="1659864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800" b="1" i="1" baseline="-2500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282880" y="168843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800" b="1" i="1" baseline="-2500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504056" y="5301208"/>
            <a:ext cx="82133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/>
              <a:t>Vertical normal stresses are much smaller. So we are ignoring them. We have already encountered these vertical forces  when drawing SFD for beams. 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201508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Stresses in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5896504" cy="4824536"/>
          </a:xfrm>
        </p:spPr>
        <p:txBody>
          <a:bodyPr>
            <a:noAutofit/>
          </a:bodyPr>
          <a:lstStyle/>
          <a:p>
            <a:r>
              <a:rPr lang="en-IN" sz="2800" dirty="0" smtClean="0"/>
              <a:t>We also get to see the internal normal stresses that arise due to bending. </a:t>
            </a:r>
          </a:p>
          <a:p>
            <a:r>
              <a:rPr lang="en-IN" sz="2800" dirty="0" smtClean="0"/>
              <a:t>These are the stresses we have already encountered while studying bending of beams.</a:t>
            </a:r>
          </a:p>
          <a:p>
            <a:r>
              <a:rPr lang="en-IN" sz="2800" dirty="0" smtClean="0"/>
              <a:t>Since the external forces are downwards hence the beam will be compressed at the top.</a:t>
            </a:r>
            <a:br>
              <a:rPr lang="en-IN" sz="2800" dirty="0" smtClean="0"/>
            </a:br>
            <a:r>
              <a:rPr lang="en-IN" sz="2800" dirty="0" smtClean="0"/>
              <a:t>Hence the stresses are compressive.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82680" y="1543178"/>
            <a:ext cx="2209800" cy="3888631"/>
            <a:chOff x="5224121" y="1543178"/>
            <a:chExt cx="2209800" cy="3888631"/>
          </a:xfrm>
        </p:grpSpPr>
        <p:pic>
          <p:nvPicPr>
            <p:cNvPr id="43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9" r="38450" b="10293"/>
            <a:stretch/>
          </p:blipFill>
          <p:spPr bwMode="auto">
            <a:xfrm>
              <a:off x="5224121" y="1759079"/>
              <a:ext cx="2209800" cy="3672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5477396" y="3219578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6531496" y="3219578"/>
              <a:ext cx="533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5769496" y="1543178"/>
              <a:ext cx="914400" cy="519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en-US" sz="2800" b="1" i="1" dirty="0" err="1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5436096" y="4267944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Batang" pitchFamily="18" charset="-127"/>
                  <a:cs typeface="Times New Roman" pitchFamily="18" charset="0"/>
                </a:rPr>
                <a:t>’</a:t>
              </a: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6725441" y="43088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en-US" sz="2400" b="1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’</a:t>
              </a: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5870401" y="4468912"/>
              <a:ext cx="914400" cy="519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en-US" altLang="en-US" sz="2800" b="1" i="1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5870401" y="4454624"/>
              <a:ext cx="9144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" name="Line 5"/>
          <p:cNvSpPr>
            <a:spLocks noChangeShapeType="1"/>
          </p:cNvSpPr>
          <p:nvPr/>
        </p:nvSpPr>
        <p:spPr bwMode="auto">
          <a:xfrm flipV="1">
            <a:off x="6987480" y="2145639"/>
            <a:ext cx="0" cy="160020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8511480" y="2221839"/>
            <a:ext cx="0" cy="152400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6682680" y="1659864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800" b="1" i="1" baseline="-2500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282880" y="168843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800" b="1" i="1" baseline="-2500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63507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46861E66B55641AE6575F44CB71A27" ma:contentTypeVersion="2" ma:contentTypeDescription="Create a new document." ma:contentTypeScope="" ma:versionID="4b35607b4ed4efdf9b624cbff1e22375">
  <xsd:schema xmlns:xsd="http://www.w3.org/2001/XMLSchema" xmlns:xs="http://www.w3.org/2001/XMLSchema" xmlns:p="http://schemas.microsoft.com/office/2006/metadata/properties" xmlns:ns2="8ea5e6b7-b3de-443a-b1f0-55105e463460" targetNamespace="http://schemas.microsoft.com/office/2006/metadata/properties" ma:root="true" ma:fieldsID="69e72cdc59b480a047fb28f085ec0421" ns2:_="">
    <xsd:import namespace="8ea5e6b7-b3de-443a-b1f0-55105e4634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a5e6b7-b3de-443a-b1f0-55105e4634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BF1C17-C702-45D2-8969-A818E16D149E}"/>
</file>

<file path=customXml/itemProps2.xml><?xml version="1.0" encoding="utf-8"?>
<ds:datastoreItem xmlns:ds="http://schemas.openxmlformats.org/officeDocument/2006/customXml" ds:itemID="{DC348932-C49E-4E35-A406-5F3FD460C401}"/>
</file>

<file path=customXml/itemProps3.xml><?xml version="1.0" encoding="utf-8"?>
<ds:datastoreItem xmlns:ds="http://schemas.openxmlformats.org/officeDocument/2006/customXml" ds:itemID="{AB8F4C98-81D8-41DA-BB71-3A8CD1B33100}"/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1133</Words>
  <Application>Microsoft Office PowerPoint</Application>
  <PresentationFormat>On-screen Show (4:3)</PresentationFormat>
  <Paragraphs>271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Office Theme</vt:lpstr>
      <vt:lpstr>MathType 7.0 Equation</vt:lpstr>
      <vt:lpstr>MathType 5.0 Equation</vt:lpstr>
      <vt:lpstr>Shear Stresses in Transversely Loaded Beams</vt:lpstr>
      <vt:lpstr>Shear Stresses in Beams</vt:lpstr>
      <vt:lpstr>Shear Stresses in Beams</vt:lpstr>
      <vt:lpstr>Shear Stresses in Beams</vt:lpstr>
      <vt:lpstr>Shear Stresses in Beams</vt:lpstr>
      <vt:lpstr>Shear Stresses in Beams</vt:lpstr>
      <vt:lpstr>Shear Stresses in Beams</vt:lpstr>
      <vt:lpstr>Shear Stresses in Beams</vt:lpstr>
      <vt:lpstr>Shear Stresses in Beams</vt:lpstr>
      <vt:lpstr>Shear Stresses in Beams</vt:lpstr>
      <vt:lpstr>Shear Stresses in Beams</vt:lpstr>
      <vt:lpstr>Shear Stresses in Beams</vt:lpstr>
      <vt:lpstr>Shear Stresses in Beams</vt:lpstr>
      <vt:lpstr>Shear Stresses in Beams</vt:lpstr>
      <vt:lpstr>Shear Stresses in Beams</vt:lpstr>
      <vt:lpstr>Shear Stresses in Beams</vt:lpstr>
      <vt:lpstr>Shear Stresses in Beams</vt:lpstr>
      <vt:lpstr>Shear Stresses in Beams</vt:lpstr>
      <vt:lpstr>Shear Stresses in Beams</vt:lpstr>
      <vt:lpstr>Shear Stresses in Beams</vt:lpstr>
      <vt:lpstr>Shear Stresses in Beams</vt:lpstr>
      <vt:lpstr>Shear Stresses in Beams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Shear Stresses in Transversely Loaded Beams</dc:title>
  <dc:creator>Windows User</dc:creator>
  <cp:lastModifiedBy>Windows User</cp:lastModifiedBy>
  <cp:revision>28</cp:revision>
  <dcterms:created xsi:type="dcterms:W3CDTF">2020-10-13T04:35:44Z</dcterms:created>
  <dcterms:modified xsi:type="dcterms:W3CDTF">2020-10-13T13:11:47Z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0x0101001446861E66B55641AE6575F44CB71A27</vt:lpwstr>
  </property>
</Properties>
</file>