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2" r:id="rId21"/>
    <p:sldId id="276" r:id="rId22"/>
    <p:sldId id="277" r:id="rId23"/>
    <p:sldId id="278" r:id="rId24"/>
    <p:sldId id="279" r:id="rId25"/>
    <p:sldId id="280" r:id="rId26"/>
    <p:sldId id="281" r:id="rId27"/>
    <p:sldId id="282" r:id="rId28"/>
    <p:sldId id="285" r:id="rId29"/>
    <p:sldId id="283"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130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C81AC1E-4211-42E8-BBDF-3C2A1642C4CD}" type="datetimeFigureOut">
              <a:rPr lang="en-IN" smtClean="0"/>
              <a:t>03-09-2020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E6F331-ACE4-452D-B5E0-EBFDDBFCD460}" type="slidenum">
              <a:rPr lang="en-IN" smtClean="0"/>
              <a:t>‹#›</a:t>
            </a:fld>
            <a:endParaRPr lang="en-IN"/>
          </a:p>
        </p:txBody>
      </p:sp>
    </p:spTree>
    <p:extLst>
      <p:ext uri="{BB962C8B-B14F-4D97-AF65-F5344CB8AC3E}">
        <p14:creationId xmlns:p14="http://schemas.microsoft.com/office/powerpoint/2010/main" val="386950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81AC1E-4211-42E8-BBDF-3C2A1642C4CD}" type="datetimeFigureOut">
              <a:rPr lang="en-IN" smtClean="0"/>
              <a:t>03-09-2020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E6F331-ACE4-452D-B5E0-EBFDDBFCD460}" type="slidenum">
              <a:rPr lang="en-IN" smtClean="0"/>
              <a:t>‹#›</a:t>
            </a:fld>
            <a:endParaRPr lang="en-IN"/>
          </a:p>
        </p:txBody>
      </p:sp>
    </p:spTree>
    <p:extLst>
      <p:ext uri="{BB962C8B-B14F-4D97-AF65-F5344CB8AC3E}">
        <p14:creationId xmlns:p14="http://schemas.microsoft.com/office/powerpoint/2010/main" val="3699101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81AC1E-4211-42E8-BBDF-3C2A1642C4CD}" type="datetimeFigureOut">
              <a:rPr lang="en-IN" smtClean="0"/>
              <a:t>03-09-2020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E6F331-ACE4-452D-B5E0-EBFDDBFCD460}" type="slidenum">
              <a:rPr lang="en-IN" smtClean="0"/>
              <a:t>‹#›</a:t>
            </a:fld>
            <a:endParaRPr lang="en-IN"/>
          </a:p>
        </p:txBody>
      </p:sp>
    </p:spTree>
    <p:extLst>
      <p:ext uri="{BB962C8B-B14F-4D97-AF65-F5344CB8AC3E}">
        <p14:creationId xmlns:p14="http://schemas.microsoft.com/office/powerpoint/2010/main" val="412085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81AC1E-4211-42E8-BBDF-3C2A1642C4CD}" type="datetimeFigureOut">
              <a:rPr lang="en-IN" smtClean="0"/>
              <a:t>03-09-2020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E6F331-ACE4-452D-B5E0-EBFDDBFCD460}" type="slidenum">
              <a:rPr lang="en-IN" smtClean="0"/>
              <a:t>‹#›</a:t>
            </a:fld>
            <a:endParaRPr lang="en-IN"/>
          </a:p>
        </p:txBody>
      </p:sp>
    </p:spTree>
    <p:extLst>
      <p:ext uri="{BB962C8B-B14F-4D97-AF65-F5344CB8AC3E}">
        <p14:creationId xmlns:p14="http://schemas.microsoft.com/office/powerpoint/2010/main" val="344019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1AC1E-4211-42E8-BBDF-3C2A1642C4CD}" type="datetimeFigureOut">
              <a:rPr lang="en-IN" smtClean="0"/>
              <a:t>03-09-2020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E6F331-ACE4-452D-B5E0-EBFDDBFCD460}" type="slidenum">
              <a:rPr lang="en-IN" smtClean="0"/>
              <a:t>‹#›</a:t>
            </a:fld>
            <a:endParaRPr lang="en-IN"/>
          </a:p>
        </p:txBody>
      </p:sp>
    </p:spTree>
    <p:extLst>
      <p:ext uri="{BB962C8B-B14F-4D97-AF65-F5344CB8AC3E}">
        <p14:creationId xmlns:p14="http://schemas.microsoft.com/office/powerpoint/2010/main" val="1033482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C81AC1E-4211-42E8-BBDF-3C2A1642C4CD}" type="datetimeFigureOut">
              <a:rPr lang="en-IN" smtClean="0"/>
              <a:t>03-09-2020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E6F331-ACE4-452D-B5E0-EBFDDBFCD460}" type="slidenum">
              <a:rPr lang="en-IN" smtClean="0"/>
              <a:t>‹#›</a:t>
            </a:fld>
            <a:endParaRPr lang="en-IN"/>
          </a:p>
        </p:txBody>
      </p:sp>
    </p:spTree>
    <p:extLst>
      <p:ext uri="{BB962C8B-B14F-4D97-AF65-F5344CB8AC3E}">
        <p14:creationId xmlns:p14="http://schemas.microsoft.com/office/powerpoint/2010/main" val="4171829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C81AC1E-4211-42E8-BBDF-3C2A1642C4CD}" type="datetimeFigureOut">
              <a:rPr lang="en-IN" smtClean="0"/>
              <a:t>03-09-2020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E6F331-ACE4-452D-B5E0-EBFDDBFCD460}" type="slidenum">
              <a:rPr lang="en-IN" smtClean="0"/>
              <a:t>‹#›</a:t>
            </a:fld>
            <a:endParaRPr lang="en-IN"/>
          </a:p>
        </p:txBody>
      </p:sp>
    </p:spTree>
    <p:extLst>
      <p:ext uri="{BB962C8B-B14F-4D97-AF65-F5344CB8AC3E}">
        <p14:creationId xmlns:p14="http://schemas.microsoft.com/office/powerpoint/2010/main" val="215990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C81AC1E-4211-42E8-BBDF-3C2A1642C4CD}" type="datetimeFigureOut">
              <a:rPr lang="en-IN" smtClean="0"/>
              <a:t>03-09-2020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E6F331-ACE4-452D-B5E0-EBFDDBFCD460}" type="slidenum">
              <a:rPr lang="en-IN" smtClean="0"/>
              <a:t>‹#›</a:t>
            </a:fld>
            <a:endParaRPr lang="en-IN"/>
          </a:p>
        </p:txBody>
      </p:sp>
    </p:spTree>
    <p:extLst>
      <p:ext uri="{BB962C8B-B14F-4D97-AF65-F5344CB8AC3E}">
        <p14:creationId xmlns:p14="http://schemas.microsoft.com/office/powerpoint/2010/main" val="1899891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1AC1E-4211-42E8-BBDF-3C2A1642C4CD}" type="datetimeFigureOut">
              <a:rPr lang="en-IN" smtClean="0"/>
              <a:t>03-09-2020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E6F331-ACE4-452D-B5E0-EBFDDBFCD460}" type="slidenum">
              <a:rPr lang="en-IN" smtClean="0"/>
              <a:t>‹#›</a:t>
            </a:fld>
            <a:endParaRPr lang="en-IN"/>
          </a:p>
        </p:txBody>
      </p:sp>
    </p:spTree>
    <p:extLst>
      <p:ext uri="{BB962C8B-B14F-4D97-AF65-F5344CB8AC3E}">
        <p14:creationId xmlns:p14="http://schemas.microsoft.com/office/powerpoint/2010/main" val="32534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1AC1E-4211-42E8-BBDF-3C2A1642C4CD}" type="datetimeFigureOut">
              <a:rPr lang="en-IN" smtClean="0"/>
              <a:t>03-09-2020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E6F331-ACE4-452D-B5E0-EBFDDBFCD460}" type="slidenum">
              <a:rPr lang="en-IN" smtClean="0"/>
              <a:t>‹#›</a:t>
            </a:fld>
            <a:endParaRPr lang="en-IN"/>
          </a:p>
        </p:txBody>
      </p:sp>
    </p:spTree>
    <p:extLst>
      <p:ext uri="{BB962C8B-B14F-4D97-AF65-F5344CB8AC3E}">
        <p14:creationId xmlns:p14="http://schemas.microsoft.com/office/powerpoint/2010/main" val="1040491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1AC1E-4211-42E8-BBDF-3C2A1642C4CD}" type="datetimeFigureOut">
              <a:rPr lang="en-IN" smtClean="0"/>
              <a:t>03-09-2020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E6F331-ACE4-452D-B5E0-EBFDDBFCD460}" type="slidenum">
              <a:rPr lang="en-IN" smtClean="0"/>
              <a:t>‹#›</a:t>
            </a:fld>
            <a:endParaRPr lang="en-IN"/>
          </a:p>
        </p:txBody>
      </p:sp>
    </p:spTree>
    <p:extLst>
      <p:ext uri="{BB962C8B-B14F-4D97-AF65-F5344CB8AC3E}">
        <p14:creationId xmlns:p14="http://schemas.microsoft.com/office/powerpoint/2010/main" val="75436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1AC1E-4211-42E8-BBDF-3C2A1642C4CD}" type="datetimeFigureOut">
              <a:rPr lang="en-IN" smtClean="0"/>
              <a:t>03-09-2020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6F331-ACE4-452D-B5E0-EBFDDBFCD460}" type="slidenum">
              <a:rPr lang="en-IN" smtClean="0"/>
              <a:t>‹#›</a:t>
            </a:fld>
            <a:endParaRPr lang="en-IN"/>
          </a:p>
        </p:txBody>
      </p:sp>
    </p:spTree>
    <p:extLst>
      <p:ext uri="{BB962C8B-B14F-4D97-AF65-F5344CB8AC3E}">
        <p14:creationId xmlns:p14="http://schemas.microsoft.com/office/powerpoint/2010/main" val="961998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2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Statically indeterminate problems</a:t>
            </a:r>
            <a:br>
              <a:rPr lang="en-IN" dirty="0" smtClean="0"/>
            </a:br>
            <a:endParaRPr lang="en-IN" dirty="0"/>
          </a:p>
        </p:txBody>
      </p:sp>
      <p:sp>
        <p:nvSpPr>
          <p:cNvPr id="3" name="Subtitle 2"/>
          <p:cNvSpPr>
            <a:spLocks noGrp="1"/>
          </p:cNvSpPr>
          <p:nvPr>
            <p:ph type="subTitle" idx="1"/>
          </p:nvPr>
        </p:nvSpPr>
        <p:spPr/>
        <p:txBody>
          <a:bodyPr/>
          <a:lstStyle/>
          <a:p>
            <a:r>
              <a:rPr lang="en-IN" dirty="0" smtClean="0"/>
              <a:t>Axial loading - I</a:t>
            </a:r>
            <a:endParaRPr lang="en-IN" dirty="0"/>
          </a:p>
        </p:txBody>
      </p:sp>
    </p:spTree>
    <p:extLst>
      <p:ext uri="{BB962C8B-B14F-4D97-AF65-F5344CB8AC3E}">
        <p14:creationId xmlns:p14="http://schemas.microsoft.com/office/powerpoint/2010/main" val="2366448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74242"/>
          </a:xfrm>
        </p:spPr>
        <p:txBody>
          <a:bodyPr>
            <a:normAutofit fontScale="90000"/>
          </a:bodyPr>
          <a:lstStyle/>
          <a:p>
            <a:r>
              <a:rPr lang="en-IN" dirty="0" smtClean="0"/>
              <a:t>Statically indeterminate problems we have already done without even knowing that they were so</a:t>
            </a:r>
            <a:endParaRPr lang="en-IN" dirty="0"/>
          </a:p>
        </p:txBody>
      </p:sp>
      <p:sp>
        <p:nvSpPr>
          <p:cNvPr id="3" name="Content Placeholder 2"/>
          <p:cNvSpPr>
            <a:spLocks noGrp="1"/>
          </p:cNvSpPr>
          <p:nvPr>
            <p:ph idx="1"/>
          </p:nvPr>
        </p:nvSpPr>
        <p:spPr>
          <a:xfrm>
            <a:off x="467544" y="2774832"/>
            <a:ext cx="4464496" cy="3351332"/>
          </a:xfrm>
        </p:spPr>
        <p:txBody>
          <a:bodyPr>
            <a:normAutofit lnSpcReduction="10000"/>
          </a:bodyPr>
          <a:lstStyle/>
          <a:p>
            <a:r>
              <a:rPr lang="en-IN" dirty="0" smtClean="0"/>
              <a:t>Let the areas of cross section of the cylinders be a</a:t>
            </a:r>
            <a:r>
              <a:rPr lang="en-IN" baseline="-25000" dirty="0" smtClean="0"/>
              <a:t>1</a:t>
            </a:r>
            <a:r>
              <a:rPr lang="en-IN" dirty="0" smtClean="0"/>
              <a:t> and a</a:t>
            </a:r>
            <a:r>
              <a:rPr lang="en-IN" baseline="-25000" dirty="0" smtClean="0"/>
              <a:t>2</a:t>
            </a:r>
            <a:r>
              <a:rPr lang="en-IN" dirty="0" smtClean="0"/>
              <a:t> and the moduli of elasticity be </a:t>
            </a:r>
            <a:r>
              <a:rPr lang="en-IN" dirty="0"/>
              <a:t>E</a:t>
            </a:r>
            <a:r>
              <a:rPr lang="en-IN" baseline="-25000" dirty="0" smtClean="0"/>
              <a:t>1</a:t>
            </a:r>
            <a:r>
              <a:rPr lang="en-IN" dirty="0" smtClean="0"/>
              <a:t> and E</a:t>
            </a:r>
            <a:r>
              <a:rPr lang="en-IN" baseline="-25000" dirty="0" smtClean="0"/>
              <a:t>2</a:t>
            </a:r>
            <a:r>
              <a:rPr lang="en-IN" dirty="0" smtClean="0"/>
              <a:t>. Let the length of the combined cylinder be L.</a:t>
            </a:r>
          </a:p>
          <a:p>
            <a:endParaRPr lang="en-IN" dirty="0" smtClean="0"/>
          </a:p>
          <a:p>
            <a:pPr marL="0" indent="0">
              <a:buNone/>
            </a:pPr>
            <a:endParaRPr lang="en-IN" dirty="0"/>
          </a:p>
        </p:txBody>
      </p:sp>
      <p:sp>
        <p:nvSpPr>
          <p:cNvPr id="5" name="Can 4"/>
          <p:cNvSpPr/>
          <p:nvPr/>
        </p:nvSpPr>
        <p:spPr>
          <a:xfrm>
            <a:off x="7100664" y="2996952"/>
            <a:ext cx="1143744" cy="2160240"/>
          </a:xfrm>
          <a:prstGeom prst="can">
            <a:avLst>
              <a:gd name="adj" fmla="val 226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Arrow Connector 19"/>
          <p:cNvCxnSpPr/>
          <p:nvPr/>
        </p:nvCxnSpPr>
        <p:spPr>
          <a:xfrm flipV="1">
            <a:off x="7654696" y="2479248"/>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812360" y="2276872"/>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2</a:t>
            </a:r>
            <a:endParaRPr lang="en-IN" sz="4000" baseline="-25000" dirty="0">
              <a:solidFill>
                <a:srgbClr val="FF0000"/>
              </a:solidFill>
            </a:endParaRPr>
          </a:p>
        </p:txBody>
      </p:sp>
      <p:cxnSp>
        <p:nvCxnSpPr>
          <p:cNvPr id="22" name="Straight Arrow Connector 21"/>
          <p:cNvCxnSpPr/>
          <p:nvPr/>
        </p:nvCxnSpPr>
        <p:spPr>
          <a:xfrm>
            <a:off x="7668344" y="5157192"/>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Can 18"/>
          <p:cNvSpPr/>
          <p:nvPr/>
        </p:nvSpPr>
        <p:spPr>
          <a:xfrm>
            <a:off x="5444480" y="2996952"/>
            <a:ext cx="1143744" cy="2160240"/>
          </a:xfrm>
          <a:prstGeom prst="can">
            <a:avLst>
              <a:gd name="adj" fmla="val 226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p:cNvGrpSpPr/>
          <p:nvPr/>
        </p:nvGrpSpPr>
        <p:grpSpPr>
          <a:xfrm>
            <a:off x="5220072" y="2901416"/>
            <a:ext cx="1584176" cy="2399792"/>
            <a:chOff x="5220072" y="2901416"/>
            <a:chExt cx="1584176" cy="2399792"/>
          </a:xfrm>
        </p:grpSpPr>
        <p:sp>
          <p:nvSpPr>
            <p:cNvPr id="24" name="Can 23"/>
            <p:cNvSpPr/>
            <p:nvPr/>
          </p:nvSpPr>
          <p:spPr>
            <a:xfrm>
              <a:off x="5220072" y="2901416"/>
              <a:ext cx="1584176" cy="2399792"/>
            </a:xfrm>
            <a:prstGeom prst="can">
              <a:avLst>
                <a:gd name="adj" fmla="val 30168"/>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5444480" y="2996952"/>
              <a:ext cx="114374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 name="TextBox 24"/>
          <p:cNvSpPr txBox="1"/>
          <p:nvPr/>
        </p:nvSpPr>
        <p:spPr>
          <a:xfrm>
            <a:off x="7812360" y="5097378"/>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2</a:t>
            </a:r>
            <a:endParaRPr lang="en-IN" sz="4000" baseline="-25000" dirty="0">
              <a:solidFill>
                <a:srgbClr val="FF0000"/>
              </a:solidFill>
            </a:endParaRPr>
          </a:p>
        </p:txBody>
      </p:sp>
      <p:cxnSp>
        <p:nvCxnSpPr>
          <p:cNvPr id="26" name="Straight Arrow Connector 25"/>
          <p:cNvCxnSpPr/>
          <p:nvPr/>
        </p:nvCxnSpPr>
        <p:spPr>
          <a:xfrm flipV="1">
            <a:off x="6029576" y="2434536"/>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84168" y="2204864"/>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1</a:t>
            </a:r>
            <a:endParaRPr lang="en-IN" sz="4000" baseline="-25000" dirty="0">
              <a:solidFill>
                <a:srgbClr val="FF0000"/>
              </a:solidFill>
            </a:endParaRPr>
          </a:p>
        </p:txBody>
      </p:sp>
      <p:sp>
        <p:nvSpPr>
          <p:cNvPr id="29" name="TextBox 28"/>
          <p:cNvSpPr txBox="1"/>
          <p:nvPr/>
        </p:nvSpPr>
        <p:spPr>
          <a:xfrm>
            <a:off x="6084168" y="5241394"/>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1</a:t>
            </a:r>
            <a:endParaRPr lang="en-IN" sz="4000" baseline="-25000" dirty="0">
              <a:solidFill>
                <a:srgbClr val="FF0000"/>
              </a:solidFill>
            </a:endParaRPr>
          </a:p>
        </p:txBody>
      </p:sp>
      <p:cxnSp>
        <p:nvCxnSpPr>
          <p:cNvPr id="30" name="Straight Arrow Connector 29"/>
          <p:cNvCxnSpPr/>
          <p:nvPr/>
        </p:nvCxnSpPr>
        <p:spPr>
          <a:xfrm>
            <a:off x="6025808" y="5268390"/>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5220072" y="2630815"/>
            <a:ext cx="1584176" cy="2693921"/>
            <a:chOff x="5220072" y="2901416"/>
            <a:chExt cx="1584176" cy="2399792"/>
          </a:xfrm>
          <a:noFill/>
        </p:grpSpPr>
        <p:sp>
          <p:nvSpPr>
            <p:cNvPr id="18" name="Can 17"/>
            <p:cNvSpPr/>
            <p:nvPr/>
          </p:nvSpPr>
          <p:spPr>
            <a:xfrm>
              <a:off x="5220072" y="2901416"/>
              <a:ext cx="1584176" cy="2399792"/>
            </a:xfrm>
            <a:prstGeom prst="can">
              <a:avLst>
                <a:gd name="adj" fmla="val 30168"/>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5444480" y="2996952"/>
              <a:ext cx="1143744" cy="28803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Can 27"/>
          <p:cNvSpPr/>
          <p:nvPr/>
        </p:nvSpPr>
        <p:spPr>
          <a:xfrm>
            <a:off x="7092280" y="2738060"/>
            <a:ext cx="1143744" cy="2419132"/>
          </a:xfrm>
          <a:prstGeom prst="can">
            <a:avLst>
              <a:gd name="adj" fmla="val 226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34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74242"/>
          </a:xfrm>
        </p:spPr>
        <p:txBody>
          <a:bodyPr>
            <a:normAutofit fontScale="90000"/>
          </a:bodyPr>
          <a:lstStyle/>
          <a:p>
            <a:r>
              <a:rPr lang="en-IN" dirty="0" smtClean="0"/>
              <a:t>Statically indeterminate problems we have already done without even knowing that they were so</a:t>
            </a:r>
            <a:endParaRPr lang="en-IN" dirty="0"/>
          </a:p>
        </p:txBody>
      </p:sp>
      <p:sp>
        <p:nvSpPr>
          <p:cNvPr id="3" name="Content Placeholder 2"/>
          <p:cNvSpPr>
            <a:spLocks noGrp="1"/>
          </p:cNvSpPr>
          <p:nvPr>
            <p:ph idx="1"/>
          </p:nvPr>
        </p:nvSpPr>
        <p:spPr>
          <a:xfrm>
            <a:off x="467544" y="2774832"/>
            <a:ext cx="4464496" cy="3351332"/>
          </a:xfrm>
        </p:spPr>
        <p:txBody>
          <a:bodyPr>
            <a:normAutofit/>
          </a:bodyPr>
          <a:lstStyle/>
          <a:p>
            <a:r>
              <a:rPr lang="en-IN" dirty="0" smtClean="0"/>
              <a:t>For outer cylinder, the displacement of point A with respect to B will be</a:t>
            </a:r>
          </a:p>
          <a:p>
            <a:r>
              <a:rPr lang="en-IN" dirty="0" smtClean="0"/>
              <a:t>u</a:t>
            </a:r>
            <a:r>
              <a:rPr lang="en-IN" baseline="-25000" dirty="0" smtClean="0"/>
              <a:t>AB1</a:t>
            </a:r>
            <a:r>
              <a:rPr lang="en-IN" dirty="0" smtClean="0"/>
              <a:t> = P</a:t>
            </a:r>
            <a:r>
              <a:rPr lang="en-IN" baseline="-25000" dirty="0" smtClean="0"/>
              <a:t>1</a:t>
            </a:r>
            <a:r>
              <a:rPr lang="en-IN" dirty="0" smtClean="0"/>
              <a:t>L/(E</a:t>
            </a:r>
            <a:r>
              <a:rPr lang="en-IN" baseline="-25000" dirty="0" smtClean="0"/>
              <a:t>1</a:t>
            </a:r>
            <a:r>
              <a:rPr lang="en-IN" dirty="0" smtClean="0"/>
              <a:t>a</a:t>
            </a:r>
            <a:r>
              <a:rPr lang="en-IN" baseline="-25000" dirty="0" smtClean="0"/>
              <a:t>1</a:t>
            </a:r>
            <a:r>
              <a:rPr lang="en-IN" dirty="0" smtClean="0"/>
              <a:t>)</a:t>
            </a:r>
          </a:p>
          <a:p>
            <a:pPr marL="0" indent="0">
              <a:buNone/>
            </a:pPr>
            <a:endParaRPr lang="en-IN" dirty="0" smtClean="0"/>
          </a:p>
          <a:p>
            <a:pPr marL="0" indent="0">
              <a:buNone/>
            </a:pPr>
            <a:endParaRPr lang="en-IN" dirty="0"/>
          </a:p>
        </p:txBody>
      </p:sp>
      <p:sp>
        <p:nvSpPr>
          <p:cNvPr id="19" name="Can 18"/>
          <p:cNvSpPr/>
          <p:nvPr/>
        </p:nvSpPr>
        <p:spPr>
          <a:xfrm>
            <a:off x="5444480" y="3284984"/>
            <a:ext cx="1143744" cy="2160240"/>
          </a:xfrm>
          <a:prstGeom prst="can">
            <a:avLst>
              <a:gd name="adj" fmla="val 226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p:cNvGrpSpPr/>
          <p:nvPr/>
        </p:nvGrpSpPr>
        <p:grpSpPr>
          <a:xfrm>
            <a:off x="5220072" y="3189448"/>
            <a:ext cx="1584176" cy="2399792"/>
            <a:chOff x="5220072" y="2901416"/>
            <a:chExt cx="1584176" cy="2399792"/>
          </a:xfrm>
        </p:grpSpPr>
        <p:sp>
          <p:nvSpPr>
            <p:cNvPr id="24" name="Can 23"/>
            <p:cNvSpPr/>
            <p:nvPr/>
          </p:nvSpPr>
          <p:spPr>
            <a:xfrm>
              <a:off x="5220072" y="2901416"/>
              <a:ext cx="1584176" cy="2399792"/>
            </a:xfrm>
            <a:prstGeom prst="can">
              <a:avLst>
                <a:gd name="adj" fmla="val 30168"/>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5444480" y="2996952"/>
              <a:ext cx="114374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6" name="Straight Arrow Connector 25"/>
          <p:cNvCxnSpPr/>
          <p:nvPr/>
        </p:nvCxnSpPr>
        <p:spPr>
          <a:xfrm flipV="1">
            <a:off x="6029576" y="2434536"/>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84168" y="2204864"/>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1</a:t>
            </a:r>
            <a:endParaRPr lang="en-IN" sz="4000" baseline="-25000" dirty="0">
              <a:solidFill>
                <a:srgbClr val="FF0000"/>
              </a:solidFill>
            </a:endParaRPr>
          </a:p>
        </p:txBody>
      </p:sp>
      <p:sp>
        <p:nvSpPr>
          <p:cNvPr id="29" name="TextBox 28"/>
          <p:cNvSpPr txBox="1"/>
          <p:nvPr/>
        </p:nvSpPr>
        <p:spPr>
          <a:xfrm>
            <a:off x="6084168" y="5457418"/>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1</a:t>
            </a:r>
            <a:endParaRPr lang="en-IN" sz="4000" baseline="-25000" dirty="0">
              <a:solidFill>
                <a:srgbClr val="FF0000"/>
              </a:solidFill>
            </a:endParaRPr>
          </a:p>
        </p:txBody>
      </p:sp>
      <p:cxnSp>
        <p:nvCxnSpPr>
          <p:cNvPr id="30" name="Straight Arrow Connector 29"/>
          <p:cNvCxnSpPr/>
          <p:nvPr/>
        </p:nvCxnSpPr>
        <p:spPr>
          <a:xfrm>
            <a:off x="6025808" y="5484414"/>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5220072" y="2895319"/>
            <a:ext cx="1584176" cy="2693921"/>
            <a:chOff x="5220072" y="2901416"/>
            <a:chExt cx="1584176" cy="2399792"/>
          </a:xfrm>
          <a:noFill/>
        </p:grpSpPr>
        <p:sp>
          <p:nvSpPr>
            <p:cNvPr id="18" name="Can 17"/>
            <p:cNvSpPr/>
            <p:nvPr/>
          </p:nvSpPr>
          <p:spPr>
            <a:xfrm>
              <a:off x="5220072" y="2901416"/>
              <a:ext cx="1584176" cy="2399792"/>
            </a:xfrm>
            <a:prstGeom prst="can">
              <a:avLst>
                <a:gd name="adj" fmla="val 30168"/>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5444480" y="2996952"/>
              <a:ext cx="1143744" cy="28803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494132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74242"/>
          </a:xfrm>
        </p:spPr>
        <p:txBody>
          <a:bodyPr>
            <a:normAutofit fontScale="90000"/>
          </a:bodyPr>
          <a:lstStyle/>
          <a:p>
            <a:r>
              <a:rPr lang="en-IN" dirty="0" smtClean="0"/>
              <a:t>Statically indeterminate problems we have already done without even knowing that they were so</a:t>
            </a:r>
            <a:endParaRPr lang="en-IN" dirty="0"/>
          </a:p>
        </p:txBody>
      </p:sp>
      <p:sp>
        <p:nvSpPr>
          <p:cNvPr id="3" name="Content Placeholder 2"/>
          <p:cNvSpPr>
            <a:spLocks noGrp="1"/>
          </p:cNvSpPr>
          <p:nvPr>
            <p:ph idx="1"/>
          </p:nvPr>
        </p:nvSpPr>
        <p:spPr>
          <a:xfrm>
            <a:off x="467544" y="2774832"/>
            <a:ext cx="4464496" cy="3351332"/>
          </a:xfrm>
        </p:spPr>
        <p:txBody>
          <a:bodyPr>
            <a:normAutofit/>
          </a:bodyPr>
          <a:lstStyle/>
          <a:p>
            <a:r>
              <a:rPr lang="en-IN" dirty="0" smtClean="0"/>
              <a:t>For inner cylinder, the displacement of point A with respect to B will be</a:t>
            </a:r>
          </a:p>
          <a:p>
            <a:r>
              <a:rPr lang="en-IN" dirty="0" smtClean="0"/>
              <a:t>u</a:t>
            </a:r>
            <a:r>
              <a:rPr lang="en-IN" baseline="-25000" dirty="0" smtClean="0"/>
              <a:t>AB1</a:t>
            </a:r>
            <a:r>
              <a:rPr lang="en-IN" dirty="0" smtClean="0"/>
              <a:t> = P</a:t>
            </a:r>
            <a:r>
              <a:rPr lang="en-IN" baseline="-25000" dirty="0" smtClean="0"/>
              <a:t>2</a:t>
            </a:r>
            <a:r>
              <a:rPr lang="en-IN" dirty="0" smtClean="0"/>
              <a:t>L/(E</a:t>
            </a:r>
            <a:r>
              <a:rPr lang="en-IN" baseline="-25000" dirty="0" smtClean="0"/>
              <a:t>2</a:t>
            </a:r>
            <a:r>
              <a:rPr lang="en-IN" dirty="0" smtClean="0"/>
              <a:t>a</a:t>
            </a:r>
            <a:r>
              <a:rPr lang="en-IN" baseline="-25000" dirty="0" smtClean="0"/>
              <a:t>2</a:t>
            </a:r>
            <a:r>
              <a:rPr lang="en-IN" dirty="0" smtClean="0"/>
              <a:t>)</a:t>
            </a:r>
          </a:p>
          <a:p>
            <a:pPr marL="0" indent="0">
              <a:buNone/>
            </a:pPr>
            <a:endParaRPr lang="en-IN" dirty="0" smtClean="0"/>
          </a:p>
          <a:p>
            <a:pPr marL="0" indent="0">
              <a:buNone/>
            </a:pPr>
            <a:endParaRPr lang="en-IN" dirty="0"/>
          </a:p>
        </p:txBody>
      </p:sp>
      <p:sp>
        <p:nvSpPr>
          <p:cNvPr id="15" name="Can 14"/>
          <p:cNvSpPr/>
          <p:nvPr/>
        </p:nvSpPr>
        <p:spPr>
          <a:xfrm>
            <a:off x="7100664" y="2996952"/>
            <a:ext cx="1143744" cy="2160240"/>
          </a:xfrm>
          <a:prstGeom prst="can">
            <a:avLst>
              <a:gd name="adj" fmla="val 226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p:cNvCxnSpPr/>
          <p:nvPr/>
        </p:nvCxnSpPr>
        <p:spPr>
          <a:xfrm flipV="1">
            <a:off x="7654696" y="2119208"/>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12360" y="1916832"/>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2</a:t>
            </a:r>
            <a:endParaRPr lang="en-IN" sz="4000" baseline="-25000" dirty="0">
              <a:solidFill>
                <a:srgbClr val="FF0000"/>
              </a:solidFill>
            </a:endParaRPr>
          </a:p>
        </p:txBody>
      </p:sp>
      <p:cxnSp>
        <p:nvCxnSpPr>
          <p:cNvPr id="21" name="Straight Arrow Connector 20"/>
          <p:cNvCxnSpPr/>
          <p:nvPr/>
        </p:nvCxnSpPr>
        <p:spPr>
          <a:xfrm>
            <a:off x="7668344" y="5157192"/>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812360" y="5097378"/>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2</a:t>
            </a:r>
            <a:endParaRPr lang="en-IN" sz="4000" baseline="-25000" dirty="0">
              <a:solidFill>
                <a:srgbClr val="FF0000"/>
              </a:solidFill>
            </a:endParaRPr>
          </a:p>
        </p:txBody>
      </p:sp>
      <p:sp>
        <p:nvSpPr>
          <p:cNvPr id="25" name="Can 24"/>
          <p:cNvSpPr/>
          <p:nvPr/>
        </p:nvSpPr>
        <p:spPr>
          <a:xfrm>
            <a:off x="7092280" y="2738060"/>
            <a:ext cx="1143744" cy="2419132"/>
          </a:xfrm>
          <a:prstGeom prst="can">
            <a:avLst>
              <a:gd name="adj" fmla="val 226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4965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74242"/>
          </a:xfrm>
        </p:spPr>
        <p:txBody>
          <a:bodyPr>
            <a:normAutofit fontScale="90000"/>
          </a:bodyPr>
          <a:lstStyle/>
          <a:p>
            <a:r>
              <a:rPr lang="en-IN" dirty="0" smtClean="0"/>
              <a:t>Statically indeterminate problems we have already done without even knowing that they were so</a:t>
            </a:r>
            <a:endParaRPr lang="en-IN" dirty="0"/>
          </a:p>
        </p:txBody>
      </p:sp>
      <p:sp>
        <p:nvSpPr>
          <p:cNvPr id="3" name="Content Placeholder 2"/>
          <p:cNvSpPr>
            <a:spLocks noGrp="1"/>
          </p:cNvSpPr>
          <p:nvPr>
            <p:ph idx="1"/>
          </p:nvPr>
        </p:nvSpPr>
        <p:spPr>
          <a:xfrm>
            <a:off x="467544" y="2774832"/>
            <a:ext cx="4464496" cy="3351332"/>
          </a:xfrm>
        </p:spPr>
        <p:txBody>
          <a:bodyPr>
            <a:normAutofit/>
          </a:bodyPr>
          <a:lstStyle/>
          <a:p>
            <a:r>
              <a:rPr lang="en-IN" dirty="0" smtClean="0"/>
              <a:t>Applying geometrical constraint u</a:t>
            </a:r>
            <a:r>
              <a:rPr lang="en-IN" baseline="-25000" dirty="0" smtClean="0"/>
              <a:t>AB1</a:t>
            </a:r>
            <a:r>
              <a:rPr lang="en-IN" dirty="0" smtClean="0"/>
              <a:t> = u</a:t>
            </a:r>
            <a:r>
              <a:rPr lang="en-IN" baseline="-25000" dirty="0" smtClean="0"/>
              <a:t>AB1</a:t>
            </a:r>
            <a:r>
              <a:rPr lang="en-IN" dirty="0" smtClean="0"/>
              <a:t> </a:t>
            </a:r>
          </a:p>
          <a:p>
            <a:r>
              <a:rPr lang="en-IN" dirty="0" smtClean="0"/>
              <a:t>We have P</a:t>
            </a:r>
            <a:r>
              <a:rPr lang="en-IN" baseline="-25000" dirty="0" smtClean="0"/>
              <a:t>1</a:t>
            </a:r>
            <a:r>
              <a:rPr lang="en-IN" dirty="0" smtClean="0"/>
              <a:t>L/(E</a:t>
            </a:r>
            <a:r>
              <a:rPr lang="en-IN" baseline="-25000" dirty="0" smtClean="0"/>
              <a:t>1</a:t>
            </a:r>
            <a:r>
              <a:rPr lang="en-IN" dirty="0" smtClean="0"/>
              <a:t>a</a:t>
            </a:r>
            <a:r>
              <a:rPr lang="en-IN" baseline="-25000" dirty="0" smtClean="0"/>
              <a:t>1</a:t>
            </a:r>
            <a:r>
              <a:rPr lang="en-IN" dirty="0" smtClean="0"/>
              <a:t>)=P</a:t>
            </a:r>
            <a:r>
              <a:rPr lang="en-IN" baseline="-25000" dirty="0" smtClean="0"/>
              <a:t>2</a:t>
            </a:r>
            <a:r>
              <a:rPr lang="en-IN" dirty="0" smtClean="0"/>
              <a:t>L/(E</a:t>
            </a:r>
            <a:r>
              <a:rPr lang="en-IN" baseline="-25000" dirty="0" smtClean="0"/>
              <a:t>2</a:t>
            </a:r>
            <a:r>
              <a:rPr lang="en-IN" dirty="0" smtClean="0"/>
              <a:t>a</a:t>
            </a:r>
            <a:r>
              <a:rPr lang="en-IN" baseline="-25000" dirty="0" smtClean="0"/>
              <a:t>2</a:t>
            </a:r>
            <a:r>
              <a:rPr lang="en-IN" dirty="0" smtClean="0"/>
              <a:t>)</a:t>
            </a:r>
          </a:p>
          <a:p>
            <a:r>
              <a:rPr lang="en-IN" dirty="0" smtClean="0"/>
              <a:t>Hence</a:t>
            </a:r>
          </a:p>
          <a:p>
            <a:pPr marL="0" indent="0">
              <a:buNone/>
            </a:pPr>
            <a:r>
              <a:rPr lang="en-IN" dirty="0" smtClean="0"/>
              <a:t>  P</a:t>
            </a:r>
            <a:r>
              <a:rPr lang="en-IN" baseline="-25000" dirty="0" smtClean="0"/>
              <a:t>1</a:t>
            </a:r>
            <a:r>
              <a:rPr lang="en-IN" dirty="0" smtClean="0"/>
              <a:t>=P</a:t>
            </a:r>
            <a:r>
              <a:rPr lang="en-IN" baseline="-25000" dirty="0" smtClean="0"/>
              <a:t>2</a:t>
            </a:r>
            <a:r>
              <a:rPr lang="en-IN" dirty="0" smtClean="0"/>
              <a:t>(E</a:t>
            </a:r>
            <a:r>
              <a:rPr lang="en-IN" baseline="-25000" dirty="0" smtClean="0"/>
              <a:t>1</a:t>
            </a:r>
            <a:r>
              <a:rPr lang="en-IN" dirty="0" smtClean="0"/>
              <a:t>a</a:t>
            </a:r>
            <a:r>
              <a:rPr lang="en-IN" baseline="-25000" dirty="0" smtClean="0"/>
              <a:t>1</a:t>
            </a:r>
            <a:r>
              <a:rPr lang="en-IN" dirty="0" smtClean="0"/>
              <a:t>)/(E</a:t>
            </a:r>
            <a:r>
              <a:rPr lang="en-IN" baseline="-25000" dirty="0" smtClean="0"/>
              <a:t>2</a:t>
            </a:r>
            <a:r>
              <a:rPr lang="en-IN" dirty="0" smtClean="0"/>
              <a:t>a</a:t>
            </a:r>
            <a:r>
              <a:rPr lang="en-IN" baseline="-25000" dirty="0" smtClean="0"/>
              <a:t>2</a:t>
            </a:r>
            <a:r>
              <a:rPr lang="en-IN" dirty="0" smtClean="0"/>
              <a:t>)</a:t>
            </a:r>
          </a:p>
          <a:p>
            <a:pPr marL="0" indent="0">
              <a:buNone/>
            </a:pPr>
            <a:endParaRPr lang="en-IN" dirty="0" smtClean="0"/>
          </a:p>
          <a:p>
            <a:pPr marL="0" indent="0">
              <a:buNone/>
            </a:pPr>
            <a:endParaRPr lang="en-IN" dirty="0" smtClean="0"/>
          </a:p>
          <a:p>
            <a:pPr marL="0" indent="0">
              <a:buNone/>
            </a:pPr>
            <a:endParaRPr lang="en-IN" dirty="0"/>
          </a:p>
        </p:txBody>
      </p:sp>
      <p:sp>
        <p:nvSpPr>
          <p:cNvPr id="5" name="Can 4"/>
          <p:cNvSpPr/>
          <p:nvPr/>
        </p:nvSpPr>
        <p:spPr>
          <a:xfrm>
            <a:off x="7100664" y="2996952"/>
            <a:ext cx="1143744" cy="2160240"/>
          </a:xfrm>
          <a:prstGeom prst="can">
            <a:avLst>
              <a:gd name="adj" fmla="val 226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Arrow Connector 19"/>
          <p:cNvCxnSpPr/>
          <p:nvPr/>
        </p:nvCxnSpPr>
        <p:spPr>
          <a:xfrm flipV="1">
            <a:off x="7654696" y="2479248"/>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812360" y="2276872"/>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2</a:t>
            </a:r>
            <a:endParaRPr lang="en-IN" sz="4000" baseline="-25000" dirty="0">
              <a:solidFill>
                <a:srgbClr val="FF0000"/>
              </a:solidFill>
            </a:endParaRPr>
          </a:p>
        </p:txBody>
      </p:sp>
      <p:cxnSp>
        <p:nvCxnSpPr>
          <p:cNvPr id="22" name="Straight Arrow Connector 21"/>
          <p:cNvCxnSpPr/>
          <p:nvPr/>
        </p:nvCxnSpPr>
        <p:spPr>
          <a:xfrm>
            <a:off x="7668344" y="5157192"/>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Can 18"/>
          <p:cNvSpPr/>
          <p:nvPr/>
        </p:nvSpPr>
        <p:spPr>
          <a:xfrm>
            <a:off x="5444480" y="2996952"/>
            <a:ext cx="1143744" cy="2160240"/>
          </a:xfrm>
          <a:prstGeom prst="can">
            <a:avLst>
              <a:gd name="adj" fmla="val 226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p:cNvGrpSpPr/>
          <p:nvPr/>
        </p:nvGrpSpPr>
        <p:grpSpPr>
          <a:xfrm>
            <a:off x="5220072" y="2901416"/>
            <a:ext cx="1584176" cy="2399792"/>
            <a:chOff x="5220072" y="2901416"/>
            <a:chExt cx="1584176" cy="2399792"/>
          </a:xfrm>
        </p:grpSpPr>
        <p:sp>
          <p:nvSpPr>
            <p:cNvPr id="24" name="Can 23"/>
            <p:cNvSpPr/>
            <p:nvPr/>
          </p:nvSpPr>
          <p:spPr>
            <a:xfrm>
              <a:off x="5220072" y="2901416"/>
              <a:ext cx="1584176" cy="2399792"/>
            </a:xfrm>
            <a:prstGeom prst="can">
              <a:avLst>
                <a:gd name="adj" fmla="val 30168"/>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5444480" y="2996952"/>
              <a:ext cx="114374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 name="TextBox 24"/>
          <p:cNvSpPr txBox="1"/>
          <p:nvPr/>
        </p:nvSpPr>
        <p:spPr>
          <a:xfrm>
            <a:off x="7812360" y="5097378"/>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2</a:t>
            </a:r>
            <a:endParaRPr lang="en-IN" sz="4000" baseline="-25000" dirty="0">
              <a:solidFill>
                <a:srgbClr val="FF0000"/>
              </a:solidFill>
            </a:endParaRPr>
          </a:p>
        </p:txBody>
      </p:sp>
      <p:cxnSp>
        <p:nvCxnSpPr>
          <p:cNvPr id="26" name="Straight Arrow Connector 25"/>
          <p:cNvCxnSpPr/>
          <p:nvPr/>
        </p:nvCxnSpPr>
        <p:spPr>
          <a:xfrm flipV="1">
            <a:off x="6029576" y="2434536"/>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84168" y="2204864"/>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1</a:t>
            </a:r>
            <a:endParaRPr lang="en-IN" sz="4000" baseline="-25000" dirty="0">
              <a:solidFill>
                <a:srgbClr val="FF0000"/>
              </a:solidFill>
            </a:endParaRPr>
          </a:p>
        </p:txBody>
      </p:sp>
      <p:sp>
        <p:nvSpPr>
          <p:cNvPr id="29" name="TextBox 28"/>
          <p:cNvSpPr txBox="1"/>
          <p:nvPr/>
        </p:nvSpPr>
        <p:spPr>
          <a:xfrm>
            <a:off x="6084168" y="5241394"/>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1</a:t>
            </a:r>
            <a:endParaRPr lang="en-IN" sz="4000" baseline="-25000" dirty="0">
              <a:solidFill>
                <a:srgbClr val="FF0000"/>
              </a:solidFill>
            </a:endParaRPr>
          </a:p>
        </p:txBody>
      </p:sp>
      <p:cxnSp>
        <p:nvCxnSpPr>
          <p:cNvPr id="30" name="Straight Arrow Connector 29"/>
          <p:cNvCxnSpPr/>
          <p:nvPr/>
        </p:nvCxnSpPr>
        <p:spPr>
          <a:xfrm>
            <a:off x="6025808" y="5268390"/>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5220072" y="2630815"/>
            <a:ext cx="1584176" cy="2693921"/>
            <a:chOff x="5220072" y="2901416"/>
            <a:chExt cx="1584176" cy="2399792"/>
          </a:xfrm>
          <a:noFill/>
        </p:grpSpPr>
        <p:sp>
          <p:nvSpPr>
            <p:cNvPr id="18" name="Can 17"/>
            <p:cNvSpPr/>
            <p:nvPr/>
          </p:nvSpPr>
          <p:spPr>
            <a:xfrm>
              <a:off x="5220072" y="2901416"/>
              <a:ext cx="1584176" cy="2399792"/>
            </a:xfrm>
            <a:prstGeom prst="can">
              <a:avLst>
                <a:gd name="adj" fmla="val 30168"/>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5444480" y="2996952"/>
              <a:ext cx="1143744" cy="28803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Can 27"/>
          <p:cNvSpPr/>
          <p:nvPr/>
        </p:nvSpPr>
        <p:spPr>
          <a:xfrm>
            <a:off x="7092280" y="2738060"/>
            <a:ext cx="1143744" cy="2419132"/>
          </a:xfrm>
          <a:prstGeom prst="can">
            <a:avLst>
              <a:gd name="adj" fmla="val 226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93963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74242"/>
          </a:xfrm>
        </p:spPr>
        <p:txBody>
          <a:bodyPr>
            <a:normAutofit fontScale="90000"/>
          </a:bodyPr>
          <a:lstStyle/>
          <a:p>
            <a:r>
              <a:rPr lang="en-IN" dirty="0" smtClean="0"/>
              <a:t>Statically indeterminate problems we have already done without even knowing that they were so</a:t>
            </a:r>
            <a:endParaRPr lang="en-IN" dirty="0"/>
          </a:p>
        </p:txBody>
      </p:sp>
      <p:sp>
        <p:nvSpPr>
          <p:cNvPr id="3" name="Content Placeholder 2"/>
          <p:cNvSpPr>
            <a:spLocks noGrp="1"/>
          </p:cNvSpPr>
          <p:nvPr>
            <p:ph idx="1"/>
          </p:nvPr>
        </p:nvSpPr>
        <p:spPr>
          <a:xfrm>
            <a:off x="467544" y="2774832"/>
            <a:ext cx="4752528" cy="3351332"/>
          </a:xfrm>
        </p:spPr>
        <p:txBody>
          <a:bodyPr>
            <a:normAutofit lnSpcReduction="10000"/>
          </a:bodyPr>
          <a:lstStyle/>
          <a:p>
            <a:r>
              <a:rPr lang="en-IN" dirty="0" smtClean="0"/>
              <a:t>But P</a:t>
            </a:r>
            <a:r>
              <a:rPr lang="en-IN" baseline="-25000" dirty="0" smtClean="0"/>
              <a:t>1</a:t>
            </a:r>
            <a:r>
              <a:rPr lang="en-IN" dirty="0" smtClean="0"/>
              <a:t>+ P</a:t>
            </a:r>
            <a:r>
              <a:rPr lang="en-IN" baseline="-25000" dirty="0" smtClean="0"/>
              <a:t>2</a:t>
            </a:r>
            <a:r>
              <a:rPr lang="en-IN" dirty="0" smtClean="0"/>
              <a:t>=P</a:t>
            </a:r>
          </a:p>
          <a:p>
            <a:r>
              <a:rPr lang="en-IN" dirty="0" smtClean="0"/>
              <a:t>Hence   </a:t>
            </a:r>
          </a:p>
          <a:p>
            <a:pPr marL="0" indent="0">
              <a:buNone/>
            </a:pPr>
            <a:r>
              <a:rPr lang="en-IN" dirty="0" smtClean="0"/>
              <a:t>P</a:t>
            </a:r>
            <a:r>
              <a:rPr lang="en-IN" baseline="-25000" dirty="0" smtClean="0"/>
              <a:t>2</a:t>
            </a:r>
            <a:r>
              <a:rPr lang="en-IN" dirty="0" smtClean="0"/>
              <a:t>(E</a:t>
            </a:r>
            <a:r>
              <a:rPr lang="en-IN" baseline="-25000" dirty="0" smtClean="0"/>
              <a:t>1</a:t>
            </a:r>
            <a:r>
              <a:rPr lang="en-IN" dirty="0" smtClean="0"/>
              <a:t>a</a:t>
            </a:r>
            <a:r>
              <a:rPr lang="en-IN" baseline="-25000" dirty="0" smtClean="0"/>
              <a:t>1</a:t>
            </a:r>
            <a:r>
              <a:rPr lang="en-IN" dirty="0" smtClean="0"/>
              <a:t>)/(E</a:t>
            </a:r>
            <a:r>
              <a:rPr lang="en-IN" baseline="-25000" dirty="0" smtClean="0"/>
              <a:t>2</a:t>
            </a:r>
            <a:r>
              <a:rPr lang="en-IN" dirty="0" smtClean="0"/>
              <a:t>a</a:t>
            </a:r>
            <a:r>
              <a:rPr lang="en-IN" baseline="-25000" dirty="0" smtClean="0"/>
              <a:t>2</a:t>
            </a:r>
            <a:r>
              <a:rPr lang="en-IN" dirty="0" smtClean="0"/>
              <a:t>) + P</a:t>
            </a:r>
            <a:r>
              <a:rPr lang="en-IN" baseline="-25000" dirty="0" smtClean="0"/>
              <a:t>2 </a:t>
            </a:r>
            <a:r>
              <a:rPr lang="en-IN" dirty="0" smtClean="0"/>
              <a:t>= P</a:t>
            </a:r>
          </a:p>
          <a:p>
            <a:r>
              <a:rPr lang="en-IN" dirty="0" smtClean="0"/>
              <a:t>So </a:t>
            </a:r>
          </a:p>
          <a:p>
            <a:r>
              <a:rPr lang="en-IN" dirty="0" smtClean="0"/>
              <a:t>P</a:t>
            </a:r>
            <a:r>
              <a:rPr lang="en-IN" baseline="-25000" dirty="0" smtClean="0"/>
              <a:t>2 </a:t>
            </a:r>
            <a:r>
              <a:rPr lang="en-IN" dirty="0" smtClean="0"/>
              <a:t>= PE</a:t>
            </a:r>
            <a:r>
              <a:rPr lang="en-IN" baseline="-25000" dirty="0" smtClean="0"/>
              <a:t>2</a:t>
            </a:r>
            <a:r>
              <a:rPr lang="en-IN" dirty="0" smtClean="0"/>
              <a:t>a</a:t>
            </a:r>
            <a:r>
              <a:rPr lang="en-IN" baseline="-25000" dirty="0" smtClean="0"/>
              <a:t>2</a:t>
            </a:r>
            <a:r>
              <a:rPr lang="en-IN" dirty="0" smtClean="0"/>
              <a:t>/(E</a:t>
            </a:r>
            <a:r>
              <a:rPr lang="en-IN" baseline="-25000" dirty="0" smtClean="0"/>
              <a:t>1</a:t>
            </a:r>
            <a:r>
              <a:rPr lang="en-IN" dirty="0" smtClean="0"/>
              <a:t>a</a:t>
            </a:r>
            <a:r>
              <a:rPr lang="en-IN" baseline="-25000" dirty="0" smtClean="0"/>
              <a:t>1</a:t>
            </a:r>
            <a:r>
              <a:rPr lang="en-IN" dirty="0" smtClean="0"/>
              <a:t>+E</a:t>
            </a:r>
            <a:r>
              <a:rPr lang="en-IN" baseline="-25000" dirty="0" smtClean="0"/>
              <a:t>2</a:t>
            </a:r>
            <a:r>
              <a:rPr lang="en-IN" dirty="0" smtClean="0"/>
              <a:t>a</a:t>
            </a:r>
            <a:r>
              <a:rPr lang="en-IN" baseline="-25000" dirty="0" smtClean="0"/>
              <a:t>2</a:t>
            </a:r>
            <a:r>
              <a:rPr lang="en-IN" dirty="0" smtClean="0"/>
              <a:t>)</a:t>
            </a:r>
          </a:p>
          <a:p>
            <a:r>
              <a:rPr lang="en-IN" dirty="0" smtClean="0"/>
              <a:t>P</a:t>
            </a:r>
            <a:r>
              <a:rPr lang="en-IN" baseline="-25000" dirty="0" smtClean="0"/>
              <a:t>1 </a:t>
            </a:r>
            <a:r>
              <a:rPr lang="en-IN" dirty="0" smtClean="0"/>
              <a:t>= PE</a:t>
            </a:r>
            <a:r>
              <a:rPr lang="en-IN" baseline="-25000" dirty="0" smtClean="0"/>
              <a:t>1</a:t>
            </a:r>
            <a:r>
              <a:rPr lang="en-IN" dirty="0" smtClean="0"/>
              <a:t>a</a:t>
            </a:r>
            <a:r>
              <a:rPr lang="en-IN" baseline="-25000" dirty="0" smtClean="0"/>
              <a:t>1</a:t>
            </a:r>
            <a:r>
              <a:rPr lang="en-IN" dirty="0" smtClean="0"/>
              <a:t>/(E</a:t>
            </a:r>
            <a:r>
              <a:rPr lang="en-IN" baseline="-25000" dirty="0" smtClean="0"/>
              <a:t>1</a:t>
            </a:r>
            <a:r>
              <a:rPr lang="en-IN" dirty="0" smtClean="0"/>
              <a:t>a</a:t>
            </a:r>
            <a:r>
              <a:rPr lang="en-IN" baseline="-25000" dirty="0" smtClean="0"/>
              <a:t>1</a:t>
            </a:r>
            <a:r>
              <a:rPr lang="en-IN" dirty="0" smtClean="0"/>
              <a:t>+E</a:t>
            </a:r>
            <a:r>
              <a:rPr lang="en-IN" baseline="-25000" dirty="0" smtClean="0"/>
              <a:t>2</a:t>
            </a:r>
            <a:r>
              <a:rPr lang="en-IN" dirty="0" smtClean="0"/>
              <a:t>a</a:t>
            </a:r>
            <a:r>
              <a:rPr lang="en-IN" baseline="-25000" dirty="0" smtClean="0"/>
              <a:t>2</a:t>
            </a:r>
            <a:r>
              <a:rPr lang="en-IN" dirty="0" smtClean="0"/>
              <a:t>)</a:t>
            </a:r>
          </a:p>
          <a:p>
            <a:pPr marL="0" indent="0">
              <a:buNone/>
            </a:pPr>
            <a:endParaRPr lang="en-IN" dirty="0" smtClean="0"/>
          </a:p>
          <a:p>
            <a:pPr marL="0" indent="0">
              <a:buNone/>
            </a:pPr>
            <a:endParaRPr lang="en-IN" dirty="0" smtClean="0"/>
          </a:p>
          <a:p>
            <a:pPr marL="0" indent="0">
              <a:buNone/>
            </a:pPr>
            <a:endParaRPr lang="en-IN" dirty="0"/>
          </a:p>
        </p:txBody>
      </p:sp>
      <p:sp>
        <p:nvSpPr>
          <p:cNvPr id="5" name="Can 4"/>
          <p:cNvSpPr/>
          <p:nvPr/>
        </p:nvSpPr>
        <p:spPr>
          <a:xfrm>
            <a:off x="7100664" y="2996952"/>
            <a:ext cx="1143744" cy="2160240"/>
          </a:xfrm>
          <a:prstGeom prst="can">
            <a:avLst>
              <a:gd name="adj" fmla="val 226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Arrow Connector 19"/>
          <p:cNvCxnSpPr/>
          <p:nvPr/>
        </p:nvCxnSpPr>
        <p:spPr>
          <a:xfrm flipV="1">
            <a:off x="7654696" y="2479248"/>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812360" y="2276872"/>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2</a:t>
            </a:r>
            <a:endParaRPr lang="en-IN" sz="4000" baseline="-25000" dirty="0">
              <a:solidFill>
                <a:srgbClr val="FF0000"/>
              </a:solidFill>
            </a:endParaRPr>
          </a:p>
        </p:txBody>
      </p:sp>
      <p:cxnSp>
        <p:nvCxnSpPr>
          <p:cNvPr id="22" name="Straight Arrow Connector 21"/>
          <p:cNvCxnSpPr/>
          <p:nvPr/>
        </p:nvCxnSpPr>
        <p:spPr>
          <a:xfrm>
            <a:off x="7668344" y="5157192"/>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Can 18"/>
          <p:cNvSpPr/>
          <p:nvPr/>
        </p:nvSpPr>
        <p:spPr>
          <a:xfrm>
            <a:off x="5444480" y="2996952"/>
            <a:ext cx="1143744" cy="2160240"/>
          </a:xfrm>
          <a:prstGeom prst="can">
            <a:avLst>
              <a:gd name="adj" fmla="val 226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p:cNvGrpSpPr/>
          <p:nvPr/>
        </p:nvGrpSpPr>
        <p:grpSpPr>
          <a:xfrm>
            <a:off x="5220072" y="2901416"/>
            <a:ext cx="1584176" cy="2399792"/>
            <a:chOff x="5220072" y="2901416"/>
            <a:chExt cx="1584176" cy="2399792"/>
          </a:xfrm>
        </p:grpSpPr>
        <p:sp>
          <p:nvSpPr>
            <p:cNvPr id="24" name="Can 23"/>
            <p:cNvSpPr/>
            <p:nvPr/>
          </p:nvSpPr>
          <p:spPr>
            <a:xfrm>
              <a:off x="5220072" y="2901416"/>
              <a:ext cx="1584176" cy="2399792"/>
            </a:xfrm>
            <a:prstGeom prst="can">
              <a:avLst>
                <a:gd name="adj" fmla="val 30168"/>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5444480" y="2996952"/>
              <a:ext cx="114374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 name="TextBox 24"/>
          <p:cNvSpPr txBox="1"/>
          <p:nvPr/>
        </p:nvSpPr>
        <p:spPr>
          <a:xfrm>
            <a:off x="7812360" y="5097378"/>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2</a:t>
            </a:r>
            <a:endParaRPr lang="en-IN" sz="4000" baseline="-25000" dirty="0">
              <a:solidFill>
                <a:srgbClr val="FF0000"/>
              </a:solidFill>
            </a:endParaRPr>
          </a:p>
        </p:txBody>
      </p:sp>
      <p:cxnSp>
        <p:nvCxnSpPr>
          <p:cNvPr id="26" name="Straight Arrow Connector 25"/>
          <p:cNvCxnSpPr/>
          <p:nvPr/>
        </p:nvCxnSpPr>
        <p:spPr>
          <a:xfrm flipV="1">
            <a:off x="6029576" y="2434536"/>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84168" y="2204864"/>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1</a:t>
            </a:r>
            <a:endParaRPr lang="en-IN" sz="4000" baseline="-25000" dirty="0">
              <a:solidFill>
                <a:srgbClr val="FF0000"/>
              </a:solidFill>
            </a:endParaRPr>
          </a:p>
        </p:txBody>
      </p:sp>
      <p:sp>
        <p:nvSpPr>
          <p:cNvPr id="29" name="TextBox 28"/>
          <p:cNvSpPr txBox="1"/>
          <p:nvPr/>
        </p:nvSpPr>
        <p:spPr>
          <a:xfrm>
            <a:off x="6084168" y="5241394"/>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1</a:t>
            </a:r>
            <a:endParaRPr lang="en-IN" sz="4000" baseline="-25000" dirty="0">
              <a:solidFill>
                <a:srgbClr val="FF0000"/>
              </a:solidFill>
            </a:endParaRPr>
          </a:p>
        </p:txBody>
      </p:sp>
      <p:cxnSp>
        <p:nvCxnSpPr>
          <p:cNvPr id="30" name="Straight Arrow Connector 29"/>
          <p:cNvCxnSpPr/>
          <p:nvPr/>
        </p:nvCxnSpPr>
        <p:spPr>
          <a:xfrm>
            <a:off x="6025808" y="5268390"/>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5220072" y="2630815"/>
            <a:ext cx="1584176" cy="2693921"/>
            <a:chOff x="5220072" y="2901416"/>
            <a:chExt cx="1584176" cy="2399792"/>
          </a:xfrm>
          <a:noFill/>
        </p:grpSpPr>
        <p:sp>
          <p:nvSpPr>
            <p:cNvPr id="18" name="Can 17"/>
            <p:cNvSpPr/>
            <p:nvPr/>
          </p:nvSpPr>
          <p:spPr>
            <a:xfrm>
              <a:off x="5220072" y="2901416"/>
              <a:ext cx="1584176" cy="2399792"/>
            </a:xfrm>
            <a:prstGeom prst="can">
              <a:avLst>
                <a:gd name="adj" fmla="val 30168"/>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5444480" y="2996952"/>
              <a:ext cx="1143744" cy="28803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Can 27"/>
          <p:cNvSpPr/>
          <p:nvPr/>
        </p:nvSpPr>
        <p:spPr>
          <a:xfrm>
            <a:off x="7092280" y="2738060"/>
            <a:ext cx="1143744" cy="2419132"/>
          </a:xfrm>
          <a:prstGeom prst="can">
            <a:avLst>
              <a:gd name="adj" fmla="val 226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27813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74242"/>
          </a:xfrm>
        </p:spPr>
        <p:txBody>
          <a:bodyPr>
            <a:normAutofit fontScale="90000"/>
          </a:bodyPr>
          <a:lstStyle/>
          <a:p>
            <a:r>
              <a:rPr lang="en-IN" dirty="0" smtClean="0"/>
              <a:t>Statically indeterminate problems we have already done without even knowing that they were so</a:t>
            </a:r>
            <a:endParaRPr lang="en-IN" dirty="0"/>
          </a:p>
        </p:txBody>
      </p:sp>
      <p:sp>
        <p:nvSpPr>
          <p:cNvPr id="3" name="Content Placeholder 2"/>
          <p:cNvSpPr>
            <a:spLocks noGrp="1"/>
          </p:cNvSpPr>
          <p:nvPr>
            <p:ph idx="1"/>
          </p:nvPr>
        </p:nvSpPr>
        <p:spPr>
          <a:xfrm>
            <a:off x="467544" y="2780928"/>
            <a:ext cx="4896544" cy="3345235"/>
          </a:xfrm>
        </p:spPr>
        <p:txBody>
          <a:bodyPr>
            <a:normAutofit fontScale="77500" lnSpcReduction="20000"/>
          </a:bodyPr>
          <a:lstStyle/>
          <a:p>
            <a:r>
              <a:rPr lang="en-IN" dirty="0" smtClean="0"/>
              <a:t>Have we done this before ? </a:t>
            </a:r>
          </a:p>
          <a:p>
            <a:r>
              <a:rPr lang="en-IN" dirty="0" smtClean="0"/>
              <a:t>Yes! When we solved for springs in parallel in high school we were actually solving a statically indeterminate problem. Nobody uses that term in high school, that is all. </a:t>
            </a:r>
          </a:p>
          <a:p>
            <a:r>
              <a:rPr lang="en-IN" dirty="0" smtClean="0"/>
              <a:t>This contraption is actually two springs in parallel, with one spring being inside another. </a:t>
            </a:r>
            <a:endParaRPr lang="en-IN" dirty="0"/>
          </a:p>
        </p:txBody>
      </p:sp>
      <p:grpSp>
        <p:nvGrpSpPr>
          <p:cNvPr id="6" name="Group 5"/>
          <p:cNvGrpSpPr/>
          <p:nvPr/>
        </p:nvGrpSpPr>
        <p:grpSpPr>
          <a:xfrm>
            <a:off x="5796136" y="2852936"/>
            <a:ext cx="1584176" cy="2520280"/>
            <a:chOff x="3707904" y="3429000"/>
            <a:chExt cx="1584176" cy="2520280"/>
          </a:xfrm>
        </p:grpSpPr>
        <p:sp>
          <p:nvSpPr>
            <p:cNvPr id="5" name="Can 4"/>
            <p:cNvSpPr/>
            <p:nvPr/>
          </p:nvSpPr>
          <p:spPr>
            <a:xfrm>
              <a:off x="3932312" y="3573016"/>
              <a:ext cx="1143744" cy="2160240"/>
            </a:xfrm>
            <a:prstGeom prst="can">
              <a:avLst>
                <a:gd name="adj" fmla="val 476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an 3"/>
            <p:cNvSpPr/>
            <p:nvPr/>
          </p:nvSpPr>
          <p:spPr>
            <a:xfrm>
              <a:off x="3707904" y="3429000"/>
              <a:ext cx="1584176" cy="2520280"/>
            </a:xfrm>
            <a:prstGeom prst="can">
              <a:avLst>
                <a:gd name="adj" fmla="val 54291"/>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544641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Rigid Rod hanging from wires</a:t>
            </a:r>
            <a:endParaRPr lang="en-IN" dirty="0"/>
          </a:p>
        </p:txBody>
      </p:sp>
      <p:sp>
        <p:nvSpPr>
          <p:cNvPr id="3" name="Content Placeholder 2"/>
          <p:cNvSpPr>
            <a:spLocks noGrp="1"/>
          </p:cNvSpPr>
          <p:nvPr>
            <p:ph idx="1"/>
          </p:nvPr>
        </p:nvSpPr>
        <p:spPr>
          <a:xfrm>
            <a:off x="457200" y="1600200"/>
            <a:ext cx="4546848" cy="4525963"/>
          </a:xfrm>
        </p:spPr>
        <p:txBody>
          <a:bodyPr>
            <a:normAutofit fontScale="70000" lnSpcReduction="20000"/>
          </a:bodyPr>
          <a:lstStyle/>
          <a:p>
            <a:r>
              <a:rPr lang="en-IN" dirty="0" smtClean="0"/>
              <a:t>We first start with a version of the problem that is statically determinate. </a:t>
            </a:r>
          </a:p>
          <a:p>
            <a:r>
              <a:rPr lang="en-IN" dirty="0" smtClean="0"/>
              <a:t>A rigid rod with </a:t>
            </a:r>
            <a:r>
              <a:rPr lang="en-IN" dirty="0" err="1" smtClean="0"/>
              <a:t>center</a:t>
            </a:r>
            <a:r>
              <a:rPr lang="en-IN" dirty="0" smtClean="0"/>
              <a:t> of mass at G of weight W is hanging from 2 flexible wires of </a:t>
            </a:r>
            <a:r>
              <a:rPr lang="en-IN" dirty="0" err="1" smtClean="0"/>
              <a:t>unstretched</a:t>
            </a:r>
            <a:r>
              <a:rPr lang="en-IN" dirty="0" smtClean="0"/>
              <a:t> length L  and area of cross section a each attached at A and B and made of material with modulus of elasticity E. Length of the rigid rod is S. We need to find the tension in each wire when the contraption is in static equilibrium.  AB=S/3</a:t>
            </a:r>
          </a:p>
          <a:p>
            <a:pPr marL="0" indent="0">
              <a:buNone/>
            </a:pPr>
            <a:endParaRPr lang="en-IN" dirty="0"/>
          </a:p>
        </p:txBody>
      </p:sp>
      <p:grpSp>
        <p:nvGrpSpPr>
          <p:cNvPr id="15" name="Group 14"/>
          <p:cNvGrpSpPr/>
          <p:nvPr/>
        </p:nvGrpSpPr>
        <p:grpSpPr>
          <a:xfrm>
            <a:off x="5175360" y="1628800"/>
            <a:ext cx="3429088" cy="2456983"/>
            <a:chOff x="1907704" y="1628800"/>
            <a:chExt cx="3429088" cy="2456983"/>
          </a:xfrm>
        </p:grpSpPr>
        <p:sp>
          <p:nvSpPr>
            <p:cNvPr id="4" name="Rectangle 3"/>
            <p:cNvSpPr/>
            <p:nvPr/>
          </p:nvSpPr>
          <p:spPr>
            <a:xfrm>
              <a:off x="1907704" y="1628800"/>
              <a:ext cx="2664296" cy="648072"/>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an 4"/>
            <p:cNvSpPr/>
            <p:nvPr/>
          </p:nvSpPr>
          <p:spPr>
            <a:xfrm>
              <a:off x="2096792" y="3356992"/>
              <a:ext cx="3240000" cy="1440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a:off x="2123728"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3848"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907704" y="3491716"/>
              <a:ext cx="421910" cy="584775"/>
            </a:xfrm>
            <a:prstGeom prst="rect">
              <a:avLst/>
            </a:prstGeom>
          </p:spPr>
          <p:txBody>
            <a:bodyPr wrap="none">
              <a:spAutoFit/>
            </a:bodyPr>
            <a:lstStyle/>
            <a:p>
              <a:r>
                <a:rPr lang="en-IN" sz="3200" dirty="0" smtClean="0"/>
                <a:t>A</a:t>
              </a:r>
              <a:endParaRPr lang="en-IN" sz="3200" dirty="0"/>
            </a:p>
          </p:txBody>
        </p:sp>
        <p:sp>
          <p:nvSpPr>
            <p:cNvPr id="11" name="Rectangle 10"/>
            <p:cNvSpPr/>
            <p:nvPr/>
          </p:nvSpPr>
          <p:spPr>
            <a:xfrm>
              <a:off x="2997962" y="3501008"/>
              <a:ext cx="421910" cy="584775"/>
            </a:xfrm>
            <a:prstGeom prst="rect">
              <a:avLst/>
            </a:prstGeom>
          </p:spPr>
          <p:txBody>
            <a:bodyPr wrap="none">
              <a:spAutoFit/>
            </a:bodyPr>
            <a:lstStyle/>
            <a:p>
              <a:r>
                <a:rPr lang="en-IN" sz="3200" dirty="0" smtClean="0"/>
                <a:t>B</a:t>
              </a:r>
              <a:endParaRPr lang="en-IN" sz="3200" dirty="0"/>
            </a:p>
          </p:txBody>
        </p:sp>
        <p:sp>
          <p:nvSpPr>
            <p:cNvPr id="13" name="Rectangle 12"/>
            <p:cNvSpPr/>
            <p:nvPr/>
          </p:nvSpPr>
          <p:spPr>
            <a:xfrm>
              <a:off x="3574026" y="3429000"/>
              <a:ext cx="444352" cy="584775"/>
            </a:xfrm>
            <a:prstGeom prst="rect">
              <a:avLst/>
            </a:prstGeom>
          </p:spPr>
          <p:txBody>
            <a:bodyPr wrap="none">
              <a:spAutoFit/>
            </a:bodyPr>
            <a:lstStyle/>
            <a:p>
              <a:r>
                <a:rPr lang="en-IN" sz="3200" dirty="0" smtClean="0"/>
                <a:t>G</a:t>
              </a:r>
              <a:endParaRPr lang="en-IN" sz="3200" dirty="0"/>
            </a:p>
          </p:txBody>
        </p:sp>
        <p:sp>
          <p:nvSpPr>
            <p:cNvPr id="14" name="Oval 13"/>
            <p:cNvSpPr/>
            <p:nvPr/>
          </p:nvSpPr>
          <p:spPr>
            <a:xfrm>
              <a:off x="3735200" y="3365945"/>
              <a:ext cx="108000" cy="108000"/>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502046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Rigid Rod hanging from wires</a:t>
            </a:r>
            <a:endParaRPr lang="en-IN" dirty="0"/>
          </a:p>
        </p:txBody>
      </p:sp>
      <p:sp>
        <p:nvSpPr>
          <p:cNvPr id="3" name="Content Placeholder 2"/>
          <p:cNvSpPr>
            <a:spLocks noGrp="1"/>
          </p:cNvSpPr>
          <p:nvPr>
            <p:ph idx="1"/>
          </p:nvPr>
        </p:nvSpPr>
        <p:spPr>
          <a:xfrm>
            <a:off x="251520" y="1600200"/>
            <a:ext cx="4923840" cy="4525963"/>
          </a:xfrm>
        </p:spPr>
        <p:txBody>
          <a:bodyPr>
            <a:normAutofit fontScale="85000" lnSpcReduction="10000"/>
          </a:bodyPr>
          <a:lstStyle/>
          <a:p>
            <a:pPr marL="0" indent="0">
              <a:buNone/>
            </a:pPr>
            <a:r>
              <a:rPr lang="en-IN" dirty="0" smtClean="0"/>
              <a:t>We get from the FBD of wires and the rod the following force equilibrium equation</a:t>
            </a:r>
          </a:p>
          <a:p>
            <a:pPr marL="0" indent="0">
              <a:buNone/>
            </a:pPr>
            <a:r>
              <a:rPr lang="en-IN" dirty="0" smtClean="0"/>
              <a:t>T</a:t>
            </a:r>
            <a:r>
              <a:rPr lang="en-IN" baseline="-25000" dirty="0" smtClean="0"/>
              <a:t>A</a:t>
            </a:r>
            <a:r>
              <a:rPr lang="en-IN" dirty="0" smtClean="0"/>
              <a:t>+T</a:t>
            </a:r>
            <a:r>
              <a:rPr lang="en-IN" baseline="-25000" dirty="0" smtClean="0"/>
              <a:t>B </a:t>
            </a:r>
            <a:r>
              <a:rPr lang="en-IN" dirty="0" smtClean="0"/>
              <a:t> = W</a:t>
            </a:r>
          </a:p>
          <a:p>
            <a:pPr marL="0" indent="0">
              <a:buNone/>
            </a:pPr>
            <a:r>
              <a:rPr lang="en-IN" dirty="0" smtClean="0"/>
              <a:t>Taking moments about A, we get</a:t>
            </a:r>
          </a:p>
          <a:p>
            <a:pPr marL="0" indent="0">
              <a:buNone/>
            </a:pPr>
            <a:r>
              <a:rPr lang="en-IN" dirty="0" smtClean="0"/>
              <a:t>T</a:t>
            </a:r>
            <a:r>
              <a:rPr lang="en-IN" baseline="-25000" dirty="0" smtClean="0"/>
              <a:t>B</a:t>
            </a:r>
            <a:r>
              <a:rPr lang="en-IN" dirty="0" smtClean="0"/>
              <a:t>S/3 = WS/2</a:t>
            </a:r>
          </a:p>
          <a:p>
            <a:pPr marL="0" indent="0">
              <a:buNone/>
            </a:pPr>
            <a:r>
              <a:rPr lang="en-IN" dirty="0" smtClean="0"/>
              <a:t>We have two unknowns T</a:t>
            </a:r>
            <a:r>
              <a:rPr lang="en-IN" baseline="-25000" dirty="0" smtClean="0"/>
              <a:t>A</a:t>
            </a:r>
            <a:r>
              <a:rPr lang="en-IN" dirty="0" smtClean="0"/>
              <a:t> and T</a:t>
            </a:r>
            <a:r>
              <a:rPr lang="en-IN" baseline="-25000" dirty="0" smtClean="0"/>
              <a:t>B</a:t>
            </a:r>
          </a:p>
          <a:p>
            <a:pPr marL="0" indent="0">
              <a:buNone/>
            </a:pPr>
            <a:r>
              <a:rPr lang="en-IN" dirty="0" smtClean="0"/>
              <a:t>We have two equations</a:t>
            </a:r>
          </a:p>
          <a:p>
            <a:pPr marL="0" indent="0">
              <a:buNone/>
            </a:pPr>
            <a:r>
              <a:rPr lang="en-IN" dirty="0" smtClean="0"/>
              <a:t>Thus the problem is determinate.</a:t>
            </a:r>
          </a:p>
          <a:p>
            <a:pPr marL="0" indent="0">
              <a:buNone/>
            </a:pPr>
            <a:endParaRPr lang="en-IN" dirty="0" smtClean="0"/>
          </a:p>
          <a:p>
            <a:pPr marL="0" indent="0">
              <a:buNone/>
            </a:pPr>
            <a:endParaRPr lang="en-IN" dirty="0" smtClean="0"/>
          </a:p>
          <a:p>
            <a:endParaRPr lang="en-IN" dirty="0" smtClean="0"/>
          </a:p>
          <a:p>
            <a:pPr marL="0" indent="0">
              <a:buNone/>
            </a:pPr>
            <a:endParaRPr lang="en-IN" dirty="0"/>
          </a:p>
        </p:txBody>
      </p:sp>
      <p:grpSp>
        <p:nvGrpSpPr>
          <p:cNvPr id="15" name="Group 14"/>
          <p:cNvGrpSpPr/>
          <p:nvPr/>
        </p:nvGrpSpPr>
        <p:grpSpPr>
          <a:xfrm>
            <a:off x="5175360" y="2249576"/>
            <a:ext cx="3429088" cy="3483680"/>
            <a:chOff x="1907704" y="2249576"/>
            <a:chExt cx="3429088" cy="3483680"/>
          </a:xfrm>
        </p:grpSpPr>
        <p:sp>
          <p:nvSpPr>
            <p:cNvPr id="5" name="Can 4"/>
            <p:cNvSpPr/>
            <p:nvPr/>
          </p:nvSpPr>
          <p:spPr>
            <a:xfrm>
              <a:off x="2096792" y="5004465"/>
              <a:ext cx="3240000" cy="1440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a:off x="2123728" y="2249576"/>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3848" y="2249576"/>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907704" y="5139189"/>
              <a:ext cx="421910" cy="584775"/>
            </a:xfrm>
            <a:prstGeom prst="rect">
              <a:avLst/>
            </a:prstGeom>
          </p:spPr>
          <p:txBody>
            <a:bodyPr wrap="none">
              <a:spAutoFit/>
            </a:bodyPr>
            <a:lstStyle/>
            <a:p>
              <a:r>
                <a:rPr lang="en-IN" sz="3200" dirty="0" smtClean="0"/>
                <a:t>A</a:t>
              </a:r>
              <a:endParaRPr lang="en-IN" sz="3200" dirty="0"/>
            </a:p>
          </p:txBody>
        </p:sp>
        <p:sp>
          <p:nvSpPr>
            <p:cNvPr id="11" name="Rectangle 10"/>
            <p:cNvSpPr/>
            <p:nvPr/>
          </p:nvSpPr>
          <p:spPr>
            <a:xfrm>
              <a:off x="2997962" y="5148481"/>
              <a:ext cx="421910" cy="584775"/>
            </a:xfrm>
            <a:prstGeom prst="rect">
              <a:avLst/>
            </a:prstGeom>
          </p:spPr>
          <p:txBody>
            <a:bodyPr wrap="none">
              <a:spAutoFit/>
            </a:bodyPr>
            <a:lstStyle/>
            <a:p>
              <a:r>
                <a:rPr lang="en-IN" sz="3200" dirty="0" smtClean="0"/>
                <a:t>B</a:t>
              </a:r>
              <a:endParaRPr lang="en-IN" sz="3200" dirty="0"/>
            </a:p>
          </p:txBody>
        </p:sp>
        <p:sp>
          <p:nvSpPr>
            <p:cNvPr id="13" name="Rectangle 12"/>
            <p:cNvSpPr/>
            <p:nvPr/>
          </p:nvSpPr>
          <p:spPr>
            <a:xfrm>
              <a:off x="3812320" y="5076473"/>
              <a:ext cx="444352" cy="584775"/>
            </a:xfrm>
            <a:prstGeom prst="rect">
              <a:avLst/>
            </a:prstGeom>
          </p:spPr>
          <p:txBody>
            <a:bodyPr wrap="none">
              <a:spAutoFit/>
            </a:bodyPr>
            <a:lstStyle/>
            <a:p>
              <a:r>
                <a:rPr lang="en-IN" sz="3200" dirty="0" smtClean="0"/>
                <a:t>G</a:t>
              </a:r>
              <a:endParaRPr lang="en-IN" sz="3200" dirty="0"/>
            </a:p>
          </p:txBody>
        </p:sp>
        <p:sp>
          <p:nvSpPr>
            <p:cNvPr id="14" name="Oval 13"/>
            <p:cNvSpPr/>
            <p:nvPr/>
          </p:nvSpPr>
          <p:spPr>
            <a:xfrm>
              <a:off x="3735200" y="5004480"/>
              <a:ext cx="108000" cy="108000"/>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Arrow Connector 15"/>
          <p:cNvCxnSpPr/>
          <p:nvPr/>
        </p:nvCxnSpPr>
        <p:spPr>
          <a:xfrm flipV="1">
            <a:off x="5391384" y="4473176"/>
            <a:ext cx="0" cy="54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45976" y="4141804"/>
            <a:ext cx="720080" cy="707886"/>
          </a:xfrm>
          <a:prstGeom prst="rect">
            <a:avLst/>
          </a:prstGeom>
          <a:noFill/>
        </p:spPr>
        <p:txBody>
          <a:bodyPr wrap="square" rtlCol="0">
            <a:spAutoFit/>
          </a:bodyPr>
          <a:lstStyle/>
          <a:p>
            <a:r>
              <a:rPr lang="en-IN" sz="4000" dirty="0" smtClean="0">
                <a:solidFill>
                  <a:srgbClr val="FF0000"/>
                </a:solidFill>
              </a:rPr>
              <a:t>T</a:t>
            </a:r>
            <a:r>
              <a:rPr lang="en-IN" sz="4000" baseline="-25000" dirty="0" smtClean="0">
                <a:solidFill>
                  <a:srgbClr val="FF0000"/>
                </a:solidFill>
              </a:rPr>
              <a:t>A</a:t>
            </a:r>
            <a:endParaRPr lang="en-IN" sz="4000" baseline="-25000" dirty="0">
              <a:solidFill>
                <a:srgbClr val="FF0000"/>
              </a:solidFill>
            </a:endParaRPr>
          </a:p>
        </p:txBody>
      </p:sp>
      <p:cxnSp>
        <p:nvCxnSpPr>
          <p:cNvPr id="18" name="Straight Arrow Connector 17"/>
          <p:cNvCxnSpPr/>
          <p:nvPr/>
        </p:nvCxnSpPr>
        <p:spPr>
          <a:xfrm flipV="1">
            <a:off x="6475272" y="4473176"/>
            <a:ext cx="0" cy="54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29864" y="4161274"/>
            <a:ext cx="720080" cy="707886"/>
          </a:xfrm>
          <a:prstGeom prst="rect">
            <a:avLst/>
          </a:prstGeom>
          <a:noFill/>
        </p:spPr>
        <p:txBody>
          <a:bodyPr wrap="square" rtlCol="0">
            <a:spAutoFit/>
          </a:bodyPr>
          <a:lstStyle/>
          <a:p>
            <a:r>
              <a:rPr lang="en-IN" sz="4000" dirty="0" smtClean="0">
                <a:solidFill>
                  <a:srgbClr val="FF0000"/>
                </a:solidFill>
              </a:rPr>
              <a:t>T</a:t>
            </a:r>
            <a:r>
              <a:rPr lang="en-IN" sz="4000" baseline="-25000" dirty="0" smtClean="0">
                <a:solidFill>
                  <a:srgbClr val="FF0000"/>
                </a:solidFill>
              </a:rPr>
              <a:t>B</a:t>
            </a:r>
            <a:endParaRPr lang="en-IN" sz="4000" baseline="-25000" dirty="0">
              <a:solidFill>
                <a:srgbClr val="FF0000"/>
              </a:solidFill>
            </a:endParaRPr>
          </a:p>
        </p:txBody>
      </p:sp>
      <p:cxnSp>
        <p:nvCxnSpPr>
          <p:cNvPr id="20" name="Straight Arrow Connector 19"/>
          <p:cNvCxnSpPr/>
          <p:nvPr/>
        </p:nvCxnSpPr>
        <p:spPr>
          <a:xfrm>
            <a:off x="5391384" y="3284984"/>
            <a:ext cx="0" cy="54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475272" y="3317802"/>
            <a:ext cx="0" cy="54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432328" y="3153162"/>
            <a:ext cx="720080" cy="707886"/>
          </a:xfrm>
          <a:prstGeom prst="rect">
            <a:avLst/>
          </a:prstGeom>
          <a:noFill/>
        </p:spPr>
        <p:txBody>
          <a:bodyPr wrap="square" rtlCol="0">
            <a:spAutoFit/>
          </a:bodyPr>
          <a:lstStyle/>
          <a:p>
            <a:r>
              <a:rPr lang="en-IN" sz="4000" dirty="0" smtClean="0">
                <a:solidFill>
                  <a:srgbClr val="FF0000"/>
                </a:solidFill>
              </a:rPr>
              <a:t>T</a:t>
            </a:r>
            <a:r>
              <a:rPr lang="en-IN" sz="4000" baseline="-25000" dirty="0" smtClean="0">
                <a:solidFill>
                  <a:srgbClr val="FF0000"/>
                </a:solidFill>
              </a:rPr>
              <a:t>A</a:t>
            </a:r>
            <a:endParaRPr lang="en-IN" sz="4000" baseline="-25000" dirty="0">
              <a:solidFill>
                <a:srgbClr val="FF0000"/>
              </a:solidFill>
            </a:endParaRPr>
          </a:p>
        </p:txBody>
      </p:sp>
      <p:sp>
        <p:nvSpPr>
          <p:cNvPr id="23" name="TextBox 22"/>
          <p:cNvSpPr txBox="1"/>
          <p:nvPr/>
        </p:nvSpPr>
        <p:spPr>
          <a:xfrm>
            <a:off x="6516216" y="3153162"/>
            <a:ext cx="720080" cy="707886"/>
          </a:xfrm>
          <a:prstGeom prst="rect">
            <a:avLst/>
          </a:prstGeom>
          <a:noFill/>
        </p:spPr>
        <p:txBody>
          <a:bodyPr wrap="square" rtlCol="0">
            <a:spAutoFit/>
          </a:bodyPr>
          <a:lstStyle/>
          <a:p>
            <a:r>
              <a:rPr lang="en-IN" sz="4000" dirty="0" smtClean="0">
                <a:solidFill>
                  <a:srgbClr val="FF0000"/>
                </a:solidFill>
              </a:rPr>
              <a:t>T</a:t>
            </a:r>
            <a:r>
              <a:rPr lang="en-IN" sz="4000" baseline="-25000" dirty="0" smtClean="0">
                <a:solidFill>
                  <a:srgbClr val="FF0000"/>
                </a:solidFill>
              </a:rPr>
              <a:t>B</a:t>
            </a:r>
            <a:endParaRPr lang="en-IN" sz="4000" baseline="-25000" dirty="0">
              <a:solidFill>
                <a:srgbClr val="FF0000"/>
              </a:solidFill>
            </a:endParaRPr>
          </a:p>
        </p:txBody>
      </p:sp>
      <p:cxnSp>
        <p:nvCxnSpPr>
          <p:cNvPr id="26" name="Straight Arrow Connector 25"/>
          <p:cNvCxnSpPr/>
          <p:nvPr/>
        </p:nvCxnSpPr>
        <p:spPr>
          <a:xfrm flipH="1">
            <a:off x="7051336" y="5124374"/>
            <a:ext cx="0" cy="108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5391384" y="1672140"/>
            <a:ext cx="0" cy="54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445976" y="1340768"/>
            <a:ext cx="720080" cy="707886"/>
          </a:xfrm>
          <a:prstGeom prst="rect">
            <a:avLst/>
          </a:prstGeom>
          <a:noFill/>
        </p:spPr>
        <p:txBody>
          <a:bodyPr wrap="square" rtlCol="0">
            <a:spAutoFit/>
          </a:bodyPr>
          <a:lstStyle/>
          <a:p>
            <a:r>
              <a:rPr lang="en-IN" sz="4000" dirty="0" smtClean="0">
                <a:solidFill>
                  <a:srgbClr val="FF0000"/>
                </a:solidFill>
              </a:rPr>
              <a:t>T</a:t>
            </a:r>
            <a:r>
              <a:rPr lang="en-IN" sz="4000" baseline="-25000" dirty="0" smtClean="0">
                <a:solidFill>
                  <a:srgbClr val="FF0000"/>
                </a:solidFill>
              </a:rPr>
              <a:t>A</a:t>
            </a:r>
            <a:endParaRPr lang="en-IN" sz="4000" baseline="-25000" dirty="0">
              <a:solidFill>
                <a:srgbClr val="FF0000"/>
              </a:solidFill>
            </a:endParaRPr>
          </a:p>
        </p:txBody>
      </p:sp>
      <p:cxnSp>
        <p:nvCxnSpPr>
          <p:cNvPr id="29" name="Straight Arrow Connector 28"/>
          <p:cNvCxnSpPr/>
          <p:nvPr/>
        </p:nvCxnSpPr>
        <p:spPr>
          <a:xfrm flipV="1">
            <a:off x="6475272" y="1672140"/>
            <a:ext cx="0" cy="54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529864" y="1360238"/>
            <a:ext cx="720080" cy="707886"/>
          </a:xfrm>
          <a:prstGeom prst="rect">
            <a:avLst/>
          </a:prstGeom>
          <a:noFill/>
        </p:spPr>
        <p:txBody>
          <a:bodyPr wrap="square" rtlCol="0">
            <a:spAutoFit/>
          </a:bodyPr>
          <a:lstStyle/>
          <a:p>
            <a:r>
              <a:rPr lang="en-IN" sz="4000" dirty="0" smtClean="0">
                <a:solidFill>
                  <a:srgbClr val="FF0000"/>
                </a:solidFill>
              </a:rPr>
              <a:t>T</a:t>
            </a:r>
            <a:r>
              <a:rPr lang="en-IN" sz="4000" baseline="-25000" dirty="0" smtClean="0">
                <a:solidFill>
                  <a:srgbClr val="FF0000"/>
                </a:solidFill>
              </a:rPr>
              <a:t>B</a:t>
            </a:r>
            <a:endParaRPr lang="en-IN" sz="4000" baseline="-25000" dirty="0">
              <a:solidFill>
                <a:srgbClr val="FF0000"/>
              </a:solidFill>
            </a:endParaRPr>
          </a:p>
        </p:txBody>
      </p:sp>
      <p:sp>
        <p:nvSpPr>
          <p:cNvPr id="31" name="TextBox 30"/>
          <p:cNvSpPr txBox="1"/>
          <p:nvPr/>
        </p:nvSpPr>
        <p:spPr>
          <a:xfrm>
            <a:off x="6737675" y="6105490"/>
            <a:ext cx="654618" cy="707886"/>
          </a:xfrm>
          <a:prstGeom prst="rect">
            <a:avLst/>
          </a:prstGeom>
          <a:noFill/>
        </p:spPr>
        <p:txBody>
          <a:bodyPr wrap="square" rtlCol="0">
            <a:spAutoFit/>
          </a:bodyPr>
          <a:lstStyle/>
          <a:p>
            <a:r>
              <a:rPr lang="en-IN" sz="4000" dirty="0" smtClean="0">
                <a:solidFill>
                  <a:srgbClr val="FF0000"/>
                </a:solidFill>
              </a:rPr>
              <a:t>W</a:t>
            </a:r>
            <a:endParaRPr lang="en-IN" sz="4000" baseline="-25000" dirty="0">
              <a:solidFill>
                <a:srgbClr val="FF0000"/>
              </a:solidFill>
            </a:endParaRPr>
          </a:p>
        </p:txBody>
      </p:sp>
    </p:spTree>
    <p:extLst>
      <p:ext uri="{BB962C8B-B14F-4D97-AF65-F5344CB8AC3E}">
        <p14:creationId xmlns:p14="http://schemas.microsoft.com/office/powerpoint/2010/main" val="11546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Rigid Rod hanging from wires</a:t>
            </a:r>
            <a:endParaRPr lang="en-IN" dirty="0"/>
          </a:p>
        </p:txBody>
      </p:sp>
      <p:sp>
        <p:nvSpPr>
          <p:cNvPr id="3" name="Content Placeholder 2"/>
          <p:cNvSpPr>
            <a:spLocks noGrp="1"/>
          </p:cNvSpPr>
          <p:nvPr>
            <p:ph idx="1"/>
          </p:nvPr>
        </p:nvSpPr>
        <p:spPr>
          <a:xfrm>
            <a:off x="457200" y="1600200"/>
            <a:ext cx="4546848" cy="4525963"/>
          </a:xfrm>
        </p:spPr>
        <p:txBody>
          <a:bodyPr>
            <a:normAutofit/>
          </a:bodyPr>
          <a:lstStyle/>
          <a:p>
            <a:r>
              <a:rPr lang="en-IN" dirty="0" smtClean="0"/>
              <a:t>We now make this problem  a version of the problem statically indeterminate by adding another wire identical to the other two at C. We set BC=S/3</a:t>
            </a:r>
          </a:p>
          <a:p>
            <a:pPr marL="0" indent="0">
              <a:buNone/>
            </a:pPr>
            <a:endParaRPr lang="en-IN" dirty="0"/>
          </a:p>
        </p:txBody>
      </p:sp>
      <p:grpSp>
        <p:nvGrpSpPr>
          <p:cNvPr id="15" name="Group 14"/>
          <p:cNvGrpSpPr/>
          <p:nvPr/>
        </p:nvGrpSpPr>
        <p:grpSpPr>
          <a:xfrm>
            <a:off x="5175360" y="1628800"/>
            <a:ext cx="3429088" cy="2456983"/>
            <a:chOff x="1907704" y="1628800"/>
            <a:chExt cx="3429088" cy="2456983"/>
          </a:xfrm>
        </p:grpSpPr>
        <p:sp>
          <p:nvSpPr>
            <p:cNvPr id="4" name="Rectangle 3"/>
            <p:cNvSpPr/>
            <p:nvPr/>
          </p:nvSpPr>
          <p:spPr>
            <a:xfrm>
              <a:off x="1907704" y="1628800"/>
              <a:ext cx="2664296" cy="648072"/>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an 4"/>
            <p:cNvSpPr/>
            <p:nvPr/>
          </p:nvSpPr>
          <p:spPr>
            <a:xfrm>
              <a:off x="2096792" y="3356992"/>
              <a:ext cx="3240000" cy="1440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a:off x="2123728"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3848"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907704" y="3491716"/>
              <a:ext cx="421910" cy="584775"/>
            </a:xfrm>
            <a:prstGeom prst="rect">
              <a:avLst/>
            </a:prstGeom>
          </p:spPr>
          <p:txBody>
            <a:bodyPr wrap="none">
              <a:spAutoFit/>
            </a:bodyPr>
            <a:lstStyle/>
            <a:p>
              <a:r>
                <a:rPr lang="en-IN" sz="3200" dirty="0" smtClean="0"/>
                <a:t>A</a:t>
              </a:r>
              <a:endParaRPr lang="en-IN" sz="3200" dirty="0"/>
            </a:p>
          </p:txBody>
        </p:sp>
        <p:sp>
          <p:nvSpPr>
            <p:cNvPr id="11" name="Rectangle 10"/>
            <p:cNvSpPr/>
            <p:nvPr/>
          </p:nvSpPr>
          <p:spPr>
            <a:xfrm>
              <a:off x="2997962" y="3501008"/>
              <a:ext cx="421910" cy="584775"/>
            </a:xfrm>
            <a:prstGeom prst="rect">
              <a:avLst/>
            </a:prstGeom>
          </p:spPr>
          <p:txBody>
            <a:bodyPr wrap="none">
              <a:spAutoFit/>
            </a:bodyPr>
            <a:lstStyle/>
            <a:p>
              <a:r>
                <a:rPr lang="en-IN" sz="3200" dirty="0" smtClean="0"/>
                <a:t>B</a:t>
              </a:r>
              <a:endParaRPr lang="en-IN" sz="3200" dirty="0"/>
            </a:p>
          </p:txBody>
        </p:sp>
        <p:sp>
          <p:nvSpPr>
            <p:cNvPr id="13" name="Rectangle 12"/>
            <p:cNvSpPr/>
            <p:nvPr/>
          </p:nvSpPr>
          <p:spPr>
            <a:xfrm>
              <a:off x="3574026" y="3429000"/>
              <a:ext cx="444352" cy="584775"/>
            </a:xfrm>
            <a:prstGeom prst="rect">
              <a:avLst/>
            </a:prstGeom>
          </p:spPr>
          <p:txBody>
            <a:bodyPr wrap="none">
              <a:spAutoFit/>
            </a:bodyPr>
            <a:lstStyle/>
            <a:p>
              <a:r>
                <a:rPr lang="en-IN" sz="3200" dirty="0" smtClean="0"/>
                <a:t>G</a:t>
              </a:r>
              <a:endParaRPr lang="en-IN" sz="3200" dirty="0"/>
            </a:p>
          </p:txBody>
        </p:sp>
        <p:sp>
          <p:nvSpPr>
            <p:cNvPr id="14" name="Oval 13"/>
            <p:cNvSpPr/>
            <p:nvPr/>
          </p:nvSpPr>
          <p:spPr>
            <a:xfrm>
              <a:off x="3735200" y="3365945"/>
              <a:ext cx="108000" cy="108000"/>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p:cNvCxnSpPr/>
          <p:nvPr/>
        </p:nvCxnSpPr>
        <p:spPr>
          <a:xfrm>
            <a:off x="7452320"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246434" y="3501008"/>
            <a:ext cx="404278" cy="584775"/>
          </a:xfrm>
          <a:prstGeom prst="rect">
            <a:avLst/>
          </a:prstGeom>
        </p:spPr>
        <p:txBody>
          <a:bodyPr wrap="none">
            <a:spAutoFit/>
          </a:bodyPr>
          <a:lstStyle/>
          <a:p>
            <a:r>
              <a:rPr lang="en-IN" sz="3200" dirty="0" smtClean="0"/>
              <a:t>C</a:t>
            </a:r>
            <a:endParaRPr lang="en-IN" sz="3200" dirty="0"/>
          </a:p>
        </p:txBody>
      </p:sp>
    </p:spTree>
    <p:extLst>
      <p:ext uri="{BB962C8B-B14F-4D97-AF65-F5344CB8AC3E}">
        <p14:creationId xmlns:p14="http://schemas.microsoft.com/office/powerpoint/2010/main" val="1147470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Rigid Rod hanging from wires</a:t>
            </a:r>
            <a:endParaRPr lang="en-IN" dirty="0"/>
          </a:p>
        </p:txBody>
      </p:sp>
      <p:sp>
        <p:nvSpPr>
          <p:cNvPr id="3" name="Content Placeholder 2"/>
          <p:cNvSpPr>
            <a:spLocks noGrp="1"/>
          </p:cNvSpPr>
          <p:nvPr>
            <p:ph idx="1"/>
          </p:nvPr>
        </p:nvSpPr>
        <p:spPr>
          <a:xfrm>
            <a:off x="251520" y="1600200"/>
            <a:ext cx="4923840" cy="4525963"/>
          </a:xfrm>
        </p:spPr>
        <p:txBody>
          <a:bodyPr>
            <a:normAutofit fontScale="85000" lnSpcReduction="10000"/>
          </a:bodyPr>
          <a:lstStyle/>
          <a:p>
            <a:pPr marL="0" indent="0">
              <a:buNone/>
            </a:pPr>
            <a:r>
              <a:rPr lang="en-IN" dirty="0" smtClean="0"/>
              <a:t>We get from the FBD of wires and the rod the following force equilibrium equation</a:t>
            </a:r>
          </a:p>
          <a:p>
            <a:pPr marL="0" indent="0">
              <a:buNone/>
            </a:pPr>
            <a:r>
              <a:rPr lang="en-IN" dirty="0" smtClean="0"/>
              <a:t>T</a:t>
            </a:r>
            <a:r>
              <a:rPr lang="en-IN" baseline="-25000" dirty="0" smtClean="0"/>
              <a:t>A</a:t>
            </a:r>
            <a:r>
              <a:rPr lang="en-IN" dirty="0" smtClean="0"/>
              <a:t>+T</a:t>
            </a:r>
            <a:r>
              <a:rPr lang="en-IN" baseline="-25000" dirty="0" smtClean="0"/>
              <a:t>B</a:t>
            </a:r>
            <a:r>
              <a:rPr lang="en-IN" dirty="0" smtClean="0"/>
              <a:t>+T</a:t>
            </a:r>
            <a:r>
              <a:rPr lang="en-IN" baseline="-25000" dirty="0" smtClean="0"/>
              <a:t>C</a:t>
            </a:r>
            <a:r>
              <a:rPr lang="en-IN" dirty="0" smtClean="0"/>
              <a:t> = W</a:t>
            </a:r>
          </a:p>
          <a:p>
            <a:pPr marL="0" indent="0">
              <a:buNone/>
            </a:pPr>
            <a:r>
              <a:rPr lang="en-IN" dirty="0" smtClean="0"/>
              <a:t>Taking moments about A, we get</a:t>
            </a:r>
          </a:p>
          <a:p>
            <a:pPr marL="0" indent="0">
              <a:buNone/>
            </a:pPr>
            <a:r>
              <a:rPr lang="en-IN" dirty="0" smtClean="0"/>
              <a:t>T</a:t>
            </a:r>
            <a:r>
              <a:rPr lang="en-IN" baseline="-25000" dirty="0" smtClean="0"/>
              <a:t>B</a:t>
            </a:r>
            <a:r>
              <a:rPr lang="en-IN" dirty="0" smtClean="0"/>
              <a:t>S/3+ 2T</a:t>
            </a:r>
            <a:r>
              <a:rPr lang="en-IN" baseline="-25000" dirty="0" smtClean="0"/>
              <a:t>C</a:t>
            </a:r>
            <a:r>
              <a:rPr lang="en-IN" dirty="0" smtClean="0"/>
              <a:t>S/3 = WS/2</a:t>
            </a:r>
          </a:p>
          <a:p>
            <a:pPr marL="0" indent="0">
              <a:buNone/>
            </a:pPr>
            <a:r>
              <a:rPr lang="en-IN" dirty="0" smtClean="0"/>
              <a:t>We have three unknowns T</a:t>
            </a:r>
            <a:r>
              <a:rPr lang="en-IN" baseline="-25000" dirty="0" smtClean="0"/>
              <a:t>A</a:t>
            </a:r>
            <a:r>
              <a:rPr lang="en-IN" dirty="0" smtClean="0"/>
              <a:t>,T</a:t>
            </a:r>
            <a:r>
              <a:rPr lang="en-IN" baseline="-25000" dirty="0" smtClean="0"/>
              <a:t>B</a:t>
            </a:r>
            <a:r>
              <a:rPr lang="en-IN" dirty="0" smtClean="0"/>
              <a:t>,T</a:t>
            </a:r>
            <a:r>
              <a:rPr lang="en-IN" baseline="-25000" dirty="0" smtClean="0"/>
              <a:t>C</a:t>
            </a:r>
            <a:r>
              <a:rPr lang="en-IN" dirty="0" smtClean="0"/>
              <a:t>. </a:t>
            </a:r>
          </a:p>
          <a:p>
            <a:pPr marL="0" indent="0">
              <a:buNone/>
            </a:pPr>
            <a:r>
              <a:rPr lang="en-IN" dirty="0" smtClean="0"/>
              <a:t>We still have two equations only</a:t>
            </a:r>
          </a:p>
          <a:p>
            <a:pPr marL="0" indent="0">
              <a:buNone/>
            </a:pPr>
            <a:r>
              <a:rPr lang="en-IN" dirty="0" smtClean="0"/>
              <a:t>Thus the problem is cannot be solved as is and is indeterminate.</a:t>
            </a:r>
          </a:p>
          <a:p>
            <a:pPr marL="0" indent="0">
              <a:buNone/>
            </a:pPr>
            <a:endParaRPr lang="en-IN" dirty="0" smtClean="0"/>
          </a:p>
          <a:p>
            <a:pPr marL="0" indent="0">
              <a:buNone/>
            </a:pPr>
            <a:endParaRPr lang="en-IN" dirty="0" smtClean="0"/>
          </a:p>
          <a:p>
            <a:endParaRPr lang="en-IN" dirty="0" smtClean="0"/>
          </a:p>
          <a:p>
            <a:pPr marL="0" indent="0">
              <a:buNone/>
            </a:pPr>
            <a:endParaRPr lang="en-IN" dirty="0"/>
          </a:p>
        </p:txBody>
      </p:sp>
      <p:grpSp>
        <p:nvGrpSpPr>
          <p:cNvPr id="15" name="Group 14"/>
          <p:cNvGrpSpPr/>
          <p:nvPr/>
        </p:nvGrpSpPr>
        <p:grpSpPr>
          <a:xfrm>
            <a:off x="5175360" y="2249576"/>
            <a:ext cx="3429088" cy="3483680"/>
            <a:chOff x="1907704" y="2249576"/>
            <a:chExt cx="3429088" cy="3483680"/>
          </a:xfrm>
        </p:grpSpPr>
        <p:sp>
          <p:nvSpPr>
            <p:cNvPr id="5" name="Can 4"/>
            <p:cNvSpPr/>
            <p:nvPr/>
          </p:nvSpPr>
          <p:spPr>
            <a:xfrm>
              <a:off x="2096792" y="5004465"/>
              <a:ext cx="3240000" cy="1440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a:off x="2123728" y="2249576"/>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3848" y="2249576"/>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907704" y="5139189"/>
              <a:ext cx="421910" cy="584775"/>
            </a:xfrm>
            <a:prstGeom prst="rect">
              <a:avLst/>
            </a:prstGeom>
          </p:spPr>
          <p:txBody>
            <a:bodyPr wrap="none">
              <a:spAutoFit/>
            </a:bodyPr>
            <a:lstStyle/>
            <a:p>
              <a:r>
                <a:rPr lang="en-IN" sz="3200" dirty="0" smtClean="0"/>
                <a:t>A</a:t>
              </a:r>
              <a:endParaRPr lang="en-IN" sz="3200" dirty="0"/>
            </a:p>
          </p:txBody>
        </p:sp>
        <p:sp>
          <p:nvSpPr>
            <p:cNvPr id="11" name="Rectangle 10"/>
            <p:cNvSpPr/>
            <p:nvPr/>
          </p:nvSpPr>
          <p:spPr>
            <a:xfrm>
              <a:off x="2997962" y="5148481"/>
              <a:ext cx="421910" cy="584775"/>
            </a:xfrm>
            <a:prstGeom prst="rect">
              <a:avLst/>
            </a:prstGeom>
          </p:spPr>
          <p:txBody>
            <a:bodyPr wrap="none">
              <a:spAutoFit/>
            </a:bodyPr>
            <a:lstStyle/>
            <a:p>
              <a:r>
                <a:rPr lang="en-IN" sz="3200" dirty="0" smtClean="0"/>
                <a:t>B</a:t>
              </a:r>
              <a:endParaRPr lang="en-IN" sz="3200" dirty="0"/>
            </a:p>
          </p:txBody>
        </p:sp>
        <p:sp>
          <p:nvSpPr>
            <p:cNvPr id="13" name="Rectangle 12"/>
            <p:cNvSpPr/>
            <p:nvPr/>
          </p:nvSpPr>
          <p:spPr>
            <a:xfrm>
              <a:off x="3812320" y="5076473"/>
              <a:ext cx="444352" cy="584775"/>
            </a:xfrm>
            <a:prstGeom prst="rect">
              <a:avLst/>
            </a:prstGeom>
          </p:spPr>
          <p:txBody>
            <a:bodyPr wrap="none">
              <a:spAutoFit/>
            </a:bodyPr>
            <a:lstStyle/>
            <a:p>
              <a:r>
                <a:rPr lang="en-IN" sz="3200" dirty="0" smtClean="0"/>
                <a:t>G</a:t>
              </a:r>
              <a:endParaRPr lang="en-IN" sz="3200" dirty="0"/>
            </a:p>
          </p:txBody>
        </p:sp>
        <p:sp>
          <p:nvSpPr>
            <p:cNvPr id="14" name="Oval 13"/>
            <p:cNvSpPr/>
            <p:nvPr/>
          </p:nvSpPr>
          <p:spPr>
            <a:xfrm>
              <a:off x="3735200" y="5004480"/>
              <a:ext cx="108000" cy="108000"/>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Arrow Connector 15"/>
          <p:cNvCxnSpPr/>
          <p:nvPr/>
        </p:nvCxnSpPr>
        <p:spPr>
          <a:xfrm flipV="1">
            <a:off x="5391384" y="4473176"/>
            <a:ext cx="0" cy="54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45976" y="4141804"/>
            <a:ext cx="720080" cy="707886"/>
          </a:xfrm>
          <a:prstGeom prst="rect">
            <a:avLst/>
          </a:prstGeom>
          <a:noFill/>
        </p:spPr>
        <p:txBody>
          <a:bodyPr wrap="square" rtlCol="0">
            <a:spAutoFit/>
          </a:bodyPr>
          <a:lstStyle/>
          <a:p>
            <a:r>
              <a:rPr lang="en-IN" sz="4000" dirty="0" smtClean="0">
                <a:solidFill>
                  <a:srgbClr val="FF0000"/>
                </a:solidFill>
              </a:rPr>
              <a:t>T</a:t>
            </a:r>
            <a:r>
              <a:rPr lang="en-IN" sz="4000" baseline="-25000" dirty="0" smtClean="0">
                <a:solidFill>
                  <a:srgbClr val="FF0000"/>
                </a:solidFill>
              </a:rPr>
              <a:t>A</a:t>
            </a:r>
            <a:endParaRPr lang="en-IN" sz="4000" baseline="-25000" dirty="0">
              <a:solidFill>
                <a:srgbClr val="FF0000"/>
              </a:solidFill>
            </a:endParaRPr>
          </a:p>
        </p:txBody>
      </p:sp>
      <p:cxnSp>
        <p:nvCxnSpPr>
          <p:cNvPr id="18" name="Straight Arrow Connector 17"/>
          <p:cNvCxnSpPr/>
          <p:nvPr/>
        </p:nvCxnSpPr>
        <p:spPr>
          <a:xfrm flipV="1">
            <a:off x="6475272" y="4473176"/>
            <a:ext cx="0" cy="54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29864" y="4161274"/>
            <a:ext cx="720080" cy="707886"/>
          </a:xfrm>
          <a:prstGeom prst="rect">
            <a:avLst/>
          </a:prstGeom>
          <a:noFill/>
        </p:spPr>
        <p:txBody>
          <a:bodyPr wrap="square" rtlCol="0">
            <a:spAutoFit/>
          </a:bodyPr>
          <a:lstStyle/>
          <a:p>
            <a:r>
              <a:rPr lang="en-IN" sz="4000" dirty="0" smtClean="0">
                <a:solidFill>
                  <a:srgbClr val="FF0000"/>
                </a:solidFill>
              </a:rPr>
              <a:t>T</a:t>
            </a:r>
            <a:r>
              <a:rPr lang="en-IN" sz="4000" baseline="-25000" dirty="0" smtClean="0">
                <a:solidFill>
                  <a:srgbClr val="FF0000"/>
                </a:solidFill>
              </a:rPr>
              <a:t>B</a:t>
            </a:r>
            <a:endParaRPr lang="en-IN" sz="4000" baseline="-25000" dirty="0">
              <a:solidFill>
                <a:srgbClr val="FF0000"/>
              </a:solidFill>
            </a:endParaRPr>
          </a:p>
        </p:txBody>
      </p:sp>
      <p:cxnSp>
        <p:nvCxnSpPr>
          <p:cNvPr id="20" name="Straight Arrow Connector 19"/>
          <p:cNvCxnSpPr/>
          <p:nvPr/>
        </p:nvCxnSpPr>
        <p:spPr>
          <a:xfrm>
            <a:off x="5391384" y="3284984"/>
            <a:ext cx="0" cy="54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475272" y="3317802"/>
            <a:ext cx="0" cy="54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432328" y="3153162"/>
            <a:ext cx="720080" cy="707886"/>
          </a:xfrm>
          <a:prstGeom prst="rect">
            <a:avLst/>
          </a:prstGeom>
          <a:noFill/>
        </p:spPr>
        <p:txBody>
          <a:bodyPr wrap="square" rtlCol="0">
            <a:spAutoFit/>
          </a:bodyPr>
          <a:lstStyle/>
          <a:p>
            <a:r>
              <a:rPr lang="en-IN" sz="4000" dirty="0" smtClean="0">
                <a:solidFill>
                  <a:srgbClr val="FF0000"/>
                </a:solidFill>
              </a:rPr>
              <a:t>T</a:t>
            </a:r>
            <a:r>
              <a:rPr lang="en-IN" sz="4000" baseline="-25000" dirty="0" smtClean="0">
                <a:solidFill>
                  <a:srgbClr val="FF0000"/>
                </a:solidFill>
              </a:rPr>
              <a:t>A</a:t>
            </a:r>
            <a:endParaRPr lang="en-IN" sz="4000" baseline="-25000" dirty="0">
              <a:solidFill>
                <a:srgbClr val="FF0000"/>
              </a:solidFill>
            </a:endParaRPr>
          </a:p>
        </p:txBody>
      </p:sp>
      <p:sp>
        <p:nvSpPr>
          <p:cNvPr id="23" name="TextBox 22"/>
          <p:cNvSpPr txBox="1"/>
          <p:nvPr/>
        </p:nvSpPr>
        <p:spPr>
          <a:xfrm>
            <a:off x="6516216" y="3153162"/>
            <a:ext cx="720080" cy="707886"/>
          </a:xfrm>
          <a:prstGeom prst="rect">
            <a:avLst/>
          </a:prstGeom>
          <a:noFill/>
        </p:spPr>
        <p:txBody>
          <a:bodyPr wrap="square" rtlCol="0">
            <a:spAutoFit/>
          </a:bodyPr>
          <a:lstStyle/>
          <a:p>
            <a:r>
              <a:rPr lang="en-IN" sz="4000" dirty="0" smtClean="0">
                <a:solidFill>
                  <a:srgbClr val="FF0000"/>
                </a:solidFill>
              </a:rPr>
              <a:t>T</a:t>
            </a:r>
            <a:r>
              <a:rPr lang="en-IN" sz="4000" baseline="-25000" dirty="0" smtClean="0">
                <a:solidFill>
                  <a:srgbClr val="FF0000"/>
                </a:solidFill>
              </a:rPr>
              <a:t>B</a:t>
            </a:r>
            <a:endParaRPr lang="en-IN" sz="4000" baseline="-25000" dirty="0">
              <a:solidFill>
                <a:srgbClr val="FF0000"/>
              </a:solidFill>
            </a:endParaRPr>
          </a:p>
        </p:txBody>
      </p:sp>
      <p:cxnSp>
        <p:nvCxnSpPr>
          <p:cNvPr id="26" name="Straight Arrow Connector 25"/>
          <p:cNvCxnSpPr/>
          <p:nvPr/>
        </p:nvCxnSpPr>
        <p:spPr>
          <a:xfrm flipH="1">
            <a:off x="7051336" y="5124374"/>
            <a:ext cx="0" cy="108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5391384" y="1672140"/>
            <a:ext cx="0" cy="54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445976" y="1340768"/>
            <a:ext cx="720080" cy="707886"/>
          </a:xfrm>
          <a:prstGeom prst="rect">
            <a:avLst/>
          </a:prstGeom>
          <a:noFill/>
        </p:spPr>
        <p:txBody>
          <a:bodyPr wrap="square" rtlCol="0">
            <a:spAutoFit/>
          </a:bodyPr>
          <a:lstStyle/>
          <a:p>
            <a:r>
              <a:rPr lang="en-IN" sz="4000" dirty="0" smtClean="0">
                <a:solidFill>
                  <a:srgbClr val="FF0000"/>
                </a:solidFill>
              </a:rPr>
              <a:t>T</a:t>
            </a:r>
            <a:r>
              <a:rPr lang="en-IN" sz="4000" baseline="-25000" dirty="0" smtClean="0">
                <a:solidFill>
                  <a:srgbClr val="FF0000"/>
                </a:solidFill>
              </a:rPr>
              <a:t>A</a:t>
            </a:r>
            <a:endParaRPr lang="en-IN" sz="4000" baseline="-25000" dirty="0">
              <a:solidFill>
                <a:srgbClr val="FF0000"/>
              </a:solidFill>
            </a:endParaRPr>
          </a:p>
        </p:txBody>
      </p:sp>
      <p:cxnSp>
        <p:nvCxnSpPr>
          <p:cNvPr id="29" name="Straight Arrow Connector 28"/>
          <p:cNvCxnSpPr/>
          <p:nvPr/>
        </p:nvCxnSpPr>
        <p:spPr>
          <a:xfrm flipV="1">
            <a:off x="6475272" y="1672140"/>
            <a:ext cx="0" cy="54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529864" y="1360238"/>
            <a:ext cx="720080" cy="707886"/>
          </a:xfrm>
          <a:prstGeom prst="rect">
            <a:avLst/>
          </a:prstGeom>
          <a:noFill/>
        </p:spPr>
        <p:txBody>
          <a:bodyPr wrap="square" rtlCol="0">
            <a:spAutoFit/>
          </a:bodyPr>
          <a:lstStyle/>
          <a:p>
            <a:r>
              <a:rPr lang="en-IN" sz="4000" dirty="0" smtClean="0">
                <a:solidFill>
                  <a:srgbClr val="FF0000"/>
                </a:solidFill>
              </a:rPr>
              <a:t>T</a:t>
            </a:r>
            <a:r>
              <a:rPr lang="en-IN" sz="4000" baseline="-25000" dirty="0" smtClean="0">
                <a:solidFill>
                  <a:srgbClr val="FF0000"/>
                </a:solidFill>
              </a:rPr>
              <a:t>B</a:t>
            </a:r>
            <a:endParaRPr lang="en-IN" sz="4000" baseline="-25000" dirty="0">
              <a:solidFill>
                <a:srgbClr val="FF0000"/>
              </a:solidFill>
            </a:endParaRPr>
          </a:p>
        </p:txBody>
      </p:sp>
      <p:cxnSp>
        <p:nvCxnSpPr>
          <p:cNvPr id="34" name="Straight Connector 33"/>
          <p:cNvCxnSpPr/>
          <p:nvPr/>
        </p:nvCxnSpPr>
        <p:spPr>
          <a:xfrm>
            <a:off x="7524328" y="2263224"/>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524328" y="3311980"/>
            <a:ext cx="0" cy="54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565272" y="3147340"/>
            <a:ext cx="720080" cy="707886"/>
          </a:xfrm>
          <a:prstGeom prst="rect">
            <a:avLst/>
          </a:prstGeom>
          <a:noFill/>
        </p:spPr>
        <p:txBody>
          <a:bodyPr wrap="square" rtlCol="0">
            <a:spAutoFit/>
          </a:bodyPr>
          <a:lstStyle/>
          <a:p>
            <a:r>
              <a:rPr lang="en-IN" sz="4000" dirty="0" smtClean="0">
                <a:solidFill>
                  <a:srgbClr val="FF0000"/>
                </a:solidFill>
              </a:rPr>
              <a:t>T</a:t>
            </a:r>
            <a:r>
              <a:rPr lang="en-IN" sz="4000" baseline="-25000" dirty="0" smtClean="0">
                <a:solidFill>
                  <a:srgbClr val="FF0000"/>
                </a:solidFill>
              </a:rPr>
              <a:t>C</a:t>
            </a:r>
            <a:endParaRPr lang="en-IN" sz="4000" baseline="-25000" dirty="0">
              <a:solidFill>
                <a:srgbClr val="FF0000"/>
              </a:solidFill>
            </a:endParaRPr>
          </a:p>
        </p:txBody>
      </p:sp>
      <p:cxnSp>
        <p:nvCxnSpPr>
          <p:cNvPr id="37" name="Straight Arrow Connector 36"/>
          <p:cNvCxnSpPr/>
          <p:nvPr/>
        </p:nvCxnSpPr>
        <p:spPr>
          <a:xfrm flipV="1">
            <a:off x="7524328" y="1666318"/>
            <a:ext cx="0" cy="54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578920" y="1354416"/>
            <a:ext cx="720080" cy="707886"/>
          </a:xfrm>
          <a:prstGeom prst="rect">
            <a:avLst/>
          </a:prstGeom>
          <a:noFill/>
        </p:spPr>
        <p:txBody>
          <a:bodyPr wrap="square" rtlCol="0">
            <a:spAutoFit/>
          </a:bodyPr>
          <a:lstStyle/>
          <a:p>
            <a:r>
              <a:rPr lang="en-IN" sz="4000" dirty="0" smtClean="0">
                <a:solidFill>
                  <a:srgbClr val="FF0000"/>
                </a:solidFill>
              </a:rPr>
              <a:t>T</a:t>
            </a:r>
            <a:r>
              <a:rPr lang="en-IN" sz="4000" baseline="-25000" dirty="0" smtClean="0">
                <a:solidFill>
                  <a:srgbClr val="FF0000"/>
                </a:solidFill>
              </a:rPr>
              <a:t>C</a:t>
            </a:r>
            <a:endParaRPr lang="en-IN" sz="4000" baseline="-25000" dirty="0">
              <a:solidFill>
                <a:srgbClr val="FF0000"/>
              </a:solidFill>
            </a:endParaRPr>
          </a:p>
        </p:txBody>
      </p:sp>
      <p:cxnSp>
        <p:nvCxnSpPr>
          <p:cNvPr id="39" name="Straight Arrow Connector 38"/>
          <p:cNvCxnSpPr/>
          <p:nvPr/>
        </p:nvCxnSpPr>
        <p:spPr>
          <a:xfrm flipV="1">
            <a:off x="7524328" y="4469930"/>
            <a:ext cx="0" cy="54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565272" y="4149080"/>
            <a:ext cx="720080" cy="707886"/>
          </a:xfrm>
          <a:prstGeom prst="rect">
            <a:avLst/>
          </a:prstGeom>
          <a:noFill/>
        </p:spPr>
        <p:txBody>
          <a:bodyPr wrap="square" rtlCol="0">
            <a:spAutoFit/>
          </a:bodyPr>
          <a:lstStyle/>
          <a:p>
            <a:r>
              <a:rPr lang="en-IN" sz="4000" dirty="0" smtClean="0">
                <a:solidFill>
                  <a:srgbClr val="FF0000"/>
                </a:solidFill>
              </a:rPr>
              <a:t>T</a:t>
            </a:r>
            <a:r>
              <a:rPr lang="en-IN" sz="4000" baseline="-25000" dirty="0" smtClean="0">
                <a:solidFill>
                  <a:srgbClr val="FF0000"/>
                </a:solidFill>
              </a:rPr>
              <a:t>C</a:t>
            </a:r>
            <a:endParaRPr lang="en-IN" sz="4000" baseline="-25000" dirty="0">
              <a:solidFill>
                <a:srgbClr val="FF0000"/>
              </a:solidFill>
            </a:endParaRPr>
          </a:p>
        </p:txBody>
      </p:sp>
      <p:sp>
        <p:nvSpPr>
          <p:cNvPr id="41" name="TextBox 40"/>
          <p:cNvSpPr txBox="1"/>
          <p:nvPr/>
        </p:nvSpPr>
        <p:spPr>
          <a:xfrm>
            <a:off x="6737675" y="6105490"/>
            <a:ext cx="654618" cy="707886"/>
          </a:xfrm>
          <a:prstGeom prst="rect">
            <a:avLst/>
          </a:prstGeom>
          <a:noFill/>
        </p:spPr>
        <p:txBody>
          <a:bodyPr wrap="square" rtlCol="0">
            <a:spAutoFit/>
          </a:bodyPr>
          <a:lstStyle/>
          <a:p>
            <a:r>
              <a:rPr lang="en-IN" sz="4000" dirty="0" smtClean="0">
                <a:solidFill>
                  <a:srgbClr val="FF0000"/>
                </a:solidFill>
              </a:rPr>
              <a:t>W</a:t>
            </a:r>
            <a:endParaRPr lang="en-IN" sz="4000" baseline="-25000" dirty="0">
              <a:solidFill>
                <a:srgbClr val="FF0000"/>
              </a:solidFill>
            </a:endParaRPr>
          </a:p>
        </p:txBody>
      </p:sp>
    </p:spTree>
    <p:extLst>
      <p:ext uri="{BB962C8B-B14F-4D97-AF65-F5344CB8AC3E}">
        <p14:creationId xmlns:p14="http://schemas.microsoft.com/office/powerpoint/2010/main" val="2591738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74242"/>
          </a:xfrm>
        </p:spPr>
        <p:txBody>
          <a:bodyPr>
            <a:normAutofit fontScale="90000"/>
          </a:bodyPr>
          <a:lstStyle/>
          <a:p>
            <a:r>
              <a:rPr lang="en-IN" dirty="0" smtClean="0"/>
              <a:t>Statically indeterminate problems we have already done without even knowing that they were so</a:t>
            </a:r>
            <a:endParaRPr lang="en-IN" dirty="0"/>
          </a:p>
        </p:txBody>
      </p:sp>
      <p:sp>
        <p:nvSpPr>
          <p:cNvPr id="3" name="Content Placeholder 2"/>
          <p:cNvSpPr>
            <a:spLocks noGrp="1"/>
          </p:cNvSpPr>
          <p:nvPr>
            <p:ph idx="1"/>
          </p:nvPr>
        </p:nvSpPr>
        <p:spPr>
          <a:xfrm>
            <a:off x="467544" y="2780928"/>
            <a:ext cx="4536504" cy="3345235"/>
          </a:xfrm>
        </p:spPr>
        <p:txBody>
          <a:bodyPr>
            <a:normAutofit lnSpcReduction="10000"/>
          </a:bodyPr>
          <a:lstStyle/>
          <a:p>
            <a:r>
              <a:rPr lang="en-IN" dirty="0" smtClean="0"/>
              <a:t>Consider a solid cylinder of material 1 within a hollow cylinder of material 2. They are bonded together so that they cannot slip at the contacting surface.</a:t>
            </a:r>
            <a:endParaRPr lang="en-IN" dirty="0"/>
          </a:p>
        </p:txBody>
      </p:sp>
      <p:grpSp>
        <p:nvGrpSpPr>
          <p:cNvPr id="6" name="Group 5"/>
          <p:cNvGrpSpPr/>
          <p:nvPr/>
        </p:nvGrpSpPr>
        <p:grpSpPr>
          <a:xfrm>
            <a:off x="5796136" y="2852936"/>
            <a:ext cx="1584176" cy="2520280"/>
            <a:chOff x="3707904" y="3429000"/>
            <a:chExt cx="1584176" cy="2520280"/>
          </a:xfrm>
        </p:grpSpPr>
        <p:sp>
          <p:nvSpPr>
            <p:cNvPr id="5" name="Can 4"/>
            <p:cNvSpPr/>
            <p:nvPr/>
          </p:nvSpPr>
          <p:spPr>
            <a:xfrm>
              <a:off x="3932312" y="3573016"/>
              <a:ext cx="1143744" cy="2160240"/>
            </a:xfrm>
            <a:prstGeom prst="can">
              <a:avLst>
                <a:gd name="adj" fmla="val 476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an 3"/>
            <p:cNvSpPr/>
            <p:nvPr/>
          </p:nvSpPr>
          <p:spPr>
            <a:xfrm>
              <a:off x="3707904" y="3429000"/>
              <a:ext cx="1584176" cy="2520280"/>
            </a:xfrm>
            <a:prstGeom prst="can">
              <a:avLst>
                <a:gd name="adj" fmla="val 54291"/>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851125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an 15"/>
          <p:cNvSpPr/>
          <p:nvPr/>
        </p:nvSpPr>
        <p:spPr>
          <a:xfrm rot="240000">
            <a:off x="5364088" y="4261911"/>
            <a:ext cx="3240000" cy="1440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smtClean="0"/>
              <a:t>Rigid Rod hanging from wires</a:t>
            </a:r>
            <a:endParaRPr lang="en-IN" dirty="0"/>
          </a:p>
        </p:txBody>
      </p:sp>
      <p:sp>
        <p:nvSpPr>
          <p:cNvPr id="3" name="Content Placeholder 2"/>
          <p:cNvSpPr>
            <a:spLocks noGrp="1"/>
          </p:cNvSpPr>
          <p:nvPr>
            <p:ph idx="1"/>
          </p:nvPr>
        </p:nvSpPr>
        <p:spPr>
          <a:xfrm>
            <a:off x="457200" y="1600200"/>
            <a:ext cx="4474840" cy="4525963"/>
          </a:xfrm>
        </p:spPr>
        <p:txBody>
          <a:bodyPr>
            <a:normAutofit fontScale="85000" lnSpcReduction="20000"/>
          </a:bodyPr>
          <a:lstStyle/>
          <a:p>
            <a:r>
              <a:rPr lang="en-IN" dirty="0" smtClean="0"/>
              <a:t>We now look at the deformed shape of the contraption. Note that we have assumed that the wires are still vertical and all the points are moving down almost vertically. This is a reasonable assumption if the movement is small. The deformations shown in the figure are of course highly exaggerated</a:t>
            </a:r>
            <a:r>
              <a:rPr lang="en-IN" dirty="0" smtClean="0"/>
              <a:t>. </a:t>
            </a:r>
            <a:endParaRPr lang="en-IN" dirty="0"/>
          </a:p>
        </p:txBody>
      </p:sp>
      <p:grpSp>
        <p:nvGrpSpPr>
          <p:cNvPr id="15" name="Group 14"/>
          <p:cNvGrpSpPr/>
          <p:nvPr/>
        </p:nvGrpSpPr>
        <p:grpSpPr>
          <a:xfrm>
            <a:off x="5004048" y="1628800"/>
            <a:ext cx="3573104" cy="3321079"/>
            <a:chOff x="1763688" y="1628800"/>
            <a:chExt cx="3573104" cy="3321079"/>
          </a:xfrm>
        </p:grpSpPr>
        <p:sp>
          <p:nvSpPr>
            <p:cNvPr id="4" name="Rectangle 3"/>
            <p:cNvSpPr/>
            <p:nvPr/>
          </p:nvSpPr>
          <p:spPr>
            <a:xfrm>
              <a:off x="1907704" y="1628800"/>
              <a:ext cx="2664296" cy="648072"/>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an 4"/>
            <p:cNvSpPr/>
            <p:nvPr/>
          </p:nvSpPr>
          <p:spPr>
            <a:xfrm>
              <a:off x="2096792" y="3356992"/>
              <a:ext cx="3240000" cy="1440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a:off x="2123728"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3848"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283968"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763688" y="4221088"/>
              <a:ext cx="513282" cy="584775"/>
            </a:xfrm>
            <a:prstGeom prst="rect">
              <a:avLst/>
            </a:prstGeom>
          </p:spPr>
          <p:txBody>
            <a:bodyPr wrap="none">
              <a:spAutoFit/>
            </a:bodyPr>
            <a:lstStyle/>
            <a:p>
              <a:r>
                <a:rPr lang="en-IN" sz="3200" dirty="0" smtClean="0"/>
                <a:t>A’</a:t>
              </a:r>
              <a:endParaRPr lang="en-IN" sz="3200" dirty="0"/>
            </a:p>
          </p:txBody>
        </p:sp>
        <p:sp>
          <p:nvSpPr>
            <p:cNvPr id="11" name="Rectangle 10"/>
            <p:cNvSpPr/>
            <p:nvPr/>
          </p:nvSpPr>
          <p:spPr>
            <a:xfrm>
              <a:off x="2771800" y="4293096"/>
              <a:ext cx="510076" cy="584775"/>
            </a:xfrm>
            <a:prstGeom prst="rect">
              <a:avLst/>
            </a:prstGeom>
          </p:spPr>
          <p:txBody>
            <a:bodyPr wrap="none">
              <a:spAutoFit/>
            </a:bodyPr>
            <a:lstStyle/>
            <a:p>
              <a:r>
                <a:rPr lang="en-IN" sz="3200" dirty="0" smtClean="0"/>
                <a:t>B’</a:t>
              </a:r>
              <a:endParaRPr lang="en-IN" sz="3200" dirty="0"/>
            </a:p>
          </p:txBody>
        </p:sp>
        <p:sp>
          <p:nvSpPr>
            <p:cNvPr id="12" name="Rectangle 11"/>
            <p:cNvSpPr/>
            <p:nvPr/>
          </p:nvSpPr>
          <p:spPr>
            <a:xfrm>
              <a:off x="4283968" y="4356393"/>
              <a:ext cx="524695" cy="584775"/>
            </a:xfrm>
            <a:prstGeom prst="rect">
              <a:avLst/>
            </a:prstGeom>
          </p:spPr>
          <p:txBody>
            <a:bodyPr wrap="none">
              <a:spAutoFit/>
            </a:bodyPr>
            <a:lstStyle/>
            <a:p>
              <a:r>
                <a:rPr lang="en-IN" sz="3200" dirty="0" smtClean="0"/>
                <a:t>C’</a:t>
              </a:r>
              <a:endParaRPr lang="en-IN" sz="3200" dirty="0"/>
            </a:p>
          </p:txBody>
        </p:sp>
        <p:sp>
          <p:nvSpPr>
            <p:cNvPr id="13" name="Rectangle 12"/>
            <p:cNvSpPr/>
            <p:nvPr/>
          </p:nvSpPr>
          <p:spPr>
            <a:xfrm>
              <a:off x="3574026" y="4365104"/>
              <a:ext cx="546945" cy="584775"/>
            </a:xfrm>
            <a:prstGeom prst="rect">
              <a:avLst/>
            </a:prstGeom>
          </p:spPr>
          <p:txBody>
            <a:bodyPr wrap="none">
              <a:spAutoFit/>
            </a:bodyPr>
            <a:lstStyle/>
            <a:p>
              <a:r>
                <a:rPr lang="en-IN" sz="3200" dirty="0" smtClean="0"/>
                <a:t>G’</a:t>
              </a:r>
              <a:endParaRPr lang="en-IN" sz="3200" dirty="0"/>
            </a:p>
          </p:txBody>
        </p:sp>
        <p:sp>
          <p:nvSpPr>
            <p:cNvPr id="14" name="Oval 13"/>
            <p:cNvSpPr/>
            <p:nvPr/>
          </p:nvSpPr>
          <p:spPr>
            <a:xfrm>
              <a:off x="3735200" y="4293338"/>
              <a:ext cx="108000" cy="108000"/>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7" name="Straight Connector 16"/>
          <p:cNvCxnSpPr/>
          <p:nvPr/>
        </p:nvCxnSpPr>
        <p:spPr>
          <a:xfrm>
            <a:off x="5364088" y="3140968"/>
            <a:ext cx="0" cy="108012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44208" y="3212976"/>
            <a:ext cx="0" cy="108012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524328" y="3212976"/>
            <a:ext cx="0" cy="108012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932040" y="3419708"/>
            <a:ext cx="421910" cy="584775"/>
          </a:xfrm>
          <a:prstGeom prst="rect">
            <a:avLst/>
          </a:prstGeom>
        </p:spPr>
        <p:txBody>
          <a:bodyPr wrap="none">
            <a:spAutoFit/>
          </a:bodyPr>
          <a:lstStyle/>
          <a:p>
            <a:r>
              <a:rPr lang="en-IN" sz="3200" dirty="0" smtClean="0"/>
              <a:t>A</a:t>
            </a:r>
            <a:endParaRPr lang="en-IN" sz="3200" dirty="0"/>
          </a:p>
        </p:txBody>
      </p:sp>
      <p:sp>
        <p:nvSpPr>
          <p:cNvPr id="21" name="Rectangle 20"/>
          <p:cNvSpPr/>
          <p:nvPr/>
        </p:nvSpPr>
        <p:spPr>
          <a:xfrm>
            <a:off x="6022298" y="3429000"/>
            <a:ext cx="421910" cy="584775"/>
          </a:xfrm>
          <a:prstGeom prst="rect">
            <a:avLst/>
          </a:prstGeom>
        </p:spPr>
        <p:txBody>
          <a:bodyPr wrap="none">
            <a:spAutoFit/>
          </a:bodyPr>
          <a:lstStyle/>
          <a:p>
            <a:r>
              <a:rPr lang="en-IN" sz="3200" dirty="0" smtClean="0"/>
              <a:t>B</a:t>
            </a:r>
            <a:endParaRPr lang="en-IN" sz="3200" dirty="0"/>
          </a:p>
        </p:txBody>
      </p:sp>
      <p:sp>
        <p:nvSpPr>
          <p:cNvPr id="22" name="Rectangle 21"/>
          <p:cNvSpPr/>
          <p:nvPr/>
        </p:nvSpPr>
        <p:spPr>
          <a:xfrm>
            <a:off x="6598362" y="3420289"/>
            <a:ext cx="444352" cy="584775"/>
          </a:xfrm>
          <a:prstGeom prst="rect">
            <a:avLst/>
          </a:prstGeom>
        </p:spPr>
        <p:txBody>
          <a:bodyPr wrap="none">
            <a:spAutoFit/>
          </a:bodyPr>
          <a:lstStyle/>
          <a:p>
            <a:r>
              <a:rPr lang="en-IN" sz="3200" dirty="0" smtClean="0"/>
              <a:t>G</a:t>
            </a:r>
            <a:endParaRPr lang="en-IN" sz="3200" dirty="0"/>
          </a:p>
        </p:txBody>
      </p:sp>
      <p:sp>
        <p:nvSpPr>
          <p:cNvPr id="23" name="Rectangle 22"/>
          <p:cNvSpPr/>
          <p:nvPr/>
        </p:nvSpPr>
        <p:spPr>
          <a:xfrm>
            <a:off x="7524328" y="3429000"/>
            <a:ext cx="404278" cy="584775"/>
          </a:xfrm>
          <a:prstGeom prst="rect">
            <a:avLst/>
          </a:prstGeom>
        </p:spPr>
        <p:txBody>
          <a:bodyPr wrap="none">
            <a:spAutoFit/>
          </a:bodyPr>
          <a:lstStyle/>
          <a:p>
            <a:r>
              <a:rPr lang="en-IN" sz="3200" dirty="0" smtClean="0"/>
              <a:t>C</a:t>
            </a:r>
            <a:endParaRPr lang="en-IN" sz="3200" dirty="0"/>
          </a:p>
        </p:txBody>
      </p:sp>
      <p:cxnSp>
        <p:nvCxnSpPr>
          <p:cNvPr id="24" name="Straight Connector 23"/>
          <p:cNvCxnSpPr/>
          <p:nvPr/>
        </p:nvCxnSpPr>
        <p:spPr>
          <a:xfrm flipV="1">
            <a:off x="5368034" y="4094488"/>
            <a:ext cx="3209118" cy="360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110530" y="3924345"/>
            <a:ext cx="401072" cy="584775"/>
          </a:xfrm>
          <a:prstGeom prst="rect">
            <a:avLst/>
          </a:prstGeom>
        </p:spPr>
        <p:txBody>
          <a:bodyPr wrap="none">
            <a:spAutoFit/>
          </a:bodyPr>
          <a:lstStyle/>
          <a:p>
            <a:r>
              <a:rPr lang="en-IN" sz="3200" b="1" i="1" dirty="0" smtClean="0">
                <a:latin typeface="Symbol" panose="05050102010706020507" pitchFamily="18" charset="2"/>
              </a:rPr>
              <a:t>q</a:t>
            </a:r>
            <a:endParaRPr lang="en-IN" sz="3200" b="1" i="1" dirty="0">
              <a:latin typeface="Symbol" panose="05050102010706020507" pitchFamily="18" charset="2"/>
            </a:endParaRPr>
          </a:p>
        </p:txBody>
      </p:sp>
    </p:spTree>
    <p:extLst>
      <p:ext uri="{BB962C8B-B14F-4D97-AF65-F5344CB8AC3E}">
        <p14:creationId xmlns:p14="http://schemas.microsoft.com/office/powerpoint/2010/main" val="3315667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an 15"/>
          <p:cNvSpPr/>
          <p:nvPr/>
        </p:nvSpPr>
        <p:spPr>
          <a:xfrm rot="240000">
            <a:off x="5364088" y="4261911"/>
            <a:ext cx="3240000" cy="1440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smtClean="0"/>
              <a:t>Rigid Rod hanging from wires</a:t>
            </a:r>
            <a:endParaRPr lang="en-IN" dirty="0"/>
          </a:p>
        </p:txBody>
      </p:sp>
      <p:sp>
        <p:nvSpPr>
          <p:cNvPr id="3" name="Content Placeholder 2"/>
          <p:cNvSpPr>
            <a:spLocks noGrp="1"/>
          </p:cNvSpPr>
          <p:nvPr>
            <p:ph idx="1"/>
          </p:nvPr>
        </p:nvSpPr>
        <p:spPr>
          <a:xfrm>
            <a:off x="323528" y="1412776"/>
            <a:ext cx="4608512" cy="864096"/>
          </a:xfrm>
        </p:spPr>
        <p:txBody>
          <a:bodyPr>
            <a:normAutofit fontScale="85000" lnSpcReduction="10000"/>
          </a:bodyPr>
          <a:lstStyle/>
          <a:p>
            <a:r>
              <a:rPr lang="en-IN" dirty="0" smtClean="0"/>
              <a:t>From </a:t>
            </a:r>
            <a:r>
              <a:rPr lang="en-IN" dirty="0" smtClean="0"/>
              <a:t>our knowledge of elastic deformation we know</a:t>
            </a:r>
          </a:p>
          <a:p>
            <a:pPr marL="0" indent="0">
              <a:buNone/>
            </a:pPr>
            <a:endParaRPr lang="en-IN" dirty="0" smtClean="0"/>
          </a:p>
          <a:p>
            <a:pPr marL="0" indent="0">
              <a:buNone/>
            </a:pPr>
            <a:endParaRPr lang="en-IN" b="1" i="1" dirty="0">
              <a:latin typeface="Symbol" panose="05050102010706020507" pitchFamily="18" charset="2"/>
            </a:endParaRPr>
          </a:p>
          <a:p>
            <a:endParaRPr lang="en-IN" dirty="0"/>
          </a:p>
        </p:txBody>
      </p:sp>
      <p:grpSp>
        <p:nvGrpSpPr>
          <p:cNvPr id="15" name="Group 14"/>
          <p:cNvGrpSpPr/>
          <p:nvPr/>
        </p:nvGrpSpPr>
        <p:grpSpPr>
          <a:xfrm>
            <a:off x="5004048" y="1628800"/>
            <a:ext cx="3573104" cy="3321079"/>
            <a:chOff x="1763688" y="1628800"/>
            <a:chExt cx="3573104" cy="3321079"/>
          </a:xfrm>
        </p:grpSpPr>
        <p:sp>
          <p:nvSpPr>
            <p:cNvPr id="4" name="Rectangle 3"/>
            <p:cNvSpPr/>
            <p:nvPr/>
          </p:nvSpPr>
          <p:spPr>
            <a:xfrm>
              <a:off x="1907704" y="1628800"/>
              <a:ext cx="2664296" cy="648072"/>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an 4"/>
            <p:cNvSpPr/>
            <p:nvPr/>
          </p:nvSpPr>
          <p:spPr>
            <a:xfrm>
              <a:off x="2096792" y="3356992"/>
              <a:ext cx="3240000" cy="1440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a:off x="2123728"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3848"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283968"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763688" y="4221088"/>
              <a:ext cx="513282" cy="584775"/>
            </a:xfrm>
            <a:prstGeom prst="rect">
              <a:avLst/>
            </a:prstGeom>
          </p:spPr>
          <p:txBody>
            <a:bodyPr wrap="none">
              <a:spAutoFit/>
            </a:bodyPr>
            <a:lstStyle/>
            <a:p>
              <a:r>
                <a:rPr lang="en-IN" sz="3200" dirty="0" smtClean="0"/>
                <a:t>A’</a:t>
              </a:r>
              <a:endParaRPr lang="en-IN" sz="3200" dirty="0"/>
            </a:p>
          </p:txBody>
        </p:sp>
        <p:sp>
          <p:nvSpPr>
            <p:cNvPr id="11" name="Rectangle 10"/>
            <p:cNvSpPr/>
            <p:nvPr/>
          </p:nvSpPr>
          <p:spPr>
            <a:xfrm>
              <a:off x="2771800" y="4293096"/>
              <a:ext cx="510076" cy="584775"/>
            </a:xfrm>
            <a:prstGeom prst="rect">
              <a:avLst/>
            </a:prstGeom>
          </p:spPr>
          <p:txBody>
            <a:bodyPr wrap="none">
              <a:spAutoFit/>
            </a:bodyPr>
            <a:lstStyle/>
            <a:p>
              <a:r>
                <a:rPr lang="en-IN" sz="3200" dirty="0" smtClean="0"/>
                <a:t>B’</a:t>
              </a:r>
              <a:endParaRPr lang="en-IN" sz="3200" dirty="0"/>
            </a:p>
          </p:txBody>
        </p:sp>
        <p:sp>
          <p:nvSpPr>
            <p:cNvPr id="12" name="Rectangle 11"/>
            <p:cNvSpPr/>
            <p:nvPr/>
          </p:nvSpPr>
          <p:spPr>
            <a:xfrm>
              <a:off x="4283968" y="4356393"/>
              <a:ext cx="524695" cy="584775"/>
            </a:xfrm>
            <a:prstGeom prst="rect">
              <a:avLst/>
            </a:prstGeom>
          </p:spPr>
          <p:txBody>
            <a:bodyPr wrap="none">
              <a:spAutoFit/>
            </a:bodyPr>
            <a:lstStyle/>
            <a:p>
              <a:r>
                <a:rPr lang="en-IN" sz="3200" dirty="0" smtClean="0"/>
                <a:t>C’</a:t>
              </a:r>
              <a:endParaRPr lang="en-IN" sz="3200" dirty="0"/>
            </a:p>
          </p:txBody>
        </p:sp>
        <p:sp>
          <p:nvSpPr>
            <p:cNvPr id="13" name="Rectangle 12"/>
            <p:cNvSpPr/>
            <p:nvPr/>
          </p:nvSpPr>
          <p:spPr>
            <a:xfrm>
              <a:off x="3574026" y="4365104"/>
              <a:ext cx="546945" cy="584775"/>
            </a:xfrm>
            <a:prstGeom prst="rect">
              <a:avLst/>
            </a:prstGeom>
          </p:spPr>
          <p:txBody>
            <a:bodyPr wrap="none">
              <a:spAutoFit/>
            </a:bodyPr>
            <a:lstStyle/>
            <a:p>
              <a:r>
                <a:rPr lang="en-IN" sz="3200" dirty="0" smtClean="0"/>
                <a:t>G’</a:t>
              </a:r>
              <a:endParaRPr lang="en-IN" sz="3200" dirty="0"/>
            </a:p>
          </p:txBody>
        </p:sp>
        <p:sp>
          <p:nvSpPr>
            <p:cNvPr id="14" name="Oval 13"/>
            <p:cNvSpPr/>
            <p:nvPr/>
          </p:nvSpPr>
          <p:spPr>
            <a:xfrm>
              <a:off x="3735200" y="4293338"/>
              <a:ext cx="108000" cy="108000"/>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7" name="Straight Connector 16"/>
          <p:cNvCxnSpPr/>
          <p:nvPr/>
        </p:nvCxnSpPr>
        <p:spPr>
          <a:xfrm>
            <a:off x="5364088" y="3140968"/>
            <a:ext cx="0" cy="108012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44208" y="3212976"/>
            <a:ext cx="0" cy="108012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524328" y="3212976"/>
            <a:ext cx="0" cy="108012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932040" y="3419708"/>
            <a:ext cx="421910" cy="584775"/>
          </a:xfrm>
          <a:prstGeom prst="rect">
            <a:avLst/>
          </a:prstGeom>
        </p:spPr>
        <p:txBody>
          <a:bodyPr wrap="none">
            <a:spAutoFit/>
          </a:bodyPr>
          <a:lstStyle/>
          <a:p>
            <a:r>
              <a:rPr lang="en-IN" sz="3200" dirty="0" smtClean="0"/>
              <a:t>A</a:t>
            </a:r>
            <a:endParaRPr lang="en-IN" sz="3200" dirty="0"/>
          </a:p>
        </p:txBody>
      </p:sp>
      <p:sp>
        <p:nvSpPr>
          <p:cNvPr id="21" name="Rectangle 20"/>
          <p:cNvSpPr/>
          <p:nvPr/>
        </p:nvSpPr>
        <p:spPr>
          <a:xfrm>
            <a:off x="6022298" y="3429000"/>
            <a:ext cx="421910" cy="584775"/>
          </a:xfrm>
          <a:prstGeom prst="rect">
            <a:avLst/>
          </a:prstGeom>
        </p:spPr>
        <p:txBody>
          <a:bodyPr wrap="none">
            <a:spAutoFit/>
          </a:bodyPr>
          <a:lstStyle/>
          <a:p>
            <a:r>
              <a:rPr lang="en-IN" sz="3200" dirty="0" smtClean="0"/>
              <a:t>B</a:t>
            </a:r>
            <a:endParaRPr lang="en-IN" sz="3200" dirty="0"/>
          </a:p>
        </p:txBody>
      </p:sp>
      <p:sp>
        <p:nvSpPr>
          <p:cNvPr id="22" name="Rectangle 21"/>
          <p:cNvSpPr/>
          <p:nvPr/>
        </p:nvSpPr>
        <p:spPr>
          <a:xfrm>
            <a:off x="6598362" y="3420289"/>
            <a:ext cx="444352" cy="584775"/>
          </a:xfrm>
          <a:prstGeom prst="rect">
            <a:avLst/>
          </a:prstGeom>
        </p:spPr>
        <p:txBody>
          <a:bodyPr wrap="none">
            <a:spAutoFit/>
          </a:bodyPr>
          <a:lstStyle/>
          <a:p>
            <a:r>
              <a:rPr lang="en-IN" sz="3200" dirty="0" smtClean="0"/>
              <a:t>G</a:t>
            </a:r>
            <a:endParaRPr lang="en-IN" sz="3200" dirty="0"/>
          </a:p>
        </p:txBody>
      </p:sp>
      <p:sp>
        <p:nvSpPr>
          <p:cNvPr id="23" name="Rectangle 22"/>
          <p:cNvSpPr/>
          <p:nvPr/>
        </p:nvSpPr>
        <p:spPr>
          <a:xfrm>
            <a:off x="7524328" y="3429000"/>
            <a:ext cx="404278" cy="584775"/>
          </a:xfrm>
          <a:prstGeom prst="rect">
            <a:avLst/>
          </a:prstGeom>
        </p:spPr>
        <p:txBody>
          <a:bodyPr wrap="none">
            <a:spAutoFit/>
          </a:bodyPr>
          <a:lstStyle/>
          <a:p>
            <a:r>
              <a:rPr lang="en-IN" sz="3200" dirty="0" smtClean="0"/>
              <a:t>C</a:t>
            </a:r>
            <a:endParaRPr lang="en-IN" sz="3200" dirty="0"/>
          </a:p>
        </p:txBody>
      </p:sp>
      <p:cxnSp>
        <p:nvCxnSpPr>
          <p:cNvPr id="24" name="Straight Connector 23"/>
          <p:cNvCxnSpPr/>
          <p:nvPr/>
        </p:nvCxnSpPr>
        <p:spPr>
          <a:xfrm flipV="1">
            <a:off x="5368034" y="4094488"/>
            <a:ext cx="3209118" cy="360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110530" y="3924345"/>
            <a:ext cx="401072" cy="584775"/>
          </a:xfrm>
          <a:prstGeom prst="rect">
            <a:avLst/>
          </a:prstGeom>
        </p:spPr>
        <p:txBody>
          <a:bodyPr wrap="none">
            <a:spAutoFit/>
          </a:bodyPr>
          <a:lstStyle/>
          <a:p>
            <a:r>
              <a:rPr lang="en-IN" sz="3200" b="1" i="1" dirty="0" smtClean="0">
                <a:latin typeface="Symbol" panose="05050102010706020507" pitchFamily="18" charset="2"/>
              </a:rPr>
              <a:t>q</a:t>
            </a:r>
            <a:endParaRPr lang="en-IN" sz="3200" b="1" i="1" dirty="0">
              <a:latin typeface="Symbol" panose="05050102010706020507" pitchFamily="18" charset="2"/>
            </a:endParaRPr>
          </a:p>
        </p:txBody>
      </p:sp>
      <p:graphicFrame>
        <p:nvGraphicFramePr>
          <p:cNvPr id="26" name="Object 25"/>
          <p:cNvGraphicFramePr>
            <a:graphicFrameLocks noChangeAspect="1"/>
          </p:cNvGraphicFramePr>
          <p:nvPr>
            <p:extLst>
              <p:ext uri="{D42A27DB-BD31-4B8C-83A1-F6EECF244321}">
                <p14:modId xmlns:p14="http://schemas.microsoft.com/office/powerpoint/2010/main" val="2759334300"/>
              </p:ext>
            </p:extLst>
          </p:nvPr>
        </p:nvGraphicFramePr>
        <p:xfrm>
          <a:off x="1475656" y="2492896"/>
          <a:ext cx="1746250" cy="3048000"/>
        </p:xfrm>
        <a:graphic>
          <a:graphicData uri="http://schemas.openxmlformats.org/presentationml/2006/ole">
            <mc:AlternateContent xmlns:mc="http://schemas.openxmlformats.org/markup-compatibility/2006">
              <mc:Choice xmlns:v="urn:schemas-microsoft-com:vml" Requires="v">
                <p:oleObj spid="_x0000_s1032" name="Equation" r:id="rId3" imgW="698400" imgH="1218960" progId="Equation.DSMT4">
                  <p:embed/>
                </p:oleObj>
              </mc:Choice>
              <mc:Fallback>
                <p:oleObj name="Equation" r:id="rId3" imgW="698400" imgH="1218960" progId="Equation.DSMT4">
                  <p:embed/>
                  <p:pic>
                    <p:nvPicPr>
                      <p:cNvPr id="0" name="Object 5"/>
                      <p:cNvPicPr>
                        <a:picLocks noChangeAspect="1" noChangeArrowheads="1"/>
                      </p:cNvPicPr>
                      <p:nvPr/>
                    </p:nvPicPr>
                    <p:blipFill>
                      <a:blip r:embed="rId4"/>
                      <a:srcRect/>
                      <a:stretch>
                        <a:fillRect/>
                      </a:stretch>
                    </p:blipFill>
                    <p:spPr bwMode="auto">
                      <a:xfrm>
                        <a:off x="1475656" y="2492896"/>
                        <a:ext cx="17462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90212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an 15"/>
          <p:cNvSpPr/>
          <p:nvPr/>
        </p:nvSpPr>
        <p:spPr>
          <a:xfrm rot="240000">
            <a:off x="5364088" y="4261911"/>
            <a:ext cx="3240000" cy="1440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smtClean="0"/>
              <a:t>Rigid Rod hanging from wires</a:t>
            </a:r>
            <a:endParaRPr lang="en-IN" dirty="0"/>
          </a:p>
        </p:txBody>
      </p:sp>
      <p:sp>
        <p:nvSpPr>
          <p:cNvPr id="3" name="Content Placeholder 2"/>
          <p:cNvSpPr>
            <a:spLocks noGrp="1"/>
          </p:cNvSpPr>
          <p:nvPr>
            <p:ph idx="1"/>
          </p:nvPr>
        </p:nvSpPr>
        <p:spPr>
          <a:xfrm>
            <a:off x="323528" y="1412776"/>
            <a:ext cx="4608512" cy="864096"/>
          </a:xfrm>
        </p:spPr>
        <p:txBody>
          <a:bodyPr>
            <a:normAutofit/>
          </a:bodyPr>
          <a:lstStyle/>
          <a:p>
            <a:r>
              <a:rPr lang="en-IN" dirty="0" smtClean="0"/>
              <a:t>From geometry we have</a:t>
            </a:r>
          </a:p>
          <a:p>
            <a:pPr marL="0" indent="0">
              <a:buNone/>
            </a:pPr>
            <a:endParaRPr lang="en-IN" b="1" i="1" dirty="0">
              <a:latin typeface="Symbol" panose="05050102010706020507" pitchFamily="18" charset="2"/>
            </a:endParaRPr>
          </a:p>
          <a:p>
            <a:endParaRPr lang="en-IN" dirty="0"/>
          </a:p>
        </p:txBody>
      </p:sp>
      <p:grpSp>
        <p:nvGrpSpPr>
          <p:cNvPr id="15" name="Group 14"/>
          <p:cNvGrpSpPr/>
          <p:nvPr/>
        </p:nvGrpSpPr>
        <p:grpSpPr>
          <a:xfrm>
            <a:off x="5004048" y="1628800"/>
            <a:ext cx="3573104" cy="3321079"/>
            <a:chOff x="1763688" y="1628800"/>
            <a:chExt cx="3573104" cy="3321079"/>
          </a:xfrm>
        </p:grpSpPr>
        <p:sp>
          <p:nvSpPr>
            <p:cNvPr id="4" name="Rectangle 3"/>
            <p:cNvSpPr/>
            <p:nvPr/>
          </p:nvSpPr>
          <p:spPr>
            <a:xfrm>
              <a:off x="1907704" y="1628800"/>
              <a:ext cx="2664296" cy="648072"/>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an 4"/>
            <p:cNvSpPr/>
            <p:nvPr/>
          </p:nvSpPr>
          <p:spPr>
            <a:xfrm>
              <a:off x="2096792" y="3356992"/>
              <a:ext cx="3240000" cy="1440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a:off x="2123728"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3848"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283968"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763688" y="4221088"/>
              <a:ext cx="513282" cy="584775"/>
            </a:xfrm>
            <a:prstGeom prst="rect">
              <a:avLst/>
            </a:prstGeom>
          </p:spPr>
          <p:txBody>
            <a:bodyPr wrap="none">
              <a:spAutoFit/>
            </a:bodyPr>
            <a:lstStyle/>
            <a:p>
              <a:r>
                <a:rPr lang="en-IN" sz="3200" dirty="0" smtClean="0"/>
                <a:t>A’</a:t>
              </a:r>
              <a:endParaRPr lang="en-IN" sz="3200" dirty="0"/>
            </a:p>
          </p:txBody>
        </p:sp>
        <p:sp>
          <p:nvSpPr>
            <p:cNvPr id="11" name="Rectangle 10"/>
            <p:cNvSpPr/>
            <p:nvPr/>
          </p:nvSpPr>
          <p:spPr>
            <a:xfrm>
              <a:off x="2771800" y="4293096"/>
              <a:ext cx="510076" cy="584775"/>
            </a:xfrm>
            <a:prstGeom prst="rect">
              <a:avLst/>
            </a:prstGeom>
          </p:spPr>
          <p:txBody>
            <a:bodyPr wrap="none">
              <a:spAutoFit/>
            </a:bodyPr>
            <a:lstStyle/>
            <a:p>
              <a:r>
                <a:rPr lang="en-IN" sz="3200" dirty="0" smtClean="0"/>
                <a:t>B’</a:t>
              </a:r>
              <a:endParaRPr lang="en-IN" sz="3200" dirty="0"/>
            </a:p>
          </p:txBody>
        </p:sp>
        <p:sp>
          <p:nvSpPr>
            <p:cNvPr id="12" name="Rectangle 11"/>
            <p:cNvSpPr/>
            <p:nvPr/>
          </p:nvSpPr>
          <p:spPr>
            <a:xfrm>
              <a:off x="4283968" y="4356393"/>
              <a:ext cx="524695" cy="584775"/>
            </a:xfrm>
            <a:prstGeom prst="rect">
              <a:avLst/>
            </a:prstGeom>
          </p:spPr>
          <p:txBody>
            <a:bodyPr wrap="none">
              <a:spAutoFit/>
            </a:bodyPr>
            <a:lstStyle/>
            <a:p>
              <a:r>
                <a:rPr lang="en-IN" sz="3200" dirty="0" smtClean="0"/>
                <a:t>C’</a:t>
              </a:r>
              <a:endParaRPr lang="en-IN" sz="3200" dirty="0"/>
            </a:p>
          </p:txBody>
        </p:sp>
        <p:sp>
          <p:nvSpPr>
            <p:cNvPr id="13" name="Rectangle 12"/>
            <p:cNvSpPr/>
            <p:nvPr/>
          </p:nvSpPr>
          <p:spPr>
            <a:xfrm>
              <a:off x="3574026" y="4365104"/>
              <a:ext cx="546945" cy="584775"/>
            </a:xfrm>
            <a:prstGeom prst="rect">
              <a:avLst/>
            </a:prstGeom>
          </p:spPr>
          <p:txBody>
            <a:bodyPr wrap="none">
              <a:spAutoFit/>
            </a:bodyPr>
            <a:lstStyle/>
            <a:p>
              <a:r>
                <a:rPr lang="en-IN" sz="3200" dirty="0" smtClean="0"/>
                <a:t>G’</a:t>
              </a:r>
              <a:endParaRPr lang="en-IN" sz="3200" dirty="0"/>
            </a:p>
          </p:txBody>
        </p:sp>
        <p:sp>
          <p:nvSpPr>
            <p:cNvPr id="14" name="Oval 13"/>
            <p:cNvSpPr/>
            <p:nvPr/>
          </p:nvSpPr>
          <p:spPr>
            <a:xfrm>
              <a:off x="3735200" y="4293338"/>
              <a:ext cx="108000" cy="108000"/>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7" name="Straight Connector 16"/>
          <p:cNvCxnSpPr/>
          <p:nvPr/>
        </p:nvCxnSpPr>
        <p:spPr>
          <a:xfrm>
            <a:off x="5364088" y="3140968"/>
            <a:ext cx="0" cy="108012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44208" y="3212976"/>
            <a:ext cx="0" cy="108012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524328" y="3212976"/>
            <a:ext cx="0" cy="108012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932040" y="3419708"/>
            <a:ext cx="421910" cy="584775"/>
          </a:xfrm>
          <a:prstGeom prst="rect">
            <a:avLst/>
          </a:prstGeom>
        </p:spPr>
        <p:txBody>
          <a:bodyPr wrap="none">
            <a:spAutoFit/>
          </a:bodyPr>
          <a:lstStyle/>
          <a:p>
            <a:r>
              <a:rPr lang="en-IN" sz="3200" dirty="0" smtClean="0"/>
              <a:t>A</a:t>
            </a:r>
            <a:endParaRPr lang="en-IN" sz="3200" dirty="0"/>
          </a:p>
        </p:txBody>
      </p:sp>
      <p:sp>
        <p:nvSpPr>
          <p:cNvPr id="21" name="Rectangle 20"/>
          <p:cNvSpPr/>
          <p:nvPr/>
        </p:nvSpPr>
        <p:spPr>
          <a:xfrm>
            <a:off x="6022298" y="3429000"/>
            <a:ext cx="421910" cy="584775"/>
          </a:xfrm>
          <a:prstGeom prst="rect">
            <a:avLst/>
          </a:prstGeom>
        </p:spPr>
        <p:txBody>
          <a:bodyPr wrap="none">
            <a:spAutoFit/>
          </a:bodyPr>
          <a:lstStyle/>
          <a:p>
            <a:r>
              <a:rPr lang="en-IN" sz="3200" dirty="0" smtClean="0"/>
              <a:t>B</a:t>
            </a:r>
            <a:endParaRPr lang="en-IN" sz="3200" dirty="0"/>
          </a:p>
        </p:txBody>
      </p:sp>
      <p:sp>
        <p:nvSpPr>
          <p:cNvPr id="22" name="Rectangle 21"/>
          <p:cNvSpPr/>
          <p:nvPr/>
        </p:nvSpPr>
        <p:spPr>
          <a:xfrm>
            <a:off x="6598362" y="3420289"/>
            <a:ext cx="444352" cy="584775"/>
          </a:xfrm>
          <a:prstGeom prst="rect">
            <a:avLst/>
          </a:prstGeom>
        </p:spPr>
        <p:txBody>
          <a:bodyPr wrap="none">
            <a:spAutoFit/>
          </a:bodyPr>
          <a:lstStyle/>
          <a:p>
            <a:r>
              <a:rPr lang="en-IN" sz="3200" dirty="0" smtClean="0"/>
              <a:t>G</a:t>
            </a:r>
            <a:endParaRPr lang="en-IN" sz="3200" dirty="0"/>
          </a:p>
        </p:txBody>
      </p:sp>
      <p:sp>
        <p:nvSpPr>
          <p:cNvPr id="23" name="Rectangle 22"/>
          <p:cNvSpPr/>
          <p:nvPr/>
        </p:nvSpPr>
        <p:spPr>
          <a:xfrm>
            <a:off x="7524328" y="3429000"/>
            <a:ext cx="404278" cy="584775"/>
          </a:xfrm>
          <a:prstGeom prst="rect">
            <a:avLst/>
          </a:prstGeom>
        </p:spPr>
        <p:txBody>
          <a:bodyPr wrap="none">
            <a:spAutoFit/>
          </a:bodyPr>
          <a:lstStyle/>
          <a:p>
            <a:r>
              <a:rPr lang="en-IN" sz="3200" dirty="0" smtClean="0"/>
              <a:t>C</a:t>
            </a:r>
            <a:endParaRPr lang="en-IN" sz="3200" dirty="0"/>
          </a:p>
        </p:txBody>
      </p:sp>
      <p:cxnSp>
        <p:nvCxnSpPr>
          <p:cNvPr id="24" name="Straight Connector 23"/>
          <p:cNvCxnSpPr/>
          <p:nvPr/>
        </p:nvCxnSpPr>
        <p:spPr>
          <a:xfrm flipV="1">
            <a:off x="5368034" y="4094488"/>
            <a:ext cx="3209118" cy="360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110530" y="3924345"/>
            <a:ext cx="401072" cy="584775"/>
          </a:xfrm>
          <a:prstGeom prst="rect">
            <a:avLst/>
          </a:prstGeom>
        </p:spPr>
        <p:txBody>
          <a:bodyPr wrap="none">
            <a:spAutoFit/>
          </a:bodyPr>
          <a:lstStyle/>
          <a:p>
            <a:r>
              <a:rPr lang="en-IN" sz="3200" b="1" i="1" dirty="0" smtClean="0">
                <a:latin typeface="Symbol" panose="05050102010706020507" pitchFamily="18" charset="2"/>
              </a:rPr>
              <a:t>q</a:t>
            </a:r>
            <a:endParaRPr lang="en-IN" sz="3200" b="1" i="1" dirty="0">
              <a:latin typeface="Symbol" panose="05050102010706020507" pitchFamily="18" charset="2"/>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203086857"/>
              </p:ext>
            </p:extLst>
          </p:nvPr>
        </p:nvGraphicFramePr>
        <p:xfrm>
          <a:off x="409556" y="2517308"/>
          <a:ext cx="4666500" cy="983700"/>
        </p:xfrm>
        <a:graphic>
          <a:graphicData uri="http://schemas.openxmlformats.org/presentationml/2006/ole">
            <mc:AlternateContent xmlns:mc="http://schemas.openxmlformats.org/markup-compatibility/2006">
              <mc:Choice xmlns:v="urn:schemas-microsoft-com:vml" Requires="v">
                <p:oleObj spid="_x0000_s2054" name="Equation" r:id="rId3" imgW="1866600" imgH="393480" progId="Equation.DSMT4">
                  <p:embed/>
                </p:oleObj>
              </mc:Choice>
              <mc:Fallback>
                <p:oleObj name="Equation" r:id="rId3" imgW="1866600" imgH="393480" progId="Equation.DSMT4">
                  <p:embed/>
                  <p:pic>
                    <p:nvPicPr>
                      <p:cNvPr id="0" name=""/>
                      <p:cNvPicPr/>
                      <p:nvPr/>
                    </p:nvPicPr>
                    <p:blipFill>
                      <a:blip r:embed="rId4"/>
                      <a:stretch>
                        <a:fillRect/>
                      </a:stretch>
                    </p:blipFill>
                    <p:spPr>
                      <a:xfrm>
                        <a:off x="409556" y="2517308"/>
                        <a:ext cx="4666500" cy="983700"/>
                      </a:xfrm>
                      <a:prstGeom prst="rect">
                        <a:avLst/>
                      </a:prstGeom>
                    </p:spPr>
                  </p:pic>
                </p:oleObj>
              </mc:Fallback>
            </mc:AlternateContent>
          </a:graphicData>
        </a:graphic>
      </p:graphicFrame>
    </p:spTree>
    <p:extLst>
      <p:ext uri="{BB962C8B-B14F-4D97-AF65-F5344CB8AC3E}">
        <p14:creationId xmlns:p14="http://schemas.microsoft.com/office/powerpoint/2010/main" val="1066310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an 15"/>
          <p:cNvSpPr/>
          <p:nvPr/>
        </p:nvSpPr>
        <p:spPr>
          <a:xfrm rot="240000">
            <a:off x="5364088" y="4261911"/>
            <a:ext cx="3240000" cy="1440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smtClean="0"/>
              <a:t>Rigid Rod hanging from wires</a:t>
            </a:r>
            <a:endParaRPr lang="en-IN" dirty="0"/>
          </a:p>
        </p:txBody>
      </p:sp>
      <p:sp>
        <p:nvSpPr>
          <p:cNvPr id="3" name="Content Placeholder 2"/>
          <p:cNvSpPr>
            <a:spLocks noGrp="1"/>
          </p:cNvSpPr>
          <p:nvPr>
            <p:ph idx="1"/>
          </p:nvPr>
        </p:nvSpPr>
        <p:spPr>
          <a:xfrm>
            <a:off x="323528" y="1412776"/>
            <a:ext cx="4608512" cy="864096"/>
          </a:xfrm>
        </p:spPr>
        <p:txBody>
          <a:bodyPr>
            <a:normAutofit fontScale="92500" lnSpcReduction="20000"/>
          </a:bodyPr>
          <a:lstStyle/>
          <a:p>
            <a:r>
              <a:rPr lang="en-IN" dirty="0" smtClean="0"/>
              <a:t>Combining this knowledge we get</a:t>
            </a:r>
          </a:p>
          <a:p>
            <a:pPr marL="0" indent="0">
              <a:buNone/>
            </a:pPr>
            <a:endParaRPr lang="en-IN" b="1" i="1" dirty="0">
              <a:latin typeface="Symbol" panose="05050102010706020507" pitchFamily="18" charset="2"/>
            </a:endParaRPr>
          </a:p>
          <a:p>
            <a:endParaRPr lang="en-IN" dirty="0"/>
          </a:p>
        </p:txBody>
      </p:sp>
      <p:grpSp>
        <p:nvGrpSpPr>
          <p:cNvPr id="15" name="Group 14"/>
          <p:cNvGrpSpPr/>
          <p:nvPr/>
        </p:nvGrpSpPr>
        <p:grpSpPr>
          <a:xfrm>
            <a:off x="5004048" y="1628800"/>
            <a:ext cx="3573104" cy="3321079"/>
            <a:chOff x="1763688" y="1628800"/>
            <a:chExt cx="3573104" cy="3321079"/>
          </a:xfrm>
        </p:grpSpPr>
        <p:sp>
          <p:nvSpPr>
            <p:cNvPr id="4" name="Rectangle 3"/>
            <p:cNvSpPr/>
            <p:nvPr/>
          </p:nvSpPr>
          <p:spPr>
            <a:xfrm>
              <a:off x="1907704" y="1628800"/>
              <a:ext cx="2664296" cy="648072"/>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an 4"/>
            <p:cNvSpPr/>
            <p:nvPr/>
          </p:nvSpPr>
          <p:spPr>
            <a:xfrm>
              <a:off x="2096792" y="3356992"/>
              <a:ext cx="3240000" cy="1440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a:off x="2123728"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3848"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283968"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763688" y="4221088"/>
              <a:ext cx="513282" cy="584775"/>
            </a:xfrm>
            <a:prstGeom prst="rect">
              <a:avLst/>
            </a:prstGeom>
          </p:spPr>
          <p:txBody>
            <a:bodyPr wrap="none">
              <a:spAutoFit/>
            </a:bodyPr>
            <a:lstStyle/>
            <a:p>
              <a:r>
                <a:rPr lang="en-IN" sz="3200" dirty="0" smtClean="0"/>
                <a:t>A’</a:t>
              </a:r>
              <a:endParaRPr lang="en-IN" sz="3200" dirty="0"/>
            </a:p>
          </p:txBody>
        </p:sp>
        <p:sp>
          <p:nvSpPr>
            <p:cNvPr id="11" name="Rectangle 10"/>
            <p:cNvSpPr/>
            <p:nvPr/>
          </p:nvSpPr>
          <p:spPr>
            <a:xfrm>
              <a:off x="2771800" y="4293096"/>
              <a:ext cx="510076" cy="584775"/>
            </a:xfrm>
            <a:prstGeom prst="rect">
              <a:avLst/>
            </a:prstGeom>
          </p:spPr>
          <p:txBody>
            <a:bodyPr wrap="none">
              <a:spAutoFit/>
            </a:bodyPr>
            <a:lstStyle/>
            <a:p>
              <a:r>
                <a:rPr lang="en-IN" sz="3200" dirty="0" smtClean="0"/>
                <a:t>B’</a:t>
              </a:r>
              <a:endParaRPr lang="en-IN" sz="3200" dirty="0"/>
            </a:p>
          </p:txBody>
        </p:sp>
        <p:sp>
          <p:nvSpPr>
            <p:cNvPr id="12" name="Rectangle 11"/>
            <p:cNvSpPr/>
            <p:nvPr/>
          </p:nvSpPr>
          <p:spPr>
            <a:xfrm>
              <a:off x="4283968" y="4356393"/>
              <a:ext cx="524695" cy="584775"/>
            </a:xfrm>
            <a:prstGeom prst="rect">
              <a:avLst/>
            </a:prstGeom>
          </p:spPr>
          <p:txBody>
            <a:bodyPr wrap="none">
              <a:spAutoFit/>
            </a:bodyPr>
            <a:lstStyle/>
            <a:p>
              <a:r>
                <a:rPr lang="en-IN" sz="3200" dirty="0" smtClean="0"/>
                <a:t>C’</a:t>
              </a:r>
              <a:endParaRPr lang="en-IN" sz="3200" dirty="0"/>
            </a:p>
          </p:txBody>
        </p:sp>
        <p:sp>
          <p:nvSpPr>
            <p:cNvPr id="13" name="Rectangle 12"/>
            <p:cNvSpPr/>
            <p:nvPr/>
          </p:nvSpPr>
          <p:spPr>
            <a:xfrm>
              <a:off x="3574026" y="4365104"/>
              <a:ext cx="546945" cy="584775"/>
            </a:xfrm>
            <a:prstGeom prst="rect">
              <a:avLst/>
            </a:prstGeom>
          </p:spPr>
          <p:txBody>
            <a:bodyPr wrap="none">
              <a:spAutoFit/>
            </a:bodyPr>
            <a:lstStyle/>
            <a:p>
              <a:r>
                <a:rPr lang="en-IN" sz="3200" dirty="0" smtClean="0"/>
                <a:t>G’</a:t>
              </a:r>
              <a:endParaRPr lang="en-IN" sz="3200" dirty="0"/>
            </a:p>
          </p:txBody>
        </p:sp>
        <p:sp>
          <p:nvSpPr>
            <p:cNvPr id="14" name="Oval 13"/>
            <p:cNvSpPr/>
            <p:nvPr/>
          </p:nvSpPr>
          <p:spPr>
            <a:xfrm>
              <a:off x="3735200" y="4293338"/>
              <a:ext cx="108000" cy="108000"/>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7" name="Straight Connector 16"/>
          <p:cNvCxnSpPr/>
          <p:nvPr/>
        </p:nvCxnSpPr>
        <p:spPr>
          <a:xfrm>
            <a:off x="5364088" y="3140968"/>
            <a:ext cx="0" cy="108012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44208" y="3212976"/>
            <a:ext cx="0" cy="108012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524328" y="3212976"/>
            <a:ext cx="0" cy="108012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932040" y="3419708"/>
            <a:ext cx="421910" cy="584775"/>
          </a:xfrm>
          <a:prstGeom prst="rect">
            <a:avLst/>
          </a:prstGeom>
        </p:spPr>
        <p:txBody>
          <a:bodyPr wrap="none">
            <a:spAutoFit/>
          </a:bodyPr>
          <a:lstStyle/>
          <a:p>
            <a:r>
              <a:rPr lang="en-IN" sz="3200" dirty="0" smtClean="0"/>
              <a:t>A</a:t>
            </a:r>
            <a:endParaRPr lang="en-IN" sz="3200" dirty="0"/>
          </a:p>
        </p:txBody>
      </p:sp>
      <p:sp>
        <p:nvSpPr>
          <p:cNvPr id="21" name="Rectangle 20"/>
          <p:cNvSpPr/>
          <p:nvPr/>
        </p:nvSpPr>
        <p:spPr>
          <a:xfrm>
            <a:off x="6022298" y="3429000"/>
            <a:ext cx="421910" cy="584775"/>
          </a:xfrm>
          <a:prstGeom prst="rect">
            <a:avLst/>
          </a:prstGeom>
        </p:spPr>
        <p:txBody>
          <a:bodyPr wrap="none">
            <a:spAutoFit/>
          </a:bodyPr>
          <a:lstStyle/>
          <a:p>
            <a:r>
              <a:rPr lang="en-IN" sz="3200" dirty="0" smtClean="0"/>
              <a:t>B</a:t>
            </a:r>
            <a:endParaRPr lang="en-IN" sz="3200" dirty="0"/>
          </a:p>
        </p:txBody>
      </p:sp>
      <p:sp>
        <p:nvSpPr>
          <p:cNvPr id="22" name="Rectangle 21"/>
          <p:cNvSpPr/>
          <p:nvPr/>
        </p:nvSpPr>
        <p:spPr>
          <a:xfrm>
            <a:off x="6598362" y="3420289"/>
            <a:ext cx="444352" cy="584775"/>
          </a:xfrm>
          <a:prstGeom prst="rect">
            <a:avLst/>
          </a:prstGeom>
        </p:spPr>
        <p:txBody>
          <a:bodyPr wrap="none">
            <a:spAutoFit/>
          </a:bodyPr>
          <a:lstStyle/>
          <a:p>
            <a:r>
              <a:rPr lang="en-IN" sz="3200" dirty="0" smtClean="0"/>
              <a:t>G</a:t>
            </a:r>
            <a:endParaRPr lang="en-IN" sz="3200" dirty="0"/>
          </a:p>
        </p:txBody>
      </p:sp>
      <p:sp>
        <p:nvSpPr>
          <p:cNvPr id="23" name="Rectangle 22"/>
          <p:cNvSpPr/>
          <p:nvPr/>
        </p:nvSpPr>
        <p:spPr>
          <a:xfrm>
            <a:off x="7524328" y="3429000"/>
            <a:ext cx="404278" cy="584775"/>
          </a:xfrm>
          <a:prstGeom prst="rect">
            <a:avLst/>
          </a:prstGeom>
        </p:spPr>
        <p:txBody>
          <a:bodyPr wrap="none">
            <a:spAutoFit/>
          </a:bodyPr>
          <a:lstStyle/>
          <a:p>
            <a:r>
              <a:rPr lang="en-IN" sz="3200" dirty="0" smtClean="0"/>
              <a:t>C</a:t>
            </a:r>
            <a:endParaRPr lang="en-IN" sz="3200" dirty="0"/>
          </a:p>
        </p:txBody>
      </p:sp>
      <p:cxnSp>
        <p:nvCxnSpPr>
          <p:cNvPr id="24" name="Straight Connector 23"/>
          <p:cNvCxnSpPr/>
          <p:nvPr/>
        </p:nvCxnSpPr>
        <p:spPr>
          <a:xfrm flipV="1">
            <a:off x="5368034" y="4094488"/>
            <a:ext cx="3209118" cy="360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110530" y="3924345"/>
            <a:ext cx="401072" cy="584775"/>
          </a:xfrm>
          <a:prstGeom prst="rect">
            <a:avLst/>
          </a:prstGeom>
        </p:spPr>
        <p:txBody>
          <a:bodyPr wrap="none">
            <a:spAutoFit/>
          </a:bodyPr>
          <a:lstStyle/>
          <a:p>
            <a:r>
              <a:rPr lang="en-IN" sz="3200" b="1" i="1" dirty="0" smtClean="0">
                <a:latin typeface="Symbol" panose="05050102010706020507" pitchFamily="18" charset="2"/>
              </a:rPr>
              <a:t>q</a:t>
            </a:r>
            <a:endParaRPr lang="en-IN" sz="3200" b="1" i="1" dirty="0">
              <a:latin typeface="Symbol" panose="05050102010706020507" pitchFamily="18" charset="2"/>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342361303"/>
              </p:ext>
            </p:extLst>
          </p:nvPr>
        </p:nvGraphicFramePr>
        <p:xfrm>
          <a:off x="683568" y="2480295"/>
          <a:ext cx="3778250" cy="2028825"/>
        </p:xfrm>
        <a:graphic>
          <a:graphicData uri="http://schemas.openxmlformats.org/presentationml/2006/ole">
            <mc:AlternateContent xmlns:mc="http://schemas.openxmlformats.org/markup-compatibility/2006">
              <mc:Choice xmlns:v="urn:schemas-microsoft-com:vml" Requires="v">
                <p:oleObj spid="_x0000_s3086" name="Equation" r:id="rId3" imgW="1511280" imgH="812520" progId="Equation.DSMT4">
                  <p:embed/>
                </p:oleObj>
              </mc:Choice>
              <mc:Fallback>
                <p:oleObj name="Equation" r:id="rId3" imgW="1511280" imgH="812520" progId="Equation.DSMT4">
                  <p:embed/>
                  <p:pic>
                    <p:nvPicPr>
                      <p:cNvPr id="0" name=""/>
                      <p:cNvPicPr/>
                      <p:nvPr/>
                    </p:nvPicPr>
                    <p:blipFill>
                      <a:blip r:embed="rId4"/>
                      <a:stretch>
                        <a:fillRect/>
                      </a:stretch>
                    </p:blipFill>
                    <p:spPr>
                      <a:xfrm>
                        <a:off x="683568" y="2480295"/>
                        <a:ext cx="3778250" cy="2028825"/>
                      </a:xfrm>
                      <a:prstGeom prst="rect">
                        <a:avLst/>
                      </a:prstGeom>
                    </p:spPr>
                  </p:pic>
                </p:oleObj>
              </mc:Fallback>
            </mc:AlternateContent>
          </a:graphicData>
        </a:graphic>
      </p:graphicFrame>
      <p:sp>
        <p:nvSpPr>
          <p:cNvPr id="26" name="Content Placeholder 2"/>
          <p:cNvSpPr txBox="1">
            <a:spLocks/>
          </p:cNvSpPr>
          <p:nvPr/>
        </p:nvSpPr>
        <p:spPr>
          <a:xfrm>
            <a:off x="323528" y="4725144"/>
            <a:ext cx="5698770" cy="86409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dirty="0" smtClean="0"/>
              <a:t>We  thus have our third equation</a:t>
            </a:r>
          </a:p>
          <a:p>
            <a:pPr marL="0" indent="0">
              <a:buFont typeface="Arial" panose="020B0604020202020204" pitchFamily="34" charset="0"/>
              <a:buNone/>
            </a:pPr>
            <a:endParaRPr lang="en-IN" b="1" i="1" dirty="0" smtClean="0">
              <a:latin typeface="Symbol" panose="05050102010706020507" pitchFamily="18" charset="2"/>
            </a:endParaRPr>
          </a:p>
          <a:p>
            <a:endParaRPr lang="en-IN" dirty="0"/>
          </a:p>
        </p:txBody>
      </p:sp>
    </p:spTree>
    <p:extLst>
      <p:ext uri="{BB962C8B-B14F-4D97-AF65-F5344CB8AC3E}">
        <p14:creationId xmlns:p14="http://schemas.microsoft.com/office/powerpoint/2010/main" val="3103199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Rigid Rod hanging from wires</a:t>
            </a:r>
            <a:endParaRPr lang="en-IN" dirty="0"/>
          </a:p>
        </p:txBody>
      </p:sp>
      <p:sp>
        <p:nvSpPr>
          <p:cNvPr id="3" name="Content Placeholder 2"/>
          <p:cNvSpPr>
            <a:spLocks noGrp="1"/>
          </p:cNvSpPr>
          <p:nvPr>
            <p:ph idx="1"/>
          </p:nvPr>
        </p:nvSpPr>
        <p:spPr>
          <a:xfrm>
            <a:off x="251520" y="1600200"/>
            <a:ext cx="8280920" cy="4781128"/>
          </a:xfrm>
        </p:spPr>
        <p:txBody>
          <a:bodyPr>
            <a:noAutofit/>
          </a:bodyPr>
          <a:lstStyle/>
          <a:p>
            <a:r>
              <a:rPr lang="en-IN" dirty="0" smtClean="0"/>
              <a:t>Force </a:t>
            </a:r>
            <a:r>
              <a:rPr lang="en-IN" dirty="0" smtClean="0"/>
              <a:t>equilibrium equation</a:t>
            </a:r>
          </a:p>
          <a:p>
            <a:pPr marL="0" indent="0">
              <a:buNone/>
            </a:pPr>
            <a:r>
              <a:rPr lang="en-IN" dirty="0" smtClean="0"/>
              <a:t>	T</a:t>
            </a:r>
            <a:r>
              <a:rPr lang="en-IN" baseline="-25000" dirty="0" smtClean="0"/>
              <a:t>A </a:t>
            </a:r>
            <a:r>
              <a:rPr lang="en-IN" dirty="0" smtClean="0"/>
              <a:t>+ T</a:t>
            </a:r>
            <a:r>
              <a:rPr lang="en-IN" baseline="-25000" dirty="0" smtClean="0"/>
              <a:t>B </a:t>
            </a:r>
            <a:r>
              <a:rPr lang="en-IN" dirty="0" smtClean="0"/>
              <a:t>+ T</a:t>
            </a:r>
            <a:r>
              <a:rPr lang="en-IN" baseline="-25000" dirty="0" smtClean="0"/>
              <a:t>C</a:t>
            </a:r>
            <a:r>
              <a:rPr lang="en-IN" dirty="0" smtClean="0"/>
              <a:t> </a:t>
            </a:r>
            <a:r>
              <a:rPr lang="en-IN" dirty="0" smtClean="0"/>
              <a:t>= W</a:t>
            </a:r>
          </a:p>
          <a:p>
            <a:r>
              <a:rPr lang="en-IN" dirty="0" smtClean="0"/>
              <a:t>M</a:t>
            </a:r>
            <a:r>
              <a:rPr lang="en-IN" dirty="0"/>
              <a:t>oment equilibrium equation </a:t>
            </a:r>
            <a:endParaRPr lang="en-IN" dirty="0" smtClean="0"/>
          </a:p>
          <a:p>
            <a:pPr marL="0" indent="0">
              <a:buNone/>
            </a:pPr>
            <a:r>
              <a:rPr lang="en-IN" dirty="0" smtClean="0"/>
              <a:t>	T</a:t>
            </a:r>
            <a:r>
              <a:rPr lang="en-IN" baseline="-25000" dirty="0" smtClean="0"/>
              <a:t>B</a:t>
            </a:r>
            <a:r>
              <a:rPr lang="en-IN" dirty="0" smtClean="0"/>
              <a:t>S/3 + </a:t>
            </a:r>
            <a:r>
              <a:rPr lang="en-IN" dirty="0" smtClean="0"/>
              <a:t>2T</a:t>
            </a:r>
            <a:r>
              <a:rPr lang="en-IN" baseline="-25000" dirty="0" smtClean="0"/>
              <a:t>C</a:t>
            </a:r>
            <a:r>
              <a:rPr lang="en-IN" dirty="0" smtClean="0"/>
              <a:t>S/3 = </a:t>
            </a:r>
            <a:r>
              <a:rPr lang="en-IN" dirty="0" smtClean="0"/>
              <a:t>WS/2</a:t>
            </a:r>
          </a:p>
          <a:p>
            <a:r>
              <a:rPr lang="en-IN" dirty="0" smtClean="0"/>
              <a:t>From geometrical constraint and deformation</a:t>
            </a:r>
          </a:p>
          <a:p>
            <a:pPr marL="0" indent="0">
              <a:buNone/>
            </a:pPr>
            <a:r>
              <a:rPr lang="en-IN" dirty="0" smtClean="0"/>
              <a:t>	T</a:t>
            </a:r>
            <a:r>
              <a:rPr lang="en-IN" baseline="-25000" dirty="0" smtClean="0"/>
              <a:t>A </a:t>
            </a:r>
            <a:r>
              <a:rPr lang="en-IN" dirty="0" smtClean="0"/>
              <a:t>+ T</a:t>
            </a:r>
            <a:r>
              <a:rPr lang="en-IN" baseline="-25000" dirty="0" smtClean="0"/>
              <a:t>c</a:t>
            </a:r>
            <a:r>
              <a:rPr lang="en-IN" dirty="0" smtClean="0"/>
              <a:t> = 2T</a:t>
            </a:r>
            <a:r>
              <a:rPr lang="en-IN" baseline="-25000" dirty="0" smtClean="0"/>
              <a:t>B</a:t>
            </a:r>
          </a:p>
          <a:p>
            <a:r>
              <a:rPr lang="en-IN" dirty="0" smtClean="0"/>
              <a:t>Hence </a:t>
            </a:r>
          </a:p>
          <a:p>
            <a:pPr marL="0" indent="0">
              <a:buNone/>
            </a:pPr>
            <a:r>
              <a:rPr lang="en-IN" dirty="0"/>
              <a:t>	</a:t>
            </a:r>
            <a:r>
              <a:rPr lang="en-IN" dirty="0" smtClean="0"/>
              <a:t>T</a:t>
            </a:r>
            <a:r>
              <a:rPr lang="en-IN" baseline="-25000" dirty="0" smtClean="0"/>
              <a:t>B</a:t>
            </a:r>
            <a:r>
              <a:rPr lang="en-IN" dirty="0" smtClean="0"/>
              <a:t> </a:t>
            </a:r>
            <a:r>
              <a:rPr lang="en-IN" dirty="0"/>
              <a:t>= </a:t>
            </a:r>
            <a:r>
              <a:rPr lang="en-IN" dirty="0" smtClean="0"/>
              <a:t>4W/12, </a:t>
            </a:r>
            <a:r>
              <a:rPr lang="en-IN" dirty="0"/>
              <a:t>	 </a:t>
            </a:r>
            <a:r>
              <a:rPr lang="en-IN" dirty="0" smtClean="0"/>
              <a:t>T</a:t>
            </a:r>
            <a:r>
              <a:rPr lang="en-IN" baseline="-25000" dirty="0" smtClean="0"/>
              <a:t>C</a:t>
            </a:r>
            <a:r>
              <a:rPr lang="en-IN" dirty="0" smtClean="0"/>
              <a:t> </a:t>
            </a:r>
            <a:r>
              <a:rPr lang="en-IN" dirty="0"/>
              <a:t>= </a:t>
            </a:r>
            <a:r>
              <a:rPr lang="en-IN" dirty="0" smtClean="0"/>
              <a:t>7W/12,	</a:t>
            </a:r>
            <a:r>
              <a:rPr lang="en-IN" dirty="0"/>
              <a:t> </a:t>
            </a:r>
            <a:r>
              <a:rPr lang="en-IN" dirty="0" smtClean="0"/>
              <a:t>T</a:t>
            </a:r>
            <a:r>
              <a:rPr lang="en-IN" baseline="-25000" dirty="0" smtClean="0"/>
              <a:t>A</a:t>
            </a:r>
            <a:r>
              <a:rPr lang="en-IN" dirty="0" smtClean="0"/>
              <a:t> =W/12</a:t>
            </a:r>
            <a:endParaRPr lang="en-IN" dirty="0"/>
          </a:p>
          <a:p>
            <a:endParaRPr lang="en-IN" dirty="0"/>
          </a:p>
          <a:p>
            <a:pPr marL="0" indent="0">
              <a:buNone/>
            </a:pPr>
            <a:endParaRPr lang="en-IN" baseline="-25000" dirty="0" smtClean="0"/>
          </a:p>
          <a:p>
            <a:pPr marL="0" indent="0">
              <a:buNone/>
            </a:pPr>
            <a:endParaRPr lang="en-IN" dirty="0"/>
          </a:p>
          <a:p>
            <a:pPr marL="0" indent="0">
              <a:buNone/>
            </a:pPr>
            <a:endParaRPr lang="en-IN" dirty="0" smtClean="0"/>
          </a:p>
          <a:p>
            <a:pPr marL="0" indent="0">
              <a:buNone/>
            </a:pPr>
            <a:endParaRPr lang="en-IN" dirty="0" smtClean="0"/>
          </a:p>
          <a:p>
            <a:pPr marL="0" indent="0">
              <a:buNone/>
            </a:pPr>
            <a:r>
              <a:rPr lang="en-IN" dirty="0" smtClean="0"/>
              <a:t>.</a:t>
            </a:r>
            <a:endParaRPr lang="en-IN" dirty="0" smtClean="0"/>
          </a:p>
          <a:p>
            <a:pPr marL="0" indent="0">
              <a:buNone/>
            </a:pPr>
            <a:endParaRPr lang="en-IN" dirty="0" smtClean="0"/>
          </a:p>
          <a:p>
            <a:pPr marL="0" indent="0">
              <a:buNone/>
            </a:pPr>
            <a:endParaRPr lang="en-IN" dirty="0" smtClean="0"/>
          </a:p>
          <a:p>
            <a:endParaRPr lang="en-IN" dirty="0" smtClean="0"/>
          </a:p>
          <a:p>
            <a:pPr marL="0" indent="0">
              <a:buNone/>
            </a:pPr>
            <a:endParaRPr lang="en-IN" dirty="0"/>
          </a:p>
        </p:txBody>
      </p:sp>
    </p:spTree>
    <p:extLst>
      <p:ext uri="{BB962C8B-B14F-4D97-AF65-F5344CB8AC3E}">
        <p14:creationId xmlns:p14="http://schemas.microsoft.com/office/powerpoint/2010/main" val="4053596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 added twist</a:t>
            </a:r>
            <a:endParaRPr lang="en-IN" dirty="0"/>
          </a:p>
        </p:txBody>
      </p:sp>
      <p:sp>
        <p:nvSpPr>
          <p:cNvPr id="3" name="Content Placeholder 2"/>
          <p:cNvSpPr>
            <a:spLocks noGrp="1"/>
          </p:cNvSpPr>
          <p:nvPr>
            <p:ph idx="1"/>
          </p:nvPr>
        </p:nvSpPr>
        <p:spPr>
          <a:xfrm>
            <a:off x="457200" y="1600200"/>
            <a:ext cx="4546848" cy="4525963"/>
          </a:xfrm>
        </p:spPr>
        <p:txBody>
          <a:bodyPr>
            <a:normAutofit fontScale="92500" lnSpcReduction="10000"/>
          </a:bodyPr>
          <a:lstStyle/>
          <a:p>
            <a:r>
              <a:rPr lang="en-IN" dirty="0" smtClean="0"/>
              <a:t>The wire at C is replaced by a rope which is initially slack and because it is longer than the wires by an amount d. At equilibrium the rope is tight. Material properties of the rope and area of cross section are the same as that of the wires.</a:t>
            </a:r>
            <a:endParaRPr lang="en-IN" dirty="0" smtClean="0"/>
          </a:p>
          <a:p>
            <a:pPr marL="0" indent="0">
              <a:buNone/>
            </a:pPr>
            <a:endParaRPr lang="en-IN" dirty="0"/>
          </a:p>
        </p:txBody>
      </p:sp>
      <p:grpSp>
        <p:nvGrpSpPr>
          <p:cNvPr id="15" name="Group 14"/>
          <p:cNvGrpSpPr/>
          <p:nvPr/>
        </p:nvGrpSpPr>
        <p:grpSpPr>
          <a:xfrm>
            <a:off x="5175360" y="1628800"/>
            <a:ext cx="3429088" cy="2456983"/>
            <a:chOff x="1907704" y="1628800"/>
            <a:chExt cx="3429088" cy="2456983"/>
          </a:xfrm>
        </p:grpSpPr>
        <p:sp>
          <p:nvSpPr>
            <p:cNvPr id="4" name="Rectangle 3"/>
            <p:cNvSpPr/>
            <p:nvPr/>
          </p:nvSpPr>
          <p:spPr>
            <a:xfrm>
              <a:off x="1907704" y="1628800"/>
              <a:ext cx="2664296" cy="648072"/>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an 4"/>
            <p:cNvSpPr/>
            <p:nvPr/>
          </p:nvSpPr>
          <p:spPr>
            <a:xfrm>
              <a:off x="2096792" y="3356992"/>
              <a:ext cx="3240000" cy="1440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a:off x="2123728"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3848"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907704" y="3491716"/>
              <a:ext cx="421910" cy="584775"/>
            </a:xfrm>
            <a:prstGeom prst="rect">
              <a:avLst/>
            </a:prstGeom>
          </p:spPr>
          <p:txBody>
            <a:bodyPr wrap="none">
              <a:spAutoFit/>
            </a:bodyPr>
            <a:lstStyle/>
            <a:p>
              <a:r>
                <a:rPr lang="en-IN" sz="3200" dirty="0" smtClean="0"/>
                <a:t>A</a:t>
              </a:r>
              <a:endParaRPr lang="en-IN" sz="3200" dirty="0"/>
            </a:p>
          </p:txBody>
        </p:sp>
        <p:sp>
          <p:nvSpPr>
            <p:cNvPr id="11" name="Rectangle 10"/>
            <p:cNvSpPr/>
            <p:nvPr/>
          </p:nvSpPr>
          <p:spPr>
            <a:xfrm>
              <a:off x="2997962" y="3501008"/>
              <a:ext cx="421910" cy="584775"/>
            </a:xfrm>
            <a:prstGeom prst="rect">
              <a:avLst/>
            </a:prstGeom>
          </p:spPr>
          <p:txBody>
            <a:bodyPr wrap="none">
              <a:spAutoFit/>
            </a:bodyPr>
            <a:lstStyle/>
            <a:p>
              <a:r>
                <a:rPr lang="en-IN" sz="3200" dirty="0" smtClean="0"/>
                <a:t>B</a:t>
              </a:r>
              <a:endParaRPr lang="en-IN" sz="3200" dirty="0"/>
            </a:p>
          </p:txBody>
        </p:sp>
        <p:sp>
          <p:nvSpPr>
            <p:cNvPr id="13" name="Rectangle 12"/>
            <p:cNvSpPr/>
            <p:nvPr/>
          </p:nvSpPr>
          <p:spPr>
            <a:xfrm>
              <a:off x="3574026" y="3429000"/>
              <a:ext cx="444352" cy="584775"/>
            </a:xfrm>
            <a:prstGeom prst="rect">
              <a:avLst/>
            </a:prstGeom>
          </p:spPr>
          <p:txBody>
            <a:bodyPr wrap="none">
              <a:spAutoFit/>
            </a:bodyPr>
            <a:lstStyle/>
            <a:p>
              <a:r>
                <a:rPr lang="en-IN" sz="3200" dirty="0" smtClean="0"/>
                <a:t>G</a:t>
              </a:r>
              <a:endParaRPr lang="en-IN" sz="3200" dirty="0"/>
            </a:p>
          </p:txBody>
        </p:sp>
        <p:sp>
          <p:nvSpPr>
            <p:cNvPr id="14" name="Oval 13"/>
            <p:cNvSpPr/>
            <p:nvPr/>
          </p:nvSpPr>
          <p:spPr>
            <a:xfrm>
              <a:off x="3735200" y="3365945"/>
              <a:ext cx="108000" cy="108000"/>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p:cNvCxnSpPr/>
          <p:nvPr/>
        </p:nvCxnSpPr>
        <p:spPr>
          <a:xfrm>
            <a:off x="7452320"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246434" y="3501008"/>
            <a:ext cx="404278" cy="584775"/>
          </a:xfrm>
          <a:prstGeom prst="rect">
            <a:avLst/>
          </a:prstGeom>
        </p:spPr>
        <p:txBody>
          <a:bodyPr wrap="none">
            <a:spAutoFit/>
          </a:bodyPr>
          <a:lstStyle/>
          <a:p>
            <a:r>
              <a:rPr lang="en-IN" sz="3200" dirty="0" smtClean="0"/>
              <a:t>C</a:t>
            </a:r>
            <a:endParaRPr lang="en-IN" sz="3200" dirty="0"/>
          </a:p>
        </p:txBody>
      </p:sp>
    </p:spTree>
    <p:extLst>
      <p:ext uri="{BB962C8B-B14F-4D97-AF65-F5344CB8AC3E}">
        <p14:creationId xmlns:p14="http://schemas.microsoft.com/office/powerpoint/2010/main" val="1051235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an 15"/>
          <p:cNvSpPr/>
          <p:nvPr/>
        </p:nvSpPr>
        <p:spPr>
          <a:xfrm rot="240000">
            <a:off x="5364088" y="4261911"/>
            <a:ext cx="3240000" cy="1440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a:t>An added twist</a:t>
            </a:r>
            <a:endParaRPr lang="en-IN" dirty="0"/>
          </a:p>
        </p:txBody>
      </p:sp>
      <p:sp>
        <p:nvSpPr>
          <p:cNvPr id="3" name="Content Placeholder 2"/>
          <p:cNvSpPr>
            <a:spLocks noGrp="1"/>
          </p:cNvSpPr>
          <p:nvPr>
            <p:ph idx="1"/>
          </p:nvPr>
        </p:nvSpPr>
        <p:spPr>
          <a:xfrm>
            <a:off x="323528" y="1412776"/>
            <a:ext cx="4608512" cy="864096"/>
          </a:xfrm>
        </p:spPr>
        <p:txBody>
          <a:bodyPr>
            <a:normAutofit fontScale="92500" lnSpcReduction="20000"/>
          </a:bodyPr>
          <a:lstStyle/>
          <a:p>
            <a:r>
              <a:rPr lang="en-IN" dirty="0" smtClean="0"/>
              <a:t>In this case CC’ will have two parts. </a:t>
            </a:r>
            <a:endParaRPr lang="en-IN" dirty="0" smtClean="0"/>
          </a:p>
          <a:p>
            <a:pPr marL="0" indent="0">
              <a:buNone/>
            </a:pPr>
            <a:endParaRPr lang="en-IN" dirty="0" smtClean="0"/>
          </a:p>
          <a:p>
            <a:pPr marL="0" indent="0">
              <a:buNone/>
            </a:pPr>
            <a:endParaRPr lang="en-IN" b="1" i="1" dirty="0">
              <a:latin typeface="Symbol" panose="05050102010706020507" pitchFamily="18" charset="2"/>
            </a:endParaRPr>
          </a:p>
          <a:p>
            <a:endParaRPr lang="en-IN" dirty="0"/>
          </a:p>
        </p:txBody>
      </p:sp>
      <p:grpSp>
        <p:nvGrpSpPr>
          <p:cNvPr id="15" name="Group 14"/>
          <p:cNvGrpSpPr/>
          <p:nvPr/>
        </p:nvGrpSpPr>
        <p:grpSpPr>
          <a:xfrm>
            <a:off x="5004048" y="1628800"/>
            <a:ext cx="3573104" cy="3321079"/>
            <a:chOff x="1763688" y="1628800"/>
            <a:chExt cx="3573104" cy="3321079"/>
          </a:xfrm>
        </p:grpSpPr>
        <p:sp>
          <p:nvSpPr>
            <p:cNvPr id="4" name="Rectangle 3"/>
            <p:cNvSpPr/>
            <p:nvPr/>
          </p:nvSpPr>
          <p:spPr>
            <a:xfrm>
              <a:off x="1907704" y="1628800"/>
              <a:ext cx="2664296" cy="648072"/>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an 4"/>
            <p:cNvSpPr/>
            <p:nvPr/>
          </p:nvSpPr>
          <p:spPr>
            <a:xfrm>
              <a:off x="2096792" y="3356992"/>
              <a:ext cx="3240000" cy="1440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a:off x="2123728"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3848"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283968" y="2276872"/>
              <a:ext cx="0" cy="10801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763688" y="4221088"/>
              <a:ext cx="513282" cy="584775"/>
            </a:xfrm>
            <a:prstGeom prst="rect">
              <a:avLst/>
            </a:prstGeom>
          </p:spPr>
          <p:txBody>
            <a:bodyPr wrap="none">
              <a:spAutoFit/>
            </a:bodyPr>
            <a:lstStyle/>
            <a:p>
              <a:r>
                <a:rPr lang="en-IN" sz="3200" dirty="0" smtClean="0"/>
                <a:t>A’</a:t>
              </a:r>
              <a:endParaRPr lang="en-IN" sz="3200" dirty="0"/>
            </a:p>
          </p:txBody>
        </p:sp>
        <p:sp>
          <p:nvSpPr>
            <p:cNvPr id="11" name="Rectangle 10"/>
            <p:cNvSpPr/>
            <p:nvPr/>
          </p:nvSpPr>
          <p:spPr>
            <a:xfrm>
              <a:off x="2771800" y="4293096"/>
              <a:ext cx="510076" cy="584775"/>
            </a:xfrm>
            <a:prstGeom prst="rect">
              <a:avLst/>
            </a:prstGeom>
          </p:spPr>
          <p:txBody>
            <a:bodyPr wrap="none">
              <a:spAutoFit/>
            </a:bodyPr>
            <a:lstStyle/>
            <a:p>
              <a:r>
                <a:rPr lang="en-IN" sz="3200" dirty="0" smtClean="0"/>
                <a:t>B’</a:t>
              </a:r>
              <a:endParaRPr lang="en-IN" sz="3200" dirty="0"/>
            </a:p>
          </p:txBody>
        </p:sp>
        <p:sp>
          <p:nvSpPr>
            <p:cNvPr id="12" name="Rectangle 11"/>
            <p:cNvSpPr/>
            <p:nvPr/>
          </p:nvSpPr>
          <p:spPr>
            <a:xfrm>
              <a:off x="4283968" y="4356393"/>
              <a:ext cx="524695" cy="584775"/>
            </a:xfrm>
            <a:prstGeom prst="rect">
              <a:avLst/>
            </a:prstGeom>
          </p:spPr>
          <p:txBody>
            <a:bodyPr wrap="none">
              <a:spAutoFit/>
            </a:bodyPr>
            <a:lstStyle/>
            <a:p>
              <a:r>
                <a:rPr lang="en-IN" sz="3200" dirty="0" smtClean="0"/>
                <a:t>C’</a:t>
              </a:r>
              <a:endParaRPr lang="en-IN" sz="3200" dirty="0"/>
            </a:p>
          </p:txBody>
        </p:sp>
        <p:sp>
          <p:nvSpPr>
            <p:cNvPr id="13" name="Rectangle 12"/>
            <p:cNvSpPr/>
            <p:nvPr/>
          </p:nvSpPr>
          <p:spPr>
            <a:xfrm>
              <a:off x="3574026" y="4365104"/>
              <a:ext cx="546945" cy="584775"/>
            </a:xfrm>
            <a:prstGeom prst="rect">
              <a:avLst/>
            </a:prstGeom>
          </p:spPr>
          <p:txBody>
            <a:bodyPr wrap="none">
              <a:spAutoFit/>
            </a:bodyPr>
            <a:lstStyle/>
            <a:p>
              <a:r>
                <a:rPr lang="en-IN" sz="3200" dirty="0" smtClean="0"/>
                <a:t>G’</a:t>
              </a:r>
              <a:endParaRPr lang="en-IN" sz="3200" dirty="0"/>
            </a:p>
          </p:txBody>
        </p:sp>
        <p:sp>
          <p:nvSpPr>
            <p:cNvPr id="14" name="Oval 13"/>
            <p:cNvSpPr/>
            <p:nvPr/>
          </p:nvSpPr>
          <p:spPr>
            <a:xfrm>
              <a:off x="3735200" y="4293338"/>
              <a:ext cx="108000" cy="108000"/>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7" name="Straight Connector 16"/>
          <p:cNvCxnSpPr/>
          <p:nvPr/>
        </p:nvCxnSpPr>
        <p:spPr>
          <a:xfrm>
            <a:off x="5364088" y="3140968"/>
            <a:ext cx="0" cy="108012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44208" y="3212976"/>
            <a:ext cx="0" cy="108012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524328" y="3212976"/>
            <a:ext cx="0" cy="108012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932040" y="3419708"/>
            <a:ext cx="421910" cy="584775"/>
          </a:xfrm>
          <a:prstGeom prst="rect">
            <a:avLst/>
          </a:prstGeom>
        </p:spPr>
        <p:txBody>
          <a:bodyPr wrap="none">
            <a:spAutoFit/>
          </a:bodyPr>
          <a:lstStyle/>
          <a:p>
            <a:r>
              <a:rPr lang="en-IN" sz="3200" dirty="0" smtClean="0"/>
              <a:t>A</a:t>
            </a:r>
            <a:endParaRPr lang="en-IN" sz="3200" dirty="0"/>
          </a:p>
        </p:txBody>
      </p:sp>
      <p:sp>
        <p:nvSpPr>
          <p:cNvPr id="21" name="Rectangle 20"/>
          <p:cNvSpPr/>
          <p:nvPr/>
        </p:nvSpPr>
        <p:spPr>
          <a:xfrm>
            <a:off x="6022298" y="3429000"/>
            <a:ext cx="421910" cy="584775"/>
          </a:xfrm>
          <a:prstGeom prst="rect">
            <a:avLst/>
          </a:prstGeom>
        </p:spPr>
        <p:txBody>
          <a:bodyPr wrap="none">
            <a:spAutoFit/>
          </a:bodyPr>
          <a:lstStyle/>
          <a:p>
            <a:r>
              <a:rPr lang="en-IN" sz="3200" dirty="0" smtClean="0"/>
              <a:t>B</a:t>
            </a:r>
            <a:endParaRPr lang="en-IN" sz="3200" dirty="0"/>
          </a:p>
        </p:txBody>
      </p:sp>
      <p:sp>
        <p:nvSpPr>
          <p:cNvPr id="22" name="Rectangle 21"/>
          <p:cNvSpPr/>
          <p:nvPr/>
        </p:nvSpPr>
        <p:spPr>
          <a:xfrm>
            <a:off x="6598362" y="3420289"/>
            <a:ext cx="444352" cy="584775"/>
          </a:xfrm>
          <a:prstGeom prst="rect">
            <a:avLst/>
          </a:prstGeom>
        </p:spPr>
        <p:txBody>
          <a:bodyPr wrap="none">
            <a:spAutoFit/>
          </a:bodyPr>
          <a:lstStyle/>
          <a:p>
            <a:r>
              <a:rPr lang="en-IN" sz="3200" dirty="0" smtClean="0"/>
              <a:t>G</a:t>
            </a:r>
            <a:endParaRPr lang="en-IN" sz="3200" dirty="0"/>
          </a:p>
        </p:txBody>
      </p:sp>
      <p:sp>
        <p:nvSpPr>
          <p:cNvPr id="23" name="Rectangle 22"/>
          <p:cNvSpPr/>
          <p:nvPr/>
        </p:nvSpPr>
        <p:spPr>
          <a:xfrm>
            <a:off x="7524328" y="3429000"/>
            <a:ext cx="404278" cy="584775"/>
          </a:xfrm>
          <a:prstGeom prst="rect">
            <a:avLst/>
          </a:prstGeom>
        </p:spPr>
        <p:txBody>
          <a:bodyPr wrap="none">
            <a:spAutoFit/>
          </a:bodyPr>
          <a:lstStyle/>
          <a:p>
            <a:r>
              <a:rPr lang="en-IN" sz="3200" dirty="0" smtClean="0"/>
              <a:t>C</a:t>
            </a:r>
            <a:endParaRPr lang="en-IN" sz="3200" dirty="0"/>
          </a:p>
        </p:txBody>
      </p:sp>
      <p:cxnSp>
        <p:nvCxnSpPr>
          <p:cNvPr id="24" name="Straight Connector 23"/>
          <p:cNvCxnSpPr/>
          <p:nvPr/>
        </p:nvCxnSpPr>
        <p:spPr>
          <a:xfrm flipV="1">
            <a:off x="5368034" y="4094488"/>
            <a:ext cx="3209118" cy="360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110530" y="3924345"/>
            <a:ext cx="401072" cy="584775"/>
          </a:xfrm>
          <a:prstGeom prst="rect">
            <a:avLst/>
          </a:prstGeom>
        </p:spPr>
        <p:txBody>
          <a:bodyPr wrap="none">
            <a:spAutoFit/>
          </a:bodyPr>
          <a:lstStyle/>
          <a:p>
            <a:r>
              <a:rPr lang="en-IN" sz="3200" b="1" i="1" dirty="0" smtClean="0">
                <a:latin typeface="Symbol" panose="05050102010706020507" pitchFamily="18" charset="2"/>
              </a:rPr>
              <a:t>q</a:t>
            </a:r>
            <a:endParaRPr lang="en-IN" sz="3200" b="1" i="1" dirty="0">
              <a:latin typeface="Symbol" panose="05050102010706020507" pitchFamily="18" charset="2"/>
            </a:endParaRPr>
          </a:p>
        </p:txBody>
      </p:sp>
      <p:graphicFrame>
        <p:nvGraphicFramePr>
          <p:cNvPr id="26" name="Object 25"/>
          <p:cNvGraphicFramePr>
            <a:graphicFrameLocks noChangeAspect="1"/>
          </p:cNvGraphicFramePr>
          <p:nvPr>
            <p:extLst>
              <p:ext uri="{D42A27DB-BD31-4B8C-83A1-F6EECF244321}">
                <p14:modId xmlns:p14="http://schemas.microsoft.com/office/powerpoint/2010/main" val="1856555579"/>
              </p:ext>
            </p:extLst>
          </p:nvPr>
        </p:nvGraphicFramePr>
        <p:xfrm>
          <a:off x="746125" y="2460625"/>
          <a:ext cx="3206750" cy="3111500"/>
        </p:xfrm>
        <a:graphic>
          <a:graphicData uri="http://schemas.openxmlformats.org/presentationml/2006/ole">
            <mc:AlternateContent xmlns:mc="http://schemas.openxmlformats.org/markup-compatibility/2006">
              <mc:Choice xmlns:v="urn:schemas-microsoft-com:vml" Requires="v">
                <p:oleObj spid="_x0000_s4102" name="Equation" r:id="rId3" imgW="1282680" imgH="1244520" progId="Equation.DSMT4">
                  <p:embed/>
                </p:oleObj>
              </mc:Choice>
              <mc:Fallback>
                <p:oleObj name="Equation" r:id="rId3" imgW="1282680" imgH="1244520" progId="Equation.DSMT4">
                  <p:embed/>
                  <p:pic>
                    <p:nvPicPr>
                      <p:cNvPr id="0" name=""/>
                      <p:cNvPicPr>
                        <a:picLocks noChangeAspect="1" noChangeArrowheads="1"/>
                      </p:cNvPicPr>
                      <p:nvPr/>
                    </p:nvPicPr>
                    <p:blipFill>
                      <a:blip r:embed="rId4"/>
                      <a:srcRect/>
                      <a:stretch>
                        <a:fillRect/>
                      </a:stretch>
                    </p:blipFill>
                    <p:spPr bwMode="auto">
                      <a:xfrm>
                        <a:off x="746125" y="2460625"/>
                        <a:ext cx="3206750"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02295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practical problem</a:t>
            </a:r>
            <a:endParaRPr lang="en-IN" dirty="0"/>
          </a:p>
        </p:txBody>
      </p:sp>
      <p:sp>
        <p:nvSpPr>
          <p:cNvPr id="3" name="Content Placeholder 2"/>
          <p:cNvSpPr>
            <a:spLocks noGrp="1"/>
          </p:cNvSpPr>
          <p:nvPr>
            <p:ph idx="1"/>
          </p:nvPr>
        </p:nvSpPr>
        <p:spPr>
          <a:xfrm>
            <a:off x="457200" y="1340768"/>
            <a:ext cx="8229600" cy="4525963"/>
          </a:xfrm>
        </p:spPr>
        <p:txBody>
          <a:bodyPr>
            <a:normAutofit/>
          </a:bodyPr>
          <a:lstStyle/>
          <a:p>
            <a:pPr>
              <a:spcBef>
                <a:spcPct val="50000"/>
              </a:spcBef>
            </a:pPr>
            <a:r>
              <a:rPr lang="en-US" altLang="en-US" sz="2800" dirty="0"/>
              <a:t>A brass sleeve </a:t>
            </a:r>
            <a:r>
              <a:rPr lang="en-US" altLang="en-US" sz="2800" dirty="0" smtClean="0"/>
              <a:t>of length L is </a:t>
            </a:r>
            <a:r>
              <a:rPr lang="en-US" altLang="en-US" sz="2800" dirty="0"/>
              <a:t>slipped over a steel bolt and is held in place by a nut that is turned just snug. </a:t>
            </a:r>
            <a:r>
              <a:rPr lang="en-US" altLang="en-US" sz="2800" dirty="0" smtClean="0"/>
              <a:t>The nut is tightened by one turn. The pitch of the thread is p. What are the forces developed in the bolt and the sleeve? The area of cross section of the bolt is A</a:t>
            </a:r>
            <a:r>
              <a:rPr lang="en-US" altLang="en-US" sz="2800" baseline="-25000" dirty="0" smtClean="0"/>
              <a:t>s</a:t>
            </a:r>
            <a:r>
              <a:rPr lang="en-US" altLang="en-US" sz="2800" dirty="0" smtClean="0"/>
              <a:t> </a:t>
            </a:r>
            <a:r>
              <a:rPr lang="en-US" altLang="en-US" sz="2800" dirty="0"/>
              <a:t>, </a:t>
            </a:r>
            <a:r>
              <a:rPr lang="en-US" altLang="en-US" sz="2800" dirty="0" smtClean="0"/>
              <a:t> the sleeve is A</a:t>
            </a:r>
            <a:r>
              <a:rPr lang="en-US" altLang="en-US" sz="2800" baseline="-25000" dirty="0" smtClean="0"/>
              <a:t>b</a:t>
            </a:r>
            <a:r>
              <a:rPr lang="en-US" altLang="en-US" sz="2800" dirty="0" smtClean="0"/>
              <a:t>. Modulus of elasticity for steel and brass are </a:t>
            </a:r>
            <a:r>
              <a:rPr lang="en-US" altLang="en-US" sz="2800" dirty="0" err="1" smtClean="0"/>
              <a:t>E</a:t>
            </a:r>
            <a:r>
              <a:rPr lang="en-US" altLang="en-US" sz="2800" baseline="-25000" dirty="0" err="1" smtClean="0"/>
              <a:t>s</a:t>
            </a:r>
            <a:r>
              <a:rPr lang="en-US" altLang="en-US" sz="2800" dirty="0" smtClean="0"/>
              <a:t> and </a:t>
            </a:r>
            <a:r>
              <a:rPr lang="en-US" altLang="en-US" sz="2800" dirty="0" err="1" smtClean="0"/>
              <a:t>E</a:t>
            </a:r>
            <a:r>
              <a:rPr lang="en-US" altLang="en-US" sz="2800" baseline="-25000" dirty="0" err="1" smtClean="0"/>
              <a:t>b</a:t>
            </a:r>
            <a:r>
              <a:rPr lang="en-US" altLang="en-US" sz="2800" dirty="0" smtClean="0"/>
              <a:t> respectively. </a:t>
            </a:r>
            <a:endParaRPr lang="en-IN" sz="2800" dirty="0"/>
          </a:p>
        </p:txBody>
      </p:sp>
      <p:pic>
        <p:nvPicPr>
          <p:cNvPr id="5" name="Pictur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4869160"/>
            <a:ext cx="395605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0790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practical problem</a:t>
            </a:r>
            <a:endParaRPr lang="en-IN" dirty="0"/>
          </a:p>
        </p:txBody>
      </p:sp>
      <p:sp>
        <p:nvSpPr>
          <p:cNvPr id="3" name="Content Placeholder 2"/>
          <p:cNvSpPr>
            <a:spLocks noGrp="1"/>
          </p:cNvSpPr>
          <p:nvPr>
            <p:ph idx="1"/>
          </p:nvPr>
        </p:nvSpPr>
        <p:spPr>
          <a:xfrm>
            <a:off x="457200" y="1340768"/>
            <a:ext cx="8229600" cy="4525963"/>
          </a:xfrm>
        </p:spPr>
        <p:txBody>
          <a:bodyPr>
            <a:normAutofit/>
          </a:bodyPr>
          <a:lstStyle/>
          <a:p>
            <a:pPr>
              <a:spcBef>
                <a:spcPct val="50000"/>
              </a:spcBef>
            </a:pPr>
            <a:r>
              <a:rPr lang="en-US" altLang="en-US" sz="2800" dirty="0" smtClean="0"/>
              <a:t>FBDs</a:t>
            </a:r>
          </a:p>
          <a:p>
            <a:pPr>
              <a:spcBef>
                <a:spcPct val="50000"/>
              </a:spcBef>
            </a:pPr>
            <a:r>
              <a:rPr lang="en-US" altLang="en-US" sz="2800" dirty="0" smtClean="0"/>
              <a:t>Nut pushes the sleeve</a:t>
            </a:r>
          </a:p>
          <a:p>
            <a:pPr marL="0" indent="0">
              <a:spcBef>
                <a:spcPct val="50000"/>
              </a:spcBef>
              <a:buNone/>
            </a:pPr>
            <a:r>
              <a:rPr lang="en-US" altLang="en-US" sz="2800" dirty="0"/>
              <a:t> </a:t>
            </a:r>
            <a:endParaRPr lang="en-US" altLang="en-US" sz="2800" dirty="0" smtClean="0"/>
          </a:p>
          <a:p>
            <a:pPr>
              <a:spcBef>
                <a:spcPct val="50000"/>
              </a:spcBef>
            </a:pPr>
            <a:r>
              <a:rPr lang="en-US" altLang="en-US" sz="2800" dirty="0" smtClean="0"/>
              <a:t> Sleeve pushes back the nut</a:t>
            </a:r>
            <a:endParaRPr lang="en-IN" sz="2800" dirty="0"/>
          </a:p>
        </p:txBody>
      </p:sp>
      <p:pic>
        <p:nvPicPr>
          <p:cNvPr id="5" name="Picture 5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874" r="26479"/>
          <a:stretch/>
        </p:blipFill>
        <p:spPr bwMode="auto">
          <a:xfrm>
            <a:off x="5736551" y="1628800"/>
            <a:ext cx="232012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rot="16200000" flipH="1" flipV="1">
            <a:off x="8388464" y="1948895"/>
            <a:ext cx="0" cy="72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V="1">
            <a:off x="5364208" y="1948896"/>
            <a:ext cx="0" cy="72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4911048" y="3874887"/>
            <a:ext cx="3971126" cy="1484872"/>
            <a:chOff x="179512" y="5256496"/>
            <a:chExt cx="3971126" cy="1484872"/>
          </a:xfrm>
        </p:grpSpPr>
        <p:pic>
          <p:nvPicPr>
            <p:cNvPr id="10" name="Picture 5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3557"/>
            <a:stretch/>
          </p:blipFill>
          <p:spPr bwMode="auto">
            <a:xfrm>
              <a:off x="3104544" y="5301208"/>
              <a:ext cx="1046094"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5603"/>
            <a:stretch/>
          </p:blipFill>
          <p:spPr bwMode="auto">
            <a:xfrm>
              <a:off x="179512" y="5341193"/>
              <a:ext cx="569561"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9604"/>
            <a:stretch/>
          </p:blipFill>
          <p:spPr bwMode="auto">
            <a:xfrm>
              <a:off x="2576547" y="5273912"/>
              <a:ext cx="411277"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5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9604"/>
            <a:stretch/>
          </p:blipFill>
          <p:spPr bwMode="auto">
            <a:xfrm>
              <a:off x="2195736" y="5269185"/>
              <a:ext cx="411277"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9604"/>
            <a:stretch/>
          </p:blipFill>
          <p:spPr bwMode="auto">
            <a:xfrm>
              <a:off x="1136387" y="5269185"/>
              <a:ext cx="411277"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9604"/>
            <a:stretch/>
          </p:blipFill>
          <p:spPr bwMode="auto">
            <a:xfrm>
              <a:off x="755576" y="5264458"/>
              <a:ext cx="411277"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5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9604"/>
            <a:stretch/>
          </p:blipFill>
          <p:spPr bwMode="auto">
            <a:xfrm>
              <a:off x="1856467" y="5269185"/>
              <a:ext cx="411277"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9604"/>
            <a:stretch/>
          </p:blipFill>
          <p:spPr bwMode="auto">
            <a:xfrm>
              <a:off x="1475656" y="5264458"/>
              <a:ext cx="411277"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5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9604"/>
            <a:stretch/>
          </p:blipFill>
          <p:spPr bwMode="auto">
            <a:xfrm>
              <a:off x="2728947" y="5256496"/>
              <a:ext cx="411277"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24" name="Straight Arrow Connector 23"/>
          <p:cNvCxnSpPr/>
          <p:nvPr/>
        </p:nvCxnSpPr>
        <p:spPr>
          <a:xfrm rot="5400000" flipV="1">
            <a:off x="7452280" y="4221128"/>
            <a:ext cx="0" cy="72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H="1" flipV="1">
            <a:off x="5796096" y="4221128"/>
            <a:ext cx="0" cy="72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032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practical problem</a:t>
            </a:r>
            <a:endParaRPr lang="en-IN" dirty="0"/>
          </a:p>
        </p:txBody>
      </p:sp>
      <p:sp>
        <p:nvSpPr>
          <p:cNvPr id="3" name="Content Placeholder 2"/>
          <p:cNvSpPr>
            <a:spLocks noGrp="1"/>
          </p:cNvSpPr>
          <p:nvPr>
            <p:ph idx="1"/>
          </p:nvPr>
        </p:nvSpPr>
        <p:spPr>
          <a:xfrm>
            <a:off x="457200" y="1340768"/>
            <a:ext cx="8507288" cy="4525963"/>
          </a:xfrm>
        </p:spPr>
        <p:txBody>
          <a:bodyPr>
            <a:normAutofit fontScale="92500"/>
          </a:bodyPr>
          <a:lstStyle/>
          <a:p>
            <a:pPr>
              <a:spcBef>
                <a:spcPct val="50000"/>
              </a:spcBef>
            </a:pPr>
            <a:r>
              <a:rPr lang="en-US" altLang="en-US" sz="2800" dirty="0" smtClean="0"/>
              <a:t>The tightening of the nut means the length of the sleeve should decrease by p. But this will produce a force F in both the bolt and the sleeve which will cause the sleeve to compress and the bolt to expand as see from the FBDs. </a:t>
            </a:r>
          </a:p>
          <a:p>
            <a:pPr>
              <a:spcBef>
                <a:spcPct val="50000"/>
              </a:spcBef>
            </a:pPr>
            <a:r>
              <a:rPr lang="en-US" altLang="en-US" sz="2800" b="1" dirty="0"/>
              <a:t>T</a:t>
            </a:r>
            <a:r>
              <a:rPr lang="en-US" altLang="en-US" sz="2800" b="1" dirty="0" smtClean="0"/>
              <a:t>he length of the bolt that will affected by this force will be L-p.</a:t>
            </a:r>
          </a:p>
          <a:p>
            <a:pPr>
              <a:spcBef>
                <a:spcPct val="50000"/>
              </a:spcBef>
            </a:pPr>
            <a:r>
              <a:rPr lang="en-US" sz="2800" dirty="0" smtClean="0"/>
              <a:t>Hence new length of sleeve = L-FL/(</a:t>
            </a:r>
            <a:r>
              <a:rPr lang="en-US" altLang="en-US" sz="2800" dirty="0" err="1" smtClean="0"/>
              <a:t>E</a:t>
            </a:r>
            <a:r>
              <a:rPr lang="en-US" altLang="en-US" sz="2800" baseline="-25000" dirty="0" err="1" smtClean="0"/>
              <a:t>b</a:t>
            </a:r>
            <a:r>
              <a:rPr lang="en-US" altLang="en-US" sz="2800" dirty="0" err="1" smtClean="0"/>
              <a:t>A</a:t>
            </a:r>
            <a:r>
              <a:rPr lang="en-US" altLang="en-US" sz="2800" baseline="-25000" dirty="0" err="1" smtClean="0"/>
              <a:t>b</a:t>
            </a:r>
            <a:r>
              <a:rPr lang="en-US" altLang="en-US" sz="2800" dirty="0" smtClean="0"/>
              <a:t>)</a:t>
            </a:r>
          </a:p>
          <a:p>
            <a:pPr>
              <a:spcBef>
                <a:spcPct val="50000"/>
              </a:spcBef>
            </a:pPr>
            <a:r>
              <a:rPr lang="en-US" sz="2800" dirty="0"/>
              <a:t>New length of </a:t>
            </a:r>
            <a:r>
              <a:rPr lang="en-US" sz="2800" dirty="0" smtClean="0"/>
              <a:t>bolt </a:t>
            </a:r>
            <a:r>
              <a:rPr lang="en-US" sz="2800" dirty="0"/>
              <a:t>= </a:t>
            </a:r>
            <a:r>
              <a:rPr lang="en-US" sz="2800" dirty="0" smtClean="0"/>
              <a:t>(L-p)+F(L-p)/(</a:t>
            </a:r>
            <a:r>
              <a:rPr lang="en-US" altLang="en-US" sz="2800" dirty="0" err="1" smtClean="0"/>
              <a:t>E</a:t>
            </a:r>
            <a:r>
              <a:rPr lang="en-US" altLang="en-US" sz="2800" baseline="-25000" dirty="0" err="1" smtClean="0"/>
              <a:t>s</a:t>
            </a:r>
            <a:r>
              <a:rPr lang="en-US" altLang="en-US" sz="2800" dirty="0" err="1" smtClean="0"/>
              <a:t>A</a:t>
            </a:r>
            <a:r>
              <a:rPr lang="en-US" altLang="en-US" sz="2800" baseline="-25000" dirty="0" err="1" smtClean="0"/>
              <a:t>s</a:t>
            </a:r>
            <a:r>
              <a:rPr lang="en-US" altLang="en-US" sz="2800" dirty="0" smtClean="0"/>
              <a:t>)</a:t>
            </a:r>
          </a:p>
          <a:p>
            <a:pPr>
              <a:spcBef>
                <a:spcPct val="50000"/>
              </a:spcBef>
            </a:pPr>
            <a:r>
              <a:rPr lang="en-US" altLang="en-US" sz="2800" dirty="0" smtClean="0"/>
              <a:t>These must be the same. </a:t>
            </a:r>
          </a:p>
          <a:p>
            <a:pPr marL="0" indent="0">
              <a:spcBef>
                <a:spcPct val="50000"/>
              </a:spcBef>
              <a:buNone/>
            </a:pPr>
            <a:endParaRPr lang="en-US" altLang="en-US" sz="2800" dirty="0" smtClean="0"/>
          </a:p>
          <a:p>
            <a:pPr>
              <a:spcBef>
                <a:spcPct val="50000"/>
              </a:spcBef>
            </a:pPr>
            <a:endParaRPr lang="en-IN" sz="2800" dirty="0"/>
          </a:p>
        </p:txBody>
      </p:sp>
    </p:spTree>
    <p:extLst>
      <p:ext uri="{BB962C8B-B14F-4D97-AF65-F5344CB8AC3E}">
        <p14:creationId xmlns:p14="http://schemas.microsoft.com/office/powerpoint/2010/main" val="333554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n 8"/>
          <p:cNvSpPr/>
          <p:nvPr/>
        </p:nvSpPr>
        <p:spPr>
          <a:xfrm>
            <a:off x="5405032" y="4725144"/>
            <a:ext cx="2407328" cy="1422744"/>
          </a:xfrm>
          <a:prstGeom prst="can">
            <a:avLst>
              <a:gd name="adj" fmla="val 50000"/>
            </a:avLst>
          </a:prstGeom>
          <a:pattFill prst="dkDnDiag">
            <a:fgClr>
              <a:schemeClr val="accent1"/>
            </a:fgClr>
            <a:bgClr>
              <a:schemeClr val="bg1"/>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274638"/>
            <a:ext cx="8229600" cy="2074242"/>
          </a:xfrm>
        </p:spPr>
        <p:txBody>
          <a:bodyPr>
            <a:normAutofit fontScale="90000"/>
          </a:bodyPr>
          <a:lstStyle/>
          <a:p>
            <a:r>
              <a:rPr lang="en-IN" dirty="0" smtClean="0"/>
              <a:t>Statically indeterminate problems we have already done without even knowing that they were so</a:t>
            </a:r>
            <a:endParaRPr lang="en-IN" dirty="0"/>
          </a:p>
        </p:txBody>
      </p:sp>
      <p:sp>
        <p:nvSpPr>
          <p:cNvPr id="3" name="Content Placeholder 2"/>
          <p:cNvSpPr>
            <a:spLocks noGrp="1"/>
          </p:cNvSpPr>
          <p:nvPr>
            <p:ph idx="1"/>
          </p:nvPr>
        </p:nvSpPr>
        <p:spPr>
          <a:xfrm>
            <a:off x="467544" y="2780928"/>
            <a:ext cx="4536504" cy="3345235"/>
          </a:xfrm>
        </p:spPr>
        <p:txBody>
          <a:bodyPr>
            <a:normAutofit fontScale="77500" lnSpcReduction="20000"/>
          </a:bodyPr>
          <a:lstStyle/>
          <a:p>
            <a:r>
              <a:rPr lang="en-IN" dirty="0" smtClean="0"/>
              <a:t>Now fix the bottom surface of both cylinders, and fix a rigid plate to the top surface. At both ends the two cylinders are bonded rigidly to those two surfaces. Thus if the plate moves up, the bonded surfaces of both cylinders move by the same amount.</a:t>
            </a:r>
            <a:endParaRPr lang="en-IN" dirty="0"/>
          </a:p>
        </p:txBody>
      </p:sp>
      <p:grpSp>
        <p:nvGrpSpPr>
          <p:cNvPr id="6" name="Group 5"/>
          <p:cNvGrpSpPr/>
          <p:nvPr/>
        </p:nvGrpSpPr>
        <p:grpSpPr>
          <a:xfrm>
            <a:off x="5796136" y="2901416"/>
            <a:ext cx="1584176" cy="2399792"/>
            <a:chOff x="3707904" y="3477480"/>
            <a:chExt cx="1584176" cy="2399792"/>
          </a:xfrm>
        </p:grpSpPr>
        <p:sp>
          <p:nvSpPr>
            <p:cNvPr id="5" name="Can 4"/>
            <p:cNvSpPr/>
            <p:nvPr/>
          </p:nvSpPr>
          <p:spPr>
            <a:xfrm>
              <a:off x="3932312" y="3573016"/>
              <a:ext cx="1143744" cy="2160240"/>
            </a:xfrm>
            <a:prstGeom prst="can">
              <a:avLst>
                <a:gd name="adj" fmla="val 226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an 3"/>
            <p:cNvSpPr/>
            <p:nvPr/>
          </p:nvSpPr>
          <p:spPr>
            <a:xfrm>
              <a:off x="3707904" y="3477480"/>
              <a:ext cx="1584176" cy="2399792"/>
            </a:xfrm>
            <a:prstGeom prst="can">
              <a:avLst>
                <a:gd name="adj" fmla="val 30168"/>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Can 7"/>
          <p:cNvSpPr/>
          <p:nvPr/>
        </p:nvSpPr>
        <p:spPr>
          <a:xfrm>
            <a:off x="5796136" y="2852936"/>
            <a:ext cx="1584176" cy="504056"/>
          </a:xfrm>
          <a:prstGeom prst="can">
            <a:avLst>
              <a:gd name="adj" fmla="val 49368"/>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48207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practical problem</a:t>
            </a:r>
            <a:endParaRPr lang="en-IN" dirty="0"/>
          </a:p>
        </p:txBody>
      </p:sp>
      <p:sp>
        <p:nvSpPr>
          <p:cNvPr id="3" name="Content Placeholder 2"/>
          <p:cNvSpPr>
            <a:spLocks noGrp="1"/>
          </p:cNvSpPr>
          <p:nvPr>
            <p:ph idx="1"/>
          </p:nvPr>
        </p:nvSpPr>
        <p:spPr>
          <a:xfrm>
            <a:off x="457200" y="1340768"/>
            <a:ext cx="8507288" cy="4525963"/>
          </a:xfrm>
        </p:spPr>
        <p:txBody>
          <a:bodyPr>
            <a:normAutofit/>
          </a:bodyPr>
          <a:lstStyle/>
          <a:p>
            <a:pPr>
              <a:spcBef>
                <a:spcPct val="50000"/>
              </a:spcBef>
            </a:pPr>
            <a:r>
              <a:rPr lang="en-US" altLang="en-US" sz="2800" dirty="0" smtClean="0"/>
              <a:t>Using the geometrical constraint of equality of length, we can get the force F. Thereafter it will be possible to find out stresses in the bolt and the sleeve and thus we can get an idea about how much can the nut be tightened without causing any damage.</a:t>
            </a:r>
          </a:p>
          <a:p>
            <a:pPr>
              <a:spcBef>
                <a:spcPct val="50000"/>
              </a:spcBef>
            </a:pPr>
            <a:endParaRPr lang="en-IN" sz="2800" dirty="0"/>
          </a:p>
        </p:txBody>
      </p:sp>
      <p:graphicFrame>
        <p:nvGraphicFramePr>
          <p:cNvPr id="9860" name="Object 9859"/>
          <p:cNvGraphicFramePr>
            <a:graphicFrameLocks noChangeAspect="1"/>
          </p:cNvGraphicFramePr>
          <p:nvPr>
            <p:extLst>
              <p:ext uri="{D42A27DB-BD31-4B8C-83A1-F6EECF244321}">
                <p14:modId xmlns:p14="http://schemas.microsoft.com/office/powerpoint/2010/main" val="2174807953"/>
              </p:ext>
            </p:extLst>
          </p:nvPr>
        </p:nvGraphicFramePr>
        <p:xfrm>
          <a:off x="1979712" y="3659336"/>
          <a:ext cx="4826000" cy="2794000"/>
        </p:xfrm>
        <a:graphic>
          <a:graphicData uri="http://schemas.openxmlformats.org/presentationml/2006/ole">
            <mc:AlternateContent xmlns:mc="http://schemas.openxmlformats.org/markup-compatibility/2006">
              <mc:Choice xmlns:v="urn:schemas-microsoft-com:vml" Requires="v">
                <p:oleObj spid="_x0000_s10245" name="Equation" r:id="rId3" imgW="1930320" imgH="1117440" progId="Equation.DSMT4">
                  <p:embed/>
                </p:oleObj>
              </mc:Choice>
              <mc:Fallback>
                <p:oleObj name="Equation" r:id="rId3" imgW="1930320" imgH="1117440" progId="Equation.DSMT4">
                  <p:embed/>
                  <p:pic>
                    <p:nvPicPr>
                      <p:cNvPr id="0" name=""/>
                      <p:cNvPicPr>
                        <a:picLocks noChangeAspect="1" noChangeArrowheads="1"/>
                      </p:cNvPicPr>
                      <p:nvPr/>
                    </p:nvPicPr>
                    <p:blipFill>
                      <a:blip r:embed="rId4"/>
                      <a:srcRect/>
                      <a:stretch>
                        <a:fillRect/>
                      </a:stretch>
                    </p:blipFill>
                    <p:spPr bwMode="auto">
                      <a:xfrm>
                        <a:off x="1979712" y="3659336"/>
                        <a:ext cx="482600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29100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n 8"/>
          <p:cNvSpPr/>
          <p:nvPr/>
        </p:nvSpPr>
        <p:spPr>
          <a:xfrm>
            <a:off x="5405032" y="4725144"/>
            <a:ext cx="2407328" cy="1422744"/>
          </a:xfrm>
          <a:prstGeom prst="can">
            <a:avLst>
              <a:gd name="adj" fmla="val 50000"/>
            </a:avLst>
          </a:prstGeom>
          <a:pattFill prst="dkDnDiag">
            <a:fgClr>
              <a:schemeClr val="accent1"/>
            </a:fgClr>
            <a:bgClr>
              <a:schemeClr val="bg1"/>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274638"/>
            <a:ext cx="8229600" cy="2074242"/>
          </a:xfrm>
        </p:spPr>
        <p:txBody>
          <a:bodyPr>
            <a:normAutofit fontScale="90000"/>
          </a:bodyPr>
          <a:lstStyle/>
          <a:p>
            <a:r>
              <a:rPr lang="en-IN" dirty="0" smtClean="0"/>
              <a:t>Statically indeterminate problems we have already done without even knowing that they were so</a:t>
            </a:r>
            <a:endParaRPr lang="en-IN" dirty="0"/>
          </a:p>
        </p:txBody>
      </p:sp>
      <p:sp>
        <p:nvSpPr>
          <p:cNvPr id="3" name="Content Placeholder 2"/>
          <p:cNvSpPr>
            <a:spLocks noGrp="1"/>
          </p:cNvSpPr>
          <p:nvPr>
            <p:ph idx="1"/>
          </p:nvPr>
        </p:nvSpPr>
        <p:spPr>
          <a:xfrm>
            <a:off x="467544" y="2780928"/>
            <a:ext cx="4536504" cy="3345235"/>
          </a:xfrm>
        </p:spPr>
        <p:txBody>
          <a:bodyPr>
            <a:normAutofit/>
          </a:bodyPr>
          <a:lstStyle/>
          <a:p>
            <a:r>
              <a:rPr lang="en-IN" dirty="0" smtClean="0"/>
              <a:t>The plate is now pulled by a force P at point A which is the </a:t>
            </a:r>
            <a:r>
              <a:rPr lang="en-IN" dirty="0" err="1" smtClean="0"/>
              <a:t>center</a:t>
            </a:r>
            <a:r>
              <a:rPr lang="en-IN" dirty="0" smtClean="0"/>
              <a:t> of the plate. Point B is the </a:t>
            </a:r>
            <a:r>
              <a:rPr lang="en-IN" dirty="0" err="1" smtClean="0"/>
              <a:t>center</a:t>
            </a:r>
            <a:r>
              <a:rPr lang="en-IN" dirty="0" smtClean="0"/>
              <a:t> of the bottom part of the cylinders.</a:t>
            </a:r>
            <a:endParaRPr lang="en-IN" dirty="0"/>
          </a:p>
        </p:txBody>
      </p:sp>
      <p:grpSp>
        <p:nvGrpSpPr>
          <p:cNvPr id="6" name="Group 5"/>
          <p:cNvGrpSpPr/>
          <p:nvPr/>
        </p:nvGrpSpPr>
        <p:grpSpPr>
          <a:xfrm>
            <a:off x="5796136" y="2901416"/>
            <a:ext cx="1584176" cy="2399792"/>
            <a:chOff x="3707904" y="3477480"/>
            <a:chExt cx="1584176" cy="2399792"/>
          </a:xfrm>
        </p:grpSpPr>
        <p:sp>
          <p:nvSpPr>
            <p:cNvPr id="5" name="Can 4"/>
            <p:cNvSpPr/>
            <p:nvPr/>
          </p:nvSpPr>
          <p:spPr>
            <a:xfrm>
              <a:off x="3932312" y="3573016"/>
              <a:ext cx="1143744" cy="2160240"/>
            </a:xfrm>
            <a:prstGeom prst="can">
              <a:avLst>
                <a:gd name="adj" fmla="val 226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an 3"/>
            <p:cNvSpPr/>
            <p:nvPr/>
          </p:nvSpPr>
          <p:spPr>
            <a:xfrm>
              <a:off x="3707904" y="3477480"/>
              <a:ext cx="1584176" cy="2399792"/>
            </a:xfrm>
            <a:prstGeom prst="can">
              <a:avLst>
                <a:gd name="adj" fmla="val 30168"/>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Can 7"/>
          <p:cNvSpPr/>
          <p:nvPr/>
        </p:nvSpPr>
        <p:spPr>
          <a:xfrm>
            <a:off x="5796136" y="2852936"/>
            <a:ext cx="1584176" cy="504056"/>
          </a:xfrm>
          <a:prstGeom prst="can">
            <a:avLst>
              <a:gd name="adj" fmla="val 49368"/>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p:nvPr/>
        </p:nvCxnSpPr>
        <p:spPr>
          <a:xfrm flipV="1">
            <a:off x="6574576" y="2263224"/>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732240" y="2204864"/>
            <a:ext cx="576064" cy="707886"/>
          </a:xfrm>
          <a:prstGeom prst="rect">
            <a:avLst/>
          </a:prstGeom>
          <a:noFill/>
        </p:spPr>
        <p:txBody>
          <a:bodyPr wrap="square" rtlCol="0">
            <a:spAutoFit/>
          </a:bodyPr>
          <a:lstStyle/>
          <a:p>
            <a:r>
              <a:rPr lang="en-IN" sz="4000" dirty="0" smtClean="0">
                <a:solidFill>
                  <a:srgbClr val="FF0000"/>
                </a:solidFill>
              </a:rPr>
              <a:t>P</a:t>
            </a:r>
            <a:endParaRPr lang="en-IN" sz="4000" dirty="0">
              <a:solidFill>
                <a:srgbClr val="FF0000"/>
              </a:solidFill>
            </a:endParaRPr>
          </a:p>
        </p:txBody>
      </p:sp>
      <p:sp>
        <p:nvSpPr>
          <p:cNvPr id="12" name="TextBox 11"/>
          <p:cNvSpPr txBox="1"/>
          <p:nvPr/>
        </p:nvSpPr>
        <p:spPr>
          <a:xfrm>
            <a:off x="6228184" y="2492895"/>
            <a:ext cx="360000" cy="432000"/>
          </a:xfrm>
          <a:prstGeom prst="rect">
            <a:avLst/>
          </a:prstGeom>
          <a:noFill/>
        </p:spPr>
        <p:txBody>
          <a:bodyPr wrap="square" rtlCol="0">
            <a:spAutoFit/>
          </a:bodyPr>
          <a:lstStyle/>
          <a:p>
            <a:r>
              <a:rPr lang="en-IN" sz="2400" dirty="0" smtClean="0"/>
              <a:t>A</a:t>
            </a:r>
            <a:endParaRPr lang="en-IN" sz="2400" dirty="0"/>
          </a:p>
        </p:txBody>
      </p:sp>
      <p:sp>
        <p:nvSpPr>
          <p:cNvPr id="13" name="TextBox 12"/>
          <p:cNvSpPr txBox="1"/>
          <p:nvPr/>
        </p:nvSpPr>
        <p:spPr>
          <a:xfrm>
            <a:off x="6228184" y="5229248"/>
            <a:ext cx="360040" cy="432000"/>
          </a:xfrm>
          <a:prstGeom prst="rect">
            <a:avLst/>
          </a:prstGeom>
          <a:noFill/>
        </p:spPr>
        <p:txBody>
          <a:bodyPr wrap="square" rtlCol="0">
            <a:spAutoFit/>
          </a:bodyPr>
          <a:lstStyle/>
          <a:p>
            <a:r>
              <a:rPr lang="en-IN" sz="2400" dirty="0" smtClean="0"/>
              <a:t>B</a:t>
            </a:r>
            <a:endParaRPr lang="en-IN" sz="2400" dirty="0"/>
          </a:p>
        </p:txBody>
      </p:sp>
    </p:spTree>
    <p:extLst>
      <p:ext uri="{BB962C8B-B14F-4D97-AF65-F5344CB8AC3E}">
        <p14:creationId xmlns:p14="http://schemas.microsoft.com/office/powerpoint/2010/main" val="2232263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74242"/>
          </a:xfrm>
        </p:spPr>
        <p:txBody>
          <a:bodyPr>
            <a:normAutofit fontScale="90000"/>
          </a:bodyPr>
          <a:lstStyle/>
          <a:p>
            <a:r>
              <a:rPr lang="en-IN" dirty="0" smtClean="0"/>
              <a:t>Statically indeterminate problems we have already done without even knowing that they were so</a:t>
            </a:r>
            <a:endParaRPr lang="en-IN" dirty="0"/>
          </a:p>
        </p:txBody>
      </p:sp>
      <p:sp>
        <p:nvSpPr>
          <p:cNvPr id="3" name="Content Placeholder 2"/>
          <p:cNvSpPr>
            <a:spLocks noGrp="1"/>
          </p:cNvSpPr>
          <p:nvPr>
            <p:ph idx="1"/>
          </p:nvPr>
        </p:nvSpPr>
        <p:spPr>
          <a:xfrm>
            <a:off x="467544" y="2780928"/>
            <a:ext cx="4536504" cy="3345235"/>
          </a:xfrm>
        </p:spPr>
        <p:txBody>
          <a:bodyPr>
            <a:normAutofit/>
          </a:bodyPr>
          <a:lstStyle/>
          <a:p>
            <a:r>
              <a:rPr lang="en-IN" dirty="0" smtClean="0"/>
              <a:t>Free Body Diagram of the entire contraption</a:t>
            </a:r>
          </a:p>
          <a:p>
            <a:r>
              <a:rPr lang="en-IN" dirty="0" smtClean="0"/>
              <a:t>P+R=0</a:t>
            </a:r>
          </a:p>
          <a:p>
            <a:r>
              <a:rPr lang="en-IN" dirty="0" smtClean="0"/>
              <a:t>R=-P</a:t>
            </a:r>
            <a:endParaRPr lang="en-IN" dirty="0"/>
          </a:p>
        </p:txBody>
      </p:sp>
      <p:grpSp>
        <p:nvGrpSpPr>
          <p:cNvPr id="6" name="Group 5"/>
          <p:cNvGrpSpPr/>
          <p:nvPr/>
        </p:nvGrpSpPr>
        <p:grpSpPr>
          <a:xfrm>
            <a:off x="5796136" y="2901416"/>
            <a:ext cx="1584176" cy="2399792"/>
            <a:chOff x="3707904" y="3477480"/>
            <a:chExt cx="1584176" cy="2399792"/>
          </a:xfrm>
        </p:grpSpPr>
        <p:sp>
          <p:nvSpPr>
            <p:cNvPr id="5" name="Can 4"/>
            <p:cNvSpPr/>
            <p:nvPr/>
          </p:nvSpPr>
          <p:spPr>
            <a:xfrm>
              <a:off x="3932312" y="3573016"/>
              <a:ext cx="1143744" cy="2160240"/>
            </a:xfrm>
            <a:prstGeom prst="can">
              <a:avLst>
                <a:gd name="adj" fmla="val 226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an 3"/>
            <p:cNvSpPr/>
            <p:nvPr/>
          </p:nvSpPr>
          <p:spPr>
            <a:xfrm>
              <a:off x="3707904" y="3477480"/>
              <a:ext cx="1584176" cy="2399792"/>
            </a:xfrm>
            <a:prstGeom prst="can">
              <a:avLst>
                <a:gd name="adj" fmla="val 30168"/>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Can 7"/>
          <p:cNvSpPr/>
          <p:nvPr/>
        </p:nvSpPr>
        <p:spPr>
          <a:xfrm>
            <a:off x="5796136" y="2852936"/>
            <a:ext cx="1584176" cy="504056"/>
          </a:xfrm>
          <a:prstGeom prst="can">
            <a:avLst>
              <a:gd name="adj" fmla="val 49368"/>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p:nvPr/>
        </p:nvCxnSpPr>
        <p:spPr>
          <a:xfrm flipV="1">
            <a:off x="6574576" y="2263224"/>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732240" y="2204864"/>
            <a:ext cx="576064" cy="707886"/>
          </a:xfrm>
          <a:prstGeom prst="rect">
            <a:avLst/>
          </a:prstGeom>
          <a:noFill/>
        </p:spPr>
        <p:txBody>
          <a:bodyPr wrap="square" rtlCol="0">
            <a:spAutoFit/>
          </a:bodyPr>
          <a:lstStyle/>
          <a:p>
            <a:r>
              <a:rPr lang="en-IN" sz="4000" dirty="0" smtClean="0">
                <a:solidFill>
                  <a:srgbClr val="FF0000"/>
                </a:solidFill>
              </a:rPr>
              <a:t>P</a:t>
            </a:r>
            <a:endParaRPr lang="en-IN" sz="4000" dirty="0">
              <a:solidFill>
                <a:srgbClr val="FF0000"/>
              </a:solidFill>
            </a:endParaRPr>
          </a:p>
        </p:txBody>
      </p:sp>
      <p:sp>
        <p:nvSpPr>
          <p:cNvPr id="12" name="TextBox 11"/>
          <p:cNvSpPr txBox="1"/>
          <p:nvPr/>
        </p:nvSpPr>
        <p:spPr>
          <a:xfrm>
            <a:off x="6228184" y="2492895"/>
            <a:ext cx="360000" cy="432000"/>
          </a:xfrm>
          <a:prstGeom prst="rect">
            <a:avLst/>
          </a:prstGeom>
          <a:noFill/>
        </p:spPr>
        <p:txBody>
          <a:bodyPr wrap="square" rtlCol="0">
            <a:spAutoFit/>
          </a:bodyPr>
          <a:lstStyle/>
          <a:p>
            <a:r>
              <a:rPr lang="en-IN" sz="2400" dirty="0" smtClean="0"/>
              <a:t>A</a:t>
            </a:r>
            <a:endParaRPr lang="en-IN" sz="2400" dirty="0"/>
          </a:p>
        </p:txBody>
      </p:sp>
      <p:sp>
        <p:nvSpPr>
          <p:cNvPr id="13" name="TextBox 12"/>
          <p:cNvSpPr txBox="1"/>
          <p:nvPr/>
        </p:nvSpPr>
        <p:spPr>
          <a:xfrm>
            <a:off x="6228184" y="5229248"/>
            <a:ext cx="360040" cy="432000"/>
          </a:xfrm>
          <a:prstGeom prst="rect">
            <a:avLst/>
          </a:prstGeom>
          <a:noFill/>
        </p:spPr>
        <p:txBody>
          <a:bodyPr wrap="square" rtlCol="0">
            <a:spAutoFit/>
          </a:bodyPr>
          <a:lstStyle/>
          <a:p>
            <a:r>
              <a:rPr lang="en-IN" sz="2400" dirty="0" smtClean="0"/>
              <a:t>B</a:t>
            </a:r>
            <a:endParaRPr lang="en-IN" sz="2400" dirty="0"/>
          </a:p>
        </p:txBody>
      </p:sp>
      <p:cxnSp>
        <p:nvCxnSpPr>
          <p:cNvPr id="14" name="Straight Arrow Connector 13"/>
          <p:cNvCxnSpPr/>
          <p:nvPr/>
        </p:nvCxnSpPr>
        <p:spPr>
          <a:xfrm flipV="1">
            <a:off x="6588224" y="5268390"/>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45888" y="5210030"/>
            <a:ext cx="576064" cy="707886"/>
          </a:xfrm>
          <a:prstGeom prst="rect">
            <a:avLst/>
          </a:prstGeom>
          <a:noFill/>
        </p:spPr>
        <p:txBody>
          <a:bodyPr wrap="square" rtlCol="0">
            <a:spAutoFit/>
          </a:bodyPr>
          <a:lstStyle/>
          <a:p>
            <a:r>
              <a:rPr lang="en-IN" sz="4000" dirty="0" smtClean="0">
                <a:solidFill>
                  <a:srgbClr val="FF0000"/>
                </a:solidFill>
              </a:rPr>
              <a:t>R</a:t>
            </a:r>
            <a:endParaRPr lang="en-IN" sz="4000" dirty="0">
              <a:solidFill>
                <a:srgbClr val="FF0000"/>
              </a:solidFill>
            </a:endParaRPr>
          </a:p>
        </p:txBody>
      </p:sp>
    </p:spTree>
    <p:extLst>
      <p:ext uri="{BB962C8B-B14F-4D97-AF65-F5344CB8AC3E}">
        <p14:creationId xmlns:p14="http://schemas.microsoft.com/office/powerpoint/2010/main" val="408478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74242"/>
          </a:xfrm>
        </p:spPr>
        <p:txBody>
          <a:bodyPr>
            <a:normAutofit fontScale="90000"/>
          </a:bodyPr>
          <a:lstStyle/>
          <a:p>
            <a:r>
              <a:rPr lang="en-IN" dirty="0" smtClean="0"/>
              <a:t>Statically indeterminate problems we have already done without even knowing that they were so</a:t>
            </a:r>
            <a:endParaRPr lang="en-IN" dirty="0"/>
          </a:p>
        </p:txBody>
      </p:sp>
      <p:sp>
        <p:nvSpPr>
          <p:cNvPr id="3" name="Content Placeholder 2"/>
          <p:cNvSpPr>
            <a:spLocks noGrp="1"/>
          </p:cNvSpPr>
          <p:nvPr>
            <p:ph idx="1"/>
          </p:nvPr>
        </p:nvSpPr>
        <p:spPr>
          <a:xfrm>
            <a:off x="467544" y="2780928"/>
            <a:ext cx="4536504" cy="3345235"/>
          </a:xfrm>
        </p:spPr>
        <p:txBody>
          <a:bodyPr>
            <a:normAutofit/>
          </a:bodyPr>
          <a:lstStyle/>
          <a:p>
            <a:r>
              <a:rPr lang="en-IN" dirty="0" smtClean="0"/>
              <a:t>Free Body Diagram of plate</a:t>
            </a:r>
          </a:p>
          <a:p>
            <a:pPr marL="0" indent="0">
              <a:buNone/>
            </a:pPr>
            <a:endParaRPr lang="en-IN" dirty="0"/>
          </a:p>
        </p:txBody>
      </p:sp>
      <p:grpSp>
        <p:nvGrpSpPr>
          <p:cNvPr id="6" name="Group 5"/>
          <p:cNvGrpSpPr/>
          <p:nvPr/>
        </p:nvGrpSpPr>
        <p:grpSpPr>
          <a:xfrm>
            <a:off x="5796136" y="2901416"/>
            <a:ext cx="1584176" cy="2399792"/>
            <a:chOff x="3707904" y="3477480"/>
            <a:chExt cx="1584176" cy="2399792"/>
          </a:xfrm>
        </p:grpSpPr>
        <p:sp>
          <p:nvSpPr>
            <p:cNvPr id="5" name="Can 4"/>
            <p:cNvSpPr/>
            <p:nvPr/>
          </p:nvSpPr>
          <p:spPr>
            <a:xfrm>
              <a:off x="3932312" y="3573016"/>
              <a:ext cx="1143744" cy="2160240"/>
            </a:xfrm>
            <a:prstGeom prst="can">
              <a:avLst>
                <a:gd name="adj" fmla="val 226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an 3"/>
            <p:cNvSpPr/>
            <p:nvPr/>
          </p:nvSpPr>
          <p:spPr>
            <a:xfrm>
              <a:off x="3707904" y="3477480"/>
              <a:ext cx="1584176" cy="2399792"/>
            </a:xfrm>
            <a:prstGeom prst="can">
              <a:avLst>
                <a:gd name="adj" fmla="val 30168"/>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Can 7"/>
          <p:cNvSpPr/>
          <p:nvPr/>
        </p:nvSpPr>
        <p:spPr>
          <a:xfrm>
            <a:off x="5796136" y="2852936"/>
            <a:ext cx="1584176" cy="504056"/>
          </a:xfrm>
          <a:prstGeom prst="can">
            <a:avLst>
              <a:gd name="adj" fmla="val 49368"/>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p:nvPr/>
        </p:nvCxnSpPr>
        <p:spPr>
          <a:xfrm flipV="1">
            <a:off x="6574576" y="2263224"/>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732240" y="2204864"/>
            <a:ext cx="576064" cy="707886"/>
          </a:xfrm>
          <a:prstGeom prst="rect">
            <a:avLst/>
          </a:prstGeom>
          <a:noFill/>
        </p:spPr>
        <p:txBody>
          <a:bodyPr wrap="square" rtlCol="0">
            <a:spAutoFit/>
          </a:bodyPr>
          <a:lstStyle/>
          <a:p>
            <a:r>
              <a:rPr lang="en-IN" sz="4000" dirty="0" smtClean="0">
                <a:solidFill>
                  <a:srgbClr val="FF0000"/>
                </a:solidFill>
              </a:rPr>
              <a:t>P</a:t>
            </a:r>
            <a:endParaRPr lang="en-IN" sz="4000" dirty="0">
              <a:solidFill>
                <a:srgbClr val="FF0000"/>
              </a:solidFill>
            </a:endParaRPr>
          </a:p>
        </p:txBody>
      </p:sp>
      <p:sp>
        <p:nvSpPr>
          <p:cNvPr id="12" name="TextBox 11"/>
          <p:cNvSpPr txBox="1"/>
          <p:nvPr/>
        </p:nvSpPr>
        <p:spPr>
          <a:xfrm>
            <a:off x="6228184" y="2492895"/>
            <a:ext cx="360000" cy="432000"/>
          </a:xfrm>
          <a:prstGeom prst="rect">
            <a:avLst/>
          </a:prstGeom>
          <a:noFill/>
        </p:spPr>
        <p:txBody>
          <a:bodyPr wrap="square" rtlCol="0">
            <a:spAutoFit/>
          </a:bodyPr>
          <a:lstStyle/>
          <a:p>
            <a:r>
              <a:rPr lang="en-IN" sz="2400" dirty="0" smtClean="0"/>
              <a:t>A</a:t>
            </a:r>
            <a:endParaRPr lang="en-IN" sz="2400" dirty="0"/>
          </a:p>
        </p:txBody>
      </p:sp>
      <p:sp>
        <p:nvSpPr>
          <p:cNvPr id="13" name="TextBox 12"/>
          <p:cNvSpPr txBox="1"/>
          <p:nvPr/>
        </p:nvSpPr>
        <p:spPr>
          <a:xfrm>
            <a:off x="6228184" y="5229248"/>
            <a:ext cx="360040" cy="432000"/>
          </a:xfrm>
          <a:prstGeom prst="rect">
            <a:avLst/>
          </a:prstGeom>
          <a:noFill/>
        </p:spPr>
        <p:txBody>
          <a:bodyPr wrap="square" rtlCol="0">
            <a:spAutoFit/>
          </a:bodyPr>
          <a:lstStyle/>
          <a:p>
            <a:r>
              <a:rPr lang="en-IN" sz="2400" dirty="0" smtClean="0"/>
              <a:t>B</a:t>
            </a:r>
            <a:endParaRPr lang="en-IN" sz="2400" dirty="0"/>
          </a:p>
        </p:txBody>
      </p:sp>
      <p:cxnSp>
        <p:nvCxnSpPr>
          <p:cNvPr id="14" name="Straight Arrow Connector 13"/>
          <p:cNvCxnSpPr/>
          <p:nvPr/>
        </p:nvCxnSpPr>
        <p:spPr>
          <a:xfrm flipV="1">
            <a:off x="6588224" y="5268390"/>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45888" y="5210030"/>
            <a:ext cx="576064" cy="707886"/>
          </a:xfrm>
          <a:prstGeom prst="rect">
            <a:avLst/>
          </a:prstGeom>
          <a:noFill/>
        </p:spPr>
        <p:txBody>
          <a:bodyPr wrap="square" rtlCol="0">
            <a:spAutoFit/>
          </a:bodyPr>
          <a:lstStyle/>
          <a:p>
            <a:r>
              <a:rPr lang="en-IN" sz="4000" dirty="0" smtClean="0">
                <a:solidFill>
                  <a:srgbClr val="FF0000"/>
                </a:solidFill>
              </a:rPr>
              <a:t>R</a:t>
            </a:r>
            <a:endParaRPr lang="en-IN" sz="4000" dirty="0">
              <a:solidFill>
                <a:srgbClr val="FF0000"/>
              </a:solidFill>
            </a:endParaRPr>
          </a:p>
        </p:txBody>
      </p:sp>
    </p:spTree>
    <p:extLst>
      <p:ext uri="{BB962C8B-B14F-4D97-AF65-F5344CB8AC3E}">
        <p14:creationId xmlns:p14="http://schemas.microsoft.com/office/powerpoint/2010/main" val="35099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74242"/>
          </a:xfrm>
        </p:spPr>
        <p:txBody>
          <a:bodyPr>
            <a:normAutofit fontScale="90000"/>
          </a:bodyPr>
          <a:lstStyle/>
          <a:p>
            <a:r>
              <a:rPr lang="en-IN" dirty="0" smtClean="0"/>
              <a:t>Statically indeterminate problems we have already done without even knowing that they were so</a:t>
            </a:r>
            <a:endParaRPr lang="en-IN" dirty="0"/>
          </a:p>
        </p:txBody>
      </p:sp>
      <p:sp>
        <p:nvSpPr>
          <p:cNvPr id="3" name="Content Placeholder 2"/>
          <p:cNvSpPr>
            <a:spLocks noGrp="1"/>
          </p:cNvSpPr>
          <p:nvPr>
            <p:ph idx="1"/>
          </p:nvPr>
        </p:nvSpPr>
        <p:spPr>
          <a:xfrm>
            <a:off x="467544" y="2774832"/>
            <a:ext cx="4104456" cy="3351332"/>
          </a:xfrm>
        </p:spPr>
        <p:txBody>
          <a:bodyPr>
            <a:normAutofit/>
          </a:bodyPr>
          <a:lstStyle/>
          <a:p>
            <a:r>
              <a:rPr lang="en-IN" dirty="0" smtClean="0"/>
              <a:t>Free Body Diagram of plate and the two cylinders taken together as one. We have used the fact that R=-P.</a:t>
            </a:r>
          </a:p>
          <a:p>
            <a:pPr marL="0" indent="0">
              <a:buNone/>
            </a:pPr>
            <a:endParaRPr lang="en-IN" dirty="0"/>
          </a:p>
        </p:txBody>
      </p:sp>
      <p:grpSp>
        <p:nvGrpSpPr>
          <p:cNvPr id="6" name="Group 5"/>
          <p:cNvGrpSpPr/>
          <p:nvPr/>
        </p:nvGrpSpPr>
        <p:grpSpPr>
          <a:xfrm>
            <a:off x="6876256" y="2901416"/>
            <a:ext cx="1584176" cy="2399792"/>
            <a:chOff x="3707904" y="3477480"/>
            <a:chExt cx="1584176" cy="2399792"/>
          </a:xfrm>
        </p:grpSpPr>
        <p:sp>
          <p:nvSpPr>
            <p:cNvPr id="5" name="Can 4"/>
            <p:cNvSpPr/>
            <p:nvPr/>
          </p:nvSpPr>
          <p:spPr>
            <a:xfrm>
              <a:off x="3932312" y="3573016"/>
              <a:ext cx="1143744" cy="2160240"/>
            </a:xfrm>
            <a:prstGeom prst="can">
              <a:avLst>
                <a:gd name="adj" fmla="val 226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an 3"/>
            <p:cNvSpPr/>
            <p:nvPr/>
          </p:nvSpPr>
          <p:spPr>
            <a:xfrm>
              <a:off x="3707904" y="3477480"/>
              <a:ext cx="1584176" cy="2399792"/>
            </a:xfrm>
            <a:prstGeom prst="can">
              <a:avLst>
                <a:gd name="adj" fmla="val 30168"/>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Can 7"/>
          <p:cNvSpPr/>
          <p:nvPr/>
        </p:nvSpPr>
        <p:spPr>
          <a:xfrm>
            <a:off x="4716016" y="4365104"/>
            <a:ext cx="1584176" cy="504056"/>
          </a:xfrm>
          <a:prstGeom prst="can">
            <a:avLst>
              <a:gd name="adj" fmla="val 49368"/>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p:nvPr/>
        </p:nvCxnSpPr>
        <p:spPr>
          <a:xfrm flipV="1">
            <a:off x="5494456" y="3756222"/>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52120" y="3697862"/>
            <a:ext cx="576064" cy="707886"/>
          </a:xfrm>
          <a:prstGeom prst="rect">
            <a:avLst/>
          </a:prstGeom>
          <a:noFill/>
        </p:spPr>
        <p:txBody>
          <a:bodyPr wrap="square" rtlCol="0">
            <a:spAutoFit/>
          </a:bodyPr>
          <a:lstStyle/>
          <a:p>
            <a:r>
              <a:rPr lang="en-IN" sz="4000" dirty="0" smtClean="0">
                <a:solidFill>
                  <a:srgbClr val="FF0000"/>
                </a:solidFill>
              </a:rPr>
              <a:t>P</a:t>
            </a:r>
            <a:endParaRPr lang="en-IN" sz="4000" dirty="0">
              <a:solidFill>
                <a:srgbClr val="FF0000"/>
              </a:solidFill>
            </a:endParaRPr>
          </a:p>
        </p:txBody>
      </p:sp>
      <p:sp>
        <p:nvSpPr>
          <p:cNvPr id="12" name="TextBox 11"/>
          <p:cNvSpPr txBox="1"/>
          <p:nvPr/>
        </p:nvSpPr>
        <p:spPr>
          <a:xfrm>
            <a:off x="5148064" y="3985893"/>
            <a:ext cx="360000" cy="432000"/>
          </a:xfrm>
          <a:prstGeom prst="rect">
            <a:avLst/>
          </a:prstGeom>
          <a:noFill/>
        </p:spPr>
        <p:txBody>
          <a:bodyPr wrap="square" rtlCol="0">
            <a:spAutoFit/>
          </a:bodyPr>
          <a:lstStyle/>
          <a:p>
            <a:r>
              <a:rPr lang="en-IN" sz="2400" dirty="0" smtClean="0"/>
              <a:t>A</a:t>
            </a:r>
            <a:endParaRPr lang="en-IN" sz="2400" dirty="0"/>
          </a:p>
        </p:txBody>
      </p:sp>
      <p:sp>
        <p:nvSpPr>
          <p:cNvPr id="13" name="TextBox 12"/>
          <p:cNvSpPr txBox="1"/>
          <p:nvPr/>
        </p:nvSpPr>
        <p:spPr>
          <a:xfrm>
            <a:off x="7308304" y="5229248"/>
            <a:ext cx="360040" cy="432000"/>
          </a:xfrm>
          <a:prstGeom prst="rect">
            <a:avLst/>
          </a:prstGeom>
          <a:noFill/>
        </p:spPr>
        <p:txBody>
          <a:bodyPr wrap="square" rtlCol="0">
            <a:spAutoFit/>
          </a:bodyPr>
          <a:lstStyle/>
          <a:p>
            <a:r>
              <a:rPr lang="en-IN" sz="2400" dirty="0" smtClean="0"/>
              <a:t>B</a:t>
            </a:r>
            <a:endParaRPr lang="en-IN" sz="2400" dirty="0"/>
          </a:p>
        </p:txBody>
      </p:sp>
      <p:cxnSp>
        <p:nvCxnSpPr>
          <p:cNvPr id="16" name="Straight Arrow Connector 15"/>
          <p:cNvCxnSpPr/>
          <p:nvPr/>
        </p:nvCxnSpPr>
        <p:spPr>
          <a:xfrm>
            <a:off x="5494456" y="4908350"/>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52120" y="4777982"/>
            <a:ext cx="576064" cy="707886"/>
          </a:xfrm>
          <a:prstGeom prst="rect">
            <a:avLst/>
          </a:prstGeom>
          <a:noFill/>
        </p:spPr>
        <p:txBody>
          <a:bodyPr wrap="square" rtlCol="0">
            <a:spAutoFit/>
          </a:bodyPr>
          <a:lstStyle/>
          <a:p>
            <a:r>
              <a:rPr lang="en-IN" sz="4000" dirty="0" smtClean="0">
                <a:solidFill>
                  <a:srgbClr val="FF0000"/>
                </a:solidFill>
              </a:rPr>
              <a:t>P</a:t>
            </a:r>
            <a:endParaRPr lang="en-IN" sz="4000" dirty="0">
              <a:solidFill>
                <a:srgbClr val="FF0000"/>
              </a:solidFill>
            </a:endParaRPr>
          </a:p>
        </p:txBody>
      </p:sp>
      <p:cxnSp>
        <p:nvCxnSpPr>
          <p:cNvPr id="20" name="Straight Arrow Connector 19"/>
          <p:cNvCxnSpPr/>
          <p:nvPr/>
        </p:nvCxnSpPr>
        <p:spPr>
          <a:xfrm flipV="1">
            <a:off x="7654696" y="2479248"/>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812360" y="2420888"/>
            <a:ext cx="576064" cy="707886"/>
          </a:xfrm>
          <a:prstGeom prst="rect">
            <a:avLst/>
          </a:prstGeom>
          <a:noFill/>
        </p:spPr>
        <p:txBody>
          <a:bodyPr wrap="square" rtlCol="0">
            <a:spAutoFit/>
          </a:bodyPr>
          <a:lstStyle/>
          <a:p>
            <a:r>
              <a:rPr lang="en-IN" sz="4000" dirty="0" smtClean="0">
                <a:solidFill>
                  <a:srgbClr val="FF0000"/>
                </a:solidFill>
              </a:rPr>
              <a:t>P</a:t>
            </a:r>
            <a:endParaRPr lang="en-IN" sz="4000" dirty="0">
              <a:solidFill>
                <a:srgbClr val="FF0000"/>
              </a:solidFill>
            </a:endParaRPr>
          </a:p>
        </p:txBody>
      </p:sp>
      <p:cxnSp>
        <p:nvCxnSpPr>
          <p:cNvPr id="22" name="Straight Arrow Connector 21"/>
          <p:cNvCxnSpPr/>
          <p:nvPr/>
        </p:nvCxnSpPr>
        <p:spPr>
          <a:xfrm>
            <a:off x="7668344" y="5287560"/>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26008" y="5157192"/>
            <a:ext cx="576064" cy="707886"/>
          </a:xfrm>
          <a:prstGeom prst="rect">
            <a:avLst/>
          </a:prstGeom>
          <a:noFill/>
        </p:spPr>
        <p:txBody>
          <a:bodyPr wrap="square" rtlCol="0">
            <a:spAutoFit/>
          </a:bodyPr>
          <a:lstStyle/>
          <a:p>
            <a:r>
              <a:rPr lang="en-IN" sz="4000" dirty="0" smtClean="0">
                <a:solidFill>
                  <a:srgbClr val="FF0000"/>
                </a:solidFill>
              </a:rPr>
              <a:t>P</a:t>
            </a:r>
            <a:endParaRPr lang="en-IN" sz="4000" dirty="0">
              <a:solidFill>
                <a:srgbClr val="FF0000"/>
              </a:solidFill>
            </a:endParaRPr>
          </a:p>
        </p:txBody>
      </p:sp>
    </p:spTree>
    <p:extLst>
      <p:ext uri="{BB962C8B-B14F-4D97-AF65-F5344CB8AC3E}">
        <p14:creationId xmlns:p14="http://schemas.microsoft.com/office/powerpoint/2010/main" val="1616439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74242"/>
          </a:xfrm>
        </p:spPr>
        <p:txBody>
          <a:bodyPr>
            <a:normAutofit fontScale="90000"/>
          </a:bodyPr>
          <a:lstStyle/>
          <a:p>
            <a:r>
              <a:rPr lang="en-IN" dirty="0" smtClean="0"/>
              <a:t>Statically indeterminate problems we have already done without even knowing that they were so</a:t>
            </a:r>
            <a:endParaRPr lang="en-IN" dirty="0"/>
          </a:p>
        </p:txBody>
      </p:sp>
      <p:sp>
        <p:nvSpPr>
          <p:cNvPr id="3" name="Content Placeholder 2"/>
          <p:cNvSpPr>
            <a:spLocks noGrp="1"/>
          </p:cNvSpPr>
          <p:nvPr>
            <p:ph idx="1"/>
          </p:nvPr>
        </p:nvSpPr>
        <p:spPr>
          <a:xfrm>
            <a:off x="467544" y="2774832"/>
            <a:ext cx="4464496" cy="3351332"/>
          </a:xfrm>
        </p:spPr>
        <p:txBody>
          <a:bodyPr>
            <a:normAutofit fontScale="92500" lnSpcReduction="10000"/>
          </a:bodyPr>
          <a:lstStyle/>
          <a:p>
            <a:r>
              <a:rPr lang="en-IN" dirty="0" smtClean="0"/>
              <a:t>Free Body Diagram of each cylinder? (Why the question mark ?)</a:t>
            </a:r>
          </a:p>
          <a:p>
            <a:r>
              <a:rPr lang="en-IN" dirty="0" smtClean="0"/>
              <a:t>Because it is here that we face the problem of indeterminacy</a:t>
            </a:r>
          </a:p>
          <a:p>
            <a:r>
              <a:rPr lang="en-IN" dirty="0" smtClean="0"/>
              <a:t>All we know is P</a:t>
            </a:r>
            <a:r>
              <a:rPr lang="en-IN" baseline="-25000" dirty="0" smtClean="0"/>
              <a:t>1</a:t>
            </a:r>
            <a:r>
              <a:rPr lang="en-IN" dirty="0" smtClean="0"/>
              <a:t>+ P</a:t>
            </a:r>
            <a:r>
              <a:rPr lang="en-IN" baseline="-25000" dirty="0" smtClean="0"/>
              <a:t>2 </a:t>
            </a:r>
            <a:r>
              <a:rPr lang="en-IN" dirty="0" smtClean="0"/>
              <a:t>= P </a:t>
            </a:r>
          </a:p>
          <a:p>
            <a:pPr marL="0" indent="0">
              <a:buNone/>
            </a:pPr>
            <a:endParaRPr lang="en-IN" dirty="0"/>
          </a:p>
        </p:txBody>
      </p:sp>
      <p:sp>
        <p:nvSpPr>
          <p:cNvPr id="5" name="Can 4"/>
          <p:cNvSpPr/>
          <p:nvPr/>
        </p:nvSpPr>
        <p:spPr>
          <a:xfrm>
            <a:off x="7100664" y="2996952"/>
            <a:ext cx="1143744" cy="2160240"/>
          </a:xfrm>
          <a:prstGeom prst="can">
            <a:avLst>
              <a:gd name="adj" fmla="val 226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Arrow Connector 19"/>
          <p:cNvCxnSpPr/>
          <p:nvPr/>
        </p:nvCxnSpPr>
        <p:spPr>
          <a:xfrm flipV="1">
            <a:off x="7654696" y="2479248"/>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812360" y="2276872"/>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2</a:t>
            </a:r>
            <a:endParaRPr lang="en-IN" sz="4000" baseline="-25000" dirty="0">
              <a:solidFill>
                <a:srgbClr val="FF0000"/>
              </a:solidFill>
            </a:endParaRPr>
          </a:p>
        </p:txBody>
      </p:sp>
      <p:cxnSp>
        <p:nvCxnSpPr>
          <p:cNvPr id="22" name="Straight Arrow Connector 21"/>
          <p:cNvCxnSpPr/>
          <p:nvPr/>
        </p:nvCxnSpPr>
        <p:spPr>
          <a:xfrm>
            <a:off x="7668344" y="5157192"/>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Can 18"/>
          <p:cNvSpPr/>
          <p:nvPr/>
        </p:nvSpPr>
        <p:spPr>
          <a:xfrm>
            <a:off x="5444480" y="2996952"/>
            <a:ext cx="1143744" cy="2160240"/>
          </a:xfrm>
          <a:prstGeom prst="can">
            <a:avLst>
              <a:gd name="adj" fmla="val 226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Can 23"/>
          <p:cNvSpPr/>
          <p:nvPr/>
        </p:nvSpPr>
        <p:spPr>
          <a:xfrm>
            <a:off x="5220072" y="2901416"/>
            <a:ext cx="1584176" cy="2399792"/>
          </a:xfrm>
          <a:prstGeom prst="can">
            <a:avLst>
              <a:gd name="adj" fmla="val 30168"/>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5444480" y="2996952"/>
            <a:ext cx="114374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7812360" y="5097378"/>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2</a:t>
            </a:r>
            <a:endParaRPr lang="en-IN" sz="4000" baseline="-25000" dirty="0">
              <a:solidFill>
                <a:srgbClr val="FF0000"/>
              </a:solidFill>
            </a:endParaRPr>
          </a:p>
        </p:txBody>
      </p:sp>
      <p:cxnSp>
        <p:nvCxnSpPr>
          <p:cNvPr id="26" name="Straight Arrow Connector 25"/>
          <p:cNvCxnSpPr/>
          <p:nvPr/>
        </p:nvCxnSpPr>
        <p:spPr>
          <a:xfrm flipV="1">
            <a:off x="6029576" y="2434536"/>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84168" y="2204864"/>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1</a:t>
            </a:r>
            <a:endParaRPr lang="en-IN" sz="4000" baseline="-25000" dirty="0">
              <a:solidFill>
                <a:srgbClr val="FF0000"/>
              </a:solidFill>
            </a:endParaRPr>
          </a:p>
        </p:txBody>
      </p:sp>
      <p:sp>
        <p:nvSpPr>
          <p:cNvPr id="29" name="TextBox 28"/>
          <p:cNvSpPr txBox="1"/>
          <p:nvPr/>
        </p:nvSpPr>
        <p:spPr>
          <a:xfrm>
            <a:off x="6084168" y="5241394"/>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1</a:t>
            </a:r>
            <a:endParaRPr lang="en-IN" sz="4000" baseline="-25000" dirty="0">
              <a:solidFill>
                <a:srgbClr val="FF0000"/>
              </a:solidFill>
            </a:endParaRPr>
          </a:p>
        </p:txBody>
      </p:sp>
      <p:cxnSp>
        <p:nvCxnSpPr>
          <p:cNvPr id="30" name="Straight Arrow Connector 29"/>
          <p:cNvCxnSpPr/>
          <p:nvPr/>
        </p:nvCxnSpPr>
        <p:spPr>
          <a:xfrm>
            <a:off x="6025808" y="5268390"/>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85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74242"/>
          </a:xfrm>
        </p:spPr>
        <p:txBody>
          <a:bodyPr>
            <a:normAutofit fontScale="90000"/>
          </a:bodyPr>
          <a:lstStyle/>
          <a:p>
            <a:r>
              <a:rPr lang="en-IN" dirty="0" smtClean="0"/>
              <a:t>Statically indeterminate problems we have already done without even knowing that they were so</a:t>
            </a:r>
            <a:endParaRPr lang="en-IN" dirty="0"/>
          </a:p>
        </p:txBody>
      </p:sp>
      <p:sp>
        <p:nvSpPr>
          <p:cNvPr id="3" name="Content Placeholder 2"/>
          <p:cNvSpPr>
            <a:spLocks noGrp="1"/>
          </p:cNvSpPr>
          <p:nvPr>
            <p:ph idx="1"/>
          </p:nvPr>
        </p:nvSpPr>
        <p:spPr>
          <a:xfrm>
            <a:off x="467544" y="2774832"/>
            <a:ext cx="4464496" cy="3351332"/>
          </a:xfrm>
        </p:spPr>
        <p:txBody>
          <a:bodyPr>
            <a:normAutofit fontScale="77500" lnSpcReduction="20000"/>
          </a:bodyPr>
          <a:lstStyle/>
          <a:p>
            <a:r>
              <a:rPr lang="en-IN" dirty="0" smtClean="0"/>
              <a:t>What is the geometrical constraint ?</a:t>
            </a:r>
          </a:p>
          <a:p>
            <a:r>
              <a:rPr lang="en-IN" dirty="0" smtClean="0"/>
              <a:t>Since the top plate is rigid and is rigidly attached to both cylinders and both cylinders are rigidly bonded to each other, the displacement of the top surface for both cylinders must be same under the action of P.</a:t>
            </a:r>
          </a:p>
          <a:p>
            <a:pPr marL="0" indent="0">
              <a:buNone/>
            </a:pPr>
            <a:endParaRPr lang="en-IN" dirty="0"/>
          </a:p>
        </p:txBody>
      </p:sp>
      <p:sp>
        <p:nvSpPr>
          <p:cNvPr id="5" name="Can 4"/>
          <p:cNvSpPr/>
          <p:nvPr/>
        </p:nvSpPr>
        <p:spPr>
          <a:xfrm>
            <a:off x="7100664" y="2996952"/>
            <a:ext cx="1143744" cy="2160240"/>
          </a:xfrm>
          <a:prstGeom prst="can">
            <a:avLst>
              <a:gd name="adj" fmla="val 226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Arrow Connector 19"/>
          <p:cNvCxnSpPr/>
          <p:nvPr/>
        </p:nvCxnSpPr>
        <p:spPr>
          <a:xfrm flipV="1">
            <a:off x="7654696" y="2479248"/>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812360" y="2276872"/>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2</a:t>
            </a:r>
            <a:endParaRPr lang="en-IN" sz="4000" baseline="-25000" dirty="0">
              <a:solidFill>
                <a:srgbClr val="FF0000"/>
              </a:solidFill>
            </a:endParaRPr>
          </a:p>
        </p:txBody>
      </p:sp>
      <p:cxnSp>
        <p:nvCxnSpPr>
          <p:cNvPr id="22" name="Straight Arrow Connector 21"/>
          <p:cNvCxnSpPr/>
          <p:nvPr/>
        </p:nvCxnSpPr>
        <p:spPr>
          <a:xfrm>
            <a:off x="7668344" y="5157192"/>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Can 18"/>
          <p:cNvSpPr/>
          <p:nvPr/>
        </p:nvSpPr>
        <p:spPr>
          <a:xfrm>
            <a:off x="5444480" y="2996952"/>
            <a:ext cx="1143744" cy="2160240"/>
          </a:xfrm>
          <a:prstGeom prst="can">
            <a:avLst>
              <a:gd name="adj" fmla="val 226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p:cNvGrpSpPr/>
          <p:nvPr/>
        </p:nvGrpSpPr>
        <p:grpSpPr>
          <a:xfrm>
            <a:off x="5220072" y="2901416"/>
            <a:ext cx="1584176" cy="2399792"/>
            <a:chOff x="5220072" y="2901416"/>
            <a:chExt cx="1584176" cy="2399792"/>
          </a:xfrm>
        </p:grpSpPr>
        <p:sp>
          <p:nvSpPr>
            <p:cNvPr id="24" name="Can 23"/>
            <p:cNvSpPr/>
            <p:nvPr/>
          </p:nvSpPr>
          <p:spPr>
            <a:xfrm>
              <a:off x="5220072" y="2901416"/>
              <a:ext cx="1584176" cy="2399792"/>
            </a:xfrm>
            <a:prstGeom prst="can">
              <a:avLst>
                <a:gd name="adj" fmla="val 30168"/>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5444480" y="2996952"/>
              <a:ext cx="114374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 name="TextBox 24"/>
          <p:cNvSpPr txBox="1"/>
          <p:nvPr/>
        </p:nvSpPr>
        <p:spPr>
          <a:xfrm>
            <a:off x="7812360" y="5097378"/>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2</a:t>
            </a:r>
            <a:endParaRPr lang="en-IN" sz="4000" baseline="-25000" dirty="0">
              <a:solidFill>
                <a:srgbClr val="FF0000"/>
              </a:solidFill>
            </a:endParaRPr>
          </a:p>
        </p:txBody>
      </p:sp>
      <p:cxnSp>
        <p:nvCxnSpPr>
          <p:cNvPr id="26" name="Straight Arrow Connector 25"/>
          <p:cNvCxnSpPr/>
          <p:nvPr/>
        </p:nvCxnSpPr>
        <p:spPr>
          <a:xfrm flipV="1">
            <a:off x="6029576" y="2434536"/>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84168" y="2204864"/>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1</a:t>
            </a:r>
            <a:endParaRPr lang="en-IN" sz="4000" baseline="-25000" dirty="0">
              <a:solidFill>
                <a:srgbClr val="FF0000"/>
              </a:solidFill>
            </a:endParaRPr>
          </a:p>
        </p:txBody>
      </p:sp>
      <p:sp>
        <p:nvSpPr>
          <p:cNvPr id="29" name="TextBox 28"/>
          <p:cNvSpPr txBox="1"/>
          <p:nvPr/>
        </p:nvSpPr>
        <p:spPr>
          <a:xfrm>
            <a:off x="6084168" y="5241394"/>
            <a:ext cx="720080" cy="707886"/>
          </a:xfrm>
          <a:prstGeom prst="rect">
            <a:avLst/>
          </a:prstGeom>
          <a:noFill/>
        </p:spPr>
        <p:txBody>
          <a:bodyPr wrap="square" rtlCol="0">
            <a:spAutoFit/>
          </a:bodyPr>
          <a:lstStyle/>
          <a:p>
            <a:r>
              <a:rPr lang="en-IN" sz="4000" dirty="0" smtClean="0">
                <a:solidFill>
                  <a:srgbClr val="FF0000"/>
                </a:solidFill>
              </a:rPr>
              <a:t>P</a:t>
            </a:r>
            <a:r>
              <a:rPr lang="en-IN" sz="4000" baseline="-25000" dirty="0" smtClean="0">
                <a:solidFill>
                  <a:srgbClr val="FF0000"/>
                </a:solidFill>
              </a:rPr>
              <a:t>1</a:t>
            </a:r>
            <a:endParaRPr lang="en-IN" sz="4000" baseline="-25000" dirty="0">
              <a:solidFill>
                <a:srgbClr val="FF0000"/>
              </a:solidFill>
            </a:endParaRPr>
          </a:p>
        </p:txBody>
      </p:sp>
      <p:cxnSp>
        <p:nvCxnSpPr>
          <p:cNvPr id="30" name="Straight Arrow Connector 29"/>
          <p:cNvCxnSpPr/>
          <p:nvPr/>
        </p:nvCxnSpPr>
        <p:spPr>
          <a:xfrm>
            <a:off x="6025808" y="5268390"/>
            <a:ext cx="0" cy="68089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5220072" y="2630815"/>
            <a:ext cx="1584176" cy="2693921"/>
            <a:chOff x="5220072" y="2901416"/>
            <a:chExt cx="1584176" cy="2399792"/>
          </a:xfrm>
          <a:noFill/>
        </p:grpSpPr>
        <p:sp>
          <p:nvSpPr>
            <p:cNvPr id="18" name="Can 17"/>
            <p:cNvSpPr/>
            <p:nvPr/>
          </p:nvSpPr>
          <p:spPr>
            <a:xfrm>
              <a:off x="5220072" y="2901416"/>
              <a:ext cx="1584176" cy="2399792"/>
            </a:xfrm>
            <a:prstGeom prst="can">
              <a:avLst>
                <a:gd name="adj" fmla="val 30168"/>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5444480" y="2996952"/>
              <a:ext cx="1143744" cy="28803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Can 27"/>
          <p:cNvSpPr/>
          <p:nvPr/>
        </p:nvSpPr>
        <p:spPr>
          <a:xfrm>
            <a:off x="7092280" y="2738060"/>
            <a:ext cx="1143744" cy="2419132"/>
          </a:xfrm>
          <a:prstGeom prst="can">
            <a:avLst>
              <a:gd name="adj" fmla="val 226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35536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6861E66B55641AE6575F44CB71A27" ma:contentTypeVersion="2" ma:contentTypeDescription="Create a new document." ma:contentTypeScope="" ma:versionID="4b35607b4ed4efdf9b624cbff1e22375">
  <xsd:schema xmlns:xsd="http://www.w3.org/2001/XMLSchema" xmlns:xs="http://www.w3.org/2001/XMLSchema" xmlns:p="http://schemas.microsoft.com/office/2006/metadata/properties" xmlns:ns2="8ea5e6b7-b3de-443a-b1f0-55105e463460" targetNamespace="http://schemas.microsoft.com/office/2006/metadata/properties" ma:root="true" ma:fieldsID="69e72cdc59b480a047fb28f085ec0421" ns2:_="">
    <xsd:import namespace="8ea5e6b7-b3de-443a-b1f0-55105e46346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a5e6b7-b3de-443a-b1f0-55105e4634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979916-3A38-4FFD-A97F-00EAD174230B}"/>
</file>

<file path=customXml/itemProps2.xml><?xml version="1.0" encoding="utf-8"?>
<ds:datastoreItem xmlns:ds="http://schemas.openxmlformats.org/officeDocument/2006/customXml" ds:itemID="{3A17094E-E06E-4C51-A9AB-D282A7666212}"/>
</file>

<file path=customXml/itemProps3.xml><?xml version="1.0" encoding="utf-8"?>
<ds:datastoreItem xmlns:ds="http://schemas.openxmlformats.org/officeDocument/2006/customXml" ds:itemID="{704BAC0A-B5F3-4EDD-8EF4-629DF343C7BF}"/>
</file>

<file path=docProps/app.xml><?xml version="1.0" encoding="utf-8"?>
<Properties xmlns="http://schemas.openxmlformats.org/officeDocument/2006/extended-properties" xmlns:vt="http://schemas.openxmlformats.org/officeDocument/2006/docPropsVTypes">
  <TotalTime>347</TotalTime>
  <Words>1409</Words>
  <Application>Microsoft Office PowerPoint</Application>
  <PresentationFormat>On-screen Show (4:3)</PresentationFormat>
  <Paragraphs>241</Paragraphs>
  <Slides>30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Office Theme</vt:lpstr>
      <vt:lpstr>MathType 7.0 Equation</vt:lpstr>
      <vt:lpstr>Statically indeterminate problems </vt:lpstr>
      <vt:lpstr>Statically indeterminate problems we have already done without even knowing that they were so</vt:lpstr>
      <vt:lpstr>Statically indeterminate problems we have already done without even knowing that they were so</vt:lpstr>
      <vt:lpstr>Statically indeterminate problems we have already done without even knowing that they were so</vt:lpstr>
      <vt:lpstr>Statically indeterminate problems we have already done without even knowing that they were so</vt:lpstr>
      <vt:lpstr>Statically indeterminate problems we have already done without even knowing that they were so</vt:lpstr>
      <vt:lpstr>Statically indeterminate problems we have already done without even knowing that they were so</vt:lpstr>
      <vt:lpstr>Statically indeterminate problems we have already done without even knowing that they were so</vt:lpstr>
      <vt:lpstr>Statically indeterminate problems we have already done without even knowing that they were so</vt:lpstr>
      <vt:lpstr>Statically indeterminate problems we have already done without even knowing that they were so</vt:lpstr>
      <vt:lpstr>Statically indeterminate problems we have already done without even knowing that they were so</vt:lpstr>
      <vt:lpstr>Statically indeterminate problems we have already done without even knowing that they were so</vt:lpstr>
      <vt:lpstr>Statically indeterminate problems we have already done without even knowing that they were so</vt:lpstr>
      <vt:lpstr>Statically indeterminate problems we have already done without even knowing that they were so</vt:lpstr>
      <vt:lpstr>Statically indeterminate problems we have already done without even knowing that they were so</vt:lpstr>
      <vt:lpstr>Rigid Rod hanging from wires</vt:lpstr>
      <vt:lpstr>Rigid Rod hanging from wires</vt:lpstr>
      <vt:lpstr>Rigid Rod hanging from wires</vt:lpstr>
      <vt:lpstr>Rigid Rod hanging from wires</vt:lpstr>
      <vt:lpstr>Rigid Rod hanging from wires</vt:lpstr>
      <vt:lpstr>Rigid Rod hanging from wires</vt:lpstr>
      <vt:lpstr>Rigid Rod hanging from wires</vt:lpstr>
      <vt:lpstr>Rigid Rod hanging from wires</vt:lpstr>
      <vt:lpstr>Rigid Rod hanging from wires</vt:lpstr>
      <vt:lpstr>An added twist</vt:lpstr>
      <vt:lpstr>An added twist</vt:lpstr>
      <vt:lpstr>A practical problem</vt:lpstr>
      <vt:lpstr>A practical problem</vt:lpstr>
      <vt:lpstr>A practical problem</vt:lpstr>
      <vt:lpstr>A practical problem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Statically indeterminate problems</dc:title>
  <dc:creator>Windows User</dc:creator>
  <cp:lastModifiedBy>Windows User</cp:lastModifiedBy>
  <cp:revision>28</cp:revision>
  <dcterms:created xsi:type="dcterms:W3CDTF">2020-09-02T13:10:19Z</dcterms:created>
  <dcterms:modified xsi:type="dcterms:W3CDTF">2020-09-02T22:43:15Z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0x0101001446861E66B55641AE6575F44CB71A27</vt:lpwstr>
  </property>
</Properties>
</file>