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8" r:id="rId21"/>
    <p:sldId id="276" r:id="rId22"/>
    <p:sldId id="279" r:id="rId23"/>
    <p:sldId id="277" r:id="rId24"/>
    <p:sldId id="280" r:id="rId25"/>
    <p:sldId id="281" r:id="rId26"/>
    <p:sldId id="282" r:id="rId27"/>
    <p:sldId id="286" r:id="rId28"/>
    <p:sldId id="287" r:id="rId29"/>
    <p:sldId id="288" r:id="rId30"/>
    <p:sldId id="289" r:id="rId31"/>
    <p:sldId id="291" r:id="rId32"/>
    <p:sldId id="29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302" y="-102"/>
      </p:cViewPr>
      <p:guideLst>
        <p:guide orient="horz" pos="356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E7C83C-274D-4FAA-B566-BB1D2EA92666}"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7876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E7C83C-274D-4FAA-B566-BB1D2EA92666}"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345526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E7C83C-274D-4FAA-B566-BB1D2EA92666}"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363068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E7C83C-274D-4FAA-B566-BB1D2EA92666}"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189072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E7C83C-274D-4FAA-B566-BB1D2EA92666}"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341009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1E7C83C-274D-4FAA-B566-BB1D2EA92666}"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1527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1E7C83C-274D-4FAA-B566-BB1D2EA92666}"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372109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1E7C83C-274D-4FAA-B566-BB1D2EA92666}"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174382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7C83C-274D-4FAA-B566-BB1D2EA92666}"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288812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7C83C-274D-4FAA-B566-BB1D2EA92666}"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327521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7C83C-274D-4FAA-B566-BB1D2EA92666}"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A892F-1F87-440C-9B8F-458ED3917658}" type="slidenum">
              <a:rPr lang="en-IN" smtClean="0"/>
              <a:t>‹#›</a:t>
            </a:fld>
            <a:endParaRPr lang="en-IN"/>
          </a:p>
        </p:txBody>
      </p:sp>
    </p:spTree>
    <p:extLst>
      <p:ext uri="{BB962C8B-B14F-4D97-AF65-F5344CB8AC3E}">
        <p14:creationId xmlns:p14="http://schemas.microsoft.com/office/powerpoint/2010/main" val="99953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7C83C-274D-4FAA-B566-BB1D2EA92666}" type="datetimeFigureOut">
              <a:rPr lang="en-IN" smtClean="0"/>
              <a:t>06-09-2020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A892F-1F87-440C-9B8F-458ED3917658}" type="slidenum">
              <a:rPr lang="en-IN" smtClean="0"/>
              <a:t>‹#›</a:t>
            </a:fld>
            <a:endParaRPr lang="en-IN"/>
          </a:p>
        </p:txBody>
      </p:sp>
    </p:spTree>
    <p:extLst>
      <p:ext uri="{BB962C8B-B14F-4D97-AF65-F5344CB8AC3E}">
        <p14:creationId xmlns:p14="http://schemas.microsoft.com/office/powerpoint/2010/main" val="1234137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Sample problems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0358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196752"/>
            <a:ext cx="8568951" cy="4525963"/>
          </a:xfrm>
        </p:spPr>
        <p:txBody>
          <a:bodyPr>
            <a:normAutofit/>
          </a:bodyPr>
          <a:lstStyle/>
          <a:p>
            <a:r>
              <a:rPr lang="en-IN" sz="2400" dirty="0" smtClean="0"/>
              <a:t>Domain AB</a:t>
            </a:r>
          </a:p>
          <a:p>
            <a:r>
              <a:rPr lang="en-IN" sz="2400" dirty="0" smtClean="0"/>
              <a:t>Please note We am introducing a new variable </a:t>
            </a:r>
            <a:r>
              <a:rPr lang="en-IN" sz="2400" dirty="0" smtClean="0">
                <a:latin typeface="Symbol" panose="05050102010706020507" pitchFamily="18" charset="2"/>
              </a:rPr>
              <a:t>x</a:t>
            </a:r>
            <a:r>
              <a:rPr lang="en-IN" sz="2400" dirty="0" smtClean="0"/>
              <a:t> in place of x we used earlier under the integral sign. If we get used to this now, we will be able to handle problems of distributed loading, specially in beam deflection problems later in this course, better.</a:t>
            </a:r>
          </a:p>
          <a:p>
            <a:endParaRPr lang="en-IN" sz="2400" dirty="0"/>
          </a:p>
          <a:p>
            <a:pPr marL="0" indent="0">
              <a:buNone/>
            </a:pPr>
            <a:endParaRPr lang="en-IN" sz="2400" dirty="0"/>
          </a:p>
        </p:txBody>
      </p:sp>
      <p:grpSp>
        <p:nvGrpSpPr>
          <p:cNvPr id="4" name="Group 3"/>
          <p:cNvGrpSpPr/>
          <p:nvPr/>
        </p:nvGrpSpPr>
        <p:grpSpPr>
          <a:xfrm>
            <a:off x="107504" y="3284984"/>
            <a:ext cx="3810654" cy="1872208"/>
            <a:chOff x="3131840" y="3933056"/>
            <a:chExt cx="3810654" cy="1872208"/>
          </a:xfrm>
        </p:grpSpPr>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64276" t="9476" r="10092" b="42208"/>
            <a:stretch/>
          </p:blipFill>
          <p:spPr bwMode="auto">
            <a:xfrm>
              <a:off x="3814575" y="4295778"/>
              <a:ext cx="2380344"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20961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56176"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31840" y="478786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2" name="Straight Arrow Connector 11"/>
            <p:cNvCxnSpPr/>
            <p:nvPr/>
          </p:nvCxnSpPr>
          <p:spPr>
            <a:xfrm>
              <a:off x="3800196" y="4149080"/>
              <a:ext cx="64230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3933056"/>
              <a:ext cx="720080" cy="369332"/>
            </a:xfrm>
            <a:prstGeom prst="rect">
              <a:avLst/>
            </a:prstGeom>
            <a:noFill/>
          </p:spPr>
          <p:txBody>
            <a:bodyPr wrap="square" rtlCol="0">
              <a:spAutoFit/>
            </a:bodyPr>
            <a:lstStyle/>
            <a:p>
              <a:r>
                <a:rPr lang="en-IN" dirty="0" smtClean="0"/>
                <a:t>x</a:t>
              </a:r>
              <a:endParaRPr lang="en-IN" baseline="-25000" dirty="0"/>
            </a:p>
          </p:txBody>
        </p:sp>
        <p:sp>
          <p:nvSpPr>
            <p:cNvPr id="17" name="TextBox 16"/>
            <p:cNvSpPr txBox="1"/>
            <p:nvPr/>
          </p:nvSpPr>
          <p:spPr>
            <a:xfrm>
              <a:off x="6222414" y="4787860"/>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grpSp>
      <p:sp>
        <p:nvSpPr>
          <p:cNvPr id="5" name="Rectangle 4"/>
          <p:cNvSpPr/>
          <p:nvPr/>
        </p:nvSpPr>
        <p:spPr>
          <a:xfrm>
            <a:off x="1504231" y="3717032"/>
            <a:ext cx="2413927" cy="1512168"/>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75019" t="32170" r="20902" b="54002"/>
          <a:stretch/>
        </p:blipFill>
        <p:spPr bwMode="auto">
          <a:xfrm>
            <a:off x="1115616" y="4359527"/>
            <a:ext cx="378645"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p:nvPr/>
        </p:nvCxnSpPr>
        <p:spPr>
          <a:xfrm>
            <a:off x="1553434" y="4581128"/>
            <a:ext cx="642302" cy="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47664" y="4149080"/>
            <a:ext cx="720080" cy="369332"/>
          </a:xfrm>
          <a:prstGeom prst="rect">
            <a:avLst/>
          </a:prstGeom>
          <a:noFill/>
        </p:spPr>
        <p:txBody>
          <a:bodyPr wrap="square" rtlCol="0">
            <a:spAutoFit/>
          </a:bodyPr>
          <a:lstStyle/>
          <a:p>
            <a:r>
              <a:rPr lang="en-IN" b="1" dirty="0" smtClean="0">
                <a:solidFill>
                  <a:srgbClr val="FFFF00"/>
                </a:solidFill>
              </a:rPr>
              <a:t>F(x)</a:t>
            </a:r>
            <a:endParaRPr lang="en-IN" b="1" baseline="-25000" dirty="0">
              <a:solidFill>
                <a:srgbClr val="FFFF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72921155"/>
              </p:ext>
            </p:extLst>
          </p:nvPr>
        </p:nvGraphicFramePr>
        <p:xfrm>
          <a:off x="3923928" y="3213100"/>
          <a:ext cx="5080000" cy="3098800"/>
        </p:xfrm>
        <a:graphic>
          <a:graphicData uri="http://schemas.openxmlformats.org/presentationml/2006/ole">
            <mc:AlternateContent xmlns:mc="http://schemas.openxmlformats.org/markup-compatibility/2006">
              <mc:Choice xmlns:v="urn:schemas-microsoft-com:vml" Requires="v">
                <p:oleObj spid="_x0000_s1034" name="Equation" r:id="rId4" imgW="2539800" imgH="1549080" progId="Equation.DSMT4">
                  <p:embed/>
                </p:oleObj>
              </mc:Choice>
              <mc:Fallback>
                <p:oleObj name="Equation" r:id="rId4" imgW="2539800" imgH="1549080" progId="Equation.DSMT4">
                  <p:embed/>
                  <p:pic>
                    <p:nvPicPr>
                      <p:cNvPr id="0" name=""/>
                      <p:cNvPicPr/>
                      <p:nvPr/>
                    </p:nvPicPr>
                    <p:blipFill>
                      <a:blip r:embed="rId5"/>
                      <a:stretch>
                        <a:fillRect/>
                      </a:stretch>
                    </p:blipFill>
                    <p:spPr>
                      <a:xfrm>
                        <a:off x="3923928" y="3213100"/>
                        <a:ext cx="5080000" cy="3098800"/>
                      </a:xfrm>
                      <a:prstGeom prst="rect">
                        <a:avLst/>
                      </a:prstGeom>
                    </p:spPr>
                  </p:pic>
                </p:oleObj>
              </mc:Fallback>
            </mc:AlternateContent>
          </a:graphicData>
        </a:graphic>
      </p:graphicFrame>
    </p:spTree>
    <p:extLst>
      <p:ext uri="{BB962C8B-B14F-4D97-AF65-F5344CB8AC3E}">
        <p14:creationId xmlns:p14="http://schemas.microsoft.com/office/powerpoint/2010/main" val="177910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052736"/>
            <a:ext cx="8568951" cy="4525963"/>
          </a:xfrm>
        </p:spPr>
        <p:txBody>
          <a:bodyPr>
            <a:normAutofit/>
          </a:bodyPr>
          <a:lstStyle/>
          <a:p>
            <a:r>
              <a:rPr lang="en-IN" sz="2400" dirty="0" smtClean="0"/>
              <a:t>Domain BC</a:t>
            </a:r>
          </a:p>
          <a:p>
            <a:r>
              <a:rPr lang="en-IN" sz="2400" dirty="0" smtClean="0"/>
              <a:t>Note that the unit of force is </a:t>
            </a:r>
            <a:r>
              <a:rPr lang="en-IN" sz="2400" dirty="0" err="1" smtClean="0"/>
              <a:t>kN</a:t>
            </a:r>
            <a:r>
              <a:rPr lang="en-IN" sz="2400" dirty="0" smtClean="0"/>
              <a:t>, of length is mm and of E is </a:t>
            </a:r>
            <a:r>
              <a:rPr lang="en-IN" sz="2400" dirty="0" err="1" smtClean="0"/>
              <a:t>GPa</a:t>
            </a:r>
            <a:r>
              <a:rPr lang="en-IN" sz="2400" dirty="0" smtClean="0"/>
              <a:t>.</a:t>
            </a:r>
          </a:p>
          <a:p>
            <a:r>
              <a:rPr lang="en-IN" sz="2400" dirty="0" smtClean="0"/>
              <a:t>Hence unit of stress is </a:t>
            </a:r>
            <a:r>
              <a:rPr lang="en-IN" sz="2400" dirty="0" err="1" smtClean="0"/>
              <a:t>kN</a:t>
            </a:r>
            <a:r>
              <a:rPr lang="en-IN" sz="2400" dirty="0" smtClean="0"/>
              <a:t>/mm^2= 10^9 N/mm^2=1GPa. Hence there are no inconsistencies in units. </a:t>
            </a:r>
            <a:r>
              <a:rPr lang="en-IN" sz="2400" b="1" dirty="0" smtClean="0"/>
              <a:t>Otherwise We MUST put in numerical values with proper units and find the units of unknown variables.</a:t>
            </a:r>
          </a:p>
          <a:p>
            <a:endParaRPr lang="en-IN" sz="2400" dirty="0"/>
          </a:p>
          <a:p>
            <a:pPr marL="0" indent="0">
              <a:buNone/>
            </a:pPr>
            <a:endParaRPr lang="en-IN" sz="2400" dirty="0"/>
          </a:p>
        </p:txBody>
      </p:sp>
      <p:grpSp>
        <p:nvGrpSpPr>
          <p:cNvPr id="4" name="Group 3"/>
          <p:cNvGrpSpPr/>
          <p:nvPr/>
        </p:nvGrpSpPr>
        <p:grpSpPr>
          <a:xfrm>
            <a:off x="107504" y="3645024"/>
            <a:ext cx="3810654" cy="1872208"/>
            <a:chOff x="3131840" y="3933056"/>
            <a:chExt cx="3810654" cy="1872208"/>
          </a:xfrm>
        </p:grpSpPr>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64276" t="9476" r="10092" b="42208"/>
            <a:stretch/>
          </p:blipFill>
          <p:spPr bwMode="auto">
            <a:xfrm>
              <a:off x="3814575" y="4295778"/>
              <a:ext cx="2380344"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20961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56176"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31840" y="478786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2" name="Straight Arrow Connector 11"/>
            <p:cNvCxnSpPr/>
            <p:nvPr/>
          </p:nvCxnSpPr>
          <p:spPr>
            <a:xfrm>
              <a:off x="3800196" y="4149080"/>
              <a:ext cx="64230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3933056"/>
              <a:ext cx="720080" cy="369332"/>
            </a:xfrm>
            <a:prstGeom prst="rect">
              <a:avLst/>
            </a:prstGeom>
            <a:noFill/>
          </p:spPr>
          <p:txBody>
            <a:bodyPr wrap="square" rtlCol="0">
              <a:spAutoFit/>
            </a:bodyPr>
            <a:lstStyle/>
            <a:p>
              <a:r>
                <a:rPr lang="en-IN" dirty="0" smtClean="0"/>
                <a:t>x</a:t>
              </a:r>
              <a:endParaRPr lang="en-IN" baseline="-25000" dirty="0"/>
            </a:p>
          </p:txBody>
        </p:sp>
        <p:sp>
          <p:nvSpPr>
            <p:cNvPr id="17" name="TextBox 16"/>
            <p:cNvSpPr txBox="1"/>
            <p:nvPr/>
          </p:nvSpPr>
          <p:spPr>
            <a:xfrm>
              <a:off x="6222414" y="4787860"/>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grpSp>
      <p:sp>
        <p:nvSpPr>
          <p:cNvPr id="5" name="Rectangle 4"/>
          <p:cNvSpPr/>
          <p:nvPr/>
        </p:nvSpPr>
        <p:spPr>
          <a:xfrm>
            <a:off x="2195736" y="4077072"/>
            <a:ext cx="1722422" cy="1512168"/>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p:cNvCxnSpPr/>
          <p:nvPr/>
        </p:nvCxnSpPr>
        <p:spPr>
          <a:xfrm>
            <a:off x="2195736" y="4941168"/>
            <a:ext cx="642302" cy="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39752" y="4509120"/>
            <a:ext cx="720080" cy="369332"/>
          </a:xfrm>
          <a:prstGeom prst="rect">
            <a:avLst/>
          </a:prstGeom>
          <a:noFill/>
        </p:spPr>
        <p:txBody>
          <a:bodyPr wrap="square" rtlCol="0">
            <a:spAutoFit/>
          </a:bodyPr>
          <a:lstStyle/>
          <a:p>
            <a:r>
              <a:rPr lang="en-IN" b="1" dirty="0" smtClean="0">
                <a:solidFill>
                  <a:srgbClr val="FFFF00"/>
                </a:solidFill>
              </a:rPr>
              <a:t>F(x)</a:t>
            </a:r>
            <a:endParaRPr lang="en-IN" b="1" baseline="-25000" dirty="0">
              <a:solidFill>
                <a:srgbClr val="FFFF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580712299"/>
              </p:ext>
            </p:extLst>
          </p:nvPr>
        </p:nvGraphicFramePr>
        <p:xfrm>
          <a:off x="4140200" y="3140968"/>
          <a:ext cx="4648200" cy="3657600"/>
        </p:xfrm>
        <a:graphic>
          <a:graphicData uri="http://schemas.openxmlformats.org/presentationml/2006/ole">
            <mc:AlternateContent xmlns:mc="http://schemas.openxmlformats.org/markup-compatibility/2006">
              <mc:Choice xmlns:v="urn:schemas-microsoft-com:vml" Requires="v">
                <p:oleObj spid="_x0000_s3084" name="Equation" r:id="rId4" imgW="2323800" imgH="1828800" progId="Equation.DSMT4">
                  <p:embed/>
                </p:oleObj>
              </mc:Choice>
              <mc:Fallback>
                <p:oleObj name="Equation" r:id="rId4" imgW="2323800" imgH="1828800" progId="Equation.DSMT4">
                  <p:embed/>
                  <p:pic>
                    <p:nvPicPr>
                      <p:cNvPr id="0" name=""/>
                      <p:cNvPicPr/>
                      <p:nvPr/>
                    </p:nvPicPr>
                    <p:blipFill>
                      <a:blip r:embed="rId5"/>
                      <a:stretch>
                        <a:fillRect/>
                      </a:stretch>
                    </p:blipFill>
                    <p:spPr>
                      <a:xfrm>
                        <a:off x="4140200" y="3140968"/>
                        <a:ext cx="4648200" cy="3657600"/>
                      </a:xfrm>
                      <a:prstGeom prst="rect">
                        <a:avLst/>
                      </a:prstGeom>
                    </p:spPr>
                  </p:pic>
                </p:oleObj>
              </mc:Fallback>
            </mc:AlternateContent>
          </a:graphicData>
        </a:graphic>
      </p:graphicFrame>
    </p:spTree>
    <p:extLst>
      <p:ext uri="{BB962C8B-B14F-4D97-AF65-F5344CB8AC3E}">
        <p14:creationId xmlns:p14="http://schemas.microsoft.com/office/powerpoint/2010/main" val="48204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052736"/>
            <a:ext cx="8568951" cy="4525963"/>
          </a:xfrm>
        </p:spPr>
        <p:txBody>
          <a:bodyPr>
            <a:normAutofit/>
          </a:bodyPr>
          <a:lstStyle/>
          <a:p>
            <a:r>
              <a:rPr lang="en-IN" sz="2400" dirty="0" smtClean="0"/>
              <a:t>Domain CD</a:t>
            </a:r>
          </a:p>
          <a:p>
            <a:endParaRPr lang="en-IN" sz="2400" b="1" dirty="0" smtClean="0"/>
          </a:p>
          <a:p>
            <a:endParaRPr lang="en-IN" sz="2400" dirty="0"/>
          </a:p>
          <a:p>
            <a:pPr marL="0" indent="0">
              <a:buNone/>
            </a:pPr>
            <a:endParaRPr lang="en-IN" sz="2400" dirty="0"/>
          </a:p>
        </p:txBody>
      </p:sp>
      <p:grpSp>
        <p:nvGrpSpPr>
          <p:cNvPr id="4" name="Group 3"/>
          <p:cNvGrpSpPr/>
          <p:nvPr/>
        </p:nvGrpSpPr>
        <p:grpSpPr>
          <a:xfrm>
            <a:off x="185282" y="4725144"/>
            <a:ext cx="3810654" cy="1872208"/>
            <a:chOff x="3131840" y="3933056"/>
            <a:chExt cx="3810654" cy="1872208"/>
          </a:xfrm>
        </p:grpSpPr>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64276" t="9476" r="10092" b="42208"/>
            <a:stretch/>
          </p:blipFill>
          <p:spPr bwMode="auto">
            <a:xfrm>
              <a:off x="3814575" y="4295778"/>
              <a:ext cx="2380344"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20961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56176"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31840" y="478786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2" name="Straight Arrow Connector 11"/>
            <p:cNvCxnSpPr/>
            <p:nvPr/>
          </p:nvCxnSpPr>
          <p:spPr>
            <a:xfrm>
              <a:off x="3800196" y="4149080"/>
              <a:ext cx="64230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3933056"/>
              <a:ext cx="720080" cy="369332"/>
            </a:xfrm>
            <a:prstGeom prst="rect">
              <a:avLst/>
            </a:prstGeom>
            <a:noFill/>
          </p:spPr>
          <p:txBody>
            <a:bodyPr wrap="square" rtlCol="0">
              <a:spAutoFit/>
            </a:bodyPr>
            <a:lstStyle/>
            <a:p>
              <a:r>
                <a:rPr lang="en-IN" dirty="0" smtClean="0"/>
                <a:t>x</a:t>
              </a:r>
              <a:endParaRPr lang="en-IN" baseline="-25000" dirty="0"/>
            </a:p>
          </p:txBody>
        </p:sp>
        <p:sp>
          <p:nvSpPr>
            <p:cNvPr id="17" name="TextBox 16"/>
            <p:cNvSpPr txBox="1"/>
            <p:nvPr/>
          </p:nvSpPr>
          <p:spPr>
            <a:xfrm>
              <a:off x="6222414" y="4787860"/>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grpSp>
      <p:sp>
        <p:nvSpPr>
          <p:cNvPr id="5" name="Rectangle 4"/>
          <p:cNvSpPr/>
          <p:nvPr/>
        </p:nvSpPr>
        <p:spPr>
          <a:xfrm>
            <a:off x="3011352" y="5157192"/>
            <a:ext cx="1002341" cy="1512168"/>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p:cNvCxnSpPr/>
          <p:nvPr/>
        </p:nvCxnSpPr>
        <p:spPr>
          <a:xfrm>
            <a:off x="3059832" y="6021288"/>
            <a:ext cx="642302" cy="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75856" y="5589240"/>
            <a:ext cx="720080" cy="369332"/>
          </a:xfrm>
          <a:prstGeom prst="rect">
            <a:avLst/>
          </a:prstGeom>
          <a:noFill/>
        </p:spPr>
        <p:txBody>
          <a:bodyPr wrap="square" rtlCol="0">
            <a:spAutoFit/>
          </a:bodyPr>
          <a:lstStyle/>
          <a:p>
            <a:r>
              <a:rPr lang="en-IN" b="1" dirty="0" smtClean="0">
                <a:solidFill>
                  <a:srgbClr val="FFFF00"/>
                </a:solidFill>
              </a:rPr>
              <a:t>F(x)</a:t>
            </a:r>
            <a:endParaRPr lang="en-IN" b="1" baseline="-25000" dirty="0">
              <a:solidFill>
                <a:srgbClr val="FFFF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15291207"/>
              </p:ext>
            </p:extLst>
          </p:nvPr>
        </p:nvGraphicFramePr>
        <p:xfrm>
          <a:off x="2593280" y="1124744"/>
          <a:ext cx="6299200" cy="3657600"/>
        </p:xfrm>
        <a:graphic>
          <a:graphicData uri="http://schemas.openxmlformats.org/presentationml/2006/ole">
            <mc:AlternateContent xmlns:mc="http://schemas.openxmlformats.org/markup-compatibility/2006">
              <mc:Choice xmlns:v="urn:schemas-microsoft-com:vml" Requires="v">
                <p:oleObj spid="_x0000_s4103" name="Equation" r:id="rId4" imgW="3149280" imgH="1828800" progId="Equation.DSMT4">
                  <p:embed/>
                </p:oleObj>
              </mc:Choice>
              <mc:Fallback>
                <p:oleObj name="Equation" r:id="rId4" imgW="3149280" imgH="1828800" progId="Equation.DSMT4">
                  <p:embed/>
                  <p:pic>
                    <p:nvPicPr>
                      <p:cNvPr id="0" name=""/>
                      <p:cNvPicPr/>
                      <p:nvPr/>
                    </p:nvPicPr>
                    <p:blipFill>
                      <a:blip r:embed="rId5"/>
                      <a:stretch>
                        <a:fillRect/>
                      </a:stretch>
                    </p:blipFill>
                    <p:spPr>
                      <a:xfrm>
                        <a:off x="2593280" y="1124744"/>
                        <a:ext cx="6299200" cy="3657600"/>
                      </a:xfrm>
                      <a:prstGeom prst="rect">
                        <a:avLst/>
                      </a:prstGeom>
                    </p:spPr>
                  </p:pic>
                </p:oleObj>
              </mc:Fallback>
            </mc:AlternateContent>
          </a:graphicData>
        </a:graphic>
      </p:graphicFrame>
    </p:spTree>
    <p:extLst>
      <p:ext uri="{BB962C8B-B14F-4D97-AF65-F5344CB8AC3E}">
        <p14:creationId xmlns:p14="http://schemas.microsoft.com/office/powerpoint/2010/main" val="210876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052736"/>
            <a:ext cx="8568951" cy="4525963"/>
          </a:xfrm>
        </p:spPr>
        <p:txBody>
          <a:bodyPr>
            <a:normAutofit/>
          </a:bodyPr>
          <a:lstStyle/>
          <a:p>
            <a:r>
              <a:rPr lang="en-IN" sz="2400" dirty="0" smtClean="0"/>
              <a:t>Now we are in a situation to find the displacement of B</a:t>
            </a:r>
          </a:p>
          <a:p>
            <a:endParaRPr lang="en-IN" sz="2400" b="1" dirty="0" smtClean="0"/>
          </a:p>
          <a:p>
            <a:endParaRPr lang="en-IN" sz="2400" dirty="0"/>
          </a:p>
          <a:p>
            <a:pPr marL="0" indent="0">
              <a:buNone/>
            </a:pPr>
            <a:endParaRPr lang="en-IN" sz="2400" dirty="0"/>
          </a:p>
        </p:txBody>
      </p:sp>
      <p:grpSp>
        <p:nvGrpSpPr>
          <p:cNvPr id="4" name="Group 3"/>
          <p:cNvGrpSpPr/>
          <p:nvPr/>
        </p:nvGrpSpPr>
        <p:grpSpPr>
          <a:xfrm>
            <a:off x="185282" y="4725144"/>
            <a:ext cx="3810654" cy="1872208"/>
            <a:chOff x="3131840" y="3933056"/>
            <a:chExt cx="3810654" cy="1872208"/>
          </a:xfrm>
        </p:grpSpPr>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64276" t="9476" r="10092" b="42208"/>
            <a:stretch/>
          </p:blipFill>
          <p:spPr bwMode="auto">
            <a:xfrm>
              <a:off x="3814575" y="4295778"/>
              <a:ext cx="2380344"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20961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56176"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31840" y="478786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2" name="Straight Arrow Connector 11"/>
            <p:cNvCxnSpPr/>
            <p:nvPr/>
          </p:nvCxnSpPr>
          <p:spPr>
            <a:xfrm>
              <a:off x="3800196" y="4149080"/>
              <a:ext cx="64230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3933056"/>
              <a:ext cx="720080" cy="369332"/>
            </a:xfrm>
            <a:prstGeom prst="rect">
              <a:avLst/>
            </a:prstGeom>
            <a:noFill/>
          </p:spPr>
          <p:txBody>
            <a:bodyPr wrap="square" rtlCol="0">
              <a:spAutoFit/>
            </a:bodyPr>
            <a:lstStyle/>
            <a:p>
              <a:r>
                <a:rPr lang="en-IN" dirty="0" smtClean="0"/>
                <a:t>x</a:t>
              </a:r>
              <a:endParaRPr lang="en-IN" baseline="-25000" dirty="0"/>
            </a:p>
          </p:txBody>
        </p:sp>
        <p:sp>
          <p:nvSpPr>
            <p:cNvPr id="17" name="TextBox 16"/>
            <p:cNvSpPr txBox="1"/>
            <p:nvPr/>
          </p:nvSpPr>
          <p:spPr>
            <a:xfrm>
              <a:off x="6222414" y="4787860"/>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grpSp>
      <p:sp>
        <p:nvSpPr>
          <p:cNvPr id="5" name="Rectangle 4"/>
          <p:cNvSpPr/>
          <p:nvPr/>
        </p:nvSpPr>
        <p:spPr>
          <a:xfrm>
            <a:off x="3011352" y="5157192"/>
            <a:ext cx="1002341" cy="1512168"/>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p:cNvCxnSpPr/>
          <p:nvPr/>
        </p:nvCxnSpPr>
        <p:spPr>
          <a:xfrm>
            <a:off x="3059832" y="6021288"/>
            <a:ext cx="642302" cy="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75856" y="5589240"/>
            <a:ext cx="720080" cy="369332"/>
          </a:xfrm>
          <a:prstGeom prst="rect">
            <a:avLst/>
          </a:prstGeom>
          <a:noFill/>
        </p:spPr>
        <p:txBody>
          <a:bodyPr wrap="square" rtlCol="0">
            <a:spAutoFit/>
          </a:bodyPr>
          <a:lstStyle/>
          <a:p>
            <a:r>
              <a:rPr lang="en-IN" b="1" dirty="0" smtClean="0">
                <a:solidFill>
                  <a:srgbClr val="FFFF00"/>
                </a:solidFill>
              </a:rPr>
              <a:t>F(x)</a:t>
            </a:r>
            <a:endParaRPr lang="en-IN" b="1" baseline="-25000" dirty="0">
              <a:solidFill>
                <a:srgbClr val="FFFF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771810011"/>
              </p:ext>
            </p:extLst>
          </p:nvPr>
        </p:nvGraphicFramePr>
        <p:xfrm>
          <a:off x="2915816" y="1672704"/>
          <a:ext cx="5054600" cy="2692400"/>
        </p:xfrm>
        <a:graphic>
          <a:graphicData uri="http://schemas.openxmlformats.org/presentationml/2006/ole">
            <mc:AlternateContent xmlns:mc="http://schemas.openxmlformats.org/markup-compatibility/2006">
              <mc:Choice xmlns:v="urn:schemas-microsoft-com:vml" Requires="v">
                <p:oleObj spid="_x0000_s5128" name="Equation" r:id="rId4" imgW="2527200" imgH="1346040" progId="Equation.DSMT4">
                  <p:embed/>
                </p:oleObj>
              </mc:Choice>
              <mc:Fallback>
                <p:oleObj name="Equation" r:id="rId4" imgW="2527200" imgH="1346040" progId="Equation.DSMT4">
                  <p:embed/>
                  <p:pic>
                    <p:nvPicPr>
                      <p:cNvPr id="0" name=""/>
                      <p:cNvPicPr/>
                      <p:nvPr/>
                    </p:nvPicPr>
                    <p:blipFill>
                      <a:blip r:embed="rId5"/>
                      <a:stretch>
                        <a:fillRect/>
                      </a:stretch>
                    </p:blipFill>
                    <p:spPr>
                      <a:xfrm>
                        <a:off x="2915816" y="1672704"/>
                        <a:ext cx="5054600" cy="2692400"/>
                      </a:xfrm>
                      <a:prstGeom prst="rect">
                        <a:avLst/>
                      </a:prstGeom>
                    </p:spPr>
                  </p:pic>
                </p:oleObj>
              </mc:Fallback>
            </mc:AlternateContent>
          </a:graphicData>
        </a:graphic>
      </p:graphicFrame>
    </p:spTree>
    <p:extLst>
      <p:ext uri="{BB962C8B-B14F-4D97-AF65-F5344CB8AC3E}">
        <p14:creationId xmlns:p14="http://schemas.microsoft.com/office/powerpoint/2010/main" val="367252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052736"/>
            <a:ext cx="8568951" cy="4525963"/>
          </a:xfrm>
        </p:spPr>
        <p:txBody>
          <a:bodyPr>
            <a:normAutofit/>
          </a:bodyPr>
          <a:lstStyle/>
          <a:p>
            <a:r>
              <a:rPr lang="en-IN" sz="2400" dirty="0" smtClean="0"/>
              <a:t>To find the change in length of the segment BC we need to find u at A and u at B, choosing the proper expressions</a:t>
            </a:r>
          </a:p>
          <a:p>
            <a:r>
              <a:rPr lang="en-IN" sz="2400" dirty="0" smtClean="0"/>
              <a:t>For u at B, we can use expressions for either domain AB or BC, since B is common to both. We choose AB since it is a simpler expression.</a:t>
            </a:r>
          </a:p>
          <a:p>
            <a:r>
              <a:rPr lang="en-IN" sz="2400" dirty="0"/>
              <a:t>For u at </a:t>
            </a:r>
            <a:r>
              <a:rPr lang="en-IN" sz="2400" dirty="0" smtClean="0"/>
              <a:t>C, we </a:t>
            </a:r>
            <a:r>
              <a:rPr lang="en-IN" sz="2400" dirty="0"/>
              <a:t>can use expressions for either domain </a:t>
            </a:r>
            <a:r>
              <a:rPr lang="en-IN" sz="2400" dirty="0" smtClean="0"/>
              <a:t>BC </a:t>
            </a:r>
            <a:r>
              <a:rPr lang="en-IN" sz="2400" dirty="0"/>
              <a:t>or </a:t>
            </a:r>
            <a:r>
              <a:rPr lang="en-IN" sz="2400" dirty="0" smtClean="0"/>
              <a:t>CD, </a:t>
            </a:r>
            <a:r>
              <a:rPr lang="en-IN" sz="2400" dirty="0"/>
              <a:t>since </a:t>
            </a:r>
            <a:r>
              <a:rPr lang="en-IN" sz="2400" dirty="0" smtClean="0"/>
              <a:t>C </a:t>
            </a:r>
            <a:r>
              <a:rPr lang="en-IN" sz="2400" dirty="0"/>
              <a:t>is common to </a:t>
            </a:r>
            <a:r>
              <a:rPr lang="en-IN" sz="2400" dirty="0" smtClean="0"/>
              <a:t>both. We have chosen to use BC.</a:t>
            </a:r>
          </a:p>
          <a:p>
            <a:endParaRPr lang="en-IN" sz="2400" dirty="0" smtClean="0"/>
          </a:p>
          <a:p>
            <a:endParaRPr lang="en-IN" sz="2400" b="1" dirty="0" smtClean="0"/>
          </a:p>
          <a:p>
            <a:endParaRPr lang="en-IN" sz="2400" dirty="0"/>
          </a:p>
          <a:p>
            <a:pPr marL="0" indent="0">
              <a:buNone/>
            </a:pPr>
            <a:endParaRPr lang="en-IN"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2527363939"/>
              </p:ext>
            </p:extLst>
          </p:nvPr>
        </p:nvGraphicFramePr>
        <p:xfrm>
          <a:off x="1254224" y="4149080"/>
          <a:ext cx="5334000" cy="1524000"/>
        </p:xfrm>
        <a:graphic>
          <a:graphicData uri="http://schemas.openxmlformats.org/presentationml/2006/ole">
            <mc:AlternateContent xmlns:mc="http://schemas.openxmlformats.org/markup-compatibility/2006">
              <mc:Choice xmlns:v="urn:schemas-microsoft-com:vml" Requires="v">
                <p:oleObj spid="_x0000_s6152" name="Equation" r:id="rId3" imgW="2666880" imgH="761760" progId="Equation.DSMT4">
                  <p:embed/>
                </p:oleObj>
              </mc:Choice>
              <mc:Fallback>
                <p:oleObj name="Equation" r:id="rId3" imgW="2666880" imgH="761760" progId="Equation.DSMT4">
                  <p:embed/>
                  <p:pic>
                    <p:nvPicPr>
                      <p:cNvPr id="0" name="Object 6"/>
                      <p:cNvPicPr>
                        <a:picLocks noChangeAspect="1" noChangeArrowheads="1"/>
                      </p:cNvPicPr>
                      <p:nvPr/>
                    </p:nvPicPr>
                    <p:blipFill>
                      <a:blip r:embed="rId4"/>
                      <a:srcRect/>
                      <a:stretch>
                        <a:fillRect/>
                      </a:stretch>
                    </p:blipFill>
                    <p:spPr bwMode="auto">
                      <a:xfrm>
                        <a:off x="1254224" y="4149080"/>
                        <a:ext cx="533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2897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a:t>
            </a:r>
            <a:endParaRPr lang="en-IN" dirty="0"/>
          </a:p>
        </p:txBody>
      </p:sp>
      <p:sp>
        <p:nvSpPr>
          <p:cNvPr id="3" name="Content Placeholder 2"/>
          <p:cNvSpPr>
            <a:spLocks noGrp="1"/>
          </p:cNvSpPr>
          <p:nvPr>
            <p:ph idx="1"/>
          </p:nvPr>
        </p:nvSpPr>
        <p:spPr/>
        <p:txBody>
          <a:bodyPr/>
          <a:lstStyle/>
          <a:p>
            <a:endParaRPr lang="en-IN"/>
          </a:p>
        </p:txBody>
      </p:sp>
      <p:grpSp>
        <p:nvGrpSpPr>
          <p:cNvPr id="6" name="Group 5"/>
          <p:cNvGrpSpPr/>
          <p:nvPr/>
        </p:nvGrpSpPr>
        <p:grpSpPr>
          <a:xfrm>
            <a:off x="251520" y="1595611"/>
            <a:ext cx="8612184" cy="3057525"/>
            <a:chOff x="532263" y="371475"/>
            <a:chExt cx="8612184" cy="3057525"/>
          </a:xfrm>
        </p:grpSpPr>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7644"/>
            <a:stretch/>
          </p:blipFill>
          <p:spPr bwMode="auto">
            <a:xfrm>
              <a:off x="532263" y="371475"/>
              <a:ext cx="8612184"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32263" y="371475"/>
              <a:ext cx="1159417" cy="537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9839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a:t>
            </a:r>
            <a:endParaRPr lang="en-IN" dirty="0"/>
          </a:p>
        </p:txBody>
      </p:sp>
      <p:sp>
        <p:nvSpPr>
          <p:cNvPr id="3" name="Content Placeholder 2"/>
          <p:cNvSpPr>
            <a:spLocks noGrp="1"/>
          </p:cNvSpPr>
          <p:nvPr>
            <p:ph idx="1"/>
          </p:nvPr>
        </p:nvSpPr>
        <p:spPr/>
        <p:txBody>
          <a:bodyPr>
            <a:normAutofit lnSpcReduction="10000"/>
          </a:bodyPr>
          <a:lstStyle/>
          <a:p>
            <a:r>
              <a:rPr lang="en-IN" dirty="0" smtClean="0"/>
              <a:t>Let us look at the stages of deformation</a:t>
            </a:r>
          </a:p>
          <a:p>
            <a:r>
              <a:rPr lang="en-IN" dirty="0" smtClean="0"/>
              <a:t>Initial</a:t>
            </a:r>
          </a:p>
          <a:p>
            <a:endParaRPr lang="en-IN" dirty="0"/>
          </a:p>
          <a:p>
            <a:endParaRPr lang="en-IN" dirty="0" smtClean="0"/>
          </a:p>
          <a:p>
            <a:endParaRPr lang="en-IN" dirty="0"/>
          </a:p>
          <a:p>
            <a:r>
              <a:rPr lang="en-IN" dirty="0" smtClean="0"/>
              <a:t>Cap just tightened</a:t>
            </a:r>
          </a:p>
          <a:p>
            <a:r>
              <a:rPr lang="en-IN" dirty="0" smtClean="0"/>
              <a:t>No deformation</a:t>
            </a:r>
          </a:p>
          <a:p>
            <a:r>
              <a:rPr lang="en-IN" dirty="0" smtClean="0"/>
              <a:t>No force </a:t>
            </a:r>
            <a:endParaRPr lang="en-IN" dirty="0"/>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9684" r="1" b="50000"/>
          <a:stretch/>
        </p:blipFill>
        <p:spPr bwMode="auto">
          <a:xfrm>
            <a:off x="4427984" y="2276872"/>
            <a:ext cx="3759441"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9684" r="5988" b="50000"/>
          <a:stretch/>
        </p:blipFill>
        <p:spPr bwMode="auto">
          <a:xfrm>
            <a:off x="4427984" y="4149080"/>
            <a:ext cx="3201115"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349248"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91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a:t>
            </a:r>
            <a:endParaRPr lang="en-IN" dirty="0"/>
          </a:p>
        </p:txBody>
      </p:sp>
      <p:sp>
        <p:nvSpPr>
          <p:cNvPr id="3" name="Content Placeholder 2"/>
          <p:cNvSpPr>
            <a:spLocks noGrp="1"/>
          </p:cNvSpPr>
          <p:nvPr>
            <p:ph idx="1"/>
          </p:nvPr>
        </p:nvSpPr>
        <p:spPr>
          <a:xfrm>
            <a:off x="457200" y="1600200"/>
            <a:ext cx="4114800" cy="4525963"/>
          </a:xfrm>
        </p:spPr>
        <p:txBody>
          <a:bodyPr>
            <a:normAutofit/>
          </a:bodyPr>
          <a:lstStyle/>
          <a:p>
            <a:r>
              <a:rPr lang="en-IN" dirty="0" smtClean="0"/>
              <a:t>Cap just tightened</a:t>
            </a:r>
          </a:p>
          <a:p>
            <a:endParaRPr lang="en-IN" dirty="0"/>
          </a:p>
          <a:p>
            <a:endParaRPr lang="en-IN" dirty="0" smtClean="0"/>
          </a:p>
          <a:p>
            <a:endParaRPr lang="en-IN" dirty="0"/>
          </a:p>
          <a:p>
            <a:r>
              <a:rPr lang="en-IN" dirty="0" smtClean="0"/>
              <a:t>Cap tightened ¼ turn</a:t>
            </a:r>
          </a:p>
          <a:p>
            <a:r>
              <a:rPr lang="en-IN" dirty="0" smtClean="0"/>
              <a:t>Rod must shorten, otherwise it will penetrate the cap</a:t>
            </a:r>
            <a:endParaRPr lang="en-IN" dirty="0"/>
          </a:p>
        </p:txBody>
      </p:sp>
      <p:grpSp>
        <p:nvGrpSpPr>
          <p:cNvPr id="5" name="Group 4"/>
          <p:cNvGrpSpPr/>
          <p:nvPr/>
        </p:nvGrpSpPr>
        <p:grpSpPr>
          <a:xfrm>
            <a:off x="4427984" y="1268760"/>
            <a:ext cx="3386331" cy="1545356"/>
            <a:chOff x="4427984" y="4132486"/>
            <a:chExt cx="3386331" cy="1545356"/>
          </a:xfrm>
        </p:grpSpPr>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9684" r="5988" b="50000"/>
            <a:stretch/>
          </p:blipFill>
          <p:spPr bwMode="auto">
            <a:xfrm>
              <a:off x="4427984" y="4149080"/>
              <a:ext cx="3201115"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349248"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8"/>
          <p:cNvGrpSpPr/>
          <p:nvPr/>
        </p:nvGrpSpPr>
        <p:grpSpPr>
          <a:xfrm>
            <a:off x="4427984" y="3717032"/>
            <a:ext cx="3312368" cy="1545356"/>
            <a:chOff x="4427984" y="4132486"/>
            <a:chExt cx="3312368" cy="1545356"/>
          </a:xfrm>
        </p:grpSpPr>
        <p:pic>
          <p:nvPicPr>
            <p:cNvPr id="11"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275285"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9684" r="5988" b="50000"/>
            <a:stretch/>
          </p:blipFill>
          <p:spPr bwMode="auto">
            <a:xfrm>
              <a:off x="4427984" y="4149080"/>
              <a:ext cx="3201115"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325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a:t>
            </a:r>
            <a:endParaRPr lang="en-IN" dirty="0"/>
          </a:p>
        </p:txBody>
      </p:sp>
      <p:sp>
        <p:nvSpPr>
          <p:cNvPr id="3" name="Content Placeholder 2"/>
          <p:cNvSpPr>
            <a:spLocks noGrp="1"/>
          </p:cNvSpPr>
          <p:nvPr>
            <p:ph idx="1"/>
          </p:nvPr>
        </p:nvSpPr>
        <p:spPr>
          <a:xfrm>
            <a:off x="179512" y="1052736"/>
            <a:ext cx="5770984" cy="5400600"/>
          </a:xfrm>
        </p:spPr>
        <p:txBody>
          <a:bodyPr>
            <a:noAutofit/>
          </a:bodyPr>
          <a:lstStyle/>
          <a:p>
            <a:r>
              <a:rPr lang="en-IN" sz="2400" dirty="0" smtClean="0"/>
              <a:t>Cap </a:t>
            </a:r>
            <a:r>
              <a:rPr lang="en-IN" sz="2400" dirty="0"/>
              <a:t>tightened ¼ </a:t>
            </a:r>
            <a:r>
              <a:rPr lang="en-IN" sz="2400" dirty="0" smtClean="0"/>
              <a:t>turn</a:t>
            </a:r>
          </a:p>
          <a:p>
            <a:r>
              <a:rPr lang="en-IN" sz="2400" dirty="0" smtClean="0"/>
              <a:t>Rod must shorten</a:t>
            </a:r>
          </a:p>
          <a:p>
            <a:r>
              <a:rPr lang="en-IN" sz="2400" dirty="0" smtClean="0"/>
              <a:t>Rod is pushed by the cap</a:t>
            </a:r>
          </a:p>
          <a:p>
            <a:r>
              <a:rPr lang="en-IN" sz="2400" dirty="0" smtClean="0"/>
              <a:t>Hence the rod will now push the cap</a:t>
            </a:r>
          </a:p>
          <a:p>
            <a:r>
              <a:rPr lang="en-IN" sz="2400" dirty="0" smtClean="0"/>
              <a:t>Cap is now screwed on to the tube</a:t>
            </a:r>
          </a:p>
          <a:p>
            <a:r>
              <a:rPr lang="en-IN" sz="2400" dirty="0" smtClean="0"/>
              <a:t>Hence the cap will in turn pull the tube</a:t>
            </a:r>
          </a:p>
          <a:p>
            <a:r>
              <a:rPr lang="en-IN" sz="2400" dirty="0" smtClean="0"/>
              <a:t>So we will see a slight elongation of the tube</a:t>
            </a:r>
          </a:p>
          <a:p>
            <a:r>
              <a:rPr lang="en-IN" sz="2400" dirty="0" smtClean="0"/>
              <a:t>Ultimately the rod will not shorten as much as we thought it should, i.e., as much as the cap moves in a quarter turn. This will happen because when it pushes the cap back the tube will lengthen. </a:t>
            </a:r>
          </a:p>
        </p:txBody>
      </p:sp>
      <p:grpSp>
        <p:nvGrpSpPr>
          <p:cNvPr id="9" name="Group 8"/>
          <p:cNvGrpSpPr/>
          <p:nvPr/>
        </p:nvGrpSpPr>
        <p:grpSpPr>
          <a:xfrm>
            <a:off x="5624194" y="1124744"/>
            <a:ext cx="3312368" cy="1528762"/>
            <a:chOff x="4427984" y="4132486"/>
            <a:chExt cx="3312368" cy="1528762"/>
          </a:xfrm>
        </p:grpSpPr>
        <p:pic>
          <p:nvPicPr>
            <p:cNvPr id="10"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9684" r="5988" b="62786"/>
            <a:stretch/>
          </p:blipFill>
          <p:spPr bwMode="auto">
            <a:xfrm>
              <a:off x="4427984" y="4149081"/>
              <a:ext cx="3201115" cy="1137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275285"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5580112" y="2653506"/>
            <a:ext cx="3456384" cy="1528762"/>
            <a:chOff x="4427984" y="4132486"/>
            <a:chExt cx="3312368" cy="1528762"/>
          </a:xfrm>
        </p:grpSpPr>
        <p:pic>
          <p:nvPicPr>
            <p:cNvPr id="13"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9684" r="5988" b="63238"/>
            <a:stretch/>
          </p:blipFill>
          <p:spPr bwMode="auto">
            <a:xfrm>
              <a:off x="4427984" y="4149081"/>
              <a:ext cx="3201115" cy="112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275285"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96846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a:t>
            </a:r>
            <a:endParaRPr lang="en-IN" dirty="0"/>
          </a:p>
        </p:txBody>
      </p:sp>
      <p:sp>
        <p:nvSpPr>
          <p:cNvPr id="3" name="Content Placeholder 2"/>
          <p:cNvSpPr>
            <a:spLocks noGrp="1"/>
          </p:cNvSpPr>
          <p:nvPr>
            <p:ph idx="1"/>
          </p:nvPr>
        </p:nvSpPr>
        <p:spPr>
          <a:xfrm>
            <a:off x="155048" y="1207292"/>
            <a:ext cx="5209040" cy="5534076"/>
          </a:xfrm>
        </p:spPr>
        <p:txBody>
          <a:bodyPr>
            <a:noAutofit/>
          </a:bodyPr>
          <a:lstStyle/>
          <a:p>
            <a:r>
              <a:rPr lang="en-IN" sz="2800" dirty="0" smtClean="0"/>
              <a:t>We now consider the FBDs</a:t>
            </a:r>
          </a:p>
          <a:p>
            <a:r>
              <a:rPr lang="en-IN" sz="2800" dirty="0" smtClean="0"/>
              <a:t>As this problem will involve a single external force We can afford the luxury of choosing the directions of the reactions according to my intuition.</a:t>
            </a:r>
          </a:p>
          <a:p>
            <a:r>
              <a:rPr lang="en-IN" sz="2800" dirty="0" smtClean="0"/>
              <a:t>Rod is pushed by the caps</a:t>
            </a:r>
          </a:p>
          <a:p>
            <a:r>
              <a:rPr lang="en-IN" sz="2800" dirty="0" smtClean="0"/>
              <a:t>Cap-tube combo is pushed by the rod</a:t>
            </a:r>
          </a:p>
          <a:p>
            <a:r>
              <a:rPr lang="en-IN" sz="2800" dirty="0"/>
              <a:t>Lengths shown are the final lengths. We will ignore changes in radii.</a:t>
            </a:r>
            <a:endParaRPr lang="en-IN" sz="2800" dirty="0" smtClean="0"/>
          </a:p>
          <a:p>
            <a:pPr marL="0" indent="0">
              <a:buNone/>
            </a:pPr>
            <a:endParaRPr lang="en-IN" sz="2800" dirty="0" smtClean="0"/>
          </a:p>
        </p:txBody>
      </p:sp>
      <p:grpSp>
        <p:nvGrpSpPr>
          <p:cNvPr id="9" name="Group 8"/>
          <p:cNvGrpSpPr/>
          <p:nvPr/>
        </p:nvGrpSpPr>
        <p:grpSpPr>
          <a:xfrm>
            <a:off x="5430326" y="1124744"/>
            <a:ext cx="3312368" cy="1545356"/>
            <a:chOff x="4427984" y="4132486"/>
            <a:chExt cx="3312368" cy="1545356"/>
          </a:xfrm>
        </p:grpSpPr>
        <p:pic>
          <p:nvPicPr>
            <p:cNvPr id="10"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9684" r="5988" b="50000"/>
            <a:stretch/>
          </p:blipFill>
          <p:spPr bwMode="auto">
            <a:xfrm>
              <a:off x="4427984" y="4149080"/>
              <a:ext cx="3201115"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275285"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1617" t="20772" r="8774" b="70505"/>
          <a:stretch/>
        </p:blipFill>
        <p:spPr bwMode="auto">
          <a:xfrm>
            <a:off x="5619074" y="3162299"/>
            <a:ext cx="2881122" cy="266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620195" y="1782341"/>
            <a:ext cx="2880000" cy="25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7884368"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22614"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7" name="Straight Arrow Connector 16"/>
          <p:cNvCxnSpPr/>
          <p:nvPr/>
        </p:nvCxnSpPr>
        <p:spPr>
          <a:xfrm flipH="1">
            <a:off x="5646350"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84596"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9" name="Straight Arrow Connector 18"/>
          <p:cNvCxnSpPr/>
          <p:nvPr/>
        </p:nvCxnSpPr>
        <p:spPr>
          <a:xfrm>
            <a:off x="5004048"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64516" y="2823319"/>
            <a:ext cx="360040" cy="461665"/>
          </a:xfrm>
          <a:prstGeom prst="rect">
            <a:avLst/>
          </a:prstGeom>
          <a:noFill/>
        </p:spPr>
        <p:txBody>
          <a:bodyPr wrap="square" rtlCol="0">
            <a:spAutoFit/>
          </a:bodyPr>
          <a:lstStyle/>
          <a:p>
            <a:r>
              <a:rPr lang="en-IN" sz="2400" dirty="0" smtClean="0"/>
              <a:t>F</a:t>
            </a:r>
            <a:endParaRPr lang="en-IN" sz="2400" baseline="-25000" dirty="0"/>
          </a:p>
        </p:txBody>
      </p:sp>
      <p:cxnSp>
        <p:nvCxnSpPr>
          <p:cNvPr id="21" name="Straight Arrow Connector 20"/>
          <p:cNvCxnSpPr/>
          <p:nvPr/>
        </p:nvCxnSpPr>
        <p:spPr>
          <a:xfrm flipH="1">
            <a:off x="8454662"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592908" y="2823319"/>
            <a:ext cx="360040" cy="461665"/>
          </a:xfrm>
          <a:prstGeom prst="rect">
            <a:avLst/>
          </a:prstGeom>
          <a:noFill/>
        </p:spPr>
        <p:txBody>
          <a:bodyPr wrap="square" rtlCol="0">
            <a:spAutoFit/>
          </a:bodyPr>
          <a:lstStyle/>
          <a:p>
            <a:r>
              <a:rPr lang="en-IN" sz="2400" dirty="0" smtClean="0"/>
              <a:t>F</a:t>
            </a:r>
            <a:endParaRPr lang="en-IN" sz="2400" baseline="-25000" dirty="0"/>
          </a:p>
        </p:txBody>
      </p:sp>
      <p:sp>
        <p:nvSpPr>
          <p:cNvPr id="23" name="TextBox 22"/>
          <p:cNvSpPr txBox="1"/>
          <p:nvPr/>
        </p:nvSpPr>
        <p:spPr>
          <a:xfrm>
            <a:off x="6504676" y="2319263"/>
            <a:ext cx="1379692" cy="369332"/>
          </a:xfrm>
          <a:prstGeom prst="rect">
            <a:avLst/>
          </a:prstGeom>
          <a:solidFill>
            <a:schemeClr val="bg1"/>
          </a:solidFill>
        </p:spPr>
        <p:txBody>
          <a:bodyPr wrap="square" rtlCol="0">
            <a:spAutoFit/>
          </a:bodyPr>
          <a:lstStyle/>
          <a:p>
            <a:r>
              <a:rPr lang="en-IN" dirty="0" smtClean="0"/>
              <a:t>250 mm + </a:t>
            </a:r>
            <a:r>
              <a:rPr lang="en-IN" dirty="0" smtClean="0">
                <a:latin typeface="Symbol" panose="05050102010706020507" pitchFamily="18" charset="2"/>
              </a:rPr>
              <a:t>D</a:t>
            </a:r>
            <a:r>
              <a:rPr lang="en-IN" baseline="-25000" dirty="0" smtClean="0"/>
              <a:t>t</a:t>
            </a:r>
            <a:endParaRPr lang="en-IN" baseline="-25000" dirty="0"/>
          </a:p>
        </p:txBody>
      </p:sp>
      <p:sp>
        <p:nvSpPr>
          <p:cNvPr id="24" name="TextBox 23"/>
          <p:cNvSpPr txBox="1"/>
          <p:nvPr/>
        </p:nvSpPr>
        <p:spPr>
          <a:xfrm>
            <a:off x="6438438" y="3501008"/>
            <a:ext cx="1379692" cy="369332"/>
          </a:xfrm>
          <a:prstGeom prst="rect">
            <a:avLst/>
          </a:prstGeom>
          <a:solidFill>
            <a:schemeClr val="bg1"/>
          </a:solidFill>
        </p:spPr>
        <p:txBody>
          <a:bodyPr wrap="square" rtlCol="0">
            <a:spAutoFit/>
          </a:bodyPr>
          <a:lstStyle/>
          <a:p>
            <a:r>
              <a:rPr lang="en-IN" dirty="0" err="1" smtClean="0"/>
              <a:t>L</a:t>
            </a:r>
            <a:r>
              <a:rPr lang="en-IN" baseline="-25000" dirty="0" err="1" smtClean="0"/>
              <a:t>r</a:t>
            </a:r>
            <a:r>
              <a:rPr lang="en-IN" dirty="0" smtClean="0"/>
              <a:t> + </a:t>
            </a:r>
            <a:r>
              <a:rPr lang="en-IN" dirty="0" smtClean="0">
                <a:latin typeface="Symbol" panose="05050102010706020507" pitchFamily="18" charset="2"/>
              </a:rPr>
              <a:t>D</a:t>
            </a:r>
            <a:r>
              <a:rPr lang="en-IN" baseline="-25000" dirty="0" smtClean="0"/>
              <a:t>r</a:t>
            </a:r>
            <a:endParaRPr lang="en-IN" baseline="-25000" dirty="0"/>
          </a:p>
        </p:txBody>
      </p:sp>
    </p:spTree>
    <p:extLst>
      <p:ext uri="{BB962C8B-B14F-4D97-AF65-F5344CB8AC3E}">
        <p14:creationId xmlns:p14="http://schemas.microsoft.com/office/powerpoint/2010/main" val="231149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600200"/>
            <a:ext cx="8679542" cy="4525963"/>
          </a:xfrm>
        </p:spPr>
        <p:txBody>
          <a:bodyPr/>
          <a:lstStyle/>
          <a:p>
            <a:r>
              <a:rPr lang="en-IN" dirty="0" smtClean="0"/>
              <a:t>We will be looking at this practical problem both in terms of strict analysis and physical intuition</a:t>
            </a:r>
            <a:endParaRPr lang="en-IN"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540"/>
          <a:stretch/>
        </p:blipFill>
        <p:spPr bwMode="auto">
          <a:xfrm>
            <a:off x="251520" y="2897088"/>
            <a:ext cx="867954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419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a:t>
            </a:r>
            <a:endParaRPr lang="en-IN" dirty="0"/>
          </a:p>
        </p:txBody>
      </p:sp>
      <p:sp>
        <p:nvSpPr>
          <p:cNvPr id="3" name="Content Placeholder 2"/>
          <p:cNvSpPr>
            <a:spLocks noGrp="1"/>
          </p:cNvSpPr>
          <p:nvPr>
            <p:ph idx="1"/>
          </p:nvPr>
        </p:nvSpPr>
        <p:spPr>
          <a:xfrm>
            <a:off x="68542" y="1135285"/>
            <a:ext cx="4791490" cy="6542187"/>
          </a:xfrm>
        </p:spPr>
        <p:txBody>
          <a:bodyPr>
            <a:noAutofit/>
          </a:bodyPr>
          <a:lstStyle/>
          <a:p>
            <a:r>
              <a:rPr lang="en-IN" sz="2000" dirty="0" smtClean="0"/>
              <a:t>We consider that the initial length of the rod was </a:t>
            </a:r>
            <a:r>
              <a:rPr lang="en-IN" sz="2000" dirty="0" err="1" smtClean="0"/>
              <a:t>L</a:t>
            </a:r>
            <a:r>
              <a:rPr lang="en-IN" sz="2000" baseline="-25000" dirty="0" err="1" smtClean="0"/>
              <a:t>r</a:t>
            </a:r>
            <a:r>
              <a:rPr lang="en-IN" sz="2000" dirty="0" smtClean="0"/>
              <a:t> which is ~= L</a:t>
            </a:r>
            <a:r>
              <a:rPr lang="en-IN" sz="2000" baseline="-25000" dirty="0" smtClean="0"/>
              <a:t>t</a:t>
            </a:r>
            <a:r>
              <a:rPr lang="en-IN" sz="2000" dirty="0" smtClean="0"/>
              <a:t> (250 mm) but slightly more. </a:t>
            </a:r>
          </a:p>
          <a:p>
            <a:r>
              <a:rPr lang="en-IN" sz="2000" dirty="0" smtClean="0"/>
              <a:t>This “slightly more” is not </a:t>
            </a:r>
            <a:r>
              <a:rPr lang="en-IN" sz="2000" dirty="0" smtClean="0">
                <a:latin typeface="Symbol" panose="05050102010706020507" pitchFamily="18" charset="2"/>
              </a:rPr>
              <a:t>D</a:t>
            </a:r>
            <a:r>
              <a:rPr lang="en-IN" sz="2000" baseline="-25000" dirty="0" smtClean="0"/>
              <a:t>r</a:t>
            </a:r>
            <a:r>
              <a:rPr lang="en-IN" sz="2000" dirty="0" smtClean="0"/>
              <a:t> . </a:t>
            </a:r>
            <a:r>
              <a:rPr lang="en-IN" sz="2000" dirty="0" smtClean="0">
                <a:latin typeface="Symbol" panose="05050102010706020507" pitchFamily="18" charset="2"/>
              </a:rPr>
              <a:t>D</a:t>
            </a:r>
            <a:r>
              <a:rPr lang="en-IN" sz="2000" baseline="-25000" dirty="0" smtClean="0"/>
              <a:t>r </a:t>
            </a:r>
            <a:r>
              <a:rPr lang="en-IN" sz="2000" dirty="0" smtClean="0"/>
              <a:t>is the elongation or compression of the tube.</a:t>
            </a:r>
          </a:p>
          <a:p>
            <a:r>
              <a:rPr lang="en-IN" sz="2000" dirty="0" smtClean="0"/>
              <a:t>For a clearer picture We have added the individual FBDs of the caps and the tube. The two forces together are equal to F. This shows why the same F acts on both the tube and the rod but in opposite directions</a:t>
            </a:r>
          </a:p>
        </p:txBody>
      </p:sp>
      <p:grpSp>
        <p:nvGrpSpPr>
          <p:cNvPr id="9" name="Group 8"/>
          <p:cNvGrpSpPr/>
          <p:nvPr/>
        </p:nvGrpSpPr>
        <p:grpSpPr>
          <a:xfrm>
            <a:off x="5430326" y="1124744"/>
            <a:ext cx="3312368" cy="1545356"/>
            <a:chOff x="4427984" y="4132486"/>
            <a:chExt cx="3312368" cy="1545356"/>
          </a:xfrm>
        </p:grpSpPr>
        <p:pic>
          <p:nvPicPr>
            <p:cNvPr id="10"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9684" r="5988" b="50000"/>
            <a:stretch/>
          </p:blipFill>
          <p:spPr bwMode="auto">
            <a:xfrm>
              <a:off x="4427984" y="4149080"/>
              <a:ext cx="3201115"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275285"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1617" t="20772" r="8774" b="70505"/>
          <a:stretch/>
        </p:blipFill>
        <p:spPr bwMode="auto">
          <a:xfrm>
            <a:off x="5619074" y="3162299"/>
            <a:ext cx="2881122" cy="266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620195" y="1782341"/>
            <a:ext cx="2880000" cy="25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7884368"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22614"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7" name="Straight Arrow Connector 16"/>
          <p:cNvCxnSpPr/>
          <p:nvPr/>
        </p:nvCxnSpPr>
        <p:spPr>
          <a:xfrm flipH="1">
            <a:off x="5646350"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84596"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9" name="Straight Arrow Connector 18"/>
          <p:cNvCxnSpPr/>
          <p:nvPr/>
        </p:nvCxnSpPr>
        <p:spPr>
          <a:xfrm>
            <a:off x="5004048"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64516" y="2823319"/>
            <a:ext cx="360040" cy="461665"/>
          </a:xfrm>
          <a:prstGeom prst="rect">
            <a:avLst/>
          </a:prstGeom>
          <a:noFill/>
        </p:spPr>
        <p:txBody>
          <a:bodyPr wrap="square" rtlCol="0">
            <a:spAutoFit/>
          </a:bodyPr>
          <a:lstStyle/>
          <a:p>
            <a:r>
              <a:rPr lang="en-IN" sz="2400" dirty="0" smtClean="0"/>
              <a:t>F</a:t>
            </a:r>
            <a:endParaRPr lang="en-IN" sz="2400" baseline="-25000" dirty="0"/>
          </a:p>
        </p:txBody>
      </p:sp>
      <p:cxnSp>
        <p:nvCxnSpPr>
          <p:cNvPr id="21" name="Straight Arrow Connector 20"/>
          <p:cNvCxnSpPr/>
          <p:nvPr/>
        </p:nvCxnSpPr>
        <p:spPr>
          <a:xfrm flipH="1">
            <a:off x="8454662"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592908" y="2823319"/>
            <a:ext cx="360040" cy="461665"/>
          </a:xfrm>
          <a:prstGeom prst="rect">
            <a:avLst/>
          </a:prstGeom>
          <a:noFill/>
        </p:spPr>
        <p:txBody>
          <a:bodyPr wrap="square" rtlCol="0">
            <a:spAutoFit/>
          </a:bodyPr>
          <a:lstStyle/>
          <a:p>
            <a:r>
              <a:rPr lang="en-IN" sz="2400" dirty="0" smtClean="0"/>
              <a:t>F</a:t>
            </a:r>
            <a:endParaRPr lang="en-IN" sz="2400" baseline="-25000" dirty="0"/>
          </a:p>
        </p:txBody>
      </p:sp>
      <p:sp>
        <p:nvSpPr>
          <p:cNvPr id="23" name="TextBox 22"/>
          <p:cNvSpPr txBox="1"/>
          <p:nvPr/>
        </p:nvSpPr>
        <p:spPr>
          <a:xfrm>
            <a:off x="6504676" y="2319263"/>
            <a:ext cx="1379692" cy="369332"/>
          </a:xfrm>
          <a:prstGeom prst="rect">
            <a:avLst/>
          </a:prstGeom>
          <a:solidFill>
            <a:schemeClr val="bg1"/>
          </a:solidFill>
        </p:spPr>
        <p:txBody>
          <a:bodyPr wrap="square" rtlCol="0">
            <a:spAutoFit/>
          </a:bodyPr>
          <a:lstStyle/>
          <a:p>
            <a:r>
              <a:rPr lang="en-IN" dirty="0" smtClean="0"/>
              <a:t>250 mm + </a:t>
            </a:r>
            <a:r>
              <a:rPr lang="en-IN" dirty="0" smtClean="0">
                <a:latin typeface="Symbol" panose="05050102010706020507" pitchFamily="18" charset="2"/>
              </a:rPr>
              <a:t>D</a:t>
            </a:r>
            <a:r>
              <a:rPr lang="en-IN" baseline="-25000" dirty="0" smtClean="0"/>
              <a:t>t</a:t>
            </a:r>
            <a:endParaRPr lang="en-IN" baseline="-25000" dirty="0"/>
          </a:p>
        </p:txBody>
      </p:sp>
      <p:sp>
        <p:nvSpPr>
          <p:cNvPr id="24" name="TextBox 23"/>
          <p:cNvSpPr txBox="1"/>
          <p:nvPr/>
        </p:nvSpPr>
        <p:spPr>
          <a:xfrm>
            <a:off x="6438438" y="3501008"/>
            <a:ext cx="1379692" cy="369332"/>
          </a:xfrm>
          <a:prstGeom prst="rect">
            <a:avLst/>
          </a:prstGeom>
          <a:solidFill>
            <a:schemeClr val="bg1"/>
          </a:solidFill>
        </p:spPr>
        <p:txBody>
          <a:bodyPr wrap="square" rtlCol="0">
            <a:spAutoFit/>
          </a:bodyPr>
          <a:lstStyle/>
          <a:p>
            <a:r>
              <a:rPr lang="en-IN" dirty="0" err="1" smtClean="0"/>
              <a:t>L</a:t>
            </a:r>
            <a:r>
              <a:rPr lang="en-IN" baseline="-25000" dirty="0" err="1" smtClean="0"/>
              <a:t>r</a:t>
            </a:r>
            <a:r>
              <a:rPr lang="en-IN" dirty="0" smtClean="0"/>
              <a:t> + </a:t>
            </a:r>
            <a:r>
              <a:rPr lang="en-IN" dirty="0" smtClean="0">
                <a:latin typeface="Symbol" panose="05050102010706020507" pitchFamily="18" charset="2"/>
              </a:rPr>
              <a:t>D</a:t>
            </a:r>
            <a:r>
              <a:rPr lang="en-IN" baseline="-25000" dirty="0" smtClean="0"/>
              <a:t>r</a:t>
            </a:r>
            <a:endParaRPr lang="en-IN" baseline="-25000" dirty="0"/>
          </a:p>
        </p:txBody>
      </p:sp>
      <p:pic>
        <p:nvPicPr>
          <p:cNvPr id="25"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8283397" y="491092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Straight Arrow Connector 25"/>
          <p:cNvCxnSpPr/>
          <p:nvPr/>
        </p:nvCxnSpPr>
        <p:spPr>
          <a:xfrm flipH="1">
            <a:off x="7641095" y="5431576"/>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203277" y="4855745"/>
            <a:ext cx="720080" cy="461665"/>
          </a:xfrm>
          <a:prstGeom prst="rect">
            <a:avLst/>
          </a:prstGeom>
          <a:noFill/>
        </p:spPr>
        <p:txBody>
          <a:bodyPr wrap="square" rtlCol="0">
            <a:spAutoFit/>
          </a:bodyPr>
          <a:lstStyle/>
          <a:p>
            <a:r>
              <a:rPr lang="en-IN" sz="2400" dirty="0" smtClean="0"/>
              <a:t>F</a:t>
            </a:r>
            <a:r>
              <a:rPr lang="en-IN" sz="2400" baseline="-25000" dirty="0" smtClean="0"/>
              <a:t>top</a:t>
            </a:r>
            <a:endParaRPr lang="en-IN" sz="2400" baseline="-25000" dirty="0"/>
          </a:p>
        </p:txBody>
      </p:sp>
      <p:cxnSp>
        <p:nvCxnSpPr>
          <p:cNvPr id="28" name="Straight Arrow Connector 27"/>
          <p:cNvCxnSpPr/>
          <p:nvPr/>
        </p:nvCxnSpPr>
        <p:spPr>
          <a:xfrm flipH="1">
            <a:off x="7641095" y="5966463"/>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131269" y="6050031"/>
            <a:ext cx="969123" cy="461665"/>
          </a:xfrm>
          <a:prstGeom prst="rect">
            <a:avLst/>
          </a:prstGeom>
          <a:noFill/>
        </p:spPr>
        <p:txBody>
          <a:bodyPr wrap="square" rtlCol="0">
            <a:spAutoFit/>
          </a:bodyPr>
          <a:lstStyle/>
          <a:p>
            <a:r>
              <a:rPr lang="en-IN" sz="2400" dirty="0" smtClean="0"/>
              <a:t>F</a:t>
            </a:r>
            <a:r>
              <a:rPr lang="en-IN" sz="2400" baseline="-25000" dirty="0" smtClean="0"/>
              <a:t>bottom</a:t>
            </a:r>
            <a:endParaRPr lang="en-IN" sz="2400" baseline="-25000" dirty="0"/>
          </a:p>
        </p:txBody>
      </p:sp>
      <p:cxnSp>
        <p:nvCxnSpPr>
          <p:cNvPr id="30" name="Straight Arrow Connector 29"/>
          <p:cNvCxnSpPr/>
          <p:nvPr/>
        </p:nvCxnSpPr>
        <p:spPr>
          <a:xfrm>
            <a:off x="7901831" y="5690865"/>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63317" y="5431576"/>
            <a:ext cx="360040" cy="461665"/>
          </a:xfrm>
          <a:prstGeom prst="rect">
            <a:avLst/>
          </a:prstGeom>
          <a:noFill/>
        </p:spPr>
        <p:txBody>
          <a:bodyPr wrap="square" rtlCol="0">
            <a:spAutoFit/>
          </a:bodyPr>
          <a:lstStyle/>
          <a:p>
            <a:r>
              <a:rPr lang="en-IN" sz="2400" dirty="0" smtClean="0"/>
              <a:t>F</a:t>
            </a:r>
            <a:endParaRPr lang="en-IN" sz="2400" baseline="-25000" dirty="0"/>
          </a:p>
        </p:txBody>
      </p:sp>
      <p:pic>
        <p:nvPicPr>
          <p:cNvPr id="33"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1646" t="17909" r="5988" b="67361"/>
          <a:stretch/>
        </p:blipFill>
        <p:spPr bwMode="auto">
          <a:xfrm>
            <a:off x="3392426" y="5493919"/>
            <a:ext cx="3018137" cy="45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Rectangle 34"/>
          <p:cNvSpPr/>
          <p:nvPr/>
        </p:nvSpPr>
        <p:spPr>
          <a:xfrm>
            <a:off x="3353464" y="5575023"/>
            <a:ext cx="2988000" cy="2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p:cNvCxnSpPr/>
          <p:nvPr/>
        </p:nvCxnSpPr>
        <p:spPr>
          <a:xfrm>
            <a:off x="6278713" y="5517232"/>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840895" y="4855512"/>
            <a:ext cx="720080" cy="461665"/>
          </a:xfrm>
          <a:prstGeom prst="rect">
            <a:avLst/>
          </a:prstGeom>
          <a:noFill/>
        </p:spPr>
        <p:txBody>
          <a:bodyPr wrap="square" rtlCol="0">
            <a:spAutoFit/>
          </a:bodyPr>
          <a:lstStyle/>
          <a:p>
            <a:r>
              <a:rPr lang="en-IN" sz="2400" dirty="0" smtClean="0"/>
              <a:t>F</a:t>
            </a:r>
            <a:r>
              <a:rPr lang="en-IN" sz="2400" baseline="-25000" dirty="0" smtClean="0"/>
              <a:t>top</a:t>
            </a:r>
            <a:endParaRPr lang="en-IN" sz="2400" baseline="-25000" dirty="0"/>
          </a:p>
        </p:txBody>
      </p:sp>
      <p:cxnSp>
        <p:nvCxnSpPr>
          <p:cNvPr id="38" name="Straight Arrow Connector 37"/>
          <p:cNvCxnSpPr/>
          <p:nvPr/>
        </p:nvCxnSpPr>
        <p:spPr>
          <a:xfrm>
            <a:off x="6278713" y="589092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768887" y="6049798"/>
            <a:ext cx="969123" cy="461665"/>
          </a:xfrm>
          <a:prstGeom prst="rect">
            <a:avLst/>
          </a:prstGeom>
          <a:noFill/>
        </p:spPr>
        <p:txBody>
          <a:bodyPr wrap="square" rtlCol="0">
            <a:spAutoFit/>
          </a:bodyPr>
          <a:lstStyle/>
          <a:p>
            <a:r>
              <a:rPr lang="en-IN" sz="2400" dirty="0" smtClean="0"/>
              <a:t>F</a:t>
            </a:r>
            <a:r>
              <a:rPr lang="en-IN" sz="2400" baseline="-25000" dirty="0" smtClean="0"/>
              <a:t>bottom</a:t>
            </a:r>
            <a:endParaRPr lang="en-IN" sz="2400" baseline="-25000" dirty="0"/>
          </a:p>
        </p:txBody>
      </p:sp>
      <p:cxnSp>
        <p:nvCxnSpPr>
          <p:cNvPr id="41" name="Straight Arrow Connector 40"/>
          <p:cNvCxnSpPr/>
          <p:nvPr/>
        </p:nvCxnSpPr>
        <p:spPr>
          <a:xfrm flipH="1">
            <a:off x="2744551" y="553088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744551" y="5901991"/>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3" name="Picture 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flipH="1">
            <a:off x="323528" y="4910693"/>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Arrow Connector 43"/>
          <p:cNvCxnSpPr/>
          <p:nvPr/>
        </p:nvCxnSpPr>
        <p:spPr>
          <a:xfrm>
            <a:off x="794365" y="5431343"/>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flipH="1">
            <a:off x="1259632" y="4855512"/>
            <a:ext cx="720080" cy="461665"/>
          </a:xfrm>
          <a:prstGeom prst="rect">
            <a:avLst/>
          </a:prstGeom>
          <a:noFill/>
        </p:spPr>
        <p:txBody>
          <a:bodyPr wrap="square" rtlCol="0">
            <a:spAutoFit/>
          </a:bodyPr>
          <a:lstStyle/>
          <a:p>
            <a:r>
              <a:rPr lang="en-IN" sz="2400" dirty="0" smtClean="0"/>
              <a:t>F</a:t>
            </a:r>
            <a:r>
              <a:rPr lang="en-IN" sz="2400" baseline="-25000" dirty="0" smtClean="0"/>
              <a:t>top</a:t>
            </a:r>
            <a:endParaRPr lang="en-IN" sz="2400" baseline="-25000" dirty="0"/>
          </a:p>
        </p:txBody>
      </p:sp>
      <p:cxnSp>
        <p:nvCxnSpPr>
          <p:cNvPr id="46" name="Straight Arrow Connector 45"/>
          <p:cNvCxnSpPr/>
          <p:nvPr/>
        </p:nvCxnSpPr>
        <p:spPr>
          <a:xfrm>
            <a:off x="794365" y="596623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flipH="1">
            <a:off x="1187624" y="6049798"/>
            <a:ext cx="969123" cy="461665"/>
          </a:xfrm>
          <a:prstGeom prst="rect">
            <a:avLst/>
          </a:prstGeom>
          <a:noFill/>
        </p:spPr>
        <p:txBody>
          <a:bodyPr wrap="square" rtlCol="0">
            <a:spAutoFit/>
          </a:bodyPr>
          <a:lstStyle/>
          <a:p>
            <a:r>
              <a:rPr lang="en-IN" sz="2400" dirty="0" smtClean="0"/>
              <a:t>F</a:t>
            </a:r>
            <a:r>
              <a:rPr lang="en-IN" sz="2400" baseline="-25000" dirty="0" smtClean="0"/>
              <a:t>bottom</a:t>
            </a:r>
            <a:endParaRPr lang="en-IN" sz="2400" baseline="-25000" dirty="0"/>
          </a:p>
        </p:txBody>
      </p:sp>
      <p:cxnSp>
        <p:nvCxnSpPr>
          <p:cNvPr id="48" name="Straight Arrow Connector 47"/>
          <p:cNvCxnSpPr/>
          <p:nvPr/>
        </p:nvCxnSpPr>
        <p:spPr>
          <a:xfrm flipH="1">
            <a:off x="578341" y="5690632"/>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1148635" y="5431343"/>
            <a:ext cx="360040" cy="461665"/>
          </a:xfrm>
          <a:prstGeom prst="rect">
            <a:avLst/>
          </a:prstGeom>
          <a:noFill/>
        </p:spPr>
        <p:txBody>
          <a:bodyPr wrap="square" rtlCol="0">
            <a:spAutoFit/>
          </a:bodyPr>
          <a:lstStyle/>
          <a:p>
            <a:r>
              <a:rPr lang="en-IN" sz="2400" dirty="0" smtClean="0"/>
              <a:t>F</a:t>
            </a:r>
            <a:endParaRPr lang="en-IN" sz="2400" baseline="-25000" dirty="0"/>
          </a:p>
        </p:txBody>
      </p:sp>
      <p:sp>
        <p:nvSpPr>
          <p:cNvPr id="50" name="TextBox 49"/>
          <p:cNvSpPr txBox="1"/>
          <p:nvPr/>
        </p:nvSpPr>
        <p:spPr>
          <a:xfrm flipH="1">
            <a:off x="2810789" y="4869160"/>
            <a:ext cx="720080" cy="461665"/>
          </a:xfrm>
          <a:prstGeom prst="rect">
            <a:avLst/>
          </a:prstGeom>
          <a:noFill/>
        </p:spPr>
        <p:txBody>
          <a:bodyPr wrap="square" rtlCol="0">
            <a:spAutoFit/>
          </a:bodyPr>
          <a:lstStyle/>
          <a:p>
            <a:r>
              <a:rPr lang="en-IN" sz="2400" dirty="0" smtClean="0"/>
              <a:t>F</a:t>
            </a:r>
            <a:r>
              <a:rPr lang="en-IN" sz="2400" baseline="-25000" dirty="0" smtClean="0"/>
              <a:t>top</a:t>
            </a:r>
            <a:endParaRPr lang="en-IN" sz="2400" baseline="-25000" dirty="0"/>
          </a:p>
        </p:txBody>
      </p:sp>
      <p:sp>
        <p:nvSpPr>
          <p:cNvPr id="51" name="TextBox 50"/>
          <p:cNvSpPr txBox="1"/>
          <p:nvPr/>
        </p:nvSpPr>
        <p:spPr>
          <a:xfrm flipH="1">
            <a:off x="2738781" y="6063446"/>
            <a:ext cx="969123" cy="461665"/>
          </a:xfrm>
          <a:prstGeom prst="rect">
            <a:avLst/>
          </a:prstGeom>
          <a:noFill/>
        </p:spPr>
        <p:txBody>
          <a:bodyPr wrap="square" rtlCol="0">
            <a:spAutoFit/>
          </a:bodyPr>
          <a:lstStyle/>
          <a:p>
            <a:r>
              <a:rPr lang="en-IN" sz="2400" dirty="0" smtClean="0"/>
              <a:t>F</a:t>
            </a:r>
            <a:r>
              <a:rPr lang="en-IN" sz="2400" baseline="-25000" dirty="0" smtClean="0"/>
              <a:t>bottom</a:t>
            </a:r>
            <a:endParaRPr lang="en-IN" sz="2400" baseline="-25000" dirty="0"/>
          </a:p>
        </p:txBody>
      </p:sp>
    </p:spTree>
    <p:extLst>
      <p:ext uri="{BB962C8B-B14F-4D97-AF65-F5344CB8AC3E}">
        <p14:creationId xmlns:p14="http://schemas.microsoft.com/office/powerpoint/2010/main" val="3823102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a:t>
            </a:r>
            <a:endParaRPr lang="en-IN" dirty="0"/>
          </a:p>
        </p:txBody>
      </p:sp>
      <p:sp>
        <p:nvSpPr>
          <p:cNvPr id="3" name="Content Placeholder 2"/>
          <p:cNvSpPr>
            <a:spLocks noGrp="1"/>
          </p:cNvSpPr>
          <p:nvPr>
            <p:ph idx="1"/>
          </p:nvPr>
        </p:nvSpPr>
        <p:spPr>
          <a:xfrm>
            <a:off x="457200" y="1600200"/>
            <a:ext cx="4469070" cy="4525963"/>
          </a:xfrm>
        </p:spPr>
        <p:txBody>
          <a:bodyPr>
            <a:normAutofit fontScale="77500" lnSpcReduction="20000"/>
          </a:bodyPr>
          <a:lstStyle/>
          <a:p>
            <a:r>
              <a:rPr lang="en-IN" dirty="0" smtClean="0"/>
              <a:t>Geometrical constraint</a:t>
            </a:r>
          </a:p>
          <a:p>
            <a:r>
              <a:rPr lang="en-IN" dirty="0" smtClean="0"/>
              <a:t>After the tightening the length of the rod must be the same as the length of the hollow compartment formed by the </a:t>
            </a:r>
            <a:r>
              <a:rPr lang="en-IN" dirty="0" err="1" smtClean="0"/>
              <a:t>caps+tube</a:t>
            </a:r>
            <a:r>
              <a:rPr lang="en-IN" dirty="0" smtClean="0"/>
              <a:t> combo. This length is not the new length of the tube.</a:t>
            </a:r>
          </a:p>
          <a:p>
            <a:r>
              <a:rPr lang="en-IN" dirty="0" smtClean="0"/>
              <a:t>It is the new length of the tube + ¼ of the pitch. Nothing in the problem says that the cap is fully tightened about the tube. It is only said that the cap touches the rod now. </a:t>
            </a:r>
          </a:p>
        </p:txBody>
      </p:sp>
      <p:grpSp>
        <p:nvGrpSpPr>
          <p:cNvPr id="9" name="Group 8"/>
          <p:cNvGrpSpPr/>
          <p:nvPr/>
        </p:nvGrpSpPr>
        <p:grpSpPr>
          <a:xfrm>
            <a:off x="5292080" y="1124744"/>
            <a:ext cx="3312368" cy="1545356"/>
            <a:chOff x="4427984" y="4132486"/>
            <a:chExt cx="3312368" cy="1545356"/>
          </a:xfrm>
        </p:grpSpPr>
        <p:pic>
          <p:nvPicPr>
            <p:cNvPr id="10"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9684" r="5988" b="50000"/>
            <a:stretch/>
          </p:blipFill>
          <p:spPr bwMode="auto">
            <a:xfrm>
              <a:off x="4427984" y="4149080"/>
              <a:ext cx="3201115"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275285"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1617" t="20772" r="8774" b="70505"/>
          <a:stretch/>
        </p:blipFill>
        <p:spPr bwMode="auto">
          <a:xfrm>
            <a:off x="5480828" y="3162299"/>
            <a:ext cx="2881122" cy="266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81949" y="1782341"/>
            <a:ext cx="2880000" cy="25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7746122"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84368"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7" name="Straight Arrow Connector 16"/>
          <p:cNvCxnSpPr/>
          <p:nvPr/>
        </p:nvCxnSpPr>
        <p:spPr>
          <a:xfrm flipH="1">
            <a:off x="5508104"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6350"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9" name="Straight Arrow Connector 18"/>
          <p:cNvCxnSpPr/>
          <p:nvPr/>
        </p:nvCxnSpPr>
        <p:spPr>
          <a:xfrm>
            <a:off x="4865802"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26270" y="2823319"/>
            <a:ext cx="360040" cy="461665"/>
          </a:xfrm>
          <a:prstGeom prst="rect">
            <a:avLst/>
          </a:prstGeom>
          <a:noFill/>
        </p:spPr>
        <p:txBody>
          <a:bodyPr wrap="square" rtlCol="0">
            <a:spAutoFit/>
          </a:bodyPr>
          <a:lstStyle/>
          <a:p>
            <a:r>
              <a:rPr lang="en-IN" sz="2400" dirty="0" smtClean="0"/>
              <a:t>F</a:t>
            </a:r>
            <a:endParaRPr lang="en-IN" sz="2400" baseline="-25000" dirty="0"/>
          </a:p>
        </p:txBody>
      </p:sp>
      <p:cxnSp>
        <p:nvCxnSpPr>
          <p:cNvPr id="21" name="Straight Arrow Connector 20"/>
          <p:cNvCxnSpPr/>
          <p:nvPr/>
        </p:nvCxnSpPr>
        <p:spPr>
          <a:xfrm flipH="1">
            <a:off x="8316416"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454662" y="2823319"/>
            <a:ext cx="360040" cy="461665"/>
          </a:xfrm>
          <a:prstGeom prst="rect">
            <a:avLst/>
          </a:prstGeom>
          <a:noFill/>
        </p:spPr>
        <p:txBody>
          <a:bodyPr wrap="square" rtlCol="0">
            <a:spAutoFit/>
          </a:bodyPr>
          <a:lstStyle/>
          <a:p>
            <a:r>
              <a:rPr lang="en-IN" sz="2400" dirty="0" smtClean="0"/>
              <a:t>F</a:t>
            </a:r>
            <a:endParaRPr lang="en-IN" sz="2400" baseline="-25000" dirty="0"/>
          </a:p>
        </p:txBody>
      </p:sp>
      <p:sp>
        <p:nvSpPr>
          <p:cNvPr id="23" name="TextBox 22"/>
          <p:cNvSpPr txBox="1"/>
          <p:nvPr/>
        </p:nvSpPr>
        <p:spPr>
          <a:xfrm>
            <a:off x="6366430" y="2319263"/>
            <a:ext cx="1379692" cy="369332"/>
          </a:xfrm>
          <a:prstGeom prst="rect">
            <a:avLst/>
          </a:prstGeom>
          <a:solidFill>
            <a:schemeClr val="bg1"/>
          </a:solidFill>
        </p:spPr>
        <p:txBody>
          <a:bodyPr wrap="square" rtlCol="0">
            <a:spAutoFit/>
          </a:bodyPr>
          <a:lstStyle/>
          <a:p>
            <a:r>
              <a:rPr lang="en-IN" dirty="0" smtClean="0"/>
              <a:t>250 mm + </a:t>
            </a:r>
            <a:r>
              <a:rPr lang="en-IN" dirty="0" smtClean="0">
                <a:latin typeface="Symbol" panose="05050102010706020507" pitchFamily="18" charset="2"/>
              </a:rPr>
              <a:t>D</a:t>
            </a:r>
            <a:r>
              <a:rPr lang="en-IN" baseline="-25000" dirty="0" smtClean="0"/>
              <a:t>t</a:t>
            </a:r>
            <a:endParaRPr lang="en-IN" baseline="-25000" dirty="0"/>
          </a:p>
        </p:txBody>
      </p:sp>
      <p:sp>
        <p:nvSpPr>
          <p:cNvPr id="24" name="TextBox 23"/>
          <p:cNvSpPr txBox="1"/>
          <p:nvPr/>
        </p:nvSpPr>
        <p:spPr>
          <a:xfrm>
            <a:off x="6300192" y="3501008"/>
            <a:ext cx="1379692" cy="369332"/>
          </a:xfrm>
          <a:prstGeom prst="rect">
            <a:avLst/>
          </a:prstGeom>
          <a:solidFill>
            <a:schemeClr val="bg1"/>
          </a:solidFill>
        </p:spPr>
        <p:txBody>
          <a:bodyPr wrap="square" rtlCol="0">
            <a:spAutoFit/>
          </a:bodyPr>
          <a:lstStyle/>
          <a:p>
            <a:r>
              <a:rPr lang="en-IN" dirty="0" err="1" smtClean="0"/>
              <a:t>L</a:t>
            </a:r>
            <a:r>
              <a:rPr lang="en-IN" baseline="-25000" dirty="0" err="1" smtClean="0"/>
              <a:t>r</a:t>
            </a:r>
            <a:r>
              <a:rPr lang="en-IN" dirty="0" smtClean="0"/>
              <a:t> </a:t>
            </a:r>
            <a:r>
              <a:rPr lang="en-IN" dirty="0"/>
              <a:t>+ </a:t>
            </a:r>
            <a:r>
              <a:rPr lang="en-IN" dirty="0">
                <a:latin typeface="Symbol" panose="05050102010706020507" pitchFamily="18" charset="2"/>
              </a:rPr>
              <a:t>D</a:t>
            </a:r>
            <a:r>
              <a:rPr lang="en-IN" baseline="-25000" dirty="0"/>
              <a:t>t</a:t>
            </a:r>
            <a:endParaRPr lang="en-IN" baseline="-25000" dirty="0"/>
          </a:p>
        </p:txBody>
      </p:sp>
      <p:graphicFrame>
        <p:nvGraphicFramePr>
          <p:cNvPr id="6" name="Object 5"/>
          <p:cNvGraphicFramePr>
            <a:graphicFrameLocks noChangeAspect="1"/>
          </p:cNvGraphicFramePr>
          <p:nvPr>
            <p:extLst>
              <p:ext uri="{D42A27DB-BD31-4B8C-83A1-F6EECF244321}">
                <p14:modId xmlns:p14="http://schemas.microsoft.com/office/powerpoint/2010/main" val="2412812323"/>
              </p:ext>
            </p:extLst>
          </p:nvPr>
        </p:nvGraphicFramePr>
        <p:xfrm>
          <a:off x="5076056" y="4365104"/>
          <a:ext cx="3682800" cy="1523700"/>
        </p:xfrm>
        <a:graphic>
          <a:graphicData uri="http://schemas.openxmlformats.org/presentationml/2006/ole">
            <mc:AlternateContent xmlns:mc="http://schemas.openxmlformats.org/markup-compatibility/2006">
              <mc:Choice xmlns:v="urn:schemas-microsoft-com:vml" Requires="v">
                <p:oleObj spid="_x0000_s7175" name="Equation" r:id="rId4" imgW="1473120" imgH="609480" progId="Equation.DSMT4">
                  <p:embed/>
                </p:oleObj>
              </mc:Choice>
              <mc:Fallback>
                <p:oleObj name="Equation" r:id="rId4" imgW="1473120" imgH="609480" progId="Equation.DSMT4">
                  <p:embed/>
                  <p:pic>
                    <p:nvPicPr>
                      <p:cNvPr id="0" name=""/>
                      <p:cNvPicPr/>
                      <p:nvPr/>
                    </p:nvPicPr>
                    <p:blipFill>
                      <a:blip r:embed="rId5"/>
                      <a:stretch>
                        <a:fillRect/>
                      </a:stretch>
                    </p:blipFill>
                    <p:spPr>
                      <a:xfrm>
                        <a:off x="5076056" y="4365104"/>
                        <a:ext cx="3682800" cy="1523700"/>
                      </a:xfrm>
                      <a:prstGeom prst="rect">
                        <a:avLst/>
                      </a:prstGeom>
                    </p:spPr>
                  </p:pic>
                </p:oleObj>
              </mc:Fallback>
            </mc:AlternateContent>
          </a:graphicData>
        </a:graphic>
      </p:graphicFrame>
    </p:spTree>
    <p:extLst>
      <p:ext uri="{BB962C8B-B14F-4D97-AF65-F5344CB8AC3E}">
        <p14:creationId xmlns:p14="http://schemas.microsoft.com/office/powerpoint/2010/main" val="92511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a:t>
            </a:r>
            <a:endParaRPr lang="en-IN" dirty="0"/>
          </a:p>
        </p:txBody>
      </p:sp>
      <p:sp>
        <p:nvSpPr>
          <p:cNvPr id="3" name="Content Placeholder 2"/>
          <p:cNvSpPr>
            <a:spLocks noGrp="1"/>
          </p:cNvSpPr>
          <p:nvPr>
            <p:ph idx="1"/>
          </p:nvPr>
        </p:nvSpPr>
        <p:spPr>
          <a:xfrm>
            <a:off x="457200" y="1600200"/>
            <a:ext cx="4469070" cy="4525963"/>
          </a:xfrm>
        </p:spPr>
        <p:txBody>
          <a:bodyPr>
            <a:normAutofit/>
          </a:bodyPr>
          <a:lstStyle/>
          <a:p>
            <a:r>
              <a:rPr lang="en-IN" dirty="0" smtClean="0"/>
              <a:t>Tube is under tension and expands</a:t>
            </a:r>
          </a:p>
          <a:p>
            <a:r>
              <a:rPr lang="en-IN" dirty="0" smtClean="0"/>
              <a:t>Rod is under compression and contracts</a:t>
            </a:r>
          </a:p>
        </p:txBody>
      </p:sp>
      <p:grpSp>
        <p:nvGrpSpPr>
          <p:cNvPr id="9" name="Group 8"/>
          <p:cNvGrpSpPr/>
          <p:nvPr/>
        </p:nvGrpSpPr>
        <p:grpSpPr>
          <a:xfrm>
            <a:off x="5292080" y="1124744"/>
            <a:ext cx="3312368" cy="1545356"/>
            <a:chOff x="4427984" y="4132486"/>
            <a:chExt cx="3312368" cy="1545356"/>
          </a:xfrm>
        </p:grpSpPr>
        <p:pic>
          <p:nvPicPr>
            <p:cNvPr id="10"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9684" r="5988" b="50000"/>
            <a:stretch/>
          </p:blipFill>
          <p:spPr bwMode="auto">
            <a:xfrm>
              <a:off x="4427984" y="4149080"/>
              <a:ext cx="3201115"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275285"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1617" t="20772" r="8774" b="70505"/>
          <a:stretch/>
        </p:blipFill>
        <p:spPr bwMode="auto">
          <a:xfrm>
            <a:off x="5480828" y="3162299"/>
            <a:ext cx="2881122" cy="266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81949" y="1782341"/>
            <a:ext cx="2880000" cy="25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7746122"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84368"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7" name="Straight Arrow Connector 16"/>
          <p:cNvCxnSpPr/>
          <p:nvPr/>
        </p:nvCxnSpPr>
        <p:spPr>
          <a:xfrm flipH="1">
            <a:off x="5508104"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6350"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9" name="Straight Arrow Connector 18"/>
          <p:cNvCxnSpPr/>
          <p:nvPr/>
        </p:nvCxnSpPr>
        <p:spPr>
          <a:xfrm>
            <a:off x="4865802"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26270" y="2823319"/>
            <a:ext cx="360040" cy="461665"/>
          </a:xfrm>
          <a:prstGeom prst="rect">
            <a:avLst/>
          </a:prstGeom>
          <a:noFill/>
        </p:spPr>
        <p:txBody>
          <a:bodyPr wrap="square" rtlCol="0">
            <a:spAutoFit/>
          </a:bodyPr>
          <a:lstStyle/>
          <a:p>
            <a:r>
              <a:rPr lang="en-IN" sz="2400" dirty="0" smtClean="0"/>
              <a:t>F</a:t>
            </a:r>
            <a:endParaRPr lang="en-IN" sz="2400" baseline="-25000" dirty="0"/>
          </a:p>
        </p:txBody>
      </p:sp>
      <p:cxnSp>
        <p:nvCxnSpPr>
          <p:cNvPr id="21" name="Straight Arrow Connector 20"/>
          <p:cNvCxnSpPr/>
          <p:nvPr/>
        </p:nvCxnSpPr>
        <p:spPr>
          <a:xfrm flipH="1">
            <a:off x="8316416"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454662" y="2823319"/>
            <a:ext cx="360040" cy="461665"/>
          </a:xfrm>
          <a:prstGeom prst="rect">
            <a:avLst/>
          </a:prstGeom>
          <a:noFill/>
        </p:spPr>
        <p:txBody>
          <a:bodyPr wrap="square" rtlCol="0">
            <a:spAutoFit/>
          </a:bodyPr>
          <a:lstStyle/>
          <a:p>
            <a:r>
              <a:rPr lang="en-IN" sz="2400" dirty="0" smtClean="0"/>
              <a:t>F</a:t>
            </a:r>
            <a:endParaRPr lang="en-IN" sz="2400" baseline="-25000" dirty="0"/>
          </a:p>
        </p:txBody>
      </p:sp>
      <p:sp>
        <p:nvSpPr>
          <p:cNvPr id="23" name="TextBox 22"/>
          <p:cNvSpPr txBox="1"/>
          <p:nvPr/>
        </p:nvSpPr>
        <p:spPr>
          <a:xfrm>
            <a:off x="6366430" y="2319263"/>
            <a:ext cx="1379692" cy="369332"/>
          </a:xfrm>
          <a:prstGeom prst="rect">
            <a:avLst/>
          </a:prstGeom>
          <a:solidFill>
            <a:schemeClr val="bg1"/>
          </a:solidFill>
        </p:spPr>
        <p:txBody>
          <a:bodyPr wrap="square" rtlCol="0">
            <a:spAutoFit/>
          </a:bodyPr>
          <a:lstStyle/>
          <a:p>
            <a:r>
              <a:rPr lang="en-IN" dirty="0" smtClean="0"/>
              <a:t>250 mm + </a:t>
            </a:r>
            <a:r>
              <a:rPr lang="en-IN" dirty="0" smtClean="0">
                <a:latin typeface="Symbol" panose="05050102010706020507" pitchFamily="18" charset="2"/>
              </a:rPr>
              <a:t>D</a:t>
            </a:r>
            <a:r>
              <a:rPr lang="en-IN" baseline="-25000" dirty="0" smtClean="0"/>
              <a:t>t</a:t>
            </a:r>
            <a:endParaRPr lang="en-IN" baseline="-25000" dirty="0"/>
          </a:p>
        </p:txBody>
      </p:sp>
      <p:sp>
        <p:nvSpPr>
          <p:cNvPr id="24" name="TextBox 23"/>
          <p:cNvSpPr txBox="1"/>
          <p:nvPr/>
        </p:nvSpPr>
        <p:spPr>
          <a:xfrm>
            <a:off x="6300192" y="3501008"/>
            <a:ext cx="1379692" cy="369332"/>
          </a:xfrm>
          <a:prstGeom prst="rect">
            <a:avLst/>
          </a:prstGeom>
          <a:solidFill>
            <a:schemeClr val="bg1"/>
          </a:solidFill>
        </p:spPr>
        <p:txBody>
          <a:bodyPr wrap="square" rtlCol="0">
            <a:spAutoFit/>
          </a:bodyPr>
          <a:lstStyle/>
          <a:p>
            <a:r>
              <a:rPr lang="en-IN" dirty="0" err="1" smtClean="0"/>
              <a:t>L</a:t>
            </a:r>
            <a:r>
              <a:rPr lang="en-IN" baseline="-25000" dirty="0" err="1" smtClean="0"/>
              <a:t>r</a:t>
            </a:r>
            <a:r>
              <a:rPr lang="en-IN" dirty="0" smtClean="0"/>
              <a:t> </a:t>
            </a:r>
            <a:r>
              <a:rPr lang="en-IN" dirty="0"/>
              <a:t>+ </a:t>
            </a:r>
            <a:r>
              <a:rPr lang="en-IN" dirty="0">
                <a:latin typeface="Symbol" panose="05050102010706020507" pitchFamily="18" charset="2"/>
              </a:rPr>
              <a:t>D</a:t>
            </a:r>
            <a:r>
              <a:rPr lang="en-IN" baseline="-25000" dirty="0"/>
              <a:t>t</a:t>
            </a:r>
            <a:endParaRPr lang="en-IN" baseline="-25000" dirty="0"/>
          </a:p>
        </p:txBody>
      </p:sp>
      <p:graphicFrame>
        <p:nvGraphicFramePr>
          <p:cNvPr id="5" name="Object 4"/>
          <p:cNvGraphicFramePr>
            <a:graphicFrameLocks noChangeAspect="1"/>
          </p:cNvGraphicFramePr>
          <p:nvPr>
            <p:extLst>
              <p:ext uri="{D42A27DB-BD31-4B8C-83A1-F6EECF244321}">
                <p14:modId xmlns:p14="http://schemas.microsoft.com/office/powerpoint/2010/main" val="2030613555"/>
              </p:ext>
            </p:extLst>
          </p:nvPr>
        </p:nvGraphicFramePr>
        <p:xfrm>
          <a:off x="2630264" y="4221163"/>
          <a:ext cx="4318000" cy="2222500"/>
        </p:xfrm>
        <a:graphic>
          <a:graphicData uri="http://schemas.openxmlformats.org/presentationml/2006/ole">
            <mc:AlternateContent xmlns:mc="http://schemas.openxmlformats.org/markup-compatibility/2006">
              <mc:Choice xmlns:v="urn:schemas-microsoft-com:vml" Requires="v">
                <p:oleObj spid="_x0000_s9225" name="Equation" r:id="rId4" imgW="1726920" imgH="888840" progId="Equation.DSMT4">
                  <p:embed/>
                </p:oleObj>
              </mc:Choice>
              <mc:Fallback>
                <p:oleObj name="Equation" r:id="rId4" imgW="1726920" imgH="8888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264" y="4221163"/>
                        <a:ext cx="43180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252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a:t>
            </a:r>
            <a:endParaRPr lang="en-IN" dirty="0"/>
          </a:p>
        </p:txBody>
      </p:sp>
      <p:sp>
        <p:nvSpPr>
          <p:cNvPr id="3" name="Content Placeholder 2"/>
          <p:cNvSpPr>
            <a:spLocks noGrp="1"/>
          </p:cNvSpPr>
          <p:nvPr>
            <p:ph idx="1"/>
          </p:nvPr>
        </p:nvSpPr>
        <p:spPr>
          <a:xfrm>
            <a:off x="457200" y="1600200"/>
            <a:ext cx="4469070" cy="4525963"/>
          </a:xfrm>
        </p:spPr>
        <p:txBody>
          <a:bodyPr>
            <a:normAutofit/>
          </a:bodyPr>
          <a:lstStyle/>
          <a:p>
            <a:r>
              <a:rPr lang="en-IN" dirty="0" smtClean="0"/>
              <a:t>We now use the approximation that the rod was initially L=250 mm to simplify calculations</a:t>
            </a:r>
          </a:p>
        </p:txBody>
      </p:sp>
      <p:grpSp>
        <p:nvGrpSpPr>
          <p:cNvPr id="9" name="Group 8"/>
          <p:cNvGrpSpPr/>
          <p:nvPr/>
        </p:nvGrpSpPr>
        <p:grpSpPr>
          <a:xfrm>
            <a:off x="5292080" y="1124744"/>
            <a:ext cx="3312368" cy="1545356"/>
            <a:chOff x="4427984" y="4132486"/>
            <a:chExt cx="3312368" cy="1545356"/>
          </a:xfrm>
        </p:grpSpPr>
        <p:pic>
          <p:nvPicPr>
            <p:cNvPr id="10"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9684" r="5988" b="50000"/>
            <a:stretch/>
          </p:blipFill>
          <p:spPr bwMode="auto">
            <a:xfrm>
              <a:off x="4427984" y="4149080"/>
              <a:ext cx="3201115"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012" r="1" b="50000"/>
            <a:stretch/>
          </p:blipFill>
          <p:spPr bwMode="auto">
            <a:xfrm>
              <a:off x="7275285" y="4132486"/>
              <a:ext cx="465067"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1617" t="20772" r="8774" b="70505"/>
          <a:stretch/>
        </p:blipFill>
        <p:spPr bwMode="auto">
          <a:xfrm>
            <a:off x="5480828" y="3162299"/>
            <a:ext cx="2881122" cy="266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81949" y="1782341"/>
            <a:ext cx="2880000" cy="25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7746122"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84368"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7" name="Straight Arrow Connector 16"/>
          <p:cNvCxnSpPr/>
          <p:nvPr/>
        </p:nvCxnSpPr>
        <p:spPr>
          <a:xfrm flipH="1">
            <a:off x="5508104" y="191659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6350" y="1340768"/>
            <a:ext cx="720080" cy="461665"/>
          </a:xfrm>
          <a:prstGeom prst="rect">
            <a:avLst/>
          </a:prstGeom>
          <a:noFill/>
        </p:spPr>
        <p:txBody>
          <a:bodyPr wrap="square" rtlCol="0">
            <a:spAutoFit/>
          </a:bodyPr>
          <a:lstStyle/>
          <a:p>
            <a:r>
              <a:rPr lang="en-IN" sz="2400" dirty="0" smtClean="0"/>
              <a:t>F</a:t>
            </a:r>
            <a:endParaRPr lang="en-IN" sz="2400" baseline="-25000" dirty="0"/>
          </a:p>
        </p:txBody>
      </p:sp>
      <p:cxnSp>
        <p:nvCxnSpPr>
          <p:cNvPr id="19" name="Straight Arrow Connector 18"/>
          <p:cNvCxnSpPr/>
          <p:nvPr/>
        </p:nvCxnSpPr>
        <p:spPr>
          <a:xfrm>
            <a:off x="4865802"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26270" y="2823319"/>
            <a:ext cx="360040" cy="461665"/>
          </a:xfrm>
          <a:prstGeom prst="rect">
            <a:avLst/>
          </a:prstGeom>
          <a:noFill/>
        </p:spPr>
        <p:txBody>
          <a:bodyPr wrap="square" rtlCol="0">
            <a:spAutoFit/>
          </a:bodyPr>
          <a:lstStyle/>
          <a:p>
            <a:r>
              <a:rPr lang="en-IN" sz="2400" dirty="0" smtClean="0"/>
              <a:t>F</a:t>
            </a:r>
            <a:endParaRPr lang="en-IN" sz="2400" baseline="-25000" dirty="0"/>
          </a:p>
        </p:txBody>
      </p:sp>
      <p:cxnSp>
        <p:nvCxnSpPr>
          <p:cNvPr id="21" name="Straight Arrow Connector 20"/>
          <p:cNvCxnSpPr/>
          <p:nvPr/>
        </p:nvCxnSpPr>
        <p:spPr>
          <a:xfrm flipH="1">
            <a:off x="8316416" y="328498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454662" y="2823319"/>
            <a:ext cx="360040" cy="461665"/>
          </a:xfrm>
          <a:prstGeom prst="rect">
            <a:avLst/>
          </a:prstGeom>
          <a:noFill/>
        </p:spPr>
        <p:txBody>
          <a:bodyPr wrap="square" rtlCol="0">
            <a:spAutoFit/>
          </a:bodyPr>
          <a:lstStyle/>
          <a:p>
            <a:r>
              <a:rPr lang="en-IN" sz="2400" dirty="0" smtClean="0"/>
              <a:t>F</a:t>
            </a:r>
            <a:endParaRPr lang="en-IN" sz="2400" baseline="-25000" dirty="0"/>
          </a:p>
        </p:txBody>
      </p:sp>
      <p:sp>
        <p:nvSpPr>
          <p:cNvPr id="23" name="TextBox 22"/>
          <p:cNvSpPr txBox="1"/>
          <p:nvPr/>
        </p:nvSpPr>
        <p:spPr>
          <a:xfrm>
            <a:off x="6366430" y="2319263"/>
            <a:ext cx="1379692" cy="369332"/>
          </a:xfrm>
          <a:prstGeom prst="rect">
            <a:avLst/>
          </a:prstGeom>
          <a:solidFill>
            <a:schemeClr val="bg1"/>
          </a:solidFill>
        </p:spPr>
        <p:txBody>
          <a:bodyPr wrap="square" rtlCol="0">
            <a:spAutoFit/>
          </a:bodyPr>
          <a:lstStyle/>
          <a:p>
            <a:r>
              <a:rPr lang="en-IN" dirty="0" smtClean="0"/>
              <a:t>250 mm + </a:t>
            </a:r>
            <a:r>
              <a:rPr lang="en-IN" dirty="0" smtClean="0">
                <a:latin typeface="Symbol" panose="05050102010706020507" pitchFamily="18" charset="2"/>
              </a:rPr>
              <a:t>D</a:t>
            </a:r>
            <a:r>
              <a:rPr lang="en-IN" baseline="-25000" dirty="0" smtClean="0"/>
              <a:t>t</a:t>
            </a:r>
            <a:endParaRPr lang="en-IN" baseline="-25000" dirty="0"/>
          </a:p>
        </p:txBody>
      </p:sp>
      <p:sp>
        <p:nvSpPr>
          <p:cNvPr id="24" name="TextBox 23"/>
          <p:cNvSpPr txBox="1"/>
          <p:nvPr/>
        </p:nvSpPr>
        <p:spPr>
          <a:xfrm>
            <a:off x="6300192" y="3501008"/>
            <a:ext cx="1379692" cy="369332"/>
          </a:xfrm>
          <a:prstGeom prst="rect">
            <a:avLst/>
          </a:prstGeom>
          <a:solidFill>
            <a:schemeClr val="bg1"/>
          </a:solidFill>
        </p:spPr>
        <p:txBody>
          <a:bodyPr wrap="square" rtlCol="0">
            <a:spAutoFit/>
          </a:bodyPr>
          <a:lstStyle/>
          <a:p>
            <a:r>
              <a:rPr lang="en-IN" dirty="0" err="1" smtClean="0"/>
              <a:t>L</a:t>
            </a:r>
            <a:r>
              <a:rPr lang="en-IN" baseline="-25000" dirty="0" err="1" smtClean="0"/>
              <a:t>r</a:t>
            </a:r>
            <a:r>
              <a:rPr lang="en-IN" dirty="0" smtClean="0"/>
              <a:t> </a:t>
            </a:r>
            <a:r>
              <a:rPr lang="en-IN" dirty="0"/>
              <a:t>+ </a:t>
            </a:r>
            <a:r>
              <a:rPr lang="en-IN" dirty="0">
                <a:latin typeface="Symbol" panose="05050102010706020507" pitchFamily="18" charset="2"/>
              </a:rPr>
              <a:t>D</a:t>
            </a:r>
            <a:r>
              <a:rPr lang="en-IN" baseline="-25000" dirty="0"/>
              <a:t>t</a:t>
            </a:r>
            <a:endParaRPr lang="en-IN" baseline="-25000" dirty="0"/>
          </a:p>
        </p:txBody>
      </p:sp>
      <p:graphicFrame>
        <p:nvGraphicFramePr>
          <p:cNvPr id="5" name="Object 4"/>
          <p:cNvGraphicFramePr>
            <a:graphicFrameLocks noChangeAspect="1"/>
          </p:cNvGraphicFramePr>
          <p:nvPr>
            <p:extLst>
              <p:ext uri="{D42A27DB-BD31-4B8C-83A1-F6EECF244321}">
                <p14:modId xmlns:p14="http://schemas.microsoft.com/office/powerpoint/2010/main" val="1598541728"/>
              </p:ext>
            </p:extLst>
          </p:nvPr>
        </p:nvGraphicFramePr>
        <p:xfrm>
          <a:off x="3783013" y="4060825"/>
          <a:ext cx="3302000" cy="2235200"/>
        </p:xfrm>
        <a:graphic>
          <a:graphicData uri="http://schemas.openxmlformats.org/presentationml/2006/ole">
            <mc:AlternateContent xmlns:mc="http://schemas.openxmlformats.org/markup-compatibility/2006">
              <mc:Choice xmlns:v="urn:schemas-microsoft-com:vml" Requires="v">
                <p:oleObj spid="_x0000_s8201" name="Equation" r:id="rId4" imgW="1650960" imgH="1117440" progId="Equation.DSMT4">
                  <p:embed/>
                </p:oleObj>
              </mc:Choice>
              <mc:Fallback>
                <p:oleObj name="Equation" r:id="rId4" imgW="1650960" imgH="1117440" progId="Equation.DSMT4">
                  <p:embed/>
                  <p:pic>
                    <p:nvPicPr>
                      <p:cNvPr id="0" name="Object 5"/>
                      <p:cNvPicPr>
                        <a:picLocks noChangeAspect="1" noChangeArrowheads="1"/>
                      </p:cNvPicPr>
                      <p:nvPr/>
                    </p:nvPicPr>
                    <p:blipFill>
                      <a:blip r:embed="rId5"/>
                      <a:srcRect/>
                      <a:stretch>
                        <a:fillRect/>
                      </a:stretch>
                    </p:blipFill>
                    <p:spPr bwMode="auto">
                      <a:xfrm>
                        <a:off x="3783013" y="4060825"/>
                        <a:ext cx="3302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3227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3501008"/>
            <a:ext cx="8229600" cy="2625155"/>
          </a:xfrm>
        </p:spPr>
        <p:txBody>
          <a:bodyPr/>
          <a:lstStyle/>
          <a:p>
            <a:r>
              <a:rPr lang="en-IN" dirty="0"/>
              <a:t>We will look at the problem again intuitively as well as analytically.</a:t>
            </a:r>
          </a:p>
        </p:txBody>
      </p:sp>
      <p:grpSp>
        <p:nvGrpSpPr>
          <p:cNvPr id="6" name="Group 5"/>
          <p:cNvGrpSpPr/>
          <p:nvPr/>
        </p:nvGrpSpPr>
        <p:grpSpPr>
          <a:xfrm>
            <a:off x="37941" y="1598039"/>
            <a:ext cx="9106059" cy="1686945"/>
            <a:chOff x="37941" y="1598039"/>
            <a:chExt cx="9106059" cy="1686945"/>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 y="1598039"/>
              <a:ext cx="9106059" cy="1686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79512" y="1700808"/>
              <a:ext cx="118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0569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1600200"/>
            <a:ext cx="8363272" cy="4525963"/>
          </a:xfrm>
        </p:spPr>
        <p:txBody>
          <a:bodyPr/>
          <a:lstStyle/>
          <a:p>
            <a:r>
              <a:rPr lang="en-IN" dirty="0" smtClean="0"/>
              <a:t>First the rod expands and just touches the wall</a:t>
            </a:r>
          </a:p>
          <a:p>
            <a:r>
              <a:rPr lang="en-IN" dirty="0" smtClean="0"/>
              <a:t>This expansion is due to P only.</a:t>
            </a:r>
            <a:endParaRPr lang="en-IN"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1182"/>
          <a:stretch/>
        </p:blipFill>
        <p:spPr bwMode="auto">
          <a:xfrm>
            <a:off x="2042609" y="2945567"/>
            <a:ext cx="3534770" cy="1686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2130998" y="4622375"/>
            <a:ext cx="3534770" cy="1686945"/>
            <a:chOff x="5580112" y="3398239"/>
            <a:chExt cx="3534770" cy="1686945"/>
          </a:xfrm>
        </p:grpSpPr>
        <p:pic>
          <p:nvPicPr>
            <p:cNvPr id="7"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61182"/>
            <a:stretch/>
          </p:blipFill>
          <p:spPr bwMode="auto">
            <a:xfrm>
              <a:off x="5580112" y="3398239"/>
              <a:ext cx="3534770" cy="1686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rrowheads="1"/>
            </p:cNvPicPr>
            <p:nvPr/>
          </p:nvPicPr>
          <p:blipFill rotWithShape="1">
            <a:blip r:embed="rId2">
              <a:extLst>
                <a:ext uri="{28A0092B-C50C-407E-A947-70E740481C1C}">
                  <a14:useLocalDpi xmlns:a14="http://schemas.microsoft.com/office/drawing/2010/main" val="0"/>
                </a:ext>
              </a:extLst>
            </a:blip>
            <a:srcRect l="66103" t="50000" r="32098" b="25000"/>
            <a:stretch/>
          </p:blipFill>
          <p:spPr bwMode="auto">
            <a:xfrm>
              <a:off x="8224650" y="4245048"/>
              <a:ext cx="108000" cy="421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04976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1196752"/>
            <a:ext cx="8507288" cy="4525963"/>
          </a:xfrm>
        </p:spPr>
        <p:txBody>
          <a:bodyPr/>
          <a:lstStyle/>
          <a:p>
            <a:r>
              <a:rPr lang="en-IN" dirty="0" smtClean="0"/>
              <a:t>The rod expands further and tries to penetrate the wall. </a:t>
            </a:r>
          </a:p>
          <a:p>
            <a:r>
              <a:rPr lang="en-IN" dirty="0" smtClean="0"/>
              <a:t>This is when the wall pushes back and applies a force to restrict its length to L+s. This contraction is not visible and is due to the combined action of P and the reactions from the walls (think the  “alternative problem”)</a:t>
            </a:r>
            <a:endParaRPr lang="en-IN" dirty="0"/>
          </a:p>
        </p:txBody>
      </p:sp>
      <p:grpSp>
        <p:nvGrpSpPr>
          <p:cNvPr id="9" name="Group 8"/>
          <p:cNvGrpSpPr/>
          <p:nvPr/>
        </p:nvGrpSpPr>
        <p:grpSpPr>
          <a:xfrm>
            <a:off x="3413494" y="5013176"/>
            <a:ext cx="2752538" cy="1686945"/>
            <a:chOff x="5580112" y="3398239"/>
            <a:chExt cx="2752538" cy="1686945"/>
          </a:xfrm>
        </p:grpSpPr>
        <p:pic>
          <p:nvPicPr>
            <p:cNvPr id="7"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61182" r="8590"/>
            <a:stretch/>
          </p:blipFill>
          <p:spPr bwMode="auto">
            <a:xfrm>
              <a:off x="5580112" y="3398239"/>
              <a:ext cx="2752538" cy="1686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rrowheads="1"/>
            </p:cNvPicPr>
            <p:nvPr/>
          </p:nvPicPr>
          <p:blipFill rotWithShape="1">
            <a:blip r:embed="rId2">
              <a:extLst>
                <a:ext uri="{28A0092B-C50C-407E-A947-70E740481C1C}">
                  <a14:useLocalDpi xmlns:a14="http://schemas.microsoft.com/office/drawing/2010/main" val="0"/>
                </a:ext>
              </a:extLst>
            </a:blip>
            <a:srcRect l="66103" t="50000" r="32098" b="25000"/>
            <a:stretch/>
          </p:blipFill>
          <p:spPr bwMode="auto">
            <a:xfrm>
              <a:off x="8224650" y="4245048"/>
              <a:ext cx="108000" cy="421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12" name="Straight Arrow Connector 11"/>
          <p:cNvCxnSpPr/>
          <p:nvPr/>
        </p:nvCxnSpPr>
        <p:spPr>
          <a:xfrm flipH="1">
            <a:off x="6200888" y="6023609"/>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61356" y="5445224"/>
            <a:ext cx="581834" cy="461665"/>
          </a:xfrm>
          <a:prstGeom prst="rect">
            <a:avLst/>
          </a:prstGeom>
          <a:noFill/>
        </p:spPr>
        <p:txBody>
          <a:bodyPr wrap="square" rtlCol="0">
            <a:spAutoFit/>
          </a:bodyPr>
          <a:lstStyle/>
          <a:p>
            <a:r>
              <a:rPr lang="en-IN" sz="2400" dirty="0" smtClean="0"/>
              <a:t>R</a:t>
            </a:r>
            <a:r>
              <a:rPr lang="en-IN" sz="2400" baseline="-25000" dirty="0" smtClean="0"/>
              <a:t>B</a:t>
            </a:r>
            <a:endParaRPr lang="en-IN" sz="2400" baseline="-25000" dirty="0"/>
          </a:p>
        </p:txBody>
      </p:sp>
    </p:spTree>
    <p:extLst>
      <p:ext uri="{BB962C8B-B14F-4D97-AF65-F5344CB8AC3E}">
        <p14:creationId xmlns:p14="http://schemas.microsoft.com/office/powerpoint/2010/main" val="4044973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1196752"/>
            <a:ext cx="8507288" cy="4525963"/>
          </a:xfrm>
        </p:spPr>
        <p:txBody>
          <a:bodyPr/>
          <a:lstStyle/>
          <a:p>
            <a:r>
              <a:rPr lang="en-IN" dirty="0" smtClean="0"/>
              <a:t>We first solve the second part. </a:t>
            </a:r>
          </a:p>
          <a:p>
            <a:r>
              <a:rPr lang="en-IN" dirty="0" smtClean="0"/>
              <a:t>We start with the FBD.</a:t>
            </a:r>
            <a:endParaRPr lang="en-IN" dirty="0"/>
          </a:p>
        </p:txBody>
      </p:sp>
      <p:grpSp>
        <p:nvGrpSpPr>
          <p:cNvPr id="9" name="Group 8"/>
          <p:cNvGrpSpPr/>
          <p:nvPr/>
        </p:nvGrpSpPr>
        <p:grpSpPr>
          <a:xfrm>
            <a:off x="2552130" y="2996952"/>
            <a:ext cx="2468151" cy="1686945"/>
            <a:chOff x="5864498" y="3398239"/>
            <a:chExt cx="2468151" cy="1686945"/>
          </a:xfrm>
        </p:grpSpPr>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64305" r="8590"/>
            <a:stretch/>
          </p:blipFill>
          <p:spPr bwMode="auto">
            <a:xfrm>
              <a:off x="5864498" y="3398239"/>
              <a:ext cx="2468151" cy="1686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rrowheads="1"/>
            </p:cNvPicPr>
            <p:nvPr/>
          </p:nvPicPr>
          <p:blipFill rotWithShape="1">
            <a:blip r:embed="rId3">
              <a:extLst>
                <a:ext uri="{28A0092B-C50C-407E-A947-70E740481C1C}">
                  <a14:useLocalDpi xmlns:a14="http://schemas.microsoft.com/office/drawing/2010/main" val="0"/>
                </a:ext>
              </a:extLst>
            </a:blip>
            <a:srcRect l="66103" t="50000" r="32098" b="25000"/>
            <a:stretch/>
          </p:blipFill>
          <p:spPr bwMode="auto">
            <a:xfrm>
              <a:off x="8211002" y="4231400"/>
              <a:ext cx="108000" cy="421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12" name="Straight Arrow Connector 11"/>
          <p:cNvCxnSpPr/>
          <p:nvPr/>
        </p:nvCxnSpPr>
        <p:spPr>
          <a:xfrm flipH="1">
            <a:off x="5055138" y="4007385"/>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14302" y="3501008"/>
            <a:ext cx="581834" cy="461665"/>
          </a:xfrm>
          <a:prstGeom prst="rect">
            <a:avLst/>
          </a:prstGeom>
          <a:noFill/>
        </p:spPr>
        <p:txBody>
          <a:bodyPr wrap="square" rtlCol="0">
            <a:spAutoFit/>
          </a:bodyPr>
          <a:lstStyle/>
          <a:p>
            <a:r>
              <a:rPr lang="en-IN" sz="2400" dirty="0" smtClean="0"/>
              <a:t>R</a:t>
            </a:r>
            <a:r>
              <a:rPr lang="en-IN" sz="2400" baseline="-25000" dirty="0" smtClean="0"/>
              <a:t>B</a:t>
            </a:r>
            <a:endParaRPr lang="en-IN" sz="2400" baseline="-25000" dirty="0"/>
          </a:p>
        </p:txBody>
      </p:sp>
      <p:cxnSp>
        <p:nvCxnSpPr>
          <p:cNvPr id="11" name="Straight Arrow Connector 10"/>
          <p:cNvCxnSpPr/>
          <p:nvPr/>
        </p:nvCxnSpPr>
        <p:spPr>
          <a:xfrm>
            <a:off x="1952416" y="4011153"/>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38876" y="3504776"/>
            <a:ext cx="581834" cy="461665"/>
          </a:xfrm>
          <a:prstGeom prst="rect">
            <a:avLst/>
          </a:prstGeom>
          <a:noFill/>
        </p:spPr>
        <p:txBody>
          <a:bodyPr wrap="square" rtlCol="0">
            <a:spAutoFit/>
          </a:bodyPr>
          <a:lstStyle/>
          <a:p>
            <a:r>
              <a:rPr lang="en-IN" sz="2400" dirty="0" smtClean="0"/>
              <a:t>R</a:t>
            </a:r>
            <a:r>
              <a:rPr lang="en-IN" sz="2400" baseline="-25000" dirty="0" smtClean="0"/>
              <a:t>A</a:t>
            </a:r>
            <a:endParaRPr lang="en-IN" sz="2400" baseline="-25000" dirty="0"/>
          </a:p>
        </p:txBody>
      </p:sp>
      <p:graphicFrame>
        <p:nvGraphicFramePr>
          <p:cNvPr id="4" name="Object 3"/>
          <p:cNvGraphicFramePr>
            <a:graphicFrameLocks noChangeAspect="1"/>
          </p:cNvGraphicFramePr>
          <p:nvPr>
            <p:extLst>
              <p:ext uri="{D42A27DB-BD31-4B8C-83A1-F6EECF244321}">
                <p14:modId xmlns:p14="http://schemas.microsoft.com/office/powerpoint/2010/main" val="3352147996"/>
              </p:ext>
            </p:extLst>
          </p:nvPr>
        </p:nvGraphicFramePr>
        <p:xfrm>
          <a:off x="2916238" y="4797425"/>
          <a:ext cx="1903412" cy="571500"/>
        </p:xfrm>
        <a:graphic>
          <a:graphicData uri="http://schemas.openxmlformats.org/presentationml/2006/ole">
            <mc:AlternateContent xmlns:mc="http://schemas.openxmlformats.org/markup-compatibility/2006">
              <mc:Choice xmlns:v="urn:schemas-microsoft-com:vml" Requires="v">
                <p:oleObj spid="_x0000_s13315" name="Equation" r:id="rId4" imgW="761760" imgH="228600" progId="Equation.DSMT4">
                  <p:embed/>
                </p:oleObj>
              </mc:Choice>
              <mc:Fallback>
                <p:oleObj name="Equation" r:id="rId4" imgW="761760" imgH="228600" progId="Equation.DSMT4">
                  <p:embed/>
                  <p:pic>
                    <p:nvPicPr>
                      <p:cNvPr id="0" name=""/>
                      <p:cNvPicPr>
                        <a:picLocks noChangeAspect="1" noChangeArrowheads="1"/>
                      </p:cNvPicPr>
                      <p:nvPr/>
                    </p:nvPicPr>
                    <p:blipFill>
                      <a:blip r:embed="rId5"/>
                      <a:srcRect/>
                      <a:stretch>
                        <a:fillRect/>
                      </a:stretch>
                    </p:blipFill>
                    <p:spPr bwMode="auto">
                      <a:xfrm>
                        <a:off x="2916238" y="4797425"/>
                        <a:ext cx="19034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2370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1196752"/>
            <a:ext cx="8507288" cy="4525963"/>
          </a:xfrm>
        </p:spPr>
        <p:txBody>
          <a:bodyPr/>
          <a:lstStyle/>
          <a:p>
            <a:r>
              <a:rPr lang="en-IN" dirty="0" smtClean="0"/>
              <a:t>Domain AC</a:t>
            </a:r>
            <a:endParaRPr lang="en-IN" dirty="0"/>
          </a:p>
        </p:txBody>
      </p:sp>
      <p:grpSp>
        <p:nvGrpSpPr>
          <p:cNvPr id="4" name="Group 3"/>
          <p:cNvGrpSpPr/>
          <p:nvPr/>
        </p:nvGrpSpPr>
        <p:grpSpPr>
          <a:xfrm>
            <a:off x="4760728" y="1412776"/>
            <a:ext cx="3843720" cy="1686945"/>
            <a:chOff x="1952416" y="2996952"/>
            <a:chExt cx="3843720" cy="1686945"/>
          </a:xfrm>
        </p:grpSpPr>
        <p:grpSp>
          <p:nvGrpSpPr>
            <p:cNvPr id="9" name="Group 8"/>
            <p:cNvGrpSpPr/>
            <p:nvPr/>
          </p:nvGrpSpPr>
          <p:grpSpPr>
            <a:xfrm>
              <a:off x="2552130" y="2996952"/>
              <a:ext cx="2468151" cy="1686945"/>
              <a:chOff x="5864498" y="3398239"/>
              <a:chExt cx="2468151" cy="1686945"/>
            </a:xfrm>
          </p:grpSpPr>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64305" r="8590"/>
              <a:stretch/>
            </p:blipFill>
            <p:spPr bwMode="auto">
              <a:xfrm>
                <a:off x="5864498" y="3398239"/>
                <a:ext cx="2468151" cy="1686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rrowheads="1"/>
              </p:cNvPicPr>
              <p:nvPr/>
            </p:nvPicPr>
            <p:blipFill rotWithShape="1">
              <a:blip r:embed="rId3">
                <a:extLst>
                  <a:ext uri="{28A0092B-C50C-407E-A947-70E740481C1C}">
                    <a14:useLocalDpi xmlns:a14="http://schemas.microsoft.com/office/drawing/2010/main" val="0"/>
                  </a:ext>
                </a:extLst>
              </a:blip>
              <a:srcRect l="66103" t="50000" r="32098" b="25000"/>
              <a:stretch/>
            </p:blipFill>
            <p:spPr bwMode="auto">
              <a:xfrm>
                <a:off x="8211002" y="4231400"/>
                <a:ext cx="108000" cy="421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12" name="Straight Arrow Connector 11"/>
            <p:cNvCxnSpPr/>
            <p:nvPr/>
          </p:nvCxnSpPr>
          <p:spPr>
            <a:xfrm flipH="1">
              <a:off x="5055138" y="4007385"/>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14302" y="3501008"/>
              <a:ext cx="581834" cy="461665"/>
            </a:xfrm>
            <a:prstGeom prst="rect">
              <a:avLst/>
            </a:prstGeom>
            <a:noFill/>
          </p:spPr>
          <p:txBody>
            <a:bodyPr wrap="square" rtlCol="0">
              <a:spAutoFit/>
            </a:bodyPr>
            <a:lstStyle/>
            <a:p>
              <a:r>
                <a:rPr lang="en-IN" sz="2400" dirty="0" smtClean="0"/>
                <a:t>R</a:t>
              </a:r>
              <a:r>
                <a:rPr lang="en-IN" sz="2400" baseline="-25000" dirty="0" smtClean="0"/>
                <a:t>B</a:t>
              </a:r>
              <a:endParaRPr lang="en-IN" sz="2400" baseline="-25000" dirty="0"/>
            </a:p>
          </p:txBody>
        </p:sp>
        <p:cxnSp>
          <p:nvCxnSpPr>
            <p:cNvPr id="11" name="Straight Arrow Connector 10"/>
            <p:cNvCxnSpPr/>
            <p:nvPr/>
          </p:nvCxnSpPr>
          <p:spPr>
            <a:xfrm>
              <a:off x="1952416" y="4011153"/>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38876" y="3504776"/>
              <a:ext cx="581834" cy="461665"/>
            </a:xfrm>
            <a:prstGeom prst="rect">
              <a:avLst/>
            </a:prstGeom>
            <a:noFill/>
          </p:spPr>
          <p:txBody>
            <a:bodyPr wrap="square" rtlCol="0">
              <a:spAutoFit/>
            </a:bodyPr>
            <a:lstStyle/>
            <a:p>
              <a:r>
                <a:rPr lang="en-IN" sz="2400" dirty="0" smtClean="0"/>
                <a:t>R</a:t>
              </a:r>
              <a:r>
                <a:rPr lang="en-IN" sz="2400" baseline="-25000" dirty="0" smtClean="0"/>
                <a:t>A</a:t>
              </a:r>
              <a:endParaRPr lang="en-IN" sz="2400" baseline="-25000" dirty="0"/>
            </a:p>
          </p:txBody>
        </p:sp>
      </p:grpSp>
      <p:graphicFrame>
        <p:nvGraphicFramePr>
          <p:cNvPr id="5" name="Object 4"/>
          <p:cNvGraphicFramePr>
            <a:graphicFrameLocks noChangeAspect="1"/>
          </p:cNvGraphicFramePr>
          <p:nvPr>
            <p:extLst>
              <p:ext uri="{D42A27DB-BD31-4B8C-83A1-F6EECF244321}">
                <p14:modId xmlns:p14="http://schemas.microsoft.com/office/powerpoint/2010/main" val="421723539"/>
              </p:ext>
            </p:extLst>
          </p:nvPr>
        </p:nvGraphicFramePr>
        <p:xfrm>
          <a:off x="860151" y="2060848"/>
          <a:ext cx="5080001" cy="3098800"/>
        </p:xfrm>
        <a:graphic>
          <a:graphicData uri="http://schemas.openxmlformats.org/presentationml/2006/ole">
            <mc:AlternateContent xmlns:mc="http://schemas.openxmlformats.org/markup-compatibility/2006">
              <mc:Choice xmlns:v="urn:schemas-microsoft-com:vml" Requires="v">
                <p:oleObj spid="_x0000_s14340" name="Equation" r:id="rId4" imgW="2539800" imgH="1549080" progId="Equation.DSMT4">
                  <p:embed/>
                </p:oleObj>
              </mc:Choice>
              <mc:Fallback>
                <p:oleObj name="Equation" r:id="rId4" imgW="2539800" imgH="1549080" progId="Equation.DSMT4">
                  <p:embed/>
                  <p:pic>
                    <p:nvPicPr>
                      <p:cNvPr id="0" name=""/>
                      <p:cNvPicPr>
                        <a:picLocks noChangeAspect="1" noChangeArrowheads="1"/>
                      </p:cNvPicPr>
                      <p:nvPr/>
                    </p:nvPicPr>
                    <p:blipFill>
                      <a:blip r:embed="rId5"/>
                      <a:srcRect/>
                      <a:stretch>
                        <a:fillRect/>
                      </a:stretch>
                    </p:blipFill>
                    <p:spPr bwMode="auto">
                      <a:xfrm>
                        <a:off x="860151" y="2060848"/>
                        <a:ext cx="5080001"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2"/>
          <p:cNvSpPr/>
          <p:nvPr/>
        </p:nvSpPr>
        <p:spPr>
          <a:xfrm>
            <a:off x="6516216" y="1642448"/>
            <a:ext cx="2088232" cy="1512168"/>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6516216" y="2420888"/>
            <a:ext cx="642302" cy="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80720" y="1988840"/>
            <a:ext cx="720080" cy="369332"/>
          </a:xfrm>
          <a:prstGeom prst="rect">
            <a:avLst/>
          </a:prstGeom>
          <a:noFill/>
        </p:spPr>
        <p:txBody>
          <a:bodyPr wrap="square" rtlCol="0">
            <a:spAutoFit/>
          </a:bodyPr>
          <a:lstStyle/>
          <a:p>
            <a:r>
              <a:rPr lang="en-IN" b="1" dirty="0" smtClean="0">
                <a:solidFill>
                  <a:srgbClr val="FFFF00"/>
                </a:solidFill>
              </a:rPr>
              <a:t>F(x)</a:t>
            </a:r>
            <a:endParaRPr lang="en-IN" b="1" baseline="-25000" dirty="0">
              <a:solidFill>
                <a:srgbClr val="FFFF00"/>
              </a:solidFill>
            </a:endParaRPr>
          </a:p>
        </p:txBody>
      </p:sp>
    </p:spTree>
    <p:extLst>
      <p:ext uri="{BB962C8B-B14F-4D97-AF65-F5344CB8AC3E}">
        <p14:creationId xmlns:p14="http://schemas.microsoft.com/office/powerpoint/2010/main" val="154371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1196752"/>
            <a:ext cx="8507288" cy="4525963"/>
          </a:xfrm>
        </p:spPr>
        <p:txBody>
          <a:bodyPr/>
          <a:lstStyle/>
          <a:p>
            <a:r>
              <a:rPr lang="en-IN" dirty="0" smtClean="0"/>
              <a:t>Domain CB</a:t>
            </a:r>
            <a:endParaRPr lang="en-IN" dirty="0"/>
          </a:p>
        </p:txBody>
      </p:sp>
      <p:grpSp>
        <p:nvGrpSpPr>
          <p:cNvPr id="4" name="Group 3"/>
          <p:cNvGrpSpPr/>
          <p:nvPr/>
        </p:nvGrpSpPr>
        <p:grpSpPr>
          <a:xfrm>
            <a:off x="4760728" y="1412776"/>
            <a:ext cx="3843720" cy="1686945"/>
            <a:chOff x="1952416" y="2996952"/>
            <a:chExt cx="3843720" cy="1686945"/>
          </a:xfrm>
        </p:grpSpPr>
        <p:grpSp>
          <p:nvGrpSpPr>
            <p:cNvPr id="9" name="Group 8"/>
            <p:cNvGrpSpPr/>
            <p:nvPr/>
          </p:nvGrpSpPr>
          <p:grpSpPr>
            <a:xfrm>
              <a:off x="2552130" y="2996952"/>
              <a:ext cx="2468151" cy="1686945"/>
              <a:chOff x="5864498" y="3398239"/>
              <a:chExt cx="2468151" cy="1686945"/>
            </a:xfrm>
          </p:grpSpPr>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64305" r="8590"/>
              <a:stretch/>
            </p:blipFill>
            <p:spPr bwMode="auto">
              <a:xfrm>
                <a:off x="5864498" y="3398239"/>
                <a:ext cx="2468151" cy="1686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rrowheads="1"/>
              </p:cNvPicPr>
              <p:nvPr/>
            </p:nvPicPr>
            <p:blipFill rotWithShape="1">
              <a:blip r:embed="rId3">
                <a:extLst>
                  <a:ext uri="{28A0092B-C50C-407E-A947-70E740481C1C}">
                    <a14:useLocalDpi xmlns:a14="http://schemas.microsoft.com/office/drawing/2010/main" val="0"/>
                  </a:ext>
                </a:extLst>
              </a:blip>
              <a:srcRect l="66103" t="50000" r="32098" b="25000"/>
              <a:stretch/>
            </p:blipFill>
            <p:spPr bwMode="auto">
              <a:xfrm>
                <a:off x="8211002" y="4231400"/>
                <a:ext cx="108000" cy="421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12" name="Straight Arrow Connector 11"/>
            <p:cNvCxnSpPr/>
            <p:nvPr/>
          </p:nvCxnSpPr>
          <p:spPr>
            <a:xfrm flipH="1">
              <a:off x="5055138" y="4007385"/>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14302" y="3501008"/>
              <a:ext cx="581834" cy="461665"/>
            </a:xfrm>
            <a:prstGeom prst="rect">
              <a:avLst/>
            </a:prstGeom>
            <a:noFill/>
          </p:spPr>
          <p:txBody>
            <a:bodyPr wrap="square" rtlCol="0">
              <a:spAutoFit/>
            </a:bodyPr>
            <a:lstStyle/>
            <a:p>
              <a:r>
                <a:rPr lang="en-IN" sz="2400" dirty="0" smtClean="0"/>
                <a:t>R</a:t>
              </a:r>
              <a:r>
                <a:rPr lang="en-IN" sz="2400" baseline="-25000" dirty="0" smtClean="0"/>
                <a:t>B</a:t>
              </a:r>
              <a:endParaRPr lang="en-IN" sz="2400" baseline="-25000" dirty="0"/>
            </a:p>
          </p:txBody>
        </p:sp>
        <p:cxnSp>
          <p:nvCxnSpPr>
            <p:cNvPr id="11" name="Straight Arrow Connector 10"/>
            <p:cNvCxnSpPr/>
            <p:nvPr/>
          </p:nvCxnSpPr>
          <p:spPr>
            <a:xfrm>
              <a:off x="1952416" y="4011153"/>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38876" y="3504776"/>
              <a:ext cx="581834" cy="461665"/>
            </a:xfrm>
            <a:prstGeom prst="rect">
              <a:avLst/>
            </a:prstGeom>
            <a:noFill/>
          </p:spPr>
          <p:txBody>
            <a:bodyPr wrap="square" rtlCol="0">
              <a:spAutoFit/>
            </a:bodyPr>
            <a:lstStyle/>
            <a:p>
              <a:r>
                <a:rPr lang="en-IN" sz="2400" dirty="0" smtClean="0"/>
                <a:t>R</a:t>
              </a:r>
              <a:r>
                <a:rPr lang="en-IN" sz="2400" baseline="-25000" dirty="0" smtClean="0"/>
                <a:t>A</a:t>
              </a:r>
              <a:endParaRPr lang="en-IN" sz="2400" baseline="-25000" dirty="0"/>
            </a:p>
          </p:txBody>
        </p:sp>
      </p:grpSp>
      <p:sp>
        <p:nvSpPr>
          <p:cNvPr id="13" name="Rectangle 12"/>
          <p:cNvSpPr/>
          <p:nvPr/>
        </p:nvSpPr>
        <p:spPr>
          <a:xfrm>
            <a:off x="7619864" y="1628800"/>
            <a:ext cx="984584" cy="1512168"/>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7619864" y="2420888"/>
            <a:ext cx="642302" cy="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84368" y="1988840"/>
            <a:ext cx="720080" cy="369332"/>
          </a:xfrm>
          <a:prstGeom prst="rect">
            <a:avLst/>
          </a:prstGeom>
          <a:noFill/>
        </p:spPr>
        <p:txBody>
          <a:bodyPr wrap="square" rtlCol="0">
            <a:spAutoFit/>
          </a:bodyPr>
          <a:lstStyle/>
          <a:p>
            <a:r>
              <a:rPr lang="en-IN" b="1" dirty="0" smtClean="0">
                <a:solidFill>
                  <a:srgbClr val="FFFF00"/>
                </a:solidFill>
              </a:rPr>
              <a:t>F(x)</a:t>
            </a:r>
            <a:endParaRPr lang="en-IN" b="1" baseline="-25000" dirty="0">
              <a:solidFill>
                <a:srgbClr val="FFFF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560094845"/>
              </p:ext>
            </p:extLst>
          </p:nvPr>
        </p:nvGraphicFramePr>
        <p:xfrm>
          <a:off x="847328" y="2389336"/>
          <a:ext cx="4876800" cy="4064000"/>
        </p:xfrm>
        <a:graphic>
          <a:graphicData uri="http://schemas.openxmlformats.org/presentationml/2006/ole">
            <mc:AlternateContent xmlns:mc="http://schemas.openxmlformats.org/markup-compatibility/2006">
              <mc:Choice xmlns:v="urn:schemas-microsoft-com:vml" Requires="v">
                <p:oleObj spid="_x0000_s15364" name="Equation" r:id="rId4" imgW="2438280" imgH="2031840" progId="Equation.DSMT4">
                  <p:embed/>
                </p:oleObj>
              </mc:Choice>
              <mc:Fallback>
                <p:oleObj name="Equation" r:id="rId4" imgW="2438280" imgH="2031840" progId="Equation.DSMT4">
                  <p:embed/>
                  <p:pic>
                    <p:nvPicPr>
                      <p:cNvPr id="0" name=""/>
                      <p:cNvPicPr>
                        <a:picLocks noChangeAspect="1" noChangeArrowheads="1"/>
                      </p:cNvPicPr>
                      <p:nvPr/>
                    </p:nvPicPr>
                    <p:blipFill>
                      <a:blip r:embed="rId5"/>
                      <a:srcRect/>
                      <a:stretch>
                        <a:fillRect/>
                      </a:stretch>
                    </p:blipFill>
                    <p:spPr bwMode="auto">
                      <a:xfrm>
                        <a:off x="847328" y="2389336"/>
                        <a:ext cx="48768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759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600200"/>
            <a:ext cx="8679542" cy="4525963"/>
          </a:xfrm>
        </p:spPr>
        <p:txBody>
          <a:bodyPr/>
          <a:lstStyle/>
          <a:p>
            <a:r>
              <a:rPr lang="en-IN" dirty="0" err="1" smtClean="0"/>
              <a:t>Vise</a:t>
            </a:r>
            <a:r>
              <a:rPr lang="en-IN" dirty="0" smtClean="0"/>
              <a:t> before tightening</a:t>
            </a:r>
          </a:p>
          <a:p>
            <a:endParaRPr lang="en-IN" dirty="0"/>
          </a:p>
          <a:p>
            <a:endParaRPr lang="en-IN" dirty="0" smtClean="0"/>
          </a:p>
          <a:p>
            <a:r>
              <a:rPr lang="en-IN" dirty="0" err="1" smtClean="0"/>
              <a:t>Vise</a:t>
            </a:r>
            <a:r>
              <a:rPr lang="en-IN" dirty="0" smtClean="0"/>
              <a:t> after tightening</a:t>
            </a:r>
            <a:br>
              <a:rPr lang="en-IN" dirty="0" smtClean="0"/>
            </a:br>
            <a:r>
              <a:rPr lang="en-IN" dirty="0" smtClean="0"/>
              <a:t>(exaggerated)</a:t>
            </a:r>
            <a:endParaRPr lang="en-IN"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6188" t="9476" r="2552" b="42208"/>
          <a:stretch/>
        </p:blipFill>
        <p:spPr bwMode="auto">
          <a:xfrm>
            <a:off x="4572000" y="1340768"/>
            <a:ext cx="3831771"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56188" t="9476" r="2552" b="42208"/>
          <a:stretch/>
        </p:blipFill>
        <p:spPr bwMode="auto">
          <a:xfrm>
            <a:off x="4572000" y="3431682"/>
            <a:ext cx="3831771"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rotWithShape="1">
          <a:blip r:embed="rId5">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1570" t="28422" r="2551" b="52631"/>
          <a:stretch/>
        </p:blipFill>
        <p:spPr bwMode="auto">
          <a:xfrm>
            <a:off x="5094515" y="4023612"/>
            <a:ext cx="3005878" cy="591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197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1196752"/>
            <a:ext cx="8507288" cy="4525963"/>
          </a:xfrm>
        </p:spPr>
        <p:txBody>
          <a:bodyPr/>
          <a:lstStyle/>
          <a:p>
            <a:r>
              <a:rPr lang="en-IN" dirty="0" smtClean="0"/>
              <a:t>The displacement of B can now be found. </a:t>
            </a:r>
          </a:p>
          <a:p>
            <a:r>
              <a:rPr lang="en-IN" dirty="0" smtClean="0"/>
              <a:t>We need to keep in mind that this is </a:t>
            </a:r>
            <a:r>
              <a:rPr lang="en-IN" b="1" dirty="0" smtClean="0"/>
              <a:t>positive when it is towards the right as per our coordinate system.</a:t>
            </a:r>
            <a:endParaRPr lang="en-IN" b="1" dirty="0"/>
          </a:p>
        </p:txBody>
      </p:sp>
      <p:graphicFrame>
        <p:nvGraphicFramePr>
          <p:cNvPr id="6" name="Object 5"/>
          <p:cNvGraphicFramePr>
            <a:graphicFrameLocks noChangeAspect="1"/>
          </p:cNvGraphicFramePr>
          <p:nvPr>
            <p:extLst>
              <p:ext uri="{D42A27DB-BD31-4B8C-83A1-F6EECF244321}">
                <p14:modId xmlns:p14="http://schemas.microsoft.com/office/powerpoint/2010/main" val="2628192887"/>
              </p:ext>
            </p:extLst>
          </p:nvPr>
        </p:nvGraphicFramePr>
        <p:xfrm>
          <a:off x="1619672" y="3789536"/>
          <a:ext cx="5334000" cy="863600"/>
        </p:xfrm>
        <a:graphic>
          <a:graphicData uri="http://schemas.openxmlformats.org/presentationml/2006/ole">
            <mc:AlternateContent xmlns:mc="http://schemas.openxmlformats.org/markup-compatibility/2006">
              <mc:Choice xmlns:v="urn:schemas-microsoft-com:vml" Requires="v">
                <p:oleObj spid="_x0000_s16388" name="Equation" r:id="rId3" imgW="2666880" imgH="431640" progId="Equation.DSMT4">
                  <p:embed/>
                </p:oleObj>
              </mc:Choice>
              <mc:Fallback>
                <p:oleObj name="Equation" r:id="rId3" imgW="2666880" imgH="431640" progId="Equation.DSMT4">
                  <p:embed/>
                  <p:pic>
                    <p:nvPicPr>
                      <p:cNvPr id="0" name=""/>
                      <p:cNvPicPr>
                        <a:picLocks noChangeAspect="1" noChangeArrowheads="1"/>
                      </p:cNvPicPr>
                      <p:nvPr/>
                    </p:nvPicPr>
                    <p:blipFill>
                      <a:blip r:embed="rId4"/>
                      <a:srcRect/>
                      <a:stretch>
                        <a:fillRect/>
                      </a:stretch>
                    </p:blipFill>
                    <p:spPr bwMode="auto">
                      <a:xfrm>
                        <a:off x="1619672" y="3789536"/>
                        <a:ext cx="5334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6094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1196752"/>
            <a:ext cx="8507288" cy="4525963"/>
          </a:xfrm>
        </p:spPr>
        <p:txBody>
          <a:bodyPr/>
          <a:lstStyle/>
          <a:p>
            <a:r>
              <a:rPr lang="en-IN" dirty="0" smtClean="0"/>
              <a:t>We can now find R</a:t>
            </a:r>
            <a:r>
              <a:rPr lang="en-IN" baseline="-25000" dirty="0" smtClean="0"/>
              <a:t>A</a:t>
            </a:r>
            <a:r>
              <a:rPr lang="en-IN" dirty="0" smtClean="0"/>
              <a:t>.</a:t>
            </a:r>
          </a:p>
          <a:p>
            <a:r>
              <a:rPr lang="en-IN" dirty="0" smtClean="0"/>
              <a:t>We need to bear in mind that there was already a </a:t>
            </a:r>
            <a:r>
              <a:rPr lang="en-IN" b="1" dirty="0" smtClean="0"/>
              <a:t>positive displacement of s</a:t>
            </a:r>
            <a:r>
              <a:rPr lang="en-IN" dirty="0" smtClean="0"/>
              <a:t> before this. </a:t>
            </a:r>
          </a:p>
          <a:p>
            <a:r>
              <a:rPr lang="en-IN" dirty="0" smtClean="0"/>
              <a:t>The two “positive” displacements should together produce a zero displacement at B.</a:t>
            </a:r>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3649594793"/>
              </p:ext>
            </p:extLst>
          </p:nvPr>
        </p:nvGraphicFramePr>
        <p:xfrm>
          <a:off x="2143472" y="4221088"/>
          <a:ext cx="4876800" cy="1676400"/>
        </p:xfrm>
        <a:graphic>
          <a:graphicData uri="http://schemas.openxmlformats.org/presentationml/2006/ole">
            <mc:AlternateContent xmlns:mc="http://schemas.openxmlformats.org/markup-compatibility/2006">
              <mc:Choice xmlns:v="urn:schemas-microsoft-com:vml" Requires="v">
                <p:oleObj spid="_x0000_s17412" name="Equation" r:id="rId3" imgW="2438280" imgH="838080" progId="Equation.DSMT4">
                  <p:embed/>
                </p:oleObj>
              </mc:Choice>
              <mc:Fallback>
                <p:oleObj name="Equation" r:id="rId3" imgW="2438280" imgH="838080" progId="Equation.DSMT4">
                  <p:embed/>
                  <p:pic>
                    <p:nvPicPr>
                      <p:cNvPr id="0" name=""/>
                      <p:cNvPicPr>
                        <a:picLocks noChangeAspect="1" noChangeArrowheads="1"/>
                      </p:cNvPicPr>
                      <p:nvPr/>
                    </p:nvPicPr>
                    <p:blipFill>
                      <a:blip r:embed="rId4"/>
                      <a:srcRect/>
                      <a:stretch>
                        <a:fillRect/>
                      </a:stretch>
                    </p:blipFill>
                    <p:spPr bwMode="auto">
                      <a:xfrm>
                        <a:off x="2143472" y="4221088"/>
                        <a:ext cx="4876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6595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3</a:t>
            </a:r>
            <a:endParaRPr lang="en-IN" dirty="0"/>
          </a:p>
        </p:txBody>
      </p:sp>
      <p:sp>
        <p:nvSpPr>
          <p:cNvPr id="3" name="Content Placeholder 2"/>
          <p:cNvSpPr>
            <a:spLocks noGrp="1"/>
          </p:cNvSpPr>
          <p:nvPr>
            <p:ph idx="1"/>
          </p:nvPr>
        </p:nvSpPr>
        <p:spPr>
          <a:xfrm>
            <a:off x="457200" y="1196752"/>
            <a:ext cx="8507288" cy="4525963"/>
          </a:xfrm>
        </p:spPr>
        <p:txBody>
          <a:bodyPr/>
          <a:lstStyle/>
          <a:p>
            <a:r>
              <a:rPr lang="en-IN" dirty="0" smtClean="0"/>
              <a:t>As per the problem the reactions must be equal in </a:t>
            </a:r>
            <a:r>
              <a:rPr lang="en-IN" b="1" dirty="0" smtClean="0"/>
              <a:t>magnitude</a:t>
            </a:r>
            <a:r>
              <a:rPr lang="en-IN" dirty="0" smtClean="0"/>
              <a:t>.</a:t>
            </a:r>
          </a:p>
          <a:p>
            <a:r>
              <a:rPr lang="en-IN" dirty="0" smtClean="0"/>
              <a:t>In our convention that means R</a:t>
            </a:r>
            <a:r>
              <a:rPr lang="en-IN" baseline="-25000" dirty="0" smtClean="0"/>
              <a:t>A</a:t>
            </a:r>
            <a:r>
              <a:rPr lang="en-IN" dirty="0" smtClean="0"/>
              <a:t> = - R</a:t>
            </a:r>
            <a:r>
              <a:rPr lang="en-IN" baseline="-25000" dirty="0" smtClean="0"/>
              <a:t>B</a:t>
            </a:r>
            <a:r>
              <a:rPr lang="en-IN" dirty="0" smtClean="0"/>
              <a:t>.</a:t>
            </a:r>
          </a:p>
        </p:txBody>
      </p:sp>
      <p:graphicFrame>
        <p:nvGraphicFramePr>
          <p:cNvPr id="6" name="Object 5"/>
          <p:cNvGraphicFramePr>
            <a:graphicFrameLocks noChangeAspect="1"/>
          </p:cNvGraphicFramePr>
          <p:nvPr>
            <p:extLst>
              <p:ext uri="{D42A27DB-BD31-4B8C-83A1-F6EECF244321}">
                <p14:modId xmlns:p14="http://schemas.microsoft.com/office/powerpoint/2010/main" val="3907026356"/>
              </p:ext>
            </p:extLst>
          </p:nvPr>
        </p:nvGraphicFramePr>
        <p:xfrm>
          <a:off x="2143472" y="3284984"/>
          <a:ext cx="4876800" cy="2514600"/>
        </p:xfrm>
        <a:graphic>
          <a:graphicData uri="http://schemas.openxmlformats.org/presentationml/2006/ole">
            <mc:AlternateContent xmlns:mc="http://schemas.openxmlformats.org/markup-compatibility/2006">
              <mc:Choice xmlns:v="urn:schemas-microsoft-com:vml" Requires="v">
                <p:oleObj spid="_x0000_s19458" name="Equation" r:id="rId3" imgW="2438280" imgH="1257120" progId="Equation.DSMT4">
                  <p:embed/>
                </p:oleObj>
              </mc:Choice>
              <mc:Fallback>
                <p:oleObj name="Equation" r:id="rId3" imgW="2438280" imgH="1257120" progId="Equation.DSMT4">
                  <p:embed/>
                  <p:pic>
                    <p:nvPicPr>
                      <p:cNvPr id="0" name=""/>
                      <p:cNvPicPr>
                        <a:picLocks noChangeAspect="1" noChangeArrowheads="1"/>
                      </p:cNvPicPr>
                      <p:nvPr/>
                    </p:nvPicPr>
                    <p:blipFill>
                      <a:blip r:embed="rId4"/>
                      <a:srcRect/>
                      <a:stretch>
                        <a:fillRect/>
                      </a:stretch>
                    </p:blipFill>
                    <p:spPr bwMode="auto">
                      <a:xfrm>
                        <a:off x="2143472" y="3284984"/>
                        <a:ext cx="4876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071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600200"/>
            <a:ext cx="4320479" cy="4525963"/>
          </a:xfrm>
        </p:spPr>
        <p:txBody>
          <a:bodyPr>
            <a:normAutofit/>
          </a:bodyPr>
          <a:lstStyle/>
          <a:p>
            <a:r>
              <a:rPr lang="en-IN" dirty="0" smtClean="0"/>
              <a:t>The tube is now 80x3-0.2 mm i.e. 239.8 mm</a:t>
            </a:r>
            <a:endParaRPr lang="en-IN" dirty="0" smtClean="0"/>
          </a:p>
          <a:p>
            <a:r>
              <a:rPr lang="en-IN" dirty="0" smtClean="0"/>
              <a:t> A remains as it is</a:t>
            </a:r>
          </a:p>
          <a:p>
            <a:r>
              <a:rPr lang="en-IN" dirty="0"/>
              <a:t>D</a:t>
            </a:r>
            <a:r>
              <a:rPr lang="en-IN" dirty="0" smtClean="0"/>
              <a:t> moves to the left by 0.2 mm</a:t>
            </a:r>
          </a:p>
          <a:p>
            <a:r>
              <a:rPr lang="en-IN" dirty="0" smtClean="0"/>
              <a:t>B and C also move but not necessarily 0.2 mm</a:t>
            </a:r>
            <a:endParaRPr lang="en-IN" dirty="0"/>
          </a:p>
          <a:p>
            <a:pPr marL="0" indent="0">
              <a:buNone/>
            </a:pPr>
            <a:endParaRPr lang="en-IN"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6188" t="9476" r="2552" b="42208"/>
          <a:stretch/>
        </p:blipFill>
        <p:spPr bwMode="auto">
          <a:xfrm>
            <a:off x="4572000" y="1340768"/>
            <a:ext cx="3831771"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56188" t="9476" r="2552" b="42208"/>
          <a:stretch/>
        </p:blipFill>
        <p:spPr bwMode="auto">
          <a:xfrm>
            <a:off x="4572000" y="3431682"/>
            <a:ext cx="3831771"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rotWithShape="1">
          <a:blip r:embed="rId5">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1570" t="28422" r="2551" b="52631"/>
          <a:stretch/>
        </p:blipFill>
        <p:spPr bwMode="auto">
          <a:xfrm>
            <a:off x="5094515" y="4023612"/>
            <a:ext cx="3005878" cy="591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38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600200"/>
            <a:ext cx="8424935" cy="4525963"/>
          </a:xfrm>
        </p:spPr>
        <p:txBody>
          <a:bodyPr>
            <a:normAutofit/>
          </a:bodyPr>
          <a:lstStyle/>
          <a:p>
            <a:r>
              <a:rPr lang="en-IN" dirty="0" smtClean="0"/>
              <a:t>Let us draw the FBD</a:t>
            </a:r>
          </a:p>
          <a:p>
            <a:r>
              <a:rPr lang="en-IN" dirty="0" smtClean="0"/>
              <a:t>Origin is at A</a:t>
            </a:r>
          </a:p>
          <a:p>
            <a:r>
              <a:rPr lang="en-IN" dirty="0" smtClean="0"/>
              <a:t>Positive is from A to B</a:t>
            </a:r>
          </a:p>
          <a:p>
            <a:pPr marL="0" indent="0">
              <a:buNone/>
            </a:pPr>
            <a:endParaRPr lang="en-IN" dirty="0"/>
          </a:p>
          <a:p>
            <a:pPr marL="0" indent="0">
              <a:buNone/>
            </a:pPr>
            <a:endParaRPr lang="en-IN"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3065" t="9476" r="8959" b="42208"/>
          <a:stretch/>
        </p:blipFill>
        <p:spPr bwMode="auto">
          <a:xfrm>
            <a:off x="5210629" y="1340768"/>
            <a:ext cx="2598058"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4276" t="9476" r="10092" b="42208"/>
          <a:stretch/>
        </p:blipFill>
        <p:spPr bwMode="auto">
          <a:xfrm>
            <a:off x="3814575" y="4295778"/>
            <a:ext cx="2380344"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137610"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33954"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59832" y="478786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2" name="Straight Arrow Connector 11"/>
          <p:cNvCxnSpPr/>
          <p:nvPr/>
        </p:nvCxnSpPr>
        <p:spPr>
          <a:xfrm>
            <a:off x="3800196" y="4149080"/>
            <a:ext cx="64230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3933056"/>
            <a:ext cx="720080" cy="369332"/>
          </a:xfrm>
          <a:prstGeom prst="rect">
            <a:avLst/>
          </a:prstGeom>
          <a:noFill/>
        </p:spPr>
        <p:txBody>
          <a:bodyPr wrap="square" rtlCol="0">
            <a:spAutoFit/>
          </a:bodyPr>
          <a:lstStyle/>
          <a:p>
            <a:r>
              <a:rPr lang="en-IN" dirty="0" smtClean="0"/>
              <a:t>x</a:t>
            </a:r>
            <a:endParaRPr lang="en-IN" baseline="-25000" dirty="0"/>
          </a:p>
        </p:txBody>
      </p:sp>
      <p:pic>
        <p:nvPicPr>
          <p:cNvPr id="1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6383" t="9476" r="36115" b="14499"/>
          <a:stretch/>
        </p:blipFill>
        <p:spPr bwMode="auto">
          <a:xfrm>
            <a:off x="1059543" y="4330440"/>
            <a:ext cx="696686" cy="2375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90524" t="28756" r="255" b="14499"/>
          <a:stretch/>
        </p:blipFill>
        <p:spPr bwMode="auto">
          <a:xfrm>
            <a:off x="7820113" y="5085184"/>
            <a:ext cx="856343" cy="1772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300192" y="4787860"/>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cxnSp>
        <p:nvCxnSpPr>
          <p:cNvPr id="18" name="Straight Arrow Connector 17"/>
          <p:cNvCxnSpPr/>
          <p:nvPr/>
        </p:nvCxnSpPr>
        <p:spPr>
          <a:xfrm flipH="1">
            <a:off x="176368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16428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79712" y="4840132"/>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sp>
        <p:nvSpPr>
          <p:cNvPr id="21" name="TextBox 20"/>
          <p:cNvSpPr txBox="1"/>
          <p:nvPr/>
        </p:nvSpPr>
        <p:spPr>
          <a:xfrm>
            <a:off x="7308304" y="4797152"/>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spTree>
    <p:extLst>
      <p:ext uri="{BB962C8B-B14F-4D97-AF65-F5344CB8AC3E}">
        <p14:creationId xmlns:p14="http://schemas.microsoft.com/office/powerpoint/2010/main" val="217956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196752"/>
            <a:ext cx="8424935" cy="4525963"/>
          </a:xfrm>
        </p:spPr>
        <p:txBody>
          <a:bodyPr>
            <a:normAutofit/>
          </a:bodyPr>
          <a:lstStyle/>
          <a:p>
            <a:r>
              <a:rPr lang="en-IN" sz="2400" dirty="0" smtClean="0"/>
              <a:t>We have intentionally drawn the FBD of the </a:t>
            </a:r>
            <a:r>
              <a:rPr lang="en-IN" sz="2400" dirty="0" err="1" smtClean="0"/>
              <a:t>vise</a:t>
            </a:r>
            <a:r>
              <a:rPr lang="en-IN" sz="2400" dirty="0" smtClean="0"/>
              <a:t> also. There are two reasons for this</a:t>
            </a:r>
          </a:p>
          <a:p>
            <a:r>
              <a:rPr lang="en-IN" sz="2400" dirty="0" smtClean="0"/>
              <a:t>We will have a clear idea of what is happening overall. For instance for the jaw at A there is a fixed joint and hence a force and a moment. At B there is a sliding joint which however can becomes effectively fixed by tightening the handle and hence also a force and a moment reaction.</a:t>
            </a:r>
            <a:endParaRPr lang="en-IN" sz="2400" dirty="0"/>
          </a:p>
          <a:p>
            <a:pPr marL="0" indent="0">
              <a:buNone/>
            </a:pPr>
            <a:endParaRPr lang="en-IN" sz="2400" dirty="0"/>
          </a:p>
        </p:txBody>
      </p:sp>
      <p:pic>
        <p:nvPicPr>
          <p:cNvPr id="8"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4276" t="9476" r="10092" b="42208"/>
          <a:stretch/>
        </p:blipFill>
        <p:spPr bwMode="auto">
          <a:xfrm>
            <a:off x="3814575" y="4295778"/>
            <a:ext cx="2380344"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137610"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33954"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59832" y="478786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2" name="Straight Arrow Connector 11"/>
          <p:cNvCxnSpPr/>
          <p:nvPr/>
        </p:nvCxnSpPr>
        <p:spPr>
          <a:xfrm>
            <a:off x="3800196" y="4149080"/>
            <a:ext cx="64230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3933056"/>
            <a:ext cx="720080" cy="369332"/>
          </a:xfrm>
          <a:prstGeom prst="rect">
            <a:avLst/>
          </a:prstGeom>
          <a:noFill/>
        </p:spPr>
        <p:txBody>
          <a:bodyPr wrap="square" rtlCol="0">
            <a:spAutoFit/>
          </a:bodyPr>
          <a:lstStyle/>
          <a:p>
            <a:r>
              <a:rPr lang="en-IN" dirty="0" smtClean="0"/>
              <a:t>x</a:t>
            </a:r>
            <a:endParaRPr lang="en-IN" baseline="-25000" dirty="0"/>
          </a:p>
        </p:txBody>
      </p:sp>
      <p:pic>
        <p:nvPicPr>
          <p:cNvPr id="1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6383" t="9476" r="36115" b="14499"/>
          <a:stretch/>
        </p:blipFill>
        <p:spPr bwMode="auto">
          <a:xfrm>
            <a:off x="1059543" y="4330440"/>
            <a:ext cx="696686" cy="2375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90524" t="28756" r="255" b="14499"/>
          <a:stretch/>
        </p:blipFill>
        <p:spPr bwMode="auto">
          <a:xfrm>
            <a:off x="7820113" y="5085184"/>
            <a:ext cx="856343" cy="1772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300192" y="4787860"/>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cxnSp>
        <p:nvCxnSpPr>
          <p:cNvPr id="18" name="Straight Arrow Connector 17"/>
          <p:cNvCxnSpPr/>
          <p:nvPr/>
        </p:nvCxnSpPr>
        <p:spPr>
          <a:xfrm flipH="1">
            <a:off x="176368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16428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79712" y="4840132"/>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sp>
        <p:nvSpPr>
          <p:cNvPr id="21" name="TextBox 20"/>
          <p:cNvSpPr txBox="1"/>
          <p:nvPr/>
        </p:nvSpPr>
        <p:spPr>
          <a:xfrm>
            <a:off x="7308304" y="4797152"/>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cxnSp>
        <p:nvCxnSpPr>
          <p:cNvPr id="22" name="Straight Arrow Connector 21"/>
          <p:cNvCxnSpPr/>
          <p:nvPr/>
        </p:nvCxnSpPr>
        <p:spPr>
          <a:xfrm>
            <a:off x="401306" y="6021288"/>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3528" y="5579948"/>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26" name="Straight Arrow Connector 25"/>
          <p:cNvCxnSpPr/>
          <p:nvPr/>
        </p:nvCxnSpPr>
        <p:spPr>
          <a:xfrm>
            <a:off x="7314074" y="624660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80312" y="5805264"/>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sp>
        <p:nvSpPr>
          <p:cNvPr id="5" name="Arc 4"/>
          <p:cNvSpPr/>
          <p:nvPr/>
        </p:nvSpPr>
        <p:spPr>
          <a:xfrm rot="5400000">
            <a:off x="1331640" y="5589240"/>
            <a:ext cx="914400" cy="914400"/>
          </a:xfrm>
          <a:prstGeom prst="arc">
            <a:avLst>
              <a:gd name="adj1" fmla="val 10427790"/>
              <a:gd name="adj2" fmla="val 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Arc 27"/>
          <p:cNvSpPr/>
          <p:nvPr/>
        </p:nvSpPr>
        <p:spPr>
          <a:xfrm rot="16200000" flipH="1">
            <a:off x="7113983" y="5733256"/>
            <a:ext cx="914400" cy="914400"/>
          </a:xfrm>
          <a:prstGeom prst="arc">
            <a:avLst>
              <a:gd name="adj1" fmla="val 10427790"/>
              <a:gd name="adj2" fmla="val 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35525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196752"/>
            <a:ext cx="8424935" cy="4525963"/>
          </a:xfrm>
        </p:spPr>
        <p:txBody>
          <a:bodyPr>
            <a:normAutofit/>
          </a:bodyPr>
          <a:lstStyle/>
          <a:p>
            <a:r>
              <a:rPr lang="en-IN" sz="2400" dirty="0" smtClean="0"/>
              <a:t>Second reason – it will help us understand the next problem better.</a:t>
            </a:r>
          </a:p>
          <a:p>
            <a:r>
              <a:rPr lang="en-IN" sz="2400" dirty="0" smtClean="0"/>
              <a:t>We will be able to understand how a system with multiple components push and pull each other during such a process</a:t>
            </a:r>
            <a:endParaRPr lang="en-IN" sz="2400" dirty="0"/>
          </a:p>
          <a:p>
            <a:pPr marL="0" indent="0">
              <a:buNone/>
            </a:pPr>
            <a:endParaRPr lang="en-IN" sz="2400" dirty="0"/>
          </a:p>
        </p:txBody>
      </p:sp>
      <p:pic>
        <p:nvPicPr>
          <p:cNvPr id="8"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4276" t="9476" r="10092" b="42208"/>
          <a:stretch/>
        </p:blipFill>
        <p:spPr bwMode="auto">
          <a:xfrm>
            <a:off x="3814575" y="4295778"/>
            <a:ext cx="2380344"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137610"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33954"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59832" y="478786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2" name="Straight Arrow Connector 11"/>
          <p:cNvCxnSpPr/>
          <p:nvPr/>
        </p:nvCxnSpPr>
        <p:spPr>
          <a:xfrm>
            <a:off x="3800196" y="4149080"/>
            <a:ext cx="64230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3933056"/>
            <a:ext cx="720080" cy="369332"/>
          </a:xfrm>
          <a:prstGeom prst="rect">
            <a:avLst/>
          </a:prstGeom>
          <a:noFill/>
        </p:spPr>
        <p:txBody>
          <a:bodyPr wrap="square" rtlCol="0">
            <a:spAutoFit/>
          </a:bodyPr>
          <a:lstStyle/>
          <a:p>
            <a:r>
              <a:rPr lang="en-IN" dirty="0" smtClean="0"/>
              <a:t>x</a:t>
            </a:r>
            <a:endParaRPr lang="en-IN" baseline="-25000" dirty="0"/>
          </a:p>
        </p:txBody>
      </p:sp>
      <p:pic>
        <p:nvPicPr>
          <p:cNvPr id="1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6383" t="9476" r="36115" b="14499"/>
          <a:stretch/>
        </p:blipFill>
        <p:spPr bwMode="auto">
          <a:xfrm>
            <a:off x="1059543" y="4330440"/>
            <a:ext cx="696686" cy="2375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90524" t="28756" r="255" b="14499"/>
          <a:stretch/>
        </p:blipFill>
        <p:spPr bwMode="auto">
          <a:xfrm>
            <a:off x="7820113" y="5085184"/>
            <a:ext cx="856343" cy="1772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300192" y="4787860"/>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cxnSp>
        <p:nvCxnSpPr>
          <p:cNvPr id="18" name="Straight Arrow Connector 17"/>
          <p:cNvCxnSpPr/>
          <p:nvPr/>
        </p:nvCxnSpPr>
        <p:spPr>
          <a:xfrm flipH="1">
            <a:off x="176368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16428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79712" y="4840132"/>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sp>
        <p:nvSpPr>
          <p:cNvPr id="21" name="TextBox 20"/>
          <p:cNvSpPr txBox="1"/>
          <p:nvPr/>
        </p:nvSpPr>
        <p:spPr>
          <a:xfrm>
            <a:off x="7308304" y="4797152"/>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cxnSp>
        <p:nvCxnSpPr>
          <p:cNvPr id="22" name="Straight Arrow Connector 21"/>
          <p:cNvCxnSpPr/>
          <p:nvPr/>
        </p:nvCxnSpPr>
        <p:spPr>
          <a:xfrm>
            <a:off x="401306" y="6021288"/>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3528" y="5579948"/>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26" name="Straight Arrow Connector 25"/>
          <p:cNvCxnSpPr/>
          <p:nvPr/>
        </p:nvCxnSpPr>
        <p:spPr>
          <a:xfrm>
            <a:off x="7314074" y="624660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80312" y="5805264"/>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sp>
        <p:nvSpPr>
          <p:cNvPr id="5" name="Arc 4"/>
          <p:cNvSpPr/>
          <p:nvPr/>
        </p:nvSpPr>
        <p:spPr>
          <a:xfrm rot="5400000">
            <a:off x="1331640" y="5589240"/>
            <a:ext cx="914400" cy="914400"/>
          </a:xfrm>
          <a:prstGeom prst="arc">
            <a:avLst>
              <a:gd name="adj1" fmla="val 10427790"/>
              <a:gd name="adj2" fmla="val 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Arc 27"/>
          <p:cNvSpPr/>
          <p:nvPr/>
        </p:nvSpPr>
        <p:spPr>
          <a:xfrm rot="16200000" flipH="1">
            <a:off x="7113983" y="5733256"/>
            <a:ext cx="914400" cy="914400"/>
          </a:xfrm>
          <a:prstGeom prst="arc">
            <a:avLst>
              <a:gd name="adj1" fmla="val 10427790"/>
              <a:gd name="adj2" fmla="val 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07695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196752"/>
            <a:ext cx="8424935" cy="4525963"/>
          </a:xfrm>
        </p:spPr>
        <p:txBody>
          <a:bodyPr>
            <a:normAutofit/>
          </a:bodyPr>
          <a:lstStyle/>
          <a:p>
            <a:r>
              <a:rPr lang="en-IN" sz="2400" dirty="0" smtClean="0"/>
              <a:t>Marking out the critical points or domain boundaries</a:t>
            </a:r>
          </a:p>
          <a:p>
            <a:r>
              <a:rPr lang="en-IN" sz="2400" dirty="0" smtClean="0"/>
              <a:t>Critical points are A, B, C and D</a:t>
            </a:r>
          </a:p>
          <a:p>
            <a:r>
              <a:rPr lang="en-IN" sz="2400" dirty="0" smtClean="0"/>
              <a:t>At A there is a constraint</a:t>
            </a:r>
          </a:p>
          <a:p>
            <a:r>
              <a:rPr lang="en-IN" sz="2400" dirty="0" smtClean="0"/>
              <a:t>At B there is a new force, at C there is another new force</a:t>
            </a:r>
          </a:p>
          <a:p>
            <a:r>
              <a:rPr lang="en-IN" sz="2400" dirty="0" smtClean="0"/>
              <a:t>At D there is a constraint</a:t>
            </a:r>
          </a:p>
          <a:p>
            <a:r>
              <a:rPr lang="en-IN" sz="2400" dirty="0" smtClean="0"/>
              <a:t>Since there is no change in cross section or material there are no other critical points.</a:t>
            </a:r>
          </a:p>
          <a:p>
            <a:endParaRPr lang="en-IN" sz="2400" dirty="0"/>
          </a:p>
          <a:p>
            <a:pPr marL="0" indent="0">
              <a:buNone/>
            </a:pPr>
            <a:endParaRPr lang="en-IN" sz="2400" dirty="0"/>
          </a:p>
        </p:txBody>
      </p:sp>
      <p:pic>
        <p:nvPicPr>
          <p:cNvPr id="8"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4276" t="9476" r="10092" b="42208"/>
          <a:stretch/>
        </p:blipFill>
        <p:spPr bwMode="auto">
          <a:xfrm>
            <a:off x="3814575" y="4295778"/>
            <a:ext cx="2380344"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137610"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33954"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59832" y="478786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2" name="Straight Arrow Connector 11"/>
          <p:cNvCxnSpPr/>
          <p:nvPr/>
        </p:nvCxnSpPr>
        <p:spPr>
          <a:xfrm>
            <a:off x="3800196" y="4149080"/>
            <a:ext cx="64230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3933056"/>
            <a:ext cx="720080" cy="369332"/>
          </a:xfrm>
          <a:prstGeom prst="rect">
            <a:avLst/>
          </a:prstGeom>
          <a:noFill/>
        </p:spPr>
        <p:txBody>
          <a:bodyPr wrap="square" rtlCol="0">
            <a:spAutoFit/>
          </a:bodyPr>
          <a:lstStyle/>
          <a:p>
            <a:r>
              <a:rPr lang="en-IN" dirty="0" smtClean="0"/>
              <a:t>x</a:t>
            </a:r>
            <a:endParaRPr lang="en-IN" baseline="-25000" dirty="0"/>
          </a:p>
        </p:txBody>
      </p:sp>
      <p:sp>
        <p:nvSpPr>
          <p:cNvPr id="17" name="TextBox 16"/>
          <p:cNvSpPr txBox="1"/>
          <p:nvPr/>
        </p:nvSpPr>
        <p:spPr>
          <a:xfrm>
            <a:off x="6300192" y="4787860"/>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spTree>
    <p:extLst>
      <p:ext uri="{BB962C8B-B14F-4D97-AF65-F5344CB8AC3E}">
        <p14:creationId xmlns:p14="http://schemas.microsoft.com/office/powerpoint/2010/main" val="398847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1</a:t>
            </a:r>
            <a:endParaRPr lang="en-IN" dirty="0"/>
          </a:p>
        </p:txBody>
      </p:sp>
      <p:sp>
        <p:nvSpPr>
          <p:cNvPr id="3" name="Content Placeholder 2"/>
          <p:cNvSpPr>
            <a:spLocks noGrp="1"/>
          </p:cNvSpPr>
          <p:nvPr>
            <p:ph idx="1"/>
          </p:nvPr>
        </p:nvSpPr>
        <p:spPr>
          <a:xfrm>
            <a:off x="251521" y="1196752"/>
            <a:ext cx="8424935" cy="4525963"/>
          </a:xfrm>
        </p:spPr>
        <p:txBody>
          <a:bodyPr>
            <a:normAutofit/>
          </a:bodyPr>
          <a:lstStyle/>
          <a:p>
            <a:r>
              <a:rPr lang="en-IN" sz="2400" dirty="0" smtClean="0"/>
              <a:t>From the FBD of the tube We get </a:t>
            </a:r>
          </a:p>
          <a:p>
            <a:endParaRPr lang="en-IN" sz="2400" dirty="0"/>
          </a:p>
          <a:p>
            <a:pPr marL="0" indent="0">
              <a:buNone/>
            </a:pPr>
            <a:endParaRPr lang="en-IN" sz="2400" dirty="0"/>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64276" t="9476" r="10092" b="42208"/>
          <a:stretch/>
        </p:blipFill>
        <p:spPr bwMode="auto">
          <a:xfrm>
            <a:off x="3814575" y="4295778"/>
            <a:ext cx="2380344" cy="150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137610"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33954"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59832" y="4787860"/>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12" name="Straight Arrow Connector 11"/>
          <p:cNvCxnSpPr/>
          <p:nvPr/>
        </p:nvCxnSpPr>
        <p:spPr>
          <a:xfrm>
            <a:off x="3800196" y="4149080"/>
            <a:ext cx="64230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3933056"/>
            <a:ext cx="720080" cy="369332"/>
          </a:xfrm>
          <a:prstGeom prst="rect">
            <a:avLst/>
          </a:prstGeom>
          <a:noFill/>
        </p:spPr>
        <p:txBody>
          <a:bodyPr wrap="square" rtlCol="0">
            <a:spAutoFit/>
          </a:bodyPr>
          <a:lstStyle/>
          <a:p>
            <a:r>
              <a:rPr lang="en-IN" dirty="0" smtClean="0"/>
              <a:t>x</a:t>
            </a:r>
            <a:endParaRPr lang="en-IN" baseline="-25000" dirty="0"/>
          </a:p>
        </p:txBody>
      </p:sp>
      <p:pic>
        <p:nvPicPr>
          <p:cNvPr id="14"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56383" t="9476" r="36115" b="14499"/>
          <a:stretch/>
        </p:blipFill>
        <p:spPr bwMode="auto">
          <a:xfrm>
            <a:off x="1059543" y="4330440"/>
            <a:ext cx="696686" cy="2375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90524" t="28756" r="255" b="14499"/>
          <a:stretch/>
        </p:blipFill>
        <p:spPr bwMode="auto">
          <a:xfrm>
            <a:off x="7820113" y="5085184"/>
            <a:ext cx="856343" cy="1772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300192" y="4787860"/>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cxnSp>
        <p:nvCxnSpPr>
          <p:cNvPr id="18" name="Straight Arrow Connector 17"/>
          <p:cNvCxnSpPr/>
          <p:nvPr/>
        </p:nvCxnSpPr>
        <p:spPr>
          <a:xfrm flipH="1">
            <a:off x="176368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164288" y="5229200"/>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79712" y="4840132"/>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sp>
        <p:nvSpPr>
          <p:cNvPr id="21" name="TextBox 20"/>
          <p:cNvSpPr txBox="1"/>
          <p:nvPr/>
        </p:nvSpPr>
        <p:spPr>
          <a:xfrm>
            <a:off x="7308304" y="4797152"/>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cxnSp>
        <p:nvCxnSpPr>
          <p:cNvPr id="22" name="Straight Arrow Connector 21"/>
          <p:cNvCxnSpPr/>
          <p:nvPr/>
        </p:nvCxnSpPr>
        <p:spPr>
          <a:xfrm>
            <a:off x="401306" y="6021288"/>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3528" y="5579948"/>
            <a:ext cx="720080" cy="369332"/>
          </a:xfrm>
          <a:prstGeom prst="rect">
            <a:avLst/>
          </a:prstGeom>
          <a:noFill/>
        </p:spPr>
        <p:txBody>
          <a:bodyPr wrap="square" rtlCol="0">
            <a:spAutoFit/>
          </a:bodyPr>
          <a:lstStyle/>
          <a:p>
            <a:r>
              <a:rPr lang="en-IN" dirty="0" smtClean="0"/>
              <a:t>R</a:t>
            </a:r>
            <a:r>
              <a:rPr lang="en-IN" baseline="-25000" dirty="0" smtClean="0"/>
              <a:t>A</a:t>
            </a:r>
            <a:endParaRPr lang="en-IN" baseline="-25000" dirty="0"/>
          </a:p>
        </p:txBody>
      </p:sp>
      <p:cxnSp>
        <p:nvCxnSpPr>
          <p:cNvPr id="26" name="Straight Arrow Connector 25"/>
          <p:cNvCxnSpPr/>
          <p:nvPr/>
        </p:nvCxnSpPr>
        <p:spPr>
          <a:xfrm>
            <a:off x="7314074" y="6246604"/>
            <a:ext cx="64230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80312" y="5805264"/>
            <a:ext cx="720080" cy="369332"/>
          </a:xfrm>
          <a:prstGeom prst="rect">
            <a:avLst/>
          </a:prstGeom>
          <a:noFill/>
        </p:spPr>
        <p:txBody>
          <a:bodyPr wrap="square" rtlCol="0">
            <a:spAutoFit/>
          </a:bodyPr>
          <a:lstStyle/>
          <a:p>
            <a:r>
              <a:rPr lang="en-IN" dirty="0" smtClean="0"/>
              <a:t>R</a:t>
            </a:r>
            <a:r>
              <a:rPr lang="en-IN" baseline="-25000" dirty="0" smtClean="0"/>
              <a:t>B</a:t>
            </a:r>
            <a:endParaRPr lang="en-IN" baseline="-25000" dirty="0"/>
          </a:p>
        </p:txBody>
      </p:sp>
      <p:sp>
        <p:nvSpPr>
          <p:cNvPr id="5" name="Arc 4"/>
          <p:cNvSpPr/>
          <p:nvPr/>
        </p:nvSpPr>
        <p:spPr>
          <a:xfrm rot="5400000">
            <a:off x="1331640" y="5589240"/>
            <a:ext cx="914400" cy="914400"/>
          </a:xfrm>
          <a:prstGeom prst="arc">
            <a:avLst>
              <a:gd name="adj1" fmla="val 10427790"/>
              <a:gd name="adj2" fmla="val 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Arc 27"/>
          <p:cNvSpPr/>
          <p:nvPr/>
        </p:nvSpPr>
        <p:spPr>
          <a:xfrm rot="16200000" flipH="1">
            <a:off x="7113983" y="5733256"/>
            <a:ext cx="914400" cy="914400"/>
          </a:xfrm>
          <a:prstGeom prst="arc">
            <a:avLst>
              <a:gd name="adj1" fmla="val 10427790"/>
              <a:gd name="adj2" fmla="val 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4" name="Object 3"/>
          <p:cNvGraphicFramePr>
            <a:graphicFrameLocks noChangeAspect="1"/>
          </p:cNvGraphicFramePr>
          <p:nvPr>
            <p:extLst>
              <p:ext uri="{D42A27DB-BD31-4B8C-83A1-F6EECF244321}">
                <p14:modId xmlns:p14="http://schemas.microsoft.com/office/powerpoint/2010/main" val="2801646169"/>
              </p:ext>
            </p:extLst>
          </p:nvPr>
        </p:nvGraphicFramePr>
        <p:xfrm>
          <a:off x="2707357" y="1985392"/>
          <a:ext cx="3952875" cy="1371600"/>
        </p:xfrm>
        <a:graphic>
          <a:graphicData uri="http://schemas.openxmlformats.org/presentationml/2006/ole">
            <mc:AlternateContent xmlns:mc="http://schemas.openxmlformats.org/markup-compatibility/2006">
              <mc:Choice xmlns:v="urn:schemas-microsoft-com:vml" Requires="v">
                <p:oleObj spid="_x0000_s2055" name="Equation" r:id="rId4" imgW="1320480" imgH="457200" progId="Equation.DSMT4">
                  <p:embed/>
                </p:oleObj>
              </mc:Choice>
              <mc:Fallback>
                <p:oleObj name="Equation" r:id="rId4" imgW="1320480" imgH="457200" progId="Equation.DSMT4">
                  <p:embed/>
                  <p:pic>
                    <p:nvPicPr>
                      <p:cNvPr id="0" name=""/>
                      <p:cNvPicPr/>
                      <p:nvPr/>
                    </p:nvPicPr>
                    <p:blipFill>
                      <a:blip r:embed="rId5"/>
                      <a:stretch>
                        <a:fillRect/>
                      </a:stretch>
                    </p:blipFill>
                    <p:spPr>
                      <a:xfrm>
                        <a:off x="2707357" y="1985392"/>
                        <a:ext cx="3952875" cy="1371600"/>
                      </a:xfrm>
                      <a:prstGeom prst="rect">
                        <a:avLst/>
                      </a:prstGeom>
                    </p:spPr>
                  </p:pic>
                </p:oleObj>
              </mc:Fallback>
            </mc:AlternateContent>
          </a:graphicData>
        </a:graphic>
      </p:graphicFrame>
    </p:spTree>
    <p:extLst>
      <p:ext uri="{BB962C8B-B14F-4D97-AF65-F5344CB8AC3E}">
        <p14:creationId xmlns:p14="http://schemas.microsoft.com/office/powerpoint/2010/main" val="2913317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6861E66B55641AE6575F44CB71A27" ma:contentTypeVersion="2" ma:contentTypeDescription="Create a new document." ma:contentTypeScope="" ma:versionID="4b35607b4ed4efdf9b624cbff1e22375">
  <xsd:schema xmlns:xsd="http://www.w3.org/2001/XMLSchema" xmlns:xs="http://www.w3.org/2001/XMLSchema" xmlns:p="http://schemas.microsoft.com/office/2006/metadata/properties" xmlns:ns2="8ea5e6b7-b3de-443a-b1f0-55105e463460" targetNamespace="http://schemas.microsoft.com/office/2006/metadata/properties" ma:root="true" ma:fieldsID="69e72cdc59b480a047fb28f085ec0421" ns2:_="">
    <xsd:import namespace="8ea5e6b7-b3de-443a-b1f0-55105e463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a5e6b7-b3de-443a-b1f0-55105e463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57E7C9-03A3-4AEE-9868-55AFC53C7F77}"/>
</file>

<file path=customXml/itemProps2.xml><?xml version="1.0" encoding="utf-8"?>
<ds:datastoreItem xmlns:ds="http://schemas.openxmlformats.org/officeDocument/2006/customXml" ds:itemID="{E9F60279-2782-4A41-AAC0-47BF32EC7EC5}"/>
</file>

<file path=customXml/itemProps3.xml><?xml version="1.0" encoding="utf-8"?>
<ds:datastoreItem xmlns:ds="http://schemas.openxmlformats.org/officeDocument/2006/customXml" ds:itemID="{7011E9FE-D5AF-4AE7-9473-2937DB9DCF5E}"/>
</file>

<file path=docProps/app.xml><?xml version="1.0" encoding="utf-8"?>
<Properties xmlns="http://schemas.openxmlformats.org/officeDocument/2006/extended-properties" xmlns:vt="http://schemas.openxmlformats.org/officeDocument/2006/docPropsVTypes">
  <TotalTime>508</TotalTime>
  <Words>1223</Words>
  <Application>Microsoft Office PowerPoint</Application>
  <PresentationFormat>On-screen Show (4:3)</PresentationFormat>
  <Paragraphs>215</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MathType 7.0 Equation</vt:lpstr>
      <vt:lpstr>Sample problems </vt:lpstr>
      <vt:lpstr>Problem 1</vt:lpstr>
      <vt:lpstr>Problem 1</vt:lpstr>
      <vt:lpstr>Problem 1</vt:lpstr>
      <vt:lpstr>Problem 1</vt:lpstr>
      <vt:lpstr>Problem 1</vt:lpstr>
      <vt:lpstr>Problem 1</vt:lpstr>
      <vt:lpstr>Problem 1</vt:lpstr>
      <vt:lpstr>Problem 1</vt:lpstr>
      <vt:lpstr>Problem 1</vt:lpstr>
      <vt:lpstr>Problem 1</vt:lpstr>
      <vt:lpstr>Problem 1</vt:lpstr>
      <vt:lpstr>Problem 1</vt:lpstr>
      <vt:lpstr>Problem 1</vt:lpstr>
      <vt:lpstr>Problem 2</vt:lpstr>
      <vt:lpstr>Problem 2</vt:lpstr>
      <vt:lpstr>Problem 2</vt:lpstr>
      <vt:lpstr>Problem 2</vt:lpstr>
      <vt:lpstr>Problem 2</vt:lpstr>
      <vt:lpstr>Problem 2</vt:lpstr>
      <vt:lpstr>Problem 2</vt:lpstr>
      <vt:lpstr>Problem 2</vt:lpstr>
      <vt:lpstr>Problem 2</vt:lpstr>
      <vt:lpstr>Problem 3</vt:lpstr>
      <vt:lpstr>Problem 3</vt:lpstr>
      <vt:lpstr>Problem 3</vt:lpstr>
      <vt:lpstr>Problem 3</vt:lpstr>
      <vt:lpstr>Problem 3</vt:lpstr>
      <vt:lpstr>Problem 3</vt:lpstr>
      <vt:lpstr>Problem 3</vt:lpstr>
      <vt:lpstr>Problem 3</vt:lpstr>
      <vt:lpstr>Problem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problems</dc:title>
  <dc:creator>Windows User</dc:creator>
  <cp:lastModifiedBy>Windows User</cp:lastModifiedBy>
  <cp:revision>34</cp:revision>
  <dcterms:created xsi:type="dcterms:W3CDTF">2020-09-06T12:43:37Z</dcterms:created>
  <dcterms:modified xsi:type="dcterms:W3CDTF">2020-09-06T23:33:59Z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0x0101001446861E66B55641AE6575F44CB71A27</vt:lpwstr>
  </property>
</Properties>
</file>