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76" r:id="rId18"/>
    <p:sldId id="277" r:id="rId19"/>
    <p:sldId id="274" r:id="rId20"/>
    <p:sldId id="275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9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0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2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9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1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1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9F43-5626-4A94-BC2B-C387A8C942FE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3C9D-91C6-4C7A-80C5-E9DFA714A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Statically indeterminate problems in torsion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numerical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circular bar fixed at both ends A and B is subjected to a torsional load of 100 Nm at quarter of its length from A. What are the reactions at the ends?</a:t>
            </a:r>
            <a:endParaRPr kumimoji="0" lang="en-US" altLang="en-US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7" name="Rectangle 37" descr="Wide upward diagonal"/>
          <p:cNvSpPr>
            <a:spLocks noChangeArrowheads="1"/>
          </p:cNvSpPr>
          <p:nvPr/>
        </p:nvSpPr>
        <p:spPr bwMode="auto">
          <a:xfrm>
            <a:off x="953616" y="4470176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 rot="5400000">
            <a:off x="3150716" y="2930301"/>
            <a:ext cx="685800" cy="4064000"/>
          </a:xfrm>
          <a:prstGeom prst="can">
            <a:avLst>
              <a:gd name="adj" fmla="val 41646"/>
            </a:avLst>
          </a:prstGeom>
          <a:solidFill>
            <a:srgbClr val="80808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953616" y="4843239"/>
            <a:ext cx="3810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" name="Rectangle 47" descr="Wide upward diagonal"/>
          <p:cNvSpPr>
            <a:spLocks noChangeArrowheads="1"/>
          </p:cNvSpPr>
          <p:nvPr/>
        </p:nvSpPr>
        <p:spPr bwMode="auto">
          <a:xfrm>
            <a:off x="5144616" y="4447951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5144616" y="4752751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1487016" y="4447951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Text Box 63"/>
          <p:cNvSpPr txBox="1">
            <a:spLocks noChangeArrowheads="1"/>
          </p:cNvSpPr>
          <p:nvPr/>
        </p:nvSpPr>
        <p:spPr bwMode="auto">
          <a:xfrm>
            <a:off x="3239616" y="4219351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4" name="AutoShape 65"/>
          <p:cNvSpPr>
            <a:spLocks noChangeArrowheads="1"/>
          </p:cNvSpPr>
          <p:nvPr/>
        </p:nvSpPr>
        <p:spPr bwMode="auto">
          <a:xfrm>
            <a:off x="2460154" y="4721001"/>
            <a:ext cx="457200" cy="685800"/>
          </a:xfrm>
          <a:prstGeom prst="curvedUp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000000">
              <a:alpha val="50195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auto">
          <a:xfrm>
            <a:off x="1487016" y="5452839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1715616" y="543855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0.25L</a:t>
            </a: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2706216" y="525916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100 Nm</a:t>
            </a:r>
          </a:p>
        </p:txBody>
      </p:sp>
    </p:spTree>
    <p:extLst>
      <p:ext uri="{BB962C8B-B14F-4D97-AF65-F5344CB8AC3E}">
        <p14:creationId xmlns:p14="http://schemas.microsoft.com/office/powerpoint/2010/main" val="46685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Rectangle 37" descr="Wide upward diagonal"/>
          <p:cNvSpPr>
            <a:spLocks noChangeArrowheads="1"/>
          </p:cNvSpPr>
          <p:nvPr/>
        </p:nvSpPr>
        <p:spPr bwMode="auto">
          <a:xfrm>
            <a:off x="2402160" y="2675905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AutoShape 38"/>
          <p:cNvSpPr>
            <a:spLocks noChangeArrowheads="1"/>
          </p:cNvSpPr>
          <p:nvPr/>
        </p:nvSpPr>
        <p:spPr bwMode="auto">
          <a:xfrm rot="5400000">
            <a:off x="4599260" y="1136030"/>
            <a:ext cx="685800" cy="4064000"/>
          </a:xfrm>
          <a:prstGeom prst="can">
            <a:avLst>
              <a:gd name="adj" fmla="val 41646"/>
            </a:avLst>
          </a:prstGeom>
          <a:solidFill>
            <a:srgbClr val="80808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2402160" y="3048968"/>
            <a:ext cx="3810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1" name="Rectangle 47" descr="Wide upward diagonal"/>
          <p:cNvSpPr>
            <a:spLocks noChangeArrowheads="1"/>
          </p:cNvSpPr>
          <p:nvPr/>
        </p:nvSpPr>
        <p:spPr bwMode="auto">
          <a:xfrm>
            <a:off x="6593160" y="2653680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2" name="Text Box 48"/>
          <p:cNvSpPr txBox="1">
            <a:spLocks noChangeArrowheads="1"/>
          </p:cNvSpPr>
          <p:nvPr/>
        </p:nvSpPr>
        <p:spPr bwMode="auto">
          <a:xfrm>
            <a:off x="6593160" y="2958480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>
            <a:off x="2935560" y="2653680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4688160" y="2425080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35" name="AutoShape 65"/>
          <p:cNvSpPr>
            <a:spLocks noChangeArrowheads="1"/>
          </p:cNvSpPr>
          <p:nvPr/>
        </p:nvSpPr>
        <p:spPr bwMode="auto">
          <a:xfrm>
            <a:off x="3908698" y="2926730"/>
            <a:ext cx="457200" cy="685800"/>
          </a:xfrm>
          <a:prstGeom prst="curvedUp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000000">
              <a:alpha val="50195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>
            <a:off x="2935560" y="3658568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Text Box 67"/>
          <p:cNvSpPr txBox="1">
            <a:spLocks noChangeArrowheads="1"/>
          </p:cNvSpPr>
          <p:nvPr/>
        </p:nvSpPr>
        <p:spPr bwMode="auto">
          <a:xfrm>
            <a:off x="3164160" y="364428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0.25L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154760" y="3464893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100 Nm</a:t>
            </a:r>
          </a:p>
        </p:txBody>
      </p:sp>
      <p:sp>
        <p:nvSpPr>
          <p:cNvPr id="39" name="Line 74"/>
          <p:cNvSpPr>
            <a:spLocks noChangeShapeType="1"/>
          </p:cNvSpPr>
          <p:nvPr/>
        </p:nvSpPr>
        <p:spPr bwMode="auto">
          <a:xfrm>
            <a:off x="6516960" y="5312743"/>
            <a:ext cx="1143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0" name="AutoShape 75"/>
          <p:cNvSpPr>
            <a:spLocks noChangeArrowheads="1"/>
          </p:cNvSpPr>
          <p:nvPr/>
        </p:nvSpPr>
        <p:spPr bwMode="auto">
          <a:xfrm rot="5400000" flipV="1">
            <a:off x="5029472" y="3379168"/>
            <a:ext cx="841375" cy="2286000"/>
          </a:xfrm>
          <a:custGeom>
            <a:avLst/>
            <a:gdLst>
              <a:gd name="T0" fmla="*/ 631031 w 21600"/>
              <a:gd name="T1" fmla="*/ 0 h 21600"/>
              <a:gd name="T2" fmla="*/ 0 w 21600"/>
              <a:gd name="T3" fmla="*/ 1143000 h 21600"/>
              <a:gd name="T4" fmla="*/ 631031 w 21600"/>
              <a:gd name="T5" fmla="*/ 2286000 h 21600"/>
              <a:gd name="T6" fmla="*/ 841375 w 21600"/>
              <a:gd name="T7" fmla="*/ 11430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Free body diagram</a:t>
            </a:r>
          </a:p>
        </p:txBody>
      </p:sp>
      <p:sp>
        <p:nvSpPr>
          <p:cNvPr id="41" name="Text Box 76"/>
          <p:cNvSpPr txBox="1">
            <a:spLocks noChangeArrowheads="1"/>
          </p:cNvSpPr>
          <p:nvPr/>
        </p:nvSpPr>
        <p:spPr bwMode="auto">
          <a:xfrm>
            <a:off x="6669360" y="487141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6516960" y="533496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2021160" y="5366718"/>
            <a:ext cx="990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Rectangle 79"/>
          <p:cNvSpPr>
            <a:spLocks noChangeArrowheads="1"/>
          </p:cNvSpPr>
          <p:nvPr/>
        </p:nvSpPr>
        <p:spPr bwMode="auto">
          <a:xfrm>
            <a:off x="3011760" y="5001593"/>
            <a:ext cx="3505200" cy="6858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5" name="Line 80"/>
          <p:cNvSpPr>
            <a:spLocks noChangeShapeType="1"/>
          </p:cNvSpPr>
          <p:nvPr/>
        </p:nvSpPr>
        <p:spPr bwMode="auto">
          <a:xfrm>
            <a:off x="4307160" y="5350843"/>
            <a:ext cx="1143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6" name="Text Box 81"/>
          <p:cNvSpPr txBox="1">
            <a:spLocks noChangeArrowheads="1"/>
          </p:cNvSpPr>
          <p:nvPr/>
        </p:nvSpPr>
        <p:spPr bwMode="auto">
          <a:xfrm>
            <a:off x="2325960" y="490951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2630760" y="536671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8" name="Line 83"/>
          <p:cNvSpPr>
            <a:spLocks noChangeShapeType="1"/>
          </p:cNvSpPr>
          <p:nvPr/>
        </p:nvSpPr>
        <p:spPr bwMode="auto">
          <a:xfrm>
            <a:off x="4154760" y="5350843"/>
            <a:ext cx="1143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84"/>
          <p:cNvSpPr>
            <a:spLocks noChangeShapeType="1"/>
          </p:cNvSpPr>
          <p:nvPr/>
        </p:nvSpPr>
        <p:spPr bwMode="auto">
          <a:xfrm flipH="1">
            <a:off x="1913210" y="5366718"/>
            <a:ext cx="9906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85"/>
          <p:cNvSpPr>
            <a:spLocks noChangeShapeType="1"/>
          </p:cNvSpPr>
          <p:nvPr/>
        </p:nvSpPr>
        <p:spPr bwMode="auto">
          <a:xfrm>
            <a:off x="6669360" y="5312743"/>
            <a:ext cx="1143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>
            <a:off x="4130948" y="2348880"/>
            <a:ext cx="0" cy="3505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49324"/>
              </p:ext>
            </p:extLst>
          </p:nvPr>
        </p:nvGraphicFramePr>
        <p:xfrm>
          <a:off x="3757959" y="4642892"/>
          <a:ext cx="32623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959" y="4642892"/>
                        <a:ext cx="3262313" cy="45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70"/>
          <p:cNvSpPr>
            <a:spLocks noChangeArrowheads="1"/>
          </p:cNvSpPr>
          <p:nvPr/>
        </p:nvSpPr>
        <p:spPr bwMode="auto">
          <a:xfrm>
            <a:off x="2157759" y="4604792"/>
            <a:ext cx="1143000" cy="457200"/>
          </a:xfrm>
          <a:prstGeom prst="homePlate">
            <a:avLst>
              <a:gd name="adj" fmla="val 607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Solving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52764"/>
              </p:ext>
            </p:extLst>
          </p:nvPr>
        </p:nvGraphicFramePr>
        <p:xfrm>
          <a:off x="3224559" y="2318792"/>
          <a:ext cx="37750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1879560" imgH="914400" progId="Equation.DSMT4">
                  <p:embed/>
                </p:oleObj>
              </mc:Choice>
              <mc:Fallback>
                <p:oleObj name="Equation" r:id="rId5" imgW="1879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59" y="2318792"/>
                        <a:ext cx="3775075" cy="183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2"/>
          <p:cNvSpPr>
            <a:spLocks noChangeArrowheads="1"/>
          </p:cNvSpPr>
          <p:nvPr/>
        </p:nvSpPr>
        <p:spPr bwMode="auto">
          <a:xfrm>
            <a:off x="1014759" y="1556792"/>
            <a:ext cx="1143000" cy="457200"/>
          </a:xfrm>
          <a:prstGeom prst="homePlate">
            <a:avLst>
              <a:gd name="adj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Statics</a:t>
            </a:r>
          </a:p>
        </p:txBody>
      </p:sp>
      <p:sp>
        <p:nvSpPr>
          <p:cNvPr id="8" name="AutoShape 73"/>
          <p:cNvSpPr>
            <a:spLocks noChangeArrowheads="1"/>
          </p:cNvSpPr>
          <p:nvPr/>
        </p:nvSpPr>
        <p:spPr bwMode="auto">
          <a:xfrm>
            <a:off x="938559" y="3004592"/>
            <a:ext cx="1981200" cy="457200"/>
          </a:xfrm>
          <a:prstGeom prst="homePlate">
            <a:avLst>
              <a:gd name="adj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Elastic constraint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27266"/>
              </p:ext>
            </p:extLst>
          </p:nvPr>
        </p:nvGraphicFramePr>
        <p:xfrm>
          <a:off x="2348259" y="1556792"/>
          <a:ext cx="1887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259" y="1556792"/>
                        <a:ext cx="1887538" cy="45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6" y="44624"/>
            <a:ext cx="928687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9324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71628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1994"/>
            <a:ext cx="20097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8"/>
            <a:ext cx="9324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1866900"/>
            <a:ext cx="928687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381250"/>
            <a:ext cx="89058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" y="82872"/>
            <a:ext cx="9106059" cy="168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54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036496" cy="26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3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3" y="-171400"/>
            <a:ext cx="94583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Statically indeterminate problems in torsion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To understand the idea better, we consider a single external torque only. The idea can easily be extended for multiple external torques.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5" name="Rectangle 37" descr="Wide upward diagonal"/>
          <p:cNvSpPr>
            <a:spLocks noChangeArrowheads="1"/>
          </p:cNvSpPr>
          <p:nvPr/>
        </p:nvSpPr>
        <p:spPr bwMode="auto">
          <a:xfrm>
            <a:off x="2051720" y="4111873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 rot="5400000">
            <a:off x="4248820" y="2571998"/>
            <a:ext cx="685800" cy="4064000"/>
          </a:xfrm>
          <a:prstGeom prst="can">
            <a:avLst>
              <a:gd name="adj" fmla="val 41646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4337720" y="4394448"/>
            <a:ext cx="457200" cy="685800"/>
          </a:xfrm>
          <a:prstGeom prst="curvedUp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00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2051720" y="4484936"/>
            <a:ext cx="3810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9" name="Rectangle 47" descr="Wide upward diagonal"/>
          <p:cNvSpPr>
            <a:spLocks noChangeArrowheads="1"/>
          </p:cNvSpPr>
          <p:nvPr/>
        </p:nvSpPr>
        <p:spPr bwMode="auto">
          <a:xfrm>
            <a:off x="6242720" y="4089648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6242720" y="4394448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2585120" y="5094536"/>
            <a:ext cx="228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3270920" y="508024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>
            <a:off x="2585120" y="4089648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4337720" y="3861048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4407024" y="4509120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127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27384"/>
            <a:ext cx="94678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8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60648"/>
            <a:ext cx="8820472" cy="245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6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73008" cy="23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Free body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We proceed to draw the free body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5" name="Rectangle 37" descr="Wide upward diagonal"/>
          <p:cNvSpPr>
            <a:spLocks noChangeArrowheads="1"/>
          </p:cNvSpPr>
          <p:nvPr/>
        </p:nvSpPr>
        <p:spPr bwMode="auto">
          <a:xfrm>
            <a:off x="2051720" y="2815729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 rot="5400000">
            <a:off x="4248820" y="1275854"/>
            <a:ext cx="685800" cy="4064000"/>
          </a:xfrm>
          <a:prstGeom prst="can">
            <a:avLst>
              <a:gd name="adj" fmla="val 41646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4337720" y="3098304"/>
            <a:ext cx="457200" cy="685800"/>
          </a:xfrm>
          <a:prstGeom prst="curvedUp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00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2051720" y="3188792"/>
            <a:ext cx="3810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9" name="Rectangle 47" descr="Wide upward diagonal"/>
          <p:cNvSpPr>
            <a:spLocks noChangeArrowheads="1"/>
          </p:cNvSpPr>
          <p:nvPr/>
        </p:nvSpPr>
        <p:spPr bwMode="auto">
          <a:xfrm>
            <a:off x="6242720" y="2793504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6242720" y="3098304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2585120" y="3798392"/>
            <a:ext cx="2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3270920" y="3784104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>
            <a:off x="2585120" y="2793504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4337720" y="2564904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295430" y="5703888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AutoShape 43"/>
          <p:cNvSpPr>
            <a:spLocks noChangeArrowheads="1"/>
          </p:cNvSpPr>
          <p:nvPr/>
        </p:nvSpPr>
        <p:spPr bwMode="auto">
          <a:xfrm rot="5400000" flipV="1">
            <a:off x="4122142" y="3770313"/>
            <a:ext cx="841375" cy="2286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/>
            <a:r>
              <a:rPr lang="en-US" altLang="en-US"/>
              <a:t>Free body diagram</a:t>
            </a:r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6447830" y="526256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295430" y="56578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 flipH="1">
            <a:off x="1799630" y="5757863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790230" y="5392738"/>
            <a:ext cx="3505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4695230" y="5741988"/>
            <a:ext cx="1143000" cy="0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104430" y="53006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409230" y="575786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542830" y="5741988"/>
            <a:ext cx="1143000" cy="0"/>
          </a:xfrm>
          <a:prstGeom prst="line">
            <a:avLst/>
          </a:prstGeom>
          <a:noFill/>
          <a:ln w="762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1691680" y="5757863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447830" y="5703888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2844032" y="6165304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4839072" y="3033016"/>
            <a:ext cx="432000" cy="54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1960" y="551723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68" name="Text Box 45"/>
          <p:cNvSpPr txBox="1">
            <a:spLocks noChangeArrowheads="1"/>
          </p:cNvSpPr>
          <p:nvPr/>
        </p:nvSpPr>
        <p:spPr bwMode="auto">
          <a:xfrm>
            <a:off x="4342328" y="3140968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9" name="Text Box 45"/>
          <p:cNvSpPr txBox="1">
            <a:spLocks noChangeArrowheads="1"/>
          </p:cNvSpPr>
          <p:nvPr/>
        </p:nvSpPr>
        <p:spPr bwMode="auto">
          <a:xfrm>
            <a:off x="4407024" y="5726584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495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Equations of torque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We will get only one equation of torque equilibrium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295430" y="377616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6447830" y="3334842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295430" y="373012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 flipH="1">
            <a:off x="1799630" y="3830142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790230" y="3465017"/>
            <a:ext cx="3505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4695230" y="3814267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104430" y="337294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409230" y="3830142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542830" y="3814267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1691680" y="3830142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447830" y="377616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2844032" y="4237583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960" y="358951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92667"/>
              </p:ext>
            </p:extLst>
          </p:nvPr>
        </p:nvGraphicFramePr>
        <p:xfrm>
          <a:off x="3708032" y="4941168"/>
          <a:ext cx="206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25500" imgH="228600" progId="Equation.DSMT4">
                  <p:embed/>
                </p:oleObj>
              </mc:Choice>
              <mc:Fallback>
                <p:oleObj name="Equation" r:id="rId3" imgW="8255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032" y="4941168"/>
                        <a:ext cx="2063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9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Torque and twist as a function of 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 is our origin and our positive x direction is from A to B. Counterclockwise angles are positive.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295430" y="377616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6447830" y="3334842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295430" y="373012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 flipH="1">
            <a:off x="1799630" y="3830142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790230" y="3465017"/>
            <a:ext cx="3505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4695230" y="3814267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104430" y="337294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409230" y="3830142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542830" y="3814267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1691680" y="3830142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447830" y="377616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2844032" y="4237583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960" y="358951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407024" y="3782368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2771800" y="3212976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4559424" y="2996952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62857"/>
              </p:ext>
            </p:extLst>
          </p:nvPr>
        </p:nvGraphicFramePr>
        <p:xfrm>
          <a:off x="3925917" y="5157192"/>
          <a:ext cx="1428130" cy="57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571252" imgH="228501" progId="Equation.DSMT4">
                  <p:embed/>
                </p:oleObj>
              </mc:Choice>
              <mc:Fallback>
                <p:oleObj name="Equation" r:id="rId3" imgW="571252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917" y="5157192"/>
                        <a:ext cx="1428130" cy="5712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23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Torque and twist as a function of 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600200"/>
            <a:ext cx="8964488" cy="4525963"/>
          </a:xfrm>
        </p:spPr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Recall the formula for finding the angle of twist between points 1 and 2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For constant torque, uniform material property (constant G) and uniform cross radius (constant J)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78307"/>
              </p:ext>
            </p:extLst>
          </p:nvPr>
        </p:nvGraphicFramePr>
        <p:xfrm>
          <a:off x="2483768" y="2830564"/>
          <a:ext cx="3587400" cy="11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30564"/>
                        <a:ext cx="3587400" cy="117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44731"/>
              </p:ext>
            </p:extLst>
          </p:nvPr>
        </p:nvGraphicFramePr>
        <p:xfrm>
          <a:off x="2678113" y="5229225"/>
          <a:ext cx="3743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229225"/>
                        <a:ext cx="3743325" cy="982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7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790230" y="2744937"/>
            <a:ext cx="3505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211960" y="286943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407024" y="3062288"/>
            <a:ext cx="28820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4695230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542830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Torque and twist as a function of 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In the domain AC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295430" y="305608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6447830" y="2614762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295430" y="301004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104430" y="265286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447830" y="305608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2844032" y="3517503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00952"/>
              </p:ext>
            </p:extLst>
          </p:nvPr>
        </p:nvGraphicFramePr>
        <p:xfrm>
          <a:off x="2946400" y="4010025"/>
          <a:ext cx="35877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434960" imgH="660240" progId="Equation.DSMT4">
                  <p:embed/>
                </p:oleObj>
              </mc:Choice>
              <mc:Fallback>
                <p:oleObj name="Equation" r:id="rId3" imgW="1434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010025"/>
                        <a:ext cx="3587750" cy="165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2771800" y="2492896"/>
            <a:ext cx="108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4211960" y="2276872"/>
            <a:ext cx="3937248" cy="1584176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3923928" y="2276872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4373488" y="3110062"/>
            <a:ext cx="990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 flipH="1">
            <a:off x="4983088" y="3110062"/>
            <a:ext cx="669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T(x)</a:t>
            </a:r>
            <a:endParaRPr lang="en-US" altLang="en-US" sz="2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>
            <a:off x="4265538" y="3110062"/>
            <a:ext cx="990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H="1">
            <a:off x="1799630" y="3068960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H="1">
            <a:off x="1691680" y="3068960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790230" y="2744937"/>
            <a:ext cx="3505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211960" y="286943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407024" y="3062288"/>
            <a:ext cx="28820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4695230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542830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Torque and twist as a function of 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In the domain CB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2" name="Line 41"/>
          <p:cNvSpPr>
            <a:spLocks noChangeShapeType="1"/>
          </p:cNvSpPr>
          <p:nvPr/>
        </p:nvSpPr>
        <p:spPr bwMode="auto">
          <a:xfrm>
            <a:off x="6295430" y="305608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Text Box 44"/>
          <p:cNvSpPr txBox="1">
            <a:spLocks noChangeArrowheads="1"/>
          </p:cNvSpPr>
          <p:nvPr/>
        </p:nvSpPr>
        <p:spPr bwMode="auto">
          <a:xfrm>
            <a:off x="6447830" y="2614762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RB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295430" y="301004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104430" y="265286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RA</a:t>
            </a: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6447830" y="3056087"/>
            <a:ext cx="11430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2844032" y="3517503"/>
            <a:ext cx="172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26917"/>
              </p:ext>
            </p:extLst>
          </p:nvPr>
        </p:nvGraphicFramePr>
        <p:xfrm>
          <a:off x="251520" y="4378325"/>
          <a:ext cx="8667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466800" imgH="685800" progId="Equation.DSMT4">
                  <p:embed/>
                </p:oleObj>
              </mc:Choice>
              <mc:Fallback>
                <p:oleObj name="Equation" r:id="rId3" imgW="3466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378325"/>
                        <a:ext cx="8667750" cy="171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2771800" y="2492896"/>
            <a:ext cx="108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5868144" y="2276872"/>
            <a:ext cx="2281064" cy="1584176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3923928" y="2276872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 flipH="1">
            <a:off x="6585694" y="3110062"/>
            <a:ext cx="669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T(x)</a:t>
            </a:r>
            <a:endParaRPr lang="en-US" altLang="en-US" sz="2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6297836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145436" y="3094187"/>
            <a:ext cx="8646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5976094" y="3110062"/>
            <a:ext cx="990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57"/>
          <p:cNvSpPr>
            <a:spLocks noChangeShapeType="1"/>
          </p:cNvSpPr>
          <p:nvPr/>
        </p:nvSpPr>
        <p:spPr bwMode="auto">
          <a:xfrm>
            <a:off x="5868144" y="3110062"/>
            <a:ext cx="990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 flipH="1">
            <a:off x="1799630" y="3068960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H="1">
            <a:off x="1691680" y="3068960"/>
            <a:ext cx="990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Geometrical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Net twist must be zero at B</a:t>
            </a:r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241363"/>
              </p:ext>
            </p:extLst>
          </p:nvPr>
        </p:nvGraphicFramePr>
        <p:xfrm>
          <a:off x="2155825" y="3690938"/>
          <a:ext cx="485775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942920" imgH="1117440" progId="Equation.DSMT4">
                  <p:embed/>
                </p:oleObj>
              </mc:Choice>
              <mc:Fallback>
                <p:oleObj name="Equation" r:id="rId3" imgW="19429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690938"/>
                        <a:ext cx="4857750" cy="279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7" descr="Wide upward diagonal"/>
          <p:cNvSpPr>
            <a:spLocks noChangeArrowheads="1"/>
          </p:cNvSpPr>
          <p:nvPr/>
        </p:nvSpPr>
        <p:spPr bwMode="auto">
          <a:xfrm>
            <a:off x="2051720" y="2239665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 rot="5400000">
            <a:off x="4248820" y="699790"/>
            <a:ext cx="685800" cy="4064000"/>
          </a:xfrm>
          <a:prstGeom prst="can">
            <a:avLst>
              <a:gd name="adj" fmla="val 41646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337720" y="2522240"/>
            <a:ext cx="457200" cy="685800"/>
          </a:xfrm>
          <a:prstGeom prst="curvedUpArrow">
            <a:avLst>
              <a:gd name="adj1" fmla="val 20000"/>
              <a:gd name="adj2" fmla="val 40000"/>
              <a:gd name="adj3" fmla="val 50000"/>
            </a:avLst>
          </a:prstGeom>
          <a:solidFill>
            <a:srgbClr val="00CC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2051720" y="2612728"/>
            <a:ext cx="3810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" name="Rectangle 47" descr="Wide upward diagonal"/>
          <p:cNvSpPr>
            <a:spLocks noChangeArrowheads="1"/>
          </p:cNvSpPr>
          <p:nvPr/>
        </p:nvSpPr>
        <p:spPr bwMode="auto">
          <a:xfrm>
            <a:off x="6242720" y="2217440"/>
            <a:ext cx="381000" cy="1219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scene3d>
            <a:camera prst="legacyObliqueTopRight"/>
            <a:lightRig rig="legacyFlat3" dir="b"/>
          </a:scene3d>
          <a:sp3d extrusionH="887400" prstMaterial="legacyPlastic">
            <a:bevelT w="13500" h="13500" prst="angle"/>
            <a:bevelB w="13500" h="13500" prst="angle"/>
            <a:extrusionClr>
              <a:srgbClr val="8080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6242720" y="2522240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>
            <a:off x="2585120" y="3222328"/>
            <a:ext cx="2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3270920" y="320804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39" name="Line 62"/>
          <p:cNvSpPr>
            <a:spLocks noChangeShapeType="1"/>
          </p:cNvSpPr>
          <p:nvPr/>
        </p:nvSpPr>
        <p:spPr bwMode="auto">
          <a:xfrm>
            <a:off x="2585120" y="2217440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4337720" y="1988840"/>
            <a:ext cx="3810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4839072" y="2456952"/>
            <a:ext cx="432000" cy="54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4342328" y="2564904"/>
            <a:ext cx="381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5644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0" ma:contentTypeDescription="Create a new document." ma:contentTypeScope="" ma:versionID="cbb514f07807b0b5d8a192a1db1ffd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BBAFBC-F126-42C2-8B7C-0EEA0BB6CE11}"/>
</file>

<file path=customXml/itemProps2.xml><?xml version="1.0" encoding="utf-8"?>
<ds:datastoreItem xmlns:ds="http://schemas.openxmlformats.org/officeDocument/2006/customXml" ds:itemID="{116E7887-808A-441D-B46B-D317E6895B86}"/>
</file>

<file path=customXml/itemProps3.xml><?xml version="1.0" encoding="utf-8"?>
<ds:datastoreItem xmlns:ds="http://schemas.openxmlformats.org/officeDocument/2006/customXml" ds:itemID="{C15E5034-0256-41A7-900B-727A1EF93587}"/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277</Words>
  <Application>Microsoft Office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MathType 7.0 Equation</vt:lpstr>
      <vt:lpstr>MathType 5.0 Equation</vt:lpstr>
      <vt:lpstr>Statically indeterminate problems in torsion</vt:lpstr>
      <vt:lpstr>Statically indeterminate problems in torsion</vt:lpstr>
      <vt:lpstr>Free body diagram</vt:lpstr>
      <vt:lpstr>Equations of torque equilibrium</vt:lpstr>
      <vt:lpstr>Torque and twist as a function of x</vt:lpstr>
      <vt:lpstr>Torque and twist as a function of x</vt:lpstr>
      <vt:lpstr>Torque and twist as a function of x</vt:lpstr>
      <vt:lpstr>Torque and twist as a function of x</vt:lpstr>
      <vt:lpstr>Geometrical constraint</vt:lpstr>
      <vt:lpstr>Sample numerical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Statically indeterminate problems in torsion</dc:title>
  <dc:creator>Windows User</dc:creator>
  <cp:lastModifiedBy>Windows User</cp:lastModifiedBy>
  <cp:revision>11</cp:revision>
  <dcterms:created xsi:type="dcterms:W3CDTF">2020-09-04T22:28:28Z</dcterms:created>
  <dcterms:modified xsi:type="dcterms:W3CDTF">2020-09-05T00:27:05Z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