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s/slide46.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54.xml" ContentType="application/vnd.openxmlformats-officedocument.presentationml.slide+xml"/>
  <Override PartName="/ppt/slides/slide49.xml" ContentType="application/vnd.openxmlformats-officedocument.presentationml.slide+xml"/>
  <Override PartName="/ppt/slides/slide5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55.xml" ContentType="application/vnd.openxmlformats-officedocument.presentationml.slide+xml"/>
  <Override PartName="/ppt/slides/slide57.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58.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6" r:id="rId2"/>
    <p:sldId id="257" r:id="rId3"/>
    <p:sldId id="258" r:id="rId4"/>
    <p:sldId id="259" r:id="rId5"/>
    <p:sldId id="261" r:id="rId6"/>
    <p:sldId id="262"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8" r:id="rId20"/>
    <p:sldId id="276" r:id="rId21"/>
    <p:sldId id="277" r:id="rId22"/>
    <p:sldId id="279" r:id="rId23"/>
    <p:sldId id="280" r:id="rId24"/>
    <p:sldId id="281" r:id="rId25"/>
    <p:sldId id="283" r:id="rId26"/>
    <p:sldId id="284" r:id="rId27"/>
    <p:sldId id="285" r:id="rId28"/>
    <p:sldId id="287" r:id="rId29"/>
    <p:sldId id="286" r:id="rId30"/>
    <p:sldId id="288" r:id="rId31"/>
    <p:sldId id="290" r:id="rId32"/>
    <p:sldId id="289" r:id="rId33"/>
    <p:sldId id="291" r:id="rId34"/>
    <p:sldId id="292" r:id="rId35"/>
    <p:sldId id="293" r:id="rId36"/>
    <p:sldId id="298" r:id="rId37"/>
    <p:sldId id="296" r:id="rId38"/>
    <p:sldId id="297" r:id="rId39"/>
    <p:sldId id="299" r:id="rId40"/>
    <p:sldId id="300" r:id="rId41"/>
    <p:sldId id="301" r:id="rId42"/>
    <p:sldId id="302" r:id="rId43"/>
    <p:sldId id="303" r:id="rId44"/>
    <p:sldId id="304" r:id="rId45"/>
    <p:sldId id="305" r:id="rId46"/>
    <p:sldId id="306" r:id="rId47"/>
    <p:sldId id="307" r:id="rId48"/>
    <p:sldId id="308" r:id="rId49"/>
    <p:sldId id="309" r:id="rId50"/>
    <p:sldId id="311" r:id="rId51"/>
    <p:sldId id="310" r:id="rId52"/>
    <p:sldId id="312" r:id="rId53"/>
    <p:sldId id="313" r:id="rId54"/>
    <p:sldId id="314" r:id="rId55"/>
    <p:sldId id="316" r:id="rId56"/>
    <p:sldId id="320" r:id="rId57"/>
    <p:sldId id="321" r:id="rId58"/>
    <p:sldId id="322" r:id="rId59"/>
    <p:sldId id="317" r:id="rId60"/>
    <p:sldId id="318" r:id="rId61"/>
    <p:sldId id="319" r:id="rId62"/>
    <p:sldId id="324" r:id="rId63"/>
    <p:sldId id="325" r:id="rId64"/>
    <p:sldId id="326" r:id="rId65"/>
    <p:sldId id="327"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0" d="100"/>
          <a:sy n="70" d="100"/>
        </p:scale>
        <p:origin x="-1302"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ustomXml" Target="../customXml/item3.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ustomXml" Target="../customXml/item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2.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9A979C-B8A4-42E4-A7E0-43B692BBE08B}" type="datetimeFigureOut">
              <a:rPr lang="en-IN" smtClean="0"/>
              <a:t>09-09-2020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4B1458-515F-43D1-B18E-A4B15391FED7}" type="slidenum">
              <a:rPr lang="en-IN" smtClean="0"/>
              <a:t>‹#›</a:t>
            </a:fld>
            <a:endParaRPr lang="en-IN"/>
          </a:p>
        </p:txBody>
      </p:sp>
    </p:spTree>
    <p:extLst>
      <p:ext uri="{BB962C8B-B14F-4D97-AF65-F5344CB8AC3E}">
        <p14:creationId xmlns:p14="http://schemas.microsoft.com/office/powerpoint/2010/main" val="3686319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8EFABC1-795F-41B0-955F-2CEAAF351CB5}" type="datetimeFigureOut">
              <a:rPr lang="en-IN" smtClean="0"/>
              <a:t>09-09-2020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90CB1-0644-42D5-9182-B0EBA20ED1F9}" type="slidenum">
              <a:rPr lang="en-IN" smtClean="0"/>
              <a:t>‹#›</a:t>
            </a:fld>
            <a:endParaRPr lang="en-IN"/>
          </a:p>
        </p:txBody>
      </p:sp>
    </p:spTree>
    <p:extLst>
      <p:ext uri="{BB962C8B-B14F-4D97-AF65-F5344CB8AC3E}">
        <p14:creationId xmlns:p14="http://schemas.microsoft.com/office/powerpoint/2010/main" val="1134034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8EFABC1-795F-41B0-955F-2CEAAF351CB5}" type="datetimeFigureOut">
              <a:rPr lang="en-IN" smtClean="0"/>
              <a:t>09-09-2020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90CB1-0644-42D5-9182-B0EBA20ED1F9}" type="slidenum">
              <a:rPr lang="en-IN" smtClean="0"/>
              <a:t>‹#›</a:t>
            </a:fld>
            <a:endParaRPr lang="en-IN"/>
          </a:p>
        </p:txBody>
      </p:sp>
    </p:spTree>
    <p:extLst>
      <p:ext uri="{BB962C8B-B14F-4D97-AF65-F5344CB8AC3E}">
        <p14:creationId xmlns:p14="http://schemas.microsoft.com/office/powerpoint/2010/main" val="960955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8EFABC1-795F-41B0-955F-2CEAAF351CB5}" type="datetimeFigureOut">
              <a:rPr lang="en-IN" smtClean="0"/>
              <a:t>09-09-2020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90CB1-0644-42D5-9182-B0EBA20ED1F9}" type="slidenum">
              <a:rPr lang="en-IN" smtClean="0"/>
              <a:t>‹#›</a:t>
            </a:fld>
            <a:endParaRPr lang="en-IN"/>
          </a:p>
        </p:txBody>
      </p:sp>
    </p:spTree>
    <p:extLst>
      <p:ext uri="{BB962C8B-B14F-4D97-AF65-F5344CB8AC3E}">
        <p14:creationId xmlns:p14="http://schemas.microsoft.com/office/powerpoint/2010/main" val="173609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8EFABC1-795F-41B0-955F-2CEAAF351CB5}" type="datetimeFigureOut">
              <a:rPr lang="en-IN" smtClean="0"/>
              <a:t>09-09-2020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90CB1-0644-42D5-9182-B0EBA20ED1F9}" type="slidenum">
              <a:rPr lang="en-IN" smtClean="0"/>
              <a:t>‹#›</a:t>
            </a:fld>
            <a:endParaRPr lang="en-IN"/>
          </a:p>
        </p:txBody>
      </p:sp>
    </p:spTree>
    <p:extLst>
      <p:ext uri="{BB962C8B-B14F-4D97-AF65-F5344CB8AC3E}">
        <p14:creationId xmlns:p14="http://schemas.microsoft.com/office/powerpoint/2010/main" val="4154505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EFABC1-795F-41B0-955F-2CEAAF351CB5}" type="datetimeFigureOut">
              <a:rPr lang="en-IN" smtClean="0"/>
              <a:t>09-09-2020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90CB1-0644-42D5-9182-B0EBA20ED1F9}" type="slidenum">
              <a:rPr lang="en-IN" smtClean="0"/>
              <a:t>‹#›</a:t>
            </a:fld>
            <a:endParaRPr lang="en-IN"/>
          </a:p>
        </p:txBody>
      </p:sp>
    </p:spTree>
    <p:extLst>
      <p:ext uri="{BB962C8B-B14F-4D97-AF65-F5344CB8AC3E}">
        <p14:creationId xmlns:p14="http://schemas.microsoft.com/office/powerpoint/2010/main" val="688113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8EFABC1-795F-41B0-955F-2CEAAF351CB5}" type="datetimeFigureOut">
              <a:rPr lang="en-IN" smtClean="0"/>
              <a:t>09-09-2020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C90CB1-0644-42D5-9182-B0EBA20ED1F9}" type="slidenum">
              <a:rPr lang="en-IN" smtClean="0"/>
              <a:t>‹#›</a:t>
            </a:fld>
            <a:endParaRPr lang="en-IN"/>
          </a:p>
        </p:txBody>
      </p:sp>
    </p:spTree>
    <p:extLst>
      <p:ext uri="{BB962C8B-B14F-4D97-AF65-F5344CB8AC3E}">
        <p14:creationId xmlns:p14="http://schemas.microsoft.com/office/powerpoint/2010/main" val="1908021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8EFABC1-795F-41B0-955F-2CEAAF351CB5}" type="datetimeFigureOut">
              <a:rPr lang="en-IN" smtClean="0"/>
              <a:t>09-09-2020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C90CB1-0644-42D5-9182-B0EBA20ED1F9}" type="slidenum">
              <a:rPr lang="en-IN" smtClean="0"/>
              <a:t>‹#›</a:t>
            </a:fld>
            <a:endParaRPr lang="en-IN"/>
          </a:p>
        </p:txBody>
      </p:sp>
    </p:spTree>
    <p:extLst>
      <p:ext uri="{BB962C8B-B14F-4D97-AF65-F5344CB8AC3E}">
        <p14:creationId xmlns:p14="http://schemas.microsoft.com/office/powerpoint/2010/main" val="1059347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8EFABC1-795F-41B0-955F-2CEAAF351CB5}" type="datetimeFigureOut">
              <a:rPr lang="en-IN" smtClean="0"/>
              <a:t>09-09-2020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C90CB1-0644-42D5-9182-B0EBA20ED1F9}" type="slidenum">
              <a:rPr lang="en-IN" smtClean="0"/>
              <a:t>‹#›</a:t>
            </a:fld>
            <a:endParaRPr lang="en-IN"/>
          </a:p>
        </p:txBody>
      </p:sp>
    </p:spTree>
    <p:extLst>
      <p:ext uri="{BB962C8B-B14F-4D97-AF65-F5344CB8AC3E}">
        <p14:creationId xmlns:p14="http://schemas.microsoft.com/office/powerpoint/2010/main" val="195603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EFABC1-795F-41B0-955F-2CEAAF351CB5}" type="datetimeFigureOut">
              <a:rPr lang="en-IN" smtClean="0"/>
              <a:t>09-09-2020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7C90CB1-0644-42D5-9182-B0EBA20ED1F9}" type="slidenum">
              <a:rPr lang="en-IN" smtClean="0"/>
              <a:t>‹#›</a:t>
            </a:fld>
            <a:endParaRPr lang="en-IN"/>
          </a:p>
        </p:txBody>
      </p:sp>
    </p:spTree>
    <p:extLst>
      <p:ext uri="{BB962C8B-B14F-4D97-AF65-F5344CB8AC3E}">
        <p14:creationId xmlns:p14="http://schemas.microsoft.com/office/powerpoint/2010/main" val="4004007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EFABC1-795F-41B0-955F-2CEAAF351CB5}" type="datetimeFigureOut">
              <a:rPr lang="en-IN" smtClean="0"/>
              <a:t>09-09-2020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C90CB1-0644-42D5-9182-B0EBA20ED1F9}" type="slidenum">
              <a:rPr lang="en-IN" smtClean="0"/>
              <a:t>‹#›</a:t>
            </a:fld>
            <a:endParaRPr lang="en-IN"/>
          </a:p>
        </p:txBody>
      </p:sp>
    </p:spTree>
    <p:extLst>
      <p:ext uri="{BB962C8B-B14F-4D97-AF65-F5344CB8AC3E}">
        <p14:creationId xmlns:p14="http://schemas.microsoft.com/office/powerpoint/2010/main" val="1825689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EFABC1-795F-41B0-955F-2CEAAF351CB5}" type="datetimeFigureOut">
              <a:rPr lang="en-IN" smtClean="0"/>
              <a:t>09-09-2020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C90CB1-0644-42D5-9182-B0EBA20ED1F9}" type="slidenum">
              <a:rPr lang="en-IN" smtClean="0"/>
              <a:t>‹#›</a:t>
            </a:fld>
            <a:endParaRPr lang="en-IN"/>
          </a:p>
        </p:txBody>
      </p:sp>
    </p:spTree>
    <p:extLst>
      <p:ext uri="{BB962C8B-B14F-4D97-AF65-F5344CB8AC3E}">
        <p14:creationId xmlns:p14="http://schemas.microsoft.com/office/powerpoint/2010/main" val="3565799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EFABC1-795F-41B0-955F-2CEAAF351CB5}" type="datetimeFigureOut">
              <a:rPr lang="en-IN" smtClean="0"/>
              <a:t>09-09-2020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C90CB1-0644-42D5-9182-B0EBA20ED1F9}" type="slidenum">
              <a:rPr lang="en-IN" smtClean="0"/>
              <a:t>‹#›</a:t>
            </a:fld>
            <a:endParaRPr lang="en-IN"/>
          </a:p>
        </p:txBody>
      </p:sp>
    </p:spTree>
    <p:extLst>
      <p:ext uri="{BB962C8B-B14F-4D97-AF65-F5344CB8AC3E}">
        <p14:creationId xmlns:p14="http://schemas.microsoft.com/office/powerpoint/2010/main" val="26764830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wav"/><Relationship Id="rId1" Type="http://schemas.microsoft.com/office/2007/relationships/media" Target="../media/media1.wav"/><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wav"/><Relationship Id="rId1" Type="http://schemas.microsoft.com/office/2007/relationships/media" Target="../media/media6.wav"/><Relationship Id="rId5" Type="http://schemas.openxmlformats.org/officeDocument/2006/relationships/image" Target="../media/image1.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9.wmf"/><Relationship Id="rId4"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0.wmf"/><Relationship Id="rId4"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1.wmf"/><Relationship Id="rId4" Type="http://schemas.openxmlformats.org/officeDocument/2006/relationships/oleObject" Target="../embeddings/oleObject7.bin"/></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2.wmf"/><Relationship Id="rId4" Type="http://schemas.openxmlformats.org/officeDocument/2006/relationships/oleObject" Target="../embeddings/oleObject8.bin"/></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3.wmf"/><Relationship Id="rId4" Type="http://schemas.openxmlformats.org/officeDocument/2006/relationships/oleObject" Target="../embeddings/oleObject9.bin"/></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4.wmf"/><Relationship Id="rId4" Type="http://schemas.openxmlformats.org/officeDocument/2006/relationships/oleObject" Target="../embeddings/oleObject10.bin"/></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5.wmf"/><Relationship Id="rId4" Type="http://schemas.openxmlformats.org/officeDocument/2006/relationships/oleObject" Target="../embeddings/oleObject11.bin"/></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wav"/><Relationship Id="rId1" Type="http://schemas.microsoft.com/office/2007/relationships/media" Target="../media/media2.wav"/><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8.png"/><Relationship Id="rId4" Type="http://schemas.openxmlformats.org/officeDocument/2006/relationships/image" Target="../media/image16.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8.png"/><Relationship Id="rId4" Type="http://schemas.openxmlformats.org/officeDocument/2006/relationships/image" Target="../media/image17.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8.png"/><Relationship Id="rId4" Type="http://schemas.openxmlformats.org/officeDocument/2006/relationships/image" Target="../media/image18.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8.png"/><Relationship Id="rId4" Type="http://schemas.openxmlformats.org/officeDocument/2006/relationships/image" Target="../media/image19.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8.png"/><Relationship Id="rId4" Type="http://schemas.openxmlformats.org/officeDocument/2006/relationships/image" Target="../media/image20.wmf"/></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22.wmf"/><Relationship Id="rId4" Type="http://schemas.openxmlformats.org/officeDocument/2006/relationships/oleObject" Target="../embeddings/oleObject17.bin"/></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22.wmf"/><Relationship Id="rId4" Type="http://schemas.openxmlformats.org/officeDocument/2006/relationships/oleObject" Target="../embeddings/oleObject18.bin"/></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23.wmf"/><Relationship Id="rId4" Type="http://schemas.openxmlformats.org/officeDocument/2006/relationships/oleObject" Target="../embeddings/oleObject19.bin"/></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21.bin"/><Relationship Id="rId5" Type="http://schemas.openxmlformats.org/officeDocument/2006/relationships/image" Target="../media/image22.wmf"/><Relationship Id="rId4" Type="http://schemas.openxmlformats.org/officeDocument/2006/relationships/oleObject" Target="../embeddings/oleObject20.bin"/></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wav"/><Relationship Id="rId1" Type="http://schemas.microsoft.com/office/2007/relationships/media" Target="../media/media3.wav"/><Relationship Id="rId5" Type="http://schemas.openxmlformats.org/officeDocument/2006/relationships/image" Target="../media/image1.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25.wmf"/><Relationship Id="rId4" Type="http://schemas.openxmlformats.org/officeDocument/2006/relationships/oleObject" Target="../embeddings/oleObject22.bin"/></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26.wmf"/><Relationship Id="rId4" Type="http://schemas.openxmlformats.org/officeDocument/2006/relationships/oleObject" Target="../embeddings/oleObject23.bin"/></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image" Target="../media/image27.wmf"/><Relationship Id="rId4" Type="http://schemas.openxmlformats.org/officeDocument/2006/relationships/oleObject" Target="../embeddings/oleObject24.bin"/></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image" Target="../media/image28.wmf"/><Relationship Id="rId4" Type="http://schemas.openxmlformats.org/officeDocument/2006/relationships/oleObject" Target="../embeddings/oleObject25.bin"/></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vmlDrawing" Target="../drawings/vmlDrawing25.vml"/><Relationship Id="rId5" Type="http://schemas.openxmlformats.org/officeDocument/2006/relationships/image" Target="../media/image29.wmf"/><Relationship Id="rId4" Type="http://schemas.openxmlformats.org/officeDocument/2006/relationships/oleObject" Target="../embeddings/oleObject26.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wav"/><Relationship Id="rId1" Type="http://schemas.microsoft.com/office/2007/relationships/media" Target="../media/media4.wav"/><Relationship Id="rId5" Type="http://schemas.openxmlformats.org/officeDocument/2006/relationships/image" Target="../media/image1.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image" Target="../media/image30.png"/><Relationship Id="rId7" Type="http://schemas.openxmlformats.org/officeDocument/2006/relationships/image" Target="../media/image34.wmf"/><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28.bin"/><Relationship Id="rId5" Type="http://schemas.openxmlformats.org/officeDocument/2006/relationships/image" Target="../media/image33.wmf"/><Relationship Id="rId4" Type="http://schemas.openxmlformats.org/officeDocument/2006/relationships/oleObject" Target="../embeddings/oleObject27.bin"/><Relationship Id="rId9" Type="http://schemas.openxmlformats.org/officeDocument/2006/relationships/image" Target="../media/image35.wmf"/></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image" Target="../media/image30.png"/><Relationship Id="rId7" Type="http://schemas.openxmlformats.org/officeDocument/2006/relationships/image" Target="../media/image37.wmf"/><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31.bin"/><Relationship Id="rId5" Type="http://schemas.openxmlformats.org/officeDocument/2006/relationships/image" Target="../media/image36.wmf"/><Relationship Id="rId4" Type="http://schemas.openxmlformats.org/officeDocument/2006/relationships/oleObject" Target="../embeddings/oleObject30.bin"/><Relationship Id="rId9" Type="http://schemas.openxmlformats.org/officeDocument/2006/relationships/image" Target="../media/image38.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28.vml"/><Relationship Id="rId5" Type="http://schemas.openxmlformats.org/officeDocument/2006/relationships/image" Target="../media/image30.png"/><Relationship Id="rId4" Type="http://schemas.openxmlformats.org/officeDocument/2006/relationships/image" Target="../media/image39.wmf"/></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vmlDrawing" Target="../drawings/vmlDrawing29.vml"/><Relationship Id="rId5" Type="http://schemas.openxmlformats.org/officeDocument/2006/relationships/image" Target="../media/image40.wmf"/><Relationship Id="rId4" Type="http://schemas.openxmlformats.org/officeDocument/2006/relationships/oleObject" Target="../embeddings/oleObject34.bin"/></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vmlDrawing" Target="../drawings/vmlDrawing30.vml"/><Relationship Id="rId5" Type="http://schemas.openxmlformats.org/officeDocument/2006/relationships/image" Target="../media/image41.wmf"/><Relationship Id="rId4" Type="http://schemas.openxmlformats.org/officeDocument/2006/relationships/oleObject" Target="../embeddings/oleObject35.bin"/></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vmlDrawing" Target="../drawings/vmlDrawing31.vml"/><Relationship Id="rId5" Type="http://schemas.openxmlformats.org/officeDocument/2006/relationships/image" Target="../media/image43.wmf"/><Relationship Id="rId4" Type="http://schemas.openxmlformats.org/officeDocument/2006/relationships/oleObject" Target="../embeddings/oleObject36.bin"/></Relationships>
</file>

<file path=ppt/slides/_rels/slide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vmlDrawing" Target="../drawings/vmlDrawing32.vml"/><Relationship Id="rId5" Type="http://schemas.openxmlformats.org/officeDocument/2006/relationships/image" Target="../media/image43.wmf"/><Relationship Id="rId4" Type="http://schemas.openxmlformats.org/officeDocument/2006/relationships/oleObject" Target="../embeddings/oleObject37.bin"/></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40.bin"/><Relationship Id="rId3" Type="http://schemas.openxmlformats.org/officeDocument/2006/relationships/image" Target="../media/image42.png"/><Relationship Id="rId7" Type="http://schemas.openxmlformats.org/officeDocument/2006/relationships/image" Target="../media/image45.wmf"/><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oleObject" Target="../embeddings/oleObject39.bin"/><Relationship Id="rId5" Type="http://schemas.openxmlformats.org/officeDocument/2006/relationships/image" Target="../media/image44.wmf"/><Relationship Id="rId4" Type="http://schemas.openxmlformats.org/officeDocument/2006/relationships/oleObject" Target="../embeddings/oleObject38.bin"/><Relationship Id="rId9" Type="http://schemas.openxmlformats.org/officeDocument/2006/relationships/image" Target="../media/image46.wmf"/></Relationships>
</file>

<file path=ppt/slides/_rels/slide5.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audio" Target="../media/media5.wav"/><Relationship Id="rId7" Type="http://schemas.openxmlformats.org/officeDocument/2006/relationships/oleObject" Target="../embeddings/oleObject1.bin"/><Relationship Id="rId2" Type="http://schemas.microsoft.com/office/2007/relationships/media" Target="../media/media5.wav"/><Relationship Id="rId1" Type="http://schemas.openxmlformats.org/officeDocument/2006/relationships/vmlDrawing" Target="../drawings/vmlDrawing1.v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vmlDrawing" Target="../drawings/vmlDrawing34.vml"/><Relationship Id="rId5" Type="http://schemas.openxmlformats.org/officeDocument/2006/relationships/image" Target="../media/image47.wmf"/><Relationship Id="rId4" Type="http://schemas.openxmlformats.org/officeDocument/2006/relationships/oleObject" Target="../embeddings/oleObject41.bin"/></Relationships>
</file>

<file path=ppt/slides/_rels/slide5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vmlDrawing" Target="../drawings/vmlDrawing35.vml"/><Relationship Id="rId5" Type="http://schemas.openxmlformats.org/officeDocument/2006/relationships/image" Target="../media/image48.wmf"/><Relationship Id="rId4" Type="http://schemas.openxmlformats.org/officeDocument/2006/relationships/oleObject" Target="../embeddings/oleObject42.bin"/></Relationships>
</file>

<file path=ppt/slides/_rels/slide5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vmlDrawing" Target="../drawings/vmlDrawing36.vml"/><Relationship Id="rId5" Type="http://schemas.openxmlformats.org/officeDocument/2006/relationships/image" Target="../media/image49.wmf"/><Relationship Id="rId4" Type="http://schemas.openxmlformats.org/officeDocument/2006/relationships/oleObject" Target="../embeddings/oleObject43.bin"/></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46.bin"/><Relationship Id="rId3" Type="http://schemas.openxmlformats.org/officeDocument/2006/relationships/image" Target="../media/image42.png"/><Relationship Id="rId7" Type="http://schemas.openxmlformats.org/officeDocument/2006/relationships/image" Target="../media/image51.wmf"/><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oleObject" Target="../embeddings/oleObject45.bin"/><Relationship Id="rId5" Type="http://schemas.openxmlformats.org/officeDocument/2006/relationships/image" Target="../media/image50.wmf"/><Relationship Id="rId4" Type="http://schemas.openxmlformats.org/officeDocument/2006/relationships/oleObject" Target="../embeddings/oleObject44.bin"/><Relationship Id="rId9" Type="http://schemas.openxmlformats.org/officeDocument/2006/relationships/image" Target="../media/image52.wmf"/></Relationships>
</file>

<file path=ppt/slides/_rels/slide5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vmlDrawing" Target="../drawings/vmlDrawing38.vml"/><Relationship Id="rId5" Type="http://schemas.openxmlformats.org/officeDocument/2006/relationships/image" Target="../media/image53.wmf"/><Relationship Id="rId4" Type="http://schemas.openxmlformats.org/officeDocument/2006/relationships/oleObject" Target="../embeddings/oleObject47.bin"/></Relationships>
</file>

<file path=ppt/slides/_rels/slide5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vmlDrawing" Target="../drawings/vmlDrawing39.vml"/><Relationship Id="rId5" Type="http://schemas.openxmlformats.org/officeDocument/2006/relationships/image" Target="../media/image54.wmf"/><Relationship Id="rId4" Type="http://schemas.openxmlformats.org/officeDocument/2006/relationships/oleObject" Target="../embeddings/oleObject48.bin"/></Relationships>
</file>

<file path=ppt/slides/_rels/slide56.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56.wmf"/><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oleObject" Target="../embeddings/oleObject50.bin"/><Relationship Id="rId5" Type="http://schemas.openxmlformats.org/officeDocument/2006/relationships/image" Target="../media/image55.wmf"/><Relationship Id="rId4" Type="http://schemas.openxmlformats.org/officeDocument/2006/relationships/oleObject" Target="../embeddings/oleObject49.bin"/></Relationships>
</file>

<file path=ppt/slides/_rels/slide5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vmlDrawing" Target="../drawings/vmlDrawing41.vml"/><Relationship Id="rId5" Type="http://schemas.openxmlformats.org/officeDocument/2006/relationships/image" Target="../media/image57.wmf"/><Relationship Id="rId4" Type="http://schemas.openxmlformats.org/officeDocument/2006/relationships/oleObject" Target="../embeddings/oleObject51.bin"/></Relationships>
</file>

<file path=ppt/slides/_rels/slide5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vmlDrawing" Target="../drawings/vmlDrawing42.vml"/><Relationship Id="rId5" Type="http://schemas.openxmlformats.org/officeDocument/2006/relationships/image" Target="../media/image58.wmf"/><Relationship Id="rId4" Type="http://schemas.openxmlformats.org/officeDocument/2006/relationships/oleObject" Target="../embeddings/oleObject52.bin"/></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55.bin"/><Relationship Id="rId3" Type="http://schemas.openxmlformats.org/officeDocument/2006/relationships/image" Target="../media/image42.png"/><Relationship Id="rId7" Type="http://schemas.openxmlformats.org/officeDocument/2006/relationships/image" Target="../media/image60.wmf"/><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oleObject" Target="../embeddings/oleObject54.bin"/><Relationship Id="rId5" Type="http://schemas.openxmlformats.org/officeDocument/2006/relationships/image" Target="../media/image59.wmf"/><Relationship Id="rId4" Type="http://schemas.openxmlformats.org/officeDocument/2006/relationships/oleObject" Target="../embeddings/oleObject53.bin"/><Relationship Id="rId9" Type="http://schemas.openxmlformats.org/officeDocument/2006/relationships/image" Target="../media/image61.wmf"/></Relationships>
</file>

<file path=ppt/slides/_rels/slide6.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audio" Target="../media/media6.wav"/><Relationship Id="rId7" Type="http://schemas.openxmlformats.org/officeDocument/2006/relationships/oleObject" Target="../embeddings/oleObject2.bin"/><Relationship Id="rId2" Type="http://schemas.microsoft.com/office/2007/relationships/media" Target="../media/media6.wav"/><Relationship Id="rId1" Type="http://schemas.openxmlformats.org/officeDocument/2006/relationships/vmlDrawing" Target="../drawings/vmlDrawing2.v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vmlDrawing" Target="../drawings/vmlDrawing44.vml"/><Relationship Id="rId5" Type="http://schemas.openxmlformats.org/officeDocument/2006/relationships/image" Target="../media/image62.wmf"/><Relationship Id="rId4" Type="http://schemas.openxmlformats.org/officeDocument/2006/relationships/oleObject" Target="../embeddings/oleObject56.bin"/></Relationships>
</file>

<file path=ppt/slides/_rels/slide6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vmlDrawing" Target="../drawings/vmlDrawing45.vml"/><Relationship Id="rId5" Type="http://schemas.openxmlformats.org/officeDocument/2006/relationships/image" Target="../media/image63.wmf"/><Relationship Id="rId4" Type="http://schemas.openxmlformats.org/officeDocument/2006/relationships/oleObject" Target="../embeddings/oleObject57.bin"/></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46.vml"/><Relationship Id="rId4" Type="http://schemas.openxmlformats.org/officeDocument/2006/relationships/image" Target="../media/image64.w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47.vml"/><Relationship Id="rId4" Type="http://schemas.openxmlformats.org/officeDocument/2006/relationships/image" Target="../media/image65.w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48.vml"/><Relationship Id="rId4" Type="http://schemas.openxmlformats.org/officeDocument/2006/relationships/image" Target="../media/image66.w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49.vml"/><Relationship Id="rId4" Type="http://schemas.openxmlformats.org/officeDocument/2006/relationships/image" Target="../media/image67.wmf"/></Relationships>
</file>

<file path=ppt/slides/_rels/slide7.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audio" Target="../media/media6.wav"/><Relationship Id="rId7" Type="http://schemas.openxmlformats.org/officeDocument/2006/relationships/oleObject" Target="../embeddings/oleObject3.bin"/><Relationship Id="rId2" Type="http://schemas.microsoft.com/office/2007/relationships/media" Target="../media/media6.wav"/><Relationship Id="rId1" Type="http://schemas.openxmlformats.org/officeDocument/2006/relationships/vmlDrawing" Target="../drawings/vmlDrawing3.v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audio" Target="../media/media6.wav"/><Relationship Id="rId7" Type="http://schemas.openxmlformats.org/officeDocument/2006/relationships/oleObject" Target="../embeddings/oleObject4.bin"/><Relationship Id="rId2" Type="http://schemas.microsoft.com/office/2007/relationships/media" Target="../media/media6.wav"/><Relationship Id="rId1" Type="http://schemas.openxmlformats.org/officeDocument/2006/relationships/vmlDrawing" Target="../drawings/vmlDrawing4.v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wav"/><Relationship Id="rId1" Type="http://schemas.microsoft.com/office/2007/relationships/media" Target="../media/media6.wav"/><Relationship Id="rId5"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Thermal stresses : </a:t>
            </a:r>
            <a:r>
              <a:rPr lang="en-IN" dirty="0" err="1" smtClean="0"/>
              <a:t>probelms</a:t>
            </a:r>
            <a:endParaRPr lang="en-IN" dirty="0"/>
          </a:p>
        </p:txBody>
      </p:sp>
      <p:sp>
        <p:nvSpPr>
          <p:cNvPr id="3" name="Subtitle 2"/>
          <p:cNvSpPr>
            <a:spLocks noGrp="1"/>
          </p:cNvSpPr>
          <p:nvPr>
            <p:ph type="subTitle" idx="1"/>
          </p:nvPr>
        </p:nvSpPr>
        <p:spPr/>
        <p:txBody>
          <a:bodyPr/>
          <a:lstStyle/>
          <a:p>
            <a:endParaRPr lang="en-IN"/>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318500" y="6032500"/>
            <a:ext cx="609600" cy="609600"/>
          </a:xfrm>
          <a:prstGeom prst="rect">
            <a:avLst/>
          </a:prstGeom>
        </p:spPr>
      </p:pic>
    </p:spTree>
    <p:extLst>
      <p:ext uri="{BB962C8B-B14F-4D97-AF65-F5344CB8AC3E}">
        <p14:creationId xmlns:p14="http://schemas.microsoft.com/office/powerpoint/2010/main" val="856198386"/>
      </p:ext>
    </p:extLst>
  </p:cSld>
  <p:clrMapOvr>
    <a:masterClrMapping/>
  </p:clrMapOvr>
  <mc:AlternateContent xmlns:mc="http://schemas.openxmlformats.org/markup-compatibility/2006" xmlns:p14="http://schemas.microsoft.com/office/powerpoint/2010/main">
    <mc:Choice Requires="p14">
      <p:transition spd="slow" p14:dur="2000" advTm="1707"/>
    </mc:Choice>
    <mc:Fallback xmlns="">
      <p:transition spd="slow" advTm="170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1</a:t>
            </a:r>
            <a:endParaRPr lang="en-IN" dirty="0"/>
          </a:p>
        </p:txBody>
      </p:sp>
      <p:sp>
        <p:nvSpPr>
          <p:cNvPr id="3" name="Content Placeholder 2"/>
          <p:cNvSpPr>
            <a:spLocks noGrp="1"/>
          </p:cNvSpPr>
          <p:nvPr>
            <p:ph idx="1"/>
          </p:nvPr>
        </p:nvSpPr>
        <p:spPr>
          <a:xfrm>
            <a:off x="457200" y="1600200"/>
            <a:ext cx="5736282" cy="4525963"/>
          </a:xfrm>
        </p:spPr>
        <p:txBody>
          <a:bodyPr>
            <a:normAutofit fontScale="85000" lnSpcReduction="20000"/>
          </a:bodyPr>
          <a:lstStyle/>
          <a:p>
            <a:r>
              <a:rPr lang="en-IN" dirty="0" smtClean="0"/>
              <a:t>What is another way of looking at this problem ?</a:t>
            </a:r>
          </a:p>
          <a:p>
            <a:r>
              <a:rPr lang="en-IN" dirty="0" smtClean="0"/>
              <a:t>We have a steel rod and a concrete rod both having the same length. They are both subjected to the same rise in temperature while being acted upon by a force. If the change in length is same in both cases, what is the relation between the forces ? If the magnitude of the forces are same, find the magnitude of the forces and their nature for steel and concrete.</a:t>
            </a:r>
          </a:p>
          <a:p>
            <a:endParaRPr lang="en-IN" dirty="0" smtClean="0"/>
          </a:p>
        </p:txBody>
      </p:sp>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1514" y="404664"/>
            <a:ext cx="2266950" cy="2647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318500" y="6032500"/>
            <a:ext cx="609600" cy="609600"/>
          </a:xfrm>
          <a:prstGeom prst="rect">
            <a:avLst/>
          </a:prstGeom>
        </p:spPr>
      </p:pic>
    </p:spTree>
    <p:extLst>
      <p:ext uri="{BB962C8B-B14F-4D97-AF65-F5344CB8AC3E}">
        <p14:creationId xmlns:p14="http://schemas.microsoft.com/office/powerpoint/2010/main" val="4037037768"/>
      </p:ext>
    </p:extLst>
  </p:cSld>
  <p:clrMapOvr>
    <a:masterClrMapping/>
  </p:clrMapOvr>
  <mc:AlternateContent xmlns:mc="http://schemas.openxmlformats.org/markup-compatibility/2006" xmlns:p14="http://schemas.microsoft.com/office/powerpoint/2010/main">
    <mc:Choice Requires="p14">
      <p:transition spd="slow" p14:dur="2000" advTm="539"/>
    </mc:Choice>
    <mc:Fallback xmlns="">
      <p:transition spd="slow" advTm="53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a:t>
            </a:r>
            <a:r>
              <a:rPr lang="en-IN" dirty="0" smtClean="0"/>
              <a:t>2</a:t>
            </a:r>
            <a:endParaRPr lang="en-IN" dirty="0"/>
          </a:p>
        </p:txBody>
      </p:sp>
      <p:sp>
        <p:nvSpPr>
          <p:cNvPr id="3" name="Content Placeholder 2"/>
          <p:cNvSpPr>
            <a:spLocks noGrp="1"/>
          </p:cNvSpPr>
          <p:nvPr>
            <p:ph idx="1"/>
          </p:nvPr>
        </p:nvSpPr>
        <p:spPr/>
        <p:txBody>
          <a:bodyPr/>
          <a:lstStyle/>
          <a:p>
            <a:endParaRPr lang="en-IN" dirty="0"/>
          </a:p>
        </p:txBody>
      </p:sp>
      <p:grpSp>
        <p:nvGrpSpPr>
          <p:cNvPr id="6" name="Group 5"/>
          <p:cNvGrpSpPr/>
          <p:nvPr/>
        </p:nvGrpSpPr>
        <p:grpSpPr>
          <a:xfrm>
            <a:off x="467544" y="2492896"/>
            <a:ext cx="8197354" cy="1983854"/>
            <a:chOff x="827584" y="2492896"/>
            <a:chExt cx="8197354" cy="1983854"/>
          </a:xfrm>
        </p:grpSpPr>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164" t="5328"/>
            <a:stretch/>
          </p:blipFill>
          <p:spPr bwMode="auto">
            <a:xfrm>
              <a:off x="846161" y="2492896"/>
              <a:ext cx="8178777" cy="19838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le 4"/>
            <p:cNvSpPr/>
            <p:nvPr/>
          </p:nvSpPr>
          <p:spPr>
            <a:xfrm>
              <a:off x="827584" y="2564904"/>
              <a:ext cx="1008112" cy="28803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9369168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2</a:t>
            </a:r>
          </a:p>
        </p:txBody>
      </p:sp>
      <p:sp>
        <p:nvSpPr>
          <p:cNvPr id="3" name="Content Placeholder 2"/>
          <p:cNvSpPr>
            <a:spLocks noGrp="1"/>
          </p:cNvSpPr>
          <p:nvPr>
            <p:ph idx="1"/>
          </p:nvPr>
        </p:nvSpPr>
        <p:spPr>
          <a:xfrm>
            <a:off x="457200" y="1600200"/>
            <a:ext cx="5194920" cy="4525963"/>
          </a:xfrm>
        </p:spPr>
        <p:txBody>
          <a:bodyPr>
            <a:normAutofit fontScale="92500" lnSpcReduction="20000"/>
          </a:bodyPr>
          <a:lstStyle/>
          <a:p>
            <a:r>
              <a:rPr lang="en-IN" dirty="0" smtClean="0"/>
              <a:t>This problem is actually two problems rolled into one. Let us split the problem properly</a:t>
            </a:r>
          </a:p>
          <a:p>
            <a:r>
              <a:rPr lang="en-IN" dirty="0" smtClean="0"/>
              <a:t>1. What is the temperature rise required to close the gap between the rods ?</a:t>
            </a:r>
          </a:p>
          <a:p>
            <a:r>
              <a:rPr lang="en-IN" dirty="0" smtClean="0"/>
              <a:t>2. After the gap is bridged, what are the forces produced in the rods once the temperature settles down to 160 </a:t>
            </a:r>
            <a:r>
              <a:rPr lang="en-IN" baseline="30000" dirty="0" err="1" smtClean="0"/>
              <a:t>o</a:t>
            </a:r>
            <a:r>
              <a:rPr lang="en-IN" dirty="0" err="1" smtClean="0"/>
              <a:t>C</a:t>
            </a:r>
            <a:r>
              <a:rPr lang="en-IN" dirty="0" smtClean="0"/>
              <a:t>?</a:t>
            </a:r>
            <a:endParaRPr lang="en-IN"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3544" t="5328"/>
          <a:stretch/>
        </p:blipFill>
        <p:spPr bwMode="auto">
          <a:xfrm>
            <a:off x="5508104" y="1556792"/>
            <a:ext cx="3246737" cy="19838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30605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5508104" y="620688"/>
            <a:ext cx="3246737" cy="1983854"/>
            <a:chOff x="5508104" y="1570440"/>
            <a:chExt cx="3246737" cy="1983854"/>
          </a:xfrm>
        </p:grpSpPr>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3544" t="5328"/>
            <a:stretch/>
          </p:blipFill>
          <p:spPr bwMode="auto">
            <a:xfrm>
              <a:off x="5508104" y="1570440"/>
              <a:ext cx="3246737" cy="19838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6945832" y="2699628"/>
              <a:ext cx="308098" cy="369332"/>
            </a:xfrm>
            <a:prstGeom prst="rect">
              <a:avLst/>
            </a:prstGeom>
          </p:spPr>
          <p:txBody>
            <a:bodyPr wrap="none">
              <a:spAutoFit/>
            </a:bodyPr>
            <a:lstStyle/>
            <a:p>
              <a:r>
                <a:rPr lang="en-IN" dirty="0" smtClean="0"/>
                <a:t>C</a:t>
              </a:r>
              <a:endParaRPr lang="en-IN" dirty="0"/>
            </a:p>
          </p:txBody>
        </p:sp>
        <p:sp>
          <p:nvSpPr>
            <p:cNvPr id="6" name="Rectangle 5"/>
            <p:cNvSpPr/>
            <p:nvPr/>
          </p:nvSpPr>
          <p:spPr>
            <a:xfrm>
              <a:off x="7308304" y="2681624"/>
              <a:ext cx="327334" cy="369332"/>
            </a:xfrm>
            <a:prstGeom prst="rect">
              <a:avLst/>
            </a:prstGeom>
          </p:spPr>
          <p:txBody>
            <a:bodyPr wrap="none">
              <a:spAutoFit/>
            </a:bodyPr>
            <a:lstStyle/>
            <a:p>
              <a:r>
                <a:rPr lang="en-IN" dirty="0" smtClean="0"/>
                <a:t>D</a:t>
              </a:r>
              <a:endParaRPr lang="en-IN" dirty="0"/>
            </a:p>
          </p:txBody>
        </p:sp>
      </p:grpSp>
      <p:sp>
        <p:nvSpPr>
          <p:cNvPr id="2" name="Title 1"/>
          <p:cNvSpPr>
            <a:spLocks noGrp="1"/>
          </p:cNvSpPr>
          <p:nvPr>
            <p:ph type="title"/>
          </p:nvPr>
        </p:nvSpPr>
        <p:spPr/>
        <p:txBody>
          <a:bodyPr/>
          <a:lstStyle/>
          <a:p>
            <a:r>
              <a:rPr lang="en-IN" dirty="0"/>
              <a:t>Problem 2</a:t>
            </a:r>
          </a:p>
        </p:txBody>
      </p:sp>
      <p:sp>
        <p:nvSpPr>
          <p:cNvPr id="3" name="Content Placeholder 2"/>
          <p:cNvSpPr>
            <a:spLocks noGrp="1"/>
          </p:cNvSpPr>
          <p:nvPr>
            <p:ph idx="1"/>
          </p:nvPr>
        </p:nvSpPr>
        <p:spPr>
          <a:xfrm>
            <a:off x="457200" y="1268760"/>
            <a:ext cx="5194920" cy="1292374"/>
          </a:xfrm>
        </p:spPr>
        <p:txBody>
          <a:bodyPr>
            <a:normAutofit/>
          </a:bodyPr>
          <a:lstStyle/>
          <a:p>
            <a:r>
              <a:rPr lang="en-IN" dirty="0" smtClean="0"/>
              <a:t>First problem</a:t>
            </a:r>
          </a:p>
          <a:p>
            <a:r>
              <a:rPr lang="en-IN" dirty="0" smtClean="0"/>
              <a:t>We let s=0.5mm</a:t>
            </a:r>
            <a:endParaRPr lang="en-IN" dirty="0"/>
          </a:p>
        </p:txBody>
      </p:sp>
      <p:graphicFrame>
        <p:nvGraphicFramePr>
          <p:cNvPr id="7" name="Object 6"/>
          <p:cNvGraphicFramePr>
            <a:graphicFrameLocks noChangeAspect="1"/>
          </p:cNvGraphicFramePr>
          <p:nvPr>
            <p:extLst>
              <p:ext uri="{D42A27DB-BD31-4B8C-83A1-F6EECF244321}">
                <p14:modId xmlns:p14="http://schemas.microsoft.com/office/powerpoint/2010/main" val="91964457"/>
              </p:ext>
            </p:extLst>
          </p:nvPr>
        </p:nvGraphicFramePr>
        <p:xfrm>
          <a:off x="881063" y="2636838"/>
          <a:ext cx="5238750" cy="2921000"/>
        </p:xfrm>
        <a:graphic>
          <a:graphicData uri="http://schemas.openxmlformats.org/presentationml/2006/ole">
            <mc:AlternateContent xmlns:mc="http://schemas.openxmlformats.org/markup-compatibility/2006">
              <mc:Choice xmlns:v="urn:schemas-microsoft-com:vml" Requires="v">
                <p:oleObj spid="_x0000_s9231" name="Equation" r:id="rId4" imgW="2095200" imgH="1168200" progId="Equation.DSMT4">
                  <p:embed/>
                </p:oleObj>
              </mc:Choice>
              <mc:Fallback>
                <p:oleObj name="Equation" r:id="rId4" imgW="2095200" imgH="1168200" progId="Equation.DSMT4">
                  <p:embed/>
                  <p:pic>
                    <p:nvPicPr>
                      <p:cNvPr id="0" name="Object 3"/>
                      <p:cNvPicPr>
                        <a:picLocks noChangeAspect="1" noChangeArrowheads="1"/>
                      </p:cNvPicPr>
                      <p:nvPr/>
                    </p:nvPicPr>
                    <p:blipFill>
                      <a:blip r:embed="rId5"/>
                      <a:srcRect/>
                      <a:stretch>
                        <a:fillRect/>
                      </a:stretch>
                    </p:blipFill>
                    <p:spPr bwMode="auto">
                      <a:xfrm>
                        <a:off x="881063" y="2636838"/>
                        <a:ext cx="5238750" cy="292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Content Placeholder 2"/>
          <p:cNvSpPr txBox="1">
            <a:spLocks/>
          </p:cNvSpPr>
          <p:nvPr/>
        </p:nvSpPr>
        <p:spPr>
          <a:xfrm>
            <a:off x="539551" y="5521002"/>
            <a:ext cx="8215289" cy="129237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IN" dirty="0" smtClean="0"/>
              <a:t>This temperature rise will have to be deducted from the total rise in the second problem</a:t>
            </a:r>
            <a:endParaRPr lang="en-IN" dirty="0"/>
          </a:p>
        </p:txBody>
      </p:sp>
    </p:spTree>
    <p:extLst>
      <p:ext uri="{BB962C8B-B14F-4D97-AF65-F5344CB8AC3E}">
        <p14:creationId xmlns:p14="http://schemas.microsoft.com/office/powerpoint/2010/main" val="39644407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5508104" y="1484784"/>
            <a:ext cx="3163462" cy="1119758"/>
            <a:chOff x="5508104" y="1484784"/>
            <a:chExt cx="3163462" cy="1119758"/>
          </a:xfrm>
        </p:grpSpPr>
        <p:pic>
          <p:nvPicPr>
            <p:cNvPr id="1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85722" t="46699" b="-1"/>
            <a:stretch/>
          </p:blipFill>
          <p:spPr bwMode="auto">
            <a:xfrm>
              <a:off x="7236296" y="1484784"/>
              <a:ext cx="1435270" cy="11169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3544" t="46699" r="18228" b="-1"/>
            <a:stretch/>
          </p:blipFill>
          <p:spPr bwMode="auto">
            <a:xfrm>
              <a:off x="5508104" y="1487606"/>
              <a:ext cx="1745825" cy="11169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6945832" y="1749876"/>
              <a:ext cx="308098" cy="369332"/>
            </a:xfrm>
            <a:prstGeom prst="rect">
              <a:avLst/>
            </a:prstGeom>
          </p:spPr>
          <p:txBody>
            <a:bodyPr wrap="none">
              <a:spAutoFit/>
            </a:bodyPr>
            <a:lstStyle/>
            <a:p>
              <a:r>
                <a:rPr lang="en-IN" dirty="0" smtClean="0"/>
                <a:t>C</a:t>
              </a:r>
              <a:endParaRPr lang="en-IN" dirty="0"/>
            </a:p>
          </p:txBody>
        </p:sp>
        <p:sp>
          <p:nvSpPr>
            <p:cNvPr id="6" name="Rectangle 5"/>
            <p:cNvSpPr/>
            <p:nvPr/>
          </p:nvSpPr>
          <p:spPr>
            <a:xfrm>
              <a:off x="7308304" y="1763524"/>
              <a:ext cx="327334" cy="369332"/>
            </a:xfrm>
            <a:prstGeom prst="rect">
              <a:avLst/>
            </a:prstGeom>
          </p:spPr>
          <p:txBody>
            <a:bodyPr wrap="none">
              <a:spAutoFit/>
            </a:bodyPr>
            <a:lstStyle/>
            <a:p>
              <a:r>
                <a:rPr lang="en-IN" dirty="0" smtClean="0"/>
                <a:t>D</a:t>
              </a:r>
              <a:endParaRPr lang="en-IN" dirty="0"/>
            </a:p>
          </p:txBody>
        </p:sp>
      </p:grpSp>
      <p:sp>
        <p:nvSpPr>
          <p:cNvPr id="2" name="Title 1"/>
          <p:cNvSpPr>
            <a:spLocks noGrp="1"/>
          </p:cNvSpPr>
          <p:nvPr>
            <p:ph type="title"/>
          </p:nvPr>
        </p:nvSpPr>
        <p:spPr/>
        <p:txBody>
          <a:bodyPr/>
          <a:lstStyle/>
          <a:p>
            <a:r>
              <a:rPr lang="en-IN" dirty="0"/>
              <a:t>Problem 2</a:t>
            </a:r>
          </a:p>
        </p:txBody>
      </p:sp>
      <p:sp>
        <p:nvSpPr>
          <p:cNvPr id="3" name="Content Placeholder 2"/>
          <p:cNvSpPr>
            <a:spLocks noGrp="1"/>
          </p:cNvSpPr>
          <p:nvPr>
            <p:ph idx="1"/>
          </p:nvPr>
        </p:nvSpPr>
        <p:spPr>
          <a:xfrm>
            <a:off x="457200" y="1268760"/>
            <a:ext cx="5194920" cy="2952328"/>
          </a:xfrm>
        </p:spPr>
        <p:txBody>
          <a:bodyPr>
            <a:noAutofit/>
          </a:bodyPr>
          <a:lstStyle/>
          <a:p>
            <a:r>
              <a:rPr lang="en-IN" dirty="0" smtClean="0"/>
              <a:t>Second problem</a:t>
            </a:r>
          </a:p>
          <a:p>
            <a:r>
              <a:rPr lang="en-IN" dirty="0" smtClean="0"/>
              <a:t>The gap is now closed </a:t>
            </a:r>
          </a:p>
          <a:p>
            <a:r>
              <a:rPr lang="en-IN" dirty="0" smtClean="0"/>
              <a:t>C and D now coincide.</a:t>
            </a:r>
          </a:p>
          <a:p>
            <a:r>
              <a:rPr lang="en-IN" dirty="0" smtClean="0"/>
              <a:t>Let the temperature rise be </a:t>
            </a:r>
            <a:r>
              <a:rPr lang="en-IN" dirty="0" smtClean="0">
                <a:latin typeface="Symbol" panose="05050102010706020507" pitchFamily="18" charset="2"/>
              </a:rPr>
              <a:t>D</a:t>
            </a:r>
            <a:r>
              <a:rPr lang="en-IN" dirty="0" smtClean="0"/>
              <a:t>T</a:t>
            </a:r>
            <a:r>
              <a:rPr lang="en-IN" baseline="-25000" dirty="0" smtClean="0"/>
              <a:t>2</a:t>
            </a:r>
            <a:r>
              <a:rPr lang="en-IN" dirty="0" smtClean="0"/>
              <a:t> for this part</a:t>
            </a:r>
            <a:r>
              <a:rPr lang="en-IN" baseline="-25000" dirty="0" smtClean="0"/>
              <a:t> </a:t>
            </a:r>
            <a:endParaRPr lang="en-IN" baseline="-25000" dirty="0"/>
          </a:p>
        </p:txBody>
      </p:sp>
      <p:graphicFrame>
        <p:nvGraphicFramePr>
          <p:cNvPr id="7" name="Object 6"/>
          <p:cNvGraphicFramePr>
            <a:graphicFrameLocks noChangeAspect="1"/>
          </p:cNvGraphicFramePr>
          <p:nvPr>
            <p:extLst>
              <p:ext uri="{D42A27DB-BD31-4B8C-83A1-F6EECF244321}">
                <p14:modId xmlns:p14="http://schemas.microsoft.com/office/powerpoint/2010/main" val="1599486652"/>
              </p:ext>
            </p:extLst>
          </p:nvPr>
        </p:nvGraphicFramePr>
        <p:xfrm>
          <a:off x="795338" y="4508500"/>
          <a:ext cx="7556500" cy="603250"/>
        </p:xfrm>
        <a:graphic>
          <a:graphicData uri="http://schemas.openxmlformats.org/presentationml/2006/ole">
            <mc:AlternateContent xmlns:mc="http://schemas.openxmlformats.org/markup-compatibility/2006">
              <mc:Choice xmlns:v="urn:schemas-microsoft-com:vml" Requires="v">
                <p:oleObj spid="_x0000_s10255" name="Equation" r:id="rId4" imgW="3022560" imgH="241200" progId="Equation.DSMT4">
                  <p:embed/>
                </p:oleObj>
              </mc:Choice>
              <mc:Fallback>
                <p:oleObj name="Equation" r:id="rId4" imgW="3022560" imgH="241200" progId="Equation.DSMT4">
                  <p:embed/>
                  <p:pic>
                    <p:nvPicPr>
                      <p:cNvPr id="0" name=""/>
                      <p:cNvPicPr>
                        <a:picLocks noChangeAspect="1" noChangeArrowheads="1"/>
                      </p:cNvPicPr>
                      <p:nvPr/>
                    </p:nvPicPr>
                    <p:blipFill>
                      <a:blip r:embed="rId5"/>
                      <a:srcRect/>
                      <a:stretch>
                        <a:fillRect/>
                      </a:stretch>
                    </p:blipFill>
                    <p:spPr bwMode="auto">
                      <a:xfrm>
                        <a:off x="795338" y="4508500"/>
                        <a:ext cx="75565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Content Placeholder 2"/>
          <p:cNvSpPr txBox="1">
            <a:spLocks/>
          </p:cNvSpPr>
          <p:nvPr/>
        </p:nvSpPr>
        <p:spPr>
          <a:xfrm>
            <a:off x="539551" y="5445224"/>
            <a:ext cx="8215289" cy="64618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IN" dirty="0" smtClean="0"/>
              <a:t>All the forces generated will be due to </a:t>
            </a:r>
            <a:r>
              <a:rPr lang="en-IN" dirty="0" smtClean="0">
                <a:latin typeface="Symbol" panose="05050102010706020507" pitchFamily="18" charset="2"/>
              </a:rPr>
              <a:t>D</a:t>
            </a:r>
            <a:r>
              <a:rPr lang="en-IN" dirty="0" smtClean="0"/>
              <a:t>T</a:t>
            </a:r>
            <a:r>
              <a:rPr lang="en-IN" baseline="-25000" dirty="0" smtClean="0"/>
              <a:t>2</a:t>
            </a:r>
            <a:r>
              <a:rPr lang="en-IN" dirty="0" smtClean="0"/>
              <a:t>. </a:t>
            </a:r>
            <a:endParaRPr lang="en-IN" dirty="0"/>
          </a:p>
        </p:txBody>
      </p:sp>
    </p:spTree>
    <p:extLst>
      <p:ext uri="{BB962C8B-B14F-4D97-AF65-F5344CB8AC3E}">
        <p14:creationId xmlns:p14="http://schemas.microsoft.com/office/powerpoint/2010/main" val="27487186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5868537" y="4829522"/>
            <a:ext cx="2497541" cy="1119758"/>
            <a:chOff x="5868537" y="1484784"/>
            <a:chExt cx="2497541" cy="1119758"/>
          </a:xfrm>
        </p:grpSpPr>
        <p:pic>
          <p:nvPicPr>
            <p:cNvPr id="1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85722" t="46699" r="3039" b="-1"/>
            <a:stretch/>
          </p:blipFill>
          <p:spPr bwMode="auto">
            <a:xfrm>
              <a:off x="7236296" y="1484784"/>
              <a:ext cx="1129782" cy="11169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7307" t="46699" r="18228" b="-1"/>
            <a:stretch/>
          </p:blipFill>
          <p:spPr bwMode="auto">
            <a:xfrm>
              <a:off x="5868537" y="1487606"/>
              <a:ext cx="1385392" cy="11169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6945832" y="1749876"/>
              <a:ext cx="308098" cy="369332"/>
            </a:xfrm>
            <a:prstGeom prst="rect">
              <a:avLst/>
            </a:prstGeom>
          </p:spPr>
          <p:txBody>
            <a:bodyPr wrap="none">
              <a:spAutoFit/>
            </a:bodyPr>
            <a:lstStyle/>
            <a:p>
              <a:r>
                <a:rPr lang="en-IN" dirty="0" smtClean="0"/>
                <a:t>C</a:t>
              </a:r>
              <a:endParaRPr lang="en-IN" dirty="0"/>
            </a:p>
          </p:txBody>
        </p:sp>
        <p:sp>
          <p:nvSpPr>
            <p:cNvPr id="6" name="Rectangle 5"/>
            <p:cNvSpPr/>
            <p:nvPr/>
          </p:nvSpPr>
          <p:spPr>
            <a:xfrm>
              <a:off x="7308304" y="1763524"/>
              <a:ext cx="327334" cy="369332"/>
            </a:xfrm>
            <a:prstGeom prst="rect">
              <a:avLst/>
            </a:prstGeom>
          </p:spPr>
          <p:txBody>
            <a:bodyPr wrap="none">
              <a:spAutoFit/>
            </a:bodyPr>
            <a:lstStyle/>
            <a:p>
              <a:r>
                <a:rPr lang="en-IN" dirty="0" smtClean="0"/>
                <a:t>D</a:t>
              </a:r>
              <a:endParaRPr lang="en-IN" dirty="0"/>
            </a:p>
          </p:txBody>
        </p:sp>
      </p:grpSp>
      <p:sp>
        <p:nvSpPr>
          <p:cNvPr id="2" name="Title 1"/>
          <p:cNvSpPr>
            <a:spLocks noGrp="1"/>
          </p:cNvSpPr>
          <p:nvPr>
            <p:ph type="title"/>
          </p:nvPr>
        </p:nvSpPr>
        <p:spPr/>
        <p:txBody>
          <a:bodyPr/>
          <a:lstStyle/>
          <a:p>
            <a:r>
              <a:rPr lang="en-IN" dirty="0"/>
              <a:t>Problem 2</a:t>
            </a:r>
          </a:p>
        </p:txBody>
      </p:sp>
      <p:sp>
        <p:nvSpPr>
          <p:cNvPr id="3" name="Content Placeholder 2"/>
          <p:cNvSpPr>
            <a:spLocks noGrp="1"/>
          </p:cNvSpPr>
          <p:nvPr>
            <p:ph idx="1"/>
          </p:nvPr>
        </p:nvSpPr>
        <p:spPr>
          <a:xfrm>
            <a:off x="457200" y="1268760"/>
            <a:ext cx="8219256" cy="3312368"/>
          </a:xfrm>
        </p:spPr>
        <p:txBody>
          <a:bodyPr>
            <a:noAutofit/>
          </a:bodyPr>
          <a:lstStyle/>
          <a:p>
            <a:r>
              <a:rPr lang="en-IN" dirty="0" smtClean="0"/>
              <a:t>We draw the FBD</a:t>
            </a:r>
          </a:p>
          <a:p>
            <a:r>
              <a:rPr lang="en-IN" dirty="0" smtClean="0"/>
              <a:t>This allows us to write the force equilibrium equation</a:t>
            </a:r>
          </a:p>
          <a:p>
            <a:r>
              <a:rPr lang="en-IN" dirty="0" smtClean="0"/>
              <a:t>We also note that will be two domains, AC and CB, since both area of cross section and material change at C.</a:t>
            </a:r>
          </a:p>
        </p:txBody>
      </p:sp>
      <p:graphicFrame>
        <p:nvGraphicFramePr>
          <p:cNvPr id="7" name="Object 6"/>
          <p:cNvGraphicFramePr>
            <a:graphicFrameLocks noChangeAspect="1"/>
          </p:cNvGraphicFramePr>
          <p:nvPr>
            <p:extLst>
              <p:ext uri="{D42A27DB-BD31-4B8C-83A1-F6EECF244321}">
                <p14:modId xmlns:p14="http://schemas.microsoft.com/office/powerpoint/2010/main" val="4280701485"/>
              </p:ext>
            </p:extLst>
          </p:nvPr>
        </p:nvGraphicFramePr>
        <p:xfrm>
          <a:off x="395536" y="4797152"/>
          <a:ext cx="4476750" cy="571500"/>
        </p:xfrm>
        <a:graphic>
          <a:graphicData uri="http://schemas.openxmlformats.org/presentationml/2006/ole">
            <mc:AlternateContent xmlns:mc="http://schemas.openxmlformats.org/markup-compatibility/2006">
              <mc:Choice xmlns:v="urn:schemas-microsoft-com:vml" Requires="v">
                <p:oleObj spid="_x0000_s11279" name="Equation" r:id="rId4" imgW="1790640" imgH="228600" progId="Equation.DSMT4">
                  <p:embed/>
                </p:oleObj>
              </mc:Choice>
              <mc:Fallback>
                <p:oleObj name="Equation" r:id="rId4" imgW="1790640" imgH="228600" progId="Equation.DSMT4">
                  <p:embed/>
                  <p:pic>
                    <p:nvPicPr>
                      <p:cNvPr id="0" name=""/>
                      <p:cNvPicPr>
                        <a:picLocks noChangeAspect="1" noChangeArrowheads="1"/>
                      </p:cNvPicPr>
                      <p:nvPr/>
                    </p:nvPicPr>
                    <p:blipFill>
                      <a:blip r:embed="rId5"/>
                      <a:srcRect/>
                      <a:stretch>
                        <a:fillRect/>
                      </a:stretch>
                    </p:blipFill>
                    <p:spPr bwMode="auto">
                      <a:xfrm>
                        <a:off x="395536" y="4797152"/>
                        <a:ext cx="4476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15" name="Straight Arrow Connector 14"/>
          <p:cNvCxnSpPr/>
          <p:nvPr/>
        </p:nvCxnSpPr>
        <p:spPr>
          <a:xfrm>
            <a:off x="5225842" y="5270862"/>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148064" y="4829522"/>
            <a:ext cx="720080" cy="369332"/>
          </a:xfrm>
          <a:prstGeom prst="rect">
            <a:avLst/>
          </a:prstGeom>
          <a:noFill/>
        </p:spPr>
        <p:txBody>
          <a:bodyPr wrap="square" rtlCol="0">
            <a:spAutoFit/>
          </a:bodyPr>
          <a:lstStyle/>
          <a:p>
            <a:r>
              <a:rPr lang="en-IN" dirty="0" smtClean="0"/>
              <a:t>R</a:t>
            </a:r>
            <a:r>
              <a:rPr lang="en-IN" baseline="-25000" dirty="0" smtClean="0"/>
              <a:t>A</a:t>
            </a:r>
            <a:endParaRPr lang="en-IN" baseline="-25000" dirty="0"/>
          </a:p>
        </p:txBody>
      </p:sp>
      <p:cxnSp>
        <p:nvCxnSpPr>
          <p:cNvPr id="17" name="Straight Arrow Connector 16"/>
          <p:cNvCxnSpPr/>
          <p:nvPr/>
        </p:nvCxnSpPr>
        <p:spPr>
          <a:xfrm>
            <a:off x="8394194" y="5333578"/>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316416" y="4892238"/>
            <a:ext cx="720080" cy="369332"/>
          </a:xfrm>
          <a:prstGeom prst="rect">
            <a:avLst/>
          </a:prstGeom>
          <a:noFill/>
        </p:spPr>
        <p:txBody>
          <a:bodyPr wrap="square" rtlCol="0">
            <a:spAutoFit/>
          </a:bodyPr>
          <a:lstStyle/>
          <a:p>
            <a:r>
              <a:rPr lang="en-IN" dirty="0" smtClean="0"/>
              <a:t>R</a:t>
            </a:r>
            <a:r>
              <a:rPr lang="en-IN" baseline="-25000" dirty="0" smtClean="0"/>
              <a:t>A</a:t>
            </a:r>
            <a:endParaRPr lang="en-IN" baseline="-25000" dirty="0"/>
          </a:p>
        </p:txBody>
      </p:sp>
    </p:spTree>
    <p:extLst>
      <p:ext uri="{BB962C8B-B14F-4D97-AF65-F5344CB8AC3E}">
        <p14:creationId xmlns:p14="http://schemas.microsoft.com/office/powerpoint/2010/main" val="41255481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5004441" y="1673512"/>
            <a:ext cx="2497541" cy="1119758"/>
            <a:chOff x="5868537" y="1484784"/>
            <a:chExt cx="2497541" cy="1119758"/>
          </a:xfrm>
        </p:grpSpPr>
        <p:pic>
          <p:nvPicPr>
            <p:cNvPr id="1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85722" t="46699" r="3039" b="-1"/>
            <a:stretch/>
          </p:blipFill>
          <p:spPr bwMode="auto">
            <a:xfrm>
              <a:off x="7236296" y="1484784"/>
              <a:ext cx="1129782" cy="11169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7307" t="46699" r="18228" b="-1"/>
            <a:stretch/>
          </p:blipFill>
          <p:spPr bwMode="auto">
            <a:xfrm>
              <a:off x="5868537" y="1487606"/>
              <a:ext cx="1385392" cy="11169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6945832" y="1749876"/>
              <a:ext cx="308098" cy="369332"/>
            </a:xfrm>
            <a:prstGeom prst="rect">
              <a:avLst/>
            </a:prstGeom>
          </p:spPr>
          <p:txBody>
            <a:bodyPr wrap="none">
              <a:spAutoFit/>
            </a:bodyPr>
            <a:lstStyle/>
            <a:p>
              <a:r>
                <a:rPr lang="en-IN" dirty="0" smtClean="0"/>
                <a:t>C</a:t>
              </a:r>
              <a:endParaRPr lang="en-IN" dirty="0"/>
            </a:p>
          </p:txBody>
        </p:sp>
        <p:sp>
          <p:nvSpPr>
            <p:cNvPr id="6" name="Rectangle 5"/>
            <p:cNvSpPr/>
            <p:nvPr/>
          </p:nvSpPr>
          <p:spPr>
            <a:xfrm>
              <a:off x="7308304" y="1763524"/>
              <a:ext cx="327334" cy="369332"/>
            </a:xfrm>
            <a:prstGeom prst="rect">
              <a:avLst/>
            </a:prstGeom>
          </p:spPr>
          <p:txBody>
            <a:bodyPr wrap="none">
              <a:spAutoFit/>
            </a:bodyPr>
            <a:lstStyle/>
            <a:p>
              <a:r>
                <a:rPr lang="en-IN" dirty="0" smtClean="0"/>
                <a:t>D</a:t>
              </a:r>
              <a:endParaRPr lang="en-IN" dirty="0"/>
            </a:p>
          </p:txBody>
        </p:sp>
      </p:grpSp>
      <p:sp>
        <p:nvSpPr>
          <p:cNvPr id="2" name="Title 1"/>
          <p:cNvSpPr>
            <a:spLocks noGrp="1"/>
          </p:cNvSpPr>
          <p:nvPr>
            <p:ph type="title"/>
          </p:nvPr>
        </p:nvSpPr>
        <p:spPr/>
        <p:txBody>
          <a:bodyPr/>
          <a:lstStyle/>
          <a:p>
            <a:r>
              <a:rPr lang="en-IN" dirty="0"/>
              <a:t>Problem 2</a:t>
            </a:r>
          </a:p>
        </p:txBody>
      </p:sp>
      <p:sp>
        <p:nvSpPr>
          <p:cNvPr id="3" name="Content Placeholder 2"/>
          <p:cNvSpPr>
            <a:spLocks noGrp="1"/>
          </p:cNvSpPr>
          <p:nvPr>
            <p:ph idx="1"/>
          </p:nvPr>
        </p:nvSpPr>
        <p:spPr>
          <a:xfrm>
            <a:off x="457200" y="1268760"/>
            <a:ext cx="5194920" cy="2952328"/>
          </a:xfrm>
        </p:spPr>
        <p:txBody>
          <a:bodyPr>
            <a:noAutofit/>
          </a:bodyPr>
          <a:lstStyle/>
          <a:p>
            <a:r>
              <a:rPr lang="en-IN" dirty="0" smtClean="0"/>
              <a:t>Domain AC</a:t>
            </a:r>
          </a:p>
          <a:p>
            <a:pPr marL="0" indent="0">
              <a:buNone/>
            </a:pPr>
            <a:endParaRPr lang="en-IN" baseline="-25000" dirty="0"/>
          </a:p>
        </p:txBody>
      </p:sp>
      <p:sp>
        <p:nvSpPr>
          <p:cNvPr id="12" name="Rectangle 11"/>
          <p:cNvSpPr/>
          <p:nvPr/>
        </p:nvSpPr>
        <p:spPr>
          <a:xfrm>
            <a:off x="5772121" y="1340768"/>
            <a:ext cx="2413927" cy="1512168"/>
          </a:xfrm>
          <a:prstGeom prst="rect">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Arrow Connector 12"/>
          <p:cNvCxnSpPr/>
          <p:nvPr/>
        </p:nvCxnSpPr>
        <p:spPr>
          <a:xfrm>
            <a:off x="5807676" y="2105560"/>
            <a:ext cx="642302" cy="0"/>
          </a:xfrm>
          <a:prstGeom prst="straightConnector1">
            <a:avLst/>
          </a:prstGeom>
          <a:ln w="76200">
            <a:solidFill>
              <a:srgbClr val="FF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801906" y="1673512"/>
            <a:ext cx="720080" cy="369332"/>
          </a:xfrm>
          <a:prstGeom prst="rect">
            <a:avLst/>
          </a:prstGeom>
          <a:noFill/>
        </p:spPr>
        <p:txBody>
          <a:bodyPr wrap="square" rtlCol="0">
            <a:spAutoFit/>
          </a:bodyPr>
          <a:lstStyle/>
          <a:p>
            <a:r>
              <a:rPr lang="en-IN" b="1" dirty="0" smtClean="0">
                <a:solidFill>
                  <a:srgbClr val="FFFF00"/>
                </a:solidFill>
              </a:rPr>
              <a:t>F(x)</a:t>
            </a:r>
            <a:endParaRPr lang="en-IN" b="1" baseline="-25000" dirty="0">
              <a:solidFill>
                <a:srgbClr val="FFFF00"/>
              </a:solidFill>
            </a:endParaRPr>
          </a:p>
        </p:txBody>
      </p:sp>
      <p:cxnSp>
        <p:nvCxnSpPr>
          <p:cNvPr id="15" name="Straight Arrow Connector 14"/>
          <p:cNvCxnSpPr/>
          <p:nvPr/>
        </p:nvCxnSpPr>
        <p:spPr>
          <a:xfrm>
            <a:off x="4361746" y="2114852"/>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283968" y="1673512"/>
            <a:ext cx="720080" cy="369332"/>
          </a:xfrm>
          <a:prstGeom prst="rect">
            <a:avLst/>
          </a:prstGeom>
          <a:noFill/>
        </p:spPr>
        <p:txBody>
          <a:bodyPr wrap="square" rtlCol="0">
            <a:spAutoFit/>
          </a:bodyPr>
          <a:lstStyle/>
          <a:p>
            <a:r>
              <a:rPr lang="en-IN" dirty="0" smtClean="0"/>
              <a:t>R</a:t>
            </a:r>
            <a:r>
              <a:rPr lang="en-IN" baseline="-25000" dirty="0" smtClean="0"/>
              <a:t>A</a:t>
            </a:r>
            <a:endParaRPr lang="en-IN" baseline="-25000" dirty="0"/>
          </a:p>
        </p:txBody>
      </p:sp>
      <p:cxnSp>
        <p:nvCxnSpPr>
          <p:cNvPr id="17" name="Straight Arrow Connector 16"/>
          <p:cNvCxnSpPr/>
          <p:nvPr/>
        </p:nvCxnSpPr>
        <p:spPr>
          <a:xfrm>
            <a:off x="7530098" y="2177568"/>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452320" y="1736228"/>
            <a:ext cx="720080" cy="369332"/>
          </a:xfrm>
          <a:prstGeom prst="rect">
            <a:avLst/>
          </a:prstGeom>
          <a:noFill/>
        </p:spPr>
        <p:txBody>
          <a:bodyPr wrap="square" rtlCol="0">
            <a:spAutoFit/>
          </a:bodyPr>
          <a:lstStyle/>
          <a:p>
            <a:r>
              <a:rPr lang="en-IN" dirty="0" smtClean="0"/>
              <a:t>R</a:t>
            </a:r>
            <a:r>
              <a:rPr lang="en-IN" baseline="-25000" dirty="0" smtClean="0"/>
              <a:t>A</a:t>
            </a:r>
            <a:endParaRPr lang="en-IN" baseline="-25000" dirty="0"/>
          </a:p>
        </p:txBody>
      </p:sp>
      <p:graphicFrame>
        <p:nvGraphicFramePr>
          <p:cNvPr id="8" name="Object 7"/>
          <p:cNvGraphicFramePr>
            <a:graphicFrameLocks noChangeAspect="1"/>
          </p:cNvGraphicFramePr>
          <p:nvPr>
            <p:extLst>
              <p:ext uri="{D42A27DB-BD31-4B8C-83A1-F6EECF244321}">
                <p14:modId xmlns:p14="http://schemas.microsoft.com/office/powerpoint/2010/main" val="2598559213"/>
              </p:ext>
            </p:extLst>
          </p:nvPr>
        </p:nvGraphicFramePr>
        <p:xfrm>
          <a:off x="428625" y="2489200"/>
          <a:ext cx="5080000" cy="3251200"/>
        </p:xfrm>
        <a:graphic>
          <a:graphicData uri="http://schemas.openxmlformats.org/presentationml/2006/ole">
            <mc:AlternateContent xmlns:mc="http://schemas.openxmlformats.org/markup-compatibility/2006">
              <mc:Choice xmlns:v="urn:schemas-microsoft-com:vml" Requires="v">
                <p:oleObj spid="_x0000_s12305" name="Equation" r:id="rId4" imgW="2539800" imgH="1625400" progId="Equation.DSMT4">
                  <p:embed/>
                </p:oleObj>
              </mc:Choice>
              <mc:Fallback>
                <p:oleObj name="Equation" r:id="rId4" imgW="2539800" imgH="1625400" progId="Equation.DSMT4">
                  <p:embed/>
                  <p:pic>
                    <p:nvPicPr>
                      <p:cNvPr id="0" name="Object 6"/>
                      <p:cNvPicPr>
                        <a:picLocks noChangeAspect="1" noChangeArrowheads="1"/>
                      </p:cNvPicPr>
                      <p:nvPr/>
                    </p:nvPicPr>
                    <p:blipFill>
                      <a:blip r:embed="rId5"/>
                      <a:srcRect/>
                      <a:stretch>
                        <a:fillRect/>
                      </a:stretch>
                    </p:blipFill>
                    <p:spPr bwMode="auto">
                      <a:xfrm>
                        <a:off x="428625" y="2489200"/>
                        <a:ext cx="5080000" cy="325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005795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5508497" y="1484784"/>
            <a:ext cx="2497541" cy="1119758"/>
            <a:chOff x="5868537" y="1484784"/>
            <a:chExt cx="2497541" cy="1119758"/>
          </a:xfrm>
        </p:grpSpPr>
        <p:pic>
          <p:nvPicPr>
            <p:cNvPr id="1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85722" t="46699" r="3039" b="-1"/>
            <a:stretch/>
          </p:blipFill>
          <p:spPr bwMode="auto">
            <a:xfrm>
              <a:off x="7236296" y="1484784"/>
              <a:ext cx="1129782" cy="11169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7307" t="46699" r="18228" b="-1"/>
            <a:stretch/>
          </p:blipFill>
          <p:spPr bwMode="auto">
            <a:xfrm>
              <a:off x="5868537" y="1487606"/>
              <a:ext cx="1385392" cy="11169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6945832" y="1749876"/>
              <a:ext cx="308098" cy="369332"/>
            </a:xfrm>
            <a:prstGeom prst="rect">
              <a:avLst/>
            </a:prstGeom>
          </p:spPr>
          <p:txBody>
            <a:bodyPr wrap="none">
              <a:spAutoFit/>
            </a:bodyPr>
            <a:lstStyle/>
            <a:p>
              <a:r>
                <a:rPr lang="en-IN" dirty="0" smtClean="0"/>
                <a:t>C</a:t>
              </a:r>
              <a:endParaRPr lang="en-IN" dirty="0"/>
            </a:p>
          </p:txBody>
        </p:sp>
        <p:sp>
          <p:nvSpPr>
            <p:cNvPr id="6" name="Rectangle 5"/>
            <p:cNvSpPr/>
            <p:nvPr/>
          </p:nvSpPr>
          <p:spPr>
            <a:xfrm>
              <a:off x="7308304" y="1763524"/>
              <a:ext cx="327334" cy="369332"/>
            </a:xfrm>
            <a:prstGeom prst="rect">
              <a:avLst/>
            </a:prstGeom>
          </p:spPr>
          <p:txBody>
            <a:bodyPr wrap="none">
              <a:spAutoFit/>
            </a:bodyPr>
            <a:lstStyle/>
            <a:p>
              <a:r>
                <a:rPr lang="en-IN" dirty="0" smtClean="0"/>
                <a:t>D</a:t>
              </a:r>
              <a:endParaRPr lang="en-IN" dirty="0"/>
            </a:p>
          </p:txBody>
        </p:sp>
      </p:grpSp>
      <p:sp>
        <p:nvSpPr>
          <p:cNvPr id="2" name="Title 1"/>
          <p:cNvSpPr>
            <a:spLocks noGrp="1"/>
          </p:cNvSpPr>
          <p:nvPr>
            <p:ph type="title"/>
          </p:nvPr>
        </p:nvSpPr>
        <p:spPr/>
        <p:txBody>
          <a:bodyPr/>
          <a:lstStyle/>
          <a:p>
            <a:r>
              <a:rPr lang="en-IN" dirty="0"/>
              <a:t>Problem 2</a:t>
            </a:r>
          </a:p>
        </p:txBody>
      </p:sp>
      <p:sp>
        <p:nvSpPr>
          <p:cNvPr id="3" name="Content Placeholder 2"/>
          <p:cNvSpPr>
            <a:spLocks noGrp="1"/>
          </p:cNvSpPr>
          <p:nvPr>
            <p:ph idx="1"/>
          </p:nvPr>
        </p:nvSpPr>
        <p:spPr>
          <a:xfrm>
            <a:off x="457200" y="1268760"/>
            <a:ext cx="5194920" cy="2952328"/>
          </a:xfrm>
        </p:spPr>
        <p:txBody>
          <a:bodyPr>
            <a:noAutofit/>
          </a:bodyPr>
          <a:lstStyle/>
          <a:p>
            <a:r>
              <a:rPr lang="en-IN" dirty="0" smtClean="0"/>
              <a:t>Domain CB</a:t>
            </a:r>
          </a:p>
          <a:p>
            <a:pPr marL="0" indent="0">
              <a:buNone/>
            </a:pPr>
            <a:endParaRPr lang="en-IN" baseline="-25000" dirty="0"/>
          </a:p>
        </p:txBody>
      </p:sp>
      <p:sp>
        <p:nvSpPr>
          <p:cNvPr id="12" name="Rectangle 11"/>
          <p:cNvSpPr/>
          <p:nvPr/>
        </p:nvSpPr>
        <p:spPr>
          <a:xfrm>
            <a:off x="7441147" y="1152040"/>
            <a:ext cx="1235309" cy="1512168"/>
          </a:xfrm>
          <a:prstGeom prst="rect">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Arrow Connector 12"/>
          <p:cNvCxnSpPr/>
          <p:nvPr/>
        </p:nvCxnSpPr>
        <p:spPr>
          <a:xfrm>
            <a:off x="7458090" y="1916832"/>
            <a:ext cx="642302" cy="0"/>
          </a:xfrm>
          <a:prstGeom prst="straightConnector1">
            <a:avLst/>
          </a:prstGeom>
          <a:ln w="76200">
            <a:solidFill>
              <a:srgbClr val="FF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452320" y="1484784"/>
            <a:ext cx="720080" cy="369332"/>
          </a:xfrm>
          <a:prstGeom prst="rect">
            <a:avLst/>
          </a:prstGeom>
          <a:noFill/>
        </p:spPr>
        <p:txBody>
          <a:bodyPr wrap="square" rtlCol="0">
            <a:spAutoFit/>
          </a:bodyPr>
          <a:lstStyle/>
          <a:p>
            <a:r>
              <a:rPr lang="en-IN" b="1" dirty="0" smtClean="0">
                <a:solidFill>
                  <a:srgbClr val="FFFF00"/>
                </a:solidFill>
              </a:rPr>
              <a:t>F(x)</a:t>
            </a:r>
            <a:endParaRPr lang="en-IN" b="1" baseline="-25000" dirty="0">
              <a:solidFill>
                <a:srgbClr val="FFFF00"/>
              </a:solidFill>
            </a:endParaRPr>
          </a:p>
        </p:txBody>
      </p:sp>
      <p:cxnSp>
        <p:nvCxnSpPr>
          <p:cNvPr id="15" name="Straight Arrow Connector 14"/>
          <p:cNvCxnSpPr/>
          <p:nvPr/>
        </p:nvCxnSpPr>
        <p:spPr>
          <a:xfrm>
            <a:off x="4865802" y="1926124"/>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788024" y="1484784"/>
            <a:ext cx="720080" cy="369332"/>
          </a:xfrm>
          <a:prstGeom prst="rect">
            <a:avLst/>
          </a:prstGeom>
          <a:noFill/>
        </p:spPr>
        <p:txBody>
          <a:bodyPr wrap="square" rtlCol="0">
            <a:spAutoFit/>
          </a:bodyPr>
          <a:lstStyle/>
          <a:p>
            <a:r>
              <a:rPr lang="en-IN" dirty="0" smtClean="0"/>
              <a:t>R</a:t>
            </a:r>
            <a:r>
              <a:rPr lang="en-IN" baseline="-25000" dirty="0" smtClean="0"/>
              <a:t>A</a:t>
            </a:r>
            <a:endParaRPr lang="en-IN" baseline="-25000" dirty="0"/>
          </a:p>
        </p:txBody>
      </p:sp>
      <p:cxnSp>
        <p:nvCxnSpPr>
          <p:cNvPr id="17" name="Straight Arrow Connector 16"/>
          <p:cNvCxnSpPr/>
          <p:nvPr/>
        </p:nvCxnSpPr>
        <p:spPr>
          <a:xfrm>
            <a:off x="8034154" y="1988840"/>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956376" y="1547500"/>
            <a:ext cx="720080" cy="369332"/>
          </a:xfrm>
          <a:prstGeom prst="rect">
            <a:avLst/>
          </a:prstGeom>
          <a:noFill/>
        </p:spPr>
        <p:txBody>
          <a:bodyPr wrap="square" rtlCol="0">
            <a:spAutoFit/>
          </a:bodyPr>
          <a:lstStyle/>
          <a:p>
            <a:r>
              <a:rPr lang="en-IN" dirty="0" smtClean="0"/>
              <a:t>R</a:t>
            </a:r>
            <a:r>
              <a:rPr lang="en-IN" baseline="-25000" dirty="0" smtClean="0"/>
              <a:t>A</a:t>
            </a:r>
            <a:endParaRPr lang="en-IN" baseline="-25000" dirty="0"/>
          </a:p>
        </p:txBody>
      </p:sp>
      <p:graphicFrame>
        <p:nvGraphicFramePr>
          <p:cNvPr id="7" name="Object 6"/>
          <p:cNvGraphicFramePr>
            <a:graphicFrameLocks noChangeAspect="1"/>
          </p:cNvGraphicFramePr>
          <p:nvPr>
            <p:extLst>
              <p:ext uri="{D42A27DB-BD31-4B8C-83A1-F6EECF244321}">
                <p14:modId xmlns:p14="http://schemas.microsoft.com/office/powerpoint/2010/main" val="2523124483"/>
              </p:ext>
            </p:extLst>
          </p:nvPr>
        </p:nvGraphicFramePr>
        <p:xfrm>
          <a:off x="690563" y="2779713"/>
          <a:ext cx="4343400" cy="3302000"/>
        </p:xfrm>
        <a:graphic>
          <a:graphicData uri="http://schemas.openxmlformats.org/presentationml/2006/ole">
            <mc:AlternateContent xmlns:mc="http://schemas.openxmlformats.org/markup-compatibility/2006">
              <mc:Choice xmlns:v="urn:schemas-microsoft-com:vml" Requires="v">
                <p:oleObj spid="_x0000_s13327" name="Equation" r:id="rId4" imgW="2171520" imgH="1650960" progId="Equation.DSMT4">
                  <p:embed/>
                </p:oleObj>
              </mc:Choice>
              <mc:Fallback>
                <p:oleObj name="Equation" r:id="rId4" imgW="2171520" imgH="1650960" progId="Equation.DSMT4">
                  <p:embed/>
                  <p:pic>
                    <p:nvPicPr>
                      <p:cNvPr id="0" name="Object 6"/>
                      <p:cNvPicPr>
                        <a:picLocks noChangeAspect="1" noChangeArrowheads="1"/>
                      </p:cNvPicPr>
                      <p:nvPr/>
                    </p:nvPicPr>
                    <p:blipFill>
                      <a:blip r:embed="rId5"/>
                      <a:srcRect/>
                      <a:stretch>
                        <a:fillRect/>
                      </a:stretch>
                    </p:blipFill>
                    <p:spPr bwMode="auto">
                      <a:xfrm>
                        <a:off x="690563" y="2779713"/>
                        <a:ext cx="4343400" cy="330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859569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5508497" y="1484784"/>
            <a:ext cx="2497541" cy="1119758"/>
            <a:chOff x="5868537" y="1484784"/>
            <a:chExt cx="2497541" cy="1119758"/>
          </a:xfrm>
        </p:grpSpPr>
        <p:pic>
          <p:nvPicPr>
            <p:cNvPr id="1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85722" t="46699" r="3039" b="-1"/>
            <a:stretch/>
          </p:blipFill>
          <p:spPr bwMode="auto">
            <a:xfrm>
              <a:off x="7236296" y="1484784"/>
              <a:ext cx="1129782" cy="11169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7307" t="46699" r="18228" b="-1"/>
            <a:stretch/>
          </p:blipFill>
          <p:spPr bwMode="auto">
            <a:xfrm>
              <a:off x="5868537" y="1487606"/>
              <a:ext cx="1385392" cy="11169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6945832" y="1749876"/>
              <a:ext cx="308098" cy="369332"/>
            </a:xfrm>
            <a:prstGeom prst="rect">
              <a:avLst/>
            </a:prstGeom>
          </p:spPr>
          <p:txBody>
            <a:bodyPr wrap="none">
              <a:spAutoFit/>
            </a:bodyPr>
            <a:lstStyle/>
            <a:p>
              <a:r>
                <a:rPr lang="en-IN" dirty="0" smtClean="0"/>
                <a:t>C</a:t>
              </a:r>
              <a:endParaRPr lang="en-IN" dirty="0"/>
            </a:p>
          </p:txBody>
        </p:sp>
        <p:sp>
          <p:nvSpPr>
            <p:cNvPr id="6" name="Rectangle 5"/>
            <p:cNvSpPr/>
            <p:nvPr/>
          </p:nvSpPr>
          <p:spPr>
            <a:xfrm>
              <a:off x="7308304" y="1763524"/>
              <a:ext cx="327334" cy="369332"/>
            </a:xfrm>
            <a:prstGeom prst="rect">
              <a:avLst/>
            </a:prstGeom>
          </p:spPr>
          <p:txBody>
            <a:bodyPr wrap="none">
              <a:spAutoFit/>
            </a:bodyPr>
            <a:lstStyle/>
            <a:p>
              <a:r>
                <a:rPr lang="en-IN" dirty="0" smtClean="0"/>
                <a:t>D</a:t>
              </a:r>
              <a:endParaRPr lang="en-IN" dirty="0"/>
            </a:p>
          </p:txBody>
        </p:sp>
      </p:grpSp>
      <p:sp>
        <p:nvSpPr>
          <p:cNvPr id="2" name="Title 1"/>
          <p:cNvSpPr>
            <a:spLocks noGrp="1"/>
          </p:cNvSpPr>
          <p:nvPr>
            <p:ph type="title"/>
          </p:nvPr>
        </p:nvSpPr>
        <p:spPr/>
        <p:txBody>
          <a:bodyPr/>
          <a:lstStyle/>
          <a:p>
            <a:r>
              <a:rPr lang="en-IN" dirty="0"/>
              <a:t>Problem 2</a:t>
            </a:r>
          </a:p>
        </p:txBody>
      </p:sp>
      <p:sp>
        <p:nvSpPr>
          <p:cNvPr id="3" name="Content Placeholder 2"/>
          <p:cNvSpPr>
            <a:spLocks noGrp="1"/>
          </p:cNvSpPr>
          <p:nvPr>
            <p:ph idx="1"/>
          </p:nvPr>
        </p:nvSpPr>
        <p:spPr>
          <a:xfrm>
            <a:off x="457200" y="1268760"/>
            <a:ext cx="5194920" cy="2952328"/>
          </a:xfrm>
        </p:spPr>
        <p:txBody>
          <a:bodyPr>
            <a:noAutofit/>
          </a:bodyPr>
          <a:lstStyle/>
          <a:p>
            <a:r>
              <a:rPr lang="en-IN" dirty="0" smtClean="0"/>
              <a:t>Domain CB</a:t>
            </a:r>
          </a:p>
          <a:p>
            <a:pPr marL="0" indent="0">
              <a:buNone/>
            </a:pPr>
            <a:endParaRPr lang="en-IN" baseline="-25000" dirty="0"/>
          </a:p>
        </p:txBody>
      </p:sp>
      <p:sp>
        <p:nvSpPr>
          <p:cNvPr id="12" name="Rectangle 11"/>
          <p:cNvSpPr/>
          <p:nvPr/>
        </p:nvSpPr>
        <p:spPr>
          <a:xfrm>
            <a:off x="7441147" y="1152040"/>
            <a:ext cx="1235309" cy="1512168"/>
          </a:xfrm>
          <a:prstGeom prst="rect">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Arrow Connector 12"/>
          <p:cNvCxnSpPr/>
          <p:nvPr/>
        </p:nvCxnSpPr>
        <p:spPr>
          <a:xfrm>
            <a:off x="7458090" y="1916832"/>
            <a:ext cx="642302" cy="0"/>
          </a:xfrm>
          <a:prstGeom prst="straightConnector1">
            <a:avLst/>
          </a:prstGeom>
          <a:ln w="76200">
            <a:solidFill>
              <a:srgbClr val="FF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452320" y="1484784"/>
            <a:ext cx="720080" cy="369332"/>
          </a:xfrm>
          <a:prstGeom prst="rect">
            <a:avLst/>
          </a:prstGeom>
          <a:noFill/>
        </p:spPr>
        <p:txBody>
          <a:bodyPr wrap="square" rtlCol="0">
            <a:spAutoFit/>
          </a:bodyPr>
          <a:lstStyle/>
          <a:p>
            <a:r>
              <a:rPr lang="en-IN" b="1" dirty="0" smtClean="0">
                <a:solidFill>
                  <a:srgbClr val="FFFF00"/>
                </a:solidFill>
              </a:rPr>
              <a:t>F(x)</a:t>
            </a:r>
            <a:endParaRPr lang="en-IN" b="1" baseline="-25000" dirty="0">
              <a:solidFill>
                <a:srgbClr val="FFFF00"/>
              </a:solidFill>
            </a:endParaRPr>
          </a:p>
        </p:txBody>
      </p:sp>
      <p:cxnSp>
        <p:nvCxnSpPr>
          <p:cNvPr id="15" name="Straight Arrow Connector 14"/>
          <p:cNvCxnSpPr/>
          <p:nvPr/>
        </p:nvCxnSpPr>
        <p:spPr>
          <a:xfrm>
            <a:off x="4865802" y="1926124"/>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788024" y="1484784"/>
            <a:ext cx="720080" cy="369332"/>
          </a:xfrm>
          <a:prstGeom prst="rect">
            <a:avLst/>
          </a:prstGeom>
          <a:noFill/>
        </p:spPr>
        <p:txBody>
          <a:bodyPr wrap="square" rtlCol="0">
            <a:spAutoFit/>
          </a:bodyPr>
          <a:lstStyle/>
          <a:p>
            <a:r>
              <a:rPr lang="en-IN" dirty="0" smtClean="0"/>
              <a:t>R</a:t>
            </a:r>
            <a:r>
              <a:rPr lang="en-IN" baseline="-25000" dirty="0" smtClean="0"/>
              <a:t>A</a:t>
            </a:r>
            <a:endParaRPr lang="en-IN" baseline="-25000" dirty="0"/>
          </a:p>
        </p:txBody>
      </p:sp>
      <p:cxnSp>
        <p:nvCxnSpPr>
          <p:cNvPr id="17" name="Straight Arrow Connector 16"/>
          <p:cNvCxnSpPr/>
          <p:nvPr/>
        </p:nvCxnSpPr>
        <p:spPr>
          <a:xfrm>
            <a:off x="8034154" y="1988840"/>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956376" y="1547500"/>
            <a:ext cx="720080" cy="369332"/>
          </a:xfrm>
          <a:prstGeom prst="rect">
            <a:avLst/>
          </a:prstGeom>
          <a:noFill/>
        </p:spPr>
        <p:txBody>
          <a:bodyPr wrap="square" rtlCol="0">
            <a:spAutoFit/>
          </a:bodyPr>
          <a:lstStyle/>
          <a:p>
            <a:r>
              <a:rPr lang="en-IN" dirty="0" smtClean="0"/>
              <a:t>R</a:t>
            </a:r>
            <a:r>
              <a:rPr lang="en-IN" baseline="-25000" dirty="0" smtClean="0"/>
              <a:t>A</a:t>
            </a:r>
            <a:endParaRPr lang="en-IN" baseline="-25000" dirty="0"/>
          </a:p>
        </p:txBody>
      </p:sp>
      <p:graphicFrame>
        <p:nvGraphicFramePr>
          <p:cNvPr id="7" name="Object 6"/>
          <p:cNvGraphicFramePr>
            <a:graphicFrameLocks noChangeAspect="1"/>
          </p:cNvGraphicFramePr>
          <p:nvPr>
            <p:extLst>
              <p:ext uri="{D42A27DB-BD31-4B8C-83A1-F6EECF244321}">
                <p14:modId xmlns:p14="http://schemas.microsoft.com/office/powerpoint/2010/main" val="2619799069"/>
              </p:ext>
            </p:extLst>
          </p:nvPr>
        </p:nvGraphicFramePr>
        <p:xfrm>
          <a:off x="690563" y="2779713"/>
          <a:ext cx="4343400" cy="3302000"/>
        </p:xfrm>
        <a:graphic>
          <a:graphicData uri="http://schemas.openxmlformats.org/presentationml/2006/ole">
            <mc:AlternateContent xmlns:mc="http://schemas.openxmlformats.org/markup-compatibility/2006">
              <mc:Choice xmlns:v="urn:schemas-microsoft-com:vml" Requires="v">
                <p:oleObj spid="_x0000_s14353" name="Equation" r:id="rId4" imgW="2171520" imgH="1650960" progId="Equation.DSMT4">
                  <p:embed/>
                </p:oleObj>
              </mc:Choice>
              <mc:Fallback>
                <p:oleObj name="Equation" r:id="rId4" imgW="2171520" imgH="1650960" progId="Equation.DSMT4">
                  <p:embed/>
                  <p:pic>
                    <p:nvPicPr>
                      <p:cNvPr id="0" name=""/>
                      <p:cNvPicPr>
                        <a:picLocks noChangeAspect="1" noChangeArrowheads="1"/>
                      </p:cNvPicPr>
                      <p:nvPr/>
                    </p:nvPicPr>
                    <p:blipFill>
                      <a:blip r:embed="rId5"/>
                      <a:srcRect/>
                      <a:stretch>
                        <a:fillRect/>
                      </a:stretch>
                    </p:blipFill>
                    <p:spPr bwMode="auto">
                      <a:xfrm>
                        <a:off x="690563" y="2779713"/>
                        <a:ext cx="4343400" cy="330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017000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5508497" y="1484784"/>
            <a:ext cx="2497541" cy="1119758"/>
            <a:chOff x="5868537" y="1484784"/>
            <a:chExt cx="2497541" cy="1119758"/>
          </a:xfrm>
        </p:grpSpPr>
        <p:pic>
          <p:nvPicPr>
            <p:cNvPr id="1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85722" t="46699" r="3039" b="-1"/>
            <a:stretch/>
          </p:blipFill>
          <p:spPr bwMode="auto">
            <a:xfrm>
              <a:off x="7236296" y="1484784"/>
              <a:ext cx="1129782" cy="11169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7307" t="46699" r="18228" b="-1"/>
            <a:stretch/>
          </p:blipFill>
          <p:spPr bwMode="auto">
            <a:xfrm>
              <a:off x="5868537" y="1487606"/>
              <a:ext cx="1385392" cy="11169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6945832" y="1749876"/>
              <a:ext cx="308098" cy="369332"/>
            </a:xfrm>
            <a:prstGeom prst="rect">
              <a:avLst/>
            </a:prstGeom>
          </p:spPr>
          <p:txBody>
            <a:bodyPr wrap="none">
              <a:spAutoFit/>
            </a:bodyPr>
            <a:lstStyle/>
            <a:p>
              <a:r>
                <a:rPr lang="en-IN" dirty="0" smtClean="0"/>
                <a:t>C</a:t>
              </a:r>
              <a:endParaRPr lang="en-IN" dirty="0"/>
            </a:p>
          </p:txBody>
        </p:sp>
        <p:sp>
          <p:nvSpPr>
            <p:cNvPr id="6" name="Rectangle 5"/>
            <p:cNvSpPr/>
            <p:nvPr/>
          </p:nvSpPr>
          <p:spPr>
            <a:xfrm>
              <a:off x="7308304" y="1763524"/>
              <a:ext cx="327334" cy="369332"/>
            </a:xfrm>
            <a:prstGeom prst="rect">
              <a:avLst/>
            </a:prstGeom>
          </p:spPr>
          <p:txBody>
            <a:bodyPr wrap="none">
              <a:spAutoFit/>
            </a:bodyPr>
            <a:lstStyle/>
            <a:p>
              <a:r>
                <a:rPr lang="en-IN" dirty="0" smtClean="0"/>
                <a:t>D</a:t>
              </a:r>
              <a:endParaRPr lang="en-IN" dirty="0"/>
            </a:p>
          </p:txBody>
        </p:sp>
      </p:grpSp>
      <p:sp>
        <p:nvSpPr>
          <p:cNvPr id="2" name="Title 1"/>
          <p:cNvSpPr>
            <a:spLocks noGrp="1"/>
          </p:cNvSpPr>
          <p:nvPr>
            <p:ph type="title"/>
          </p:nvPr>
        </p:nvSpPr>
        <p:spPr/>
        <p:txBody>
          <a:bodyPr/>
          <a:lstStyle/>
          <a:p>
            <a:r>
              <a:rPr lang="en-IN" dirty="0"/>
              <a:t>Problem 2</a:t>
            </a:r>
          </a:p>
        </p:txBody>
      </p:sp>
      <p:sp>
        <p:nvSpPr>
          <p:cNvPr id="3" name="Content Placeholder 2"/>
          <p:cNvSpPr>
            <a:spLocks noGrp="1"/>
          </p:cNvSpPr>
          <p:nvPr>
            <p:ph idx="1"/>
          </p:nvPr>
        </p:nvSpPr>
        <p:spPr>
          <a:xfrm>
            <a:off x="457200" y="1268760"/>
            <a:ext cx="5194920" cy="2952328"/>
          </a:xfrm>
        </p:spPr>
        <p:txBody>
          <a:bodyPr>
            <a:noAutofit/>
          </a:bodyPr>
          <a:lstStyle/>
          <a:p>
            <a:r>
              <a:rPr lang="en-IN" dirty="0" smtClean="0"/>
              <a:t>Displacement at B due to mechanical effects only</a:t>
            </a:r>
          </a:p>
          <a:p>
            <a:pPr marL="0" indent="0">
              <a:buNone/>
            </a:pPr>
            <a:endParaRPr lang="en-IN" baseline="-25000" dirty="0"/>
          </a:p>
        </p:txBody>
      </p:sp>
      <p:graphicFrame>
        <p:nvGraphicFramePr>
          <p:cNvPr id="7" name="Object 6"/>
          <p:cNvGraphicFramePr>
            <a:graphicFrameLocks noChangeAspect="1"/>
          </p:cNvGraphicFramePr>
          <p:nvPr>
            <p:extLst>
              <p:ext uri="{D42A27DB-BD31-4B8C-83A1-F6EECF244321}">
                <p14:modId xmlns:p14="http://schemas.microsoft.com/office/powerpoint/2010/main" val="1754273663"/>
              </p:ext>
            </p:extLst>
          </p:nvPr>
        </p:nvGraphicFramePr>
        <p:xfrm>
          <a:off x="1236663" y="2780928"/>
          <a:ext cx="3251200" cy="863600"/>
        </p:xfrm>
        <a:graphic>
          <a:graphicData uri="http://schemas.openxmlformats.org/presentationml/2006/ole">
            <mc:AlternateContent xmlns:mc="http://schemas.openxmlformats.org/markup-compatibility/2006">
              <mc:Choice xmlns:v="urn:schemas-microsoft-com:vml" Requires="v">
                <p:oleObj spid="_x0000_s15374" name="Equation" r:id="rId4" imgW="1625400" imgH="431640" progId="Equation.DSMT4">
                  <p:embed/>
                </p:oleObj>
              </mc:Choice>
              <mc:Fallback>
                <p:oleObj name="Equation" r:id="rId4" imgW="1625400" imgH="431640" progId="Equation.DSMT4">
                  <p:embed/>
                  <p:pic>
                    <p:nvPicPr>
                      <p:cNvPr id="0" name=""/>
                      <p:cNvPicPr>
                        <a:picLocks noChangeAspect="1" noChangeArrowheads="1"/>
                      </p:cNvPicPr>
                      <p:nvPr/>
                    </p:nvPicPr>
                    <p:blipFill>
                      <a:blip r:embed="rId5"/>
                      <a:srcRect/>
                      <a:stretch>
                        <a:fillRect/>
                      </a:stretch>
                    </p:blipFill>
                    <p:spPr bwMode="auto">
                      <a:xfrm>
                        <a:off x="1236663" y="2780928"/>
                        <a:ext cx="32512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168361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1</a:t>
            </a:r>
            <a:endParaRPr lang="en-IN" dirty="0"/>
          </a:p>
        </p:txBody>
      </p:sp>
      <p:sp>
        <p:nvSpPr>
          <p:cNvPr id="3" name="Content Placeholder 2"/>
          <p:cNvSpPr>
            <a:spLocks noGrp="1"/>
          </p:cNvSpPr>
          <p:nvPr>
            <p:ph idx="1"/>
          </p:nvPr>
        </p:nvSpPr>
        <p:spPr/>
        <p:txBody>
          <a:bodyPr/>
          <a:lstStyle/>
          <a:p>
            <a:endParaRPr lang="en-IN"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3482" y="1772816"/>
            <a:ext cx="2266950" cy="2647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4913" y="4772372"/>
            <a:ext cx="6734175" cy="110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Audio 6">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318500" y="6032500"/>
            <a:ext cx="609600" cy="609600"/>
          </a:xfrm>
          <a:prstGeom prst="rect">
            <a:avLst/>
          </a:prstGeom>
        </p:spPr>
      </p:pic>
    </p:spTree>
    <p:extLst>
      <p:ext uri="{BB962C8B-B14F-4D97-AF65-F5344CB8AC3E}">
        <p14:creationId xmlns:p14="http://schemas.microsoft.com/office/powerpoint/2010/main" val="4206353750"/>
      </p:ext>
    </p:extLst>
  </p:cSld>
  <p:clrMapOvr>
    <a:masterClrMapping/>
  </p:clrMapOvr>
  <mc:AlternateContent xmlns:mc="http://schemas.openxmlformats.org/markup-compatibility/2006" xmlns:p14="http://schemas.microsoft.com/office/powerpoint/2010/main">
    <mc:Choice Requires="p14">
      <p:transition spd="slow" p14:dur="2000" advTm="447"/>
    </mc:Choice>
    <mc:Fallback xmlns="">
      <p:transition spd="slow" advTm="44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2</a:t>
            </a:r>
          </a:p>
        </p:txBody>
      </p:sp>
      <p:sp>
        <p:nvSpPr>
          <p:cNvPr id="3" name="Content Placeholder 2"/>
          <p:cNvSpPr>
            <a:spLocks noGrp="1"/>
          </p:cNvSpPr>
          <p:nvPr>
            <p:ph idx="1"/>
          </p:nvPr>
        </p:nvSpPr>
        <p:spPr>
          <a:xfrm>
            <a:off x="457200" y="1268760"/>
            <a:ext cx="5194920" cy="1292374"/>
          </a:xfrm>
        </p:spPr>
        <p:txBody>
          <a:bodyPr>
            <a:normAutofit/>
          </a:bodyPr>
          <a:lstStyle/>
          <a:p>
            <a:r>
              <a:rPr lang="en-IN" dirty="0" smtClean="0"/>
              <a:t>Thermal expansion</a:t>
            </a:r>
          </a:p>
        </p:txBody>
      </p:sp>
      <p:graphicFrame>
        <p:nvGraphicFramePr>
          <p:cNvPr id="7" name="Object 6"/>
          <p:cNvGraphicFramePr>
            <a:graphicFrameLocks noChangeAspect="1"/>
          </p:cNvGraphicFramePr>
          <p:nvPr>
            <p:extLst>
              <p:ext uri="{D42A27DB-BD31-4B8C-83A1-F6EECF244321}">
                <p14:modId xmlns:p14="http://schemas.microsoft.com/office/powerpoint/2010/main" val="3892500619"/>
              </p:ext>
            </p:extLst>
          </p:nvPr>
        </p:nvGraphicFramePr>
        <p:xfrm>
          <a:off x="1265238" y="2570163"/>
          <a:ext cx="2762250" cy="1206500"/>
        </p:xfrm>
        <a:graphic>
          <a:graphicData uri="http://schemas.openxmlformats.org/presentationml/2006/ole">
            <mc:AlternateContent xmlns:mc="http://schemas.openxmlformats.org/markup-compatibility/2006">
              <mc:Choice xmlns:v="urn:schemas-microsoft-com:vml" Requires="v">
                <p:oleObj spid="_x0000_s16397" name="Equation" r:id="rId3" imgW="1104840" imgH="482400" progId="Equation.DSMT4">
                  <p:embed/>
                </p:oleObj>
              </mc:Choice>
              <mc:Fallback>
                <p:oleObj name="Equation" r:id="rId3" imgW="1104840" imgH="482400" progId="Equation.DSMT4">
                  <p:embed/>
                  <p:pic>
                    <p:nvPicPr>
                      <p:cNvPr id="0" name=""/>
                      <p:cNvPicPr>
                        <a:picLocks noChangeAspect="1" noChangeArrowheads="1"/>
                      </p:cNvPicPr>
                      <p:nvPr/>
                    </p:nvPicPr>
                    <p:blipFill>
                      <a:blip r:embed="rId4"/>
                      <a:srcRect/>
                      <a:stretch>
                        <a:fillRect/>
                      </a:stretch>
                    </p:blipFill>
                    <p:spPr bwMode="auto">
                      <a:xfrm>
                        <a:off x="1265238" y="2570163"/>
                        <a:ext cx="2762250"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0" name="Group 9"/>
          <p:cNvGrpSpPr/>
          <p:nvPr/>
        </p:nvGrpSpPr>
        <p:grpSpPr>
          <a:xfrm>
            <a:off x="5508497" y="1484784"/>
            <a:ext cx="2497541" cy="1119758"/>
            <a:chOff x="5868537" y="1484784"/>
            <a:chExt cx="2497541" cy="1119758"/>
          </a:xfrm>
        </p:grpSpPr>
        <p:pic>
          <p:nvPicPr>
            <p:cNvPr id="11"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85722" t="46699" r="3039" b="-1"/>
            <a:stretch/>
          </p:blipFill>
          <p:spPr bwMode="auto">
            <a:xfrm>
              <a:off x="7236296" y="1484784"/>
              <a:ext cx="1129782" cy="11169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67307" t="46699" r="18228" b="-1"/>
            <a:stretch/>
          </p:blipFill>
          <p:spPr bwMode="auto">
            <a:xfrm>
              <a:off x="5868537" y="1487606"/>
              <a:ext cx="1385392" cy="11169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p:cNvSpPr/>
            <p:nvPr/>
          </p:nvSpPr>
          <p:spPr>
            <a:xfrm>
              <a:off x="6945832" y="1749876"/>
              <a:ext cx="308098" cy="369332"/>
            </a:xfrm>
            <a:prstGeom prst="rect">
              <a:avLst/>
            </a:prstGeom>
          </p:spPr>
          <p:txBody>
            <a:bodyPr wrap="none">
              <a:spAutoFit/>
            </a:bodyPr>
            <a:lstStyle/>
            <a:p>
              <a:r>
                <a:rPr lang="en-IN" dirty="0" smtClean="0"/>
                <a:t>C</a:t>
              </a:r>
              <a:endParaRPr lang="en-IN" dirty="0"/>
            </a:p>
          </p:txBody>
        </p:sp>
        <p:sp>
          <p:nvSpPr>
            <p:cNvPr id="14" name="Rectangle 13"/>
            <p:cNvSpPr/>
            <p:nvPr/>
          </p:nvSpPr>
          <p:spPr>
            <a:xfrm>
              <a:off x="7308304" y="1763524"/>
              <a:ext cx="327334" cy="369332"/>
            </a:xfrm>
            <a:prstGeom prst="rect">
              <a:avLst/>
            </a:prstGeom>
          </p:spPr>
          <p:txBody>
            <a:bodyPr wrap="none">
              <a:spAutoFit/>
            </a:bodyPr>
            <a:lstStyle/>
            <a:p>
              <a:r>
                <a:rPr lang="en-IN" dirty="0" smtClean="0"/>
                <a:t>D</a:t>
              </a:r>
              <a:endParaRPr lang="en-IN" dirty="0"/>
            </a:p>
          </p:txBody>
        </p:sp>
      </p:grpSp>
    </p:spTree>
    <p:extLst>
      <p:ext uri="{BB962C8B-B14F-4D97-AF65-F5344CB8AC3E}">
        <p14:creationId xmlns:p14="http://schemas.microsoft.com/office/powerpoint/2010/main" val="17674772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2</a:t>
            </a:r>
          </a:p>
        </p:txBody>
      </p:sp>
      <p:sp>
        <p:nvSpPr>
          <p:cNvPr id="3" name="Content Placeholder 2"/>
          <p:cNvSpPr>
            <a:spLocks noGrp="1"/>
          </p:cNvSpPr>
          <p:nvPr>
            <p:ph idx="1"/>
          </p:nvPr>
        </p:nvSpPr>
        <p:spPr>
          <a:xfrm>
            <a:off x="457200" y="1268760"/>
            <a:ext cx="5051297" cy="3240360"/>
          </a:xfrm>
        </p:spPr>
        <p:txBody>
          <a:bodyPr>
            <a:noAutofit/>
          </a:bodyPr>
          <a:lstStyle/>
          <a:p>
            <a:r>
              <a:rPr lang="en-IN" sz="2400" dirty="0" smtClean="0"/>
              <a:t>Geometrical constraint</a:t>
            </a:r>
          </a:p>
          <a:p>
            <a:r>
              <a:rPr lang="en-IN" sz="2400" dirty="0" smtClean="0"/>
              <a:t>Why is RHS=0 ?</a:t>
            </a:r>
          </a:p>
          <a:p>
            <a:r>
              <a:rPr lang="en-IN" sz="2400" dirty="0" smtClean="0"/>
              <a:t>Because all these expansions are not responsible for bridging the gap. That was due to the expansions calculated in part 1. These new expansions  are responsible only for keeping the closed gap closed.</a:t>
            </a:r>
          </a:p>
        </p:txBody>
      </p:sp>
      <p:graphicFrame>
        <p:nvGraphicFramePr>
          <p:cNvPr id="7" name="Object 6"/>
          <p:cNvGraphicFramePr>
            <a:graphicFrameLocks noChangeAspect="1"/>
          </p:cNvGraphicFramePr>
          <p:nvPr>
            <p:extLst>
              <p:ext uri="{D42A27DB-BD31-4B8C-83A1-F6EECF244321}">
                <p14:modId xmlns:p14="http://schemas.microsoft.com/office/powerpoint/2010/main" val="2756413142"/>
              </p:ext>
            </p:extLst>
          </p:nvPr>
        </p:nvGraphicFramePr>
        <p:xfrm>
          <a:off x="865188" y="4870450"/>
          <a:ext cx="7270750" cy="1079500"/>
        </p:xfrm>
        <a:graphic>
          <a:graphicData uri="http://schemas.openxmlformats.org/presentationml/2006/ole">
            <mc:AlternateContent xmlns:mc="http://schemas.openxmlformats.org/markup-compatibility/2006">
              <mc:Choice xmlns:v="urn:schemas-microsoft-com:vml" Requires="v">
                <p:oleObj spid="_x0000_s17424" name="Equation" r:id="rId3" imgW="2908080" imgH="431640" progId="Equation.DSMT4">
                  <p:embed/>
                </p:oleObj>
              </mc:Choice>
              <mc:Fallback>
                <p:oleObj name="Equation" r:id="rId3" imgW="2908080" imgH="431640" progId="Equation.DSMT4">
                  <p:embed/>
                  <p:pic>
                    <p:nvPicPr>
                      <p:cNvPr id="0" name=""/>
                      <p:cNvPicPr>
                        <a:picLocks noChangeAspect="1" noChangeArrowheads="1"/>
                      </p:cNvPicPr>
                      <p:nvPr/>
                    </p:nvPicPr>
                    <p:blipFill>
                      <a:blip r:embed="rId4"/>
                      <a:srcRect/>
                      <a:stretch>
                        <a:fillRect/>
                      </a:stretch>
                    </p:blipFill>
                    <p:spPr bwMode="auto">
                      <a:xfrm>
                        <a:off x="865188" y="4870450"/>
                        <a:ext cx="727075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0" name="Group 9"/>
          <p:cNvGrpSpPr/>
          <p:nvPr/>
        </p:nvGrpSpPr>
        <p:grpSpPr>
          <a:xfrm>
            <a:off x="5508497" y="1484784"/>
            <a:ext cx="2497541" cy="1119758"/>
            <a:chOff x="5868537" y="1484784"/>
            <a:chExt cx="2497541" cy="1119758"/>
          </a:xfrm>
        </p:grpSpPr>
        <p:pic>
          <p:nvPicPr>
            <p:cNvPr id="11"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85722" t="46699" r="3039" b="-1"/>
            <a:stretch/>
          </p:blipFill>
          <p:spPr bwMode="auto">
            <a:xfrm>
              <a:off x="7236296" y="1484784"/>
              <a:ext cx="1129782" cy="11169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67307" t="46699" r="18228" b="-1"/>
            <a:stretch/>
          </p:blipFill>
          <p:spPr bwMode="auto">
            <a:xfrm>
              <a:off x="5868537" y="1487606"/>
              <a:ext cx="1385392" cy="11169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p:cNvSpPr/>
            <p:nvPr/>
          </p:nvSpPr>
          <p:spPr>
            <a:xfrm>
              <a:off x="6945832" y="1749876"/>
              <a:ext cx="308098" cy="369332"/>
            </a:xfrm>
            <a:prstGeom prst="rect">
              <a:avLst/>
            </a:prstGeom>
          </p:spPr>
          <p:txBody>
            <a:bodyPr wrap="none">
              <a:spAutoFit/>
            </a:bodyPr>
            <a:lstStyle/>
            <a:p>
              <a:r>
                <a:rPr lang="en-IN" dirty="0" smtClean="0"/>
                <a:t>C</a:t>
              </a:r>
              <a:endParaRPr lang="en-IN" dirty="0"/>
            </a:p>
          </p:txBody>
        </p:sp>
        <p:sp>
          <p:nvSpPr>
            <p:cNvPr id="14" name="Rectangle 13"/>
            <p:cNvSpPr/>
            <p:nvPr/>
          </p:nvSpPr>
          <p:spPr>
            <a:xfrm>
              <a:off x="7308304" y="1763524"/>
              <a:ext cx="327334" cy="369332"/>
            </a:xfrm>
            <a:prstGeom prst="rect">
              <a:avLst/>
            </a:prstGeom>
          </p:spPr>
          <p:txBody>
            <a:bodyPr wrap="none">
              <a:spAutoFit/>
            </a:bodyPr>
            <a:lstStyle/>
            <a:p>
              <a:r>
                <a:rPr lang="en-IN" dirty="0" smtClean="0"/>
                <a:t>D</a:t>
              </a:r>
              <a:endParaRPr lang="en-IN" dirty="0"/>
            </a:p>
          </p:txBody>
        </p:sp>
      </p:grpSp>
    </p:spTree>
    <p:extLst>
      <p:ext uri="{BB962C8B-B14F-4D97-AF65-F5344CB8AC3E}">
        <p14:creationId xmlns:p14="http://schemas.microsoft.com/office/powerpoint/2010/main" val="14859952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2</a:t>
            </a:r>
          </a:p>
        </p:txBody>
      </p:sp>
      <p:sp>
        <p:nvSpPr>
          <p:cNvPr id="3" name="Content Placeholder 2"/>
          <p:cNvSpPr>
            <a:spLocks noGrp="1"/>
          </p:cNvSpPr>
          <p:nvPr>
            <p:ph idx="1"/>
          </p:nvPr>
        </p:nvSpPr>
        <p:spPr>
          <a:xfrm>
            <a:off x="457200" y="1268760"/>
            <a:ext cx="5194920" cy="1292374"/>
          </a:xfrm>
        </p:spPr>
        <p:txBody>
          <a:bodyPr>
            <a:noAutofit/>
          </a:bodyPr>
          <a:lstStyle/>
          <a:p>
            <a:r>
              <a:rPr lang="en-IN" sz="2400" dirty="0" smtClean="0"/>
              <a:t>Using the geometrical constraint we can get the reaction at A </a:t>
            </a:r>
            <a:r>
              <a:rPr lang="en-IN" sz="2400" b="1" dirty="0" smtClean="0"/>
              <a:t>after the gap is closed.</a:t>
            </a:r>
          </a:p>
        </p:txBody>
      </p:sp>
      <p:graphicFrame>
        <p:nvGraphicFramePr>
          <p:cNvPr id="7" name="Object 6"/>
          <p:cNvGraphicFramePr>
            <a:graphicFrameLocks noChangeAspect="1"/>
          </p:cNvGraphicFramePr>
          <p:nvPr>
            <p:extLst>
              <p:ext uri="{D42A27DB-BD31-4B8C-83A1-F6EECF244321}">
                <p14:modId xmlns:p14="http://schemas.microsoft.com/office/powerpoint/2010/main" val="1952825512"/>
              </p:ext>
            </p:extLst>
          </p:nvPr>
        </p:nvGraphicFramePr>
        <p:xfrm>
          <a:off x="2198688" y="2924944"/>
          <a:ext cx="4603750" cy="1619250"/>
        </p:xfrm>
        <a:graphic>
          <a:graphicData uri="http://schemas.openxmlformats.org/presentationml/2006/ole">
            <mc:AlternateContent xmlns:mc="http://schemas.openxmlformats.org/markup-compatibility/2006">
              <mc:Choice xmlns:v="urn:schemas-microsoft-com:vml" Requires="v">
                <p:oleObj spid="_x0000_s18442" name="Equation" r:id="rId3" imgW="1841400" imgH="647640" progId="Equation.DSMT4">
                  <p:embed/>
                </p:oleObj>
              </mc:Choice>
              <mc:Fallback>
                <p:oleObj name="Equation" r:id="rId3" imgW="1841400" imgH="647640" progId="Equation.DSMT4">
                  <p:embed/>
                  <p:pic>
                    <p:nvPicPr>
                      <p:cNvPr id="0" name=""/>
                      <p:cNvPicPr>
                        <a:picLocks noChangeAspect="1" noChangeArrowheads="1"/>
                      </p:cNvPicPr>
                      <p:nvPr/>
                    </p:nvPicPr>
                    <p:blipFill>
                      <a:blip r:embed="rId4"/>
                      <a:srcRect/>
                      <a:stretch>
                        <a:fillRect/>
                      </a:stretch>
                    </p:blipFill>
                    <p:spPr bwMode="auto">
                      <a:xfrm>
                        <a:off x="2198688" y="2924944"/>
                        <a:ext cx="4603750"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0" name="Group 9"/>
          <p:cNvGrpSpPr/>
          <p:nvPr/>
        </p:nvGrpSpPr>
        <p:grpSpPr>
          <a:xfrm>
            <a:off x="5508497" y="1484784"/>
            <a:ext cx="2497541" cy="1119758"/>
            <a:chOff x="5868537" y="1484784"/>
            <a:chExt cx="2497541" cy="1119758"/>
          </a:xfrm>
        </p:grpSpPr>
        <p:pic>
          <p:nvPicPr>
            <p:cNvPr id="11"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85722" t="46699" r="3039" b="-1"/>
            <a:stretch/>
          </p:blipFill>
          <p:spPr bwMode="auto">
            <a:xfrm>
              <a:off x="7236296" y="1484784"/>
              <a:ext cx="1129782" cy="11169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67307" t="46699" r="18228" b="-1"/>
            <a:stretch/>
          </p:blipFill>
          <p:spPr bwMode="auto">
            <a:xfrm>
              <a:off x="5868537" y="1487606"/>
              <a:ext cx="1385392" cy="11169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p:cNvSpPr/>
            <p:nvPr/>
          </p:nvSpPr>
          <p:spPr>
            <a:xfrm>
              <a:off x="6945832" y="1749876"/>
              <a:ext cx="308098" cy="369332"/>
            </a:xfrm>
            <a:prstGeom prst="rect">
              <a:avLst/>
            </a:prstGeom>
          </p:spPr>
          <p:txBody>
            <a:bodyPr wrap="none">
              <a:spAutoFit/>
            </a:bodyPr>
            <a:lstStyle/>
            <a:p>
              <a:r>
                <a:rPr lang="en-IN" dirty="0" smtClean="0"/>
                <a:t>C</a:t>
              </a:r>
              <a:endParaRPr lang="en-IN" dirty="0"/>
            </a:p>
          </p:txBody>
        </p:sp>
        <p:sp>
          <p:nvSpPr>
            <p:cNvPr id="14" name="Rectangle 13"/>
            <p:cNvSpPr/>
            <p:nvPr/>
          </p:nvSpPr>
          <p:spPr>
            <a:xfrm>
              <a:off x="7308304" y="1763524"/>
              <a:ext cx="327334" cy="369332"/>
            </a:xfrm>
            <a:prstGeom prst="rect">
              <a:avLst/>
            </a:prstGeom>
          </p:spPr>
          <p:txBody>
            <a:bodyPr wrap="none">
              <a:spAutoFit/>
            </a:bodyPr>
            <a:lstStyle/>
            <a:p>
              <a:r>
                <a:rPr lang="en-IN" dirty="0" smtClean="0"/>
                <a:t>D</a:t>
              </a:r>
              <a:endParaRPr lang="en-IN" dirty="0"/>
            </a:p>
          </p:txBody>
        </p:sp>
      </p:grpSp>
    </p:spTree>
    <p:extLst>
      <p:ext uri="{BB962C8B-B14F-4D97-AF65-F5344CB8AC3E}">
        <p14:creationId xmlns:p14="http://schemas.microsoft.com/office/powerpoint/2010/main" val="30001275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2</a:t>
            </a:r>
          </a:p>
        </p:txBody>
      </p:sp>
      <p:sp>
        <p:nvSpPr>
          <p:cNvPr id="3" name="Content Placeholder 2"/>
          <p:cNvSpPr>
            <a:spLocks noGrp="1"/>
          </p:cNvSpPr>
          <p:nvPr>
            <p:ph idx="1"/>
          </p:nvPr>
        </p:nvSpPr>
        <p:spPr>
          <a:xfrm>
            <a:off x="457200" y="1268760"/>
            <a:ext cx="5194920" cy="1292374"/>
          </a:xfrm>
        </p:spPr>
        <p:txBody>
          <a:bodyPr>
            <a:noAutofit/>
          </a:bodyPr>
          <a:lstStyle/>
          <a:p>
            <a:r>
              <a:rPr lang="en-IN" sz="2400" dirty="0" smtClean="0"/>
              <a:t>The force in the aluminium rod and the consequent stress is found from our analysis of domain AC</a:t>
            </a:r>
            <a:endParaRPr lang="en-IN" sz="2400" b="1" dirty="0" smtClean="0"/>
          </a:p>
        </p:txBody>
      </p:sp>
      <p:graphicFrame>
        <p:nvGraphicFramePr>
          <p:cNvPr id="7" name="Object 6"/>
          <p:cNvGraphicFramePr>
            <a:graphicFrameLocks noChangeAspect="1"/>
          </p:cNvGraphicFramePr>
          <p:nvPr>
            <p:extLst>
              <p:ext uri="{D42A27DB-BD31-4B8C-83A1-F6EECF244321}">
                <p14:modId xmlns:p14="http://schemas.microsoft.com/office/powerpoint/2010/main" val="1396013639"/>
              </p:ext>
            </p:extLst>
          </p:nvPr>
        </p:nvGraphicFramePr>
        <p:xfrm>
          <a:off x="1865313" y="2808312"/>
          <a:ext cx="5270500" cy="3429000"/>
        </p:xfrm>
        <a:graphic>
          <a:graphicData uri="http://schemas.openxmlformats.org/presentationml/2006/ole">
            <mc:AlternateContent xmlns:mc="http://schemas.openxmlformats.org/markup-compatibility/2006">
              <mc:Choice xmlns:v="urn:schemas-microsoft-com:vml" Requires="v">
                <p:oleObj spid="_x0000_s19468" name="Equation" r:id="rId3" imgW="2108160" imgH="1371600" progId="Equation.DSMT4">
                  <p:embed/>
                </p:oleObj>
              </mc:Choice>
              <mc:Fallback>
                <p:oleObj name="Equation" r:id="rId3" imgW="2108160" imgH="1371600" progId="Equation.DSMT4">
                  <p:embed/>
                  <p:pic>
                    <p:nvPicPr>
                      <p:cNvPr id="0" name=""/>
                      <p:cNvPicPr>
                        <a:picLocks noChangeAspect="1" noChangeArrowheads="1"/>
                      </p:cNvPicPr>
                      <p:nvPr/>
                    </p:nvPicPr>
                    <p:blipFill>
                      <a:blip r:embed="rId4"/>
                      <a:srcRect/>
                      <a:stretch>
                        <a:fillRect/>
                      </a:stretch>
                    </p:blipFill>
                    <p:spPr bwMode="auto">
                      <a:xfrm>
                        <a:off x="1865313" y="2808312"/>
                        <a:ext cx="52705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0" name="Group 9"/>
          <p:cNvGrpSpPr/>
          <p:nvPr/>
        </p:nvGrpSpPr>
        <p:grpSpPr>
          <a:xfrm>
            <a:off x="6322931" y="1484784"/>
            <a:ext cx="2497541" cy="1119758"/>
            <a:chOff x="5868537" y="1484784"/>
            <a:chExt cx="2497541" cy="1119758"/>
          </a:xfrm>
        </p:grpSpPr>
        <p:pic>
          <p:nvPicPr>
            <p:cNvPr id="11"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85722" t="46699" r="3039" b="-1"/>
            <a:stretch/>
          </p:blipFill>
          <p:spPr bwMode="auto">
            <a:xfrm>
              <a:off x="7236296" y="1484784"/>
              <a:ext cx="1129782" cy="11169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67307" t="46699" r="18228" b="-1"/>
            <a:stretch/>
          </p:blipFill>
          <p:spPr bwMode="auto">
            <a:xfrm>
              <a:off x="5868537" y="1487606"/>
              <a:ext cx="1385392" cy="11169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p:cNvSpPr/>
            <p:nvPr/>
          </p:nvSpPr>
          <p:spPr>
            <a:xfrm>
              <a:off x="6945832" y="1749876"/>
              <a:ext cx="308098" cy="369332"/>
            </a:xfrm>
            <a:prstGeom prst="rect">
              <a:avLst/>
            </a:prstGeom>
          </p:spPr>
          <p:txBody>
            <a:bodyPr wrap="none">
              <a:spAutoFit/>
            </a:bodyPr>
            <a:lstStyle/>
            <a:p>
              <a:r>
                <a:rPr lang="en-IN" dirty="0" smtClean="0"/>
                <a:t>C</a:t>
              </a:r>
              <a:endParaRPr lang="en-IN" dirty="0"/>
            </a:p>
          </p:txBody>
        </p:sp>
        <p:sp>
          <p:nvSpPr>
            <p:cNvPr id="14" name="Rectangle 13"/>
            <p:cNvSpPr/>
            <p:nvPr/>
          </p:nvSpPr>
          <p:spPr>
            <a:xfrm>
              <a:off x="7308304" y="1763524"/>
              <a:ext cx="327334" cy="369332"/>
            </a:xfrm>
            <a:prstGeom prst="rect">
              <a:avLst/>
            </a:prstGeom>
          </p:spPr>
          <p:txBody>
            <a:bodyPr wrap="none">
              <a:spAutoFit/>
            </a:bodyPr>
            <a:lstStyle/>
            <a:p>
              <a:r>
                <a:rPr lang="en-IN" dirty="0" smtClean="0"/>
                <a:t>D</a:t>
              </a:r>
              <a:endParaRPr lang="en-IN" dirty="0"/>
            </a:p>
          </p:txBody>
        </p:sp>
      </p:grpSp>
    </p:spTree>
    <p:extLst>
      <p:ext uri="{BB962C8B-B14F-4D97-AF65-F5344CB8AC3E}">
        <p14:creationId xmlns:p14="http://schemas.microsoft.com/office/powerpoint/2010/main" val="27203416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2</a:t>
            </a:r>
          </a:p>
        </p:txBody>
      </p:sp>
      <p:sp>
        <p:nvSpPr>
          <p:cNvPr id="3" name="Content Placeholder 2"/>
          <p:cNvSpPr>
            <a:spLocks noGrp="1"/>
          </p:cNvSpPr>
          <p:nvPr>
            <p:ph idx="1"/>
          </p:nvPr>
        </p:nvSpPr>
        <p:spPr>
          <a:xfrm>
            <a:off x="251520" y="1268760"/>
            <a:ext cx="5472608" cy="2304256"/>
          </a:xfrm>
        </p:spPr>
        <p:txBody>
          <a:bodyPr>
            <a:noAutofit/>
          </a:bodyPr>
          <a:lstStyle/>
          <a:p>
            <a:r>
              <a:rPr lang="en-IN" sz="2400" dirty="0" smtClean="0"/>
              <a:t>The expansion of the Aluminium rod will have two parts, the free expansion from part 1 of the problem and the constrained expansion from part 2</a:t>
            </a:r>
            <a:endParaRPr lang="en-IN" sz="2400" b="1" dirty="0" smtClean="0"/>
          </a:p>
        </p:txBody>
      </p:sp>
      <p:graphicFrame>
        <p:nvGraphicFramePr>
          <p:cNvPr id="7" name="Object 6"/>
          <p:cNvGraphicFramePr>
            <a:graphicFrameLocks noChangeAspect="1"/>
          </p:cNvGraphicFramePr>
          <p:nvPr>
            <p:extLst>
              <p:ext uri="{D42A27DB-BD31-4B8C-83A1-F6EECF244321}">
                <p14:modId xmlns:p14="http://schemas.microsoft.com/office/powerpoint/2010/main" val="2244412969"/>
              </p:ext>
            </p:extLst>
          </p:nvPr>
        </p:nvGraphicFramePr>
        <p:xfrm>
          <a:off x="992188" y="2996952"/>
          <a:ext cx="7016750" cy="3365500"/>
        </p:xfrm>
        <a:graphic>
          <a:graphicData uri="http://schemas.openxmlformats.org/presentationml/2006/ole">
            <mc:AlternateContent xmlns:mc="http://schemas.openxmlformats.org/markup-compatibility/2006">
              <mc:Choice xmlns:v="urn:schemas-microsoft-com:vml" Requires="v">
                <p:oleObj spid="_x0000_s20493" name="Equation" r:id="rId3" imgW="2806560" imgH="1346040" progId="Equation.DSMT4">
                  <p:embed/>
                </p:oleObj>
              </mc:Choice>
              <mc:Fallback>
                <p:oleObj name="Equation" r:id="rId3" imgW="2806560" imgH="1346040" progId="Equation.DSMT4">
                  <p:embed/>
                  <p:pic>
                    <p:nvPicPr>
                      <p:cNvPr id="0" name=""/>
                      <p:cNvPicPr>
                        <a:picLocks noChangeAspect="1" noChangeArrowheads="1"/>
                      </p:cNvPicPr>
                      <p:nvPr/>
                    </p:nvPicPr>
                    <p:blipFill>
                      <a:blip r:embed="rId4"/>
                      <a:srcRect/>
                      <a:stretch>
                        <a:fillRect/>
                      </a:stretch>
                    </p:blipFill>
                    <p:spPr bwMode="auto">
                      <a:xfrm>
                        <a:off x="992188" y="2996952"/>
                        <a:ext cx="7016750" cy="336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0" name="Group 9"/>
          <p:cNvGrpSpPr/>
          <p:nvPr/>
        </p:nvGrpSpPr>
        <p:grpSpPr>
          <a:xfrm>
            <a:off x="6322931" y="1484784"/>
            <a:ext cx="2497541" cy="1119758"/>
            <a:chOff x="5868537" y="1484784"/>
            <a:chExt cx="2497541" cy="1119758"/>
          </a:xfrm>
        </p:grpSpPr>
        <p:pic>
          <p:nvPicPr>
            <p:cNvPr id="11"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85722" t="46699" r="3039" b="-1"/>
            <a:stretch/>
          </p:blipFill>
          <p:spPr bwMode="auto">
            <a:xfrm>
              <a:off x="7236296" y="1484784"/>
              <a:ext cx="1129782" cy="11169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67307" t="46699" r="18228" b="-1"/>
            <a:stretch/>
          </p:blipFill>
          <p:spPr bwMode="auto">
            <a:xfrm>
              <a:off x="5868537" y="1487606"/>
              <a:ext cx="1385392" cy="11169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p:cNvSpPr/>
            <p:nvPr/>
          </p:nvSpPr>
          <p:spPr>
            <a:xfrm>
              <a:off x="6945832" y="1749876"/>
              <a:ext cx="308098" cy="369332"/>
            </a:xfrm>
            <a:prstGeom prst="rect">
              <a:avLst/>
            </a:prstGeom>
          </p:spPr>
          <p:txBody>
            <a:bodyPr wrap="none">
              <a:spAutoFit/>
            </a:bodyPr>
            <a:lstStyle/>
            <a:p>
              <a:r>
                <a:rPr lang="en-IN" dirty="0" smtClean="0"/>
                <a:t>C</a:t>
              </a:r>
              <a:endParaRPr lang="en-IN" dirty="0"/>
            </a:p>
          </p:txBody>
        </p:sp>
        <p:sp>
          <p:nvSpPr>
            <p:cNvPr id="14" name="Rectangle 13"/>
            <p:cNvSpPr/>
            <p:nvPr/>
          </p:nvSpPr>
          <p:spPr>
            <a:xfrm>
              <a:off x="7308304" y="1763524"/>
              <a:ext cx="327334" cy="369332"/>
            </a:xfrm>
            <a:prstGeom prst="rect">
              <a:avLst/>
            </a:prstGeom>
          </p:spPr>
          <p:txBody>
            <a:bodyPr wrap="none">
              <a:spAutoFit/>
            </a:bodyPr>
            <a:lstStyle/>
            <a:p>
              <a:r>
                <a:rPr lang="en-IN" dirty="0" smtClean="0"/>
                <a:t>D</a:t>
              </a:r>
              <a:endParaRPr lang="en-IN" dirty="0"/>
            </a:p>
          </p:txBody>
        </p:sp>
      </p:grpSp>
    </p:spTree>
    <p:extLst>
      <p:ext uri="{BB962C8B-B14F-4D97-AF65-F5344CB8AC3E}">
        <p14:creationId xmlns:p14="http://schemas.microsoft.com/office/powerpoint/2010/main" val="31126529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3</a:t>
            </a:r>
            <a:endParaRPr lang="en-IN" dirty="0"/>
          </a:p>
        </p:txBody>
      </p:sp>
      <p:sp>
        <p:nvSpPr>
          <p:cNvPr id="3" name="Content Placeholder 2"/>
          <p:cNvSpPr>
            <a:spLocks noGrp="1"/>
          </p:cNvSpPr>
          <p:nvPr>
            <p:ph idx="1"/>
          </p:nvPr>
        </p:nvSpPr>
        <p:spPr>
          <a:xfrm>
            <a:off x="457200" y="1600201"/>
            <a:ext cx="5338936" cy="4493096"/>
          </a:xfrm>
        </p:spPr>
        <p:txBody>
          <a:bodyPr>
            <a:normAutofit fontScale="85000" lnSpcReduction="20000"/>
          </a:bodyPr>
          <a:lstStyle/>
          <a:p>
            <a:r>
              <a:rPr lang="en-IN" dirty="0">
                <a:latin typeface="Times New Roman"/>
              </a:rPr>
              <a:t>A rigid bar of weight </a:t>
            </a:r>
            <a:r>
              <a:rPr lang="en-IN" dirty="0" smtClean="0">
                <a:latin typeface="Times New Roman"/>
              </a:rPr>
              <a:t>W=340.5 kg </a:t>
            </a:r>
            <a:r>
              <a:rPr lang="en-IN" dirty="0">
                <a:latin typeface="Times New Roman"/>
              </a:rPr>
              <a:t>hangs from three equally spaced wires, two of steel and one of </a:t>
            </a:r>
            <a:r>
              <a:rPr lang="en-IN" dirty="0" smtClean="0">
                <a:latin typeface="Times New Roman"/>
              </a:rPr>
              <a:t>aluminium. </a:t>
            </a:r>
            <a:r>
              <a:rPr lang="en-IN" dirty="0">
                <a:latin typeface="Times New Roman"/>
              </a:rPr>
              <a:t>The diameter of the wires </a:t>
            </a:r>
            <a:r>
              <a:rPr lang="en-IN" dirty="0" smtClean="0">
                <a:latin typeface="Times New Roman"/>
              </a:rPr>
              <a:t>is 3.175 mm </a:t>
            </a:r>
            <a:r>
              <a:rPr lang="en-IN" dirty="0">
                <a:latin typeface="Times New Roman"/>
              </a:rPr>
              <a:t>. Before they were loaded, all three wires had the same length</a:t>
            </a:r>
            <a:r>
              <a:rPr lang="en-IN" dirty="0" smtClean="0">
                <a:latin typeface="Times New Roman"/>
              </a:rPr>
              <a:t>. What </a:t>
            </a:r>
            <a:r>
              <a:rPr lang="en-IN" dirty="0">
                <a:latin typeface="Times New Roman"/>
              </a:rPr>
              <a:t>temperature increase </a:t>
            </a:r>
            <a:r>
              <a:rPr lang="en-IN" dirty="0" smtClean="0">
                <a:latin typeface="Symbol" panose="05050102010706020507" pitchFamily="18" charset="2"/>
              </a:rPr>
              <a:t>D</a:t>
            </a:r>
            <a:r>
              <a:rPr lang="en-IN" dirty="0" smtClean="0">
                <a:latin typeface="Times New Roman"/>
              </a:rPr>
              <a:t>T </a:t>
            </a:r>
            <a:r>
              <a:rPr lang="en-IN" dirty="0">
                <a:latin typeface="Times New Roman"/>
              </a:rPr>
              <a:t>in all three wires will result in the entire load being carried by the steel wires? (</a:t>
            </a:r>
            <a:r>
              <a:rPr lang="en-IN" dirty="0" smtClean="0">
                <a:latin typeface="Times New Roman"/>
              </a:rPr>
              <a:t>Assume E</a:t>
            </a:r>
            <a:r>
              <a:rPr lang="en-IN" baseline="-25000" dirty="0" smtClean="0">
                <a:latin typeface="Times New Roman"/>
              </a:rPr>
              <a:t>s</a:t>
            </a:r>
            <a:r>
              <a:rPr lang="en-IN" dirty="0" smtClean="0">
                <a:latin typeface="Times New Roman"/>
              </a:rPr>
              <a:t> = 207 </a:t>
            </a:r>
            <a:r>
              <a:rPr lang="en-IN" dirty="0" err="1" smtClean="0">
                <a:latin typeface="Times New Roman"/>
              </a:rPr>
              <a:t>GPa</a:t>
            </a:r>
            <a:r>
              <a:rPr lang="en-IN" dirty="0" smtClean="0">
                <a:latin typeface="Times New Roman"/>
              </a:rPr>
              <a:t>, </a:t>
            </a:r>
            <a:r>
              <a:rPr lang="en-IN" dirty="0" smtClean="0">
                <a:latin typeface="Symbol" panose="05050102010706020507" pitchFamily="18" charset="2"/>
              </a:rPr>
              <a:t>a</a:t>
            </a:r>
            <a:r>
              <a:rPr lang="en-IN" baseline="-25000" dirty="0" smtClean="0">
                <a:latin typeface="Times New Roman"/>
              </a:rPr>
              <a:t>s</a:t>
            </a:r>
            <a:r>
              <a:rPr lang="en-IN" dirty="0" smtClean="0">
                <a:latin typeface="Times New Roman"/>
              </a:rPr>
              <a:t> = 11.7x10-6/°C, </a:t>
            </a:r>
            <a:r>
              <a:rPr lang="en-IN" dirty="0">
                <a:latin typeface="Symbol" panose="05050102010706020507" pitchFamily="18" charset="2"/>
              </a:rPr>
              <a:t>a</a:t>
            </a:r>
            <a:r>
              <a:rPr lang="en-IN" baseline="-25000" dirty="0">
                <a:latin typeface="Times New Roman"/>
              </a:rPr>
              <a:t>al</a:t>
            </a:r>
            <a:r>
              <a:rPr lang="en-IN" dirty="0">
                <a:latin typeface="Times New Roman"/>
              </a:rPr>
              <a:t> = </a:t>
            </a:r>
            <a:r>
              <a:rPr lang="en-IN" dirty="0" smtClean="0">
                <a:latin typeface="Times New Roman"/>
              </a:rPr>
              <a:t>21.6x10-6</a:t>
            </a:r>
            <a:r>
              <a:rPr lang="en-IN" dirty="0">
                <a:latin typeface="Times New Roman"/>
              </a:rPr>
              <a:t>/°</a:t>
            </a:r>
            <a:r>
              <a:rPr lang="en-IN" dirty="0" smtClean="0">
                <a:latin typeface="Times New Roman"/>
              </a:rPr>
              <a:t>C</a:t>
            </a:r>
            <a:endParaRPr lang="en-IN" dirty="0"/>
          </a:p>
        </p:txBody>
      </p:sp>
      <p:grpSp>
        <p:nvGrpSpPr>
          <p:cNvPr id="5" name="Group 4"/>
          <p:cNvGrpSpPr/>
          <p:nvPr/>
        </p:nvGrpSpPr>
        <p:grpSpPr>
          <a:xfrm>
            <a:off x="5902399" y="1603995"/>
            <a:ext cx="2486025" cy="2905125"/>
            <a:chOff x="5902399" y="1603995"/>
            <a:chExt cx="2486025" cy="2905125"/>
          </a:xfrm>
        </p:grpSpPr>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2399" y="1603995"/>
              <a:ext cx="2486025" cy="290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840400" y="4005064"/>
              <a:ext cx="1332000" cy="288000"/>
            </a:xfrm>
            <a:prstGeom prst="rect">
              <a:avLst/>
            </a:prstGeom>
            <a:solidFill>
              <a:schemeClr val="bg1"/>
            </a:solidFill>
          </p:spPr>
          <p:txBody>
            <a:bodyPr wrap="square" rtlCol="0">
              <a:spAutoFit/>
            </a:bodyPr>
            <a:lstStyle/>
            <a:p>
              <a:r>
                <a:rPr lang="en-IN" sz="1600" i="1" dirty="0" smtClean="0">
                  <a:latin typeface="Times New Roman" panose="02020603050405020304" pitchFamily="18" charset="0"/>
                  <a:cs typeface="Times New Roman" panose="02020603050405020304" pitchFamily="18" charset="0"/>
                </a:rPr>
                <a:t>W = 340.5 kg</a:t>
              </a:r>
              <a:endParaRPr lang="en-IN" sz="1600" i="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6761219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3</a:t>
            </a:r>
          </a:p>
        </p:txBody>
      </p:sp>
      <p:sp>
        <p:nvSpPr>
          <p:cNvPr id="3" name="Content Placeholder 2"/>
          <p:cNvSpPr>
            <a:spLocks noGrp="1"/>
          </p:cNvSpPr>
          <p:nvPr>
            <p:ph idx="1"/>
          </p:nvPr>
        </p:nvSpPr>
        <p:spPr>
          <a:xfrm>
            <a:off x="457200" y="1600200"/>
            <a:ext cx="5445199" cy="4525963"/>
          </a:xfrm>
        </p:spPr>
        <p:txBody>
          <a:bodyPr>
            <a:normAutofit fontScale="92500" lnSpcReduction="20000"/>
          </a:bodyPr>
          <a:lstStyle/>
          <a:p>
            <a:r>
              <a:rPr lang="en-IN" sz="2800" dirty="0"/>
              <a:t>Let us assume all wires </a:t>
            </a:r>
            <a:r>
              <a:rPr lang="en-IN" sz="2800" dirty="0" smtClean="0"/>
              <a:t>expand</a:t>
            </a:r>
          </a:p>
          <a:p>
            <a:r>
              <a:rPr lang="en-IN" sz="2800" dirty="0" smtClean="0"/>
              <a:t>We draw the FBD</a:t>
            </a:r>
          </a:p>
          <a:p>
            <a:r>
              <a:rPr lang="en-IN" sz="2800" dirty="0" smtClean="0"/>
              <a:t>We write down the equation of force equilibrium. Because of symmetry we do not need to consider the moment equation.</a:t>
            </a:r>
          </a:p>
          <a:p>
            <a:r>
              <a:rPr lang="en-IN" sz="2800" dirty="0" smtClean="0"/>
              <a:t>Taking moments about the </a:t>
            </a:r>
            <a:r>
              <a:rPr lang="en-IN" sz="2800" dirty="0" err="1" smtClean="0"/>
              <a:t>center</a:t>
            </a:r>
            <a:r>
              <a:rPr lang="en-IN" sz="2800" dirty="0" smtClean="0"/>
              <a:t> of the rigid bar simply tells us that both the steel wires have equal forces, which we can figure out anyway looking at the symmetry of the problem.</a:t>
            </a:r>
          </a:p>
          <a:p>
            <a:endParaRPr lang="en-IN" sz="2800" dirty="0"/>
          </a:p>
          <a:p>
            <a:endParaRPr lang="en-IN" sz="2800" dirty="0"/>
          </a:p>
        </p:txBody>
      </p:sp>
      <p:grpSp>
        <p:nvGrpSpPr>
          <p:cNvPr id="4" name="Group 3"/>
          <p:cNvGrpSpPr/>
          <p:nvPr/>
        </p:nvGrpSpPr>
        <p:grpSpPr>
          <a:xfrm>
            <a:off x="6550471" y="2729552"/>
            <a:ext cx="2486025" cy="1779568"/>
            <a:chOff x="5902399" y="2729552"/>
            <a:chExt cx="2486025" cy="1779568"/>
          </a:xfrm>
        </p:grpSpPr>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38744"/>
            <a:stretch/>
          </p:blipFill>
          <p:spPr bwMode="auto">
            <a:xfrm>
              <a:off x="5902399" y="2729552"/>
              <a:ext cx="2486025" cy="1779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840400" y="4005064"/>
              <a:ext cx="1332000" cy="288000"/>
            </a:xfrm>
            <a:prstGeom prst="rect">
              <a:avLst/>
            </a:prstGeom>
            <a:solidFill>
              <a:schemeClr val="bg1"/>
            </a:solidFill>
          </p:spPr>
          <p:txBody>
            <a:bodyPr wrap="square" rtlCol="0">
              <a:spAutoFit/>
            </a:bodyPr>
            <a:lstStyle/>
            <a:p>
              <a:r>
                <a:rPr lang="en-IN" sz="1600" i="1" dirty="0" smtClean="0">
                  <a:latin typeface="Times New Roman" panose="02020603050405020304" pitchFamily="18" charset="0"/>
                  <a:cs typeface="Times New Roman" panose="02020603050405020304" pitchFamily="18" charset="0"/>
                </a:rPr>
                <a:t>W = 340.5 kg</a:t>
              </a:r>
              <a:endParaRPr lang="en-IN" sz="1600" i="1" dirty="0">
                <a:latin typeface="Times New Roman" panose="02020603050405020304" pitchFamily="18" charset="0"/>
                <a:cs typeface="Times New Roman" panose="02020603050405020304" pitchFamily="18" charset="0"/>
              </a:endParaRPr>
            </a:p>
          </p:txBody>
        </p:sp>
      </p:grpSp>
      <p:cxnSp>
        <p:nvCxnSpPr>
          <p:cNvPr id="7" name="Straight Arrow Connector 6"/>
          <p:cNvCxnSpPr/>
          <p:nvPr/>
        </p:nvCxnSpPr>
        <p:spPr>
          <a:xfrm rot="16200000">
            <a:off x="6627113" y="2387769"/>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588264" y="2195572"/>
            <a:ext cx="360000" cy="360000"/>
          </a:xfrm>
          <a:prstGeom prst="rect">
            <a:avLst/>
          </a:prstGeom>
          <a:noFill/>
        </p:spPr>
        <p:txBody>
          <a:bodyPr wrap="square" rtlCol="0">
            <a:spAutoFit/>
          </a:bodyPr>
          <a:lstStyle/>
          <a:p>
            <a:r>
              <a:rPr lang="en-IN" dirty="0" smtClean="0"/>
              <a:t>F</a:t>
            </a:r>
            <a:r>
              <a:rPr lang="en-IN" baseline="-25000" dirty="0" smtClean="0"/>
              <a:t>s</a:t>
            </a:r>
            <a:endParaRPr lang="en-IN" baseline="-25000" dirty="0"/>
          </a:p>
        </p:txBody>
      </p:sp>
      <p:cxnSp>
        <p:nvCxnSpPr>
          <p:cNvPr id="9" name="Straight Arrow Connector 8"/>
          <p:cNvCxnSpPr/>
          <p:nvPr/>
        </p:nvCxnSpPr>
        <p:spPr>
          <a:xfrm rot="16200000">
            <a:off x="7491209" y="2381999"/>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884408" y="2189802"/>
            <a:ext cx="360000" cy="360000"/>
          </a:xfrm>
          <a:prstGeom prst="rect">
            <a:avLst/>
          </a:prstGeom>
          <a:noFill/>
        </p:spPr>
        <p:txBody>
          <a:bodyPr wrap="square" rtlCol="0">
            <a:spAutoFit/>
          </a:bodyPr>
          <a:lstStyle/>
          <a:p>
            <a:r>
              <a:rPr lang="en-IN" dirty="0" smtClean="0"/>
              <a:t>F</a:t>
            </a:r>
            <a:r>
              <a:rPr lang="en-IN" baseline="-25000" dirty="0" smtClean="0"/>
              <a:t>s</a:t>
            </a:r>
            <a:endParaRPr lang="en-IN" baseline="-25000" dirty="0"/>
          </a:p>
        </p:txBody>
      </p:sp>
      <p:cxnSp>
        <p:nvCxnSpPr>
          <p:cNvPr id="11" name="Straight Arrow Connector 10"/>
          <p:cNvCxnSpPr/>
          <p:nvPr/>
        </p:nvCxnSpPr>
        <p:spPr>
          <a:xfrm rot="16200000">
            <a:off x="7059161" y="2387769"/>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164288" y="1700848"/>
            <a:ext cx="396000" cy="360000"/>
          </a:xfrm>
          <a:prstGeom prst="rect">
            <a:avLst/>
          </a:prstGeom>
          <a:noFill/>
        </p:spPr>
        <p:txBody>
          <a:bodyPr wrap="square" rtlCol="0">
            <a:spAutoFit/>
          </a:bodyPr>
          <a:lstStyle/>
          <a:p>
            <a:r>
              <a:rPr lang="en-IN" dirty="0" err="1" smtClean="0"/>
              <a:t>F</a:t>
            </a:r>
            <a:r>
              <a:rPr lang="en-IN" baseline="-25000" dirty="0" err="1" smtClean="0"/>
              <a:t>al</a:t>
            </a:r>
            <a:endParaRPr lang="en-IN" baseline="-25000" dirty="0"/>
          </a:p>
        </p:txBody>
      </p:sp>
      <p:graphicFrame>
        <p:nvGraphicFramePr>
          <p:cNvPr id="13" name="Object 12"/>
          <p:cNvGraphicFramePr>
            <a:graphicFrameLocks noChangeAspect="1"/>
          </p:cNvGraphicFramePr>
          <p:nvPr>
            <p:extLst>
              <p:ext uri="{D42A27DB-BD31-4B8C-83A1-F6EECF244321}">
                <p14:modId xmlns:p14="http://schemas.microsoft.com/office/powerpoint/2010/main" val="2872777"/>
              </p:ext>
            </p:extLst>
          </p:nvPr>
        </p:nvGraphicFramePr>
        <p:xfrm>
          <a:off x="6588264" y="4797152"/>
          <a:ext cx="2159000" cy="571500"/>
        </p:xfrm>
        <a:graphic>
          <a:graphicData uri="http://schemas.openxmlformats.org/presentationml/2006/ole">
            <mc:AlternateContent xmlns:mc="http://schemas.openxmlformats.org/markup-compatibility/2006">
              <mc:Choice xmlns:v="urn:schemas-microsoft-com:vml" Requires="v">
                <p:oleObj spid="_x0000_s21515" name="Equation" r:id="rId4" imgW="863280" imgH="228600" progId="Equation.DSMT4">
                  <p:embed/>
                </p:oleObj>
              </mc:Choice>
              <mc:Fallback>
                <p:oleObj name="Equation" r:id="rId4" imgW="863280" imgH="228600" progId="Equation.DSMT4">
                  <p:embed/>
                  <p:pic>
                    <p:nvPicPr>
                      <p:cNvPr id="0" name="Object 6"/>
                      <p:cNvPicPr>
                        <a:picLocks noChangeAspect="1" noChangeArrowheads="1"/>
                      </p:cNvPicPr>
                      <p:nvPr/>
                    </p:nvPicPr>
                    <p:blipFill>
                      <a:blip r:embed="rId5"/>
                      <a:srcRect/>
                      <a:stretch>
                        <a:fillRect/>
                      </a:stretch>
                    </p:blipFill>
                    <p:spPr bwMode="auto">
                      <a:xfrm>
                        <a:off x="6588264" y="4797152"/>
                        <a:ext cx="21590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598535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3</a:t>
            </a:r>
          </a:p>
        </p:txBody>
      </p:sp>
      <p:sp>
        <p:nvSpPr>
          <p:cNvPr id="3" name="Content Placeholder 2"/>
          <p:cNvSpPr>
            <a:spLocks noGrp="1"/>
          </p:cNvSpPr>
          <p:nvPr>
            <p:ph idx="1"/>
          </p:nvPr>
        </p:nvSpPr>
        <p:spPr>
          <a:xfrm>
            <a:off x="457200" y="1268760"/>
            <a:ext cx="5842992" cy="4525963"/>
          </a:xfrm>
        </p:spPr>
        <p:txBody>
          <a:bodyPr>
            <a:noAutofit/>
          </a:bodyPr>
          <a:lstStyle/>
          <a:p>
            <a:r>
              <a:rPr lang="en-IN" sz="2400" dirty="0" smtClean="0"/>
              <a:t>Assuming expansion for all wires implies that both steel and aluminium wires are not loose. There is a possibility that one of them may not be in tension. We will need to check that once our problem is solved with this assumption. We will need to check if all the forces come out as positive with our chosen directions. </a:t>
            </a:r>
          </a:p>
          <a:p>
            <a:r>
              <a:rPr lang="en-IN" sz="2400" dirty="0" smtClean="0"/>
              <a:t>If any of them is negative it means that a wire being a wire and not a rod, will not be doing anything, and hence we will have to re do the problem assuming those wires are not there at all</a:t>
            </a:r>
            <a:endParaRPr lang="en-IN" sz="2400" dirty="0"/>
          </a:p>
          <a:p>
            <a:endParaRPr lang="en-IN" sz="2400" dirty="0"/>
          </a:p>
        </p:txBody>
      </p:sp>
      <p:grpSp>
        <p:nvGrpSpPr>
          <p:cNvPr id="4" name="Group 3"/>
          <p:cNvGrpSpPr/>
          <p:nvPr/>
        </p:nvGrpSpPr>
        <p:grpSpPr>
          <a:xfrm>
            <a:off x="6550471" y="2729552"/>
            <a:ext cx="2486025" cy="1779568"/>
            <a:chOff x="5902399" y="2729552"/>
            <a:chExt cx="2486025" cy="1779568"/>
          </a:xfrm>
        </p:grpSpPr>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38744"/>
            <a:stretch/>
          </p:blipFill>
          <p:spPr bwMode="auto">
            <a:xfrm>
              <a:off x="5902399" y="2729552"/>
              <a:ext cx="2486025" cy="1779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840400" y="4005064"/>
              <a:ext cx="1332000" cy="288000"/>
            </a:xfrm>
            <a:prstGeom prst="rect">
              <a:avLst/>
            </a:prstGeom>
            <a:solidFill>
              <a:schemeClr val="bg1"/>
            </a:solidFill>
          </p:spPr>
          <p:txBody>
            <a:bodyPr wrap="square" rtlCol="0">
              <a:spAutoFit/>
            </a:bodyPr>
            <a:lstStyle/>
            <a:p>
              <a:r>
                <a:rPr lang="en-IN" sz="1600" i="1" dirty="0" smtClean="0">
                  <a:latin typeface="Times New Roman" panose="02020603050405020304" pitchFamily="18" charset="0"/>
                  <a:cs typeface="Times New Roman" panose="02020603050405020304" pitchFamily="18" charset="0"/>
                </a:rPr>
                <a:t>W = 340.5 kg</a:t>
              </a:r>
              <a:endParaRPr lang="en-IN" sz="1600" i="1" dirty="0">
                <a:latin typeface="Times New Roman" panose="02020603050405020304" pitchFamily="18" charset="0"/>
                <a:cs typeface="Times New Roman" panose="02020603050405020304" pitchFamily="18" charset="0"/>
              </a:endParaRPr>
            </a:p>
          </p:txBody>
        </p:sp>
      </p:grpSp>
      <p:cxnSp>
        <p:nvCxnSpPr>
          <p:cNvPr id="7" name="Straight Arrow Connector 6"/>
          <p:cNvCxnSpPr/>
          <p:nvPr/>
        </p:nvCxnSpPr>
        <p:spPr>
          <a:xfrm rot="16200000">
            <a:off x="6627113" y="2387769"/>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588264" y="2195572"/>
            <a:ext cx="360000" cy="360000"/>
          </a:xfrm>
          <a:prstGeom prst="rect">
            <a:avLst/>
          </a:prstGeom>
          <a:noFill/>
        </p:spPr>
        <p:txBody>
          <a:bodyPr wrap="square" rtlCol="0">
            <a:spAutoFit/>
          </a:bodyPr>
          <a:lstStyle/>
          <a:p>
            <a:r>
              <a:rPr lang="en-IN" dirty="0" smtClean="0"/>
              <a:t>F</a:t>
            </a:r>
            <a:r>
              <a:rPr lang="en-IN" baseline="-25000" dirty="0" smtClean="0"/>
              <a:t>s</a:t>
            </a:r>
            <a:endParaRPr lang="en-IN" baseline="-25000" dirty="0"/>
          </a:p>
        </p:txBody>
      </p:sp>
      <p:cxnSp>
        <p:nvCxnSpPr>
          <p:cNvPr id="9" name="Straight Arrow Connector 8"/>
          <p:cNvCxnSpPr/>
          <p:nvPr/>
        </p:nvCxnSpPr>
        <p:spPr>
          <a:xfrm rot="16200000">
            <a:off x="7491209" y="2381999"/>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884408" y="2189802"/>
            <a:ext cx="360000" cy="360000"/>
          </a:xfrm>
          <a:prstGeom prst="rect">
            <a:avLst/>
          </a:prstGeom>
          <a:noFill/>
        </p:spPr>
        <p:txBody>
          <a:bodyPr wrap="square" rtlCol="0">
            <a:spAutoFit/>
          </a:bodyPr>
          <a:lstStyle/>
          <a:p>
            <a:r>
              <a:rPr lang="en-IN" dirty="0" smtClean="0"/>
              <a:t>F</a:t>
            </a:r>
            <a:r>
              <a:rPr lang="en-IN" baseline="-25000" dirty="0" smtClean="0"/>
              <a:t>s</a:t>
            </a:r>
            <a:endParaRPr lang="en-IN" baseline="-25000" dirty="0"/>
          </a:p>
        </p:txBody>
      </p:sp>
      <p:cxnSp>
        <p:nvCxnSpPr>
          <p:cNvPr id="11" name="Straight Arrow Connector 10"/>
          <p:cNvCxnSpPr/>
          <p:nvPr/>
        </p:nvCxnSpPr>
        <p:spPr>
          <a:xfrm rot="16200000">
            <a:off x="7059161" y="2387769"/>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164288" y="1700848"/>
            <a:ext cx="396000" cy="360000"/>
          </a:xfrm>
          <a:prstGeom prst="rect">
            <a:avLst/>
          </a:prstGeom>
          <a:noFill/>
        </p:spPr>
        <p:txBody>
          <a:bodyPr wrap="square" rtlCol="0">
            <a:spAutoFit/>
          </a:bodyPr>
          <a:lstStyle/>
          <a:p>
            <a:r>
              <a:rPr lang="en-IN" dirty="0" err="1" smtClean="0"/>
              <a:t>F</a:t>
            </a:r>
            <a:r>
              <a:rPr lang="en-IN" baseline="-25000" dirty="0" err="1" smtClean="0"/>
              <a:t>al</a:t>
            </a:r>
            <a:endParaRPr lang="en-IN" baseline="-25000" dirty="0"/>
          </a:p>
        </p:txBody>
      </p:sp>
      <p:graphicFrame>
        <p:nvGraphicFramePr>
          <p:cNvPr id="13" name="Object 12"/>
          <p:cNvGraphicFramePr>
            <a:graphicFrameLocks noChangeAspect="1"/>
          </p:cNvGraphicFramePr>
          <p:nvPr>
            <p:extLst>
              <p:ext uri="{D42A27DB-BD31-4B8C-83A1-F6EECF244321}">
                <p14:modId xmlns:p14="http://schemas.microsoft.com/office/powerpoint/2010/main" val="3958852520"/>
              </p:ext>
            </p:extLst>
          </p:nvPr>
        </p:nvGraphicFramePr>
        <p:xfrm>
          <a:off x="6661472" y="5017740"/>
          <a:ext cx="2159000" cy="571500"/>
        </p:xfrm>
        <a:graphic>
          <a:graphicData uri="http://schemas.openxmlformats.org/presentationml/2006/ole">
            <mc:AlternateContent xmlns:mc="http://schemas.openxmlformats.org/markup-compatibility/2006">
              <mc:Choice xmlns:v="urn:schemas-microsoft-com:vml" Requires="v">
                <p:oleObj spid="_x0000_s22539" name="Equation" r:id="rId4" imgW="863280" imgH="228600" progId="Equation.DSMT4">
                  <p:embed/>
                </p:oleObj>
              </mc:Choice>
              <mc:Fallback>
                <p:oleObj name="Equation" r:id="rId4" imgW="863280" imgH="228600" progId="Equation.DSMT4">
                  <p:embed/>
                  <p:pic>
                    <p:nvPicPr>
                      <p:cNvPr id="0" name=""/>
                      <p:cNvPicPr>
                        <a:picLocks noChangeAspect="1" noChangeArrowheads="1"/>
                      </p:cNvPicPr>
                      <p:nvPr/>
                    </p:nvPicPr>
                    <p:blipFill>
                      <a:blip r:embed="rId5"/>
                      <a:srcRect/>
                      <a:stretch>
                        <a:fillRect/>
                      </a:stretch>
                    </p:blipFill>
                    <p:spPr bwMode="auto">
                      <a:xfrm>
                        <a:off x="6661472" y="5017740"/>
                        <a:ext cx="21590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961589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3</a:t>
            </a:r>
          </a:p>
        </p:txBody>
      </p:sp>
      <p:sp>
        <p:nvSpPr>
          <p:cNvPr id="3" name="Content Placeholder 2"/>
          <p:cNvSpPr>
            <a:spLocks noGrp="1"/>
          </p:cNvSpPr>
          <p:nvPr>
            <p:ph idx="1"/>
          </p:nvPr>
        </p:nvSpPr>
        <p:spPr>
          <a:xfrm>
            <a:off x="457200" y="1268760"/>
            <a:ext cx="6059056" cy="4525963"/>
          </a:xfrm>
        </p:spPr>
        <p:txBody>
          <a:bodyPr>
            <a:noAutofit/>
          </a:bodyPr>
          <a:lstStyle/>
          <a:p>
            <a:r>
              <a:rPr lang="en-IN" sz="2400" dirty="0" smtClean="0"/>
              <a:t>Expansion due to temperature. These will happen irrespective of whether the wire is loose or tight).</a:t>
            </a:r>
          </a:p>
          <a:p>
            <a:endParaRPr lang="en-IN" sz="2400" dirty="0"/>
          </a:p>
        </p:txBody>
      </p:sp>
      <p:grpSp>
        <p:nvGrpSpPr>
          <p:cNvPr id="4" name="Group 3"/>
          <p:cNvGrpSpPr/>
          <p:nvPr/>
        </p:nvGrpSpPr>
        <p:grpSpPr>
          <a:xfrm>
            <a:off x="6478463" y="2729552"/>
            <a:ext cx="2486025" cy="1779568"/>
            <a:chOff x="5902399" y="2729552"/>
            <a:chExt cx="2486025" cy="1779568"/>
          </a:xfrm>
        </p:grpSpPr>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38744"/>
            <a:stretch/>
          </p:blipFill>
          <p:spPr bwMode="auto">
            <a:xfrm>
              <a:off x="5902399" y="2729552"/>
              <a:ext cx="2486025" cy="1779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840400" y="4005064"/>
              <a:ext cx="1332000" cy="288000"/>
            </a:xfrm>
            <a:prstGeom prst="rect">
              <a:avLst/>
            </a:prstGeom>
            <a:solidFill>
              <a:schemeClr val="bg1"/>
            </a:solidFill>
          </p:spPr>
          <p:txBody>
            <a:bodyPr wrap="square" rtlCol="0">
              <a:spAutoFit/>
            </a:bodyPr>
            <a:lstStyle/>
            <a:p>
              <a:r>
                <a:rPr lang="en-IN" sz="1600" i="1" dirty="0" smtClean="0">
                  <a:latin typeface="Times New Roman" panose="02020603050405020304" pitchFamily="18" charset="0"/>
                  <a:cs typeface="Times New Roman" panose="02020603050405020304" pitchFamily="18" charset="0"/>
                </a:rPr>
                <a:t>W = 340.5 kg</a:t>
              </a:r>
              <a:endParaRPr lang="en-IN" sz="1600" i="1" dirty="0">
                <a:latin typeface="Times New Roman" panose="02020603050405020304" pitchFamily="18" charset="0"/>
                <a:cs typeface="Times New Roman" panose="02020603050405020304" pitchFamily="18" charset="0"/>
              </a:endParaRPr>
            </a:p>
          </p:txBody>
        </p:sp>
      </p:grpSp>
      <p:cxnSp>
        <p:nvCxnSpPr>
          <p:cNvPr id="7" name="Straight Arrow Connector 6"/>
          <p:cNvCxnSpPr/>
          <p:nvPr/>
        </p:nvCxnSpPr>
        <p:spPr>
          <a:xfrm rot="16200000">
            <a:off x="6555105" y="2387769"/>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516256" y="2195572"/>
            <a:ext cx="360000" cy="360000"/>
          </a:xfrm>
          <a:prstGeom prst="rect">
            <a:avLst/>
          </a:prstGeom>
          <a:noFill/>
        </p:spPr>
        <p:txBody>
          <a:bodyPr wrap="square" rtlCol="0">
            <a:spAutoFit/>
          </a:bodyPr>
          <a:lstStyle/>
          <a:p>
            <a:r>
              <a:rPr lang="en-IN" dirty="0" smtClean="0"/>
              <a:t>F</a:t>
            </a:r>
            <a:r>
              <a:rPr lang="en-IN" baseline="-25000" dirty="0" smtClean="0"/>
              <a:t>s</a:t>
            </a:r>
            <a:endParaRPr lang="en-IN" baseline="-25000" dirty="0"/>
          </a:p>
        </p:txBody>
      </p:sp>
      <p:cxnSp>
        <p:nvCxnSpPr>
          <p:cNvPr id="9" name="Straight Arrow Connector 8"/>
          <p:cNvCxnSpPr/>
          <p:nvPr/>
        </p:nvCxnSpPr>
        <p:spPr>
          <a:xfrm rot="16200000">
            <a:off x="7419201" y="2381999"/>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812400" y="2189802"/>
            <a:ext cx="360000" cy="360000"/>
          </a:xfrm>
          <a:prstGeom prst="rect">
            <a:avLst/>
          </a:prstGeom>
          <a:noFill/>
        </p:spPr>
        <p:txBody>
          <a:bodyPr wrap="square" rtlCol="0">
            <a:spAutoFit/>
          </a:bodyPr>
          <a:lstStyle/>
          <a:p>
            <a:r>
              <a:rPr lang="en-IN" dirty="0" smtClean="0"/>
              <a:t>F</a:t>
            </a:r>
            <a:r>
              <a:rPr lang="en-IN" baseline="-25000" dirty="0" smtClean="0"/>
              <a:t>s</a:t>
            </a:r>
            <a:endParaRPr lang="en-IN" baseline="-25000" dirty="0"/>
          </a:p>
        </p:txBody>
      </p:sp>
      <p:cxnSp>
        <p:nvCxnSpPr>
          <p:cNvPr id="11" name="Straight Arrow Connector 10"/>
          <p:cNvCxnSpPr/>
          <p:nvPr/>
        </p:nvCxnSpPr>
        <p:spPr>
          <a:xfrm rot="16200000">
            <a:off x="6987153" y="2387769"/>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092280" y="1700848"/>
            <a:ext cx="396000" cy="360000"/>
          </a:xfrm>
          <a:prstGeom prst="rect">
            <a:avLst/>
          </a:prstGeom>
          <a:noFill/>
        </p:spPr>
        <p:txBody>
          <a:bodyPr wrap="square" rtlCol="0">
            <a:spAutoFit/>
          </a:bodyPr>
          <a:lstStyle/>
          <a:p>
            <a:r>
              <a:rPr lang="en-IN" dirty="0" err="1" smtClean="0"/>
              <a:t>F</a:t>
            </a:r>
            <a:r>
              <a:rPr lang="en-IN" baseline="-25000" dirty="0" err="1" smtClean="0"/>
              <a:t>al</a:t>
            </a:r>
            <a:endParaRPr lang="en-IN" baseline="-25000" dirty="0"/>
          </a:p>
        </p:txBody>
      </p:sp>
      <p:graphicFrame>
        <p:nvGraphicFramePr>
          <p:cNvPr id="13" name="Object 12"/>
          <p:cNvGraphicFramePr>
            <a:graphicFrameLocks noChangeAspect="1"/>
          </p:cNvGraphicFramePr>
          <p:nvPr>
            <p:extLst>
              <p:ext uri="{D42A27DB-BD31-4B8C-83A1-F6EECF244321}">
                <p14:modId xmlns:p14="http://schemas.microsoft.com/office/powerpoint/2010/main" val="2253230569"/>
              </p:ext>
            </p:extLst>
          </p:nvPr>
        </p:nvGraphicFramePr>
        <p:xfrm>
          <a:off x="1193800" y="2798763"/>
          <a:ext cx="2635250" cy="1206500"/>
        </p:xfrm>
        <a:graphic>
          <a:graphicData uri="http://schemas.openxmlformats.org/presentationml/2006/ole">
            <mc:AlternateContent xmlns:mc="http://schemas.openxmlformats.org/markup-compatibility/2006">
              <mc:Choice xmlns:v="urn:schemas-microsoft-com:vml" Requires="v">
                <p:oleObj spid="_x0000_s24590" name="Equation" r:id="rId4" imgW="1054080" imgH="482400" progId="Equation.DSMT4">
                  <p:embed/>
                </p:oleObj>
              </mc:Choice>
              <mc:Fallback>
                <p:oleObj name="Equation" r:id="rId4" imgW="1054080" imgH="482400" progId="Equation.DSMT4">
                  <p:embed/>
                  <p:pic>
                    <p:nvPicPr>
                      <p:cNvPr id="0" name=""/>
                      <p:cNvPicPr>
                        <a:picLocks noChangeAspect="1" noChangeArrowheads="1"/>
                      </p:cNvPicPr>
                      <p:nvPr/>
                    </p:nvPicPr>
                    <p:blipFill>
                      <a:blip r:embed="rId5"/>
                      <a:srcRect/>
                      <a:stretch>
                        <a:fillRect/>
                      </a:stretch>
                    </p:blipFill>
                    <p:spPr bwMode="auto">
                      <a:xfrm>
                        <a:off x="1193800" y="2798763"/>
                        <a:ext cx="2635250"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782214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3</a:t>
            </a:r>
          </a:p>
        </p:txBody>
      </p:sp>
      <p:sp>
        <p:nvSpPr>
          <p:cNvPr id="3" name="Content Placeholder 2"/>
          <p:cNvSpPr>
            <a:spLocks noGrp="1"/>
          </p:cNvSpPr>
          <p:nvPr>
            <p:ph idx="1"/>
          </p:nvPr>
        </p:nvSpPr>
        <p:spPr>
          <a:xfrm>
            <a:off x="457200" y="1268760"/>
            <a:ext cx="6059056" cy="4525963"/>
          </a:xfrm>
        </p:spPr>
        <p:txBody>
          <a:bodyPr>
            <a:noAutofit/>
          </a:bodyPr>
          <a:lstStyle/>
          <a:p>
            <a:r>
              <a:rPr lang="en-IN" sz="2400" dirty="0" smtClean="0"/>
              <a:t>Expansion due to forces (remember we need to check if these come out as negative)</a:t>
            </a:r>
            <a:endParaRPr lang="en-IN" sz="2400" dirty="0"/>
          </a:p>
          <a:p>
            <a:endParaRPr lang="en-IN" sz="2400" dirty="0"/>
          </a:p>
        </p:txBody>
      </p:sp>
      <p:grpSp>
        <p:nvGrpSpPr>
          <p:cNvPr id="4" name="Group 3"/>
          <p:cNvGrpSpPr/>
          <p:nvPr/>
        </p:nvGrpSpPr>
        <p:grpSpPr>
          <a:xfrm>
            <a:off x="6478463" y="2729552"/>
            <a:ext cx="2486025" cy="1779568"/>
            <a:chOff x="5902399" y="2729552"/>
            <a:chExt cx="2486025" cy="1779568"/>
          </a:xfrm>
        </p:grpSpPr>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38744"/>
            <a:stretch/>
          </p:blipFill>
          <p:spPr bwMode="auto">
            <a:xfrm>
              <a:off x="5902399" y="2729552"/>
              <a:ext cx="2486025" cy="1779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840400" y="4005064"/>
              <a:ext cx="1332000" cy="288000"/>
            </a:xfrm>
            <a:prstGeom prst="rect">
              <a:avLst/>
            </a:prstGeom>
            <a:solidFill>
              <a:schemeClr val="bg1"/>
            </a:solidFill>
          </p:spPr>
          <p:txBody>
            <a:bodyPr wrap="square" rtlCol="0">
              <a:spAutoFit/>
            </a:bodyPr>
            <a:lstStyle/>
            <a:p>
              <a:r>
                <a:rPr lang="en-IN" sz="1600" i="1" dirty="0" smtClean="0">
                  <a:latin typeface="Times New Roman" panose="02020603050405020304" pitchFamily="18" charset="0"/>
                  <a:cs typeface="Times New Roman" panose="02020603050405020304" pitchFamily="18" charset="0"/>
                </a:rPr>
                <a:t>W = 340.5 kg</a:t>
              </a:r>
              <a:endParaRPr lang="en-IN" sz="1600" i="1" dirty="0">
                <a:latin typeface="Times New Roman" panose="02020603050405020304" pitchFamily="18" charset="0"/>
                <a:cs typeface="Times New Roman" panose="02020603050405020304" pitchFamily="18" charset="0"/>
              </a:endParaRPr>
            </a:p>
          </p:txBody>
        </p:sp>
      </p:grpSp>
      <p:cxnSp>
        <p:nvCxnSpPr>
          <p:cNvPr id="7" name="Straight Arrow Connector 6"/>
          <p:cNvCxnSpPr/>
          <p:nvPr/>
        </p:nvCxnSpPr>
        <p:spPr>
          <a:xfrm rot="16200000">
            <a:off x="6555105" y="2387769"/>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516256" y="2195572"/>
            <a:ext cx="360000" cy="360000"/>
          </a:xfrm>
          <a:prstGeom prst="rect">
            <a:avLst/>
          </a:prstGeom>
          <a:noFill/>
        </p:spPr>
        <p:txBody>
          <a:bodyPr wrap="square" rtlCol="0">
            <a:spAutoFit/>
          </a:bodyPr>
          <a:lstStyle/>
          <a:p>
            <a:r>
              <a:rPr lang="en-IN" dirty="0" smtClean="0"/>
              <a:t>F</a:t>
            </a:r>
            <a:r>
              <a:rPr lang="en-IN" baseline="-25000" dirty="0" smtClean="0"/>
              <a:t>s</a:t>
            </a:r>
            <a:endParaRPr lang="en-IN" baseline="-25000" dirty="0"/>
          </a:p>
        </p:txBody>
      </p:sp>
      <p:cxnSp>
        <p:nvCxnSpPr>
          <p:cNvPr id="9" name="Straight Arrow Connector 8"/>
          <p:cNvCxnSpPr/>
          <p:nvPr/>
        </p:nvCxnSpPr>
        <p:spPr>
          <a:xfrm rot="16200000">
            <a:off x="7419201" y="2381999"/>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812400" y="2189802"/>
            <a:ext cx="360000" cy="360000"/>
          </a:xfrm>
          <a:prstGeom prst="rect">
            <a:avLst/>
          </a:prstGeom>
          <a:noFill/>
        </p:spPr>
        <p:txBody>
          <a:bodyPr wrap="square" rtlCol="0">
            <a:spAutoFit/>
          </a:bodyPr>
          <a:lstStyle/>
          <a:p>
            <a:r>
              <a:rPr lang="en-IN" dirty="0" smtClean="0"/>
              <a:t>F</a:t>
            </a:r>
            <a:r>
              <a:rPr lang="en-IN" baseline="-25000" dirty="0" smtClean="0"/>
              <a:t>s</a:t>
            </a:r>
            <a:endParaRPr lang="en-IN" baseline="-25000" dirty="0"/>
          </a:p>
        </p:txBody>
      </p:sp>
      <p:cxnSp>
        <p:nvCxnSpPr>
          <p:cNvPr id="11" name="Straight Arrow Connector 10"/>
          <p:cNvCxnSpPr/>
          <p:nvPr/>
        </p:nvCxnSpPr>
        <p:spPr>
          <a:xfrm rot="16200000">
            <a:off x="6987153" y="2387769"/>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092280" y="1700848"/>
            <a:ext cx="396000" cy="360000"/>
          </a:xfrm>
          <a:prstGeom prst="rect">
            <a:avLst/>
          </a:prstGeom>
          <a:noFill/>
        </p:spPr>
        <p:txBody>
          <a:bodyPr wrap="square" rtlCol="0">
            <a:spAutoFit/>
          </a:bodyPr>
          <a:lstStyle/>
          <a:p>
            <a:r>
              <a:rPr lang="en-IN" dirty="0" err="1" smtClean="0"/>
              <a:t>F</a:t>
            </a:r>
            <a:r>
              <a:rPr lang="en-IN" baseline="-25000" dirty="0" err="1" smtClean="0"/>
              <a:t>al</a:t>
            </a:r>
            <a:endParaRPr lang="en-IN" baseline="-25000" dirty="0"/>
          </a:p>
        </p:txBody>
      </p:sp>
      <p:graphicFrame>
        <p:nvGraphicFramePr>
          <p:cNvPr id="13" name="Object 12"/>
          <p:cNvGraphicFramePr>
            <a:graphicFrameLocks noChangeAspect="1"/>
          </p:cNvGraphicFramePr>
          <p:nvPr>
            <p:extLst>
              <p:ext uri="{D42A27DB-BD31-4B8C-83A1-F6EECF244321}">
                <p14:modId xmlns:p14="http://schemas.microsoft.com/office/powerpoint/2010/main" val="235574922"/>
              </p:ext>
            </p:extLst>
          </p:nvPr>
        </p:nvGraphicFramePr>
        <p:xfrm>
          <a:off x="6589464" y="5017740"/>
          <a:ext cx="2159000" cy="571500"/>
        </p:xfrm>
        <a:graphic>
          <a:graphicData uri="http://schemas.openxmlformats.org/presentationml/2006/ole">
            <mc:AlternateContent xmlns:mc="http://schemas.openxmlformats.org/markup-compatibility/2006">
              <mc:Choice xmlns:v="urn:schemas-microsoft-com:vml" Requires="v">
                <p:oleObj spid="_x0000_s23573" name="Equation" r:id="rId4" imgW="863280" imgH="228600" progId="Equation.DSMT4">
                  <p:embed/>
                </p:oleObj>
              </mc:Choice>
              <mc:Fallback>
                <p:oleObj name="Equation" r:id="rId4" imgW="863280" imgH="228600" progId="Equation.DSMT4">
                  <p:embed/>
                  <p:pic>
                    <p:nvPicPr>
                      <p:cNvPr id="0" name=""/>
                      <p:cNvPicPr>
                        <a:picLocks noChangeAspect="1" noChangeArrowheads="1"/>
                      </p:cNvPicPr>
                      <p:nvPr/>
                    </p:nvPicPr>
                    <p:blipFill>
                      <a:blip r:embed="rId5"/>
                      <a:srcRect/>
                      <a:stretch>
                        <a:fillRect/>
                      </a:stretch>
                    </p:blipFill>
                    <p:spPr bwMode="auto">
                      <a:xfrm>
                        <a:off x="6589464" y="5017740"/>
                        <a:ext cx="21590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4292146840"/>
              </p:ext>
            </p:extLst>
          </p:nvPr>
        </p:nvGraphicFramePr>
        <p:xfrm>
          <a:off x="1336675" y="2290763"/>
          <a:ext cx="2349500" cy="2222500"/>
        </p:xfrm>
        <a:graphic>
          <a:graphicData uri="http://schemas.openxmlformats.org/presentationml/2006/ole">
            <mc:AlternateContent xmlns:mc="http://schemas.openxmlformats.org/markup-compatibility/2006">
              <mc:Choice xmlns:v="urn:schemas-microsoft-com:vml" Requires="v">
                <p:oleObj spid="_x0000_s23574" name="Equation" r:id="rId6" imgW="939600" imgH="888840" progId="Equation.DSMT4">
                  <p:embed/>
                </p:oleObj>
              </mc:Choice>
              <mc:Fallback>
                <p:oleObj name="Equation" r:id="rId6" imgW="939600" imgH="888840" progId="Equation.DSMT4">
                  <p:embed/>
                  <p:pic>
                    <p:nvPicPr>
                      <p:cNvPr id="0" name="Object 12"/>
                      <p:cNvPicPr>
                        <a:picLocks noChangeAspect="1" noChangeArrowheads="1"/>
                      </p:cNvPicPr>
                      <p:nvPr/>
                    </p:nvPicPr>
                    <p:blipFill>
                      <a:blip r:embed="rId7"/>
                      <a:srcRect/>
                      <a:stretch>
                        <a:fillRect/>
                      </a:stretch>
                    </p:blipFill>
                    <p:spPr bwMode="auto">
                      <a:xfrm>
                        <a:off x="1336675" y="2290763"/>
                        <a:ext cx="2349500"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293481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1</a:t>
            </a:r>
            <a:endParaRPr lang="en-IN" dirty="0"/>
          </a:p>
        </p:txBody>
      </p:sp>
      <p:sp>
        <p:nvSpPr>
          <p:cNvPr id="3" name="Content Placeholder 2"/>
          <p:cNvSpPr>
            <a:spLocks noGrp="1"/>
          </p:cNvSpPr>
          <p:nvPr>
            <p:ph idx="1"/>
          </p:nvPr>
        </p:nvSpPr>
        <p:spPr>
          <a:xfrm>
            <a:off x="457200" y="1600200"/>
            <a:ext cx="5736282" cy="4525963"/>
          </a:xfrm>
        </p:spPr>
        <p:txBody>
          <a:bodyPr/>
          <a:lstStyle/>
          <a:p>
            <a:r>
              <a:rPr lang="en-IN" dirty="0" smtClean="0"/>
              <a:t>Length = L</a:t>
            </a:r>
            <a:r>
              <a:rPr lang="en-IN" baseline="-25000" dirty="0" smtClean="0"/>
              <a:t>s</a:t>
            </a:r>
            <a:r>
              <a:rPr lang="en-IN" dirty="0" smtClean="0"/>
              <a:t>=</a:t>
            </a:r>
            <a:r>
              <a:rPr lang="en-IN" dirty="0" err="1" smtClean="0"/>
              <a:t>L</a:t>
            </a:r>
            <a:r>
              <a:rPr lang="en-IN" baseline="-25000" dirty="0" err="1" smtClean="0"/>
              <a:t>c</a:t>
            </a:r>
            <a:r>
              <a:rPr lang="en-IN" dirty="0" smtClean="0"/>
              <a:t>=L= 1.2 m for both concrete and steel</a:t>
            </a:r>
          </a:p>
          <a:p>
            <a:r>
              <a:rPr lang="en-IN" dirty="0" smtClean="0"/>
              <a:t>A</a:t>
            </a:r>
            <a:r>
              <a:rPr lang="en-IN" baseline="-25000" dirty="0" smtClean="0"/>
              <a:t>c</a:t>
            </a:r>
            <a:r>
              <a:rPr lang="en-IN" dirty="0" smtClean="0"/>
              <a:t>=a</a:t>
            </a:r>
            <a:r>
              <a:rPr lang="en-IN" baseline="30000" dirty="0" smtClean="0"/>
              <a:t>2</a:t>
            </a:r>
            <a:r>
              <a:rPr lang="en-IN" dirty="0" smtClean="0"/>
              <a:t>,a=200mm</a:t>
            </a:r>
            <a:endParaRPr lang="en-IN" baseline="30000" dirty="0" smtClean="0"/>
          </a:p>
          <a:p>
            <a:r>
              <a:rPr lang="en-IN" dirty="0" smtClean="0"/>
              <a:t>A</a:t>
            </a:r>
            <a:r>
              <a:rPr lang="en-IN" baseline="-25000" dirty="0" smtClean="0"/>
              <a:t>s</a:t>
            </a:r>
            <a:r>
              <a:rPr lang="en-IN" dirty="0" smtClean="0"/>
              <a:t>=nxpxr</a:t>
            </a:r>
            <a:r>
              <a:rPr lang="en-IN" baseline="30000" dirty="0" smtClean="0"/>
              <a:t>2</a:t>
            </a:r>
            <a:r>
              <a:rPr lang="en-IN" dirty="0" smtClean="0"/>
              <a:t>=, r= 9mm</a:t>
            </a:r>
          </a:p>
          <a:p>
            <a:r>
              <a:rPr lang="en-IN" dirty="0" smtClean="0"/>
              <a:t>n = no of rods = 18</a:t>
            </a:r>
          </a:p>
          <a:p>
            <a:r>
              <a:rPr lang="en-IN" dirty="0" smtClean="0"/>
              <a:t>Temperature rise =</a:t>
            </a:r>
            <a:r>
              <a:rPr lang="en-IN" dirty="0" smtClean="0">
                <a:latin typeface="Symbol" panose="05050102010706020507" pitchFamily="18" charset="2"/>
              </a:rPr>
              <a:t>D</a:t>
            </a:r>
            <a:r>
              <a:rPr lang="en-IN" dirty="0" smtClean="0"/>
              <a:t>T=27</a:t>
            </a:r>
            <a:r>
              <a:rPr lang="en-IN" baseline="30000" dirty="0" smtClean="0"/>
              <a:t>o</a:t>
            </a:r>
            <a:r>
              <a:rPr lang="en-IN" dirty="0" smtClean="0"/>
              <a:t>C</a:t>
            </a:r>
            <a:endParaRPr lang="en-IN" baseline="30000" dirty="0" smtClean="0"/>
          </a:p>
        </p:txBody>
      </p:sp>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3482" y="1772816"/>
            <a:ext cx="2266950" cy="2647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Audio 8">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318500" y="6032500"/>
            <a:ext cx="609600" cy="609600"/>
          </a:xfrm>
          <a:prstGeom prst="rect">
            <a:avLst/>
          </a:prstGeom>
        </p:spPr>
      </p:pic>
    </p:spTree>
    <p:extLst>
      <p:ext uri="{BB962C8B-B14F-4D97-AF65-F5344CB8AC3E}">
        <p14:creationId xmlns:p14="http://schemas.microsoft.com/office/powerpoint/2010/main" val="1820771881"/>
      </p:ext>
    </p:extLst>
  </p:cSld>
  <p:clrMapOvr>
    <a:masterClrMapping/>
  </p:clrMapOvr>
  <mc:AlternateContent xmlns:mc="http://schemas.openxmlformats.org/markup-compatibility/2006" xmlns:p14="http://schemas.microsoft.com/office/powerpoint/2010/main">
    <mc:Choice Requires="p14">
      <p:transition spd="slow" p14:dur="2000" advTm="1936"/>
    </mc:Choice>
    <mc:Fallback xmlns="">
      <p:transition spd="slow" advTm="193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9"/>
                </p:tgtEl>
              </p:cMediaNode>
            </p:audio>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3</a:t>
            </a:r>
          </a:p>
        </p:txBody>
      </p:sp>
      <p:sp>
        <p:nvSpPr>
          <p:cNvPr id="3" name="Content Placeholder 2"/>
          <p:cNvSpPr>
            <a:spLocks noGrp="1"/>
          </p:cNvSpPr>
          <p:nvPr>
            <p:ph idx="1"/>
          </p:nvPr>
        </p:nvSpPr>
        <p:spPr>
          <a:xfrm>
            <a:off x="251520" y="1268760"/>
            <a:ext cx="6959137" cy="4525963"/>
          </a:xfrm>
        </p:spPr>
        <p:txBody>
          <a:bodyPr>
            <a:noAutofit/>
          </a:bodyPr>
          <a:lstStyle/>
          <a:p>
            <a:r>
              <a:rPr lang="en-IN" sz="2400" dirty="0" smtClean="0"/>
              <a:t>Because of the symmetry (both mechanical and thermal, all rods being heated equally), after heating the rigid bar has to be horizontal (Geometrical constraint)</a:t>
            </a:r>
          </a:p>
          <a:p>
            <a:r>
              <a:rPr lang="en-IN" sz="2400" dirty="0" smtClean="0"/>
              <a:t>Also both steel and aluminium wires have initial length of L and same area of cross section A. Hence</a:t>
            </a:r>
          </a:p>
          <a:p>
            <a:pPr marL="0" indent="0">
              <a:buNone/>
            </a:pPr>
            <a:endParaRPr lang="en-IN" sz="2400" dirty="0"/>
          </a:p>
          <a:p>
            <a:endParaRPr lang="en-IN" sz="2400" dirty="0"/>
          </a:p>
        </p:txBody>
      </p:sp>
      <p:grpSp>
        <p:nvGrpSpPr>
          <p:cNvPr id="4" name="Group 3"/>
          <p:cNvGrpSpPr/>
          <p:nvPr/>
        </p:nvGrpSpPr>
        <p:grpSpPr>
          <a:xfrm>
            <a:off x="7198543" y="2729552"/>
            <a:ext cx="1837953" cy="1779568"/>
            <a:chOff x="5902399" y="2729552"/>
            <a:chExt cx="1837953" cy="1779568"/>
          </a:xfrm>
        </p:grpSpPr>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38744" r="31862"/>
            <a:stretch/>
          </p:blipFill>
          <p:spPr bwMode="auto">
            <a:xfrm>
              <a:off x="5902399" y="2729552"/>
              <a:ext cx="1693937" cy="1779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840400" y="4005064"/>
              <a:ext cx="899952" cy="338554"/>
            </a:xfrm>
            <a:prstGeom prst="rect">
              <a:avLst/>
            </a:prstGeom>
            <a:solidFill>
              <a:schemeClr val="bg1"/>
            </a:solidFill>
          </p:spPr>
          <p:txBody>
            <a:bodyPr wrap="square" rtlCol="0">
              <a:spAutoFit/>
            </a:bodyPr>
            <a:lstStyle/>
            <a:p>
              <a:r>
                <a:rPr lang="en-IN" sz="1600" i="1" dirty="0" smtClean="0">
                  <a:latin typeface="Times New Roman" panose="02020603050405020304" pitchFamily="18" charset="0"/>
                  <a:cs typeface="Times New Roman" panose="02020603050405020304" pitchFamily="18" charset="0"/>
                </a:rPr>
                <a:t>W</a:t>
              </a:r>
              <a:endParaRPr lang="en-IN" sz="1600" i="1" dirty="0">
                <a:latin typeface="Times New Roman" panose="02020603050405020304" pitchFamily="18" charset="0"/>
                <a:cs typeface="Times New Roman" panose="02020603050405020304" pitchFamily="18" charset="0"/>
              </a:endParaRPr>
            </a:p>
          </p:txBody>
        </p:sp>
      </p:grpSp>
      <p:cxnSp>
        <p:nvCxnSpPr>
          <p:cNvPr id="7" name="Straight Arrow Connector 6"/>
          <p:cNvCxnSpPr/>
          <p:nvPr/>
        </p:nvCxnSpPr>
        <p:spPr>
          <a:xfrm rot="16200000">
            <a:off x="7275185" y="2387769"/>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236336" y="2195572"/>
            <a:ext cx="360000" cy="360000"/>
          </a:xfrm>
          <a:prstGeom prst="rect">
            <a:avLst/>
          </a:prstGeom>
          <a:noFill/>
        </p:spPr>
        <p:txBody>
          <a:bodyPr wrap="square" rtlCol="0">
            <a:spAutoFit/>
          </a:bodyPr>
          <a:lstStyle/>
          <a:p>
            <a:r>
              <a:rPr lang="en-IN" dirty="0" smtClean="0"/>
              <a:t>F</a:t>
            </a:r>
            <a:r>
              <a:rPr lang="en-IN" baseline="-25000" dirty="0" smtClean="0"/>
              <a:t>s</a:t>
            </a:r>
            <a:endParaRPr lang="en-IN" baseline="-25000" dirty="0"/>
          </a:p>
        </p:txBody>
      </p:sp>
      <p:cxnSp>
        <p:nvCxnSpPr>
          <p:cNvPr id="9" name="Straight Arrow Connector 8"/>
          <p:cNvCxnSpPr/>
          <p:nvPr/>
        </p:nvCxnSpPr>
        <p:spPr>
          <a:xfrm rot="16200000">
            <a:off x="8139281" y="2381999"/>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532480" y="2189802"/>
            <a:ext cx="360000" cy="360000"/>
          </a:xfrm>
          <a:prstGeom prst="rect">
            <a:avLst/>
          </a:prstGeom>
          <a:noFill/>
        </p:spPr>
        <p:txBody>
          <a:bodyPr wrap="square" rtlCol="0">
            <a:spAutoFit/>
          </a:bodyPr>
          <a:lstStyle/>
          <a:p>
            <a:r>
              <a:rPr lang="en-IN" dirty="0" smtClean="0"/>
              <a:t>F</a:t>
            </a:r>
            <a:r>
              <a:rPr lang="en-IN" baseline="-25000" dirty="0" smtClean="0"/>
              <a:t>s</a:t>
            </a:r>
            <a:endParaRPr lang="en-IN" baseline="-25000" dirty="0"/>
          </a:p>
        </p:txBody>
      </p:sp>
      <p:cxnSp>
        <p:nvCxnSpPr>
          <p:cNvPr id="11" name="Straight Arrow Connector 10"/>
          <p:cNvCxnSpPr/>
          <p:nvPr/>
        </p:nvCxnSpPr>
        <p:spPr>
          <a:xfrm rot="16200000">
            <a:off x="7707233" y="2387769"/>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812360" y="1700848"/>
            <a:ext cx="396000" cy="360000"/>
          </a:xfrm>
          <a:prstGeom prst="rect">
            <a:avLst/>
          </a:prstGeom>
          <a:noFill/>
        </p:spPr>
        <p:txBody>
          <a:bodyPr wrap="square" rtlCol="0">
            <a:spAutoFit/>
          </a:bodyPr>
          <a:lstStyle/>
          <a:p>
            <a:r>
              <a:rPr lang="en-IN" dirty="0" err="1" smtClean="0"/>
              <a:t>F</a:t>
            </a:r>
            <a:r>
              <a:rPr lang="en-IN" baseline="-25000" dirty="0" err="1" smtClean="0"/>
              <a:t>al</a:t>
            </a:r>
            <a:endParaRPr lang="en-IN" baseline="-25000" dirty="0"/>
          </a:p>
        </p:txBody>
      </p:sp>
      <p:graphicFrame>
        <p:nvGraphicFramePr>
          <p:cNvPr id="14" name="Object 13"/>
          <p:cNvGraphicFramePr>
            <a:graphicFrameLocks noChangeAspect="1"/>
          </p:cNvGraphicFramePr>
          <p:nvPr>
            <p:extLst>
              <p:ext uri="{D42A27DB-BD31-4B8C-83A1-F6EECF244321}">
                <p14:modId xmlns:p14="http://schemas.microsoft.com/office/powerpoint/2010/main" val="220547847"/>
              </p:ext>
            </p:extLst>
          </p:nvPr>
        </p:nvGraphicFramePr>
        <p:xfrm>
          <a:off x="1243013" y="3716338"/>
          <a:ext cx="5207000" cy="2825750"/>
        </p:xfrm>
        <a:graphic>
          <a:graphicData uri="http://schemas.openxmlformats.org/presentationml/2006/ole">
            <mc:AlternateContent xmlns:mc="http://schemas.openxmlformats.org/markup-compatibility/2006">
              <mc:Choice xmlns:v="urn:schemas-microsoft-com:vml" Requires="v">
                <p:oleObj spid="_x0000_s25611" name="Equation" r:id="rId4" imgW="2082600" imgH="1130040" progId="Equation.DSMT4">
                  <p:embed/>
                </p:oleObj>
              </mc:Choice>
              <mc:Fallback>
                <p:oleObj name="Equation" r:id="rId4" imgW="2082600" imgH="1130040" progId="Equation.DSMT4">
                  <p:embed/>
                  <p:pic>
                    <p:nvPicPr>
                      <p:cNvPr id="0" name=""/>
                      <p:cNvPicPr>
                        <a:picLocks noChangeAspect="1" noChangeArrowheads="1"/>
                      </p:cNvPicPr>
                      <p:nvPr/>
                    </p:nvPicPr>
                    <p:blipFill>
                      <a:blip r:embed="rId5"/>
                      <a:srcRect/>
                      <a:stretch>
                        <a:fillRect/>
                      </a:stretch>
                    </p:blipFill>
                    <p:spPr bwMode="auto">
                      <a:xfrm>
                        <a:off x="1243013" y="3716338"/>
                        <a:ext cx="5207000" cy="282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229658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3</a:t>
            </a:r>
          </a:p>
        </p:txBody>
      </p:sp>
      <p:sp>
        <p:nvSpPr>
          <p:cNvPr id="3" name="Content Placeholder 2"/>
          <p:cNvSpPr>
            <a:spLocks noGrp="1"/>
          </p:cNvSpPr>
          <p:nvPr>
            <p:ph idx="1"/>
          </p:nvPr>
        </p:nvSpPr>
        <p:spPr>
          <a:xfrm>
            <a:off x="457200" y="1268760"/>
            <a:ext cx="6059056" cy="4525963"/>
          </a:xfrm>
        </p:spPr>
        <p:txBody>
          <a:bodyPr>
            <a:noAutofit/>
          </a:bodyPr>
          <a:lstStyle/>
          <a:p>
            <a:r>
              <a:rPr lang="en-IN" sz="2400" dirty="0" smtClean="0"/>
              <a:t>We now combine use the force equilibrium equation and the constraint equation and solve them together</a:t>
            </a:r>
          </a:p>
          <a:p>
            <a:pPr marL="0" indent="0">
              <a:buNone/>
            </a:pPr>
            <a:endParaRPr lang="en-IN" sz="2400" dirty="0"/>
          </a:p>
          <a:p>
            <a:endParaRPr lang="en-IN" sz="2400" dirty="0"/>
          </a:p>
        </p:txBody>
      </p:sp>
      <p:grpSp>
        <p:nvGrpSpPr>
          <p:cNvPr id="4" name="Group 3"/>
          <p:cNvGrpSpPr/>
          <p:nvPr/>
        </p:nvGrpSpPr>
        <p:grpSpPr>
          <a:xfrm>
            <a:off x="6478463" y="2729552"/>
            <a:ext cx="2486025" cy="1779568"/>
            <a:chOff x="5902399" y="2729552"/>
            <a:chExt cx="2486025" cy="1779568"/>
          </a:xfrm>
        </p:grpSpPr>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38744"/>
            <a:stretch/>
          </p:blipFill>
          <p:spPr bwMode="auto">
            <a:xfrm>
              <a:off x="5902399" y="2729552"/>
              <a:ext cx="2486025" cy="1779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840400" y="4005064"/>
              <a:ext cx="1332000" cy="288000"/>
            </a:xfrm>
            <a:prstGeom prst="rect">
              <a:avLst/>
            </a:prstGeom>
            <a:solidFill>
              <a:schemeClr val="bg1"/>
            </a:solidFill>
          </p:spPr>
          <p:txBody>
            <a:bodyPr wrap="square" rtlCol="0">
              <a:spAutoFit/>
            </a:bodyPr>
            <a:lstStyle/>
            <a:p>
              <a:r>
                <a:rPr lang="en-IN" sz="1600" i="1" dirty="0" smtClean="0">
                  <a:latin typeface="Times New Roman" panose="02020603050405020304" pitchFamily="18" charset="0"/>
                  <a:cs typeface="Times New Roman" panose="02020603050405020304" pitchFamily="18" charset="0"/>
                </a:rPr>
                <a:t>W = 340.5 kg</a:t>
              </a:r>
              <a:endParaRPr lang="en-IN" sz="1600" i="1" dirty="0">
                <a:latin typeface="Times New Roman" panose="02020603050405020304" pitchFamily="18" charset="0"/>
                <a:cs typeface="Times New Roman" panose="02020603050405020304" pitchFamily="18" charset="0"/>
              </a:endParaRPr>
            </a:p>
          </p:txBody>
        </p:sp>
      </p:grpSp>
      <p:cxnSp>
        <p:nvCxnSpPr>
          <p:cNvPr id="7" name="Straight Arrow Connector 6"/>
          <p:cNvCxnSpPr/>
          <p:nvPr/>
        </p:nvCxnSpPr>
        <p:spPr>
          <a:xfrm rot="16200000">
            <a:off x="6555105" y="2387769"/>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516256" y="2195572"/>
            <a:ext cx="360000" cy="360000"/>
          </a:xfrm>
          <a:prstGeom prst="rect">
            <a:avLst/>
          </a:prstGeom>
          <a:noFill/>
        </p:spPr>
        <p:txBody>
          <a:bodyPr wrap="square" rtlCol="0">
            <a:spAutoFit/>
          </a:bodyPr>
          <a:lstStyle/>
          <a:p>
            <a:r>
              <a:rPr lang="en-IN" dirty="0" smtClean="0"/>
              <a:t>F</a:t>
            </a:r>
            <a:r>
              <a:rPr lang="en-IN" baseline="-25000" dirty="0" smtClean="0"/>
              <a:t>s</a:t>
            </a:r>
            <a:endParaRPr lang="en-IN" baseline="-25000" dirty="0"/>
          </a:p>
        </p:txBody>
      </p:sp>
      <p:cxnSp>
        <p:nvCxnSpPr>
          <p:cNvPr id="9" name="Straight Arrow Connector 8"/>
          <p:cNvCxnSpPr/>
          <p:nvPr/>
        </p:nvCxnSpPr>
        <p:spPr>
          <a:xfrm rot="16200000">
            <a:off x="7419201" y="2381999"/>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812400" y="2189802"/>
            <a:ext cx="360000" cy="360000"/>
          </a:xfrm>
          <a:prstGeom prst="rect">
            <a:avLst/>
          </a:prstGeom>
          <a:noFill/>
        </p:spPr>
        <p:txBody>
          <a:bodyPr wrap="square" rtlCol="0">
            <a:spAutoFit/>
          </a:bodyPr>
          <a:lstStyle/>
          <a:p>
            <a:r>
              <a:rPr lang="en-IN" dirty="0" smtClean="0"/>
              <a:t>F</a:t>
            </a:r>
            <a:r>
              <a:rPr lang="en-IN" baseline="-25000" dirty="0" smtClean="0"/>
              <a:t>s</a:t>
            </a:r>
            <a:endParaRPr lang="en-IN" baseline="-25000" dirty="0"/>
          </a:p>
        </p:txBody>
      </p:sp>
      <p:cxnSp>
        <p:nvCxnSpPr>
          <p:cNvPr id="11" name="Straight Arrow Connector 10"/>
          <p:cNvCxnSpPr/>
          <p:nvPr/>
        </p:nvCxnSpPr>
        <p:spPr>
          <a:xfrm rot="16200000">
            <a:off x="6987153" y="2387769"/>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092280" y="1700848"/>
            <a:ext cx="396000" cy="360000"/>
          </a:xfrm>
          <a:prstGeom prst="rect">
            <a:avLst/>
          </a:prstGeom>
          <a:noFill/>
        </p:spPr>
        <p:txBody>
          <a:bodyPr wrap="square" rtlCol="0">
            <a:spAutoFit/>
          </a:bodyPr>
          <a:lstStyle/>
          <a:p>
            <a:r>
              <a:rPr lang="en-IN" dirty="0" err="1" smtClean="0"/>
              <a:t>F</a:t>
            </a:r>
            <a:r>
              <a:rPr lang="en-IN" baseline="-25000" dirty="0" err="1" smtClean="0"/>
              <a:t>al</a:t>
            </a:r>
            <a:endParaRPr lang="en-IN" baseline="-25000" dirty="0"/>
          </a:p>
        </p:txBody>
      </p:sp>
      <p:graphicFrame>
        <p:nvGraphicFramePr>
          <p:cNvPr id="14" name="Object 13"/>
          <p:cNvGraphicFramePr>
            <a:graphicFrameLocks noChangeAspect="1"/>
          </p:cNvGraphicFramePr>
          <p:nvPr>
            <p:extLst>
              <p:ext uri="{D42A27DB-BD31-4B8C-83A1-F6EECF244321}">
                <p14:modId xmlns:p14="http://schemas.microsoft.com/office/powerpoint/2010/main" val="1851700383"/>
              </p:ext>
            </p:extLst>
          </p:nvPr>
        </p:nvGraphicFramePr>
        <p:xfrm>
          <a:off x="1649413" y="3709988"/>
          <a:ext cx="5905500" cy="2095500"/>
        </p:xfrm>
        <a:graphic>
          <a:graphicData uri="http://schemas.openxmlformats.org/presentationml/2006/ole">
            <mc:AlternateContent xmlns:mc="http://schemas.openxmlformats.org/markup-compatibility/2006">
              <mc:Choice xmlns:v="urn:schemas-microsoft-com:vml" Requires="v">
                <p:oleObj spid="_x0000_s27659" name="Equation" r:id="rId4" imgW="2361960" imgH="838080" progId="Equation.DSMT4">
                  <p:embed/>
                </p:oleObj>
              </mc:Choice>
              <mc:Fallback>
                <p:oleObj name="Equation" r:id="rId4" imgW="2361960" imgH="838080" progId="Equation.DSMT4">
                  <p:embed/>
                  <p:pic>
                    <p:nvPicPr>
                      <p:cNvPr id="0" name=""/>
                      <p:cNvPicPr>
                        <a:picLocks noChangeAspect="1" noChangeArrowheads="1"/>
                      </p:cNvPicPr>
                      <p:nvPr/>
                    </p:nvPicPr>
                    <p:blipFill>
                      <a:blip r:embed="rId5"/>
                      <a:srcRect/>
                      <a:stretch>
                        <a:fillRect/>
                      </a:stretch>
                    </p:blipFill>
                    <p:spPr bwMode="auto">
                      <a:xfrm>
                        <a:off x="1649413" y="3709988"/>
                        <a:ext cx="590550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268762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3</a:t>
            </a:r>
          </a:p>
        </p:txBody>
      </p:sp>
      <p:sp>
        <p:nvSpPr>
          <p:cNvPr id="3" name="Content Placeholder 2"/>
          <p:cNvSpPr>
            <a:spLocks noGrp="1"/>
          </p:cNvSpPr>
          <p:nvPr>
            <p:ph idx="1"/>
          </p:nvPr>
        </p:nvSpPr>
        <p:spPr>
          <a:xfrm>
            <a:off x="457200" y="1268760"/>
            <a:ext cx="6059056" cy="4525963"/>
          </a:xfrm>
        </p:spPr>
        <p:txBody>
          <a:bodyPr>
            <a:noAutofit/>
          </a:bodyPr>
          <a:lstStyle/>
          <a:p>
            <a:r>
              <a:rPr lang="en-IN" sz="2400" dirty="0" smtClean="0"/>
              <a:t>We get the solution for the force in the aluminium and steel wires</a:t>
            </a:r>
          </a:p>
          <a:p>
            <a:pPr marL="0" indent="0">
              <a:buNone/>
            </a:pPr>
            <a:endParaRPr lang="en-IN" sz="2400" dirty="0"/>
          </a:p>
          <a:p>
            <a:endParaRPr lang="en-IN" sz="2400" dirty="0"/>
          </a:p>
        </p:txBody>
      </p:sp>
      <p:grpSp>
        <p:nvGrpSpPr>
          <p:cNvPr id="4" name="Group 3"/>
          <p:cNvGrpSpPr/>
          <p:nvPr/>
        </p:nvGrpSpPr>
        <p:grpSpPr>
          <a:xfrm>
            <a:off x="7084412" y="2729552"/>
            <a:ext cx="1952084" cy="1779568"/>
            <a:chOff x="5902400" y="2729552"/>
            <a:chExt cx="1952084" cy="1779568"/>
          </a:xfrm>
        </p:grpSpPr>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38744" r="21477"/>
            <a:stretch/>
          </p:blipFill>
          <p:spPr bwMode="auto">
            <a:xfrm>
              <a:off x="5902400" y="2729552"/>
              <a:ext cx="1952084" cy="1779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840400" y="4005064"/>
              <a:ext cx="899952" cy="338554"/>
            </a:xfrm>
            <a:prstGeom prst="rect">
              <a:avLst/>
            </a:prstGeom>
            <a:solidFill>
              <a:schemeClr val="bg1"/>
            </a:solidFill>
          </p:spPr>
          <p:txBody>
            <a:bodyPr wrap="square" rtlCol="0">
              <a:spAutoFit/>
            </a:bodyPr>
            <a:lstStyle/>
            <a:p>
              <a:r>
                <a:rPr lang="en-IN" sz="1600" i="1" dirty="0" smtClean="0">
                  <a:latin typeface="Times New Roman" panose="02020603050405020304" pitchFamily="18" charset="0"/>
                  <a:cs typeface="Times New Roman" panose="02020603050405020304" pitchFamily="18" charset="0"/>
                </a:rPr>
                <a:t>W </a:t>
              </a:r>
              <a:endParaRPr lang="en-IN" sz="1600" i="1" dirty="0">
                <a:latin typeface="Times New Roman" panose="02020603050405020304" pitchFamily="18" charset="0"/>
                <a:cs typeface="Times New Roman" panose="02020603050405020304" pitchFamily="18" charset="0"/>
              </a:endParaRPr>
            </a:p>
          </p:txBody>
        </p:sp>
      </p:grpSp>
      <p:cxnSp>
        <p:nvCxnSpPr>
          <p:cNvPr id="7" name="Straight Arrow Connector 6"/>
          <p:cNvCxnSpPr/>
          <p:nvPr/>
        </p:nvCxnSpPr>
        <p:spPr>
          <a:xfrm rot="16200000">
            <a:off x="7161053" y="2387769"/>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122204" y="2195572"/>
            <a:ext cx="360000" cy="360000"/>
          </a:xfrm>
          <a:prstGeom prst="rect">
            <a:avLst/>
          </a:prstGeom>
          <a:noFill/>
        </p:spPr>
        <p:txBody>
          <a:bodyPr wrap="square" rtlCol="0">
            <a:spAutoFit/>
          </a:bodyPr>
          <a:lstStyle/>
          <a:p>
            <a:r>
              <a:rPr lang="en-IN" dirty="0" smtClean="0"/>
              <a:t>F</a:t>
            </a:r>
            <a:r>
              <a:rPr lang="en-IN" baseline="-25000" dirty="0" smtClean="0"/>
              <a:t>s</a:t>
            </a:r>
            <a:endParaRPr lang="en-IN" baseline="-25000" dirty="0"/>
          </a:p>
        </p:txBody>
      </p:sp>
      <p:cxnSp>
        <p:nvCxnSpPr>
          <p:cNvPr id="9" name="Straight Arrow Connector 8"/>
          <p:cNvCxnSpPr/>
          <p:nvPr/>
        </p:nvCxnSpPr>
        <p:spPr>
          <a:xfrm rot="16200000">
            <a:off x="8025149" y="2381999"/>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418348" y="2189802"/>
            <a:ext cx="360000" cy="360000"/>
          </a:xfrm>
          <a:prstGeom prst="rect">
            <a:avLst/>
          </a:prstGeom>
          <a:noFill/>
        </p:spPr>
        <p:txBody>
          <a:bodyPr wrap="square" rtlCol="0">
            <a:spAutoFit/>
          </a:bodyPr>
          <a:lstStyle/>
          <a:p>
            <a:r>
              <a:rPr lang="en-IN" dirty="0" smtClean="0"/>
              <a:t>F</a:t>
            </a:r>
            <a:r>
              <a:rPr lang="en-IN" baseline="-25000" dirty="0" smtClean="0"/>
              <a:t>s</a:t>
            </a:r>
            <a:endParaRPr lang="en-IN" baseline="-25000" dirty="0"/>
          </a:p>
        </p:txBody>
      </p:sp>
      <p:cxnSp>
        <p:nvCxnSpPr>
          <p:cNvPr id="11" name="Straight Arrow Connector 10"/>
          <p:cNvCxnSpPr/>
          <p:nvPr/>
        </p:nvCxnSpPr>
        <p:spPr>
          <a:xfrm rot="16200000">
            <a:off x="7593101" y="2387769"/>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698228" y="1700848"/>
            <a:ext cx="396000" cy="360000"/>
          </a:xfrm>
          <a:prstGeom prst="rect">
            <a:avLst/>
          </a:prstGeom>
          <a:noFill/>
        </p:spPr>
        <p:txBody>
          <a:bodyPr wrap="square" rtlCol="0">
            <a:spAutoFit/>
          </a:bodyPr>
          <a:lstStyle/>
          <a:p>
            <a:r>
              <a:rPr lang="en-IN" dirty="0" err="1" smtClean="0"/>
              <a:t>F</a:t>
            </a:r>
            <a:r>
              <a:rPr lang="en-IN" baseline="-25000" dirty="0" err="1" smtClean="0"/>
              <a:t>al</a:t>
            </a:r>
            <a:endParaRPr lang="en-IN" baseline="-25000" dirty="0"/>
          </a:p>
        </p:txBody>
      </p:sp>
      <p:graphicFrame>
        <p:nvGraphicFramePr>
          <p:cNvPr id="14" name="Object 13"/>
          <p:cNvGraphicFramePr>
            <a:graphicFrameLocks noChangeAspect="1"/>
          </p:cNvGraphicFramePr>
          <p:nvPr>
            <p:extLst>
              <p:ext uri="{D42A27DB-BD31-4B8C-83A1-F6EECF244321}">
                <p14:modId xmlns:p14="http://schemas.microsoft.com/office/powerpoint/2010/main" val="1979954845"/>
              </p:ext>
            </p:extLst>
          </p:nvPr>
        </p:nvGraphicFramePr>
        <p:xfrm>
          <a:off x="842963" y="2301875"/>
          <a:ext cx="5556250" cy="4191000"/>
        </p:xfrm>
        <a:graphic>
          <a:graphicData uri="http://schemas.openxmlformats.org/presentationml/2006/ole">
            <mc:AlternateContent xmlns:mc="http://schemas.openxmlformats.org/markup-compatibility/2006">
              <mc:Choice xmlns:v="urn:schemas-microsoft-com:vml" Requires="v">
                <p:oleObj spid="_x0000_s26636" name="Equation" r:id="rId4" imgW="2222280" imgH="1676160" progId="Equation.DSMT4">
                  <p:embed/>
                </p:oleObj>
              </mc:Choice>
              <mc:Fallback>
                <p:oleObj name="Equation" r:id="rId4" imgW="2222280" imgH="1676160" progId="Equation.DSMT4">
                  <p:embed/>
                  <p:pic>
                    <p:nvPicPr>
                      <p:cNvPr id="0" name=""/>
                      <p:cNvPicPr>
                        <a:picLocks noChangeAspect="1" noChangeArrowheads="1"/>
                      </p:cNvPicPr>
                      <p:nvPr/>
                    </p:nvPicPr>
                    <p:blipFill>
                      <a:blip r:embed="rId5"/>
                      <a:srcRect/>
                      <a:stretch>
                        <a:fillRect/>
                      </a:stretch>
                    </p:blipFill>
                    <p:spPr bwMode="auto">
                      <a:xfrm>
                        <a:off x="842963" y="2301875"/>
                        <a:ext cx="555625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124230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3</a:t>
            </a:r>
          </a:p>
        </p:txBody>
      </p:sp>
      <p:sp>
        <p:nvSpPr>
          <p:cNvPr id="3" name="Content Placeholder 2"/>
          <p:cNvSpPr>
            <a:spLocks noGrp="1"/>
          </p:cNvSpPr>
          <p:nvPr>
            <p:ph idx="1"/>
          </p:nvPr>
        </p:nvSpPr>
        <p:spPr>
          <a:xfrm>
            <a:off x="457200" y="1268760"/>
            <a:ext cx="6059056" cy="4525963"/>
          </a:xfrm>
        </p:spPr>
        <p:txBody>
          <a:bodyPr>
            <a:noAutofit/>
          </a:bodyPr>
          <a:lstStyle/>
          <a:p>
            <a:r>
              <a:rPr lang="en-IN" sz="2400" dirty="0" smtClean="0"/>
              <a:t>Since the aluminium wire must be carrying no force</a:t>
            </a:r>
          </a:p>
          <a:p>
            <a:pPr marL="0" indent="0">
              <a:buNone/>
            </a:pPr>
            <a:endParaRPr lang="en-IN" sz="2400" dirty="0"/>
          </a:p>
          <a:p>
            <a:endParaRPr lang="en-IN" sz="2400" dirty="0"/>
          </a:p>
        </p:txBody>
      </p:sp>
      <p:grpSp>
        <p:nvGrpSpPr>
          <p:cNvPr id="4" name="Group 3"/>
          <p:cNvGrpSpPr/>
          <p:nvPr/>
        </p:nvGrpSpPr>
        <p:grpSpPr>
          <a:xfrm>
            <a:off x="7084412" y="2729552"/>
            <a:ext cx="1952084" cy="1779568"/>
            <a:chOff x="5902400" y="2729552"/>
            <a:chExt cx="1952084" cy="1779568"/>
          </a:xfrm>
        </p:grpSpPr>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38744" r="21477"/>
            <a:stretch/>
          </p:blipFill>
          <p:spPr bwMode="auto">
            <a:xfrm>
              <a:off x="5902400" y="2729552"/>
              <a:ext cx="1952084" cy="1779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840400" y="4005064"/>
              <a:ext cx="899952" cy="338554"/>
            </a:xfrm>
            <a:prstGeom prst="rect">
              <a:avLst/>
            </a:prstGeom>
            <a:solidFill>
              <a:schemeClr val="bg1"/>
            </a:solidFill>
          </p:spPr>
          <p:txBody>
            <a:bodyPr wrap="square" rtlCol="0">
              <a:spAutoFit/>
            </a:bodyPr>
            <a:lstStyle/>
            <a:p>
              <a:r>
                <a:rPr lang="en-IN" sz="1600" i="1" dirty="0" smtClean="0">
                  <a:latin typeface="Times New Roman" panose="02020603050405020304" pitchFamily="18" charset="0"/>
                  <a:cs typeface="Times New Roman" panose="02020603050405020304" pitchFamily="18" charset="0"/>
                </a:rPr>
                <a:t>W </a:t>
              </a:r>
              <a:endParaRPr lang="en-IN" sz="1600" i="1" dirty="0">
                <a:latin typeface="Times New Roman" panose="02020603050405020304" pitchFamily="18" charset="0"/>
                <a:cs typeface="Times New Roman" panose="02020603050405020304" pitchFamily="18" charset="0"/>
              </a:endParaRPr>
            </a:p>
          </p:txBody>
        </p:sp>
      </p:grpSp>
      <p:cxnSp>
        <p:nvCxnSpPr>
          <p:cNvPr id="7" name="Straight Arrow Connector 6"/>
          <p:cNvCxnSpPr/>
          <p:nvPr/>
        </p:nvCxnSpPr>
        <p:spPr>
          <a:xfrm rot="16200000">
            <a:off x="7161053" y="2387769"/>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122204" y="2195572"/>
            <a:ext cx="360000" cy="360000"/>
          </a:xfrm>
          <a:prstGeom prst="rect">
            <a:avLst/>
          </a:prstGeom>
          <a:noFill/>
        </p:spPr>
        <p:txBody>
          <a:bodyPr wrap="square" rtlCol="0">
            <a:spAutoFit/>
          </a:bodyPr>
          <a:lstStyle/>
          <a:p>
            <a:r>
              <a:rPr lang="en-IN" dirty="0" smtClean="0"/>
              <a:t>F</a:t>
            </a:r>
            <a:r>
              <a:rPr lang="en-IN" baseline="-25000" dirty="0" smtClean="0"/>
              <a:t>s</a:t>
            </a:r>
            <a:endParaRPr lang="en-IN" baseline="-25000" dirty="0"/>
          </a:p>
        </p:txBody>
      </p:sp>
      <p:cxnSp>
        <p:nvCxnSpPr>
          <p:cNvPr id="9" name="Straight Arrow Connector 8"/>
          <p:cNvCxnSpPr/>
          <p:nvPr/>
        </p:nvCxnSpPr>
        <p:spPr>
          <a:xfrm rot="16200000">
            <a:off x="8025149" y="2381999"/>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418348" y="2189802"/>
            <a:ext cx="360000" cy="360000"/>
          </a:xfrm>
          <a:prstGeom prst="rect">
            <a:avLst/>
          </a:prstGeom>
          <a:noFill/>
        </p:spPr>
        <p:txBody>
          <a:bodyPr wrap="square" rtlCol="0">
            <a:spAutoFit/>
          </a:bodyPr>
          <a:lstStyle/>
          <a:p>
            <a:r>
              <a:rPr lang="en-IN" dirty="0" smtClean="0"/>
              <a:t>F</a:t>
            </a:r>
            <a:r>
              <a:rPr lang="en-IN" baseline="-25000" dirty="0" smtClean="0"/>
              <a:t>s</a:t>
            </a:r>
            <a:endParaRPr lang="en-IN" baseline="-25000" dirty="0"/>
          </a:p>
        </p:txBody>
      </p:sp>
      <p:cxnSp>
        <p:nvCxnSpPr>
          <p:cNvPr id="11" name="Straight Arrow Connector 10"/>
          <p:cNvCxnSpPr/>
          <p:nvPr/>
        </p:nvCxnSpPr>
        <p:spPr>
          <a:xfrm rot="16200000">
            <a:off x="7593101" y="2387769"/>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698228" y="1700848"/>
            <a:ext cx="396000" cy="360000"/>
          </a:xfrm>
          <a:prstGeom prst="rect">
            <a:avLst/>
          </a:prstGeom>
          <a:noFill/>
        </p:spPr>
        <p:txBody>
          <a:bodyPr wrap="square" rtlCol="0">
            <a:spAutoFit/>
          </a:bodyPr>
          <a:lstStyle/>
          <a:p>
            <a:r>
              <a:rPr lang="en-IN" dirty="0" err="1" smtClean="0"/>
              <a:t>F</a:t>
            </a:r>
            <a:r>
              <a:rPr lang="en-IN" baseline="-25000" dirty="0" err="1" smtClean="0"/>
              <a:t>al</a:t>
            </a:r>
            <a:endParaRPr lang="en-IN" baseline="-25000" dirty="0"/>
          </a:p>
        </p:txBody>
      </p:sp>
      <p:graphicFrame>
        <p:nvGraphicFramePr>
          <p:cNvPr id="14" name="Object 13"/>
          <p:cNvGraphicFramePr>
            <a:graphicFrameLocks noChangeAspect="1"/>
          </p:cNvGraphicFramePr>
          <p:nvPr>
            <p:extLst>
              <p:ext uri="{D42A27DB-BD31-4B8C-83A1-F6EECF244321}">
                <p14:modId xmlns:p14="http://schemas.microsoft.com/office/powerpoint/2010/main" val="1232613094"/>
              </p:ext>
            </p:extLst>
          </p:nvPr>
        </p:nvGraphicFramePr>
        <p:xfrm>
          <a:off x="1049338" y="2222500"/>
          <a:ext cx="5143500" cy="4349750"/>
        </p:xfrm>
        <a:graphic>
          <a:graphicData uri="http://schemas.openxmlformats.org/presentationml/2006/ole">
            <mc:AlternateContent xmlns:mc="http://schemas.openxmlformats.org/markup-compatibility/2006">
              <mc:Choice xmlns:v="urn:schemas-microsoft-com:vml" Requires="v">
                <p:oleObj spid="_x0000_s28684" name="Equation" r:id="rId4" imgW="2057400" imgH="1739880" progId="Equation.DSMT4">
                  <p:embed/>
                </p:oleObj>
              </mc:Choice>
              <mc:Fallback>
                <p:oleObj name="Equation" r:id="rId4" imgW="2057400" imgH="1739880" progId="Equation.DSMT4">
                  <p:embed/>
                  <p:pic>
                    <p:nvPicPr>
                      <p:cNvPr id="0" name=""/>
                      <p:cNvPicPr>
                        <a:picLocks noChangeAspect="1" noChangeArrowheads="1"/>
                      </p:cNvPicPr>
                      <p:nvPr/>
                    </p:nvPicPr>
                    <p:blipFill>
                      <a:blip r:embed="rId5"/>
                      <a:srcRect/>
                      <a:stretch>
                        <a:fillRect/>
                      </a:stretch>
                    </p:blipFill>
                    <p:spPr bwMode="auto">
                      <a:xfrm>
                        <a:off x="1049338" y="2222500"/>
                        <a:ext cx="5143500" cy="434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72856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3</a:t>
            </a:r>
          </a:p>
        </p:txBody>
      </p:sp>
      <p:sp>
        <p:nvSpPr>
          <p:cNvPr id="3" name="Content Placeholder 2"/>
          <p:cNvSpPr>
            <a:spLocks noGrp="1"/>
          </p:cNvSpPr>
          <p:nvPr>
            <p:ph idx="1"/>
          </p:nvPr>
        </p:nvSpPr>
        <p:spPr>
          <a:xfrm>
            <a:off x="457200" y="1268760"/>
            <a:ext cx="6059056" cy="4525963"/>
          </a:xfrm>
        </p:spPr>
        <p:txBody>
          <a:bodyPr>
            <a:noAutofit/>
          </a:bodyPr>
          <a:lstStyle/>
          <a:p>
            <a:r>
              <a:rPr lang="en-IN" sz="2400" dirty="0" smtClean="0"/>
              <a:t>For this temperature rise, force in each steel wire can be directly obtained from the force equilibrium equations by setting the force in the aluminium wire as zero</a:t>
            </a:r>
          </a:p>
          <a:p>
            <a:r>
              <a:rPr lang="en-IN" sz="2400" dirty="0" smtClean="0"/>
              <a:t>We could have solved the problem by straight away starting with this value, but the idea was to not only solve this problem but get a more general understanding</a:t>
            </a:r>
          </a:p>
          <a:p>
            <a:pPr marL="0" indent="0">
              <a:buNone/>
            </a:pPr>
            <a:endParaRPr lang="en-IN" sz="2400" dirty="0"/>
          </a:p>
          <a:p>
            <a:endParaRPr lang="en-IN" sz="2400" dirty="0"/>
          </a:p>
        </p:txBody>
      </p:sp>
      <p:grpSp>
        <p:nvGrpSpPr>
          <p:cNvPr id="4" name="Group 3"/>
          <p:cNvGrpSpPr/>
          <p:nvPr/>
        </p:nvGrpSpPr>
        <p:grpSpPr>
          <a:xfrm>
            <a:off x="7084412" y="2729552"/>
            <a:ext cx="1952084" cy="1779568"/>
            <a:chOff x="5902400" y="2729552"/>
            <a:chExt cx="1952084" cy="1779568"/>
          </a:xfrm>
        </p:grpSpPr>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38744" r="21477"/>
            <a:stretch/>
          </p:blipFill>
          <p:spPr bwMode="auto">
            <a:xfrm>
              <a:off x="5902400" y="2729552"/>
              <a:ext cx="1952084" cy="1779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840400" y="4005064"/>
              <a:ext cx="899952" cy="338554"/>
            </a:xfrm>
            <a:prstGeom prst="rect">
              <a:avLst/>
            </a:prstGeom>
            <a:solidFill>
              <a:schemeClr val="bg1"/>
            </a:solidFill>
          </p:spPr>
          <p:txBody>
            <a:bodyPr wrap="square" rtlCol="0">
              <a:spAutoFit/>
            </a:bodyPr>
            <a:lstStyle/>
            <a:p>
              <a:r>
                <a:rPr lang="en-IN" sz="1600" i="1" dirty="0" smtClean="0">
                  <a:latin typeface="Times New Roman" panose="02020603050405020304" pitchFamily="18" charset="0"/>
                  <a:cs typeface="Times New Roman" panose="02020603050405020304" pitchFamily="18" charset="0"/>
                </a:rPr>
                <a:t>W </a:t>
              </a:r>
              <a:endParaRPr lang="en-IN" sz="1600" i="1" dirty="0">
                <a:latin typeface="Times New Roman" panose="02020603050405020304" pitchFamily="18" charset="0"/>
                <a:cs typeface="Times New Roman" panose="02020603050405020304" pitchFamily="18" charset="0"/>
              </a:endParaRPr>
            </a:p>
          </p:txBody>
        </p:sp>
      </p:grpSp>
      <p:cxnSp>
        <p:nvCxnSpPr>
          <p:cNvPr id="7" name="Straight Arrow Connector 6"/>
          <p:cNvCxnSpPr/>
          <p:nvPr/>
        </p:nvCxnSpPr>
        <p:spPr>
          <a:xfrm rot="16200000">
            <a:off x="7161053" y="2387769"/>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122204" y="2195572"/>
            <a:ext cx="360000" cy="360000"/>
          </a:xfrm>
          <a:prstGeom prst="rect">
            <a:avLst/>
          </a:prstGeom>
          <a:noFill/>
        </p:spPr>
        <p:txBody>
          <a:bodyPr wrap="square" rtlCol="0">
            <a:spAutoFit/>
          </a:bodyPr>
          <a:lstStyle/>
          <a:p>
            <a:r>
              <a:rPr lang="en-IN" dirty="0" smtClean="0"/>
              <a:t>F</a:t>
            </a:r>
            <a:r>
              <a:rPr lang="en-IN" baseline="-25000" dirty="0" smtClean="0"/>
              <a:t>s</a:t>
            </a:r>
            <a:endParaRPr lang="en-IN" baseline="-25000" dirty="0"/>
          </a:p>
        </p:txBody>
      </p:sp>
      <p:cxnSp>
        <p:nvCxnSpPr>
          <p:cNvPr id="9" name="Straight Arrow Connector 8"/>
          <p:cNvCxnSpPr/>
          <p:nvPr/>
        </p:nvCxnSpPr>
        <p:spPr>
          <a:xfrm rot="16200000">
            <a:off x="8025149" y="2381999"/>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418348" y="2189802"/>
            <a:ext cx="360000" cy="360000"/>
          </a:xfrm>
          <a:prstGeom prst="rect">
            <a:avLst/>
          </a:prstGeom>
          <a:noFill/>
        </p:spPr>
        <p:txBody>
          <a:bodyPr wrap="square" rtlCol="0">
            <a:spAutoFit/>
          </a:bodyPr>
          <a:lstStyle/>
          <a:p>
            <a:r>
              <a:rPr lang="en-IN" dirty="0" smtClean="0"/>
              <a:t>F</a:t>
            </a:r>
            <a:r>
              <a:rPr lang="en-IN" baseline="-25000" dirty="0" smtClean="0"/>
              <a:t>s</a:t>
            </a:r>
            <a:endParaRPr lang="en-IN" baseline="-25000" dirty="0"/>
          </a:p>
        </p:txBody>
      </p:sp>
      <p:cxnSp>
        <p:nvCxnSpPr>
          <p:cNvPr id="11" name="Straight Arrow Connector 10"/>
          <p:cNvCxnSpPr/>
          <p:nvPr/>
        </p:nvCxnSpPr>
        <p:spPr>
          <a:xfrm rot="16200000">
            <a:off x="7593101" y="2387769"/>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698228" y="1700848"/>
            <a:ext cx="396000" cy="360000"/>
          </a:xfrm>
          <a:prstGeom prst="rect">
            <a:avLst/>
          </a:prstGeom>
          <a:noFill/>
        </p:spPr>
        <p:txBody>
          <a:bodyPr wrap="square" rtlCol="0">
            <a:spAutoFit/>
          </a:bodyPr>
          <a:lstStyle/>
          <a:p>
            <a:r>
              <a:rPr lang="en-IN" dirty="0" err="1" smtClean="0"/>
              <a:t>F</a:t>
            </a:r>
            <a:r>
              <a:rPr lang="en-IN" baseline="-25000" dirty="0" err="1" smtClean="0"/>
              <a:t>al</a:t>
            </a:r>
            <a:endParaRPr lang="en-IN" baseline="-25000" dirty="0"/>
          </a:p>
        </p:txBody>
      </p:sp>
      <p:graphicFrame>
        <p:nvGraphicFramePr>
          <p:cNvPr id="13" name="Object 12"/>
          <p:cNvGraphicFramePr>
            <a:graphicFrameLocks noChangeAspect="1"/>
          </p:cNvGraphicFramePr>
          <p:nvPr>
            <p:extLst>
              <p:ext uri="{D42A27DB-BD31-4B8C-83A1-F6EECF244321}">
                <p14:modId xmlns:p14="http://schemas.microsoft.com/office/powerpoint/2010/main" val="722955753"/>
              </p:ext>
            </p:extLst>
          </p:nvPr>
        </p:nvGraphicFramePr>
        <p:xfrm>
          <a:off x="3001963" y="4749006"/>
          <a:ext cx="1238250" cy="984250"/>
        </p:xfrm>
        <a:graphic>
          <a:graphicData uri="http://schemas.openxmlformats.org/presentationml/2006/ole">
            <mc:AlternateContent xmlns:mc="http://schemas.openxmlformats.org/markup-compatibility/2006">
              <mc:Choice xmlns:v="urn:schemas-microsoft-com:vml" Requires="v">
                <p:oleObj spid="_x0000_s29707" name="Equation" r:id="rId4" imgW="495000" imgH="393480" progId="Equation.DSMT4">
                  <p:embed/>
                </p:oleObj>
              </mc:Choice>
              <mc:Fallback>
                <p:oleObj name="Equation" r:id="rId4" imgW="495000" imgH="393480" progId="Equation.DSMT4">
                  <p:embed/>
                  <p:pic>
                    <p:nvPicPr>
                      <p:cNvPr id="0" name="Object 13"/>
                      <p:cNvPicPr>
                        <a:picLocks noChangeAspect="1" noChangeArrowheads="1"/>
                      </p:cNvPicPr>
                      <p:nvPr/>
                    </p:nvPicPr>
                    <p:blipFill>
                      <a:blip r:embed="rId5"/>
                      <a:srcRect/>
                      <a:stretch>
                        <a:fillRect/>
                      </a:stretch>
                    </p:blipFill>
                    <p:spPr bwMode="auto">
                      <a:xfrm>
                        <a:off x="3001963" y="4749006"/>
                        <a:ext cx="123825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366437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3</a:t>
            </a:r>
          </a:p>
        </p:txBody>
      </p:sp>
      <p:sp>
        <p:nvSpPr>
          <p:cNvPr id="3" name="Content Placeholder 2"/>
          <p:cNvSpPr>
            <a:spLocks noGrp="1"/>
          </p:cNvSpPr>
          <p:nvPr>
            <p:ph idx="1"/>
          </p:nvPr>
        </p:nvSpPr>
        <p:spPr>
          <a:xfrm>
            <a:off x="457200" y="1268760"/>
            <a:ext cx="8003232" cy="5400600"/>
          </a:xfrm>
        </p:spPr>
        <p:txBody>
          <a:bodyPr>
            <a:noAutofit/>
          </a:bodyPr>
          <a:lstStyle/>
          <a:p>
            <a:r>
              <a:rPr lang="en-IN" sz="2400" dirty="0" smtClean="0"/>
              <a:t>Once this problem is done using the numerical values, we can try redoing this problem by trying to find out what will happen for temperature rise below the answer obtained and above the answer obtained. </a:t>
            </a:r>
          </a:p>
          <a:p>
            <a:r>
              <a:rPr lang="en-IN" sz="2400" dirty="0" smtClean="0"/>
              <a:t>Our solutions will be valid for the first case, where the force in the aluminium wire will come out as positive indicating that the load is borne by all 3 wires</a:t>
            </a:r>
          </a:p>
          <a:p>
            <a:r>
              <a:rPr lang="en-IN" sz="2400" dirty="0" smtClean="0"/>
              <a:t>However the same expression will give a negative value for the second case. This indicates that beyond this temperature the aluminium wire will expand too much due to temperature and will become loose. Only the steel wires will carry the weight above this critical temperature rise and the expressions obtained by taking force in aluminium wire as zero will be valid beyond this point. </a:t>
            </a:r>
          </a:p>
          <a:p>
            <a:pPr marL="0" indent="0">
              <a:buNone/>
            </a:pPr>
            <a:endParaRPr lang="en-IN" sz="2400" dirty="0"/>
          </a:p>
          <a:p>
            <a:endParaRPr lang="en-IN" sz="2400" dirty="0"/>
          </a:p>
        </p:txBody>
      </p:sp>
    </p:spTree>
    <p:extLst>
      <p:ext uri="{BB962C8B-B14F-4D97-AF65-F5344CB8AC3E}">
        <p14:creationId xmlns:p14="http://schemas.microsoft.com/office/powerpoint/2010/main" val="29940710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4</a:t>
            </a:r>
            <a:endParaRPr lang="en-IN" dirty="0"/>
          </a:p>
        </p:txBody>
      </p:sp>
      <p:sp>
        <p:nvSpPr>
          <p:cNvPr id="3" name="Content Placeholder 2"/>
          <p:cNvSpPr>
            <a:spLocks noGrp="1"/>
          </p:cNvSpPr>
          <p:nvPr>
            <p:ph idx="1"/>
          </p:nvPr>
        </p:nvSpPr>
        <p:spPr/>
        <p:txBody>
          <a:bodyPr/>
          <a:lstStyle/>
          <a:p>
            <a:endParaRPr lang="en-IN"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1484784"/>
            <a:ext cx="3981450" cy="199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9" name="Group 8"/>
          <p:cNvGrpSpPr/>
          <p:nvPr/>
        </p:nvGrpSpPr>
        <p:grpSpPr>
          <a:xfrm>
            <a:off x="755576" y="3547517"/>
            <a:ext cx="7649734" cy="2433439"/>
            <a:chOff x="395536" y="3547517"/>
            <a:chExt cx="7649734" cy="2433439"/>
          </a:xfrm>
        </p:grpSpPr>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3547517"/>
              <a:ext cx="7649734" cy="24334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628446" y="3547517"/>
              <a:ext cx="1656184"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4257158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4</a:t>
            </a:r>
            <a:endParaRPr lang="en-IN" dirty="0"/>
          </a:p>
        </p:txBody>
      </p:sp>
      <p:sp>
        <p:nvSpPr>
          <p:cNvPr id="3" name="Content Placeholder 2"/>
          <p:cNvSpPr>
            <a:spLocks noGrp="1"/>
          </p:cNvSpPr>
          <p:nvPr>
            <p:ph idx="1"/>
          </p:nvPr>
        </p:nvSpPr>
        <p:spPr/>
        <p:txBody>
          <a:bodyPr/>
          <a:lstStyle/>
          <a:p>
            <a:r>
              <a:rPr lang="en-IN" dirty="0" smtClean="0"/>
              <a:t>You may want to relook at this problem. The effect of tightening is now replaced by thermal expansion.</a:t>
            </a:r>
            <a:endParaRPr lang="en-IN" dirty="0"/>
          </a:p>
        </p:txBody>
      </p:sp>
      <p:grpSp>
        <p:nvGrpSpPr>
          <p:cNvPr id="4" name="Group 3"/>
          <p:cNvGrpSpPr/>
          <p:nvPr/>
        </p:nvGrpSpPr>
        <p:grpSpPr>
          <a:xfrm>
            <a:off x="251520" y="3251795"/>
            <a:ext cx="8612184" cy="3057525"/>
            <a:chOff x="532263" y="371475"/>
            <a:chExt cx="8612184" cy="3057525"/>
          </a:xfrm>
        </p:grpSpPr>
        <p:pic>
          <p:nvPicPr>
            <p:cNvPr id="5"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7644"/>
            <a:stretch/>
          </p:blipFill>
          <p:spPr bwMode="auto">
            <a:xfrm>
              <a:off x="532263" y="371475"/>
              <a:ext cx="8612184" cy="305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532263" y="371475"/>
              <a:ext cx="1159417" cy="5372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0064327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400" dirty="0" smtClean="0"/>
              <a:t>In this case, comparing with the earlier problem we can now easily visualize that a temperature increase will cause the bolt with its lower thermal coefficient of expansion to expand less and hence pull at the sleeve from the inside trying to effectively compress it so that the lengths remain as close to equal as possible. </a:t>
            </a:r>
          </a:p>
          <a:p>
            <a:r>
              <a:rPr lang="en-IN" sz="2400" dirty="0" smtClean="0"/>
              <a:t>Thus the bolt will be under tension and the sleeve under compression.</a:t>
            </a:r>
            <a:endParaRPr lang="en-IN" sz="2400" dirty="0"/>
          </a:p>
        </p:txBody>
      </p:sp>
      <p:sp>
        <p:nvSpPr>
          <p:cNvPr id="2" name="Title 1"/>
          <p:cNvSpPr>
            <a:spLocks noGrp="1"/>
          </p:cNvSpPr>
          <p:nvPr>
            <p:ph type="title"/>
          </p:nvPr>
        </p:nvSpPr>
        <p:spPr/>
        <p:txBody>
          <a:bodyPr/>
          <a:lstStyle/>
          <a:p>
            <a:r>
              <a:rPr lang="en-IN" dirty="0" smtClean="0"/>
              <a:t>Problem 4</a:t>
            </a:r>
            <a:endParaRPr lang="en-IN" dirty="0"/>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8822" y="4437112"/>
            <a:ext cx="3981450" cy="199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67309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4</a:t>
            </a:r>
            <a:endParaRPr lang="en-IN" dirty="0"/>
          </a:p>
        </p:txBody>
      </p:sp>
      <p:sp>
        <p:nvSpPr>
          <p:cNvPr id="3" name="Content Placeholder 2"/>
          <p:cNvSpPr>
            <a:spLocks noGrp="1"/>
          </p:cNvSpPr>
          <p:nvPr>
            <p:ph idx="1"/>
          </p:nvPr>
        </p:nvSpPr>
        <p:spPr/>
        <p:txBody>
          <a:bodyPr/>
          <a:lstStyle/>
          <a:p>
            <a:r>
              <a:rPr lang="en-IN" dirty="0" smtClean="0"/>
              <a:t>With our experience of the earlier problem we will not go into minute details of this problem, such as drawing of FBD of individual components.</a:t>
            </a:r>
          </a:p>
          <a:p>
            <a:r>
              <a:rPr lang="en-IN" dirty="0" smtClean="0"/>
              <a:t>We will simply state that the compressive force for the sleeve is F and the tensile force for the bolt is also F. </a:t>
            </a:r>
            <a:endParaRPr lang="en-IN" dirty="0"/>
          </a:p>
        </p:txBody>
      </p:sp>
    </p:spTree>
    <p:extLst>
      <p:ext uri="{BB962C8B-B14F-4D97-AF65-F5344CB8AC3E}">
        <p14:creationId xmlns:p14="http://schemas.microsoft.com/office/powerpoint/2010/main" val="15328632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1</a:t>
            </a:r>
            <a:endParaRPr lang="en-IN" dirty="0"/>
          </a:p>
        </p:txBody>
      </p:sp>
      <p:sp>
        <p:nvSpPr>
          <p:cNvPr id="3" name="Content Placeholder 2"/>
          <p:cNvSpPr>
            <a:spLocks noGrp="1"/>
          </p:cNvSpPr>
          <p:nvPr>
            <p:ph idx="1"/>
          </p:nvPr>
        </p:nvSpPr>
        <p:spPr>
          <a:xfrm>
            <a:off x="457200" y="1600200"/>
            <a:ext cx="6059016" cy="4525963"/>
          </a:xfrm>
        </p:spPr>
        <p:txBody>
          <a:bodyPr>
            <a:normAutofit fontScale="77500" lnSpcReduction="20000"/>
          </a:bodyPr>
          <a:lstStyle/>
          <a:p>
            <a:r>
              <a:rPr lang="en-IN" dirty="0" smtClean="0"/>
              <a:t>Whichever material expands more will have its expansion inhibited by the other.</a:t>
            </a:r>
          </a:p>
          <a:p>
            <a:r>
              <a:rPr lang="en-IN" dirty="0" smtClean="0"/>
              <a:t>In this case steel rods will tends to expand more and will try to pull the concrete along with it, while the concrete will try to restrict the expansion of the steel</a:t>
            </a:r>
          </a:p>
          <a:p>
            <a:r>
              <a:rPr lang="en-IN" dirty="0" smtClean="0"/>
              <a:t>So steel rods will see a compressive axial force F, while the concrete will see a tensile F. </a:t>
            </a:r>
            <a:endParaRPr lang="en-IN" dirty="0"/>
          </a:p>
          <a:p>
            <a:r>
              <a:rPr lang="en-IN" dirty="0" smtClean="0"/>
              <a:t>Note that this F is the total force in the steel rods. Each rod sees F/n.</a:t>
            </a:r>
          </a:p>
          <a:p>
            <a:r>
              <a:rPr lang="en-IN" dirty="0" smtClean="0"/>
              <a:t>This is a literary statement of the force equilibrium equation </a:t>
            </a:r>
            <a:r>
              <a:rPr lang="en-IN" dirty="0" err="1" smtClean="0"/>
              <a:t>F</a:t>
            </a:r>
            <a:r>
              <a:rPr lang="en-IN" baseline="-25000" dirty="0" err="1" smtClean="0"/>
              <a:t>s</a:t>
            </a:r>
            <a:r>
              <a:rPr lang="en-IN" dirty="0" err="1" smtClean="0"/>
              <a:t>+F</a:t>
            </a:r>
            <a:r>
              <a:rPr lang="en-IN" baseline="-25000" dirty="0" err="1" smtClean="0"/>
              <a:t>c</a:t>
            </a:r>
            <a:r>
              <a:rPr lang="en-IN" dirty="0" smtClean="0"/>
              <a:t>=0 or F</a:t>
            </a:r>
            <a:r>
              <a:rPr lang="en-IN" baseline="-25000" dirty="0" smtClean="0"/>
              <a:t>s</a:t>
            </a:r>
            <a:r>
              <a:rPr lang="en-IN" dirty="0" smtClean="0"/>
              <a:t>=-F</a:t>
            </a:r>
            <a:r>
              <a:rPr lang="en-IN" baseline="-25000" dirty="0" smtClean="0"/>
              <a:t>c</a:t>
            </a:r>
            <a:r>
              <a:rPr lang="en-IN" dirty="0" smtClean="0"/>
              <a:t>=F</a:t>
            </a:r>
          </a:p>
        </p:txBody>
      </p:sp>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522" y="1772816"/>
            <a:ext cx="2266950" cy="2647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318500" y="6032500"/>
            <a:ext cx="609600" cy="609600"/>
          </a:xfrm>
          <a:prstGeom prst="rect">
            <a:avLst/>
          </a:prstGeom>
        </p:spPr>
      </p:pic>
    </p:spTree>
    <p:extLst>
      <p:ext uri="{BB962C8B-B14F-4D97-AF65-F5344CB8AC3E}">
        <p14:creationId xmlns:p14="http://schemas.microsoft.com/office/powerpoint/2010/main" val="1274514453"/>
      </p:ext>
    </p:extLst>
  </p:cSld>
  <p:clrMapOvr>
    <a:masterClrMapping/>
  </p:clrMapOvr>
  <mc:AlternateContent xmlns:mc="http://schemas.openxmlformats.org/markup-compatibility/2006" xmlns:p14="http://schemas.microsoft.com/office/powerpoint/2010/main">
    <mc:Choice Requires="p14">
      <p:transition spd="slow" p14:dur="2000" advTm="873"/>
    </mc:Choice>
    <mc:Fallback xmlns="">
      <p:transition spd="slow" advTm="87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4</a:t>
            </a:r>
            <a:endParaRPr lang="en-IN" dirty="0"/>
          </a:p>
        </p:txBody>
      </p:sp>
      <p:sp>
        <p:nvSpPr>
          <p:cNvPr id="3" name="Content Placeholder 2"/>
          <p:cNvSpPr>
            <a:spLocks noGrp="1"/>
          </p:cNvSpPr>
          <p:nvPr>
            <p:ph idx="1"/>
          </p:nvPr>
        </p:nvSpPr>
        <p:spPr>
          <a:xfrm>
            <a:off x="457200" y="1600200"/>
            <a:ext cx="5266928" cy="4525963"/>
          </a:xfrm>
        </p:spPr>
        <p:txBody>
          <a:bodyPr/>
          <a:lstStyle/>
          <a:p>
            <a:r>
              <a:rPr lang="en-IN" dirty="0" smtClean="0"/>
              <a:t>Thermal expansion of sleeve</a:t>
            </a:r>
          </a:p>
          <a:p>
            <a:r>
              <a:rPr lang="en-IN" dirty="0" smtClean="0"/>
              <a:t>Expansion due to compressive force on sleeve</a:t>
            </a:r>
          </a:p>
          <a:p>
            <a:r>
              <a:rPr lang="en-IN" dirty="0" smtClean="0"/>
              <a:t>- sign is due to compression</a:t>
            </a:r>
          </a:p>
          <a:p>
            <a:r>
              <a:rPr lang="en-IN" dirty="0" smtClean="0"/>
              <a:t>Total change in length </a:t>
            </a:r>
            <a:endParaRPr lang="en-IN"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4221088"/>
            <a:ext cx="3981450" cy="199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 name="Object 4"/>
          <p:cNvGraphicFramePr>
            <a:graphicFrameLocks noChangeAspect="1"/>
          </p:cNvGraphicFramePr>
          <p:nvPr>
            <p:extLst>
              <p:ext uri="{D42A27DB-BD31-4B8C-83A1-F6EECF244321}">
                <p14:modId xmlns:p14="http://schemas.microsoft.com/office/powerpoint/2010/main" val="1164220631"/>
              </p:ext>
            </p:extLst>
          </p:nvPr>
        </p:nvGraphicFramePr>
        <p:xfrm>
          <a:off x="6042025" y="1601788"/>
          <a:ext cx="2381250" cy="603250"/>
        </p:xfrm>
        <a:graphic>
          <a:graphicData uri="http://schemas.openxmlformats.org/presentationml/2006/ole">
            <mc:AlternateContent xmlns:mc="http://schemas.openxmlformats.org/markup-compatibility/2006">
              <mc:Choice xmlns:v="urn:schemas-microsoft-com:vml" Requires="v">
                <p:oleObj spid="_x0000_s31772" name="Equation" r:id="rId4" imgW="952200" imgH="241200" progId="Equation.DSMT4">
                  <p:embed/>
                </p:oleObj>
              </mc:Choice>
              <mc:Fallback>
                <p:oleObj name="Equation" r:id="rId4" imgW="952200" imgH="241200" progId="Equation.DSMT4">
                  <p:embed/>
                  <p:pic>
                    <p:nvPicPr>
                      <p:cNvPr id="0" name=""/>
                      <p:cNvPicPr/>
                      <p:nvPr/>
                    </p:nvPicPr>
                    <p:blipFill>
                      <a:blip r:embed="rId5"/>
                      <a:stretch>
                        <a:fillRect/>
                      </a:stretch>
                    </p:blipFill>
                    <p:spPr>
                      <a:xfrm>
                        <a:off x="6042025" y="1601788"/>
                        <a:ext cx="2381250" cy="60325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304123765"/>
              </p:ext>
            </p:extLst>
          </p:nvPr>
        </p:nvGraphicFramePr>
        <p:xfrm>
          <a:off x="6057900" y="2443163"/>
          <a:ext cx="2349500" cy="1079500"/>
        </p:xfrm>
        <a:graphic>
          <a:graphicData uri="http://schemas.openxmlformats.org/presentationml/2006/ole">
            <mc:AlternateContent xmlns:mc="http://schemas.openxmlformats.org/markup-compatibility/2006">
              <mc:Choice xmlns:v="urn:schemas-microsoft-com:vml" Requires="v">
                <p:oleObj spid="_x0000_s31773" name="Equation" r:id="rId6" imgW="939600" imgH="431640" progId="Equation.DSMT4">
                  <p:embed/>
                </p:oleObj>
              </mc:Choice>
              <mc:Fallback>
                <p:oleObj name="Equation" r:id="rId6" imgW="939600" imgH="431640" progId="Equation.DSMT4">
                  <p:embed/>
                  <p:pic>
                    <p:nvPicPr>
                      <p:cNvPr id="0" name="Object 4"/>
                      <p:cNvPicPr>
                        <a:picLocks noChangeAspect="1" noChangeArrowheads="1"/>
                      </p:cNvPicPr>
                      <p:nvPr/>
                    </p:nvPicPr>
                    <p:blipFill>
                      <a:blip r:embed="rId7"/>
                      <a:srcRect/>
                      <a:stretch>
                        <a:fillRect/>
                      </a:stretch>
                    </p:blipFill>
                    <p:spPr bwMode="auto">
                      <a:xfrm>
                        <a:off x="6057900" y="2443163"/>
                        <a:ext cx="23495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955768118"/>
              </p:ext>
            </p:extLst>
          </p:nvPr>
        </p:nvGraphicFramePr>
        <p:xfrm>
          <a:off x="769938" y="4613275"/>
          <a:ext cx="3778250" cy="1206500"/>
        </p:xfrm>
        <a:graphic>
          <a:graphicData uri="http://schemas.openxmlformats.org/presentationml/2006/ole">
            <mc:AlternateContent xmlns:mc="http://schemas.openxmlformats.org/markup-compatibility/2006">
              <mc:Choice xmlns:v="urn:schemas-microsoft-com:vml" Requires="v">
                <p:oleObj spid="_x0000_s31774" name="Equation" r:id="rId8" imgW="1511280" imgH="482400" progId="Equation.DSMT4">
                  <p:embed/>
                </p:oleObj>
              </mc:Choice>
              <mc:Fallback>
                <p:oleObj name="Equation" r:id="rId8" imgW="1511280" imgH="482400" progId="Equation.DSMT4">
                  <p:embed/>
                  <p:pic>
                    <p:nvPicPr>
                      <p:cNvPr id="0" name="Object 4"/>
                      <p:cNvPicPr>
                        <a:picLocks noChangeAspect="1" noChangeArrowheads="1"/>
                      </p:cNvPicPr>
                      <p:nvPr/>
                    </p:nvPicPr>
                    <p:blipFill>
                      <a:blip r:embed="rId9"/>
                      <a:srcRect/>
                      <a:stretch>
                        <a:fillRect/>
                      </a:stretch>
                    </p:blipFill>
                    <p:spPr bwMode="auto">
                      <a:xfrm>
                        <a:off x="769938" y="4613275"/>
                        <a:ext cx="3778250"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961423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4</a:t>
            </a:r>
            <a:endParaRPr lang="en-IN" dirty="0"/>
          </a:p>
        </p:txBody>
      </p:sp>
      <p:sp>
        <p:nvSpPr>
          <p:cNvPr id="3" name="Content Placeholder 2"/>
          <p:cNvSpPr>
            <a:spLocks noGrp="1"/>
          </p:cNvSpPr>
          <p:nvPr>
            <p:ph idx="1"/>
          </p:nvPr>
        </p:nvSpPr>
        <p:spPr>
          <a:xfrm>
            <a:off x="457200" y="1600200"/>
            <a:ext cx="5266928" cy="4525963"/>
          </a:xfrm>
        </p:spPr>
        <p:txBody>
          <a:bodyPr/>
          <a:lstStyle/>
          <a:p>
            <a:r>
              <a:rPr lang="en-IN" dirty="0" smtClean="0"/>
              <a:t>Thermal expansion of bolt</a:t>
            </a:r>
          </a:p>
          <a:p>
            <a:r>
              <a:rPr lang="en-IN" dirty="0" smtClean="0"/>
              <a:t>Expansion due to tensile force on bolt</a:t>
            </a:r>
          </a:p>
          <a:p>
            <a:r>
              <a:rPr lang="en-IN" dirty="0"/>
              <a:t>+</a:t>
            </a:r>
            <a:r>
              <a:rPr lang="en-IN" dirty="0" smtClean="0"/>
              <a:t> sign is due to tension</a:t>
            </a:r>
          </a:p>
          <a:p>
            <a:r>
              <a:rPr lang="en-IN" dirty="0" smtClean="0"/>
              <a:t>Total change in length </a:t>
            </a:r>
            <a:endParaRPr lang="en-IN"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4221088"/>
            <a:ext cx="3981450" cy="199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 name="Object 4"/>
          <p:cNvGraphicFramePr>
            <a:graphicFrameLocks noChangeAspect="1"/>
          </p:cNvGraphicFramePr>
          <p:nvPr>
            <p:extLst>
              <p:ext uri="{D42A27DB-BD31-4B8C-83A1-F6EECF244321}">
                <p14:modId xmlns:p14="http://schemas.microsoft.com/office/powerpoint/2010/main" val="1898127662"/>
              </p:ext>
            </p:extLst>
          </p:nvPr>
        </p:nvGraphicFramePr>
        <p:xfrm>
          <a:off x="5962650" y="1601788"/>
          <a:ext cx="2540000" cy="603250"/>
        </p:xfrm>
        <a:graphic>
          <a:graphicData uri="http://schemas.openxmlformats.org/presentationml/2006/ole">
            <mc:AlternateContent xmlns:mc="http://schemas.openxmlformats.org/markup-compatibility/2006">
              <mc:Choice xmlns:v="urn:schemas-microsoft-com:vml" Requires="v">
                <p:oleObj spid="_x0000_s32819" name="Equation" r:id="rId4" imgW="1015920" imgH="241200" progId="Equation.DSMT4">
                  <p:embed/>
                </p:oleObj>
              </mc:Choice>
              <mc:Fallback>
                <p:oleObj name="Equation" r:id="rId4" imgW="1015920" imgH="241200" progId="Equation.DSMT4">
                  <p:embed/>
                  <p:pic>
                    <p:nvPicPr>
                      <p:cNvPr id="0" name=""/>
                      <p:cNvPicPr/>
                      <p:nvPr/>
                    </p:nvPicPr>
                    <p:blipFill>
                      <a:blip r:embed="rId5"/>
                      <a:stretch>
                        <a:fillRect/>
                      </a:stretch>
                    </p:blipFill>
                    <p:spPr>
                      <a:xfrm>
                        <a:off x="5962650" y="1601788"/>
                        <a:ext cx="2540000" cy="60325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328063836"/>
              </p:ext>
            </p:extLst>
          </p:nvPr>
        </p:nvGraphicFramePr>
        <p:xfrm>
          <a:off x="6105525" y="2443163"/>
          <a:ext cx="2254250" cy="1079500"/>
        </p:xfrm>
        <a:graphic>
          <a:graphicData uri="http://schemas.openxmlformats.org/presentationml/2006/ole">
            <mc:AlternateContent xmlns:mc="http://schemas.openxmlformats.org/markup-compatibility/2006">
              <mc:Choice xmlns:v="urn:schemas-microsoft-com:vml" Requires="v">
                <p:oleObj spid="_x0000_s32820" name="Equation" r:id="rId6" imgW="901440" imgH="431640" progId="Equation.DSMT4">
                  <p:embed/>
                </p:oleObj>
              </mc:Choice>
              <mc:Fallback>
                <p:oleObj name="Equation" r:id="rId6" imgW="901440" imgH="431640" progId="Equation.DSMT4">
                  <p:embed/>
                  <p:pic>
                    <p:nvPicPr>
                      <p:cNvPr id="0" name=""/>
                      <p:cNvPicPr>
                        <a:picLocks noChangeAspect="1" noChangeArrowheads="1"/>
                      </p:cNvPicPr>
                      <p:nvPr/>
                    </p:nvPicPr>
                    <p:blipFill>
                      <a:blip r:embed="rId7"/>
                      <a:srcRect/>
                      <a:stretch>
                        <a:fillRect/>
                      </a:stretch>
                    </p:blipFill>
                    <p:spPr bwMode="auto">
                      <a:xfrm>
                        <a:off x="6105525" y="2443163"/>
                        <a:ext cx="225425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570643675"/>
              </p:ext>
            </p:extLst>
          </p:nvPr>
        </p:nvGraphicFramePr>
        <p:xfrm>
          <a:off x="642938" y="4613275"/>
          <a:ext cx="4032250" cy="1206500"/>
        </p:xfrm>
        <a:graphic>
          <a:graphicData uri="http://schemas.openxmlformats.org/presentationml/2006/ole">
            <mc:AlternateContent xmlns:mc="http://schemas.openxmlformats.org/markup-compatibility/2006">
              <mc:Choice xmlns:v="urn:schemas-microsoft-com:vml" Requires="v">
                <p:oleObj spid="_x0000_s32821" name="Equation" r:id="rId8" imgW="1612800" imgH="482400" progId="Equation.DSMT4">
                  <p:embed/>
                </p:oleObj>
              </mc:Choice>
              <mc:Fallback>
                <p:oleObj name="Equation" r:id="rId8" imgW="1612800" imgH="482400" progId="Equation.DSMT4">
                  <p:embed/>
                  <p:pic>
                    <p:nvPicPr>
                      <p:cNvPr id="0" name=""/>
                      <p:cNvPicPr>
                        <a:picLocks noChangeAspect="1" noChangeArrowheads="1"/>
                      </p:cNvPicPr>
                      <p:nvPr/>
                    </p:nvPicPr>
                    <p:blipFill>
                      <a:blip r:embed="rId9"/>
                      <a:srcRect/>
                      <a:stretch>
                        <a:fillRect/>
                      </a:stretch>
                    </p:blipFill>
                    <p:spPr bwMode="auto">
                      <a:xfrm>
                        <a:off x="642938" y="4613275"/>
                        <a:ext cx="4032250"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272323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4</a:t>
            </a:r>
            <a:endParaRPr lang="en-IN" dirty="0"/>
          </a:p>
        </p:txBody>
      </p:sp>
      <p:sp>
        <p:nvSpPr>
          <p:cNvPr id="3" name="Content Placeholder 2"/>
          <p:cNvSpPr>
            <a:spLocks noGrp="1"/>
          </p:cNvSpPr>
          <p:nvPr>
            <p:ph idx="1"/>
          </p:nvPr>
        </p:nvSpPr>
        <p:spPr>
          <a:xfrm>
            <a:off x="457200" y="1600200"/>
            <a:ext cx="4762872" cy="4525963"/>
          </a:xfrm>
        </p:spPr>
        <p:txBody>
          <a:bodyPr/>
          <a:lstStyle/>
          <a:p>
            <a:r>
              <a:rPr lang="en-IN" dirty="0" smtClean="0"/>
              <a:t>Geometric constraint is final lengths between the plates are same for both components. </a:t>
            </a:r>
          </a:p>
          <a:p>
            <a:r>
              <a:rPr lang="en-IN" dirty="0" smtClean="0"/>
              <a:t>Also initial lengths between the plates are same (L). Hence</a:t>
            </a:r>
            <a:endParaRPr lang="en-IN" dirty="0"/>
          </a:p>
        </p:txBody>
      </p:sp>
      <p:graphicFrame>
        <p:nvGraphicFramePr>
          <p:cNvPr id="7" name="Object 6"/>
          <p:cNvGraphicFramePr>
            <a:graphicFrameLocks noChangeAspect="1"/>
          </p:cNvGraphicFramePr>
          <p:nvPr>
            <p:extLst>
              <p:ext uri="{D42A27DB-BD31-4B8C-83A1-F6EECF244321}">
                <p14:modId xmlns:p14="http://schemas.microsoft.com/office/powerpoint/2010/main" val="2626119217"/>
              </p:ext>
            </p:extLst>
          </p:nvPr>
        </p:nvGraphicFramePr>
        <p:xfrm>
          <a:off x="5652120" y="3789040"/>
          <a:ext cx="1980720" cy="685800"/>
        </p:xfrm>
        <a:graphic>
          <a:graphicData uri="http://schemas.openxmlformats.org/presentationml/2006/ole">
            <mc:AlternateContent xmlns:mc="http://schemas.openxmlformats.org/markup-compatibility/2006">
              <mc:Choice xmlns:v="urn:schemas-microsoft-com:vml" Requires="v">
                <p:oleObj spid="_x0000_s33801" name="Equation" r:id="rId3" imgW="660240" imgH="228600" progId="Equation.DSMT4">
                  <p:embed/>
                </p:oleObj>
              </mc:Choice>
              <mc:Fallback>
                <p:oleObj name="Equation" r:id="rId3" imgW="660240" imgH="228600" progId="Equation.DSMT4">
                  <p:embed/>
                  <p:pic>
                    <p:nvPicPr>
                      <p:cNvPr id="0" name=""/>
                      <p:cNvPicPr>
                        <a:picLocks noChangeAspect="1" noChangeArrowheads="1"/>
                      </p:cNvPicPr>
                      <p:nvPr/>
                    </p:nvPicPr>
                    <p:blipFill>
                      <a:blip r:embed="rId4"/>
                      <a:srcRect/>
                      <a:stretch>
                        <a:fillRect/>
                      </a:stretch>
                    </p:blipFill>
                    <p:spPr bwMode="auto">
                      <a:xfrm>
                        <a:off x="5652120" y="3789040"/>
                        <a:ext cx="198072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7054" y="1222251"/>
            <a:ext cx="3981450" cy="199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347235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4</a:t>
            </a:r>
            <a:endParaRPr lang="en-IN" dirty="0"/>
          </a:p>
        </p:txBody>
      </p:sp>
      <p:sp>
        <p:nvSpPr>
          <p:cNvPr id="3" name="Content Placeholder 2"/>
          <p:cNvSpPr>
            <a:spLocks noGrp="1"/>
          </p:cNvSpPr>
          <p:nvPr>
            <p:ph idx="1"/>
          </p:nvPr>
        </p:nvSpPr>
        <p:spPr>
          <a:xfrm>
            <a:off x="457200" y="1600200"/>
            <a:ext cx="5266928" cy="4525963"/>
          </a:xfrm>
        </p:spPr>
        <p:txBody>
          <a:bodyPr/>
          <a:lstStyle/>
          <a:p>
            <a:r>
              <a:rPr lang="en-IN" dirty="0" smtClean="0"/>
              <a:t>Solving</a:t>
            </a:r>
            <a:endParaRPr lang="en-IN"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7054" y="1222251"/>
            <a:ext cx="3981450" cy="199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7" name="Object 6"/>
          <p:cNvGraphicFramePr>
            <a:graphicFrameLocks noChangeAspect="1"/>
          </p:cNvGraphicFramePr>
          <p:nvPr>
            <p:extLst>
              <p:ext uri="{D42A27DB-BD31-4B8C-83A1-F6EECF244321}">
                <p14:modId xmlns:p14="http://schemas.microsoft.com/office/powerpoint/2010/main" val="3275806864"/>
              </p:ext>
            </p:extLst>
          </p:nvPr>
        </p:nvGraphicFramePr>
        <p:xfrm>
          <a:off x="2560638" y="3519488"/>
          <a:ext cx="3778250" cy="1746250"/>
        </p:xfrm>
        <a:graphic>
          <a:graphicData uri="http://schemas.openxmlformats.org/presentationml/2006/ole">
            <mc:AlternateContent xmlns:mc="http://schemas.openxmlformats.org/markup-compatibility/2006">
              <mc:Choice xmlns:v="urn:schemas-microsoft-com:vml" Requires="v">
                <p:oleObj spid="_x0000_s34825" name="Equation" r:id="rId4" imgW="1511280" imgH="698400" progId="Equation.DSMT4">
                  <p:embed/>
                </p:oleObj>
              </mc:Choice>
              <mc:Fallback>
                <p:oleObj name="Equation" r:id="rId4" imgW="1511280" imgH="698400" progId="Equation.DSMT4">
                  <p:embed/>
                  <p:pic>
                    <p:nvPicPr>
                      <p:cNvPr id="0" name=""/>
                      <p:cNvPicPr>
                        <a:picLocks noChangeAspect="1" noChangeArrowheads="1"/>
                      </p:cNvPicPr>
                      <p:nvPr/>
                    </p:nvPicPr>
                    <p:blipFill>
                      <a:blip r:embed="rId5"/>
                      <a:srcRect/>
                      <a:stretch>
                        <a:fillRect/>
                      </a:stretch>
                    </p:blipFill>
                    <p:spPr bwMode="auto">
                      <a:xfrm>
                        <a:off x="2560638" y="3519488"/>
                        <a:ext cx="3778250" cy="174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3163823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4</a:t>
            </a:r>
            <a:endParaRPr lang="en-IN" dirty="0"/>
          </a:p>
        </p:txBody>
      </p:sp>
      <p:sp>
        <p:nvSpPr>
          <p:cNvPr id="3" name="Content Placeholder 2"/>
          <p:cNvSpPr>
            <a:spLocks noGrp="1"/>
          </p:cNvSpPr>
          <p:nvPr>
            <p:ph idx="1"/>
          </p:nvPr>
        </p:nvSpPr>
        <p:spPr>
          <a:xfrm>
            <a:off x="457200" y="1600200"/>
            <a:ext cx="4762872" cy="4525963"/>
          </a:xfrm>
        </p:spPr>
        <p:txBody>
          <a:bodyPr/>
          <a:lstStyle/>
          <a:p>
            <a:r>
              <a:rPr lang="en-IN" dirty="0" smtClean="0"/>
              <a:t>Solving, we can get the required rise in temperature in terms of the force F and hence the stress in the bolt.</a:t>
            </a:r>
            <a:endParaRPr lang="en-IN"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7054" y="1222251"/>
            <a:ext cx="3981450" cy="199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7" name="Object 6"/>
          <p:cNvGraphicFramePr>
            <a:graphicFrameLocks noChangeAspect="1"/>
          </p:cNvGraphicFramePr>
          <p:nvPr>
            <p:extLst>
              <p:ext uri="{D42A27DB-BD31-4B8C-83A1-F6EECF244321}">
                <p14:modId xmlns:p14="http://schemas.microsoft.com/office/powerpoint/2010/main" val="3557221837"/>
              </p:ext>
            </p:extLst>
          </p:nvPr>
        </p:nvGraphicFramePr>
        <p:xfrm>
          <a:off x="895423" y="4419054"/>
          <a:ext cx="7493001" cy="1746250"/>
        </p:xfrm>
        <a:graphic>
          <a:graphicData uri="http://schemas.openxmlformats.org/presentationml/2006/ole">
            <mc:AlternateContent xmlns:mc="http://schemas.openxmlformats.org/markup-compatibility/2006">
              <mc:Choice xmlns:v="urn:schemas-microsoft-com:vml" Requires="v">
                <p:oleObj spid="_x0000_s35851" name="Equation" r:id="rId4" imgW="2997000" imgH="698400" progId="Equation.DSMT4">
                  <p:embed/>
                </p:oleObj>
              </mc:Choice>
              <mc:Fallback>
                <p:oleObj name="Equation" r:id="rId4" imgW="2997000" imgH="698400" progId="Equation.DSMT4">
                  <p:embed/>
                  <p:pic>
                    <p:nvPicPr>
                      <p:cNvPr id="0" name=""/>
                      <p:cNvPicPr>
                        <a:picLocks noChangeAspect="1" noChangeArrowheads="1"/>
                      </p:cNvPicPr>
                      <p:nvPr/>
                    </p:nvPicPr>
                    <p:blipFill>
                      <a:blip r:embed="rId5"/>
                      <a:srcRect/>
                      <a:stretch>
                        <a:fillRect/>
                      </a:stretch>
                    </p:blipFill>
                    <p:spPr bwMode="auto">
                      <a:xfrm>
                        <a:off x="895423" y="4419054"/>
                        <a:ext cx="7493001" cy="174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9349584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5</a:t>
            </a:r>
            <a:endParaRPr lang="en-IN" dirty="0"/>
          </a:p>
        </p:txBody>
      </p:sp>
      <p:sp>
        <p:nvSpPr>
          <p:cNvPr id="3" name="Content Placeholder 2"/>
          <p:cNvSpPr>
            <a:spLocks noGrp="1"/>
          </p:cNvSpPr>
          <p:nvPr>
            <p:ph idx="1"/>
          </p:nvPr>
        </p:nvSpPr>
        <p:spPr/>
        <p:txBody>
          <a:bodyPr/>
          <a:lstStyle/>
          <a:p>
            <a:endParaRPr lang="en-IN"/>
          </a:p>
        </p:txBody>
      </p:sp>
      <p:grpSp>
        <p:nvGrpSpPr>
          <p:cNvPr id="5" name="Group 4"/>
          <p:cNvGrpSpPr/>
          <p:nvPr/>
        </p:nvGrpSpPr>
        <p:grpSpPr>
          <a:xfrm>
            <a:off x="25686" y="1383979"/>
            <a:ext cx="9096466" cy="4421285"/>
            <a:chOff x="25686" y="1383979"/>
            <a:chExt cx="9096466" cy="4421285"/>
          </a:xfrm>
        </p:grpSpPr>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86" y="1383979"/>
              <a:ext cx="9096466" cy="4421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5686" y="1556792"/>
              <a:ext cx="1233946"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98207154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5</a:t>
            </a:r>
            <a:endParaRPr lang="en-IN" dirty="0"/>
          </a:p>
        </p:txBody>
      </p:sp>
      <p:sp>
        <p:nvSpPr>
          <p:cNvPr id="3" name="Content Placeholder 2"/>
          <p:cNvSpPr>
            <a:spLocks noGrp="1"/>
          </p:cNvSpPr>
          <p:nvPr>
            <p:ph idx="1"/>
          </p:nvPr>
        </p:nvSpPr>
        <p:spPr>
          <a:xfrm>
            <a:off x="457200" y="1600200"/>
            <a:ext cx="5725236" cy="4525963"/>
          </a:xfrm>
        </p:spPr>
        <p:txBody>
          <a:bodyPr>
            <a:normAutofit fontScale="85000" lnSpcReduction="20000"/>
          </a:bodyPr>
          <a:lstStyle/>
          <a:p>
            <a:r>
              <a:rPr lang="en-IN" dirty="0" smtClean="0"/>
              <a:t>In this problem we have both </a:t>
            </a:r>
            <a:r>
              <a:rPr lang="en-IN" dirty="0" err="1" smtClean="0"/>
              <a:t>prestressing</a:t>
            </a:r>
            <a:r>
              <a:rPr lang="en-IN" dirty="0" smtClean="0"/>
              <a:t> (the act of tightening to introduce stresses in the contraption) as well as temperature change.</a:t>
            </a:r>
          </a:p>
          <a:p>
            <a:r>
              <a:rPr lang="en-IN" dirty="0" smtClean="0"/>
              <a:t>Note that there are two sleeves, outer and inner, joined by solder.</a:t>
            </a:r>
          </a:p>
          <a:p>
            <a:r>
              <a:rPr lang="en-IN" dirty="0"/>
              <a:t>Also we will deal with shear strength of </a:t>
            </a:r>
            <a:r>
              <a:rPr lang="en-IN" dirty="0" smtClean="0"/>
              <a:t>solder </a:t>
            </a:r>
            <a:r>
              <a:rPr lang="en-IN" dirty="0"/>
              <a:t>to keep the tubes joined together. This will help us understand how we can deal with shear stresses if screws or pins are used in place of </a:t>
            </a:r>
            <a:r>
              <a:rPr lang="en-IN" dirty="0" smtClean="0"/>
              <a:t>solder or glue </a:t>
            </a:r>
            <a:r>
              <a:rPr lang="en-IN" dirty="0"/>
              <a:t>in certain problems.</a:t>
            </a:r>
          </a:p>
        </p:txBody>
      </p:sp>
      <p:pic>
        <p:nvPicPr>
          <p:cNvPr id="3686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7683"/>
          <a:stretch/>
        </p:blipFill>
        <p:spPr bwMode="auto">
          <a:xfrm>
            <a:off x="6182436" y="1383979"/>
            <a:ext cx="2939716" cy="4421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904866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5</a:t>
            </a:r>
            <a:endParaRPr lang="en-IN" dirty="0"/>
          </a:p>
        </p:txBody>
      </p:sp>
      <p:sp>
        <p:nvSpPr>
          <p:cNvPr id="3" name="Content Placeholder 2"/>
          <p:cNvSpPr>
            <a:spLocks noGrp="1"/>
          </p:cNvSpPr>
          <p:nvPr>
            <p:ph idx="1"/>
          </p:nvPr>
        </p:nvSpPr>
        <p:spPr>
          <a:xfrm>
            <a:off x="457200" y="1600200"/>
            <a:ext cx="5725236" cy="4525963"/>
          </a:xfrm>
        </p:spPr>
        <p:txBody>
          <a:bodyPr/>
          <a:lstStyle/>
          <a:p>
            <a:r>
              <a:rPr lang="en-IN" dirty="0" smtClean="0"/>
              <a:t>From our experience with previous problems we can now say without detailed FBDs that if the internal force at any transverse cross section of the bolt is F, the internal force for the  the sleeve must be –F.</a:t>
            </a:r>
            <a:endParaRPr lang="en-IN" dirty="0"/>
          </a:p>
        </p:txBody>
      </p:sp>
      <p:pic>
        <p:nvPicPr>
          <p:cNvPr id="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7683"/>
          <a:stretch/>
        </p:blipFill>
        <p:spPr bwMode="auto">
          <a:xfrm>
            <a:off x="6182436" y="1383979"/>
            <a:ext cx="2939716" cy="4421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6" name="Object 5"/>
          <p:cNvGraphicFramePr>
            <a:graphicFrameLocks noChangeAspect="1"/>
          </p:cNvGraphicFramePr>
          <p:nvPr>
            <p:extLst>
              <p:ext uri="{D42A27DB-BD31-4B8C-83A1-F6EECF244321}">
                <p14:modId xmlns:p14="http://schemas.microsoft.com/office/powerpoint/2010/main" val="2158871871"/>
              </p:ext>
            </p:extLst>
          </p:nvPr>
        </p:nvGraphicFramePr>
        <p:xfrm>
          <a:off x="1547664" y="5378450"/>
          <a:ext cx="4413250" cy="571500"/>
        </p:xfrm>
        <a:graphic>
          <a:graphicData uri="http://schemas.openxmlformats.org/presentationml/2006/ole">
            <mc:AlternateContent xmlns:mc="http://schemas.openxmlformats.org/markup-compatibility/2006">
              <mc:Choice xmlns:v="urn:schemas-microsoft-com:vml" Requires="v">
                <p:oleObj spid="_x0000_s37895" name="Equation" r:id="rId4" imgW="1765080" imgH="228600" progId="Equation.DSMT4">
                  <p:embed/>
                </p:oleObj>
              </mc:Choice>
              <mc:Fallback>
                <p:oleObj name="Equation" r:id="rId4" imgW="1765080" imgH="228600" progId="Equation.DSMT4">
                  <p:embed/>
                  <p:pic>
                    <p:nvPicPr>
                      <p:cNvPr id="0" name="Object 6"/>
                      <p:cNvPicPr>
                        <a:picLocks noChangeAspect="1" noChangeArrowheads="1"/>
                      </p:cNvPicPr>
                      <p:nvPr/>
                    </p:nvPicPr>
                    <p:blipFill>
                      <a:blip r:embed="rId5"/>
                      <a:srcRect/>
                      <a:stretch>
                        <a:fillRect/>
                      </a:stretch>
                    </p:blipFill>
                    <p:spPr bwMode="auto">
                      <a:xfrm>
                        <a:off x="1547664" y="5378450"/>
                        <a:ext cx="44132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6904866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5</a:t>
            </a:r>
            <a:endParaRPr lang="en-IN" dirty="0"/>
          </a:p>
        </p:txBody>
      </p:sp>
      <p:sp>
        <p:nvSpPr>
          <p:cNvPr id="3" name="Content Placeholder 2"/>
          <p:cNvSpPr>
            <a:spLocks noGrp="1"/>
          </p:cNvSpPr>
          <p:nvPr>
            <p:ph idx="1"/>
          </p:nvPr>
        </p:nvSpPr>
        <p:spPr>
          <a:xfrm>
            <a:off x="457200" y="1600200"/>
            <a:ext cx="5725236" cy="4525963"/>
          </a:xfrm>
        </p:spPr>
        <p:txBody>
          <a:bodyPr/>
          <a:lstStyle/>
          <a:p>
            <a:r>
              <a:rPr lang="en-IN" dirty="0" smtClean="0"/>
              <a:t>From our experience with previous problems we can now say without detailed FBDs that if the internal force at any transverse cross section of the bolt is F, the internal force for the  the sleeve must be –F.</a:t>
            </a:r>
            <a:endParaRPr lang="en-IN" dirty="0"/>
          </a:p>
        </p:txBody>
      </p:sp>
      <p:pic>
        <p:nvPicPr>
          <p:cNvPr id="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7683"/>
          <a:stretch/>
        </p:blipFill>
        <p:spPr bwMode="auto">
          <a:xfrm>
            <a:off x="6182436" y="1383979"/>
            <a:ext cx="2939716" cy="4421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6" name="Object 5"/>
          <p:cNvGraphicFramePr>
            <a:graphicFrameLocks noChangeAspect="1"/>
          </p:cNvGraphicFramePr>
          <p:nvPr>
            <p:extLst>
              <p:ext uri="{D42A27DB-BD31-4B8C-83A1-F6EECF244321}">
                <p14:modId xmlns:p14="http://schemas.microsoft.com/office/powerpoint/2010/main" val="1236889458"/>
              </p:ext>
            </p:extLst>
          </p:nvPr>
        </p:nvGraphicFramePr>
        <p:xfrm>
          <a:off x="1547664" y="5378450"/>
          <a:ext cx="4413250" cy="571500"/>
        </p:xfrm>
        <a:graphic>
          <a:graphicData uri="http://schemas.openxmlformats.org/presentationml/2006/ole">
            <mc:AlternateContent xmlns:mc="http://schemas.openxmlformats.org/markup-compatibility/2006">
              <mc:Choice xmlns:v="urn:schemas-microsoft-com:vml" Requires="v">
                <p:oleObj spid="_x0000_s38918" name="Equation" r:id="rId4" imgW="1765080" imgH="228600" progId="Equation.DSMT4">
                  <p:embed/>
                </p:oleObj>
              </mc:Choice>
              <mc:Fallback>
                <p:oleObj name="Equation" r:id="rId4" imgW="1765080" imgH="228600" progId="Equation.DSMT4">
                  <p:embed/>
                  <p:pic>
                    <p:nvPicPr>
                      <p:cNvPr id="0" name=""/>
                      <p:cNvPicPr>
                        <a:picLocks noChangeAspect="1" noChangeArrowheads="1"/>
                      </p:cNvPicPr>
                      <p:nvPr/>
                    </p:nvPicPr>
                    <p:blipFill>
                      <a:blip r:embed="rId5"/>
                      <a:srcRect/>
                      <a:stretch>
                        <a:fillRect/>
                      </a:stretch>
                    </p:blipFill>
                    <p:spPr bwMode="auto">
                      <a:xfrm>
                        <a:off x="1547664" y="5378450"/>
                        <a:ext cx="44132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2746318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5</a:t>
            </a:r>
            <a:endParaRPr lang="en-IN" dirty="0"/>
          </a:p>
        </p:txBody>
      </p:sp>
      <p:sp>
        <p:nvSpPr>
          <p:cNvPr id="3" name="Content Placeholder 2"/>
          <p:cNvSpPr>
            <a:spLocks noGrp="1"/>
          </p:cNvSpPr>
          <p:nvPr>
            <p:ph idx="1"/>
          </p:nvPr>
        </p:nvSpPr>
        <p:spPr>
          <a:xfrm>
            <a:off x="457200" y="1600200"/>
            <a:ext cx="5725236" cy="4525963"/>
          </a:xfrm>
        </p:spPr>
        <p:txBody>
          <a:bodyPr/>
          <a:lstStyle/>
          <a:p>
            <a:r>
              <a:rPr lang="en-IN" dirty="0" smtClean="0"/>
              <a:t>First consider the bolt</a:t>
            </a:r>
          </a:p>
          <a:p>
            <a:r>
              <a:rPr lang="en-IN" dirty="0" smtClean="0"/>
              <a:t>Length of bolt is</a:t>
            </a:r>
          </a:p>
          <a:p>
            <a:r>
              <a:rPr lang="en-IN" dirty="0" smtClean="0"/>
              <a:t>Area of cross section of the bolt is</a:t>
            </a:r>
          </a:p>
          <a:p>
            <a:endParaRPr lang="en-IN" dirty="0" smtClean="0"/>
          </a:p>
          <a:p>
            <a:r>
              <a:rPr lang="en-IN" dirty="0" smtClean="0"/>
              <a:t>Change in length due to force</a:t>
            </a:r>
            <a:endParaRPr lang="en-IN" dirty="0"/>
          </a:p>
        </p:txBody>
      </p:sp>
      <p:pic>
        <p:nvPicPr>
          <p:cNvPr id="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7683"/>
          <a:stretch/>
        </p:blipFill>
        <p:spPr bwMode="auto">
          <a:xfrm>
            <a:off x="6182436" y="1383979"/>
            <a:ext cx="2939716" cy="4421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6" name="Object 5"/>
          <p:cNvGraphicFramePr>
            <a:graphicFrameLocks noChangeAspect="1"/>
          </p:cNvGraphicFramePr>
          <p:nvPr>
            <p:extLst>
              <p:ext uri="{D42A27DB-BD31-4B8C-83A1-F6EECF244321}">
                <p14:modId xmlns:p14="http://schemas.microsoft.com/office/powerpoint/2010/main" val="4099442743"/>
              </p:ext>
            </p:extLst>
          </p:nvPr>
        </p:nvGraphicFramePr>
        <p:xfrm>
          <a:off x="1255713" y="5166320"/>
          <a:ext cx="3556000" cy="1143000"/>
        </p:xfrm>
        <a:graphic>
          <a:graphicData uri="http://schemas.openxmlformats.org/presentationml/2006/ole">
            <mc:AlternateContent xmlns:mc="http://schemas.openxmlformats.org/markup-compatibility/2006">
              <mc:Choice xmlns:v="urn:schemas-microsoft-com:vml" Requires="v">
                <p:oleObj spid="_x0000_s39959" name="Equation" r:id="rId4" imgW="1422360" imgH="457200" progId="Equation.DSMT4">
                  <p:embed/>
                </p:oleObj>
              </mc:Choice>
              <mc:Fallback>
                <p:oleObj name="Equation" r:id="rId4" imgW="1422360" imgH="457200" progId="Equation.DSMT4">
                  <p:embed/>
                  <p:pic>
                    <p:nvPicPr>
                      <p:cNvPr id="0" name=""/>
                      <p:cNvPicPr>
                        <a:picLocks noChangeAspect="1" noChangeArrowheads="1"/>
                      </p:cNvPicPr>
                      <p:nvPr/>
                    </p:nvPicPr>
                    <p:blipFill>
                      <a:blip r:embed="rId5"/>
                      <a:srcRect/>
                      <a:stretch>
                        <a:fillRect/>
                      </a:stretch>
                    </p:blipFill>
                    <p:spPr bwMode="auto">
                      <a:xfrm>
                        <a:off x="1255713" y="5166320"/>
                        <a:ext cx="3556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3555574556"/>
              </p:ext>
            </p:extLst>
          </p:nvPr>
        </p:nvGraphicFramePr>
        <p:xfrm>
          <a:off x="2123728" y="3356992"/>
          <a:ext cx="1746250" cy="1047750"/>
        </p:xfrm>
        <a:graphic>
          <a:graphicData uri="http://schemas.openxmlformats.org/presentationml/2006/ole">
            <mc:AlternateContent xmlns:mc="http://schemas.openxmlformats.org/markup-compatibility/2006">
              <mc:Choice xmlns:v="urn:schemas-microsoft-com:vml" Requires="v">
                <p:oleObj spid="_x0000_s39960" name="Equation" r:id="rId6" imgW="698400" imgH="419040" progId="Equation.DSMT4">
                  <p:embed/>
                </p:oleObj>
              </mc:Choice>
              <mc:Fallback>
                <p:oleObj name="Equation" r:id="rId6" imgW="698400" imgH="419040" progId="Equation.DSMT4">
                  <p:embed/>
                  <p:pic>
                    <p:nvPicPr>
                      <p:cNvPr id="0" name="Object 5"/>
                      <p:cNvPicPr>
                        <a:picLocks noChangeAspect="1" noChangeArrowheads="1"/>
                      </p:cNvPicPr>
                      <p:nvPr/>
                    </p:nvPicPr>
                    <p:blipFill>
                      <a:blip r:embed="rId7"/>
                      <a:srcRect/>
                      <a:stretch>
                        <a:fillRect/>
                      </a:stretch>
                    </p:blipFill>
                    <p:spPr bwMode="auto">
                      <a:xfrm>
                        <a:off x="2123728" y="3356992"/>
                        <a:ext cx="174625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494220245"/>
              </p:ext>
            </p:extLst>
          </p:nvPr>
        </p:nvGraphicFramePr>
        <p:xfrm>
          <a:off x="3857104" y="2205038"/>
          <a:ext cx="1651000" cy="571500"/>
        </p:xfrm>
        <a:graphic>
          <a:graphicData uri="http://schemas.openxmlformats.org/presentationml/2006/ole">
            <mc:AlternateContent xmlns:mc="http://schemas.openxmlformats.org/markup-compatibility/2006">
              <mc:Choice xmlns:v="urn:schemas-microsoft-com:vml" Requires="v">
                <p:oleObj spid="_x0000_s39961" name="Equation" r:id="rId8" imgW="660240" imgH="228600" progId="Equation.DSMT4">
                  <p:embed/>
                </p:oleObj>
              </mc:Choice>
              <mc:Fallback>
                <p:oleObj name="Equation" r:id="rId8" imgW="660240" imgH="228600" progId="Equation.DSMT4">
                  <p:embed/>
                  <p:pic>
                    <p:nvPicPr>
                      <p:cNvPr id="0" name="Object 5"/>
                      <p:cNvPicPr>
                        <a:picLocks noChangeAspect="1" noChangeArrowheads="1"/>
                      </p:cNvPicPr>
                      <p:nvPr/>
                    </p:nvPicPr>
                    <p:blipFill>
                      <a:blip r:embed="rId9"/>
                      <a:srcRect/>
                      <a:stretch>
                        <a:fillRect/>
                      </a:stretch>
                    </p:blipFill>
                    <p:spPr bwMode="auto">
                      <a:xfrm>
                        <a:off x="3857104" y="2205038"/>
                        <a:ext cx="16510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703566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1</a:t>
            </a:r>
            <a:endParaRPr lang="en-IN" dirty="0"/>
          </a:p>
        </p:txBody>
      </p:sp>
      <p:sp>
        <p:nvSpPr>
          <p:cNvPr id="3" name="Content Placeholder 2"/>
          <p:cNvSpPr>
            <a:spLocks noGrp="1"/>
          </p:cNvSpPr>
          <p:nvPr>
            <p:ph idx="1"/>
          </p:nvPr>
        </p:nvSpPr>
        <p:spPr>
          <a:xfrm>
            <a:off x="457200" y="1600200"/>
            <a:ext cx="5736282" cy="4525963"/>
          </a:xfrm>
        </p:spPr>
        <p:txBody>
          <a:bodyPr>
            <a:normAutofit/>
          </a:bodyPr>
          <a:lstStyle/>
          <a:p>
            <a:r>
              <a:rPr lang="en-IN" dirty="0" smtClean="0"/>
              <a:t>Thus the net expansion of steel rods will have two components</a:t>
            </a:r>
          </a:p>
          <a:p>
            <a:r>
              <a:rPr lang="en-IN" dirty="0" smtClean="0"/>
              <a:t>Expansion due to temperature</a:t>
            </a:r>
          </a:p>
          <a:p>
            <a:r>
              <a:rPr lang="en-IN" dirty="0" smtClean="0"/>
              <a:t>Expansion (negative and hence compression actually) due to the axial compressive force  </a:t>
            </a:r>
          </a:p>
        </p:txBody>
      </p:sp>
      <p:pic>
        <p:nvPicPr>
          <p:cNvPr id="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3482" y="1772816"/>
            <a:ext cx="2266950" cy="2647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Audio 3">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8318500" y="6032500"/>
            <a:ext cx="609600" cy="609600"/>
          </a:xfrm>
          <a:prstGeom prst="rect">
            <a:avLst/>
          </a:prstGeom>
        </p:spPr>
      </p:pic>
      <p:graphicFrame>
        <p:nvGraphicFramePr>
          <p:cNvPr id="5" name="Object 4"/>
          <p:cNvGraphicFramePr>
            <a:graphicFrameLocks noChangeAspect="1"/>
          </p:cNvGraphicFramePr>
          <p:nvPr>
            <p:extLst>
              <p:ext uri="{D42A27DB-BD31-4B8C-83A1-F6EECF244321}">
                <p14:modId xmlns:p14="http://schemas.microsoft.com/office/powerpoint/2010/main" val="817066805"/>
              </p:ext>
            </p:extLst>
          </p:nvPr>
        </p:nvGraphicFramePr>
        <p:xfrm>
          <a:off x="796925" y="4941788"/>
          <a:ext cx="5143500" cy="1079500"/>
        </p:xfrm>
        <a:graphic>
          <a:graphicData uri="http://schemas.openxmlformats.org/presentationml/2006/ole">
            <mc:AlternateContent xmlns:mc="http://schemas.openxmlformats.org/markup-compatibility/2006">
              <mc:Choice xmlns:v="urn:schemas-microsoft-com:vml" Requires="v">
                <p:oleObj spid="_x0000_s4115" name="Equation" r:id="rId7" imgW="2057400" imgH="431640" progId="Equation.DSMT4">
                  <p:embed/>
                </p:oleObj>
              </mc:Choice>
              <mc:Fallback>
                <p:oleObj name="Equation" r:id="rId7" imgW="2057400" imgH="431640" progId="Equation.DSMT4">
                  <p:embed/>
                  <p:pic>
                    <p:nvPicPr>
                      <p:cNvPr id="0" name="Object 3"/>
                      <p:cNvPicPr>
                        <a:picLocks noChangeAspect="1" noChangeArrowheads="1"/>
                      </p:cNvPicPr>
                      <p:nvPr/>
                    </p:nvPicPr>
                    <p:blipFill>
                      <a:blip r:embed="rId8"/>
                      <a:srcRect/>
                      <a:stretch>
                        <a:fillRect/>
                      </a:stretch>
                    </p:blipFill>
                    <p:spPr bwMode="auto">
                      <a:xfrm>
                        <a:off x="796925" y="4941788"/>
                        <a:ext cx="51435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30598905"/>
      </p:ext>
    </p:extLst>
  </p:cSld>
  <p:clrMapOvr>
    <a:masterClrMapping/>
  </p:clrMapOvr>
  <mc:AlternateContent xmlns:mc="http://schemas.openxmlformats.org/markup-compatibility/2006" xmlns:p14="http://schemas.microsoft.com/office/powerpoint/2010/main">
    <mc:Choice Requires="p14">
      <p:transition spd="slow" p14:dur="2000" advTm="693"/>
    </mc:Choice>
    <mc:Fallback xmlns="">
      <p:transition spd="slow" advTm="69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5</a:t>
            </a:r>
            <a:endParaRPr lang="en-IN" dirty="0"/>
          </a:p>
        </p:txBody>
      </p:sp>
      <p:sp>
        <p:nvSpPr>
          <p:cNvPr id="3" name="Content Placeholder 2"/>
          <p:cNvSpPr>
            <a:spLocks noGrp="1"/>
          </p:cNvSpPr>
          <p:nvPr>
            <p:ph idx="1"/>
          </p:nvPr>
        </p:nvSpPr>
        <p:spPr>
          <a:xfrm>
            <a:off x="457200" y="1600200"/>
            <a:ext cx="5725236" cy="4525963"/>
          </a:xfrm>
        </p:spPr>
        <p:txBody>
          <a:bodyPr/>
          <a:lstStyle/>
          <a:p>
            <a:r>
              <a:rPr lang="en-IN" dirty="0"/>
              <a:t>B</a:t>
            </a:r>
            <a:r>
              <a:rPr lang="en-IN" dirty="0" smtClean="0"/>
              <a:t>olt</a:t>
            </a:r>
          </a:p>
          <a:p>
            <a:r>
              <a:rPr lang="en-IN" dirty="0" smtClean="0"/>
              <a:t>Change in length due to change of temperature  </a:t>
            </a:r>
            <a:endParaRPr lang="en-IN" dirty="0"/>
          </a:p>
        </p:txBody>
      </p:sp>
      <p:pic>
        <p:nvPicPr>
          <p:cNvPr id="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7683"/>
          <a:stretch/>
        </p:blipFill>
        <p:spPr bwMode="auto">
          <a:xfrm>
            <a:off x="6182436" y="1383979"/>
            <a:ext cx="2939716" cy="4421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6" name="Object 5"/>
          <p:cNvGraphicFramePr>
            <a:graphicFrameLocks noChangeAspect="1"/>
          </p:cNvGraphicFramePr>
          <p:nvPr>
            <p:extLst>
              <p:ext uri="{D42A27DB-BD31-4B8C-83A1-F6EECF244321}">
                <p14:modId xmlns:p14="http://schemas.microsoft.com/office/powerpoint/2010/main" val="1714960691"/>
              </p:ext>
            </p:extLst>
          </p:nvPr>
        </p:nvGraphicFramePr>
        <p:xfrm>
          <a:off x="1008063" y="3868738"/>
          <a:ext cx="4032250" cy="635000"/>
        </p:xfrm>
        <a:graphic>
          <a:graphicData uri="http://schemas.openxmlformats.org/presentationml/2006/ole">
            <mc:AlternateContent xmlns:mc="http://schemas.openxmlformats.org/markup-compatibility/2006">
              <mc:Choice xmlns:v="urn:schemas-microsoft-com:vml" Requires="v">
                <p:oleObj spid="_x0000_s41993" name="Equation" r:id="rId4" imgW="1612800" imgH="253800" progId="Equation.DSMT4">
                  <p:embed/>
                </p:oleObj>
              </mc:Choice>
              <mc:Fallback>
                <p:oleObj name="Equation" r:id="rId4" imgW="1612800" imgH="253800" progId="Equation.DSMT4">
                  <p:embed/>
                  <p:pic>
                    <p:nvPicPr>
                      <p:cNvPr id="0" name=""/>
                      <p:cNvPicPr>
                        <a:picLocks noChangeAspect="1" noChangeArrowheads="1"/>
                      </p:cNvPicPr>
                      <p:nvPr/>
                    </p:nvPicPr>
                    <p:blipFill>
                      <a:blip r:embed="rId5"/>
                      <a:srcRect/>
                      <a:stretch>
                        <a:fillRect/>
                      </a:stretch>
                    </p:blipFill>
                    <p:spPr bwMode="auto">
                      <a:xfrm>
                        <a:off x="1008063" y="3868738"/>
                        <a:ext cx="403225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4053628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5</a:t>
            </a:r>
            <a:endParaRPr lang="en-IN" dirty="0"/>
          </a:p>
        </p:txBody>
      </p:sp>
      <p:sp>
        <p:nvSpPr>
          <p:cNvPr id="3" name="Content Placeholder 2"/>
          <p:cNvSpPr>
            <a:spLocks noGrp="1"/>
          </p:cNvSpPr>
          <p:nvPr>
            <p:ph idx="1"/>
          </p:nvPr>
        </p:nvSpPr>
        <p:spPr>
          <a:xfrm>
            <a:off x="457200" y="1600200"/>
            <a:ext cx="5725236" cy="4525963"/>
          </a:xfrm>
        </p:spPr>
        <p:txBody>
          <a:bodyPr/>
          <a:lstStyle/>
          <a:p>
            <a:r>
              <a:rPr lang="en-IN" dirty="0"/>
              <a:t>B</a:t>
            </a:r>
            <a:r>
              <a:rPr lang="en-IN" dirty="0" smtClean="0"/>
              <a:t>olt</a:t>
            </a:r>
          </a:p>
          <a:p>
            <a:r>
              <a:rPr lang="en-IN" dirty="0" smtClean="0"/>
              <a:t>Finally we know that the screw was turned to reduce the gap between the top and bottom plates.</a:t>
            </a:r>
            <a:endParaRPr lang="en-IN" dirty="0"/>
          </a:p>
        </p:txBody>
      </p:sp>
      <p:pic>
        <p:nvPicPr>
          <p:cNvPr id="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7683"/>
          <a:stretch/>
        </p:blipFill>
        <p:spPr bwMode="auto">
          <a:xfrm>
            <a:off x="6182436" y="1383979"/>
            <a:ext cx="2939716" cy="4421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6" name="Object 5"/>
          <p:cNvGraphicFramePr>
            <a:graphicFrameLocks noChangeAspect="1"/>
          </p:cNvGraphicFramePr>
          <p:nvPr>
            <p:extLst>
              <p:ext uri="{D42A27DB-BD31-4B8C-83A1-F6EECF244321}">
                <p14:modId xmlns:p14="http://schemas.microsoft.com/office/powerpoint/2010/main" val="3913723261"/>
              </p:ext>
            </p:extLst>
          </p:nvPr>
        </p:nvGraphicFramePr>
        <p:xfrm>
          <a:off x="2055813" y="4625950"/>
          <a:ext cx="1936750" cy="603250"/>
        </p:xfrm>
        <a:graphic>
          <a:graphicData uri="http://schemas.openxmlformats.org/presentationml/2006/ole">
            <mc:AlternateContent xmlns:mc="http://schemas.openxmlformats.org/markup-compatibility/2006">
              <mc:Choice xmlns:v="urn:schemas-microsoft-com:vml" Requires="v">
                <p:oleObj spid="_x0000_s40968" name="Equation" r:id="rId4" imgW="774360" imgH="241200" progId="Equation.DSMT4">
                  <p:embed/>
                </p:oleObj>
              </mc:Choice>
              <mc:Fallback>
                <p:oleObj name="Equation" r:id="rId4" imgW="774360" imgH="241200" progId="Equation.DSMT4">
                  <p:embed/>
                  <p:pic>
                    <p:nvPicPr>
                      <p:cNvPr id="0" name=""/>
                      <p:cNvPicPr>
                        <a:picLocks noChangeAspect="1" noChangeArrowheads="1"/>
                      </p:cNvPicPr>
                      <p:nvPr/>
                    </p:nvPicPr>
                    <p:blipFill>
                      <a:blip r:embed="rId5"/>
                      <a:srcRect/>
                      <a:stretch>
                        <a:fillRect/>
                      </a:stretch>
                    </p:blipFill>
                    <p:spPr bwMode="auto">
                      <a:xfrm>
                        <a:off x="2055813" y="4625950"/>
                        <a:ext cx="193675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76409409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5</a:t>
            </a:r>
            <a:endParaRPr lang="en-IN" dirty="0"/>
          </a:p>
        </p:txBody>
      </p:sp>
      <p:sp>
        <p:nvSpPr>
          <p:cNvPr id="3" name="Content Placeholder 2"/>
          <p:cNvSpPr>
            <a:spLocks noGrp="1"/>
          </p:cNvSpPr>
          <p:nvPr>
            <p:ph idx="1"/>
          </p:nvPr>
        </p:nvSpPr>
        <p:spPr>
          <a:xfrm>
            <a:off x="457200" y="1600200"/>
            <a:ext cx="4258816" cy="4525963"/>
          </a:xfrm>
        </p:spPr>
        <p:txBody>
          <a:bodyPr/>
          <a:lstStyle/>
          <a:p>
            <a:r>
              <a:rPr lang="en-IN" dirty="0"/>
              <a:t>B</a:t>
            </a:r>
            <a:r>
              <a:rPr lang="en-IN" dirty="0" smtClean="0"/>
              <a:t>olt</a:t>
            </a:r>
          </a:p>
          <a:p>
            <a:r>
              <a:rPr lang="en-IN" dirty="0" smtClean="0"/>
              <a:t>Total change of length of the bolt</a:t>
            </a:r>
            <a:endParaRPr lang="en-IN" dirty="0"/>
          </a:p>
        </p:txBody>
      </p:sp>
      <p:pic>
        <p:nvPicPr>
          <p:cNvPr id="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7683"/>
          <a:stretch/>
        </p:blipFill>
        <p:spPr bwMode="auto">
          <a:xfrm>
            <a:off x="6182436" y="260648"/>
            <a:ext cx="2939716" cy="4421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6" name="Object 5"/>
          <p:cNvGraphicFramePr>
            <a:graphicFrameLocks noChangeAspect="1"/>
          </p:cNvGraphicFramePr>
          <p:nvPr>
            <p:extLst>
              <p:ext uri="{D42A27DB-BD31-4B8C-83A1-F6EECF244321}">
                <p14:modId xmlns:p14="http://schemas.microsoft.com/office/powerpoint/2010/main" val="1572777285"/>
              </p:ext>
            </p:extLst>
          </p:nvPr>
        </p:nvGraphicFramePr>
        <p:xfrm>
          <a:off x="1046163" y="4941888"/>
          <a:ext cx="7080250" cy="1143000"/>
        </p:xfrm>
        <a:graphic>
          <a:graphicData uri="http://schemas.openxmlformats.org/presentationml/2006/ole">
            <mc:AlternateContent xmlns:mc="http://schemas.openxmlformats.org/markup-compatibility/2006">
              <mc:Choice xmlns:v="urn:schemas-microsoft-com:vml" Requires="v">
                <p:oleObj spid="_x0000_s43019" name="Equation" r:id="rId4" imgW="2831760" imgH="457200" progId="Equation.DSMT4">
                  <p:embed/>
                </p:oleObj>
              </mc:Choice>
              <mc:Fallback>
                <p:oleObj name="Equation" r:id="rId4" imgW="2831760" imgH="457200" progId="Equation.DSMT4">
                  <p:embed/>
                  <p:pic>
                    <p:nvPicPr>
                      <p:cNvPr id="0" name=""/>
                      <p:cNvPicPr>
                        <a:picLocks noChangeAspect="1" noChangeArrowheads="1"/>
                      </p:cNvPicPr>
                      <p:nvPr/>
                    </p:nvPicPr>
                    <p:blipFill>
                      <a:blip r:embed="rId5"/>
                      <a:srcRect/>
                      <a:stretch>
                        <a:fillRect/>
                      </a:stretch>
                    </p:blipFill>
                    <p:spPr bwMode="auto">
                      <a:xfrm>
                        <a:off x="1046163" y="4941888"/>
                        <a:ext cx="70802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8610483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5</a:t>
            </a:r>
            <a:endParaRPr lang="en-IN" dirty="0"/>
          </a:p>
        </p:txBody>
      </p:sp>
      <p:sp>
        <p:nvSpPr>
          <p:cNvPr id="3" name="Content Placeholder 2"/>
          <p:cNvSpPr>
            <a:spLocks noGrp="1"/>
          </p:cNvSpPr>
          <p:nvPr>
            <p:ph idx="1"/>
          </p:nvPr>
        </p:nvSpPr>
        <p:spPr>
          <a:xfrm>
            <a:off x="457200" y="1268760"/>
            <a:ext cx="5725236" cy="4525963"/>
          </a:xfrm>
        </p:spPr>
        <p:txBody>
          <a:bodyPr/>
          <a:lstStyle/>
          <a:p>
            <a:r>
              <a:rPr lang="en-IN" dirty="0" smtClean="0"/>
              <a:t>Next consider the outer sleeve excluding the soldered part</a:t>
            </a:r>
          </a:p>
          <a:p>
            <a:r>
              <a:rPr lang="en-IN" dirty="0" smtClean="0"/>
              <a:t>Length of outer sleeve is</a:t>
            </a:r>
          </a:p>
          <a:p>
            <a:r>
              <a:rPr lang="en-IN" dirty="0" smtClean="0"/>
              <a:t>Area of cross section of outer sleeve is</a:t>
            </a:r>
          </a:p>
          <a:p>
            <a:endParaRPr lang="en-IN" dirty="0"/>
          </a:p>
          <a:p>
            <a:r>
              <a:rPr lang="en-IN" dirty="0" smtClean="0"/>
              <a:t>Change in length due to force</a:t>
            </a:r>
            <a:endParaRPr lang="en-IN" dirty="0"/>
          </a:p>
        </p:txBody>
      </p:sp>
      <p:pic>
        <p:nvPicPr>
          <p:cNvPr id="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7683"/>
          <a:stretch/>
        </p:blipFill>
        <p:spPr bwMode="auto">
          <a:xfrm>
            <a:off x="6182436" y="1383979"/>
            <a:ext cx="2939716" cy="4421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6" name="Object 5"/>
          <p:cNvGraphicFramePr>
            <a:graphicFrameLocks noChangeAspect="1"/>
          </p:cNvGraphicFramePr>
          <p:nvPr>
            <p:extLst>
              <p:ext uri="{D42A27DB-BD31-4B8C-83A1-F6EECF244321}">
                <p14:modId xmlns:p14="http://schemas.microsoft.com/office/powerpoint/2010/main" val="2037481633"/>
              </p:ext>
            </p:extLst>
          </p:nvPr>
        </p:nvGraphicFramePr>
        <p:xfrm>
          <a:off x="1908175" y="5300663"/>
          <a:ext cx="3206750" cy="1143000"/>
        </p:xfrm>
        <a:graphic>
          <a:graphicData uri="http://schemas.openxmlformats.org/presentationml/2006/ole">
            <mc:AlternateContent xmlns:mc="http://schemas.openxmlformats.org/markup-compatibility/2006">
              <mc:Choice xmlns:v="urn:schemas-microsoft-com:vml" Requires="v">
                <p:oleObj spid="_x0000_s44052" name="Equation" r:id="rId4" imgW="1282680" imgH="457200" progId="Equation.DSMT4">
                  <p:embed/>
                </p:oleObj>
              </mc:Choice>
              <mc:Fallback>
                <p:oleObj name="Equation" r:id="rId4" imgW="1282680" imgH="457200" progId="Equation.DSMT4">
                  <p:embed/>
                  <p:pic>
                    <p:nvPicPr>
                      <p:cNvPr id="0" name=""/>
                      <p:cNvPicPr>
                        <a:picLocks noChangeAspect="1" noChangeArrowheads="1"/>
                      </p:cNvPicPr>
                      <p:nvPr/>
                    </p:nvPicPr>
                    <p:blipFill>
                      <a:blip r:embed="rId5"/>
                      <a:srcRect/>
                      <a:stretch>
                        <a:fillRect/>
                      </a:stretch>
                    </p:blipFill>
                    <p:spPr bwMode="auto">
                      <a:xfrm>
                        <a:off x="1908175" y="5300663"/>
                        <a:ext cx="3206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545601644"/>
              </p:ext>
            </p:extLst>
          </p:nvPr>
        </p:nvGraphicFramePr>
        <p:xfrm>
          <a:off x="1998663" y="3510136"/>
          <a:ext cx="2825750" cy="1143000"/>
        </p:xfrm>
        <a:graphic>
          <a:graphicData uri="http://schemas.openxmlformats.org/presentationml/2006/ole">
            <mc:AlternateContent xmlns:mc="http://schemas.openxmlformats.org/markup-compatibility/2006">
              <mc:Choice xmlns:v="urn:schemas-microsoft-com:vml" Requires="v">
                <p:oleObj spid="_x0000_s44053" name="Equation" r:id="rId6" imgW="1130040" imgH="457200" progId="Equation.DSMT4">
                  <p:embed/>
                </p:oleObj>
              </mc:Choice>
              <mc:Fallback>
                <p:oleObj name="Equation" r:id="rId6" imgW="1130040" imgH="457200" progId="Equation.DSMT4">
                  <p:embed/>
                  <p:pic>
                    <p:nvPicPr>
                      <p:cNvPr id="0" name=""/>
                      <p:cNvPicPr>
                        <a:picLocks noChangeAspect="1" noChangeArrowheads="1"/>
                      </p:cNvPicPr>
                      <p:nvPr/>
                    </p:nvPicPr>
                    <p:blipFill>
                      <a:blip r:embed="rId7"/>
                      <a:srcRect/>
                      <a:stretch>
                        <a:fillRect/>
                      </a:stretch>
                    </p:blipFill>
                    <p:spPr bwMode="auto">
                      <a:xfrm>
                        <a:off x="1998663" y="3510136"/>
                        <a:ext cx="2825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077223613"/>
              </p:ext>
            </p:extLst>
          </p:nvPr>
        </p:nvGraphicFramePr>
        <p:xfrm>
          <a:off x="4987652" y="2353444"/>
          <a:ext cx="952500" cy="571500"/>
        </p:xfrm>
        <a:graphic>
          <a:graphicData uri="http://schemas.openxmlformats.org/presentationml/2006/ole">
            <mc:AlternateContent xmlns:mc="http://schemas.openxmlformats.org/markup-compatibility/2006">
              <mc:Choice xmlns:v="urn:schemas-microsoft-com:vml" Requires="v">
                <p:oleObj spid="_x0000_s44054" name="Equation" r:id="rId8" imgW="380880" imgH="228600" progId="Equation.DSMT4">
                  <p:embed/>
                </p:oleObj>
              </mc:Choice>
              <mc:Fallback>
                <p:oleObj name="Equation" r:id="rId8" imgW="380880" imgH="228600" progId="Equation.DSMT4">
                  <p:embed/>
                  <p:pic>
                    <p:nvPicPr>
                      <p:cNvPr id="0" name=""/>
                      <p:cNvPicPr>
                        <a:picLocks noChangeAspect="1" noChangeArrowheads="1"/>
                      </p:cNvPicPr>
                      <p:nvPr/>
                    </p:nvPicPr>
                    <p:blipFill>
                      <a:blip r:embed="rId9"/>
                      <a:srcRect/>
                      <a:stretch>
                        <a:fillRect/>
                      </a:stretch>
                    </p:blipFill>
                    <p:spPr bwMode="auto">
                      <a:xfrm>
                        <a:off x="4987652" y="2353444"/>
                        <a:ext cx="952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2102255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5</a:t>
            </a:r>
            <a:endParaRPr lang="en-IN" dirty="0"/>
          </a:p>
        </p:txBody>
      </p:sp>
      <p:sp>
        <p:nvSpPr>
          <p:cNvPr id="3" name="Content Placeholder 2"/>
          <p:cNvSpPr>
            <a:spLocks noGrp="1"/>
          </p:cNvSpPr>
          <p:nvPr>
            <p:ph idx="1"/>
          </p:nvPr>
        </p:nvSpPr>
        <p:spPr>
          <a:xfrm>
            <a:off x="457200" y="1600200"/>
            <a:ext cx="5725236" cy="4525963"/>
          </a:xfrm>
        </p:spPr>
        <p:txBody>
          <a:bodyPr/>
          <a:lstStyle/>
          <a:p>
            <a:r>
              <a:rPr lang="en-IN" dirty="0" smtClean="0"/>
              <a:t>Outer sleeve</a:t>
            </a:r>
          </a:p>
          <a:p>
            <a:r>
              <a:rPr lang="en-IN" dirty="0" smtClean="0"/>
              <a:t>Change in length due to change of temperature  </a:t>
            </a:r>
            <a:endParaRPr lang="en-IN" dirty="0"/>
          </a:p>
        </p:txBody>
      </p:sp>
      <p:pic>
        <p:nvPicPr>
          <p:cNvPr id="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7683"/>
          <a:stretch/>
        </p:blipFill>
        <p:spPr bwMode="auto">
          <a:xfrm>
            <a:off x="6182436" y="1383979"/>
            <a:ext cx="2939716" cy="4421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6" name="Object 5"/>
          <p:cNvGraphicFramePr>
            <a:graphicFrameLocks noChangeAspect="1"/>
          </p:cNvGraphicFramePr>
          <p:nvPr>
            <p:extLst>
              <p:ext uri="{D42A27DB-BD31-4B8C-83A1-F6EECF244321}">
                <p14:modId xmlns:p14="http://schemas.microsoft.com/office/powerpoint/2010/main" val="473991712"/>
              </p:ext>
            </p:extLst>
          </p:nvPr>
        </p:nvGraphicFramePr>
        <p:xfrm>
          <a:off x="1325563" y="3868738"/>
          <a:ext cx="3397250" cy="635000"/>
        </p:xfrm>
        <a:graphic>
          <a:graphicData uri="http://schemas.openxmlformats.org/presentationml/2006/ole">
            <mc:AlternateContent xmlns:mc="http://schemas.openxmlformats.org/markup-compatibility/2006">
              <mc:Choice xmlns:v="urn:schemas-microsoft-com:vml" Requires="v">
                <p:oleObj spid="_x0000_s45064" name="Equation" r:id="rId4" imgW="1358640" imgH="253800" progId="Equation.DSMT4">
                  <p:embed/>
                </p:oleObj>
              </mc:Choice>
              <mc:Fallback>
                <p:oleObj name="Equation" r:id="rId4" imgW="1358640" imgH="253800" progId="Equation.DSMT4">
                  <p:embed/>
                  <p:pic>
                    <p:nvPicPr>
                      <p:cNvPr id="0" name=""/>
                      <p:cNvPicPr>
                        <a:picLocks noChangeAspect="1" noChangeArrowheads="1"/>
                      </p:cNvPicPr>
                      <p:nvPr/>
                    </p:nvPicPr>
                    <p:blipFill>
                      <a:blip r:embed="rId5"/>
                      <a:srcRect/>
                      <a:stretch>
                        <a:fillRect/>
                      </a:stretch>
                    </p:blipFill>
                    <p:spPr bwMode="auto">
                      <a:xfrm>
                        <a:off x="1325563" y="3868738"/>
                        <a:ext cx="339725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9527747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5</a:t>
            </a:r>
            <a:endParaRPr lang="en-IN" dirty="0"/>
          </a:p>
        </p:txBody>
      </p:sp>
      <p:sp>
        <p:nvSpPr>
          <p:cNvPr id="3" name="Content Placeholder 2"/>
          <p:cNvSpPr>
            <a:spLocks noGrp="1"/>
          </p:cNvSpPr>
          <p:nvPr>
            <p:ph idx="1"/>
          </p:nvPr>
        </p:nvSpPr>
        <p:spPr>
          <a:xfrm>
            <a:off x="457200" y="1600200"/>
            <a:ext cx="4258816" cy="4525963"/>
          </a:xfrm>
        </p:spPr>
        <p:txBody>
          <a:bodyPr/>
          <a:lstStyle/>
          <a:p>
            <a:r>
              <a:rPr lang="en-IN" dirty="0" smtClean="0"/>
              <a:t>Outer sleeve</a:t>
            </a:r>
          </a:p>
          <a:p>
            <a:r>
              <a:rPr lang="en-IN" dirty="0" smtClean="0"/>
              <a:t>Total change of length of the outer sleeve</a:t>
            </a:r>
            <a:endParaRPr lang="en-IN" dirty="0"/>
          </a:p>
        </p:txBody>
      </p:sp>
      <p:pic>
        <p:nvPicPr>
          <p:cNvPr id="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7683"/>
          <a:stretch/>
        </p:blipFill>
        <p:spPr bwMode="auto">
          <a:xfrm>
            <a:off x="6182436" y="260648"/>
            <a:ext cx="2939716" cy="4421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6" name="Object 5"/>
          <p:cNvGraphicFramePr>
            <a:graphicFrameLocks noChangeAspect="1"/>
          </p:cNvGraphicFramePr>
          <p:nvPr>
            <p:extLst>
              <p:ext uri="{D42A27DB-BD31-4B8C-83A1-F6EECF244321}">
                <p14:modId xmlns:p14="http://schemas.microsoft.com/office/powerpoint/2010/main" val="1936274615"/>
              </p:ext>
            </p:extLst>
          </p:nvPr>
        </p:nvGraphicFramePr>
        <p:xfrm>
          <a:off x="1935163" y="4941888"/>
          <a:ext cx="5302250" cy="1143000"/>
        </p:xfrm>
        <a:graphic>
          <a:graphicData uri="http://schemas.openxmlformats.org/presentationml/2006/ole">
            <mc:AlternateContent xmlns:mc="http://schemas.openxmlformats.org/markup-compatibility/2006">
              <mc:Choice xmlns:v="urn:schemas-microsoft-com:vml" Requires="v">
                <p:oleObj spid="_x0000_s47114" name="Equation" r:id="rId4" imgW="2120760" imgH="457200" progId="Equation.DSMT4">
                  <p:embed/>
                </p:oleObj>
              </mc:Choice>
              <mc:Fallback>
                <p:oleObj name="Equation" r:id="rId4" imgW="2120760" imgH="457200" progId="Equation.DSMT4">
                  <p:embed/>
                  <p:pic>
                    <p:nvPicPr>
                      <p:cNvPr id="0" name=""/>
                      <p:cNvPicPr>
                        <a:picLocks noChangeAspect="1" noChangeArrowheads="1"/>
                      </p:cNvPicPr>
                      <p:nvPr/>
                    </p:nvPicPr>
                    <p:blipFill>
                      <a:blip r:embed="rId5"/>
                      <a:srcRect/>
                      <a:stretch>
                        <a:fillRect/>
                      </a:stretch>
                    </p:blipFill>
                    <p:spPr bwMode="auto">
                      <a:xfrm>
                        <a:off x="1935163" y="4941888"/>
                        <a:ext cx="53022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4579934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5</a:t>
            </a:r>
            <a:endParaRPr lang="en-IN" dirty="0"/>
          </a:p>
        </p:txBody>
      </p:sp>
      <p:sp>
        <p:nvSpPr>
          <p:cNvPr id="3" name="Content Placeholder 2"/>
          <p:cNvSpPr>
            <a:spLocks noGrp="1"/>
          </p:cNvSpPr>
          <p:nvPr>
            <p:ph idx="1"/>
          </p:nvPr>
        </p:nvSpPr>
        <p:spPr>
          <a:xfrm>
            <a:off x="457200" y="1268760"/>
            <a:ext cx="5842992" cy="4525963"/>
          </a:xfrm>
        </p:spPr>
        <p:txBody>
          <a:bodyPr>
            <a:normAutofit lnSpcReduction="10000"/>
          </a:bodyPr>
          <a:lstStyle/>
          <a:p>
            <a:r>
              <a:rPr lang="en-IN" sz="2800" dirty="0" smtClean="0"/>
              <a:t>Next consider the soldered part. Note that we are ignoring the solder itself assuming it forms a very thin layer</a:t>
            </a:r>
          </a:p>
          <a:p>
            <a:r>
              <a:rPr lang="en-IN" sz="2800" dirty="0" smtClean="0"/>
              <a:t>Length of soldered part is s</a:t>
            </a:r>
          </a:p>
          <a:p>
            <a:r>
              <a:rPr lang="en-IN" sz="2800" dirty="0" smtClean="0"/>
              <a:t>Area of cross section of the soldered (jointed) part is </a:t>
            </a:r>
          </a:p>
          <a:p>
            <a:endParaRPr lang="en-IN" sz="2800" dirty="0" smtClean="0"/>
          </a:p>
          <a:p>
            <a:endParaRPr lang="en-IN" sz="2800" dirty="0" smtClean="0"/>
          </a:p>
          <a:p>
            <a:r>
              <a:rPr lang="en-IN" sz="2800" dirty="0" smtClean="0"/>
              <a:t>Change in length due to force</a:t>
            </a:r>
            <a:endParaRPr lang="en-IN" sz="2800" dirty="0"/>
          </a:p>
        </p:txBody>
      </p:sp>
      <p:pic>
        <p:nvPicPr>
          <p:cNvPr id="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7683"/>
          <a:stretch/>
        </p:blipFill>
        <p:spPr bwMode="auto">
          <a:xfrm>
            <a:off x="6182436" y="1383979"/>
            <a:ext cx="2939716" cy="4421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6" name="Object 5"/>
          <p:cNvGraphicFramePr>
            <a:graphicFrameLocks noChangeAspect="1"/>
          </p:cNvGraphicFramePr>
          <p:nvPr>
            <p:extLst>
              <p:ext uri="{D42A27DB-BD31-4B8C-83A1-F6EECF244321}">
                <p14:modId xmlns:p14="http://schemas.microsoft.com/office/powerpoint/2010/main" val="203855920"/>
              </p:ext>
            </p:extLst>
          </p:nvPr>
        </p:nvGraphicFramePr>
        <p:xfrm>
          <a:off x="2289175" y="5518150"/>
          <a:ext cx="2444750" cy="1079500"/>
        </p:xfrm>
        <a:graphic>
          <a:graphicData uri="http://schemas.openxmlformats.org/presentationml/2006/ole">
            <mc:AlternateContent xmlns:mc="http://schemas.openxmlformats.org/markup-compatibility/2006">
              <mc:Choice xmlns:v="urn:schemas-microsoft-com:vml" Requires="v">
                <p:oleObj spid="_x0000_s54283" name="Equation" r:id="rId4" imgW="977760" imgH="431640" progId="Equation.DSMT4">
                  <p:embed/>
                </p:oleObj>
              </mc:Choice>
              <mc:Fallback>
                <p:oleObj name="Equation" r:id="rId4" imgW="977760" imgH="431640" progId="Equation.DSMT4">
                  <p:embed/>
                  <p:pic>
                    <p:nvPicPr>
                      <p:cNvPr id="0" name=""/>
                      <p:cNvPicPr>
                        <a:picLocks noChangeAspect="1" noChangeArrowheads="1"/>
                      </p:cNvPicPr>
                      <p:nvPr/>
                    </p:nvPicPr>
                    <p:blipFill>
                      <a:blip r:embed="rId5"/>
                      <a:srcRect/>
                      <a:stretch>
                        <a:fillRect/>
                      </a:stretch>
                    </p:blipFill>
                    <p:spPr bwMode="auto">
                      <a:xfrm>
                        <a:off x="2289175" y="5518150"/>
                        <a:ext cx="244475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3426856147"/>
              </p:ext>
            </p:extLst>
          </p:nvPr>
        </p:nvGraphicFramePr>
        <p:xfrm>
          <a:off x="1082402" y="4158208"/>
          <a:ext cx="4857750" cy="1143000"/>
        </p:xfrm>
        <a:graphic>
          <a:graphicData uri="http://schemas.openxmlformats.org/presentationml/2006/ole">
            <mc:AlternateContent xmlns:mc="http://schemas.openxmlformats.org/markup-compatibility/2006">
              <mc:Choice xmlns:v="urn:schemas-microsoft-com:vml" Requires="v">
                <p:oleObj spid="_x0000_s54284" name="Equation" r:id="rId6" imgW="1942920" imgH="457200" progId="Equation.DSMT4">
                  <p:embed/>
                </p:oleObj>
              </mc:Choice>
              <mc:Fallback>
                <p:oleObj name="Equation" r:id="rId6" imgW="1942920" imgH="457200" progId="Equation.DSMT4">
                  <p:embed/>
                  <p:pic>
                    <p:nvPicPr>
                      <p:cNvPr id="0" name=""/>
                      <p:cNvPicPr>
                        <a:picLocks noChangeAspect="1" noChangeArrowheads="1"/>
                      </p:cNvPicPr>
                      <p:nvPr/>
                    </p:nvPicPr>
                    <p:blipFill>
                      <a:blip r:embed="rId7"/>
                      <a:srcRect/>
                      <a:stretch>
                        <a:fillRect/>
                      </a:stretch>
                    </p:blipFill>
                    <p:spPr bwMode="auto">
                      <a:xfrm>
                        <a:off x="1082402" y="4158208"/>
                        <a:ext cx="4857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2892260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5</a:t>
            </a:r>
            <a:endParaRPr lang="en-IN" dirty="0"/>
          </a:p>
        </p:txBody>
      </p:sp>
      <p:sp>
        <p:nvSpPr>
          <p:cNvPr id="3" name="Content Placeholder 2"/>
          <p:cNvSpPr>
            <a:spLocks noGrp="1"/>
          </p:cNvSpPr>
          <p:nvPr>
            <p:ph idx="1"/>
          </p:nvPr>
        </p:nvSpPr>
        <p:spPr>
          <a:xfrm>
            <a:off x="457200" y="1600200"/>
            <a:ext cx="5725236" cy="4525963"/>
          </a:xfrm>
        </p:spPr>
        <p:txBody>
          <a:bodyPr/>
          <a:lstStyle/>
          <a:p>
            <a:r>
              <a:rPr lang="en-IN" dirty="0" smtClean="0"/>
              <a:t>Soldered part</a:t>
            </a:r>
          </a:p>
          <a:p>
            <a:r>
              <a:rPr lang="en-IN" dirty="0" smtClean="0"/>
              <a:t>Change in length due to change of temperature  </a:t>
            </a:r>
            <a:endParaRPr lang="en-IN" dirty="0"/>
          </a:p>
        </p:txBody>
      </p:sp>
      <p:pic>
        <p:nvPicPr>
          <p:cNvPr id="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7683"/>
          <a:stretch/>
        </p:blipFill>
        <p:spPr bwMode="auto">
          <a:xfrm>
            <a:off x="6182436" y="1383979"/>
            <a:ext cx="2939716" cy="4421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6" name="Object 5"/>
          <p:cNvGraphicFramePr>
            <a:graphicFrameLocks noChangeAspect="1"/>
          </p:cNvGraphicFramePr>
          <p:nvPr>
            <p:extLst>
              <p:ext uri="{D42A27DB-BD31-4B8C-83A1-F6EECF244321}">
                <p14:modId xmlns:p14="http://schemas.microsoft.com/office/powerpoint/2010/main" val="119245279"/>
              </p:ext>
            </p:extLst>
          </p:nvPr>
        </p:nvGraphicFramePr>
        <p:xfrm>
          <a:off x="1881188" y="3884613"/>
          <a:ext cx="2286000" cy="603250"/>
        </p:xfrm>
        <a:graphic>
          <a:graphicData uri="http://schemas.openxmlformats.org/presentationml/2006/ole">
            <mc:AlternateContent xmlns:mc="http://schemas.openxmlformats.org/markup-compatibility/2006">
              <mc:Choice xmlns:v="urn:schemas-microsoft-com:vml" Requires="v">
                <p:oleObj spid="_x0000_s55303" name="Equation" r:id="rId4" imgW="914400" imgH="241200" progId="Equation.DSMT4">
                  <p:embed/>
                </p:oleObj>
              </mc:Choice>
              <mc:Fallback>
                <p:oleObj name="Equation" r:id="rId4" imgW="914400" imgH="241200" progId="Equation.DSMT4">
                  <p:embed/>
                  <p:pic>
                    <p:nvPicPr>
                      <p:cNvPr id="0" name=""/>
                      <p:cNvPicPr>
                        <a:picLocks noChangeAspect="1" noChangeArrowheads="1"/>
                      </p:cNvPicPr>
                      <p:nvPr/>
                    </p:nvPicPr>
                    <p:blipFill>
                      <a:blip r:embed="rId5"/>
                      <a:srcRect/>
                      <a:stretch>
                        <a:fillRect/>
                      </a:stretch>
                    </p:blipFill>
                    <p:spPr bwMode="auto">
                      <a:xfrm>
                        <a:off x="1881188" y="3884613"/>
                        <a:ext cx="22860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1096068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5</a:t>
            </a:r>
            <a:endParaRPr lang="en-IN" dirty="0"/>
          </a:p>
        </p:txBody>
      </p:sp>
      <p:sp>
        <p:nvSpPr>
          <p:cNvPr id="3" name="Content Placeholder 2"/>
          <p:cNvSpPr>
            <a:spLocks noGrp="1"/>
          </p:cNvSpPr>
          <p:nvPr>
            <p:ph idx="1"/>
          </p:nvPr>
        </p:nvSpPr>
        <p:spPr>
          <a:xfrm>
            <a:off x="457200" y="1600200"/>
            <a:ext cx="4258816" cy="4525963"/>
          </a:xfrm>
        </p:spPr>
        <p:txBody>
          <a:bodyPr/>
          <a:lstStyle/>
          <a:p>
            <a:r>
              <a:rPr lang="en-IN" dirty="0" smtClean="0"/>
              <a:t>Soldered part</a:t>
            </a:r>
          </a:p>
          <a:p>
            <a:r>
              <a:rPr lang="en-IN" dirty="0" smtClean="0"/>
              <a:t>Total change of length of the soldered part</a:t>
            </a:r>
            <a:endParaRPr lang="en-IN" dirty="0"/>
          </a:p>
        </p:txBody>
      </p:sp>
      <p:pic>
        <p:nvPicPr>
          <p:cNvPr id="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7683"/>
          <a:stretch/>
        </p:blipFill>
        <p:spPr bwMode="auto">
          <a:xfrm>
            <a:off x="6182436" y="260648"/>
            <a:ext cx="2939716" cy="4421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6" name="Object 5"/>
          <p:cNvGraphicFramePr>
            <a:graphicFrameLocks noChangeAspect="1"/>
          </p:cNvGraphicFramePr>
          <p:nvPr>
            <p:extLst>
              <p:ext uri="{D42A27DB-BD31-4B8C-83A1-F6EECF244321}">
                <p14:modId xmlns:p14="http://schemas.microsoft.com/office/powerpoint/2010/main" val="545534591"/>
              </p:ext>
            </p:extLst>
          </p:nvPr>
        </p:nvGraphicFramePr>
        <p:xfrm>
          <a:off x="2840038" y="4973638"/>
          <a:ext cx="3492500" cy="1079500"/>
        </p:xfrm>
        <a:graphic>
          <a:graphicData uri="http://schemas.openxmlformats.org/presentationml/2006/ole">
            <mc:AlternateContent xmlns:mc="http://schemas.openxmlformats.org/markup-compatibility/2006">
              <mc:Choice xmlns:v="urn:schemas-microsoft-com:vml" Requires="v">
                <p:oleObj spid="_x0000_s56329" name="Equation" r:id="rId4" imgW="1396800" imgH="431640" progId="Equation.DSMT4">
                  <p:embed/>
                </p:oleObj>
              </mc:Choice>
              <mc:Fallback>
                <p:oleObj name="Equation" r:id="rId4" imgW="1396800" imgH="431640" progId="Equation.DSMT4">
                  <p:embed/>
                  <p:pic>
                    <p:nvPicPr>
                      <p:cNvPr id="0" name=""/>
                      <p:cNvPicPr>
                        <a:picLocks noChangeAspect="1" noChangeArrowheads="1"/>
                      </p:cNvPicPr>
                      <p:nvPr/>
                    </p:nvPicPr>
                    <p:blipFill>
                      <a:blip r:embed="rId5"/>
                      <a:srcRect/>
                      <a:stretch>
                        <a:fillRect/>
                      </a:stretch>
                    </p:blipFill>
                    <p:spPr bwMode="auto">
                      <a:xfrm>
                        <a:off x="2840038" y="4973638"/>
                        <a:ext cx="34925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5616547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5</a:t>
            </a:r>
            <a:endParaRPr lang="en-IN" dirty="0"/>
          </a:p>
        </p:txBody>
      </p:sp>
      <p:sp>
        <p:nvSpPr>
          <p:cNvPr id="3" name="Content Placeholder 2"/>
          <p:cNvSpPr>
            <a:spLocks noGrp="1"/>
          </p:cNvSpPr>
          <p:nvPr>
            <p:ph idx="1"/>
          </p:nvPr>
        </p:nvSpPr>
        <p:spPr>
          <a:xfrm>
            <a:off x="457200" y="1268760"/>
            <a:ext cx="5725236" cy="4525963"/>
          </a:xfrm>
        </p:spPr>
        <p:txBody>
          <a:bodyPr>
            <a:normAutofit/>
          </a:bodyPr>
          <a:lstStyle/>
          <a:p>
            <a:r>
              <a:rPr lang="en-IN" sz="2800" dirty="0" smtClean="0"/>
              <a:t>Next consider the inner sleeve excluding the soldered part</a:t>
            </a:r>
          </a:p>
          <a:p>
            <a:r>
              <a:rPr lang="en-IN" sz="2800" dirty="0" smtClean="0"/>
              <a:t>Length of inner sleeve is</a:t>
            </a:r>
          </a:p>
          <a:p>
            <a:r>
              <a:rPr lang="en-IN" sz="2800" dirty="0" smtClean="0"/>
              <a:t>Area of cross section of inner sleeve is</a:t>
            </a:r>
          </a:p>
          <a:p>
            <a:endParaRPr lang="en-IN" sz="2800" dirty="0" smtClean="0"/>
          </a:p>
          <a:p>
            <a:endParaRPr lang="en-IN" sz="2800" dirty="0"/>
          </a:p>
          <a:p>
            <a:r>
              <a:rPr lang="en-IN" sz="2800" dirty="0" smtClean="0"/>
              <a:t>Change in length due to force</a:t>
            </a:r>
            <a:endParaRPr lang="en-IN" sz="2800" dirty="0"/>
          </a:p>
        </p:txBody>
      </p:sp>
      <p:pic>
        <p:nvPicPr>
          <p:cNvPr id="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7683"/>
          <a:stretch/>
        </p:blipFill>
        <p:spPr bwMode="auto">
          <a:xfrm>
            <a:off x="6182436" y="1383979"/>
            <a:ext cx="2939716" cy="4421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6" name="Object 5"/>
          <p:cNvGraphicFramePr>
            <a:graphicFrameLocks noChangeAspect="1"/>
          </p:cNvGraphicFramePr>
          <p:nvPr>
            <p:extLst>
              <p:ext uri="{D42A27DB-BD31-4B8C-83A1-F6EECF244321}">
                <p14:modId xmlns:p14="http://schemas.microsoft.com/office/powerpoint/2010/main" val="2292120529"/>
              </p:ext>
            </p:extLst>
          </p:nvPr>
        </p:nvGraphicFramePr>
        <p:xfrm>
          <a:off x="1876425" y="5229225"/>
          <a:ext cx="3270250" cy="1143000"/>
        </p:xfrm>
        <a:graphic>
          <a:graphicData uri="http://schemas.openxmlformats.org/presentationml/2006/ole">
            <mc:AlternateContent xmlns:mc="http://schemas.openxmlformats.org/markup-compatibility/2006">
              <mc:Choice xmlns:v="urn:schemas-microsoft-com:vml" Requires="v">
                <p:oleObj spid="_x0000_s48148" name="Equation" r:id="rId4" imgW="1307880" imgH="457200" progId="Equation.DSMT4">
                  <p:embed/>
                </p:oleObj>
              </mc:Choice>
              <mc:Fallback>
                <p:oleObj name="Equation" r:id="rId4" imgW="1307880" imgH="457200" progId="Equation.DSMT4">
                  <p:embed/>
                  <p:pic>
                    <p:nvPicPr>
                      <p:cNvPr id="0" name=""/>
                      <p:cNvPicPr>
                        <a:picLocks noChangeAspect="1" noChangeArrowheads="1"/>
                      </p:cNvPicPr>
                      <p:nvPr/>
                    </p:nvPicPr>
                    <p:blipFill>
                      <a:blip r:embed="rId5"/>
                      <a:srcRect/>
                      <a:stretch>
                        <a:fillRect/>
                      </a:stretch>
                    </p:blipFill>
                    <p:spPr bwMode="auto">
                      <a:xfrm>
                        <a:off x="1876425" y="5229225"/>
                        <a:ext cx="32702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3323046642"/>
              </p:ext>
            </p:extLst>
          </p:nvPr>
        </p:nvGraphicFramePr>
        <p:xfrm>
          <a:off x="1099418" y="3284984"/>
          <a:ext cx="4984750" cy="1143000"/>
        </p:xfrm>
        <a:graphic>
          <a:graphicData uri="http://schemas.openxmlformats.org/presentationml/2006/ole">
            <mc:AlternateContent xmlns:mc="http://schemas.openxmlformats.org/markup-compatibility/2006">
              <mc:Choice xmlns:v="urn:schemas-microsoft-com:vml" Requires="v">
                <p:oleObj spid="_x0000_s48149" name="Equation" r:id="rId6" imgW="1993680" imgH="457200" progId="Equation.DSMT4">
                  <p:embed/>
                </p:oleObj>
              </mc:Choice>
              <mc:Fallback>
                <p:oleObj name="Equation" r:id="rId6" imgW="1993680" imgH="457200" progId="Equation.DSMT4">
                  <p:embed/>
                  <p:pic>
                    <p:nvPicPr>
                      <p:cNvPr id="0" name=""/>
                      <p:cNvPicPr>
                        <a:picLocks noChangeAspect="1" noChangeArrowheads="1"/>
                      </p:cNvPicPr>
                      <p:nvPr/>
                    </p:nvPicPr>
                    <p:blipFill>
                      <a:blip r:embed="rId7"/>
                      <a:srcRect/>
                      <a:stretch>
                        <a:fillRect/>
                      </a:stretch>
                    </p:blipFill>
                    <p:spPr bwMode="auto">
                      <a:xfrm>
                        <a:off x="1099418" y="3284984"/>
                        <a:ext cx="4984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043709086"/>
              </p:ext>
            </p:extLst>
          </p:nvPr>
        </p:nvGraphicFramePr>
        <p:xfrm>
          <a:off x="4644008" y="2209428"/>
          <a:ext cx="984250" cy="571500"/>
        </p:xfrm>
        <a:graphic>
          <a:graphicData uri="http://schemas.openxmlformats.org/presentationml/2006/ole">
            <mc:AlternateContent xmlns:mc="http://schemas.openxmlformats.org/markup-compatibility/2006">
              <mc:Choice xmlns:v="urn:schemas-microsoft-com:vml" Requires="v">
                <p:oleObj spid="_x0000_s48150" name="Equation" r:id="rId8" imgW="393480" imgH="228600" progId="Equation.DSMT4">
                  <p:embed/>
                </p:oleObj>
              </mc:Choice>
              <mc:Fallback>
                <p:oleObj name="Equation" r:id="rId8" imgW="393480" imgH="228600" progId="Equation.DSMT4">
                  <p:embed/>
                  <p:pic>
                    <p:nvPicPr>
                      <p:cNvPr id="0" name=""/>
                      <p:cNvPicPr>
                        <a:picLocks noChangeAspect="1" noChangeArrowheads="1"/>
                      </p:cNvPicPr>
                      <p:nvPr/>
                    </p:nvPicPr>
                    <p:blipFill>
                      <a:blip r:embed="rId9"/>
                      <a:srcRect/>
                      <a:stretch>
                        <a:fillRect/>
                      </a:stretch>
                    </p:blipFill>
                    <p:spPr bwMode="auto">
                      <a:xfrm>
                        <a:off x="4644008" y="2209428"/>
                        <a:ext cx="9842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980867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1</a:t>
            </a:r>
            <a:endParaRPr lang="en-IN" dirty="0"/>
          </a:p>
        </p:txBody>
      </p:sp>
      <p:sp>
        <p:nvSpPr>
          <p:cNvPr id="3" name="Content Placeholder 2"/>
          <p:cNvSpPr>
            <a:spLocks noGrp="1"/>
          </p:cNvSpPr>
          <p:nvPr>
            <p:ph idx="1"/>
          </p:nvPr>
        </p:nvSpPr>
        <p:spPr>
          <a:xfrm>
            <a:off x="457200" y="1600200"/>
            <a:ext cx="5736282" cy="4525963"/>
          </a:xfrm>
        </p:spPr>
        <p:txBody>
          <a:bodyPr>
            <a:normAutofit/>
          </a:bodyPr>
          <a:lstStyle/>
          <a:p>
            <a:r>
              <a:rPr lang="en-IN" dirty="0" smtClean="0"/>
              <a:t>The net expansion of concrete will also have two components</a:t>
            </a:r>
          </a:p>
          <a:p>
            <a:r>
              <a:rPr lang="en-IN" dirty="0" smtClean="0"/>
              <a:t>Expansion due to temperature</a:t>
            </a:r>
          </a:p>
          <a:p>
            <a:r>
              <a:rPr lang="en-IN" dirty="0" smtClean="0"/>
              <a:t>Expansion due to the axial tensile force  </a:t>
            </a:r>
          </a:p>
        </p:txBody>
      </p:sp>
      <p:pic>
        <p:nvPicPr>
          <p:cNvPr id="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3482" y="1772816"/>
            <a:ext cx="2266950" cy="2647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Audio 3">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8318500" y="6032500"/>
            <a:ext cx="609600" cy="609600"/>
          </a:xfrm>
          <a:prstGeom prst="rect">
            <a:avLst/>
          </a:prstGeom>
        </p:spPr>
      </p:pic>
      <p:graphicFrame>
        <p:nvGraphicFramePr>
          <p:cNvPr id="5" name="Object 4"/>
          <p:cNvGraphicFramePr>
            <a:graphicFrameLocks noChangeAspect="1"/>
          </p:cNvGraphicFramePr>
          <p:nvPr>
            <p:extLst>
              <p:ext uri="{D42A27DB-BD31-4B8C-83A1-F6EECF244321}">
                <p14:modId xmlns:p14="http://schemas.microsoft.com/office/powerpoint/2010/main" val="921212990"/>
              </p:ext>
            </p:extLst>
          </p:nvPr>
        </p:nvGraphicFramePr>
        <p:xfrm>
          <a:off x="685800" y="4581128"/>
          <a:ext cx="4921250" cy="1079500"/>
        </p:xfrm>
        <a:graphic>
          <a:graphicData uri="http://schemas.openxmlformats.org/presentationml/2006/ole">
            <mc:AlternateContent xmlns:mc="http://schemas.openxmlformats.org/markup-compatibility/2006">
              <mc:Choice xmlns:v="urn:schemas-microsoft-com:vml" Requires="v">
                <p:oleObj spid="_x0000_s6161" name="Equation" r:id="rId7" imgW="1968480" imgH="431640" progId="Equation.DSMT4">
                  <p:embed/>
                </p:oleObj>
              </mc:Choice>
              <mc:Fallback>
                <p:oleObj name="Equation" r:id="rId7" imgW="1968480" imgH="431640" progId="Equation.DSMT4">
                  <p:embed/>
                  <p:pic>
                    <p:nvPicPr>
                      <p:cNvPr id="0" name="Object 3"/>
                      <p:cNvPicPr>
                        <a:picLocks noChangeAspect="1" noChangeArrowheads="1"/>
                      </p:cNvPicPr>
                      <p:nvPr/>
                    </p:nvPicPr>
                    <p:blipFill>
                      <a:blip r:embed="rId8"/>
                      <a:srcRect/>
                      <a:stretch>
                        <a:fillRect/>
                      </a:stretch>
                    </p:blipFill>
                    <p:spPr bwMode="auto">
                      <a:xfrm>
                        <a:off x="685800" y="4581128"/>
                        <a:ext cx="492125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76539127"/>
      </p:ext>
    </p:extLst>
  </p:cSld>
  <p:clrMapOvr>
    <a:masterClrMapping/>
  </p:clrMapOvr>
  <mc:AlternateContent xmlns:mc="http://schemas.openxmlformats.org/markup-compatibility/2006" xmlns:p14="http://schemas.microsoft.com/office/powerpoint/2010/main">
    <mc:Choice Requires="p14">
      <p:transition spd="slow" p14:dur="2000" advTm="539"/>
    </mc:Choice>
    <mc:Fallback xmlns="">
      <p:transition spd="slow" advTm="53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5</a:t>
            </a:r>
            <a:endParaRPr lang="en-IN" dirty="0"/>
          </a:p>
        </p:txBody>
      </p:sp>
      <p:sp>
        <p:nvSpPr>
          <p:cNvPr id="3" name="Content Placeholder 2"/>
          <p:cNvSpPr>
            <a:spLocks noGrp="1"/>
          </p:cNvSpPr>
          <p:nvPr>
            <p:ph idx="1"/>
          </p:nvPr>
        </p:nvSpPr>
        <p:spPr>
          <a:xfrm>
            <a:off x="457200" y="1600200"/>
            <a:ext cx="5725236" cy="4525963"/>
          </a:xfrm>
        </p:spPr>
        <p:txBody>
          <a:bodyPr/>
          <a:lstStyle/>
          <a:p>
            <a:r>
              <a:rPr lang="en-IN" dirty="0" smtClean="0"/>
              <a:t>Inner sleeve</a:t>
            </a:r>
          </a:p>
          <a:p>
            <a:r>
              <a:rPr lang="en-IN" dirty="0" smtClean="0"/>
              <a:t>Change in length due to change of temperature  </a:t>
            </a:r>
            <a:endParaRPr lang="en-IN" dirty="0"/>
          </a:p>
        </p:txBody>
      </p:sp>
      <p:pic>
        <p:nvPicPr>
          <p:cNvPr id="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7683"/>
          <a:stretch/>
        </p:blipFill>
        <p:spPr bwMode="auto">
          <a:xfrm>
            <a:off x="6182436" y="1383979"/>
            <a:ext cx="2939716" cy="4421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6" name="Object 5"/>
          <p:cNvGraphicFramePr>
            <a:graphicFrameLocks noChangeAspect="1"/>
          </p:cNvGraphicFramePr>
          <p:nvPr>
            <p:extLst>
              <p:ext uri="{D42A27DB-BD31-4B8C-83A1-F6EECF244321}">
                <p14:modId xmlns:p14="http://schemas.microsoft.com/office/powerpoint/2010/main" val="3295866162"/>
              </p:ext>
            </p:extLst>
          </p:nvPr>
        </p:nvGraphicFramePr>
        <p:xfrm>
          <a:off x="1277938" y="3868738"/>
          <a:ext cx="3492500" cy="635000"/>
        </p:xfrm>
        <a:graphic>
          <a:graphicData uri="http://schemas.openxmlformats.org/presentationml/2006/ole">
            <mc:AlternateContent xmlns:mc="http://schemas.openxmlformats.org/markup-compatibility/2006">
              <mc:Choice xmlns:v="urn:schemas-microsoft-com:vml" Requires="v">
                <p:oleObj spid="_x0000_s49160" name="Equation" r:id="rId4" imgW="1396800" imgH="253800" progId="Equation.DSMT4">
                  <p:embed/>
                </p:oleObj>
              </mc:Choice>
              <mc:Fallback>
                <p:oleObj name="Equation" r:id="rId4" imgW="1396800" imgH="253800" progId="Equation.DSMT4">
                  <p:embed/>
                  <p:pic>
                    <p:nvPicPr>
                      <p:cNvPr id="0" name=""/>
                      <p:cNvPicPr>
                        <a:picLocks noChangeAspect="1" noChangeArrowheads="1"/>
                      </p:cNvPicPr>
                      <p:nvPr/>
                    </p:nvPicPr>
                    <p:blipFill>
                      <a:blip r:embed="rId5"/>
                      <a:srcRect/>
                      <a:stretch>
                        <a:fillRect/>
                      </a:stretch>
                    </p:blipFill>
                    <p:spPr bwMode="auto">
                      <a:xfrm>
                        <a:off x="1277938" y="3868738"/>
                        <a:ext cx="34925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1633798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5</a:t>
            </a:r>
            <a:endParaRPr lang="en-IN" dirty="0"/>
          </a:p>
        </p:txBody>
      </p:sp>
      <p:sp>
        <p:nvSpPr>
          <p:cNvPr id="3" name="Content Placeholder 2"/>
          <p:cNvSpPr>
            <a:spLocks noGrp="1"/>
          </p:cNvSpPr>
          <p:nvPr>
            <p:ph idx="1"/>
          </p:nvPr>
        </p:nvSpPr>
        <p:spPr>
          <a:xfrm>
            <a:off x="457200" y="1600200"/>
            <a:ext cx="4258816" cy="4525963"/>
          </a:xfrm>
        </p:spPr>
        <p:txBody>
          <a:bodyPr/>
          <a:lstStyle/>
          <a:p>
            <a:r>
              <a:rPr lang="en-IN" dirty="0" smtClean="0"/>
              <a:t>Inner sleeve</a:t>
            </a:r>
          </a:p>
          <a:p>
            <a:r>
              <a:rPr lang="en-IN" dirty="0" smtClean="0"/>
              <a:t>Total change of length of the inner sleeve</a:t>
            </a:r>
            <a:endParaRPr lang="en-IN" dirty="0"/>
          </a:p>
        </p:txBody>
      </p:sp>
      <p:pic>
        <p:nvPicPr>
          <p:cNvPr id="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7683"/>
          <a:stretch/>
        </p:blipFill>
        <p:spPr bwMode="auto">
          <a:xfrm>
            <a:off x="6182436" y="260648"/>
            <a:ext cx="2939716" cy="4421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6" name="Object 5"/>
          <p:cNvGraphicFramePr>
            <a:graphicFrameLocks noChangeAspect="1"/>
          </p:cNvGraphicFramePr>
          <p:nvPr>
            <p:extLst>
              <p:ext uri="{D42A27DB-BD31-4B8C-83A1-F6EECF244321}">
                <p14:modId xmlns:p14="http://schemas.microsoft.com/office/powerpoint/2010/main" val="991888366"/>
              </p:ext>
            </p:extLst>
          </p:nvPr>
        </p:nvGraphicFramePr>
        <p:xfrm>
          <a:off x="1871663" y="4941888"/>
          <a:ext cx="5429250" cy="1143000"/>
        </p:xfrm>
        <a:graphic>
          <a:graphicData uri="http://schemas.openxmlformats.org/presentationml/2006/ole">
            <mc:AlternateContent xmlns:mc="http://schemas.openxmlformats.org/markup-compatibility/2006">
              <mc:Choice xmlns:v="urn:schemas-microsoft-com:vml" Requires="v">
                <p:oleObj spid="_x0000_s50186" name="Equation" r:id="rId4" imgW="2171520" imgH="457200" progId="Equation.DSMT4">
                  <p:embed/>
                </p:oleObj>
              </mc:Choice>
              <mc:Fallback>
                <p:oleObj name="Equation" r:id="rId4" imgW="2171520" imgH="457200" progId="Equation.DSMT4">
                  <p:embed/>
                  <p:pic>
                    <p:nvPicPr>
                      <p:cNvPr id="0" name=""/>
                      <p:cNvPicPr>
                        <a:picLocks noChangeAspect="1" noChangeArrowheads="1"/>
                      </p:cNvPicPr>
                      <p:nvPr/>
                    </p:nvPicPr>
                    <p:blipFill>
                      <a:blip r:embed="rId5"/>
                      <a:srcRect/>
                      <a:stretch>
                        <a:fillRect/>
                      </a:stretch>
                    </p:blipFill>
                    <p:spPr bwMode="auto">
                      <a:xfrm>
                        <a:off x="1871663" y="4941888"/>
                        <a:ext cx="54292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9229039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5</a:t>
            </a:r>
            <a:endParaRPr lang="en-IN" dirty="0"/>
          </a:p>
        </p:txBody>
      </p:sp>
      <p:sp>
        <p:nvSpPr>
          <p:cNvPr id="3" name="Content Placeholder 2"/>
          <p:cNvSpPr>
            <a:spLocks noGrp="1"/>
          </p:cNvSpPr>
          <p:nvPr>
            <p:ph idx="1"/>
          </p:nvPr>
        </p:nvSpPr>
        <p:spPr/>
        <p:txBody>
          <a:bodyPr/>
          <a:lstStyle/>
          <a:p>
            <a:r>
              <a:rPr lang="en-IN" dirty="0" smtClean="0"/>
              <a:t>Geometrical constraint</a:t>
            </a:r>
            <a:endParaRPr lang="en-IN" dirty="0"/>
          </a:p>
        </p:txBody>
      </p:sp>
      <p:graphicFrame>
        <p:nvGraphicFramePr>
          <p:cNvPr id="4" name="Object 3"/>
          <p:cNvGraphicFramePr>
            <a:graphicFrameLocks noChangeAspect="1"/>
          </p:cNvGraphicFramePr>
          <p:nvPr>
            <p:extLst>
              <p:ext uri="{D42A27DB-BD31-4B8C-83A1-F6EECF244321}">
                <p14:modId xmlns:p14="http://schemas.microsoft.com/office/powerpoint/2010/main" val="2361014719"/>
              </p:ext>
            </p:extLst>
          </p:nvPr>
        </p:nvGraphicFramePr>
        <p:xfrm>
          <a:off x="1262063" y="2552700"/>
          <a:ext cx="5359400" cy="3300413"/>
        </p:xfrm>
        <a:graphic>
          <a:graphicData uri="http://schemas.openxmlformats.org/presentationml/2006/ole">
            <mc:AlternateContent xmlns:mc="http://schemas.openxmlformats.org/markup-compatibility/2006">
              <mc:Choice xmlns:v="urn:schemas-microsoft-com:vml" Requires="v">
                <p:oleObj spid="_x0000_s58375" name="Equation" r:id="rId3" imgW="2679480" imgH="1650960" progId="Equation.DSMT4">
                  <p:embed/>
                </p:oleObj>
              </mc:Choice>
              <mc:Fallback>
                <p:oleObj name="Equation" r:id="rId3" imgW="2679480" imgH="1650960" progId="Equation.DSMT4">
                  <p:embed/>
                  <p:pic>
                    <p:nvPicPr>
                      <p:cNvPr id="0" name=""/>
                      <p:cNvPicPr>
                        <a:picLocks noChangeAspect="1" noChangeArrowheads="1"/>
                      </p:cNvPicPr>
                      <p:nvPr/>
                    </p:nvPicPr>
                    <p:blipFill>
                      <a:blip r:embed="rId4"/>
                      <a:srcRect/>
                      <a:stretch>
                        <a:fillRect/>
                      </a:stretch>
                    </p:blipFill>
                    <p:spPr bwMode="auto">
                      <a:xfrm>
                        <a:off x="1262063" y="2552700"/>
                        <a:ext cx="5359400" cy="330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733638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5</a:t>
            </a:r>
            <a:endParaRPr lang="en-IN" dirty="0"/>
          </a:p>
        </p:txBody>
      </p:sp>
      <p:sp>
        <p:nvSpPr>
          <p:cNvPr id="3" name="Content Placeholder 2"/>
          <p:cNvSpPr>
            <a:spLocks noGrp="1"/>
          </p:cNvSpPr>
          <p:nvPr>
            <p:ph idx="1"/>
          </p:nvPr>
        </p:nvSpPr>
        <p:spPr/>
        <p:txBody>
          <a:bodyPr/>
          <a:lstStyle/>
          <a:p>
            <a:r>
              <a:rPr lang="en-IN" dirty="0" smtClean="0"/>
              <a:t>We can now get F</a:t>
            </a:r>
            <a:endParaRPr lang="en-IN" dirty="0"/>
          </a:p>
        </p:txBody>
      </p:sp>
      <p:graphicFrame>
        <p:nvGraphicFramePr>
          <p:cNvPr id="4" name="Object 3"/>
          <p:cNvGraphicFramePr>
            <a:graphicFrameLocks noChangeAspect="1"/>
          </p:cNvGraphicFramePr>
          <p:nvPr>
            <p:extLst>
              <p:ext uri="{D42A27DB-BD31-4B8C-83A1-F6EECF244321}">
                <p14:modId xmlns:p14="http://schemas.microsoft.com/office/powerpoint/2010/main" val="1109241634"/>
              </p:ext>
            </p:extLst>
          </p:nvPr>
        </p:nvGraphicFramePr>
        <p:xfrm>
          <a:off x="1173163" y="2636912"/>
          <a:ext cx="5537200" cy="1346200"/>
        </p:xfrm>
        <a:graphic>
          <a:graphicData uri="http://schemas.openxmlformats.org/presentationml/2006/ole">
            <mc:AlternateContent xmlns:mc="http://schemas.openxmlformats.org/markup-compatibility/2006">
              <mc:Choice xmlns:v="urn:schemas-microsoft-com:vml" Requires="v">
                <p:oleObj spid="_x0000_s59399" name="Equation" r:id="rId3" imgW="2768400" imgH="672840" progId="Equation.DSMT4">
                  <p:embed/>
                </p:oleObj>
              </mc:Choice>
              <mc:Fallback>
                <p:oleObj name="Equation" r:id="rId3" imgW="2768400" imgH="672840" progId="Equation.DSMT4">
                  <p:embed/>
                  <p:pic>
                    <p:nvPicPr>
                      <p:cNvPr id="0" name=""/>
                      <p:cNvPicPr>
                        <a:picLocks noChangeAspect="1" noChangeArrowheads="1"/>
                      </p:cNvPicPr>
                      <p:nvPr/>
                    </p:nvPicPr>
                    <p:blipFill>
                      <a:blip r:embed="rId4"/>
                      <a:srcRect/>
                      <a:stretch>
                        <a:fillRect/>
                      </a:stretch>
                    </p:blipFill>
                    <p:spPr bwMode="auto">
                      <a:xfrm>
                        <a:off x="1173163" y="2636912"/>
                        <a:ext cx="5537200"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1104211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5</a:t>
            </a:r>
            <a:endParaRPr lang="en-IN" dirty="0"/>
          </a:p>
        </p:txBody>
      </p:sp>
      <p:sp>
        <p:nvSpPr>
          <p:cNvPr id="3" name="Content Placeholder 2"/>
          <p:cNvSpPr>
            <a:spLocks noGrp="1"/>
          </p:cNvSpPr>
          <p:nvPr>
            <p:ph idx="1"/>
          </p:nvPr>
        </p:nvSpPr>
        <p:spPr/>
        <p:txBody>
          <a:bodyPr/>
          <a:lstStyle/>
          <a:p>
            <a:r>
              <a:rPr lang="en-IN" dirty="0" smtClean="0"/>
              <a:t>The solder must resist this force F. In the solder this will show up as a shearing force between the two sleeves</a:t>
            </a:r>
            <a:endParaRPr lang="en-IN" dirty="0"/>
          </a:p>
        </p:txBody>
      </p:sp>
      <p:graphicFrame>
        <p:nvGraphicFramePr>
          <p:cNvPr id="4" name="Object 3"/>
          <p:cNvGraphicFramePr>
            <a:graphicFrameLocks noChangeAspect="1"/>
          </p:cNvGraphicFramePr>
          <p:nvPr>
            <p:extLst>
              <p:ext uri="{D42A27DB-BD31-4B8C-83A1-F6EECF244321}">
                <p14:modId xmlns:p14="http://schemas.microsoft.com/office/powerpoint/2010/main" val="3169257554"/>
              </p:ext>
            </p:extLst>
          </p:nvPr>
        </p:nvGraphicFramePr>
        <p:xfrm>
          <a:off x="784944" y="3151188"/>
          <a:ext cx="6883400" cy="2235200"/>
        </p:xfrm>
        <a:graphic>
          <a:graphicData uri="http://schemas.openxmlformats.org/presentationml/2006/ole">
            <mc:AlternateContent xmlns:mc="http://schemas.openxmlformats.org/markup-compatibility/2006">
              <mc:Choice xmlns:v="urn:schemas-microsoft-com:vml" Requires="v">
                <p:oleObj spid="_x0000_s60422" name="Equation" r:id="rId3" imgW="3441600" imgH="1117440" progId="Equation.DSMT4">
                  <p:embed/>
                </p:oleObj>
              </mc:Choice>
              <mc:Fallback>
                <p:oleObj name="Equation" r:id="rId3" imgW="3441600" imgH="1117440" progId="Equation.DSMT4">
                  <p:embed/>
                  <p:pic>
                    <p:nvPicPr>
                      <p:cNvPr id="0" name=""/>
                      <p:cNvPicPr>
                        <a:picLocks noChangeAspect="1" noChangeArrowheads="1"/>
                      </p:cNvPicPr>
                      <p:nvPr/>
                    </p:nvPicPr>
                    <p:blipFill>
                      <a:blip r:embed="rId4"/>
                      <a:srcRect/>
                      <a:stretch>
                        <a:fillRect/>
                      </a:stretch>
                    </p:blipFill>
                    <p:spPr bwMode="auto">
                      <a:xfrm>
                        <a:off x="784944" y="3151188"/>
                        <a:ext cx="6883400"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78693087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5</a:t>
            </a:r>
            <a:endParaRPr lang="en-IN" dirty="0"/>
          </a:p>
        </p:txBody>
      </p:sp>
      <p:sp>
        <p:nvSpPr>
          <p:cNvPr id="3" name="Content Placeholder 2"/>
          <p:cNvSpPr>
            <a:spLocks noGrp="1"/>
          </p:cNvSpPr>
          <p:nvPr>
            <p:ph idx="1"/>
          </p:nvPr>
        </p:nvSpPr>
        <p:spPr>
          <a:xfrm>
            <a:off x="457200" y="1600200"/>
            <a:ext cx="8507288" cy="4525963"/>
          </a:xfrm>
        </p:spPr>
        <p:txBody>
          <a:bodyPr/>
          <a:lstStyle/>
          <a:p>
            <a:r>
              <a:rPr lang="en-IN" dirty="0" smtClean="0"/>
              <a:t>Suppose we had used N screws with radius r in place of the solder to keep the sleeves joined, with the material of the screw having same allowable shear stress. Then we could find out the number of screws required as shown below</a:t>
            </a:r>
            <a:endParaRPr lang="en-IN" dirty="0"/>
          </a:p>
        </p:txBody>
      </p:sp>
      <p:graphicFrame>
        <p:nvGraphicFramePr>
          <p:cNvPr id="4" name="Object 3"/>
          <p:cNvGraphicFramePr>
            <a:graphicFrameLocks noChangeAspect="1"/>
          </p:cNvGraphicFramePr>
          <p:nvPr>
            <p:extLst>
              <p:ext uri="{D42A27DB-BD31-4B8C-83A1-F6EECF244321}">
                <p14:modId xmlns:p14="http://schemas.microsoft.com/office/powerpoint/2010/main" val="2576333672"/>
              </p:ext>
            </p:extLst>
          </p:nvPr>
        </p:nvGraphicFramePr>
        <p:xfrm>
          <a:off x="1106760" y="4315048"/>
          <a:ext cx="6705600" cy="1346200"/>
        </p:xfrm>
        <a:graphic>
          <a:graphicData uri="http://schemas.openxmlformats.org/presentationml/2006/ole">
            <mc:AlternateContent xmlns:mc="http://schemas.openxmlformats.org/markup-compatibility/2006">
              <mc:Choice xmlns:v="urn:schemas-microsoft-com:vml" Requires="v">
                <p:oleObj spid="_x0000_s61446" name="Equation" r:id="rId3" imgW="3352680" imgH="672840" progId="Equation.DSMT4">
                  <p:embed/>
                </p:oleObj>
              </mc:Choice>
              <mc:Fallback>
                <p:oleObj name="Equation" r:id="rId3" imgW="3352680" imgH="672840" progId="Equation.DSMT4">
                  <p:embed/>
                  <p:pic>
                    <p:nvPicPr>
                      <p:cNvPr id="0" name=""/>
                      <p:cNvPicPr>
                        <a:picLocks noChangeAspect="1" noChangeArrowheads="1"/>
                      </p:cNvPicPr>
                      <p:nvPr/>
                    </p:nvPicPr>
                    <p:blipFill>
                      <a:blip r:embed="rId4"/>
                      <a:srcRect/>
                      <a:stretch>
                        <a:fillRect/>
                      </a:stretch>
                    </p:blipFill>
                    <p:spPr bwMode="auto">
                      <a:xfrm>
                        <a:off x="1106760" y="4315048"/>
                        <a:ext cx="6705600"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895214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1</a:t>
            </a:r>
            <a:endParaRPr lang="en-IN" dirty="0"/>
          </a:p>
        </p:txBody>
      </p:sp>
      <p:sp>
        <p:nvSpPr>
          <p:cNvPr id="3" name="Content Placeholder 2"/>
          <p:cNvSpPr>
            <a:spLocks noGrp="1"/>
          </p:cNvSpPr>
          <p:nvPr>
            <p:ph idx="1"/>
          </p:nvPr>
        </p:nvSpPr>
        <p:spPr>
          <a:xfrm>
            <a:off x="457200" y="1600200"/>
            <a:ext cx="5736282" cy="4525963"/>
          </a:xfrm>
        </p:spPr>
        <p:txBody>
          <a:bodyPr>
            <a:normAutofit/>
          </a:bodyPr>
          <a:lstStyle/>
          <a:p>
            <a:r>
              <a:rPr lang="en-IN" dirty="0" smtClean="0"/>
              <a:t>The geometrical constraint is that after the temperature stabilizes both steel and concrete rods must have the same length.</a:t>
            </a:r>
          </a:p>
          <a:p>
            <a:r>
              <a:rPr lang="en-IN" dirty="0" smtClean="0"/>
              <a:t>Thus</a:t>
            </a:r>
          </a:p>
          <a:p>
            <a:endParaRPr lang="en-IN" dirty="0" smtClean="0"/>
          </a:p>
        </p:txBody>
      </p:sp>
      <p:pic>
        <p:nvPicPr>
          <p:cNvPr id="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3482" y="1772816"/>
            <a:ext cx="2266950" cy="2647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Audio 3">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8318500" y="6032500"/>
            <a:ext cx="609600" cy="609600"/>
          </a:xfrm>
          <a:prstGeom prst="rect">
            <a:avLst/>
          </a:prstGeom>
        </p:spPr>
      </p:pic>
      <p:graphicFrame>
        <p:nvGraphicFramePr>
          <p:cNvPr id="6" name="Object 5"/>
          <p:cNvGraphicFramePr>
            <a:graphicFrameLocks noChangeAspect="1"/>
          </p:cNvGraphicFramePr>
          <p:nvPr>
            <p:extLst>
              <p:ext uri="{D42A27DB-BD31-4B8C-83A1-F6EECF244321}">
                <p14:modId xmlns:p14="http://schemas.microsoft.com/office/powerpoint/2010/main" val="1920313456"/>
              </p:ext>
            </p:extLst>
          </p:nvPr>
        </p:nvGraphicFramePr>
        <p:xfrm>
          <a:off x="971600" y="5013176"/>
          <a:ext cx="7079400" cy="1079100"/>
        </p:xfrm>
        <a:graphic>
          <a:graphicData uri="http://schemas.openxmlformats.org/presentationml/2006/ole">
            <mc:AlternateContent xmlns:mc="http://schemas.openxmlformats.org/markup-compatibility/2006">
              <mc:Choice xmlns:v="urn:schemas-microsoft-com:vml" Requires="v">
                <p:oleObj spid="_x0000_s8208" name="Equation" r:id="rId7" imgW="2831760" imgH="431640" progId="Equation.DSMT4">
                  <p:embed/>
                </p:oleObj>
              </mc:Choice>
              <mc:Fallback>
                <p:oleObj name="Equation" r:id="rId7" imgW="2831760" imgH="431640" progId="Equation.DSMT4">
                  <p:embed/>
                  <p:pic>
                    <p:nvPicPr>
                      <p:cNvPr id="0" name=""/>
                      <p:cNvPicPr/>
                      <p:nvPr/>
                    </p:nvPicPr>
                    <p:blipFill>
                      <a:blip r:embed="rId8"/>
                      <a:stretch>
                        <a:fillRect/>
                      </a:stretch>
                    </p:blipFill>
                    <p:spPr>
                      <a:xfrm>
                        <a:off x="971600" y="5013176"/>
                        <a:ext cx="7079400" cy="1079100"/>
                      </a:xfrm>
                      <a:prstGeom prst="rect">
                        <a:avLst/>
                      </a:prstGeom>
                    </p:spPr>
                  </p:pic>
                </p:oleObj>
              </mc:Fallback>
            </mc:AlternateContent>
          </a:graphicData>
        </a:graphic>
      </p:graphicFrame>
    </p:spTree>
    <p:extLst>
      <p:ext uri="{BB962C8B-B14F-4D97-AF65-F5344CB8AC3E}">
        <p14:creationId xmlns:p14="http://schemas.microsoft.com/office/powerpoint/2010/main" val="3848532784"/>
      </p:ext>
    </p:extLst>
  </p:cSld>
  <p:clrMapOvr>
    <a:masterClrMapping/>
  </p:clrMapOvr>
  <mc:AlternateContent xmlns:mc="http://schemas.openxmlformats.org/markup-compatibility/2006" xmlns:p14="http://schemas.microsoft.com/office/powerpoint/2010/main">
    <mc:Choice Requires="p14">
      <p:transition spd="slow" p14:dur="2000" advTm="539"/>
    </mc:Choice>
    <mc:Fallback xmlns="">
      <p:transition spd="slow" advTm="53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1</a:t>
            </a:r>
            <a:endParaRPr lang="en-IN" dirty="0"/>
          </a:p>
        </p:txBody>
      </p:sp>
      <p:sp>
        <p:nvSpPr>
          <p:cNvPr id="3" name="Content Placeholder 2"/>
          <p:cNvSpPr>
            <a:spLocks noGrp="1"/>
          </p:cNvSpPr>
          <p:nvPr>
            <p:ph idx="1"/>
          </p:nvPr>
        </p:nvSpPr>
        <p:spPr>
          <a:xfrm>
            <a:off x="457200" y="1600200"/>
            <a:ext cx="5736282" cy="4525963"/>
          </a:xfrm>
        </p:spPr>
        <p:txBody>
          <a:bodyPr>
            <a:normAutofit/>
          </a:bodyPr>
          <a:lstStyle/>
          <a:p>
            <a:r>
              <a:rPr lang="en-IN" dirty="0" smtClean="0"/>
              <a:t>We can now get F by solving this equation</a:t>
            </a:r>
          </a:p>
          <a:p>
            <a:endParaRPr lang="en-IN" dirty="0" smtClean="0"/>
          </a:p>
        </p:txBody>
      </p:sp>
      <p:pic>
        <p:nvPicPr>
          <p:cNvPr id="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81514" y="404664"/>
            <a:ext cx="2266950" cy="2647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Audio 3">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8318500" y="6032500"/>
            <a:ext cx="609600" cy="609600"/>
          </a:xfrm>
          <a:prstGeom prst="rect">
            <a:avLst/>
          </a:prstGeom>
        </p:spPr>
      </p:pic>
      <p:graphicFrame>
        <p:nvGraphicFramePr>
          <p:cNvPr id="5" name="Object 4"/>
          <p:cNvGraphicFramePr>
            <a:graphicFrameLocks noChangeAspect="1"/>
          </p:cNvGraphicFramePr>
          <p:nvPr>
            <p:extLst>
              <p:ext uri="{D42A27DB-BD31-4B8C-83A1-F6EECF244321}">
                <p14:modId xmlns:p14="http://schemas.microsoft.com/office/powerpoint/2010/main" val="2488874840"/>
              </p:ext>
            </p:extLst>
          </p:nvPr>
        </p:nvGraphicFramePr>
        <p:xfrm>
          <a:off x="700360" y="2931368"/>
          <a:ext cx="7112000" cy="3810000"/>
        </p:xfrm>
        <a:graphic>
          <a:graphicData uri="http://schemas.openxmlformats.org/presentationml/2006/ole">
            <mc:AlternateContent xmlns:mc="http://schemas.openxmlformats.org/markup-compatibility/2006">
              <mc:Choice xmlns:v="urn:schemas-microsoft-com:vml" Requires="v">
                <p:oleObj spid="_x0000_s7185" name="Equation" r:id="rId7" imgW="2844720" imgH="1523880" progId="Equation.DSMT4">
                  <p:embed/>
                </p:oleObj>
              </mc:Choice>
              <mc:Fallback>
                <p:oleObj name="Equation" r:id="rId7" imgW="2844720" imgH="1523880" progId="Equation.DSMT4">
                  <p:embed/>
                  <p:pic>
                    <p:nvPicPr>
                      <p:cNvPr id="0" name="Object 3"/>
                      <p:cNvPicPr>
                        <a:picLocks noChangeAspect="1" noChangeArrowheads="1"/>
                      </p:cNvPicPr>
                      <p:nvPr/>
                    </p:nvPicPr>
                    <p:blipFill>
                      <a:blip r:embed="rId8"/>
                      <a:srcRect/>
                      <a:stretch>
                        <a:fillRect/>
                      </a:stretch>
                    </p:blipFill>
                    <p:spPr bwMode="auto">
                      <a:xfrm>
                        <a:off x="700360" y="2931368"/>
                        <a:ext cx="7112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25486329"/>
      </p:ext>
    </p:extLst>
  </p:cSld>
  <p:clrMapOvr>
    <a:masterClrMapping/>
  </p:clrMapOvr>
  <mc:AlternateContent xmlns:mc="http://schemas.openxmlformats.org/markup-compatibility/2006" xmlns:p14="http://schemas.microsoft.com/office/powerpoint/2010/main">
    <mc:Choice Requires="p14">
      <p:transition spd="slow" p14:dur="2000" advTm="539"/>
    </mc:Choice>
    <mc:Fallback xmlns="">
      <p:transition spd="slow" advTm="53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1</a:t>
            </a:r>
            <a:endParaRPr lang="en-IN" dirty="0"/>
          </a:p>
        </p:txBody>
      </p:sp>
      <p:sp>
        <p:nvSpPr>
          <p:cNvPr id="3" name="Content Placeholder 2"/>
          <p:cNvSpPr>
            <a:spLocks noGrp="1"/>
          </p:cNvSpPr>
          <p:nvPr>
            <p:ph idx="1"/>
          </p:nvPr>
        </p:nvSpPr>
        <p:spPr>
          <a:xfrm>
            <a:off x="457200" y="1600200"/>
            <a:ext cx="5736282" cy="4525963"/>
          </a:xfrm>
        </p:spPr>
        <p:txBody>
          <a:bodyPr>
            <a:normAutofit/>
          </a:bodyPr>
          <a:lstStyle/>
          <a:p>
            <a:r>
              <a:rPr lang="en-IN" dirty="0" smtClean="0"/>
              <a:t>Once F is obtained the stresses in each individual component can be easily found out</a:t>
            </a:r>
          </a:p>
          <a:p>
            <a:endParaRPr lang="en-IN" dirty="0" smtClean="0"/>
          </a:p>
        </p:txBody>
      </p:sp>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1514" y="404664"/>
            <a:ext cx="2266950" cy="2647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318500" y="6032500"/>
            <a:ext cx="609600" cy="609600"/>
          </a:xfrm>
          <a:prstGeom prst="rect">
            <a:avLst/>
          </a:prstGeom>
        </p:spPr>
      </p:pic>
    </p:spTree>
    <p:extLst>
      <p:ext uri="{BB962C8B-B14F-4D97-AF65-F5344CB8AC3E}">
        <p14:creationId xmlns:p14="http://schemas.microsoft.com/office/powerpoint/2010/main" val="2370593009"/>
      </p:ext>
    </p:extLst>
  </p:cSld>
  <p:clrMapOvr>
    <a:masterClrMapping/>
  </p:clrMapOvr>
  <mc:AlternateContent xmlns:mc="http://schemas.openxmlformats.org/markup-compatibility/2006" xmlns:p14="http://schemas.microsoft.com/office/powerpoint/2010/main">
    <mc:Choice Requires="p14">
      <p:transition spd="slow" p14:dur="2000" advTm="539"/>
    </mc:Choice>
    <mc:Fallback xmlns="">
      <p:transition spd="slow" advTm="53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446861E66B55641AE6575F44CB71A27" ma:contentTypeVersion="2" ma:contentTypeDescription="Create a new document." ma:contentTypeScope="" ma:versionID="4b35607b4ed4efdf9b624cbff1e22375">
  <xsd:schema xmlns:xsd="http://www.w3.org/2001/XMLSchema" xmlns:xs="http://www.w3.org/2001/XMLSchema" xmlns:p="http://schemas.microsoft.com/office/2006/metadata/properties" xmlns:ns2="8ea5e6b7-b3de-443a-b1f0-55105e463460" targetNamespace="http://schemas.microsoft.com/office/2006/metadata/properties" ma:root="true" ma:fieldsID="69e72cdc59b480a047fb28f085ec0421" ns2:_="">
    <xsd:import namespace="8ea5e6b7-b3de-443a-b1f0-55105e46346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a5e6b7-b3de-443a-b1f0-55105e46346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4F4E500-5B2F-449B-B98E-91D78CBB979A}"/>
</file>

<file path=customXml/itemProps2.xml><?xml version="1.0" encoding="utf-8"?>
<ds:datastoreItem xmlns:ds="http://schemas.openxmlformats.org/officeDocument/2006/customXml" ds:itemID="{86CFE12F-52B8-412C-959B-7AED35332A82}"/>
</file>

<file path=customXml/itemProps3.xml><?xml version="1.0" encoding="utf-8"?>
<ds:datastoreItem xmlns:ds="http://schemas.openxmlformats.org/officeDocument/2006/customXml" ds:itemID="{480099B0-CE5A-41B9-8285-84C1864D60B7}"/>
</file>

<file path=docProps/app.xml><?xml version="1.0" encoding="utf-8"?>
<Properties xmlns="http://schemas.openxmlformats.org/officeDocument/2006/extended-properties" xmlns:vt="http://schemas.openxmlformats.org/officeDocument/2006/docPropsVTypes">
  <TotalTime>842</TotalTime>
  <Words>2069</Words>
  <Application>Microsoft Office PowerPoint</Application>
  <PresentationFormat>On-screen Show (4:3)</PresentationFormat>
  <Paragraphs>269</Paragraphs>
  <Slides>65</Slides>
  <Notes>0</Notes>
  <HiddenSlides>0</HiddenSlides>
  <MMClips>10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65</vt:i4>
      </vt:variant>
    </vt:vector>
  </HeadingPairs>
  <TitlesOfParts>
    <vt:vector size="68" baseType="lpstr">
      <vt:lpstr>Office Theme</vt:lpstr>
      <vt:lpstr>Equation</vt:lpstr>
      <vt:lpstr>MathType 7.0 Equation</vt:lpstr>
      <vt:lpstr>Thermal stresses : probelms</vt:lpstr>
      <vt:lpstr>Problem 1</vt:lpstr>
      <vt:lpstr>Problem 1</vt:lpstr>
      <vt:lpstr>Problem 1</vt:lpstr>
      <vt:lpstr>Problem 1</vt:lpstr>
      <vt:lpstr>Problem 1</vt:lpstr>
      <vt:lpstr>Problem 1</vt:lpstr>
      <vt:lpstr>Problem 1</vt:lpstr>
      <vt:lpstr>Problem 1</vt:lpstr>
      <vt:lpstr>Problem 1</vt:lpstr>
      <vt:lpstr>Problem 2</vt:lpstr>
      <vt:lpstr>Problem 2</vt:lpstr>
      <vt:lpstr>Problem 2</vt:lpstr>
      <vt:lpstr>Problem 2</vt:lpstr>
      <vt:lpstr>Problem 2</vt:lpstr>
      <vt:lpstr>Problem 2</vt:lpstr>
      <vt:lpstr>Problem 2</vt:lpstr>
      <vt:lpstr>Problem 2</vt:lpstr>
      <vt:lpstr>Problem 2</vt:lpstr>
      <vt:lpstr>Problem 2</vt:lpstr>
      <vt:lpstr>Problem 2</vt:lpstr>
      <vt:lpstr>Problem 2</vt:lpstr>
      <vt:lpstr>Problem 2</vt:lpstr>
      <vt:lpstr>Problem 2</vt:lpstr>
      <vt:lpstr>Problem 3</vt:lpstr>
      <vt:lpstr>Problem 3</vt:lpstr>
      <vt:lpstr>Problem 3</vt:lpstr>
      <vt:lpstr>Problem 3</vt:lpstr>
      <vt:lpstr>Problem 3</vt:lpstr>
      <vt:lpstr>Problem 3</vt:lpstr>
      <vt:lpstr>Problem 3</vt:lpstr>
      <vt:lpstr>Problem 3</vt:lpstr>
      <vt:lpstr>Problem 3</vt:lpstr>
      <vt:lpstr>Problem 3</vt:lpstr>
      <vt:lpstr>Problem 3</vt:lpstr>
      <vt:lpstr>Problem 4</vt:lpstr>
      <vt:lpstr>Problem 4</vt:lpstr>
      <vt:lpstr>Problem 4</vt:lpstr>
      <vt:lpstr>Problem 4</vt:lpstr>
      <vt:lpstr>Problem 4</vt:lpstr>
      <vt:lpstr>Problem 4</vt:lpstr>
      <vt:lpstr>Problem 4</vt:lpstr>
      <vt:lpstr>Problem 4</vt:lpstr>
      <vt:lpstr>Problem 4</vt:lpstr>
      <vt:lpstr>Problem 5</vt:lpstr>
      <vt:lpstr>Problem 5</vt:lpstr>
      <vt:lpstr>Problem 5</vt:lpstr>
      <vt:lpstr>Problem 5</vt:lpstr>
      <vt:lpstr>Problem 5</vt:lpstr>
      <vt:lpstr>Problem 5</vt:lpstr>
      <vt:lpstr>Problem 5</vt:lpstr>
      <vt:lpstr>Problem 5</vt:lpstr>
      <vt:lpstr>Problem 5</vt:lpstr>
      <vt:lpstr>Problem 5</vt:lpstr>
      <vt:lpstr>Problem 5</vt:lpstr>
      <vt:lpstr>Problem 5</vt:lpstr>
      <vt:lpstr>Problem 5</vt:lpstr>
      <vt:lpstr>Problem 5</vt:lpstr>
      <vt:lpstr>Problem 5</vt:lpstr>
      <vt:lpstr>Problem 5</vt:lpstr>
      <vt:lpstr>Problem 5</vt:lpstr>
      <vt:lpstr>Problem 5</vt:lpstr>
      <vt:lpstr>Problem 5</vt:lpstr>
      <vt:lpstr>Problem 5</vt:lpstr>
      <vt:lpstr>Problem 5</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Thermal stresses : probelms</dc:title>
  <dc:creator>Windows User</dc:creator>
  <cp:lastModifiedBy>Windows User</cp:lastModifiedBy>
  <cp:revision>62</cp:revision>
  <dcterms:created xsi:type="dcterms:W3CDTF">2020-09-07T13:00:43Z</dcterms:created>
  <dcterms:modified xsi:type="dcterms:W3CDTF">2020-09-09T04:20:58Z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0x0101001446861E66B55641AE6575F44CB71A27</vt:lpwstr>
  </property>
</Properties>
</file>