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8" r:id="rId6"/>
    <p:sldId id="262" r:id="rId7"/>
    <p:sldId id="259" r:id="rId8"/>
    <p:sldId id="263" r:id="rId9"/>
    <p:sldId id="264" r:id="rId10"/>
    <p:sldId id="266" r:id="rId11"/>
    <p:sldId id="267"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130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30F54BC-2DEC-4EE6-B39A-689FBC18C6BD}"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FC47C6-CA8B-439B-AA68-9E983C8E36ED}" type="slidenum">
              <a:rPr lang="en-IN" smtClean="0"/>
              <a:t>‹#›</a:t>
            </a:fld>
            <a:endParaRPr lang="en-IN"/>
          </a:p>
        </p:txBody>
      </p:sp>
    </p:spTree>
    <p:extLst>
      <p:ext uri="{BB962C8B-B14F-4D97-AF65-F5344CB8AC3E}">
        <p14:creationId xmlns:p14="http://schemas.microsoft.com/office/powerpoint/2010/main" val="288889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0F54BC-2DEC-4EE6-B39A-689FBC18C6BD}"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FC47C6-CA8B-439B-AA68-9E983C8E36ED}" type="slidenum">
              <a:rPr lang="en-IN" smtClean="0"/>
              <a:t>‹#›</a:t>
            </a:fld>
            <a:endParaRPr lang="en-IN"/>
          </a:p>
        </p:txBody>
      </p:sp>
    </p:spTree>
    <p:extLst>
      <p:ext uri="{BB962C8B-B14F-4D97-AF65-F5344CB8AC3E}">
        <p14:creationId xmlns:p14="http://schemas.microsoft.com/office/powerpoint/2010/main" val="331577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0F54BC-2DEC-4EE6-B39A-689FBC18C6BD}"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FC47C6-CA8B-439B-AA68-9E983C8E36ED}" type="slidenum">
              <a:rPr lang="en-IN" smtClean="0"/>
              <a:t>‹#›</a:t>
            </a:fld>
            <a:endParaRPr lang="en-IN"/>
          </a:p>
        </p:txBody>
      </p:sp>
    </p:spTree>
    <p:extLst>
      <p:ext uri="{BB962C8B-B14F-4D97-AF65-F5344CB8AC3E}">
        <p14:creationId xmlns:p14="http://schemas.microsoft.com/office/powerpoint/2010/main" val="86642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0F54BC-2DEC-4EE6-B39A-689FBC18C6BD}"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FC47C6-CA8B-439B-AA68-9E983C8E36ED}" type="slidenum">
              <a:rPr lang="en-IN" smtClean="0"/>
              <a:t>‹#›</a:t>
            </a:fld>
            <a:endParaRPr lang="en-IN"/>
          </a:p>
        </p:txBody>
      </p:sp>
    </p:spTree>
    <p:extLst>
      <p:ext uri="{BB962C8B-B14F-4D97-AF65-F5344CB8AC3E}">
        <p14:creationId xmlns:p14="http://schemas.microsoft.com/office/powerpoint/2010/main" val="318588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0F54BC-2DEC-4EE6-B39A-689FBC18C6BD}"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FC47C6-CA8B-439B-AA68-9E983C8E36ED}" type="slidenum">
              <a:rPr lang="en-IN" smtClean="0"/>
              <a:t>‹#›</a:t>
            </a:fld>
            <a:endParaRPr lang="en-IN"/>
          </a:p>
        </p:txBody>
      </p:sp>
    </p:spTree>
    <p:extLst>
      <p:ext uri="{BB962C8B-B14F-4D97-AF65-F5344CB8AC3E}">
        <p14:creationId xmlns:p14="http://schemas.microsoft.com/office/powerpoint/2010/main" val="343737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30F54BC-2DEC-4EE6-B39A-689FBC18C6BD}" type="datetimeFigureOut">
              <a:rPr lang="en-IN" smtClean="0"/>
              <a:t>04-09-2020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FC47C6-CA8B-439B-AA68-9E983C8E36ED}" type="slidenum">
              <a:rPr lang="en-IN" smtClean="0"/>
              <a:t>‹#›</a:t>
            </a:fld>
            <a:endParaRPr lang="en-IN"/>
          </a:p>
        </p:txBody>
      </p:sp>
    </p:spTree>
    <p:extLst>
      <p:ext uri="{BB962C8B-B14F-4D97-AF65-F5344CB8AC3E}">
        <p14:creationId xmlns:p14="http://schemas.microsoft.com/office/powerpoint/2010/main" val="17915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30F54BC-2DEC-4EE6-B39A-689FBC18C6BD}" type="datetimeFigureOut">
              <a:rPr lang="en-IN" smtClean="0"/>
              <a:t>04-09-2020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FC47C6-CA8B-439B-AA68-9E983C8E36ED}" type="slidenum">
              <a:rPr lang="en-IN" smtClean="0"/>
              <a:t>‹#›</a:t>
            </a:fld>
            <a:endParaRPr lang="en-IN"/>
          </a:p>
        </p:txBody>
      </p:sp>
    </p:spTree>
    <p:extLst>
      <p:ext uri="{BB962C8B-B14F-4D97-AF65-F5344CB8AC3E}">
        <p14:creationId xmlns:p14="http://schemas.microsoft.com/office/powerpoint/2010/main" val="1788536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30F54BC-2DEC-4EE6-B39A-689FBC18C6BD}" type="datetimeFigureOut">
              <a:rPr lang="en-IN" smtClean="0"/>
              <a:t>04-09-2020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FC47C6-CA8B-439B-AA68-9E983C8E36ED}" type="slidenum">
              <a:rPr lang="en-IN" smtClean="0"/>
              <a:t>‹#›</a:t>
            </a:fld>
            <a:endParaRPr lang="en-IN"/>
          </a:p>
        </p:txBody>
      </p:sp>
    </p:spTree>
    <p:extLst>
      <p:ext uri="{BB962C8B-B14F-4D97-AF65-F5344CB8AC3E}">
        <p14:creationId xmlns:p14="http://schemas.microsoft.com/office/powerpoint/2010/main" val="136522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F54BC-2DEC-4EE6-B39A-689FBC18C6BD}" type="datetimeFigureOut">
              <a:rPr lang="en-IN" smtClean="0"/>
              <a:t>04-09-2020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FC47C6-CA8B-439B-AA68-9E983C8E36ED}" type="slidenum">
              <a:rPr lang="en-IN" smtClean="0"/>
              <a:t>‹#›</a:t>
            </a:fld>
            <a:endParaRPr lang="en-IN"/>
          </a:p>
        </p:txBody>
      </p:sp>
    </p:spTree>
    <p:extLst>
      <p:ext uri="{BB962C8B-B14F-4D97-AF65-F5344CB8AC3E}">
        <p14:creationId xmlns:p14="http://schemas.microsoft.com/office/powerpoint/2010/main" val="2937306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0F54BC-2DEC-4EE6-B39A-689FBC18C6BD}" type="datetimeFigureOut">
              <a:rPr lang="en-IN" smtClean="0"/>
              <a:t>04-09-2020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FC47C6-CA8B-439B-AA68-9E983C8E36ED}" type="slidenum">
              <a:rPr lang="en-IN" smtClean="0"/>
              <a:t>‹#›</a:t>
            </a:fld>
            <a:endParaRPr lang="en-IN"/>
          </a:p>
        </p:txBody>
      </p:sp>
    </p:spTree>
    <p:extLst>
      <p:ext uri="{BB962C8B-B14F-4D97-AF65-F5344CB8AC3E}">
        <p14:creationId xmlns:p14="http://schemas.microsoft.com/office/powerpoint/2010/main" val="3683341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0F54BC-2DEC-4EE6-B39A-689FBC18C6BD}" type="datetimeFigureOut">
              <a:rPr lang="en-IN" smtClean="0"/>
              <a:t>04-09-2020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FC47C6-CA8B-439B-AA68-9E983C8E36ED}" type="slidenum">
              <a:rPr lang="en-IN" smtClean="0"/>
              <a:t>‹#›</a:t>
            </a:fld>
            <a:endParaRPr lang="en-IN"/>
          </a:p>
        </p:txBody>
      </p:sp>
    </p:spTree>
    <p:extLst>
      <p:ext uri="{BB962C8B-B14F-4D97-AF65-F5344CB8AC3E}">
        <p14:creationId xmlns:p14="http://schemas.microsoft.com/office/powerpoint/2010/main" val="124658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0F54BC-2DEC-4EE6-B39A-689FBC18C6BD}" type="datetimeFigureOut">
              <a:rPr lang="en-IN" smtClean="0"/>
              <a:t>04-09-2020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C47C6-CA8B-439B-AA68-9E983C8E36ED}" type="slidenum">
              <a:rPr lang="en-IN" smtClean="0"/>
              <a:t>‹#›</a:t>
            </a:fld>
            <a:endParaRPr lang="en-IN"/>
          </a:p>
        </p:txBody>
      </p:sp>
    </p:spTree>
    <p:extLst>
      <p:ext uri="{BB962C8B-B14F-4D97-AF65-F5344CB8AC3E}">
        <p14:creationId xmlns:p14="http://schemas.microsoft.com/office/powerpoint/2010/main" val="1271186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Thermal Stresses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306161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Statically indeterminate case</a:t>
            </a:r>
            <a:endParaRPr lang="en-IN" dirty="0"/>
          </a:p>
        </p:txBody>
      </p:sp>
      <p:sp>
        <p:nvSpPr>
          <p:cNvPr id="3" name="Content Placeholder 2"/>
          <p:cNvSpPr>
            <a:spLocks noGrp="1"/>
          </p:cNvSpPr>
          <p:nvPr>
            <p:ph idx="1"/>
          </p:nvPr>
        </p:nvSpPr>
        <p:spPr>
          <a:xfrm>
            <a:off x="323528" y="1207293"/>
            <a:ext cx="8352928" cy="4525963"/>
          </a:xfrm>
        </p:spPr>
        <p:txBody>
          <a:bodyPr>
            <a:normAutofit/>
          </a:bodyPr>
          <a:lstStyle/>
          <a:p>
            <a:r>
              <a:rPr lang="en-IN" sz="2800" dirty="0" smtClean="0"/>
              <a:t>If the rod were cooled then these forces would be opposite. However we can persist with this FBD because in our calculations </a:t>
            </a:r>
            <a:r>
              <a:rPr kumimoji="0" lang="en-US" altLang="en-US" sz="2800" u="none" strike="noStrike" kern="0" cap="none" spc="0" normalizeH="0" baseline="0" noProof="0" dirty="0" smtClean="0">
                <a:ln>
                  <a:noFill/>
                </a:ln>
                <a:solidFill>
                  <a:srgbClr val="000000"/>
                </a:solidFill>
                <a:effectLst/>
                <a:uLnTx/>
                <a:uFillTx/>
                <a:latin typeface="Symbol" panose="05050102010706020507" pitchFamily="18" charset="2"/>
                <a:cs typeface="Times New Roman" pitchFamily="18" charset="0"/>
              </a:rPr>
              <a:t>D</a:t>
            </a:r>
            <a:r>
              <a:rPr kumimoji="0" lang="en-US" altLang="en-US" sz="2800" u="none" strike="noStrike" kern="0" cap="none" spc="0" normalizeH="0" baseline="0" noProof="0" dirty="0" smtClean="0">
                <a:ln>
                  <a:noFill/>
                </a:ln>
                <a:solidFill>
                  <a:srgbClr val="000000"/>
                </a:solidFill>
                <a:effectLst/>
                <a:uLnTx/>
                <a:uFillTx/>
                <a:cs typeface="Times New Roman" pitchFamily="18" charset="0"/>
              </a:rPr>
              <a:t>T would then be a negative</a:t>
            </a:r>
            <a:r>
              <a:rPr kumimoji="0" lang="en-US" altLang="en-US" sz="2800" u="none" strike="noStrike" kern="0" cap="none" spc="0" normalizeH="0" noProof="0" dirty="0" smtClean="0">
                <a:ln>
                  <a:noFill/>
                </a:ln>
                <a:solidFill>
                  <a:srgbClr val="000000"/>
                </a:solidFill>
                <a:effectLst/>
                <a:uLnTx/>
                <a:uFillTx/>
                <a:cs typeface="Times New Roman" pitchFamily="18" charset="0"/>
              </a:rPr>
              <a:t> number and the sign of the forces would also change in that case.</a:t>
            </a:r>
            <a:r>
              <a:rPr lang="en-IN" sz="2800" dirty="0" smtClean="0"/>
              <a:t>  </a:t>
            </a:r>
            <a:endParaRPr lang="en-IN" sz="2800" dirty="0"/>
          </a:p>
        </p:txBody>
      </p:sp>
      <p:sp>
        <p:nvSpPr>
          <p:cNvPr id="32" name="Line 7"/>
          <p:cNvSpPr>
            <a:spLocks noChangeShapeType="1"/>
          </p:cNvSpPr>
          <p:nvPr/>
        </p:nvSpPr>
        <p:spPr bwMode="auto">
          <a:xfrm flipH="1">
            <a:off x="2051720" y="5907212"/>
            <a:ext cx="990600"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latin typeface="Arial" charset="0"/>
              <a:cs typeface="Arial" charset="0"/>
            </a:endParaRPr>
          </a:p>
        </p:txBody>
      </p:sp>
      <p:sp>
        <p:nvSpPr>
          <p:cNvPr id="33" name="Rectangle 9"/>
          <p:cNvSpPr>
            <a:spLocks noChangeArrowheads="1"/>
          </p:cNvSpPr>
          <p:nvPr/>
        </p:nvSpPr>
        <p:spPr bwMode="auto">
          <a:xfrm>
            <a:off x="3042320" y="5542087"/>
            <a:ext cx="3505200" cy="685800"/>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34" name="Line 10"/>
          <p:cNvSpPr>
            <a:spLocks noChangeShapeType="1"/>
          </p:cNvSpPr>
          <p:nvPr/>
        </p:nvSpPr>
        <p:spPr bwMode="auto">
          <a:xfrm>
            <a:off x="6547520" y="5891337"/>
            <a:ext cx="1143000" cy="0"/>
          </a:xfrm>
          <a:prstGeom prst="line">
            <a:avLst/>
          </a:prstGeom>
          <a:noFill/>
          <a:ln w="762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latin typeface="Arial" charset="0"/>
              <a:cs typeface="Arial" charset="0"/>
            </a:endParaRPr>
          </a:p>
        </p:txBody>
      </p:sp>
      <p:sp>
        <p:nvSpPr>
          <p:cNvPr id="35" name="Text Box 15"/>
          <p:cNvSpPr txBox="1">
            <a:spLocks noChangeArrowheads="1"/>
          </p:cNvSpPr>
          <p:nvPr/>
        </p:nvSpPr>
        <p:spPr bwMode="auto">
          <a:xfrm>
            <a:off x="2356520" y="5450012"/>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b="1" i="1">
                <a:solidFill>
                  <a:srgbClr val="000000"/>
                </a:solidFill>
                <a:latin typeface="Times New Roman" pitchFamily="18" charset="0"/>
                <a:cs typeface="Times New Roman" pitchFamily="18" charset="0"/>
              </a:rPr>
              <a:t>F</a:t>
            </a:r>
            <a:r>
              <a:rPr lang="en-US" altLang="en-US" sz="1800" b="1" i="1" baseline="-25000">
                <a:solidFill>
                  <a:srgbClr val="000000"/>
                </a:solidFill>
                <a:latin typeface="Times New Roman" pitchFamily="18" charset="0"/>
                <a:cs typeface="Times New Roman" pitchFamily="18" charset="0"/>
              </a:rPr>
              <a:t>RA</a:t>
            </a:r>
          </a:p>
        </p:txBody>
      </p:sp>
      <p:sp>
        <p:nvSpPr>
          <p:cNvPr id="36" name="Text Box 17"/>
          <p:cNvSpPr txBox="1">
            <a:spLocks noChangeArrowheads="1"/>
          </p:cNvSpPr>
          <p:nvPr/>
        </p:nvSpPr>
        <p:spPr bwMode="auto">
          <a:xfrm>
            <a:off x="6699920" y="5450012"/>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b="1" i="1">
                <a:solidFill>
                  <a:srgbClr val="000000"/>
                </a:solidFill>
                <a:latin typeface="Times New Roman" pitchFamily="18" charset="0"/>
                <a:cs typeface="Times New Roman" pitchFamily="18" charset="0"/>
              </a:rPr>
              <a:t>F</a:t>
            </a:r>
            <a:r>
              <a:rPr lang="en-US" altLang="en-US" sz="1800" b="1" i="1" baseline="-25000">
                <a:solidFill>
                  <a:srgbClr val="000000"/>
                </a:solidFill>
                <a:latin typeface="Times New Roman" pitchFamily="18" charset="0"/>
                <a:cs typeface="Times New Roman" pitchFamily="18" charset="0"/>
              </a:rPr>
              <a:t>RB</a:t>
            </a:r>
          </a:p>
        </p:txBody>
      </p:sp>
      <p:sp>
        <p:nvSpPr>
          <p:cNvPr id="37" name="Text Box 20"/>
          <p:cNvSpPr txBox="1">
            <a:spLocks noChangeArrowheads="1"/>
          </p:cNvSpPr>
          <p:nvPr/>
        </p:nvSpPr>
        <p:spPr bwMode="auto">
          <a:xfrm>
            <a:off x="2693070" y="5845299"/>
            <a:ext cx="3810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b="1" i="1">
                <a:solidFill>
                  <a:srgbClr val="000000"/>
                </a:solidFill>
                <a:latin typeface="Times New Roman" pitchFamily="18" charset="0"/>
                <a:cs typeface="Times New Roman" pitchFamily="18" charset="0"/>
              </a:rPr>
              <a:t>A</a:t>
            </a:r>
          </a:p>
        </p:txBody>
      </p:sp>
      <p:sp>
        <p:nvSpPr>
          <p:cNvPr id="38" name="Text Box 21"/>
          <p:cNvSpPr txBox="1">
            <a:spLocks noChangeArrowheads="1"/>
          </p:cNvSpPr>
          <p:nvPr/>
        </p:nvSpPr>
        <p:spPr bwMode="auto">
          <a:xfrm>
            <a:off x="6547520" y="5845299"/>
            <a:ext cx="3810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b="1" i="1">
                <a:solidFill>
                  <a:srgbClr val="000000"/>
                </a:solidFill>
                <a:latin typeface="Times New Roman" pitchFamily="18" charset="0"/>
                <a:cs typeface="Times New Roman" pitchFamily="18" charset="0"/>
              </a:rPr>
              <a:t>B</a:t>
            </a:r>
          </a:p>
        </p:txBody>
      </p:sp>
      <p:sp>
        <p:nvSpPr>
          <p:cNvPr id="39" name="Rectangle 34" descr="Wide upward diagonal"/>
          <p:cNvSpPr>
            <a:spLocks noChangeArrowheads="1"/>
          </p:cNvSpPr>
          <p:nvPr/>
        </p:nvSpPr>
        <p:spPr bwMode="auto">
          <a:xfrm>
            <a:off x="2432720" y="3673599"/>
            <a:ext cx="381000" cy="1219200"/>
          </a:xfrm>
          <a:prstGeom prst="rect">
            <a:avLst/>
          </a:prstGeom>
          <a:pattFill prst="wdUpDiag">
            <a:fgClr>
              <a:srgbClr val="000000"/>
            </a:fgClr>
            <a:bgClr>
              <a:srgbClr val="FFFFFF"/>
            </a:bgClr>
          </a:patt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40" name="Rectangle 35"/>
          <p:cNvSpPr>
            <a:spLocks noChangeArrowheads="1"/>
          </p:cNvSpPr>
          <p:nvPr/>
        </p:nvSpPr>
        <p:spPr bwMode="auto">
          <a:xfrm>
            <a:off x="2813720" y="3918074"/>
            <a:ext cx="3505200" cy="685800"/>
          </a:xfrm>
          <a:prstGeom prst="rect">
            <a:avLst/>
          </a:prstGeom>
          <a:solidFill>
            <a:srgbClr val="80808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41" name="Rectangle 36" descr="Wide upward diagonal"/>
          <p:cNvSpPr>
            <a:spLocks noChangeArrowheads="1"/>
          </p:cNvSpPr>
          <p:nvPr/>
        </p:nvSpPr>
        <p:spPr bwMode="auto">
          <a:xfrm>
            <a:off x="6318920" y="3675187"/>
            <a:ext cx="381000" cy="1219200"/>
          </a:xfrm>
          <a:prstGeom prst="rect">
            <a:avLst/>
          </a:prstGeom>
          <a:pattFill prst="wdUpDiag">
            <a:fgClr>
              <a:srgbClr val="000000"/>
            </a:fgClr>
            <a:bgClr>
              <a:srgbClr val="FFFFFF"/>
            </a:bgClr>
          </a:patt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42" name="Text Box 37"/>
          <p:cNvSpPr txBox="1">
            <a:spLocks noChangeArrowheads="1"/>
          </p:cNvSpPr>
          <p:nvPr/>
        </p:nvSpPr>
        <p:spPr bwMode="auto">
          <a:xfrm>
            <a:off x="2280320" y="4056187"/>
            <a:ext cx="381000"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A</a:t>
            </a:r>
          </a:p>
        </p:txBody>
      </p:sp>
      <p:sp>
        <p:nvSpPr>
          <p:cNvPr id="43" name="Text Box 38"/>
          <p:cNvSpPr txBox="1">
            <a:spLocks noChangeArrowheads="1"/>
          </p:cNvSpPr>
          <p:nvPr/>
        </p:nvSpPr>
        <p:spPr bwMode="auto">
          <a:xfrm>
            <a:off x="6471320" y="4056187"/>
            <a:ext cx="381000"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B</a:t>
            </a:r>
          </a:p>
        </p:txBody>
      </p:sp>
      <p:sp>
        <p:nvSpPr>
          <p:cNvPr id="44" name="Line 42"/>
          <p:cNvSpPr>
            <a:spLocks noChangeShapeType="1"/>
          </p:cNvSpPr>
          <p:nvPr/>
        </p:nvSpPr>
        <p:spPr bwMode="auto">
          <a:xfrm>
            <a:off x="2886745" y="3645024"/>
            <a:ext cx="3505200" cy="0"/>
          </a:xfrm>
          <a:prstGeom prst="line">
            <a:avLst/>
          </a:prstGeom>
          <a:noFill/>
          <a:ln w="190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45" name="AutoShape 44"/>
          <p:cNvSpPr>
            <a:spLocks noChangeArrowheads="1"/>
          </p:cNvSpPr>
          <p:nvPr/>
        </p:nvSpPr>
        <p:spPr bwMode="auto">
          <a:xfrm rot="5400000" flipV="1">
            <a:off x="4337720" y="3949824"/>
            <a:ext cx="762000" cy="2286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BBE0E3"/>
          </a:solidFill>
          <a:ln w="9525">
            <a:solidFill>
              <a:srgbClr val="000000"/>
            </a:solidFill>
            <a:miter lim="800000"/>
            <a:headEnd/>
            <a:tailEnd/>
          </a:ln>
          <a:effectLst>
            <a:prstShdw prst="shdw13" dist="53882" dir="13500000">
              <a:srgbClr val="808080">
                <a:alpha val="50000"/>
              </a:srgbClr>
            </a:prstShdw>
          </a:effectLst>
        </p:spPr>
        <p:txBody>
          <a:bodyPr vert="eaVert"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outerShdw blurRad="38100" dist="38100" dir="2700000" algn="tl">
                    <a:srgbClr val="FFFFFF"/>
                  </a:outerShdw>
                </a:effectLst>
                <a:uLnTx/>
                <a:uFillTx/>
                <a:latin typeface="Arial" pitchFamily="34" charset="0"/>
                <a:cs typeface="Arial" pitchFamily="34" charset="0"/>
              </a:rPr>
              <a:t>Free body diagram</a:t>
            </a:r>
          </a:p>
        </p:txBody>
      </p:sp>
    </p:spTree>
    <p:extLst>
      <p:ext uri="{BB962C8B-B14F-4D97-AF65-F5344CB8AC3E}">
        <p14:creationId xmlns:p14="http://schemas.microsoft.com/office/powerpoint/2010/main" val="149747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Thermal stresses</a:t>
            </a:r>
            <a:endParaRPr lang="en-IN" dirty="0"/>
          </a:p>
        </p:txBody>
      </p:sp>
      <p:sp>
        <p:nvSpPr>
          <p:cNvPr id="3" name="Content Placeholder 2"/>
          <p:cNvSpPr>
            <a:spLocks noGrp="1"/>
          </p:cNvSpPr>
          <p:nvPr>
            <p:ph idx="1"/>
          </p:nvPr>
        </p:nvSpPr>
        <p:spPr/>
        <p:txBody>
          <a:bodyPr/>
          <a:lstStyle/>
          <a:p>
            <a:r>
              <a:rPr lang="en-IN" dirty="0" smtClean="0"/>
              <a:t>Since both ends are constrained the thermal strain will now result in a thermal stress</a:t>
            </a:r>
          </a:p>
          <a:p>
            <a:r>
              <a:rPr lang="en-IN" dirty="0" smtClean="0"/>
              <a:t>The thermal stress will result in an internal force F trying to cause the rod to expand. </a:t>
            </a:r>
          </a:p>
          <a:p>
            <a:r>
              <a:rPr lang="en-IN" dirty="0" smtClean="0"/>
              <a:t>When we cut a section this is the F that we will see</a:t>
            </a:r>
            <a:endParaRPr lang="en-IN" dirty="0"/>
          </a:p>
        </p:txBody>
      </p:sp>
      <p:sp>
        <p:nvSpPr>
          <p:cNvPr id="4" name="Line 7"/>
          <p:cNvSpPr>
            <a:spLocks noChangeShapeType="1"/>
          </p:cNvSpPr>
          <p:nvPr/>
        </p:nvSpPr>
        <p:spPr bwMode="auto">
          <a:xfrm flipH="1">
            <a:off x="1813520" y="5484589"/>
            <a:ext cx="990600"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latin typeface="Arial" charset="0"/>
              <a:cs typeface="Arial" charset="0"/>
            </a:endParaRPr>
          </a:p>
        </p:txBody>
      </p:sp>
      <p:sp>
        <p:nvSpPr>
          <p:cNvPr id="5" name="Rectangle 9"/>
          <p:cNvSpPr>
            <a:spLocks noChangeArrowheads="1"/>
          </p:cNvSpPr>
          <p:nvPr/>
        </p:nvSpPr>
        <p:spPr bwMode="auto">
          <a:xfrm>
            <a:off x="2804120" y="5119464"/>
            <a:ext cx="3505200" cy="685800"/>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6" name="Text Box 15"/>
          <p:cNvSpPr txBox="1">
            <a:spLocks noChangeArrowheads="1"/>
          </p:cNvSpPr>
          <p:nvPr/>
        </p:nvSpPr>
        <p:spPr bwMode="auto">
          <a:xfrm>
            <a:off x="2118320" y="5027389"/>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b="1" i="1" dirty="0">
                <a:solidFill>
                  <a:srgbClr val="000000"/>
                </a:solidFill>
                <a:latin typeface="Times New Roman" pitchFamily="18" charset="0"/>
                <a:cs typeface="Times New Roman" pitchFamily="18" charset="0"/>
              </a:rPr>
              <a:t>F</a:t>
            </a:r>
            <a:r>
              <a:rPr lang="en-US" altLang="en-US" sz="1800" b="1" i="1" baseline="-25000" dirty="0">
                <a:solidFill>
                  <a:srgbClr val="000000"/>
                </a:solidFill>
                <a:latin typeface="Times New Roman" pitchFamily="18" charset="0"/>
                <a:cs typeface="Times New Roman" pitchFamily="18" charset="0"/>
              </a:rPr>
              <a:t>RA</a:t>
            </a:r>
          </a:p>
        </p:txBody>
      </p:sp>
      <p:sp>
        <p:nvSpPr>
          <p:cNvPr id="7" name="Text Box 20"/>
          <p:cNvSpPr txBox="1">
            <a:spLocks noChangeArrowheads="1"/>
          </p:cNvSpPr>
          <p:nvPr/>
        </p:nvSpPr>
        <p:spPr bwMode="auto">
          <a:xfrm>
            <a:off x="2454870" y="5422676"/>
            <a:ext cx="3810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b="1" i="1">
                <a:solidFill>
                  <a:srgbClr val="000000"/>
                </a:solidFill>
                <a:latin typeface="Times New Roman" pitchFamily="18" charset="0"/>
                <a:cs typeface="Times New Roman" pitchFamily="18" charset="0"/>
              </a:rPr>
              <a:t>A</a:t>
            </a:r>
          </a:p>
        </p:txBody>
      </p:sp>
      <p:sp>
        <p:nvSpPr>
          <p:cNvPr id="8" name="Rectangle 9"/>
          <p:cNvSpPr>
            <a:spLocks noChangeArrowheads="1"/>
          </p:cNvSpPr>
          <p:nvPr/>
        </p:nvSpPr>
        <p:spPr bwMode="auto">
          <a:xfrm>
            <a:off x="4772744" y="4644752"/>
            <a:ext cx="3543672" cy="1736576"/>
          </a:xfrm>
          <a:prstGeom prst="rect">
            <a:avLst/>
          </a:prstGeom>
          <a:solidFill>
            <a:schemeClr val="bg1">
              <a:lumMod val="95000"/>
              <a:alpha val="50000"/>
            </a:schemeClr>
          </a:solidFill>
          <a:ln w="952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9" name="Line 7"/>
          <p:cNvSpPr>
            <a:spLocks noChangeShapeType="1"/>
          </p:cNvSpPr>
          <p:nvPr/>
        </p:nvSpPr>
        <p:spPr bwMode="auto">
          <a:xfrm>
            <a:off x="4788024" y="5472520"/>
            <a:ext cx="990600"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latin typeface="Arial" charset="0"/>
              <a:cs typeface="Arial" charset="0"/>
            </a:endParaRPr>
          </a:p>
        </p:txBody>
      </p:sp>
      <p:sp>
        <p:nvSpPr>
          <p:cNvPr id="10" name="Text Box 15"/>
          <p:cNvSpPr txBox="1">
            <a:spLocks noChangeArrowheads="1"/>
          </p:cNvSpPr>
          <p:nvPr/>
        </p:nvSpPr>
        <p:spPr bwMode="auto">
          <a:xfrm>
            <a:off x="4970512" y="5085184"/>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b="1" i="1" dirty="0" smtClean="0">
                <a:solidFill>
                  <a:srgbClr val="000000"/>
                </a:solidFill>
                <a:latin typeface="Times New Roman" pitchFamily="18" charset="0"/>
                <a:cs typeface="Times New Roman" pitchFamily="18" charset="0"/>
              </a:rPr>
              <a:t>F</a:t>
            </a:r>
            <a:endParaRPr lang="en-US" altLang="en-US" sz="1800" b="1" i="1" baseline="-25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064168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Thermal stresses</a:t>
            </a:r>
            <a:endParaRPr lang="en-IN" dirty="0"/>
          </a:p>
        </p:txBody>
      </p:sp>
      <p:sp>
        <p:nvSpPr>
          <p:cNvPr id="3" name="Content Placeholder 2"/>
          <p:cNvSpPr>
            <a:spLocks noGrp="1"/>
          </p:cNvSpPr>
          <p:nvPr>
            <p:ph idx="1"/>
          </p:nvPr>
        </p:nvSpPr>
        <p:spPr/>
        <p:txBody>
          <a:bodyPr/>
          <a:lstStyle/>
          <a:p>
            <a:r>
              <a:rPr lang="en-IN" dirty="0" smtClean="0"/>
              <a:t>For equilibrium F = </a:t>
            </a:r>
            <a:r>
              <a:rPr lang="en-US" altLang="en-US" dirty="0" smtClean="0">
                <a:solidFill>
                  <a:srgbClr val="000000"/>
                </a:solidFill>
                <a:cs typeface="Times New Roman" pitchFamily="18" charset="0"/>
              </a:rPr>
              <a:t>F</a:t>
            </a:r>
            <a:r>
              <a:rPr lang="en-US" altLang="en-US" baseline="-25000" dirty="0" smtClean="0">
                <a:solidFill>
                  <a:srgbClr val="000000"/>
                </a:solidFill>
                <a:cs typeface="Times New Roman" pitchFamily="18" charset="0"/>
              </a:rPr>
              <a:t>RA</a:t>
            </a:r>
          </a:p>
          <a:p>
            <a:r>
              <a:rPr lang="en-IN" dirty="0" smtClean="0"/>
              <a:t>You may want to consider what happens if we take a section from the other end. It will tell you why if that end is free there will be no stress (because in case of a free end there will never be a force at end). </a:t>
            </a:r>
            <a:endParaRPr lang="en-IN" dirty="0"/>
          </a:p>
        </p:txBody>
      </p:sp>
      <p:sp>
        <p:nvSpPr>
          <p:cNvPr id="4" name="Line 7"/>
          <p:cNvSpPr>
            <a:spLocks noChangeShapeType="1"/>
          </p:cNvSpPr>
          <p:nvPr/>
        </p:nvSpPr>
        <p:spPr bwMode="auto">
          <a:xfrm flipH="1">
            <a:off x="1813520" y="5484589"/>
            <a:ext cx="990600"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latin typeface="Arial" charset="0"/>
              <a:cs typeface="Arial" charset="0"/>
            </a:endParaRPr>
          </a:p>
        </p:txBody>
      </p:sp>
      <p:sp>
        <p:nvSpPr>
          <p:cNvPr id="5" name="Rectangle 9"/>
          <p:cNvSpPr>
            <a:spLocks noChangeArrowheads="1"/>
          </p:cNvSpPr>
          <p:nvPr/>
        </p:nvSpPr>
        <p:spPr bwMode="auto">
          <a:xfrm>
            <a:off x="2804120" y="5119464"/>
            <a:ext cx="3505200" cy="685800"/>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6" name="Text Box 15"/>
          <p:cNvSpPr txBox="1">
            <a:spLocks noChangeArrowheads="1"/>
          </p:cNvSpPr>
          <p:nvPr/>
        </p:nvSpPr>
        <p:spPr bwMode="auto">
          <a:xfrm>
            <a:off x="2118320" y="5027389"/>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b="1" i="1" dirty="0">
                <a:solidFill>
                  <a:srgbClr val="000000"/>
                </a:solidFill>
                <a:latin typeface="Times New Roman" pitchFamily="18" charset="0"/>
                <a:cs typeface="Times New Roman" pitchFamily="18" charset="0"/>
              </a:rPr>
              <a:t>F</a:t>
            </a:r>
            <a:r>
              <a:rPr lang="en-US" altLang="en-US" sz="1800" b="1" i="1" baseline="-25000" dirty="0">
                <a:solidFill>
                  <a:srgbClr val="000000"/>
                </a:solidFill>
                <a:latin typeface="Times New Roman" pitchFamily="18" charset="0"/>
                <a:cs typeface="Times New Roman" pitchFamily="18" charset="0"/>
              </a:rPr>
              <a:t>RA</a:t>
            </a:r>
          </a:p>
        </p:txBody>
      </p:sp>
      <p:sp>
        <p:nvSpPr>
          <p:cNvPr id="7" name="Text Box 20"/>
          <p:cNvSpPr txBox="1">
            <a:spLocks noChangeArrowheads="1"/>
          </p:cNvSpPr>
          <p:nvPr/>
        </p:nvSpPr>
        <p:spPr bwMode="auto">
          <a:xfrm>
            <a:off x="2454870" y="5422676"/>
            <a:ext cx="3810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b="1" i="1">
                <a:solidFill>
                  <a:srgbClr val="000000"/>
                </a:solidFill>
                <a:latin typeface="Times New Roman" pitchFamily="18" charset="0"/>
                <a:cs typeface="Times New Roman" pitchFamily="18" charset="0"/>
              </a:rPr>
              <a:t>A</a:t>
            </a:r>
          </a:p>
        </p:txBody>
      </p:sp>
      <p:sp>
        <p:nvSpPr>
          <p:cNvPr id="8" name="Rectangle 9"/>
          <p:cNvSpPr>
            <a:spLocks noChangeArrowheads="1"/>
          </p:cNvSpPr>
          <p:nvPr/>
        </p:nvSpPr>
        <p:spPr bwMode="auto">
          <a:xfrm>
            <a:off x="4772744" y="4644752"/>
            <a:ext cx="3543672" cy="1736576"/>
          </a:xfrm>
          <a:prstGeom prst="rect">
            <a:avLst/>
          </a:prstGeom>
          <a:solidFill>
            <a:schemeClr val="bg1">
              <a:lumMod val="95000"/>
              <a:alpha val="50000"/>
            </a:schemeClr>
          </a:solidFill>
          <a:ln w="952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9" name="Line 7"/>
          <p:cNvSpPr>
            <a:spLocks noChangeShapeType="1"/>
          </p:cNvSpPr>
          <p:nvPr/>
        </p:nvSpPr>
        <p:spPr bwMode="auto">
          <a:xfrm>
            <a:off x="4788024" y="5472520"/>
            <a:ext cx="990600"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latin typeface="Arial" charset="0"/>
              <a:cs typeface="Arial" charset="0"/>
            </a:endParaRPr>
          </a:p>
        </p:txBody>
      </p:sp>
      <p:sp>
        <p:nvSpPr>
          <p:cNvPr id="10" name="Text Box 15"/>
          <p:cNvSpPr txBox="1">
            <a:spLocks noChangeArrowheads="1"/>
          </p:cNvSpPr>
          <p:nvPr/>
        </p:nvSpPr>
        <p:spPr bwMode="auto">
          <a:xfrm>
            <a:off x="4970512" y="5085184"/>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b="1" i="1" dirty="0" smtClean="0">
                <a:solidFill>
                  <a:srgbClr val="000000"/>
                </a:solidFill>
                <a:latin typeface="Times New Roman" pitchFamily="18" charset="0"/>
                <a:cs typeface="Times New Roman" pitchFamily="18" charset="0"/>
              </a:rPr>
              <a:t>F</a:t>
            </a:r>
            <a:endParaRPr lang="en-US" altLang="en-US" sz="1800" b="1" i="1" baseline="-25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580277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Expansion must match contraction</a:t>
            </a:r>
            <a:endParaRPr lang="en-IN" dirty="0"/>
          </a:p>
        </p:txBody>
      </p:sp>
      <p:sp>
        <p:nvSpPr>
          <p:cNvPr id="3" name="Content Placeholder 2"/>
          <p:cNvSpPr>
            <a:spLocks noGrp="1"/>
          </p:cNvSpPr>
          <p:nvPr>
            <p:ph idx="1"/>
          </p:nvPr>
        </p:nvSpPr>
        <p:spPr/>
        <p:txBody>
          <a:bodyPr>
            <a:normAutofit/>
          </a:bodyPr>
          <a:lstStyle/>
          <a:p>
            <a:r>
              <a:rPr lang="en-IN" sz="2800" dirty="0" smtClean="0"/>
              <a:t> Here we will consider as if there is expansion in case of both the mechanical forces and the thermal forces. It looks odd but once again the signs will come to our rescue. </a:t>
            </a:r>
            <a:endParaRPr lang="en-IN" sz="2800" dirty="0"/>
          </a:p>
        </p:txBody>
      </p:sp>
      <p:graphicFrame>
        <p:nvGraphicFramePr>
          <p:cNvPr id="18" name="Object 27"/>
          <p:cNvGraphicFramePr>
            <a:graphicFrameLocks noChangeAspect="1"/>
          </p:cNvGraphicFramePr>
          <p:nvPr>
            <p:extLst>
              <p:ext uri="{D42A27DB-BD31-4B8C-83A1-F6EECF244321}">
                <p14:modId xmlns:p14="http://schemas.microsoft.com/office/powerpoint/2010/main" val="197246736"/>
              </p:ext>
            </p:extLst>
          </p:nvPr>
        </p:nvGraphicFramePr>
        <p:xfrm>
          <a:off x="4859114" y="3846415"/>
          <a:ext cx="2089150" cy="458787"/>
        </p:xfrm>
        <a:graphic>
          <a:graphicData uri="http://schemas.openxmlformats.org/presentationml/2006/ole">
            <mc:AlternateContent xmlns:mc="http://schemas.openxmlformats.org/markup-compatibility/2006">
              <mc:Choice xmlns:v="urn:schemas-microsoft-com:vml" Requires="v">
                <p:oleObj spid="_x0000_s4100" name="Equation" r:id="rId3" imgW="1040948" imgH="228501" progId="Equation.DSMT4">
                  <p:embed/>
                </p:oleObj>
              </mc:Choice>
              <mc:Fallback>
                <p:oleObj name="Equation" r:id="rId3" imgW="1040948" imgH="228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114" y="3846415"/>
                        <a:ext cx="2089150" cy="458787"/>
                      </a:xfrm>
                      <a:prstGeom prst="rect">
                        <a:avLst/>
                      </a:prstGeom>
                      <a:solidFill>
                        <a:schemeClr val="bg1"/>
                      </a:solidFill>
                      <a:ln w="9525">
                        <a:solidFill>
                          <a:schemeClr val="tx1"/>
                        </a:solidFill>
                        <a:miter lim="800000"/>
                        <a:headEnd/>
                        <a:tailEnd/>
                      </a:ln>
                      <a:effectLst>
                        <a:prstShdw prst="shdw13" dist="53882" dir="13500000">
                          <a:srgbClr val="808080">
                            <a:alpha val="50000"/>
                          </a:srgbClr>
                        </a:prstShdw>
                      </a:effectLst>
                    </p:spPr>
                  </p:pic>
                </p:oleObj>
              </mc:Fallback>
            </mc:AlternateContent>
          </a:graphicData>
        </a:graphic>
      </p:graphicFrame>
      <p:sp>
        <p:nvSpPr>
          <p:cNvPr id="20" name="AutoShape 31"/>
          <p:cNvSpPr>
            <a:spLocks noChangeArrowheads="1"/>
          </p:cNvSpPr>
          <p:nvPr/>
        </p:nvSpPr>
        <p:spPr bwMode="auto">
          <a:xfrm>
            <a:off x="2306786" y="3841056"/>
            <a:ext cx="1981200" cy="457200"/>
          </a:xfrm>
          <a:prstGeom prst="homePlate">
            <a:avLst>
              <a:gd name="adj" fmla="val 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en-US" sz="1800" b="1" i="1">
                <a:latin typeface="Times New Roman" pitchFamily="18" charset="0"/>
                <a:cs typeface="Times New Roman" pitchFamily="18" charset="0"/>
              </a:rPr>
              <a:t>Thermal expansion</a:t>
            </a:r>
          </a:p>
        </p:txBody>
      </p:sp>
      <p:graphicFrame>
        <p:nvGraphicFramePr>
          <p:cNvPr id="21" name="Object 28"/>
          <p:cNvGraphicFramePr>
            <a:graphicFrameLocks noChangeAspect="1"/>
          </p:cNvGraphicFramePr>
          <p:nvPr>
            <p:extLst>
              <p:ext uri="{D42A27DB-BD31-4B8C-83A1-F6EECF244321}">
                <p14:modId xmlns:p14="http://schemas.microsoft.com/office/powerpoint/2010/main" val="860892120"/>
              </p:ext>
            </p:extLst>
          </p:nvPr>
        </p:nvGraphicFramePr>
        <p:xfrm>
          <a:off x="4859114" y="5446737"/>
          <a:ext cx="1784350" cy="790575"/>
        </p:xfrm>
        <a:graphic>
          <a:graphicData uri="http://schemas.openxmlformats.org/presentationml/2006/ole">
            <mc:AlternateContent xmlns:mc="http://schemas.openxmlformats.org/markup-compatibility/2006">
              <mc:Choice xmlns:v="urn:schemas-microsoft-com:vml" Requires="v">
                <p:oleObj spid="_x0000_s4101" name="Equation" r:id="rId5" imgW="888614" imgH="393529" progId="Equation.DSMT4">
                  <p:embed/>
                </p:oleObj>
              </mc:Choice>
              <mc:Fallback>
                <p:oleObj name="Equation" r:id="rId5" imgW="888614" imgH="39352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114" y="5446737"/>
                        <a:ext cx="1784350" cy="790575"/>
                      </a:xfrm>
                      <a:prstGeom prst="rect">
                        <a:avLst/>
                      </a:prstGeom>
                      <a:solidFill>
                        <a:schemeClr val="bg1"/>
                      </a:solidFill>
                      <a:ln w="9525">
                        <a:solidFill>
                          <a:schemeClr val="tx1"/>
                        </a:solidFill>
                        <a:miter lim="800000"/>
                        <a:headEnd/>
                        <a:tailEnd/>
                      </a:ln>
                      <a:effectLst>
                        <a:prstShdw prst="shdw13" dist="53882" dir="13500000">
                          <a:srgbClr val="808080">
                            <a:alpha val="50000"/>
                          </a:srgbClr>
                        </a:prstShdw>
                      </a:effectLst>
                    </p:spPr>
                  </p:pic>
                </p:oleObj>
              </mc:Fallback>
            </mc:AlternateContent>
          </a:graphicData>
        </a:graphic>
      </p:graphicFrame>
      <p:sp>
        <p:nvSpPr>
          <p:cNvPr id="22" name="AutoShape 32"/>
          <p:cNvSpPr>
            <a:spLocks noChangeArrowheads="1"/>
          </p:cNvSpPr>
          <p:nvPr/>
        </p:nvSpPr>
        <p:spPr bwMode="auto">
          <a:xfrm>
            <a:off x="2266826" y="5613425"/>
            <a:ext cx="2209800" cy="457200"/>
          </a:xfrm>
          <a:prstGeom prst="homePlate">
            <a:avLst>
              <a:gd name="adj" fmla="val 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en-US" sz="1800" b="1" i="1" dirty="0">
                <a:latin typeface="Times New Roman" pitchFamily="18" charset="0"/>
                <a:cs typeface="Times New Roman" pitchFamily="18" charset="0"/>
              </a:rPr>
              <a:t>Mechanical expansion</a:t>
            </a:r>
          </a:p>
        </p:txBody>
      </p:sp>
    </p:spTree>
    <p:extLst>
      <p:ext uri="{BB962C8B-B14F-4D97-AF65-F5344CB8AC3E}">
        <p14:creationId xmlns:p14="http://schemas.microsoft.com/office/powerpoint/2010/main" val="1467250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Expansion must match contraction</a:t>
            </a:r>
            <a:endParaRPr lang="en-IN" dirty="0"/>
          </a:p>
        </p:txBody>
      </p:sp>
      <p:sp>
        <p:nvSpPr>
          <p:cNvPr id="3" name="Content Placeholder 2"/>
          <p:cNvSpPr>
            <a:spLocks noGrp="1"/>
          </p:cNvSpPr>
          <p:nvPr>
            <p:ph idx="1"/>
          </p:nvPr>
        </p:nvSpPr>
        <p:spPr/>
        <p:txBody>
          <a:bodyPr>
            <a:normAutofit/>
          </a:bodyPr>
          <a:lstStyle/>
          <a:p>
            <a:r>
              <a:rPr lang="en-IN" sz="2800" dirty="0" smtClean="0"/>
              <a:t> Apply the geometrical constraint. As can be seen, one of the </a:t>
            </a:r>
            <a:r>
              <a:rPr kumimoji="0" lang="en-US" altLang="en-US" sz="2800" u="none" strike="noStrike" kern="0" cap="none" spc="0" normalizeH="0" baseline="0" noProof="0" dirty="0" smtClean="0">
                <a:ln>
                  <a:noFill/>
                </a:ln>
                <a:solidFill>
                  <a:srgbClr val="000000"/>
                </a:solidFill>
                <a:effectLst/>
                <a:uLnTx/>
                <a:uFillTx/>
                <a:latin typeface="Symbol" panose="05050102010706020507" pitchFamily="18" charset="2"/>
                <a:cs typeface="Times New Roman" pitchFamily="18" charset="0"/>
              </a:rPr>
              <a:t>D</a:t>
            </a:r>
            <a:r>
              <a:rPr kumimoji="0" lang="en-US" altLang="en-US" sz="2800" u="none" strike="noStrike" kern="0" cap="none" spc="0" normalizeH="0" baseline="0" noProof="0" dirty="0" smtClean="0">
                <a:ln>
                  <a:noFill/>
                </a:ln>
                <a:solidFill>
                  <a:srgbClr val="000000"/>
                </a:solidFill>
                <a:effectLst/>
                <a:uLnTx/>
                <a:uFillTx/>
                <a:cs typeface="Times New Roman" pitchFamily="18" charset="0"/>
              </a:rPr>
              <a:t>L s must be negative. We can now find the forces. </a:t>
            </a:r>
            <a:r>
              <a:rPr lang="en-IN" sz="2800" dirty="0" smtClean="0"/>
              <a:t> </a:t>
            </a:r>
          </a:p>
          <a:p>
            <a:endParaRPr lang="en-IN"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594428337"/>
              </p:ext>
            </p:extLst>
          </p:nvPr>
        </p:nvGraphicFramePr>
        <p:xfrm>
          <a:off x="1763688" y="4293096"/>
          <a:ext cx="4919663" cy="790575"/>
        </p:xfrm>
        <a:graphic>
          <a:graphicData uri="http://schemas.openxmlformats.org/presentationml/2006/ole">
            <mc:AlternateContent xmlns:mc="http://schemas.openxmlformats.org/markup-compatibility/2006">
              <mc:Choice xmlns:v="urn:schemas-microsoft-com:vml" Requires="v">
                <p:oleObj spid="_x0000_s5126" name="Equation" r:id="rId3" imgW="2451100" imgH="393700" progId="Equation.DSMT4">
                  <p:embed/>
                </p:oleObj>
              </mc:Choice>
              <mc:Fallback>
                <p:oleObj name="Equation" r:id="rId3" imgW="2451100" imgH="393700"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4293096"/>
                        <a:ext cx="4919663" cy="790575"/>
                      </a:xfrm>
                      <a:prstGeom prst="rect">
                        <a:avLst/>
                      </a:prstGeom>
                      <a:solidFill>
                        <a:schemeClr val="bg1"/>
                      </a:solidFill>
                      <a:ln w="9525">
                        <a:solidFill>
                          <a:schemeClr val="tx1"/>
                        </a:solidFill>
                        <a:miter lim="800000"/>
                        <a:headEnd/>
                        <a:tailEnd/>
                      </a:ln>
                      <a:effectLst>
                        <a:prstShdw prst="shdw13" dist="53882" dir="13500000">
                          <a:srgbClr val="808080">
                            <a:alpha val="50000"/>
                          </a:srgbClr>
                        </a:prstShdw>
                      </a:effectLst>
                    </p:spPr>
                  </p:pic>
                </p:oleObj>
              </mc:Fallback>
            </mc:AlternateContent>
          </a:graphicData>
        </a:graphic>
      </p:graphicFrame>
    </p:spTree>
    <p:extLst>
      <p:ext uri="{BB962C8B-B14F-4D97-AF65-F5344CB8AC3E}">
        <p14:creationId xmlns:p14="http://schemas.microsoft.com/office/powerpoint/2010/main" val="2911299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Alternative view of the problem</a:t>
            </a:r>
            <a:endParaRPr lang="en-IN" dirty="0"/>
          </a:p>
        </p:txBody>
      </p:sp>
      <p:sp>
        <p:nvSpPr>
          <p:cNvPr id="3" name="Content Placeholder 2"/>
          <p:cNvSpPr>
            <a:spLocks noGrp="1"/>
          </p:cNvSpPr>
          <p:nvPr>
            <p:ph idx="1"/>
          </p:nvPr>
        </p:nvSpPr>
        <p:spPr/>
        <p:txBody>
          <a:bodyPr>
            <a:normAutofit/>
          </a:bodyPr>
          <a:lstStyle/>
          <a:p>
            <a:r>
              <a:rPr lang="en-IN" sz="4000" dirty="0" smtClean="0"/>
              <a:t>What force F must be applied at the free end of the rod such that a temperature change of </a:t>
            </a:r>
            <a:r>
              <a:rPr kumimoji="0" lang="en-US" altLang="en-US" sz="4000" u="none" strike="noStrike" kern="0" cap="none" spc="0" normalizeH="0" baseline="0" noProof="0" dirty="0" smtClean="0">
                <a:ln>
                  <a:noFill/>
                </a:ln>
                <a:solidFill>
                  <a:srgbClr val="000000"/>
                </a:solidFill>
                <a:effectLst/>
                <a:uLnTx/>
                <a:uFillTx/>
                <a:latin typeface="Symbol" panose="05050102010706020507" pitchFamily="18" charset="2"/>
                <a:cs typeface="Times New Roman" pitchFamily="18" charset="0"/>
              </a:rPr>
              <a:t>D</a:t>
            </a:r>
            <a:r>
              <a:rPr kumimoji="0" lang="en-US" altLang="en-US" sz="4000" u="none" strike="noStrike" kern="0" cap="none" spc="0" normalizeH="0" baseline="0" noProof="0" dirty="0" smtClean="0">
                <a:ln>
                  <a:noFill/>
                </a:ln>
                <a:solidFill>
                  <a:srgbClr val="000000"/>
                </a:solidFill>
                <a:effectLst/>
                <a:uLnTx/>
                <a:uFillTx/>
                <a:cs typeface="Times New Roman" pitchFamily="18" charset="0"/>
              </a:rPr>
              <a:t>T</a:t>
            </a:r>
            <a:r>
              <a:rPr lang="en-US" altLang="en-US" sz="4000" kern="0" noProof="0" dirty="0">
                <a:solidFill>
                  <a:srgbClr val="000000"/>
                </a:solidFill>
                <a:cs typeface="Times New Roman" pitchFamily="18" charset="0"/>
              </a:rPr>
              <a:t> </a:t>
            </a:r>
            <a:r>
              <a:rPr lang="en-US" altLang="en-US" sz="4000" kern="0" noProof="0" dirty="0" smtClean="0">
                <a:solidFill>
                  <a:srgbClr val="000000"/>
                </a:solidFill>
                <a:cs typeface="Times New Roman" pitchFamily="18" charset="0"/>
              </a:rPr>
              <a:t>will not result in any change in length ?</a:t>
            </a:r>
            <a:r>
              <a:rPr lang="en-IN" sz="4000" dirty="0" smtClean="0"/>
              <a:t> </a:t>
            </a:r>
          </a:p>
        </p:txBody>
      </p:sp>
      <p:sp>
        <p:nvSpPr>
          <p:cNvPr id="5" name="Rectangle 34" descr="Wide upward diagonal"/>
          <p:cNvSpPr>
            <a:spLocks noChangeArrowheads="1"/>
          </p:cNvSpPr>
          <p:nvPr/>
        </p:nvSpPr>
        <p:spPr bwMode="auto">
          <a:xfrm>
            <a:off x="2456656" y="4656484"/>
            <a:ext cx="381000" cy="1219200"/>
          </a:xfrm>
          <a:prstGeom prst="rect">
            <a:avLst/>
          </a:prstGeom>
          <a:pattFill prst="wdUpDiag">
            <a:fgClr>
              <a:srgbClr val="000000"/>
            </a:fgClr>
            <a:bgClr>
              <a:srgbClr val="FFFFFF"/>
            </a:bgClr>
          </a:patt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6" name="Rectangle 35"/>
          <p:cNvSpPr>
            <a:spLocks noChangeArrowheads="1"/>
          </p:cNvSpPr>
          <p:nvPr/>
        </p:nvSpPr>
        <p:spPr bwMode="auto">
          <a:xfrm>
            <a:off x="2837656" y="4900959"/>
            <a:ext cx="3505200" cy="685800"/>
          </a:xfrm>
          <a:prstGeom prst="rect">
            <a:avLst/>
          </a:prstGeom>
          <a:solidFill>
            <a:srgbClr val="80808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8" name="Text Box 37"/>
          <p:cNvSpPr txBox="1">
            <a:spLocks noChangeArrowheads="1"/>
          </p:cNvSpPr>
          <p:nvPr/>
        </p:nvSpPr>
        <p:spPr bwMode="auto">
          <a:xfrm>
            <a:off x="2304256" y="5039072"/>
            <a:ext cx="381000"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A</a:t>
            </a:r>
          </a:p>
        </p:txBody>
      </p:sp>
      <p:sp>
        <p:nvSpPr>
          <p:cNvPr id="9" name="Text Box 38"/>
          <p:cNvSpPr txBox="1">
            <a:spLocks noChangeArrowheads="1"/>
          </p:cNvSpPr>
          <p:nvPr/>
        </p:nvSpPr>
        <p:spPr bwMode="auto">
          <a:xfrm>
            <a:off x="6495256" y="5366544"/>
            <a:ext cx="381000"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B</a:t>
            </a:r>
          </a:p>
        </p:txBody>
      </p:sp>
      <p:sp>
        <p:nvSpPr>
          <p:cNvPr id="10" name="Line 42"/>
          <p:cNvSpPr>
            <a:spLocks noChangeShapeType="1"/>
          </p:cNvSpPr>
          <p:nvPr/>
        </p:nvSpPr>
        <p:spPr bwMode="auto">
          <a:xfrm>
            <a:off x="2910681" y="4627909"/>
            <a:ext cx="3505200" cy="0"/>
          </a:xfrm>
          <a:prstGeom prst="line">
            <a:avLst/>
          </a:prstGeom>
          <a:noFill/>
          <a:ln w="190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11" name="Text Box 45"/>
          <p:cNvSpPr txBox="1">
            <a:spLocks noChangeArrowheads="1"/>
          </p:cNvSpPr>
          <p:nvPr/>
        </p:nvSpPr>
        <p:spPr bwMode="auto">
          <a:xfrm>
            <a:off x="4437856" y="4323109"/>
            <a:ext cx="381000" cy="3667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L</a:t>
            </a:r>
          </a:p>
        </p:txBody>
      </p:sp>
      <p:sp>
        <p:nvSpPr>
          <p:cNvPr id="12" name="Line 7"/>
          <p:cNvSpPr>
            <a:spLocks noChangeShapeType="1"/>
          </p:cNvSpPr>
          <p:nvPr/>
        </p:nvSpPr>
        <p:spPr bwMode="auto">
          <a:xfrm>
            <a:off x="6461720" y="5184488"/>
            <a:ext cx="990600"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latin typeface="Arial" charset="0"/>
              <a:cs typeface="Arial" charset="0"/>
            </a:endParaRPr>
          </a:p>
        </p:txBody>
      </p:sp>
      <p:sp>
        <p:nvSpPr>
          <p:cNvPr id="13" name="Text Box 15"/>
          <p:cNvSpPr txBox="1">
            <a:spLocks noChangeArrowheads="1"/>
          </p:cNvSpPr>
          <p:nvPr/>
        </p:nvSpPr>
        <p:spPr bwMode="auto">
          <a:xfrm>
            <a:off x="6644208" y="4797152"/>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b="1" i="1" dirty="0" smtClean="0">
                <a:solidFill>
                  <a:srgbClr val="000000"/>
                </a:solidFill>
                <a:latin typeface="Times New Roman" pitchFamily="18" charset="0"/>
                <a:cs typeface="Times New Roman" pitchFamily="18" charset="0"/>
              </a:rPr>
              <a:t>F</a:t>
            </a:r>
            <a:endParaRPr lang="en-US" altLang="en-US" sz="1800" b="1" i="1" baseline="-25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823223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Elongation due to heating</a:t>
            </a:r>
            <a:endParaRPr lang="en-IN" dirty="0"/>
          </a:p>
        </p:txBody>
      </p:sp>
      <p:sp>
        <p:nvSpPr>
          <p:cNvPr id="3" name="Content Placeholder 2"/>
          <p:cNvSpPr>
            <a:spLocks noGrp="1"/>
          </p:cNvSpPr>
          <p:nvPr>
            <p:ph idx="1"/>
          </p:nvPr>
        </p:nvSpPr>
        <p:spPr/>
        <p:txBody>
          <a:bodyPr/>
          <a:lstStyle/>
          <a:p>
            <a:r>
              <a:rPr lang="en-IN" dirty="0" smtClean="0"/>
              <a:t>We first consider a rod of length L and area of cross section A, made of a material with modulus of elasticity E and thermal conductivity </a:t>
            </a:r>
            <a:r>
              <a:rPr lang="en-IN" dirty="0" smtClean="0">
                <a:latin typeface="Symbol" panose="05050102010706020507" pitchFamily="18" charset="2"/>
              </a:rPr>
              <a:t>a</a:t>
            </a:r>
            <a:r>
              <a:rPr lang="en-IN" dirty="0" smtClean="0"/>
              <a:t>. The rod is fixed at the end A to a wall </a:t>
            </a:r>
            <a:endParaRPr lang="en-IN" dirty="0"/>
          </a:p>
        </p:txBody>
      </p:sp>
      <p:sp>
        <p:nvSpPr>
          <p:cNvPr id="43" name="Rectangle 34" descr="Wide upward diagonal"/>
          <p:cNvSpPr>
            <a:spLocks noChangeArrowheads="1"/>
          </p:cNvSpPr>
          <p:nvPr/>
        </p:nvSpPr>
        <p:spPr bwMode="auto">
          <a:xfrm>
            <a:off x="1020688" y="4514056"/>
            <a:ext cx="381000" cy="1219200"/>
          </a:xfrm>
          <a:prstGeom prst="rect">
            <a:avLst/>
          </a:prstGeom>
          <a:pattFill prst="wdUpDiag">
            <a:fgClr>
              <a:srgbClr val="000000"/>
            </a:fgClr>
            <a:bgClr>
              <a:srgbClr val="FFFFFF"/>
            </a:bgClr>
          </a:patt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44" name="Rectangle 35"/>
          <p:cNvSpPr>
            <a:spLocks noChangeArrowheads="1"/>
          </p:cNvSpPr>
          <p:nvPr/>
        </p:nvSpPr>
        <p:spPr bwMode="auto">
          <a:xfrm>
            <a:off x="1401688" y="4758531"/>
            <a:ext cx="3505200" cy="685800"/>
          </a:xfrm>
          <a:prstGeom prst="cube">
            <a:avLst>
              <a:gd name="adj" fmla="val 25000"/>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45" name="Text Box 37"/>
          <p:cNvSpPr txBox="1">
            <a:spLocks noChangeArrowheads="1"/>
          </p:cNvSpPr>
          <p:nvPr/>
        </p:nvSpPr>
        <p:spPr bwMode="auto">
          <a:xfrm>
            <a:off x="868288" y="4896644"/>
            <a:ext cx="381000"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A</a:t>
            </a:r>
          </a:p>
        </p:txBody>
      </p:sp>
      <p:sp>
        <p:nvSpPr>
          <p:cNvPr id="46" name="Text Box 38"/>
          <p:cNvSpPr txBox="1">
            <a:spLocks noChangeArrowheads="1"/>
          </p:cNvSpPr>
          <p:nvPr/>
        </p:nvSpPr>
        <p:spPr bwMode="auto">
          <a:xfrm>
            <a:off x="4983088" y="4896644"/>
            <a:ext cx="381000"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B</a:t>
            </a:r>
          </a:p>
        </p:txBody>
      </p:sp>
      <p:sp>
        <p:nvSpPr>
          <p:cNvPr id="47" name="Line 42"/>
          <p:cNvSpPr>
            <a:spLocks noChangeShapeType="1"/>
          </p:cNvSpPr>
          <p:nvPr/>
        </p:nvSpPr>
        <p:spPr bwMode="auto">
          <a:xfrm>
            <a:off x="1474713" y="4485481"/>
            <a:ext cx="3505200" cy="0"/>
          </a:xfrm>
          <a:prstGeom prst="line">
            <a:avLst/>
          </a:prstGeom>
          <a:noFill/>
          <a:ln w="190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48" name="Text Box 45"/>
          <p:cNvSpPr txBox="1">
            <a:spLocks noChangeArrowheads="1"/>
          </p:cNvSpPr>
          <p:nvPr/>
        </p:nvSpPr>
        <p:spPr bwMode="auto">
          <a:xfrm>
            <a:off x="3001888" y="4347369"/>
            <a:ext cx="381000"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L</a:t>
            </a:r>
          </a:p>
        </p:txBody>
      </p:sp>
    </p:spTree>
    <p:extLst>
      <p:ext uri="{BB962C8B-B14F-4D97-AF65-F5344CB8AC3E}">
        <p14:creationId xmlns:p14="http://schemas.microsoft.com/office/powerpoint/2010/main" val="313359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Elongation due to heating</a:t>
            </a:r>
            <a:endParaRPr lang="en-IN" dirty="0"/>
          </a:p>
        </p:txBody>
      </p:sp>
      <p:sp>
        <p:nvSpPr>
          <p:cNvPr id="3" name="Content Placeholder 2"/>
          <p:cNvSpPr>
            <a:spLocks noGrp="1"/>
          </p:cNvSpPr>
          <p:nvPr>
            <p:ph idx="1"/>
          </p:nvPr>
        </p:nvSpPr>
        <p:spPr>
          <a:xfrm>
            <a:off x="457200" y="1196752"/>
            <a:ext cx="8229600" cy="4525963"/>
          </a:xfrm>
        </p:spPr>
        <p:txBody>
          <a:bodyPr/>
          <a:lstStyle/>
          <a:p>
            <a:r>
              <a:rPr lang="en-IN" sz="2800" dirty="0" smtClean="0"/>
              <a:t>The rod is heated so that there is a uniform rise in temperature of </a:t>
            </a:r>
            <a:r>
              <a:rPr kumimoji="0" lang="en-US" altLang="en-US" sz="2800" u="none" strike="noStrike" kern="0" cap="none" spc="0" normalizeH="0" baseline="0" noProof="0" dirty="0" smtClean="0">
                <a:ln>
                  <a:noFill/>
                </a:ln>
                <a:solidFill>
                  <a:srgbClr val="000000"/>
                </a:solidFill>
                <a:effectLst/>
                <a:uLnTx/>
                <a:uFillTx/>
                <a:latin typeface="Symbol" panose="05050102010706020507" pitchFamily="18" charset="2"/>
                <a:cs typeface="Times New Roman" pitchFamily="18" charset="0"/>
              </a:rPr>
              <a:t>D</a:t>
            </a:r>
            <a:r>
              <a:rPr kumimoji="0" lang="en-US" altLang="en-US" sz="2800" u="none" strike="noStrike" kern="0" cap="none" spc="0" normalizeH="0" baseline="0" noProof="0" dirty="0" smtClean="0">
                <a:ln>
                  <a:noFill/>
                </a:ln>
                <a:solidFill>
                  <a:srgbClr val="000000"/>
                </a:solidFill>
                <a:effectLst/>
                <a:uLnTx/>
                <a:uFillTx/>
                <a:cs typeface="Times New Roman" pitchFamily="18" charset="0"/>
              </a:rPr>
              <a:t>T</a:t>
            </a:r>
            <a:r>
              <a:rPr lang="en-US" altLang="en-US" sz="2800" kern="0" dirty="0" smtClean="0">
                <a:solidFill>
                  <a:srgbClr val="000000"/>
                </a:solidFill>
                <a:cs typeface="Times New Roman" pitchFamily="18" charset="0"/>
              </a:rPr>
              <a:t>. As a consequence the rod expands by an amount </a:t>
            </a:r>
            <a:r>
              <a:rPr kumimoji="0" lang="en-US" altLang="en-US" sz="2800" u="none" strike="noStrike" kern="0" cap="none" spc="0" normalizeH="0" baseline="0" noProof="0" dirty="0" smtClean="0">
                <a:ln>
                  <a:noFill/>
                </a:ln>
                <a:solidFill>
                  <a:srgbClr val="000000"/>
                </a:solidFill>
                <a:effectLst/>
                <a:uLnTx/>
                <a:uFillTx/>
                <a:latin typeface="Symbol" panose="05050102010706020507" pitchFamily="18" charset="2"/>
                <a:cs typeface="Times New Roman" pitchFamily="18" charset="0"/>
              </a:rPr>
              <a:t>D</a:t>
            </a:r>
            <a:r>
              <a:rPr kumimoji="0" lang="en-US" altLang="en-US" sz="2800" u="none" strike="noStrike" kern="0" cap="none" spc="0" normalizeH="0" baseline="0" noProof="0" dirty="0" smtClean="0">
                <a:ln>
                  <a:noFill/>
                </a:ln>
                <a:solidFill>
                  <a:srgbClr val="000000"/>
                </a:solidFill>
                <a:effectLst/>
                <a:uLnTx/>
                <a:uFillTx/>
                <a:cs typeface="Times New Roman" pitchFamily="18" charset="0"/>
              </a:rPr>
              <a:t>L</a:t>
            </a:r>
            <a:r>
              <a:rPr lang="en-US" altLang="en-US" sz="2800" kern="0" dirty="0" smtClean="0">
                <a:solidFill>
                  <a:srgbClr val="000000"/>
                </a:solidFill>
                <a:cs typeface="Times New Roman" pitchFamily="18" charset="0"/>
              </a:rPr>
              <a:t>. Bear in mind that this is the situation once equilibrium is reached and there is no further change in temperature. </a:t>
            </a:r>
            <a:r>
              <a:rPr lang="en-US" altLang="en-US" sz="2800" b="1" kern="0" dirty="0" smtClean="0">
                <a:solidFill>
                  <a:srgbClr val="000000"/>
                </a:solidFill>
                <a:cs typeface="Times New Roman" pitchFamily="18" charset="0"/>
              </a:rPr>
              <a:t>We are not dealing with what happens in between</a:t>
            </a:r>
            <a:r>
              <a:rPr lang="en-US" altLang="en-US" sz="2800" kern="0" dirty="0" smtClean="0">
                <a:solidFill>
                  <a:srgbClr val="000000"/>
                </a:solidFill>
                <a:cs typeface="Times New Roman" pitchFamily="18" charset="0"/>
              </a:rPr>
              <a:t>, i.e. when the temperature is changing with time.</a:t>
            </a:r>
            <a:endParaRPr lang="en-IN" sz="2800" dirty="0"/>
          </a:p>
        </p:txBody>
      </p:sp>
      <p:sp>
        <p:nvSpPr>
          <p:cNvPr id="25" name="Text Box 38"/>
          <p:cNvSpPr txBox="1">
            <a:spLocks noChangeArrowheads="1"/>
          </p:cNvSpPr>
          <p:nvPr/>
        </p:nvSpPr>
        <p:spPr bwMode="auto">
          <a:xfrm>
            <a:off x="5550768" y="5592341"/>
            <a:ext cx="533400" cy="369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B’</a:t>
            </a:r>
          </a:p>
        </p:txBody>
      </p:sp>
      <p:sp>
        <p:nvSpPr>
          <p:cNvPr id="26" name="Rectangle 34" descr="Wide upward diagonal"/>
          <p:cNvSpPr>
            <a:spLocks noChangeArrowheads="1"/>
          </p:cNvSpPr>
          <p:nvPr/>
        </p:nvSpPr>
        <p:spPr bwMode="auto">
          <a:xfrm>
            <a:off x="1131168" y="5162128"/>
            <a:ext cx="381000" cy="1219200"/>
          </a:xfrm>
          <a:prstGeom prst="rect">
            <a:avLst/>
          </a:prstGeom>
          <a:pattFill prst="wdUpDiag">
            <a:fgClr>
              <a:srgbClr val="000000"/>
            </a:fgClr>
            <a:bgClr>
              <a:srgbClr val="FFFFFF"/>
            </a:bgClr>
          </a:patt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27" name="Rectangle 35"/>
          <p:cNvSpPr>
            <a:spLocks noChangeArrowheads="1"/>
          </p:cNvSpPr>
          <p:nvPr/>
        </p:nvSpPr>
        <p:spPr bwMode="auto">
          <a:xfrm>
            <a:off x="1512168" y="5406603"/>
            <a:ext cx="3959225" cy="685800"/>
          </a:xfrm>
          <a:prstGeom prst="cube">
            <a:avLst/>
          </a:prstGeom>
          <a:solidFill>
            <a:srgbClr val="808080">
              <a:lumMod val="20000"/>
              <a:lumOff val="80000"/>
            </a:srgbClr>
          </a:solidFill>
          <a:ln w="9525">
            <a:solidFill>
              <a:srgbClr val="000000"/>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p:spPr>
        <p:txBody>
          <a:bodyPr wrap="none" anchor="ctr">
            <a:flatTx/>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itchFamily="34" charset="0"/>
              <a:cs typeface="Arial" pitchFamily="34" charset="0"/>
            </a:endParaRPr>
          </a:p>
        </p:txBody>
      </p:sp>
      <p:sp>
        <p:nvSpPr>
          <p:cNvPr id="28" name="Text Box 37"/>
          <p:cNvSpPr txBox="1">
            <a:spLocks noChangeArrowheads="1"/>
          </p:cNvSpPr>
          <p:nvPr/>
        </p:nvSpPr>
        <p:spPr bwMode="auto">
          <a:xfrm>
            <a:off x="978768" y="5544716"/>
            <a:ext cx="381000"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A</a:t>
            </a:r>
          </a:p>
        </p:txBody>
      </p:sp>
      <p:sp>
        <p:nvSpPr>
          <p:cNvPr id="29" name="Line 42"/>
          <p:cNvSpPr>
            <a:spLocks noChangeShapeType="1"/>
          </p:cNvSpPr>
          <p:nvPr/>
        </p:nvSpPr>
        <p:spPr bwMode="auto">
          <a:xfrm>
            <a:off x="1585193" y="5133553"/>
            <a:ext cx="3959225" cy="0"/>
          </a:xfrm>
          <a:prstGeom prst="line">
            <a:avLst/>
          </a:prstGeom>
          <a:noFill/>
          <a:ln w="190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30" name="Text Box 45"/>
          <p:cNvSpPr txBox="1">
            <a:spLocks noChangeArrowheads="1"/>
          </p:cNvSpPr>
          <p:nvPr/>
        </p:nvSpPr>
        <p:spPr bwMode="auto">
          <a:xfrm>
            <a:off x="3112368" y="4919241"/>
            <a:ext cx="990600"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L+</a:t>
            </a:r>
            <a:r>
              <a:rPr kumimoji="0" lang="en-US" altLang="en-US" sz="1800" b="1" i="1" u="none" strike="noStrike" kern="0" cap="none" spc="0" normalizeH="0" baseline="0" noProof="0" smtClean="0">
                <a:ln>
                  <a:noFill/>
                </a:ln>
                <a:solidFill>
                  <a:srgbClr val="000000"/>
                </a:solidFill>
                <a:effectLst/>
                <a:uLnTx/>
                <a:uFillTx/>
                <a:latin typeface="Symbol" pitchFamily="18" charset="2"/>
                <a:cs typeface="Times New Roman" pitchFamily="18" charset="0"/>
              </a:rPr>
              <a:t> D</a:t>
            </a: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L</a:t>
            </a:r>
          </a:p>
        </p:txBody>
      </p:sp>
      <p:sp>
        <p:nvSpPr>
          <p:cNvPr id="31" name="Rectangle 35"/>
          <p:cNvSpPr>
            <a:spLocks noChangeArrowheads="1"/>
          </p:cNvSpPr>
          <p:nvPr/>
        </p:nvSpPr>
        <p:spPr bwMode="auto">
          <a:xfrm>
            <a:off x="1588368" y="5398666"/>
            <a:ext cx="3505200" cy="685800"/>
          </a:xfrm>
          <a:prstGeom prst="cube">
            <a:avLst>
              <a:gd name="adj" fmla="val 25000"/>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32" name="AutoShape 29"/>
          <p:cNvSpPr>
            <a:spLocks noChangeArrowheads="1"/>
          </p:cNvSpPr>
          <p:nvPr/>
        </p:nvSpPr>
        <p:spPr bwMode="auto">
          <a:xfrm>
            <a:off x="2039218" y="4371553"/>
            <a:ext cx="3054350" cy="457200"/>
          </a:xfrm>
          <a:prstGeom prst="homePlate">
            <a:avLst>
              <a:gd name="adj" fmla="val 60764"/>
            </a:avLst>
          </a:prstGeom>
          <a:solidFill>
            <a:srgbClr val="FFFF00"/>
          </a:solidFill>
          <a:ln w="9525">
            <a:solidFill>
              <a:srgbClr val="000000"/>
            </a:solidFill>
            <a:miter lim="800000"/>
            <a:headEnd/>
            <a:tailEnd/>
          </a:ln>
          <a:effectLst>
            <a:prstShdw prst="shdw13" dist="53882" dir="13500000">
              <a:srgbClr val="808080">
                <a:alpha val="50000"/>
              </a:srgbClr>
            </a:prst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1" i="1"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cs typeface="Times New Roman" pitchFamily="18" charset="0"/>
              </a:rPr>
              <a:t>After temperature rise </a:t>
            </a:r>
            <a:r>
              <a:rPr kumimoji="0" lang="en-US" altLang="en-US" sz="1800" b="1" i="1" u="none" strike="noStrike" kern="0" cap="none" spc="0" normalizeH="0" baseline="0" noProof="0" dirty="0">
                <a:ln>
                  <a:noFill/>
                </a:ln>
                <a:solidFill>
                  <a:srgbClr val="000000"/>
                </a:solidFill>
                <a:effectLst/>
                <a:uLnTx/>
                <a:uFillTx/>
                <a:latin typeface="Symbol" pitchFamily="18" charset="2"/>
                <a:cs typeface="Times New Roman" pitchFamily="18" charset="0"/>
              </a:rPr>
              <a:t>D</a:t>
            </a:r>
            <a:r>
              <a:rPr kumimoji="0" lang="en-US" altLang="en-US" sz="1800" b="1" i="1" u="none" strike="noStrike" kern="0" cap="none" spc="0" normalizeH="0" baseline="0" noProof="0" dirty="0">
                <a:ln>
                  <a:noFill/>
                </a:ln>
                <a:solidFill>
                  <a:srgbClr val="000000"/>
                </a:solidFill>
                <a:effectLst/>
                <a:uLnTx/>
                <a:uFillTx/>
                <a:latin typeface="Times New Roman" pitchFamily="18" charset="0"/>
                <a:cs typeface="Times New Roman" pitchFamily="18" charset="0"/>
              </a:rPr>
              <a:t>T </a:t>
            </a:r>
            <a:endParaRPr kumimoji="0" lang="en-US" altLang="en-US" sz="1800" b="1" i="1"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296969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Strain due to heating</a:t>
            </a:r>
            <a:endParaRPr lang="en-IN" dirty="0"/>
          </a:p>
        </p:txBody>
      </p:sp>
      <p:sp>
        <p:nvSpPr>
          <p:cNvPr id="3" name="Content Placeholder 2"/>
          <p:cNvSpPr>
            <a:spLocks noGrp="1"/>
          </p:cNvSpPr>
          <p:nvPr>
            <p:ph idx="1"/>
          </p:nvPr>
        </p:nvSpPr>
        <p:spPr>
          <a:xfrm>
            <a:off x="457200" y="1196752"/>
            <a:ext cx="8229600" cy="4525963"/>
          </a:xfrm>
        </p:spPr>
        <p:txBody>
          <a:bodyPr/>
          <a:lstStyle/>
          <a:p>
            <a:r>
              <a:rPr lang="en-IN" sz="2800" dirty="0" smtClean="0"/>
              <a:t>If there is a change in length then there must be strain.</a:t>
            </a:r>
          </a:p>
          <a:p>
            <a:r>
              <a:rPr lang="en-IN" sz="2800" dirty="0" smtClean="0"/>
              <a:t>This strain that is due to temperature change is called thermal strain and is given by </a:t>
            </a:r>
            <a:endParaRPr lang="en-IN" sz="2800" dirty="0"/>
          </a:p>
        </p:txBody>
      </p:sp>
      <p:sp>
        <p:nvSpPr>
          <p:cNvPr id="25" name="Text Box 38"/>
          <p:cNvSpPr txBox="1">
            <a:spLocks noChangeArrowheads="1"/>
          </p:cNvSpPr>
          <p:nvPr/>
        </p:nvSpPr>
        <p:spPr bwMode="auto">
          <a:xfrm>
            <a:off x="5550768" y="5592341"/>
            <a:ext cx="533400" cy="369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B’</a:t>
            </a:r>
          </a:p>
        </p:txBody>
      </p:sp>
      <p:sp>
        <p:nvSpPr>
          <p:cNvPr id="26" name="Rectangle 34" descr="Wide upward diagonal"/>
          <p:cNvSpPr>
            <a:spLocks noChangeArrowheads="1"/>
          </p:cNvSpPr>
          <p:nvPr/>
        </p:nvSpPr>
        <p:spPr bwMode="auto">
          <a:xfrm>
            <a:off x="1131168" y="5162128"/>
            <a:ext cx="381000" cy="1219200"/>
          </a:xfrm>
          <a:prstGeom prst="rect">
            <a:avLst/>
          </a:prstGeom>
          <a:pattFill prst="wdUpDiag">
            <a:fgClr>
              <a:srgbClr val="000000"/>
            </a:fgClr>
            <a:bgClr>
              <a:srgbClr val="FFFFFF"/>
            </a:bgClr>
          </a:patt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27" name="Rectangle 35"/>
          <p:cNvSpPr>
            <a:spLocks noChangeArrowheads="1"/>
          </p:cNvSpPr>
          <p:nvPr/>
        </p:nvSpPr>
        <p:spPr bwMode="auto">
          <a:xfrm>
            <a:off x="1512168" y="5406603"/>
            <a:ext cx="3959225" cy="685800"/>
          </a:xfrm>
          <a:prstGeom prst="cube">
            <a:avLst/>
          </a:prstGeom>
          <a:solidFill>
            <a:srgbClr val="808080">
              <a:lumMod val="20000"/>
              <a:lumOff val="80000"/>
            </a:srgbClr>
          </a:solidFill>
          <a:ln w="9525">
            <a:solidFill>
              <a:srgbClr val="000000"/>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p:spPr>
        <p:txBody>
          <a:bodyPr wrap="none" anchor="ctr">
            <a:flatTx/>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itchFamily="34" charset="0"/>
              <a:cs typeface="Arial" pitchFamily="34" charset="0"/>
            </a:endParaRPr>
          </a:p>
        </p:txBody>
      </p:sp>
      <p:sp>
        <p:nvSpPr>
          <p:cNvPr id="28" name="Text Box 37"/>
          <p:cNvSpPr txBox="1">
            <a:spLocks noChangeArrowheads="1"/>
          </p:cNvSpPr>
          <p:nvPr/>
        </p:nvSpPr>
        <p:spPr bwMode="auto">
          <a:xfrm>
            <a:off x="978768" y="5544716"/>
            <a:ext cx="381000"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A</a:t>
            </a:r>
          </a:p>
        </p:txBody>
      </p:sp>
      <p:sp>
        <p:nvSpPr>
          <p:cNvPr id="29" name="Line 42"/>
          <p:cNvSpPr>
            <a:spLocks noChangeShapeType="1"/>
          </p:cNvSpPr>
          <p:nvPr/>
        </p:nvSpPr>
        <p:spPr bwMode="auto">
          <a:xfrm>
            <a:off x="1585193" y="5133553"/>
            <a:ext cx="3959225" cy="0"/>
          </a:xfrm>
          <a:prstGeom prst="line">
            <a:avLst/>
          </a:prstGeom>
          <a:noFill/>
          <a:ln w="190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30" name="Text Box 45"/>
          <p:cNvSpPr txBox="1">
            <a:spLocks noChangeArrowheads="1"/>
          </p:cNvSpPr>
          <p:nvPr/>
        </p:nvSpPr>
        <p:spPr bwMode="auto">
          <a:xfrm>
            <a:off x="3112368" y="4919241"/>
            <a:ext cx="990600"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L+</a:t>
            </a:r>
            <a:r>
              <a:rPr kumimoji="0" lang="en-US" altLang="en-US" sz="1800" b="1" i="1" u="none" strike="noStrike" kern="0" cap="none" spc="0" normalizeH="0" baseline="0" noProof="0" dirty="0" smtClean="0">
                <a:ln>
                  <a:noFill/>
                </a:ln>
                <a:solidFill>
                  <a:srgbClr val="000000"/>
                </a:solidFill>
                <a:effectLst/>
                <a:uLnTx/>
                <a:uFillTx/>
                <a:latin typeface="Symbol" pitchFamily="18" charset="2"/>
                <a:cs typeface="Times New Roman" pitchFamily="18" charset="0"/>
              </a:rPr>
              <a:t> D</a:t>
            </a:r>
            <a:r>
              <a:rPr kumimoji="0" lang="en-US" altLang="en-US" sz="1800" b="1" i="1"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L</a:t>
            </a:r>
          </a:p>
        </p:txBody>
      </p:sp>
      <p:sp>
        <p:nvSpPr>
          <p:cNvPr id="31" name="Rectangle 35"/>
          <p:cNvSpPr>
            <a:spLocks noChangeArrowheads="1"/>
          </p:cNvSpPr>
          <p:nvPr/>
        </p:nvSpPr>
        <p:spPr bwMode="auto">
          <a:xfrm>
            <a:off x="1588368" y="5398666"/>
            <a:ext cx="3505200" cy="685800"/>
          </a:xfrm>
          <a:prstGeom prst="cube">
            <a:avLst>
              <a:gd name="adj" fmla="val 25000"/>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32" name="AutoShape 29"/>
          <p:cNvSpPr>
            <a:spLocks noChangeArrowheads="1"/>
          </p:cNvSpPr>
          <p:nvPr/>
        </p:nvSpPr>
        <p:spPr bwMode="auto">
          <a:xfrm>
            <a:off x="2039218" y="4371553"/>
            <a:ext cx="3054350" cy="457200"/>
          </a:xfrm>
          <a:prstGeom prst="homePlate">
            <a:avLst>
              <a:gd name="adj" fmla="val 60764"/>
            </a:avLst>
          </a:prstGeom>
          <a:solidFill>
            <a:srgbClr val="FFFF00"/>
          </a:solidFill>
          <a:ln w="9525">
            <a:solidFill>
              <a:srgbClr val="000000"/>
            </a:solidFill>
            <a:miter lim="800000"/>
            <a:headEnd/>
            <a:tailEnd/>
          </a:ln>
          <a:effectLst>
            <a:prstShdw prst="shdw13" dist="53882" dir="13500000">
              <a:srgbClr val="808080">
                <a:alpha val="50000"/>
              </a:srgbClr>
            </a:prst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1" i="1"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cs typeface="Times New Roman" pitchFamily="18" charset="0"/>
              </a:rPr>
              <a:t>After temperature rise </a:t>
            </a:r>
            <a:r>
              <a:rPr kumimoji="0" lang="en-US" altLang="en-US" sz="1800" b="1" i="1" u="none" strike="noStrike" kern="0" cap="none" spc="0" normalizeH="0" baseline="0" noProof="0" dirty="0">
                <a:ln>
                  <a:noFill/>
                </a:ln>
                <a:solidFill>
                  <a:srgbClr val="000000"/>
                </a:solidFill>
                <a:effectLst/>
                <a:uLnTx/>
                <a:uFillTx/>
                <a:latin typeface="Symbol" pitchFamily="18" charset="2"/>
                <a:cs typeface="Times New Roman" pitchFamily="18" charset="0"/>
              </a:rPr>
              <a:t>D</a:t>
            </a:r>
            <a:r>
              <a:rPr kumimoji="0" lang="en-US" altLang="en-US" sz="1800" b="1" i="1" u="none" strike="noStrike" kern="0" cap="none" spc="0" normalizeH="0" baseline="0" noProof="0" dirty="0">
                <a:ln>
                  <a:noFill/>
                </a:ln>
                <a:solidFill>
                  <a:srgbClr val="000000"/>
                </a:solidFill>
                <a:effectLst/>
                <a:uLnTx/>
                <a:uFillTx/>
                <a:latin typeface="Times New Roman" pitchFamily="18" charset="0"/>
                <a:cs typeface="Times New Roman" pitchFamily="18" charset="0"/>
              </a:rPr>
              <a:t>T </a:t>
            </a:r>
            <a:endParaRPr kumimoji="0" lang="en-US" altLang="en-US" sz="1800" b="1" i="1"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cs typeface="Times New Roman" pitchFamily="18" charset="0"/>
            </a:endParaRPr>
          </a:p>
        </p:txBody>
      </p:sp>
      <p:graphicFrame>
        <p:nvGraphicFramePr>
          <p:cNvPr id="12" name="Object 27"/>
          <p:cNvGraphicFramePr>
            <a:graphicFrameLocks noChangeAspect="1"/>
          </p:cNvGraphicFramePr>
          <p:nvPr>
            <p:extLst>
              <p:ext uri="{D42A27DB-BD31-4B8C-83A1-F6EECF244321}">
                <p14:modId xmlns:p14="http://schemas.microsoft.com/office/powerpoint/2010/main" val="3582638327"/>
              </p:ext>
            </p:extLst>
          </p:nvPr>
        </p:nvGraphicFramePr>
        <p:xfrm>
          <a:off x="2663305" y="3231505"/>
          <a:ext cx="4560887" cy="917575"/>
        </p:xfrm>
        <a:graphic>
          <a:graphicData uri="http://schemas.openxmlformats.org/presentationml/2006/ole">
            <mc:AlternateContent xmlns:mc="http://schemas.openxmlformats.org/markup-compatibility/2006">
              <mc:Choice xmlns:v="urn:schemas-microsoft-com:vml" Requires="v">
                <p:oleObj spid="_x0000_s1029" name="Equation" r:id="rId3" imgW="2273300" imgH="457200" progId="Equation.DSMT4">
                  <p:embed/>
                </p:oleObj>
              </mc:Choice>
              <mc:Fallback>
                <p:oleObj name="Equation" r:id="rId3" imgW="22733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305" y="3231505"/>
                        <a:ext cx="4560887" cy="917575"/>
                      </a:xfrm>
                      <a:prstGeom prst="rect">
                        <a:avLst/>
                      </a:prstGeom>
                      <a:solidFill>
                        <a:schemeClr val="bg1"/>
                      </a:solidFill>
                      <a:ln w="9525">
                        <a:solidFill>
                          <a:schemeClr val="tx1"/>
                        </a:solidFill>
                        <a:miter lim="800000"/>
                        <a:headEnd/>
                        <a:tailEnd/>
                      </a:ln>
                      <a:effectLst>
                        <a:prstShdw prst="shdw13" dist="53882" dir="13500000">
                          <a:srgbClr val="808080">
                            <a:alpha val="50000"/>
                          </a:srgbClr>
                        </a:prstShdw>
                      </a:effectLst>
                    </p:spPr>
                  </p:pic>
                </p:oleObj>
              </mc:Fallback>
            </mc:AlternateContent>
          </a:graphicData>
        </a:graphic>
      </p:graphicFrame>
      <p:sp>
        <p:nvSpPr>
          <p:cNvPr id="13" name="AutoShape 29"/>
          <p:cNvSpPr>
            <a:spLocks noChangeArrowheads="1"/>
          </p:cNvSpPr>
          <p:nvPr/>
        </p:nvSpPr>
        <p:spPr bwMode="auto">
          <a:xfrm>
            <a:off x="899592" y="3401367"/>
            <a:ext cx="1600200" cy="457200"/>
          </a:xfrm>
          <a:prstGeom prst="homePlate">
            <a:avLst>
              <a:gd name="adj" fmla="val 60764"/>
            </a:avLst>
          </a:prstGeom>
          <a:solidFill>
            <a:srgbClr val="FFFF00"/>
          </a:solidFill>
          <a:ln w="9525">
            <a:solidFill>
              <a:schemeClr val="tx1"/>
            </a:solidFill>
            <a:miter lim="800000"/>
            <a:headEnd/>
            <a:tailEnd/>
          </a:ln>
          <a:effectLst>
            <a:prstShdw prst="shdw13" dist="53882" dir="13500000">
              <a:schemeClr val="bg2">
                <a:alpha val="50000"/>
              </a:schemeClr>
            </a:prstShdw>
          </a:effectLst>
        </p:spPr>
        <p:txBody>
          <a:bodyPr wrap="none" anchor="ctr"/>
          <a:lstStyle/>
          <a:p>
            <a:pPr algn="ctr">
              <a:defRPr/>
            </a:pPr>
            <a:r>
              <a:rPr lang="en-US" altLang="en-US" b="1" i="1" dirty="0">
                <a:effectLst>
                  <a:outerShdw blurRad="38100" dist="38100" dir="2700000" algn="tl">
                    <a:srgbClr val="FFFFFF"/>
                  </a:outerShdw>
                </a:effectLst>
                <a:latin typeface="Times New Roman" pitchFamily="18" charset="0"/>
                <a:cs typeface="Times New Roman" pitchFamily="18" charset="0"/>
              </a:rPr>
              <a:t>Thermal strain</a:t>
            </a:r>
          </a:p>
        </p:txBody>
      </p:sp>
    </p:spTree>
    <p:extLst>
      <p:ext uri="{BB962C8B-B14F-4D97-AF65-F5344CB8AC3E}">
        <p14:creationId xmlns:p14="http://schemas.microsoft.com/office/powerpoint/2010/main" val="12370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Elongation </a:t>
            </a:r>
            <a:endParaRPr lang="en-IN" dirty="0"/>
          </a:p>
        </p:txBody>
      </p:sp>
      <p:sp>
        <p:nvSpPr>
          <p:cNvPr id="3" name="Content Placeholder 2"/>
          <p:cNvSpPr>
            <a:spLocks noGrp="1"/>
          </p:cNvSpPr>
          <p:nvPr>
            <p:ph idx="1"/>
          </p:nvPr>
        </p:nvSpPr>
        <p:spPr>
          <a:xfrm>
            <a:off x="457200" y="1196752"/>
            <a:ext cx="8229600" cy="4525963"/>
          </a:xfrm>
        </p:spPr>
        <p:txBody>
          <a:bodyPr/>
          <a:lstStyle/>
          <a:p>
            <a:r>
              <a:rPr lang="en-IN" sz="2800" dirty="0" smtClean="0"/>
              <a:t>The displacement of the free end is the total elongation</a:t>
            </a:r>
            <a:endParaRPr lang="en-IN" sz="2800" dirty="0"/>
          </a:p>
        </p:txBody>
      </p:sp>
      <p:sp>
        <p:nvSpPr>
          <p:cNvPr id="25" name="Text Box 38"/>
          <p:cNvSpPr txBox="1">
            <a:spLocks noChangeArrowheads="1"/>
          </p:cNvSpPr>
          <p:nvPr/>
        </p:nvSpPr>
        <p:spPr bwMode="auto">
          <a:xfrm>
            <a:off x="5550768" y="5592341"/>
            <a:ext cx="533400" cy="369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B’</a:t>
            </a:r>
          </a:p>
        </p:txBody>
      </p:sp>
      <p:sp>
        <p:nvSpPr>
          <p:cNvPr id="26" name="Rectangle 34" descr="Wide upward diagonal"/>
          <p:cNvSpPr>
            <a:spLocks noChangeArrowheads="1"/>
          </p:cNvSpPr>
          <p:nvPr/>
        </p:nvSpPr>
        <p:spPr bwMode="auto">
          <a:xfrm>
            <a:off x="1131168" y="5162128"/>
            <a:ext cx="381000" cy="1219200"/>
          </a:xfrm>
          <a:prstGeom prst="rect">
            <a:avLst/>
          </a:prstGeom>
          <a:pattFill prst="wdUpDiag">
            <a:fgClr>
              <a:srgbClr val="000000"/>
            </a:fgClr>
            <a:bgClr>
              <a:srgbClr val="FFFFFF"/>
            </a:bgClr>
          </a:patt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27" name="Rectangle 35"/>
          <p:cNvSpPr>
            <a:spLocks noChangeArrowheads="1"/>
          </p:cNvSpPr>
          <p:nvPr/>
        </p:nvSpPr>
        <p:spPr bwMode="auto">
          <a:xfrm>
            <a:off x="1512168" y="5406603"/>
            <a:ext cx="3959225" cy="685800"/>
          </a:xfrm>
          <a:prstGeom prst="cube">
            <a:avLst/>
          </a:prstGeom>
          <a:solidFill>
            <a:srgbClr val="808080">
              <a:lumMod val="20000"/>
              <a:lumOff val="80000"/>
            </a:srgbClr>
          </a:solidFill>
          <a:ln w="9525">
            <a:solidFill>
              <a:srgbClr val="000000"/>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p:spPr>
        <p:txBody>
          <a:bodyPr wrap="none" anchor="ctr">
            <a:flatTx/>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itchFamily="34" charset="0"/>
              <a:cs typeface="Arial" pitchFamily="34" charset="0"/>
            </a:endParaRPr>
          </a:p>
        </p:txBody>
      </p:sp>
      <p:sp>
        <p:nvSpPr>
          <p:cNvPr id="28" name="Text Box 37"/>
          <p:cNvSpPr txBox="1">
            <a:spLocks noChangeArrowheads="1"/>
          </p:cNvSpPr>
          <p:nvPr/>
        </p:nvSpPr>
        <p:spPr bwMode="auto">
          <a:xfrm>
            <a:off x="978768" y="5544716"/>
            <a:ext cx="381000"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A</a:t>
            </a:r>
          </a:p>
        </p:txBody>
      </p:sp>
      <p:sp>
        <p:nvSpPr>
          <p:cNvPr id="29" name="Line 42"/>
          <p:cNvSpPr>
            <a:spLocks noChangeShapeType="1"/>
          </p:cNvSpPr>
          <p:nvPr/>
        </p:nvSpPr>
        <p:spPr bwMode="auto">
          <a:xfrm>
            <a:off x="1585193" y="5133553"/>
            <a:ext cx="3959225" cy="0"/>
          </a:xfrm>
          <a:prstGeom prst="line">
            <a:avLst/>
          </a:prstGeom>
          <a:noFill/>
          <a:ln w="190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30" name="Text Box 45"/>
          <p:cNvSpPr txBox="1">
            <a:spLocks noChangeArrowheads="1"/>
          </p:cNvSpPr>
          <p:nvPr/>
        </p:nvSpPr>
        <p:spPr bwMode="auto">
          <a:xfrm>
            <a:off x="3112368" y="4919241"/>
            <a:ext cx="990600"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L+</a:t>
            </a:r>
            <a:r>
              <a:rPr kumimoji="0" lang="en-US" altLang="en-US" sz="1800" b="1" i="1" u="none" strike="noStrike" kern="0" cap="none" spc="0" normalizeH="0" baseline="0" noProof="0" dirty="0" smtClean="0">
                <a:ln>
                  <a:noFill/>
                </a:ln>
                <a:solidFill>
                  <a:srgbClr val="000000"/>
                </a:solidFill>
                <a:effectLst/>
                <a:uLnTx/>
                <a:uFillTx/>
                <a:latin typeface="Symbol" pitchFamily="18" charset="2"/>
                <a:cs typeface="Times New Roman" pitchFamily="18" charset="0"/>
              </a:rPr>
              <a:t> D</a:t>
            </a:r>
            <a:r>
              <a:rPr kumimoji="0" lang="en-US" altLang="en-US" sz="1800" b="1" i="1"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L</a:t>
            </a:r>
          </a:p>
        </p:txBody>
      </p:sp>
      <p:sp>
        <p:nvSpPr>
          <p:cNvPr id="31" name="Rectangle 35"/>
          <p:cNvSpPr>
            <a:spLocks noChangeArrowheads="1"/>
          </p:cNvSpPr>
          <p:nvPr/>
        </p:nvSpPr>
        <p:spPr bwMode="auto">
          <a:xfrm>
            <a:off x="1588368" y="5398666"/>
            <a:ext cx="3505200" cy="685800"/>
          </a:xfrm>
          <a:prstGeom prst="cube">
            <a:avLst>
              <a:gd name="adj" fmla="val 25000"/>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32" name="AutoShape 29"/>
          <p:cNvSpPr>
            <a:spLocks noChangeArrowheads="1"/>
          </p:cNvSpPr>
          <p:nvPr/>
        </p:nvSpPr>
        <p:spPr bwMode="auto">
          <a:xfrm>
            <a:off x="2039218" y="4371553"/>
            <a:ext cx="3054350" cy="457200"/>
          </a:xfrm>
          <a:prstGeom prst="homePlate">
            <a:avLst>
              <a:gd name="adj" fmla="val 60764"/>
            </a:avLst>
          </a:prstGeom>
          <a:solidFill>
            <a:srgbClr val="FFFF00"/>
          </a:solidFill>
          <a:ln w="9525">
            <a:solidFill>
              <a:srgbClr val="000000"/>
            </a:solidFill>
            <a:miter lim="800000"/>
            <a:headEnd/>
            <a:tailEnd/>
          </a:ln>
          <a:effectLst>
            <a:prstShdw prst="shdw13" dist="53882" dir="13500000">
              <a:srgbClr val="808080">
                <a:alpha val="50000"/>
              </a:srgbClr>
            </a:prst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1" i="1"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cs typeface="Times New Roman" pitchFamily="18" charset="0"/>
              </a:rPr>
              <a:t>After temperature rise </a:t>
            </a:r>
            <a:r>
              <a:rPr kumimoji="0" lang="en-US" altLang="en-US" sz="1800" b="1" i="1" u="none" strike="noStrike" kern="0" cap="none" spc="0" normalizeH="0" baseline="0" noProof="0" dirty="0">
                <a:ln>
                  <a:noFill/>
                </a:ln>
                <a:solidFill>
                  <a:srgbClr val="000000"/>
                </a:solidFill>
                <a:effectLst/>
                <a:uLnTx/>
                <a:uFillTx/>
                <a:latin typeface="Symbol" pitchFamily="18" charset="2"/>
                <a:cs typeface="Times New Roman" pitchFamily="18" charset="0"/>
              </a:rPr>
              <a:t>D</a:t>
            </a:r>
            <a:r>
              <a:rPr kumimoji="0" lang="en-US" altLang="en-US" sz="1800" b="1" i="1" u="none" strike="noStrike" kern="0" cap="none" spc="0" normalizeH="0" baseline="0" noProof="0" dirty="0">
                <a:ln>
                  <a:noFill/>
                </a:ln>
                <a:solidFill>
                  <a:srgbClr val="000000"/>
                </a:solidFill>
                <a:effectLst/>
                <a:uLnTx/>
                <a:uFillTx/>
                <a:latin typeface="Times New Roman" pitchFamily="18" charset="0"/>
                <a:cs typeface="Times New Roman" pitchFamily="18" charset="0"/>
              </a:rPr>
              <a:t>T </a:t>
            </a:r>
            <a:endParaRPr kumimoji="0" lang="en-US" altLang="en-US" sz="1800" b="1" i="1"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cs typeface="Times New Roman" pitchFamily="18" charset="0"/>
            </a:endParaRPr>
          </a:p>
        </p:txBody>
      </p:sp>
      <p:graphicFrame>
        <p:nvGraphicFramePr>
          <p:cNvPr id="16" name="Object 27"/>
          <p:cNvGraphicFramePr>
            <a:graphicFrameLocks noChangeAspect="1"/>
          </p:cNvGraphicFramePr>
          <p:nvPr>
            <p:extLst>
              <p:ext uri="{D42A27DB-BD31-4B8C-83A1-F6EECF244321}">
                <p14:modId xmlns:p14="http://schemas.microsoft.com/office/powerpoint/2010/main" val="555043345"/>
              </p:ext>
            </p:extLst>
          </p:nvPr>
        </p:nvGraphicFramePr>
        <p:xfrm>
          <a:off x="2779222" y="2348880"/>
          <a:ext cx="4229100" cy="1325562"/>
        </p:xfrm>
        <a:graphic>
          <a:graphicData uri="http://schemas.openxmlformats.org/presentationml/2006/ole">
            <mc:AlternateContent xmlns:mc="http://schemas.openxmlformats.org/markup-compatibility/2006">
              <mc:Choice xmlns:v="urn:schemas-microsoft-com:vml" Requires="v">
                <p:oleObj spid="_x0000_s3075" name="Equation" r:id="rId3" imgW="2108200" imgH="660400" progId="Equation.DSMT4">
                  <p:embed/>
                </p:oleObj>
              </mc:Choice>
              <mc:Fallback>
                <p:oleObj name="Equation" r:id="rId3" imgW="2108200" imgH="660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9222" y="2348880"/>
                        <a:ext cx="4229100" cy="1325562"/>
                      </a:xfrm>
                      <a:prstGeom prst="rect">
                        <a:avLst/>
                      </a:prstGeom>
                      <a:solidFill>
                        <a:schemeClr val="bg1"/>
                      </a:solidFill>
                      <a:ln w="9525">
                        <a:solidFill>
                          <a:schemeClr val="tx1"/>
                        </a:solidFill>
                        <a:miter lim="800000"/>
                        <a:headEnd/>
                        <a:tailEnd/>
                      </a:ln>
                      <a:effectLst>
                        <a:prstShdw prst="shdw13" dist="53882" dir="13500000">
                          <a:srgbClr val="808080">
                            <a:alpha val="50000"/>
                          </a:srgbClr>
                        </a:prstShdw>
                      </a:effectLst>
                    </p:spPr>
                  </p:pic>
                </p:oleObj>
              </mc:Fallback>
            </mc:AlternateContent>
          </a:graphicData>
        </a:graphic>
      </p:graphicFrame>
      <p:sp>
        <p:nvSpPr>
          <p:cNvPr id="17" name="AutoShape 29"/>
          <p:cNvSpPr>
            <a:spLocks noChangeArrowheads="1"/>
          </p:cNvSpPr>
          <p:nvPr/>
        </p:nvSpPr>
        <p:spPr bwMode="auto">
          <a:xfrm>
            <a:off x="988522" y="2760042"/>
            <a:ext cx="1600200" cy="457200"/>
          </a:xfrm>
          <a:prstGeom prst="homePlate">
            <a:avLst>
              <a:gd name="adj" fmla="val 60764"/>
            </a:avLst>
          </a:prstGeom>
          <a:solidFill>
            <a:srgbClr val="FFFF00"/>
          </a:solidFill>
          <a:ln w="9525">
            <a:solidFill>
              <a:schemeClr val="tx1"/>
            </a:solidFill>
            <a:miter lim="800000"/>
            <a:headEnd/>
            <a:tailEnd/>
          </a:ln>
          <a:effectLst>
            <a:prstShdw prst="shdw13" dist="53882" dir="13500000">
              <a:schemeClr val="bg2">
                <a:alpha val="50000"/>
              </a:schemeClr>
            </a:prstShdw>
          </a:effectLst>
        </p:spPr>
        <p:txBody>
          <a:bodyPr wrap="none" anchor="ctr"/>
          <a:lstStyle/>
          <a:p>
            <a:pPr algn="ctr">
              <a:defRPr/>
            </a:pPr>
            <a:r>
              <a:rPr lang="en-US" altLang="en-US" b="1" i="1" dirty="0">
                <a:effectLst>
                  <a:outerShdw blurRad="38100" dist="38100" dir="2700000" algn="tl">
                    <a:srgbClr val="FFFFFF"/>
                  </a:outerShdw>
                </a:effectLst>
                <a:latin typeface="Times New Roman" pitchFamily="18" charset="0"/>
                <a:cs typeface="Times New Roman" pitchFamily="18" charset="0"/>
              </a:rPr>
              <a:t>Elongation</a:t>
            </a:r>
          </a:p>
        </p:txBody>
      </p:sp>
    </p:spTree>
    <p:extLst>
      <p:ext uri="{BB962C8B-B14F-4D97-AF65-F5344CB8AC3E}">
        <p14:creationId xmlns:p14="http://schemas.microsoft.com/office/powerpoint/2010/main" val="267458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Stress due to heating</a:t>
            </a:r>
            <a:endParaRPr lang="en-IN" dirty="0"/>
          </a:p>
        </p:txBody>
      </p:sp>
      <p:sp>
        <p:nvSpPr>
          <p:cNvPr id="3" name="Content Placeholder 2"/>
          <p:cNvSpPr>
            <a:spLocks noGrp="1"/>
          </p:cNvSpPr>
          <p:nvPr>
            <p:ph idx="1"/>
          </p:nvPr>
        </p:nvSpPr>
        <p:spPr>
          <a:xfrm>
            <a:off x="457200" y="1196752"/>
            <a:ext cx="8229600" cy="4525963"/>
          </a:xfrm>
        </p:spPr>
        <p:txBody>
          <a:bodyPr>
            <a:normAutofit lnSpcReduction="10000"/>
          </a:bodyPr>
          <a:lstStyle/>
          <a:p>
            <a:r>
              <a:rPr lang="en-IN" sz="2800" dirty="0" smtClean="0"/>
              <a:t>Does it follow that since there is strain there must be stress.</a:t>
            </a:r>
          </a:p>
          <a:p>
            <a:r>
              <a:rPr lang="en-IN" sz="2800" dirty="0" smtClean="0"/>
              <a:t>In the current situation, at equilibrium, there is no stress</a:t>
            </a:r>
          </a:p>
          <a:p>
            <a:r>
              <a:rPr lang="en-IN" sz="2800" dirty="0" smtClean="0"/>
              <a:t>While elongation was happening there will definitely be dynamic stresses, because molecules/atoms are being moved around. But once the final shape is reached, there is no stress. Since on end is free there is no barrier to the expansion(or contraction). Hence at equilibrium (thermal and mechanical) there is no internal force and hence no stress, despite the strain.</a:t>
            </a:r>
            <a:endParaRPr lang="en-IN" sz="2800" dirty="0"/>
          </a:p>
        </p:txBody>
      </p:sp>
    </p:spTree>
    <p:extLst>
      <p:ext uri="{BB962C8B-B14F-4D97-AF65-F5344CB8AC3E}">
        <p14:creationId xmlns:p14="http://schemas.microsoft.com/office/powerpoint/2010/main" val="4003385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Statically indeterminate case</a:t>
            </a:r>
            <a:endParaRPr lang="en-IN" dirty="0"/>
          </a:p>
        </p:txBody>
      </p:sp>
      <p:sp>
        <p:nvSpPr>
          <p:cNvPr id="3" name="Content Placeholder 2"/>
          <p:cNvSpPr>
            <a:spLocks noGrp="1"/>
          </p:cNvSpPr>
          <p:nvPr>
            <p:ph idx="1"/>
          </p:nvPr>
        </p:nvSpPr>
        <p:spPr/>
        <p:txBody>
          <a:bodyPr/>
          <a:lstStyle/>
          <a:p>
            <a:r>
              <a:rPr lang="en-IN" dirty="0" smtClean="0"/>
              <a:t>This time the rod is fixed at both ends. </a:t>
            </a:r>
            <a:r>
              <a:rPr lang="en-IN" dirty="0" smtClean="0"/>
              <a:t>The rod is heated so that there is a uniform rise in temperature of </a:t>
            </a:r>
            <a:r>
              <a:rPr kumimoji="0" lang="en-US" altLang="en-US" u="none" strike="noStrike" kern="0" cap="none" spc="0" normalizeH="0" baseline="0" noProof="0" dirty="0" smtClean="0">
                <a:ln>
                  <a:noFill/>
                </a:ln>
                <a:solidFill>
                  <a:srgbClr val="000000"/>
                </a:solidFill>
                <a:effectLst/>
                <a:uLnTx/>
                <a:uFillTx/>
                <a:latin typeface="Symbol" panose="05050102010706020507" pitchFamily="18" charset="2"/>
                <a:cs typeface="Times New Roman" pitchFamily="18" charset="0"/>
              </a:rPr>
              <a:t>D</a:t>
            </a:r>
            <a:r>
              <a:rPr kumimoji="0" lang="en-US" altLang="en-US" u="none" strike="noStrike" kern="0" cap="none" spc="0" normalizeH="0" baseline="0" noProof="0" dirty="0" smtClean="0">
                <a:ln>
                  <a:noFill/>
                </a:ln>
                <a:solidFill>
                  <a:srgbClr val="000000"/>
                </a:solidFill>
                <a:effectLst/>
                <a:uLnTx/>
                <a:uFillTx/>
                <a:cs typeface="Times New Roman" pitchFamily="18" charset="0"/>
              </a:rPr>
              <a:t>T</a:t>
            </a:r>
            <a:r>
              <a:rPr lang="en-US" altLang="en-US" kern="0" dirty="0" smtClean="0">
                <a:solidFill>
                  <a:srgbClr val="000000"/>
                </a:solidFill>
                <a:cs typeface="Times New Roman" pitchFamily="18" charset="0"/>
              </a:rPr>
              <a:t>. As a consequence the rod will “want to” expand by an amount </a:t>
            </a:r>
            <a:r>
              <a:rPr kumimoji="0" lang="en-US" altLang="en-US" u="none" strike="noStrike" kern="0" cap="none" spc="0" normalizeH="0" baseline="0" noProof="0" dirty="0" smtClean="0">
                <a:ln>
                  <a:noFill/>
                </a:ln>
                <a:solidFill>
                  <a:srgbClr val="000000"/>
                </a:solidFill>
                <a:effectLst/>
                <a:uLnTx/>
                <a:uFillTx/>
                <a:latin typeface="Symbol" panose="05050102010706020507" pitchFamily="18" charset="2"/>
                <a:cs typeface="Times New Roman" pitchFamily="18" charset="0"/>
              </a:rPr>
              <a:t>D</a:t>
            </a:r>
            <a:r>
              <a:rPr kumimoji="0" lang="en-US" altLang="en-US" u="none" strike="noStrike" kern="0" cap="none" spc="0" normalizeH="0" baseline="0" noProof="0" dirty="0" smtClean="0">
                <a:ln>
                  <a:noFill/>
                </a:ln>
                <a:solidFill>
                  <a:srgbClr val="000000"/>
                </a:solidFill>
                <a:effectLst/>
                <a:uLnTx/>
                <a:uFillTx/>
                <a:cs typeface="Times New Roman" pitchFamily="18" charset="0"/>
              </a:rPr>
              <a:t>L</a:t>
            </a:r>
            <a:r>
              <a:rPr lang="en-US" altLang="en-US" kern="0" dirty="0" smtClean="0">
                <a:solidFill>
                  <a:srgbClr val="000000"/>
                </a:solidFill>
                <a:cs typeface="Times New Roman" pitchFamily="18" charset="0"/>
              </a:rPr>
              <a:t>. </a:t>
            </a:r>
            <a:endParaRPr lang="en-IN" dirty="0"/>
          </a:p>
        </p:txBody>
      </p:sp>
      <p:sp>
        <p:nvSpPr>
          <p:cNvPr id="11" name="Rectangle 34" descr="Wide upward diagonal"/>
          <p:cNvSpPr>
            <a:spLocks noChangeArrowheads="1"/>
          </p:cNvSpPr>
          <p:nvPr/>
        </p:nvSpPr>
        <p:spPr bwMode="auto">
          <a:xfrm>
            <a:off x="2456656" y="4656484"/>
            <a:ext cx="381000" cy="1219200"/>
          </a:xfrm>
          <a:prstGeom prst="rect">
            <a:avLst/>
          </a:prstGeom>
          <a:pattFill prst="wdUpDiag">
            <a:fgClr>
              <a:srgbClr val="000000"/>
            </a:fgClr>
            <a:bgClr>
              <a:srgbClr val="FFFFFF"/>
            </a:bgClr>
          </a:patt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12" name="Rectangle 35"/>
          <p:cNvSpPr>
            <a:spLocks noChangeArrowheads="1"/>
          </p:cNvSpPr>
          <p:nvPr/>
        </p:nvSpPr>
        <p:spPr bwMode="auto">
          <a:xfrm>
            <a:off x="2837656" y="4900959"/>
            <a:ext cx="3505200" cy="685800"/>
          </a:xfrm>
          <a:prstGeom prst="rect">
            <a:avLst/>
          </a:prstGeom>
          <a:solidFill>
            <a:srgbClr val="80808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13" name="Rectangle 36" descr="Wide upward diagonal"/>
          <p:cNvSpPr>
            <a:spLocks noChangeArrowheads="1"/>
          </p:cNvSpPr>
          <p:nvPr/>
        </p:nvSpPr>
        <p:spPr bwMode="auto">
          <a:xfrm>
            <a:off x="6342856" y="4658072"/>
            <a:ext cx="381000" cy="1219200"/>
          </a:xfrm>
          <a:prstGeom prst="rect">
            <a:avLst/>
          </a:prstGeom>
          <a:pattFill prst="wdUpDiag">
            <a:fgClr>
              <a:srgbClr val="000000"/>
            </a:fgClr>
            <a:bgClr>
              <a:srgbClr val="FFFFFF"/>
            </a:bgClr>
          </a:patt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14" name="Text Box 37"/>
          <p:cNvSpPr txBox="1">
            <a:spLocks noChangeArrowheads="1"/>
          </p:cNvSpPr>
          <p:nvPr/>
        </p:nvSpPr>
        <p:spPr bwMode="auto">
          <a:xfrm>
            <a:off x="2304256" y="5039072"/>
            <a:ext cx="381000"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A</a:t>
            </a:r>
          </a:p>
        </p:txBody>
      </p:sp>
      <p:sp>
        <p:nvSpPr>
          <p:cNvPr id="15" name="Text Box 38"/>
          <p:cNvSpPr txBox="1">
            <a:spLocks noChangeArrowheads="1"/>
          </p:cNvSpPr>
          <p:nvPr/>
        </p:nvSpPr>
        <p:spPr bwMode="auto">
          <a:xfrm>
            <a:off x="6495256" y="5039072"/>
            <a:ext cx="381000"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B</a:t>
            </a:r>
          </a:p>
        </p:txBody>
      </p:sp>
      <p:sp>
        <p:nvSpPr>
          <p:cNvPr id="16" name="Line 42"/>
          <p:cNvSpPr>
            <a:spLocks noChangeShapeType="1"/>
          </p:cNvSpPr>
          <p:nvPr/>
        </p:nvSpPr>
        <p:spPr bwMode="auto">
          <a:xfrm>
            <a:off x="2910681" y="4627909"/>
            <a:ext cx="3505200" cy="0"/>
          </a:xfrm>
          <a:prstGeom prst="line">
            <a:avLst/>
          </a:prstGeom>
          <a:noFill/>
          <a:ln w="190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17" name="Text Box 45"/>
          <p:cNvSpPr txBox="1">
            <a:spLocks noChangeArrowheads="1"/>
          </p:cNvSpPr>
          <p:nvPr/>
        </p:nvSpPr>
        <p:spPr bwMode="auto">
          <a:xfrm>
            <a:off x="4437856" y="4323109"/>
            <a:ext cx="381000" cy="3667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L</a:t>
            </a:r>
          </a:p>
        </p:txBody>
      </p:sp>
    </p:spTree>
    <p:extLst>
      <p:ext uri="{BB962C8B-B14F-4D97-AF65-F5344CB8AC3E}">
        <p14:creationId xmlns:p14="http://schemas.microsoft.com/office/powerpoint/2010/main" val="150056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Statically indeterminate case</a:t>
            </a:r>
            <a:endParaRPr lang="en-IN" dirty="0"/>
          </a:p>
        </p:txBody>
      </p:sp>
      <p:sp>
        <p:nvSpPr>
          <p:cNvPr id="3" name="Content Placeholder 2"/>
          <p:cNvSpPr>
            <a:spLocks noGrp="1"/>
          </p:cNvSpPr>
          <p:nvPr>
            <p:ph idx="1"/>
          </p:nvPr>
        </p:nvSpPr>
        <p:spPr/>
        <p:txBody>
          <a:bodyPr/>
          <a:lstStyle/>
          <a:p>
            <a:r>
              <a:rPr lang="en-IN" dirty="0" smtClean="0"/>
              <a:t>The walls will “want to” stay in place.</a:t>
            </a:r>
            <a:r>
              <a:rPr lang="en-US" altLang="en-US" kern="0" dirty="0" smtClean="0">
                <a:solidFill>
                  <a:srgbClr val="000000"/>
                </a:solidFill>
                <a:cs typeface="Times New Roman" pitchFamily="18" charset="0"/>
              </a:rPr>
              <a:t> </a:t>
            </a:r>
          </a:p>
          <a:p>
            <a:r>
              <a:rPr lang="en-US" kern="0" dirty="0" smtClean="0">
                <a:solidFill>
                  <a:srgbClr val="000000"/>
                </a:solidFill>
                <a:cs typeface="Times New Roman" pitchFamily="18" charset="0"/>
              </a:rPr>
              <a:t>The walls will push back the rod from both ends. </a:t>
            </a:r>
          </a:p>
          <a:p>
            <a:r>
              <a:rPr lang="en-US" kern="0" dirty="0" smtClean="0">
                <a:solidFill>
                  <a:srgbClr val="000000"/>
                </a:solidFill>
                <a:cs typeface="Times New Roman" pitchFamily="18" charset="0"/>
              </a:rPr>
              <a:t>The rod will push the walls at both ends</a:t>
            </a:r>
            <a:endParaRPr lang="en-IN" dirty="0"/>
          </a:p>
        </p:txBody>
      </p:sp>
      <p:sp>
        <p:nvSpPr>
          <p:cNvPr id="11" name="Rectangle 34" descr="Wide upward diagonal"/>
          <p:cNvSpPr>
            <a:spLocks noChangeArrowheads="1"/>
          </p:cNvSpPr>
          <p:nvPr/>
        </p:nvSpPr>
        <p:spPr bwMode="auto">
          <a:xfrm>
            <a:off x="2456656" y="4656484"/>
            <a:ext cx="381000" cy="1219200"/>
          </a:xfrm>
          <a:prstGeom prst="rect">
            <a:avLst/>
          </a:prstGeom>
          <a:pattFill prst="wdUpDiag">
            <a:fgClr>
              <a:srgbClr val="000000"/>
            </a:fgClr>
            <a:bgClr>
              <a:srgbClr val="FFFFFF"/>
            </a:bgClr>
          </a:patt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12" name="Rectangle 35"/>
          <p:cNvSpPr>
            <a:spLocks noChangeArrowheads="1"/>
          </p:cNvSpPr>
          <p:nvPr/>
        </p:nvSpPr>
        <p:spPr bwMode="auto">
          <a:xfrm>
            <a:off x="2837656" y="4900959"/>
            <a:ext cx="3505200" cy="685800"/>
          </a:xfrm>
          <a:prstGeom prst="rect">
            <a:avLst/>
          </a:prstGeom>
          <a:solidFill>
            <a:srgbClr val="80808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13" name="Rectangle 36" descr="Wide upward diagonal"/>
          <p:cNvSpPr>
            <a:spLocks noChangeArrowheads="1"/>
          </p:cNvSpPr>
          <p:nvPr/>
        </p:nvSpPr>
        <p:spPr bwMode="auto">
          <a:xfrm>
            <a:off x="6342856" y="4658072"/>
            <a:ext cx="381000" cy="1219200"/>
          </a:xfrm>
          <a:prstGeom prst="rect">
            <a:avLst/>
          </a:prstGeom>
          <a:pattFill prst="wdUpDiag">
            <a:fgClr>
              <a:srgbClr val="000000"/>
            </a:fgClr>
            <a:bgClr>
              <a:srgbClr val="FFFFFF"/>
            </a:bgClr>
          </a:patt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14" name="Text Box 37"/>
          <p:cNvSpPr txBox="1">
            <a:spLocks noChangeArrowheads="1"/>
          </p:cNvSpPr>
          <p:nvPr/>
        </p:nvSpPr>
        <p:spPr bwMode="auto">
          <a:xfrm>
            <a:off x="2304256" y="5039072"/>
            <a:ext cx="381000"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A</a:t>
            </a:r>
          </a:p>
        </p:txBody>
      </p:sp>
      <p:sp>
        <p:nvSpPr>
          <p:cNvPr id="15" name="Text Box 38"/>
          <p:cNvSpPr txBox="1">
            <a:spLocks noChangeArrowheads="1"/>
          </p:cNvSpPr>
          <p:nvPr/>
        </p:nvSpPr>
        <p:spPr bwMode="auto">
          <a:xfrm>
            <a:off x="6495256" y="5039072"/>
            <a:ext cx="381000"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B</a:t>
            </a:r>
          </a:p>
        </p:txBody>
      </p:sp>
      <p:sp>
        <p:nvSpPr>
          <p:cNvPr id="16" name="Line 42"/>
          <p:cNvSpPr>
            <a:spLocks noChangeShapeType="1"/>
          </p:cNvSpPr>
          <p:nvPr/>
        </p:nvSpPr>
        <p:spPr bwMode="auto">
          <a:xfrm>
            <a:off x="2910681" y="4627909"/>
            <a:ext cx="3505200" cy="0"/>
          </a:xfrm>
          <a:prstGeom prst="line">
            <a:avLst/>
          </a:prstGeom>
          <a:noFill/>
          <a:ln w="190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17" name="Text Box 45"/>
          <p:cNvSpPr txBox="1">
            <a:spLocks noChangeArrowheads="1"/>
          </p:cNvSpPr>
          <p:nvPr/>
        </p:nvSpPr>
        <p:spPr bwMode="auto">
          <a:xfrm>
            <a:off x="4437856" y="4323109"/>
            <a:ext cx="381000" cy="3667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L</a:t>
            </a:r>
          </a:p>
        </p:txBody>
      </p:sp>
    </p:spTree>
    <p:extLst>
      <p:ext uri="{BB962C8B-B14F-4D97-AF65-F5344CB8AC3E}">
        <p14:creationId xmlns:p14="http://schemas.microsoft.com/office/powerpoint/2010/main" val="1949483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Statically indeterminate case</a:t>
            </a:r>
            <a:endParaRPr lang="en-IN" dirty="0"/>
          </a:p>
        </p:txBody>
      </p:sp>
      <p:sp>
        <p:nvSpPr>
          <p:cNvPr id="3" name="Content Placeholder 2"/>
          <p:cNvSpPr>
            <a:spLocks noGrp="1"/>
          </p:cNvSpPr>
          <p:nvPr>
            <p:ph idx="1"/>
          </p:nvPr>
        </p:nvSpPr>
        <p:spPr/>
        <p:txBody>
          <a:bodyPr>
            <a:normAutofit/>
          </a:bodyPr>
          <a:lstStyle/>
          <a:p>
            <a:r>
              <a:rPr lang="en-IN" sz="2800" dirty="0" smtClean="0"/>
              <a:t>These statements are captured in the FBD of the rod. The FBD may look odd, because it looks as if the rod is being pulled by the walls. </a:t>
            </a:r>
            <a:endParaRPr lang="en-IN" sz="2800" dirty="0"/>
          </a:p>
        </p:txBody>
      </p:sp>
      <p:sp>
        <p:nvSpPr>
          <p:cNvPr id="32" name="Line 7"/>
          <p:cNvSpPr>
            <a:spLocks noChangeShapeType="1"/>
          </p:cNvSpPr>
          <p:nvPr/>
        </p:nvSpPr>
        <p:spPr bwMode="auto">
          <a:xfrm flipH="1">
            <a:off x="1813520" y="5556597"/>
            <a:ext cx="990600"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latin typeface="Arial" charset="0"/>
              <a:cs typeface="Arial" charset="0"/>
            </a:endParaRPr>
          </a:p>
        </p:txBody>
      </p:sp>
      <p:sp>
        <p:nvSpPr>
          <p:cNvPr id="33" name="Rectangle 9"/>
          <p:cNvSpPr>
            <a:spLocks noChangeArrowheads="1"/>
          </p:cNvSpPr>
          <p:nvPr/>
        </p:nvSpPr>
        <p:spPr bwMode="auto">
          <a:xfrm>
            <a:off x="2804120" y="5191472"/>
            <a:ext cx="3505200" cy="685800"/>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34" name="Line 10"/>
          <p:cNvSpPr>
            <a:spLocks noChangeShapeType="1"/>
          </p:cNvSpPr>
          <p:nvPr/>
        </p:nvSpPr>
        <p:spPr bwMode="auto">
          <a:xfrm>
            <a:off x="6309320" y="5540722"/>
            <a:ext cx="1143000" cy="0"/>
          </a:xfrm>
          <a:prstGeom prst="line">
            <a:avLst/>
          </a:prstGeom>
          <a:noFill/>
          <a:ln w="762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latin typeface="Arial" charset="0"/>
              <a:cs typeface="Arial" charset="0"/>
            </a:endParaRPr>
          </a:p>
        </p:txBody>
      </p:sp>
      <p:sp>
        <p:nvSpPr>
          <p:cNvPr id="35" name="Text Box 15"/>
          <p:cNvSpPr txBox="1">
            <a:spLocks noChangeArrowheads="1"/>
          </p:cNvSpPr>
          <p:nvPr/>
        </p:nvSpPr>
        <p:spPr bwMode="auto">
          <a:xfrm>
            <a:off x="2118320" y="5099397"/>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b="1" i="1">
                <a:solidFill>
                  <a:srgbClr val="000000"/>
                </a:solidFill>
                <a:latin typeface="Times New Roman" pitchFamily="18" charset="0"/>
                <a:cs typeface="Times New Roman" pitchFamily="18" charset="0"/>
              </a:rPr>
              <a:t>F</a:t>
            </a:r>
            <a:r>
              <a:rPr lang="en-US" altLang="en-US" sz="1800" b="1" i="1" baseline="-25000">
                <a:solidFill>
                  <a:srgbClr val="000000"/>
                </a:solidFill>
                <a:latin typeface="Times New Roman" pitchFamily="18" charset="0"/>
                <a:cs typeface="Times New Roman" pitchFamily="18" charset="0"/>
              </a:rPr>
              <a:t>RA</a:t>
            </a:r>
          </a:p>
        </p:txBody>
      </p:sp>
      <p:sp>
        <p:nvSpPr>
          <p:cNvPr id="36" name="Text Box 17"/>
          <p:cNvSpPr txBox="1">
            <a:spLocks noChangeArrowheads="1"/>
          </p:cNvSpPr>
          <p:nvPr/>
        </p:nvSpPr>
        <p:spPr bwMode="auto">
          <a:xfrm>
            <a:off x="6461720" y="5099397"/>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b="1" i="1">
                <a:solidFill>
                  <a:srgbClr val="000000"/>
                </a:solidFill>
                <a:latin typeface="Times New Roman" pitchFamily="18" charset="0"/>
                <a:cs typeface="Times New Roman" pitchFamily="18" charset="0"/>
              </a:rPr>
              <a:t>F</a:t>
            </a:r>
            <a:r>
              <a:rPr lang="en-US" altLang="en-US" sz="1800" b="1" i="1" baseline="-25000">
                <a:solidFill>
                  <a:srgbClr val="000000"/>
                </a:solidFill>
                <a:latin typeface="Times New Roman" pitchFamily="18" charset="0"/>
                <a:cs typeface="Times New Roman" pitchFamily="18" charset="0"/>
              </a:rPr>
              <a:t>RB</a:t>
            </a:r>
          </a:p>
        </p:txBody>
      </p:sp>
      <p:sp>
        <p:nvSpPr>
          <p:cNvPr id="37" name="Text Box 20"/>
          <p:cNvSpPr txBox="1">
            <a:spLocks noChangeArrowheads="1"/>
          </p:cNvSpPr>
          <p:nvPr/>
        </p:nvSpPr>
        <p:spPr bwMode="auto">
          <a:xfrm>
            <a:off x="2454870" y="5494684"/>
            <a:ext cx="3810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b="1" i="1">
                <a:solidFill>
                  <a:srgbClr val="000000"/>
                </a:solidFill>
                <a:latin typeface="Times New Roman" pitchFamily="18" charset="0"/>
                <a:cs typeface="Times New Roman" pitchFamily="18" charset="0"/>
              </a:rPr>
              <a:t>A</a:t>
            </a:r>
          </a:p>
        </p:txBody>
      </p:sp>
      <p:sp>
        <p:nvSpPr>
          <p:cNvPr id="38" name="Text Box 21"/>
          <p:cNvSpPr txBox="1">
            <a:spLocks noChangeArrowheads="1"/>
          </p:cNvSpPr>
          <p:nvPr/>
        </p:nvSpPr>
        <p:spPr bwMode="auto">
          <a:xfrm>
            <a:off x="6309320" y="5494684"/>
            <a:ext cx="3810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b="1" i="1">
                <a:solidFill>
                  <a:srgbClr val="000000"/>
                </a:solidFill>
                <a:latin typeface="Times New Roman" pitchFamily="18" charset="0"/>
                <a:cs typeface="Times New Roman" pitchFamily="18" charset="0"/>
              </a:rPr>
              <a:t>B</a:t>
            </a:r>
          </a:p>
        </p:txBody>
      </p:sp>
      <p:sp>
        <p:nvSpPr>
          <p:cNvPr id="39" name="Rectangle 34" descr="Wide upward diagonal"/>
          <p:cNvSpPr>
            <a:spLocks noChangeArrowheads="1"/>
          </p:cNvSpPr>
          <p:nvPr/>
        </p:nvSpPr>
        <p:spPr bwMode="auto">
          <a:xfrm>
            <a:off x="2194520" y="3322984"/>
            <a:ext cx="381000" cy="1219200"/>
          </a:xfrm>
          <a:prstGeom prst="rect">
            <a:avLst/>
          </a:prstGeom>
          <a:pattFill prst="wdUpDiag">
            <a:fgClr>
              <a:srgbClr val="000000"/>
            </a:fgClr>
            <a:bgClr>
              <a:srgbClr val="FFFFFF"/>
            </a:bgClr>
          </a:patt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40" name="Rectangle 35"/>
          <p:cNvSpPr>
            <a:spLocks noChangeArrowheads="1"/>
          </p:cNvSpPr>
          <p:nvPr/>
        </p:nvSpPr>
        <p:spPr bwMode="auto">
          <a:xfrm>
            <a:off x="2575520" y="3567459"/>
            <a:ext cx="3505200" cy="685800"/>
          </a:xfrm>
          <a:prstGeom prst="rect">
            <a:avLst/>
          </a:prstGeom>
          <a:solidFill>
            <a:srgbClr val="80808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41" name="Rectangle 36" descr="Wide upward diagonal"/>
          <p:cNvSpPr>
            <a:spLocks noChangeArrowheads="1"/>
          </p:cNvSpPr>
          <p:nvPr/>
        </p:nvSpPr>
        <p:spPr bwMode="auto">
          <a:xfrm>
            <a:off x="6080720" y="3324572"/>
            <a:ext cx="381000" cy="1219200"/>
          </a:xfrm>
          <a:prstGeom prst="rect">
            <a:avLst/>
          </a:prstGeom>
          <a:pattFill prst="wdUpDiag">
            <a:fgClr>
              <a:srgbClr val="000000"/>
            </a:fgClr>
            <a:bgClr>
              <a:srgbClr val="FFFFFF"/>
            </a:bgClr>
          </a:patt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alt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42" name="Text Box 37"/>
          <p:cNvSpPr txBox="1">
            <a:spLocks noChangeArrowheads="1"/>
          </p:cNvSpPr>
          <p:nvPr/>
        </p:nvSpPr>
        <p:spPr bwMode="auto">
          <a:xfrm>
            <a:off x="2042120" y="3705572"/>
            <a:ext cx="381000"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A</a:t>
            </a:r>
          </a:p>
        </p:txBody>
      </p:sp>
      <p:sp>
        <p:nvSpPr>
          <p:cNvPr id="43" name="Text Box 38"/>
          <p:cNvSpPr txBox="1">
            <a:spLocks noChangeArrowheads="1"/>
          </p:cNvSpPr>
          <p:nvPr/>
        </p:nvSpPr>
        <p:spPr bwMode="auto">
          <a:xfrm>
            <a:off x="6233120" y="3705572"/>
            <a:ext cx="381000"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1" u="none" strike="noStrike" kern="0" cap="none" spc="0" normalizeH="0" baseline="0" noProof="0" smtClean="0">
                <a:ln>
                  <a:noFill/>
                </a:ln>
                <a:solidFill>
                  <a:srgbClr val="000000"/>
                </a:solidFill>
                <a:effectLst/>
                <a:uLnTx/>
                <a:uFillTx/>
                <a:latin typeface="Times New Roman" pitchFamily="18" charset="0"/>
                <a:cs typeface="Times New Roman" pitchFamily="18" charset="0"/>
              </a:rPr>
              <a:t>B</a:t>
            </a:r>
          </a:p>
        </p:txBody>
      </p:sp>
      <p:sp>
        <p:nvSpPr>
          <p:cNvPr id="44" name="Line 42"/>
          <p:cNvSpPr>
            <a:spLocks noChangeShapeType="1"/>
          </p:cNvSpPr>
          <p:nvPr/>
        </p:nvSpPr>
        <p:spPr bwMode="auto">
          <a:xfrm>
            <a:off x="2648545" y="3294409"/>
            <a:ext cx="3505200" cy="0"/>
          </a:xfrm>
          <a:prstGeom prst="line">
            <a:avLst/>
          </a:prstGeom>
          <a:noFill/>
          <a:ln w="190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45" name="AutoShape 44"/>
          <p:cNvSpPr>
            <a:spLocks noChangeArrowheads="1"/>
          </p:cNvSpPr>
          <p:nvPr/>
        </p:nvSpPr>
        <p:spPr bwMode="auto">
          <a:xfrm rot="5400000" flipV="1">
            <a:off x="4099520" y="3599209"/>
            <a:ext cx="762000" cy="2286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BBE0E3"/>
          </a:solidFill>
          <a:ln w="9525">
            <a:solidFill>
              <a:srgbClr val="000000"/>
            </a:solidFill>
            <a:miter lim="800000"/>
            <a:headEnd/>
            <a:tailEnd/>
          </a:ln>
          <a:effectLst>
            <a:prstShdw prst="shdw13" dist="53882" dir="13500000">
              <a:srgbClr val="808080">
                <a:alpha val="50000"/>
              </a:srgbClr>
            </a:prstShdw>
          </a:effectLst>
        </p:spPr>
        <p:txBody>
          <a:bodyPr vert="eaVert"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outerShdw blurRad="38100" dist="38100" dir="2700000" algn="tl">
                    <a:srgbClr val="FFFFFF"/>
                  </a:outerShdw>
                </a:effectLst>
                <a:uLnTx/>
                <a:uFillTx/>
                <a:latin typeface="Arial" pitchFamily="34" charset="0"/>
                <a:cs typeface="Arial" pitchFamily="34" charset="0"/>
              </a:rPr>
              <a:t>Free body diagram</a:t>
            </a:r>
          </a:p>
        </p:txBody>
      </p:sp>
      <p:graphicFrame>
        <p:nvGraphicFramePr>
          <p:cNvPr id="46" name="Object 12"/>
          <p:cNvGraphicFramePr>
            <a:graphicFrameLocks noChangeAspect="1"/>
          </p:cNvGraphicFramePr>
          <p:nvPr>
            <p:extLst>
              <p:ext uri="{D42A27DB-BD31-4B8C-83A1-F6EECF244321}">
                <p14:modId xmlns:p14="http://schemas.microsoft.com/office/powerpoint/2010/main" val="241562347"/>
              </p:ext>
            </p:extLst>
          </p:nvPr>
        </p:nvGraphicFramePr>
        <p:xfrm>
          <a:off x="7339013" y="4254500"/>
          <a:ext cx="1225550" cy="460375"/>
        </p:xfrm>
        <a:graphic>
          <a:graphicData uri="http://schemas.openxmlformats.org/presentationml/2006/ole">
            <mc:AlternateContent xmlns:mc="http://schemas.openxmlformats.org/markup-compatibility/2006">
              <mc:Choice xmlns:v="urn:schemas-microsoft-com:vml" Requires="v">
                <p:oleObj spid="_x0000_s6148" name="Equation" r:id="rId3" imgW="609480" imgH="228600" progId="Equation.DSMT4">
                  <p:embed/>
                </p:oleObj>
              </mc:Choice>
              <mc:Fallback>
                <p:oleObj name="Equation" r:id="rId3" imgW="609480" imgH="228600" progId="Equation.DSMT4">
                  <p:embed/>
                  <p:pic>
                    <p:nvPicPr>
                      <p:cNvPr id="0" name=""/>
                      <p:cNvPicPr>
                        <a:picLocks noChangeAspect="1" noChangeArrowheads="1"/>
                      </p:cNvPicPr>
                      <p:nvPr/>
                    </p:nvPicPr>
                    <p:blipFill>
                      <a:blip r:embed="rId4"/>
                      <a:srcRect/>
                      <a:stretch>
                        <a:fillRect/>
                      </a:stretch>
                    </p:blipFill>
                    <p:spPr bwMode="auto">
                      <a:xfrm>
                        <a:off x="7339013" y="4254500"/>
                        <a:ext cx="1225550" cy="460375"/>
                      </a:xfrm>
                      <a:prstGeom prst="rect">
                        <a:avLst/>
                      </a:prstGeom>
                      <a:solidFill>
                        <a:schemeClr val="bg1"/>
                      </a:solidFill>
                      <a:ln w="9525">
                        <a:solidFill>
                          <a:schemeClr val="tx1"/>
                        </a:solidFill>
                        <a:miter lim="800000"/>
                        <a:headEnd/>
                        <a:tailEnd/>
                      </a:ln>
                      <a:effectLst>
                        <a:prstShdw prst="shdw13" dist="53882" dir="13500000">
                          <a:srgbClr val="808080">
                            <a:alpha val="50000"/>
                          </a:srgbClr>
                        </a:prstShdw>
                      </a:effectLst>
                    </p:spPr>
                  </p:pic>
                </p:oleObj>
              </mc:Fallback>
            </mc:AlternateContent>
          </a:graphicData>
        </a:graphic>
      </p:graphicFrame>
      <p:sp>
        <p:nvSpPr>
          <p:cNvPr id="47" name="AutoShape 30"/>
          <p:cNvSpPr>
            <a:spLocks noChangeArrowheads="1"/>
          </p:cNvSpPr>
          <p:nvPr/>
        </p:nvSpPr>
        <p:spPr bwMode="auto">
          <a:xfrm>
            <a:off x="7325072" y="3645024"/>
            <a:ext cx="1143000" cy="457200"/>
          </a:xfrm>
          <a:prstGeom prst="homePlate">
            <a:avLst>
              <a:gd name="adj" fmla="val 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en-US" sz="1800" b="1" i="1">
                <a:latin typeface="Times New Roman" pitchFamily="18" charset="0"/>
                <a:cs typeface="Times New Roman" pitchFamily="18" charset="0"/>
              </a:rPr>
              <a:t>Statics</a:t>
            </a:r>
          </a:p>
        </p:txBody>
      </p:sp>
    </p:spTree>
    <p:extLst>
      <p:ext uri="{BB962C8B-B14F-4D97-AF65-F5344CB8AC3E}">
        <p14:creationId xmlns:p14="http://schemas.microsoft.com/office/powerpoint/2010/main" val="1949483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6861E66B55641AE6575F44CB71A27" ma:contentTypeVersion="0" ma:contentTypeDescription="Create a new document." ma:contentTypeScope="" ma:versionID="cbb514f07807b0b5d8a192a1db1ffd9c">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DB03CD-E918-4B8D-9B64-1686308E7B29}"/>
</file>

<file path=customXml/itemProps2.xml><?xml version="1.0" encoding="utf-8"?>
<ds:datastoreItem xmlns:ds="http://schemas.openxmlformats.org/officeDocument/2006/customXml" ds:itemID="{AA100CB1-7AED-4A72-954B-8A7F658110AF}"/>
</file>

<file path=customXml/itemProps3.xml><?xml version="1.0" encoding="utf-8"?>
<ds:datastoreItem xmlns:ds="http://schemas.openxmlformats.org/officeDocument/2006/customXml" ds:itemID="{4F4ECC4C-6E6B-402B-B8D5-1E6A16A09F0E}"/>
</file>

<file path=docProps/app.xml><?xml version="1.0" encoding="utf-8"?>
<Properties xmlns="http://schemas.openxmlformats.org/officeDocument/2006/extended-properties" xmlns:vt="http://schemas.openxmlformats.org/officeDocument/2006/docPropsVTypes">
  <TotalTime>188</TotalTime>
  <Words>701</Words>
  <Application>Microsoft Office PowerPoint</Application>
  <PresentationFormat>On-screen Show (4:3)</PresentationFormat>
  <Paragraphs>87</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18" baseType="lpstr">
      <vt:lpstr>Office Theme</vt:lpstr>
      <vt:lpstr>MathType 5.0 Equation</vt:lpstr>
      <vt:lpstr>MathType 7.0 Equation</vt:lpstr>
      <vt:lpstr>Thermal Stresses</vt:lpstr>
      <vt:lpstr>Elongation due to heating</vt:lpstr>
      <vt:lpstr>Elongation due to heating</vt:lpstr>
      <vt:lpstr>Strain due to heating</vt:lpstr>
      <vt:lpstr>Elongation </vt:lpstr>
      <vt:lpstr>Stress due to heating</vt:lpstr>
      <vt:lpstr>Statically indeterminate case</vt:lpstr>
      <vt:lpstr>Statically indeterminate case</vt:lpstr>
      <vt:lpstr>Statically indeterminate case</vt:lpstr>
      <vt:lpstr>Statically indeterminate case</vt:lpstr>
      <vt:lpstr>Thermal stresses</vt:lpstr>
      <vt:lpstr>Thermal stresses</vt:lpstr>
      <vt:lpstr>Expansion must match contraction</vt:lpstr>
      <vt:lpstr>Expansion must match contraction</vt:lpstr>
      <vt:lpstr>Alternative view of the problem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Thermal Stresses</dc:title>
  <dc:creator>Windows User</dc:creator>
  <cp:lastModifiedBy>Windows User</cp:lastModifiedBy>
  <cp:revision>10</cp:revision>
  <dcterms:created xsi:type="dcterms:W3CDTF">2020-09-04T17:50:41Z</dcterms:created>
  <dcterms:modified xsi:type="dcterms:W3CDTF">2020-09-04T20:59:06Z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0x0101001446861E66B55641AE6575F44CB71A27</vt:lpwstr>
  </property>
</Properties>
</file>