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94" r:id="rId6"/>
    <p:sldId id="260" r:id="rId7"/>
    <p:sldId id="262" r:id="rId8"/>
    <p:sldId id="263" r:id="rId9"/>
    <p:sldId id="264" r:id="rId10"/>
    <p:sldId id="265" r:id="rId11"/>
    <p:sldId id="266" r:id="rId12"/>
    <p:sldId id="267" r:id="rId13"/>
    <p:sldId id="269" r:id="rId14"/>
    <p:sldId id="268" r:id="rId15"/>
    <p:sldId id="293"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90" r:id="rId34"/>
    <p:sldId id="291" r:id="rId35"/>
    <p:sldId id="289" r:id="rId36"/>
    <p:sldId id="29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E9EA81-9537-4C02-9E42-0B829284B75C}"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4B8D6B43-F7D2-4D78-93DB-7E0B06190647}">
      <dgm:prSet phldrT="[Text]"/>
      <dgm:spPr/>
      <dgm:t>
        <a:bodyPr/>
        <a:lstStyle/>
        <a:p>
          <a:r>
            <a:rPr lang="en-US" dirty="0" smtClean="0"/>
            <a:t>To identify investment opportunities</a:t>
          </a:r>
          <a:endParaRPr lang="en-US" dirty="0"/>
        </a:p>
      </dgm:t>
    </dgm:pt>
    <dgm:pt modelId="{1D126C30-5D60-4749-91C8-64A1A7DA26D5}" type="parTrans" cxnId="{DB0DCB96-5017-4F6E-A1F7-A3F440205D2F}">
      <dgm:prSet/>
      <dgm:spPr/>
      <dgm:t>
        <a:bodyPr/>
        <a:lstStyle/>
        <a:p>
          <a:endParaRPr lang="en-US"/>
        </a:p>
      </dgm:t>
    </dgm:pt>
    <dgm:pt modelId="{2E5335F8-A9D2-4D55-A779-C69E05841A00}" type="sibTrans" cxnId="{DB0DCB96-5017-4F6E-A1F7-A3F440205D2F}">
      <dgm:prSet/>
      <dgm:spPr/>
      <dgm:t>
        <a:bodyPr/>
        <a:lstStyle/>
        <a:p>
          <a:endParaRPr lang="en-US"/>
        </a:p>
      </dgm:t>
    </dgm:pt>
    <dgm:pt modelId="{54FBA870-C2ED-403E-9E36-74EAE4633218}">
      <dgm:prSet phldrT="[Text]"/>
      <dgm:spPr/>
      <dgm:t>
        <a:bodyPr/>
        <a:lstStyle/>
        <a:p>
          <a:r>
            <a:rPr lang="en-US" dirty="0" smtClean="0"/>
            <a:t>Evaluating and assembling investment proposals</a:t>
          </a:r>
          <a:endParaRPr lang="en-US" dirty="0"/>
        </a:p>
      </dgm:t>
    </dgm:pt>
    <dgm:pt modelId="{E749A2CC-1FA7-47D3-81A2-6165B9C3E790}" type="parTrans" cxnId="{70BFC097-AC74-448D-8B59-A5F497B1811D}">
      <dgm:prSet/>
      <dgm:spPr/>
      <dgm:t>
        <a:bodyPr/>
        <a:lstStyle/>
        <a:p>
          <a:endParaRPr lang="en-US"/>
        </a:p>
      </dgm:t>
    </dgm:pt>
    <dgm:pt modelId="{BF101EAD-BB1F-4C1D-81F6-944D196303A5}" type="sibTrans" cxnId="{70BFC097-AC74-448D-8B59-A5F497B1811D}">
      <dgm:prSet/>
      <dgm:spPr/>
      <dgm:t>
        <a:bodyPr/>
        <a:lstStyle/>
        <a:p>
          <a:endParaRPr lang="en-US"/>
        </a:p>
      </dgm:t>
    </dgm:pt>
    <dgm:pt modelId="{19C3030F-CB29-4B24-8BA8-075FC08FA732}">
      <dgm:prSet phldrT="[Text]"/>
      <dgm:spPr/>
      <dgm:t>
        <a:bodyPr/>
        <a:lstStyle/>
        <a:p>
          <a:r>
            <a:rPr lang="en-US" dirty="0" smtClean="0"/>
            <a:t>Decision making</a:t>
          </a:r>
          <a:endParaRPr lang="en-US" dirty="0"/>
        </a:p>
      </dgm:t>
    </dgm:pt>
    <dgm:pt modelId="{6057CA47-EB30-492E-A0DA-A638EAB05B5A}" type="parTrans" cxnId="{29DC527C-83F9-4AFD-BCDA-74DC75F79A0D}">
      <dgm:prSet/>
      <dgm:spPr/>
      <dgm:t>
        <a:bodyPr/>
        <a:lstStyle/>
        <a:p>
          <a:endParaRPr lang="en-US"/>
        </a:p>
      </dgm:t>
    </dgm:pt>
    <dgm:pt modelId="{F27C8E06-5115-473B-BBB4-329CED9D3E15}" type="sibTrans" cxnId="{29DC527C-83F9-4AFD-BCDA-74DC75F79A0D}">
      <dgm:prSet/>
      <dgm:spPr/>
      <dgm:t>
        <a:bodyPr/>
        <a:lstStyle/>
        <a:p>
          <a:endParaRPr lang="en-US"/>
        </a:p>
      </dgm:t>
    </dgm:pt>
    <dgm:pt modelId="{8A48AB50-842D-4389-B07B-72AD0BD43074}">
      <dgm:prSet phldrT="[Text]"/>
      <dgm:spPr/>
      <dgm:t>
        <a:bodyPr/>
        <a:lstStyle/>
        <a:p>
          <a:r>
            <a:rPr lang="en-US" dirty="0" smtClean="0"/>
            <a:t>Capital budget preparation and appropriations</a:t>
          </a:r>
          <a:endParaRPr lang="en-US" dirty="0"/>
        </a:p>
      </dgm:t>
    </dgm:pt>
    <dgm:pt modelId="{BF31D315-96BC-4BF8-98DE-3D525D07E952}" type="parTrans" cxnId="{49225BA6-2652-4566-B951-CDACDFE7BC1B}">
      <dgm:prSet/>
      <dgm:spPr/>
      <dgm:t>
        <a:bodyPr/>
        <a:lstStyle/>
        <a:p>
          <a:endParaRPr lang="en-US"/>
        </a:p>
      </dgm:t>
    </dgm:pt>
    <dgm:pt modelId="{57D66FC6-8849-4707-8455-18D51CA53D18}" type="sibTrans" cxnId="{49225BA6-2652-4566-B951-CDACDFE7BC1B}">
      <dgm:prSet/>
      <dgm:spPr/>
      <dgm:t>
        <a:bodyPr/>
        <a:lstStyle/>
        <a:p>
          <a:endParaRPr lang="en-US"/>
        </a:p>
      </dgm:t>
    </dgm:pt>
    <dgm:pt modelId="{AE8738A6-6FE2-4BC7-BB0E-984036DE5066}">
      <dgm:prSet phldrT="[Text]"/>
      <dgm:spPr/>
      <dgm:t>
        <a:bodyPr/>
        <a:lstStyle/>
        <a:p>
          <a:r>
            <a:rPr lang="en-US" dirty="0" smtClean="0"/>
            <a:t>Implementation</a:t>
          </a:r>
          <a:endParaRPr lang="en-US" dirty="0"/>
        </a:p>
      </dgm:t>
    </dgm:pt>
    <dgm:pt modelId="{D6766037-CFBF-4FC5-A60C-A5183E3E5C72}" type="parTrans" cxnId="{B421D844-DF65-426A-B12C-C8B493468BF8}">
      <dgm:prSet/>
      <dgm:spPr/>
      <dgm:t>
        <a:bodyPr/>
        <a:lstStyle/>
        <a:p>
          <a:endParaRPr lang="en-US"/>
        </a:p>
      </dgm:t>
    </dgm:pt>
    <dgm:pt modelId="{0C4D2677-0764-424A-AC38-66AFECECDBF3}" type="sibTrans" cxnId="{B421D844-DF65-426A-B12C-C8B493468BF8}">
      <dgm:prSet/>
      <dgm:spPr/>
      <dgm:t>
        <a:bodyPr/>
        <a:lstStyle/>
        <a:p>
          <a:endParaRPr lang="en-US"/>
        </a:p>
      </dgm:t>
    </dgm:pt>
    <dgm:pt modelId="{15F70BC4-508A-4ECE-9CDB-E79704EA045A}">
      <dgm:prSet/>
      <dgm:spPr/>
      <dgm:t>
        <a:bodyPr/>
        <a:lstStyle/>
        <a:p>
          <a:r>
            <a:rPr lang="en-US" dirty="0" smtClean="0"/>
            <a:t>Review of performance</a:t>
          </a:r>
          <a:endParaRPr lang="en-US" dirty="0"/>
        </a:p>
      </dgm:t>
    </dgm:pt>
    <dgm:pt modelId="{FA2F6480-D5D9-4EE4-B13F-5808CFA49B80}" type="parTrans" cxnId="{56387284-7BFD-4C63-9962-C2FE430AB297}">
      <dgm:prSet/>
      <dgm:spPr/>
      <dgm:t>
        <a:bodyPr/>
        <a:lstStyle/>
        <a:p>
          <a:endParaRPr lang="en-US"/>
        </a:p>
      </dgm:t>
    </dgm:pt>
    <dgm:pt modelId="{2D7838D5-8CD8-4CC3-BD92-3C7333F90FCB}" type="sibTrans" cxnId="{56387284-7BFD-4C63-9962-C2FE430AB297}">
      <dgm:prSet/>
      <dgm:spPr/>
      <dgm:t>
        <a:bodyPr/>
        <a:lstStyle/>
        <a:p>
          <a:endParaRPr lang="en-US"/>
        </a:p>
      </dgm:t>
    </dgm:pt>
    <dgm:pt modelId="{AB56F1A8-1CB3-4325-B0C4-91B87A3DE6AA}" type="pres">
      <dgm:prSet presAssocID="{87E9EA81-9537-4C02-9E42-0B829284B75C}" presName="Name0" presStyleCnt="0">
        <dgm:presLayoutVars>
          <dgm:dir/>
          <dgm:resizeHandles val="exact"/>
        </dgm:presLayoutVars>
      </dgm:prSet>
      <dgm:spPr/>
      <dgm:t>
        <a:bodyPr/>
        <a:lstStyle/>
        <a:p>
          <a:endParaRPr lang="en-US"/>
        </a:p>
      </dgm:t>
    </dgm:pt>
    <dgm:pt modelId="{D891372F-C5B0-4C00-906B-406048223374}" type="pres">
      <dgm:prSet presAssocID="{87E9EA81-9537-4C02-9E42-0B829284B75C}" presName="cycle" presStyleCnt="0"/>
      <dgm:spPr/>
    </dgm:pt>
    <dgm:pt modelId="{C756F348-A177-4904-9016-4C274CAA89A0}" type="pres">
      <dgm:prSet presAssocID="{4B8D6B43-F7D2-4D78-93DB-7E0B06190647}" presName="nodeFirstNode" presStyleLbl="node1" presStyleIdx="0" presStyleCnt="6">
        <dgm:presLayoutVars>
          <dgm:bulletEnabled val="1"/>
        </dgm:presLayoutVars>
      </dgm:prSet>
      <dgm:spPr/>
      <dgm:t>
        <a:bodyPr/>
        <a:lstStyle/>
        <a:p>
          <a:endParaRPr lang="en-US"/>
        </a:p>
      </dgm:t>
    </dgm:pt>
    <dgm:pt modelId="{28FF707F-A718-4210-BCE1-57326F09C7E6}" type="pres">
      <dgm:prSet presAssocID="{2E5335F8-A9D2-4D55-A779-C69E05841A00}" presName="sibTransFirstNode" presStyleLbl="bgShp" presStyleIdx="0" presStyleCnt="1"/>
      <dgm:spPr/>
      <dgm:t>
        <a:bodyPr/>
        <a:lstStyle/>
        <a:p>
          <a:endParaRPr lang="en-US"/>
        </a:p>
      </dgm:t>
    </dgm:pt>
    <dgm:pt modelId="{108C2D73-3DED-4D9F-837E-7877F9CB22E6}" type="pres">
      <dgm:prSet presAssocID="{54FBA870-C2ED-403E-9E36-74EAE4633218}" presName="nodeFollowingNodes" presStyleLbl="node1" presStyleIdx="1" presStyleCnt="6">
        <dgm:presLayoutVars>
          <dgm:bulletEnabled val="1"/>
        </dgm:presLayoutVars>
      </dgm:prSet>
      <dgm:spPr/>
      <dgm:t>
        <a:bodyPr/>
        <a:lstStyle/>
        <a:p>
          <a:endParaRPr lang="en-US"/>
        </a:p>
      </dgm:t>
    </dgm:pt>
    <dgm:pt modelId="{56B3BF03-7C60-40E0-BE56-B0F257D662C6}" type="pres">
      <dgm:prSet presAssocID="{19C3030F-CB29-4B24-8BA8-075FC08FA732}" presName="nodeFollowingNodes" presStyleLbl="node1" presStyleIdx="2" presStyleCnt="6">
        <dgm:presLayoutVars>
          <dgm:bulletEnabled val="1"/>
        </dgm:presLayoutVars>
      </dgm:prSet>
      <dgm:spPr/>
      <dgm:t>
        <a:bodyPr/>
        <a:lstStyle/>
        <a:p>
          <a:endParaRPr lang="en-US"/>
        </a:p>
      </dgm:t>
    </dgm:pt>
    <dgm:pt modelId="{C5ECD87D-3AF1-442D-8B2C-D703F9C5ED62}" type="pres">
      <dgm:prSet presAssocID="{8A48AB50-842D-4389-B07B-72AD0BD43074}" presName="nodeFollowingNodes" presStyleLbl="node1" presStyleIdx="3" presStyleCnt="6">
        <dgm:presLayoutVars>
          <dgm:bulletEnabled val="1"/>
        </dgm:presLayoutVars>
      </dgm:prSet>
      <dgm:spPr/>
      <dgm:t>
        <a:bodyPr/>
        <a:lstStyle/>
        <a:p>
          <a:endParaRPr lang="en-US"/>
        </a:p>
      </dgm:t>
    </dgm:pt>
    <dgm:pt modelId="{2D90D0B0-A221-4441-B098-9AAB65F558E3}" type="pres">
      <dgm:prSet presAssocID="{AE8738A6-6FE2-4BC7-BB0E-984036DE5066}" presName="nodeFollowingNodes" presStyleLbl="node1" presStyleIdx="4" presStyleCnt="6">
        <dgm:presLayoutVars>
          <dgm:bulletEnabled val="1"/>
        </dgm:presLayoutVars>
      </dgm:prSet>
      <dgm:spPr/>
      <dgm:t>
        <a:bodyPr/>
        <a:lstStyle/>
        <a:p>
          <a:endParaRPr lang="en-US"/>
        </a:p>
      </dgm:t>
    </dgm:pt>
    <dgm:pt modelId="{DEE71DC8-9023-4B96-BF14-AD6D6BAC2006}" type="pres">
      <dgm:prSet presAssocID="{15F70BC4-508A-4ECE-9CDB-E79704EA045A}" presName="nodeFollowingNodes" presStyleLbl="node1" presStyleIdx="5" presStyleCnt="6">
        <dgm:presLayoutVars>
          <dgm:bulletEnabled val="1"/>
        </dgm:presLayoutVars>
      </dgm:prSet>
      <dgm:spPr/>
      <dgm:t>
        <a:bodyPr/>
        <a:lstStyle/>
        <a:p>
          <a:endParaRPr lang="en-US"/>
        </a:p>
      </dgm:t>
    </dgm:pt>
  </dgm:ptLst>
  <dgm:cxnLst>
    <dgm:cxn modelId="{4176CBE7-D083-42CA-A2D7-1D14B24816DE}" type="presOf" srcId="{2E5335F8-A9D2-4D55-A779-C69E05841A00}" destId="{28FF707F-A718-4210-BCE1-57326F09C7E6}" srcOrd="0" destOrd="0" presId="urn:microsoft.com/office/officeart/2005/8/layout/cycle3"/>
    <dgm:cxn modelId="{B421D844-DF65-426A-B12C-C8B493468BF8}" srcId="{87E9EA81-9537-4C02-9E42-0B829284B75C}" destId="{AE8738A6-6FE2-4BC7-BB0E-984036DE5066}" srcOrd="4" destOrd="0" parTransId="{D6766037-CFBF-4FC5-A60C-A5183E3E5C72}" sibTransId="{0C4D2677-0764-424A-AC38-66AFECECDBF3}"/>
    <dgm:cxn modelId="{7CEA2ED3-D471-4361-8318-BEDC22A3C32F}" type="presOf" srcId="{19C3030F-CB29-4B24-8BA8-075FC08FA732}" destId="{56B3BF03-7C60-40E0-BE56-B0F257D662C6}" srcOrd="0" destOrd="0" presId="urn:microsoft.com/office/officeart/2005/8/layout/cycle3"/>
    <dgm:cxn modelId="{9320EB73-4CC5-4BF0-872A-0DF1E516CEFC}" type="presOf" srcId="{15F70BC4-508A-4ECE-9CDB-E79704EA045A}" destId="{DEE71DC8-9023-4B96-BF14-AD6D6BAC2006}" srcOrd="0" destOrd="0" presId="urn:microsoft.com/office/officeart/2005/8/layout/cycle3"/>
    <dgm:cxn modelId="{66048278-9D19-447B-981A-B1F0E62F16F4}" type="presOf" srcId="{4B8D6B43-F7D2-4D78-93DB-7E0B06190647}" destId="{C756F348-A177-4904-9016-4C274CAA89A0}" srcOrd="0" destOrd="0" presId="urn:microsoft.com/office/officeart/2005/8/layout/cycle3"/>
    <dgm:cxn modelId="{916C5B0B-31EA-4C81-BE15-E40ADB8657F5}" type="presOf" srcId="{87E9EA81-9537-4C02-9E42-0B829284B75C}" destId="{AB56F1A8-1CB3-4325-B0C4-91B87A3DE6AA}" srcOrd="0" destOrd="0" presId="urn:microsoft.com/office/officeart/2005/8/layout/cycle3"/>
    <dgm:cxn modelId="{EE2B827F-F1EB-4605-BDBB-B58F3A083E10}" type="presOf" srcId="{8A48AB50-842D-4389-B07B-72AD0BD43074}" destId="{C5ECD87D-3AF1-442D-8B2C-D703F9C5ED62}" srcOrd="0" destOrd="0" presId="urn:microsoft.com/office/officeart/2005/8/layout/cycle3"/>
    <dgm:cxn modelId="{49225BA6-2652-4566-B951-CDACDFE7BC1B}" srcId="{87E9EA81-9537-4C02-9E42-0B829284B75C}" destId="{8A48AB50-842D-4389-B07B-72AD0BD43074}" srcOrd="3" destOrd="0" parTransId="{BF31D315-96BC-4BF8-98DE-3D525D07E952}" sibTransId="{57D66FC6-8849-4707-8455-18D51CA53D18}"/>
    <dgm:cxn modelId="{E0F00A53-52CB-4FE4-A909-46CB8D9EEA9C}" type="presOf" srcId="{54FBA870-C2ED-403E-9E36-74EAE4633218}" destId="{108C2D73-3DED-4D9F-837E-7877F9CB22E6}" srcOrd="0" destOrd="0" presId="urn:microsoft.com/office/officeart/2005/8/layout/cycle3"/>
    <dgm:cxn modelId="{70BFC097-AC74-448D-8B59-A5F497B1811D}" srcId="{87E9EA81-9537-4C02-9E42-0B829284B75C}" destId="{54FBA870-C2ED-403E-9E36-74EAE4633218}" srcOrd="1" destOrd="0" parTransId="{E749A2CC-1FA7-47D3-81A2-6165B9C3E790}" sibTransId="{BF101EAD-BB1F-4C1D-81F6-944D196303A5}"/>
    <dgm:cxn modelId="{29DC527C-83F9-4AFD-BCDA-74DC75F79A0D}" srcId="{87E9EA81-9537-4C02-9E42-0B829284B75C}" destId="{19C3030F-CB29-4B24-8BA8-075FC08FA732}" srcOrd="2" destOrd="0" parTransId="{6057CA47-EB30-492E-A0DA-A638EAB05B5A}" sibTransId="{F27C8E06-5115-473B-BBB4-329CED9D3E15}"/>
    <dgm:cxn modelId="{35FC5498-DF64-4528-9208-03A222FB7C20}" type="presOf" srcId="{AE8738A6-6FE2-4BC7-BB0E-984036DE5066}" destId="{2D90D0B0-A221-4441-B098-9AAB65F558E3}" srcOrd="0" destOrd="0" presId="urn:microsoft.com/office/officeart/2005/8/layout/cycle3"/>
    <dgm:cxn modelId="{56387284-7BFD-4C63-9962-C2FE430AB297}" srcId="{87E9EA81-9537-4C02-9E42-0B829284B75C}" destId="{15F70BC4-508A-4ECE-9CDB-E79704EA045A}" srcOrd="5" destOrd="0" parTransId="{FA2F6480-D5D9-4EE4-B13F-5808CFA49B80}" sibTransId="{2D7838D5-8CD8-4CC3-BD92-3C7333F90FCB}"/>
    <dgm:cxn modelId="{DB0DCB96-5017-4F6E-A1F7-A3F440205D2F}" srcId="{87E9EA81-9537-4C02-9E42-0B829284B75C}" destId="{4B8D6B43-F7D2-4D78-93DB-7E0B06190647}" srcOrd="0" destOrd="0" parTransId="{1D126C30-5D60-4749-91C8-64A1A7DA26D5}" sibTransId="{2E5335F8-A9D2-4D55-A779-C69E05841A00}"/>
    <dgm:cxn modelId="{046D178C-32CF-4FE1-963B-BB1A53B3FABC}" type="presParOf" srcId="{AB56F1A8-1CB3-4325-B0C4-91B87A3DE6AA}" destId="{D891372F-C5B0-4C00-906B-406048223374}" srcOrd="0" destOrd="0" presId="urn:microsoft.com/office/officeart/2005/8/layout/cycle3"/>
    <dgm:cxn modelId="{2EB80DD7-5613-446E-8440-A926281A50FD}" type="presParOf" srcId="{D891372F-C5B0-4C00-906B-406048223374}" destId="{C756F348-A177-4904-9016-4C274CAA89A0}" srcOrd="0" destOrd="0" presId="urn:microsoft.com/office/officeart/2005/8/layout/cycle3"/>
    <dgm:cxn modelId="{B623EF8B-319B-4549-BD63-5A60C441D5E0}" type="presParOf" srcId="{D891372F-C5B0-4C00-906B-406048223374}" destId="{28FF707F-A718-4210-BCE1-57326F09C7E6}" srcOrd="1" destOrd="0" presId="urn:microsoft.com/office/officeart/2005/8/layout/cycle3"/>
    <dgm:cxn modelId="{37F4B515-A07A-4FA7-87F7-90F585FD87B2}" type="presParOf" srcId="{D891372F-C5B0-4C00-906B-406048223374}" destId="{108C2D73-3DED-4D9F-837E-7877F9CB22E6}" srcOrd="2" destOrd="0" presId="urn:microsoft.com/office/officeart/2005/8/layout/cycle3"/>
    <dgm:cxn modelId="{725CEF6F-CC2C-46B2-A42F-078174D6EA68}" type="presParOf" srcId="{D891372F-C5B0-4C00-906B-406048223374}" destId="{56B3BF03-7C60-40E0-BE56-B0F257D662C6}" srcOrd="3" destOrd="0" presId="urn:microsoft.com/office/officeart/2005/8/layout/cycle3"/>
    <dgm:cxn modelId="{CD6E8A78-F25C-43C2-8D7F-53D6F606B8BE}" type="presParOf" srcId="{D891372F-C5B0-4C00-906B-406048223374}" destId="{C5ECD87D-3AF1-442D-8B2C-D703F9C5ED62}" srcOrd="4" destOrd="0" presId="urn:microsoft.com/office/officeart/2005/8/layout/cycle3"/>
    <dgm:cxn modelId="{533BE47C-5234-4C8C-8BD4-F16EE447B46F}" type="presParOf" srcId="{D891372F-C5B0-4C00-906B-406048223374}" destId="{2D90D0B0-A221-4441-B098-9AAB65F558E3}" srcOrd="5" destOrd="0" presId="urn:microsoft.com/office/officeart/2005/8/layout/cycle3"/>
    <dgm:cxn modelId="{E9BE50A2-1470-4407-8800-9BFA3898AE08}" type="presParOf" srcId="{D891372F-C5B0-4C00-906B-406048223374}" destId="{DEE71DC8-9023-4B96-BF14-AD6D6BAC2006}"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F707F-A718-4210-BCE1-57326F09C7E6}">
      <dsp:nvSpPr>
        <dsp:cNvPr id="0" name=""/>
        <dsp:cNvSpPr/>
      </dsp:nvSpPr>
      <dsp:spPr>
        <a:xfrm>
          <a:off x="3080921" y="-3428"/>
          <a:ext cx="4316886" cy="4316886"/>
        </a:xfrm>
        <a:prstGeom prst="circularArrow">
          <a:avLst>
            <a:gd name="adj1" fmla="val 5274"/>
            <a:gd name="adj2" fmla="val 312630"/>
            <a:gd name="adj3" fmla="val 14202072"/>
            <a:gd name="adj4" fmla="val 17142284"/>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56F348-A177-4904-9016-4C274CAA89A0}">
      <dsp:nvSpPr>
        <dsp:cNvPr id="0" name=""/>
        <dsp:cNvSpPr/>
      </dsp:nvSpPr>
      <dsp:spPr>
        <a:xfrm>
          <a:off x="4406643" y="1532"/>
          <a:ext cx="1665442" cy="8327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To identify investment opportunities</a:t>
          </a:r>
          <a:endParaRPr lang="en-US" sz="1300" kern="1200" dirty="0"/>
        </a:p>
      </dsp:txBody>
      <dsp:txXfrm>
        <a:off x="4447293" y="42182"/>
        <a:ext cx="1584142" cy="751421"/>
      </dsp:txXfrm>
    </dsp:sp>
    <dsp:sp modelId="{108C2D73-3DED-4D9F-837E-7877F9CB22E6}">
      <dsp:nvSpPr>
        <dsp:cNvPr id="0" name=""/>
        <dsp:cNvSpPr/>
      </dsp:nvSpPr>
      <dsp:spPr>
        <a:xfrm>
          <a:off x="5923289" y="877168"/>
          <a:ext cx="1665442" cy="8327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Evaluating and assembling investment proposals</a:t>
          </a:r>
          <a:endParaRPr lang="en-US" sz="1300" kern="1200" dirty="0"/>
        </a:p>
      </dsp:txBody>
      <dsp:txXfrm>
        <a:off x="5963939" y="917818"/>
        <a:ext cx="1584142" cy="751421"/>
      </dsp:txXfrm>
    </dsp:sp>
    <dsp:sp modelId="{56B3BF03-7C60-40E0-BE56-B0F257D662C6}">
      <dsp:nvSpPr>
        <dsp:cNvPr id="0" name=""/>
        <dsp:cNvSpPr/>
      </dsp:nvSpPr>
      <dsp:spPr>
        <a:xfrm>
          <a:off x="5923289" y="2628441"/>
          <a:ext cx="1665442" cy="8327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Decision making</a:t>
          </a:r>
          <a:endParaRPr lang="en-US" sz="1300" kern="1200" dirty="0"/>
        </a:p>
      </dsp:txBody>
      <dsp:txXfrm>
        <a:off x="5963939" y="2669091"/>
        <a:ext cx="1584142" cy="751421"/>
      </dsp:txXfrm>
    </dsp:sp>
    <dsp:sp modelId="{C5ECD87D-3AF1-442D-8B2C-D703F9C5ED62}">
      <dsp:nvSpPr>
        <dsp:cNvPr id="0" name=""/>
        <dsp:cNvSpPr/>
      </dsp:nvSpPr>
      <dsp:spPr>
        <a:xfrm>
          <a:off x="4406643" y="3504077"/>
          <a:ext cx="1665442" cy="8327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Capital budget preparation and appropriations</a:t>
          </a:r>
          <a:endParaRPr lang="en-US" sz="1300" kern="1200" dirty="0"/>
        </a:p>
      </dsp:txBody>
      <dsp:txXfrm>
        <a:off x="4447293" y="3544727"/>
        <a:ext cx="1584142" cy="751421"/>
      </dsp:txXfrm>
    </dsp:sp>
    <dsp:sp modelId="{2D90D0B0-A221-4441-B098-9AAB65F558E3}">
      <dsp:nvSpPr>
        <dsp:cNvPr id="0" name=""/>
        <dsp:cNvSpPr/>
      </dsp:nvSpPr>
      <dsp:spPr>
        <a:xfrm>
          <a:off x="2889996" y="2628441"/>
          <a:ext cx="1665442" cy="8327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Implementation</a:t>
          </a:r>
          <a:endParaRPr lang="en-US" sz="1300" kern="1200" dirty="0"/>
        </a:p>
      </dsp:txBody>
      <dsp:txXfrm>
        <a:off x="2930646" y="2669091"/>
        <a:ext cx="1584142" cy="751421"/>
      </dsp:txXfrm>
    </dsp:sp>
    <dsp:sp modelId="{DEE71DC8-9023-4B96-BF14-AD6D6BAC2006}">
      <dsp:nvSpPr>
        <dsp:cNvPr id="0" name=""/>
        <dsp:cNvSpPr/>
      </dsp:nvSpPr>
      <dsp:spPr>
        <a:xfrm>
          <a:off x="2889996" y="877168"/>
          <a:ext cx="1665442" cy="8327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Review of performance</a:t>
          </a:r>
          <a:endParaRPr lang="en-US" sz="1300" kern="1200" dirty="0"/>
        </a:p>
      </dsp:txBody>
      <dsp:txXfrm>
        <a:off x="2930646" y="917818"/>
        <a:ext cx="1584142" cy="751421"/>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80F7C-5DF8-4C78-8832-D57DBA94B54B}" type="datetimeFigureOut">
              <a:rPr lang="en-IN" smtClean="0"/>
              <a:t>29-10-2020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E8029-6910-49CA-9BDC-97CE3D4C321F}" type="slidenum">
              <a:rPr lang="en-IN" smtClean="0"/>
              <a:t>‹#›</a:t>
            </a:fld>
            <a:endParaRPr lang="en-IN"/>
          </a:p>
        </p:txBody>
      </p:sp>
    </p:spTree>
    <p:extLst>
      <p:ext uri="{BB962C8B-B14F-4D97-AF65-F5344CB8AC3E}">
        <p14:creationId xmlns:p14="http://schemas.microsoft.com/office/powerpoint/2010/main" val="1118951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D7E8029-6910-49CA-9BDC-97CE3D4C321F}" type="slidenum">
              <a:rPr lang="en-IN" smtClean="0"/>
              <a:t>5</a:t>
            </a:fld>
            <a:endParaRPr lang="en-IN"/>
          </a:p>
        </p:txBody>
      </p:sp>
    </p:spTree>
    <p:extLst>
      <p:ext uri="{BB962C8B-B14F-4D97-AF65-F5344CB8AC3E}">
        <p14:creationId xmlns:p14="http://schemas.microsoft.com/office/powerpoint/2010/main" val="3674962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CF4E990-4FBE-477C-B60F-980D4BF78539}"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1C6B0-39C7-4A8E-9D86-A16B17AD73E3}" type="slidenum">
              <a:rPr lang="en-IN" smtClean="0"/>
              <a:t>‹#›</a:t>
            </a:fld>
            <a:endParaRPr lang="en-IN"/>
          </a:p>
        </p:txBody>
      </p:sp>
    </p:spTree>
    <p:extLst>
      <p:ext uri="{BB962C8B-B14F-4D97-AF65-F5344CB8AC3E}">
        <p14:creationId xmlns:p14="http://schemas.microsoft.com/office/powerpoint/2010/main" val="3942766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F4E990-4FBE-477C-B60F-980D4BF78539}"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1C6B0-39C7-4A8E-9D86-A16B17AD73E3}" type="slidenum">
              <a:rPr lang="en-IN" smtClean="0"/>
              <a:t>‹#›</a:t>
            </a:fld>
            <a:endParaRPr lang="en-IN"/>
          </a:p>
        </p:txBody>
      </p:sp>
    </p:spTree>
    <p:extLst>
      <p:ext uri="{BB962C8B-B14F-4D97-AF65-F5344CB8AC3E}">
        <p14:creationId xmlns:p14="http://schemas.microsoft.com/office/powerpoint/2010/main" val="3700359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F4E990-4FBE-477C-B60F-980D4BF78539}"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1C6B0-39C7-4A8E-9D86-A16B17AD73E3}" type="slidenum">
              <a:rPr lang="en-IN" smtClean="0"/>
              <a:t>‹#›</a:t>
            </a:fld>
            <a:endParaRPr lang="en-IN"/>
          </a:p>
        </p:txBody>
      </p:sp>
    </p:spTree>
    <p:extLst>
      <p:ext uri="{BB962C8B-B14F-4D97-AF65-F5344CB8AC3E}">
        <p14:creationId xmlns:p14="http://schemas.microsoft.com/office/powerpoint/2010/main" val="998678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F4E990-4FBE-477C-B60F-980D4BF78539}"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1C6B0-39C7-4A8E-9D86-A16B17AD73E3}" type="slidenum">
              <a:rPr lang="en-IN" smtClean="0"/>
              <a:t>‹#›</a:t>
            </a:fld>
            <a:endParaRPr lang="en-IN"/>
          </a:p>
        </p:txBody>
      </p:sp>
    </p:spTree>
    <p:extLst>
      <p:ext uri="{BB962C8B-B14F-4D97-AF65-F5344CB8AC3E}">
        <p14:creationId xmlns:p14="http://schemas.microsoft.com/office/powerpoint/2010/main" val="1595713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F4E990-4FBE-477C-B60F-980D4BF78539}"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1C6B0-39C7-4A8E-9D86-A16B17AD73E3}" type="slidenum">
              <a:rPr lang="en-IN" smtClean="0"/>
              <a:t>‹#›</a:t>
            </a:fld>
            <a:endParaRPr lang="en-IN"/>
          </a:p>
        </p:txBody>
      </p:sp>
    </p:spTree>
    <p:extLst>
      <p:ext uri="{BB962C8B-B14F-4D97-AF65-F5344CB8AC3E}">
        <p14:creationId xmlns:p14="http://schemas.microsoft.com/office/powerpoint/2010/main" val="1052768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CF4E990-4FBE-477C-B60F-980D4BF78539}" type="datetimeFigureOut">
              <a:rPr lang="en-IN" smtClean="0"/>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A1C6B0-39C7-4A8E-9D86-A16B17AD73E3}" type="slidenum">
              <a:rPr lang="en-IN" smtClean="0"/>
              <a:t>‹#›</a:t>
            </a:fld>
            <a:endParaRPr lang="en-IN"/>
          </a:p>
        </p:txBody>
      </p:sp>
    </p:spTree>
    <p:extLst>
      <p:ext uri="{BB962C8B-B14F-4D97-AF65-F5344CB8AC3E}">
        <p14:creationId xmlns:p14="http://schemas.microsoft.com/office/powerpoint/2010/main" val="1821530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CF4E990-4FBE-477C-B60F-980D4BF78539}" type="datetimeFigureOut">
              <a:rPr lang="en-IN" smtClean="0"/>
              <a:t>29-10-2020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A1C6B0-39C7-4A8E-9D86-A16B17AD73E3}" type="slidenum">
              <a:rPr lang="en-IN" smtClean="0"/>
              <a:t>‹#›</a:t>
            </a:fld>
            <a:endParaRPr lang="en-IN"/>
          </a:p>
        </p:txBody>
      </p:sp>
    </p:spTree>
    <p:extLst>
      <p:ext uri="{BB962C8B-B14F-4D97-AF65-F5344CB8AC3E}">
        <p14:creationId xmlns:p14="http://schemas.microsoft.com/office/powerpoint/2010/main" val="260088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CF4E990-4FBE-477C-B60F-980D4BF78539}" type="datetimeFigureOut">
              <a:rPr lang="en-IN" smtClean="0"/>
              <a:t>29-10-2020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A1C6B0-39C7-4A8E-9D86-A16B17AD73E3}" type="slidenum">
              <a:rPr lang="en-IN" smtClean="0"/>
              <a:t>‹#›</a:t>
            </a:fld>
            <a:endParaRPr lang="en-IN"/>
          </a:p>
        </p:txBody>
      </p:sp>
    </p:spTree>
    <p:extLst>
      <p:ext uri="{BB962C8B-B14F-4D97-AF65-F5344CB8AC3E}">
        <p14:creationId xmlns:p14="http://schemas.microsoft.com/office/powerpoint/2010/main" val="2737623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F4E990-4FBE-477C-B60F-980D4BF78539}" type="datetimeFigureOut">
              <a:rPr lang="en-IN" smtClean="0"/>
              <a:t>29-10-2020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A1C6B0-39C7-4A8E-9D86-A16B17AD73E3}" type="slidenum">
              <a:rPr lang="en-IN" smtClean="0"/>
              <a:t>‹#›</a:t>
            </a:fld>
            <a:endParaRPr lang="en-IN"/>
          </a:p>
        </p:txBody>
      </p:sp>
    </p:spTree>
    <p:extLst>
      <p:ext uri="{BB962C8B-B14F-4D97-AF65-F5344CB8AC3E}">
        <p14:creationId xmlns:p14="http://schemas.microsoft.com/office/powerpoint/2010/main" val="510719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F4E990-4FBE-477C-B60F-980D4BF78539}" type="datetimeFigureOut">
              <a:rPr lang="en-IN" smtClean="0"/>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A1C6B0-39C7-4A8E-9D86-A16B17AD73E3}" type="slidenum">
              <a:rPr lang="en-IN" smtClean="0"/>
              <a:t>‹#›</a:t>
            </a:fld>
            <a:endParaRPr lang="en-IN"/>
          </a:p>
        </p:txBody>
      </p:sp>
    </p:spTree>
    <p:extLst>
      <p:ext uri="{BB962C8B-B14F-4D97-AF65-F5344CB8AC3E}">
        <p14:creationId xmlns:p14="http://schemas.microsoft.com/office/powerpoint/2010/main" val="2966941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F4E990-4FBE-477C-B60F-980D4BF78539}" type="datetimeFigureOut">
              <a:rPr lang="en-IN" smtClean="0"/>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A1C6B0-39C7-4A8E-9D86-A16B17AD73E3}" type="slidenum">
              <a:rPr lang="en-IN" smtClean="0"/>
              <a:t>‹#›</a:t>
            </a:fld>
            <a:endParaRPr lang="en-IN"/>
          </a:p>
        </p:txBody>
      </p:sp>
    </p:spTree>
    <p:extLst>
      <p:ext uri="{BB962C8B-B14F-4D97-AF65-F5344CB8AC3E}">
        <p14:creationId xmlns:p14="http://schemas.microsoft.com/office/powerpoint/2010/main" val="2040013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F4E990-4FBE-477C-B60F-980D4BF78539}" type="datetimeFigureOut">
              <a:rPr lang="en-IN" smtClean="0"/>
              <a:t>29-10-2020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1C6B0-39C7-4A8E-9D86-A16B17AD73E3}" type="slidenum">
              <a:rPr lang="en-IN" smtClean="0"/>
              <a:t>‹#›</a:t>
            </a:fld>
            <a:endParaRPr lang="en-IN"/>
          </a:p>
        </p:txBody>
      </p:sp>
    </p:spTree>
    <p:extLst>
      <p:ext uri="{BB962C8B-B14F-4D97-AF65-F5344CB8AC3E}">
        <p14:creationId xmlns:p14="http://schemas.microsoft.com/office/powerpoint/2010/main" val="2866531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panose="020B0604020202020204" pitchFamily="34" charset="0"/>
                <a:cs typeface="Arial" panose="020B0604020202020204" pitchFamily="34" charset="0"/>
              </a:rPr>
              <a:t>Capital Budgeting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2326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6399" y="0"/>
            <a:ext cx="10476345" cy="11734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t>Evaluation of the Project. Traditional Technique</a:t>
            </a:r>
            <a:endParaRPr lang="en-IN" sz="3600" b="1" dirty="0"/>
          </a:p>
        </p:txBody>
      </p:sp>
      <p:sp>
        <p:nvSpPr>
          <p:cNvPr id="3" name="TextBox 2"/>
          <p:cNvSpPr txBox="1"/>
          <p:nvPr/>
        </p:nvSpPr>
        <p:spPr>
          <a:xfrm>
            <a:off x="406399" y="1616364"/>
            <a:ext cx="10538691" cy="4247317"/>
          </a:xfrm>
          <a:prstGeom prst="rect">
            <a:avLst/>
          </a:prstGeom>
          <a:noFill/>
        </p:spPr>
        <p:txBody>
          <a:bodyPr wrap="square" rtlCol="0">
            <a:spAutoFit/>
          </a:bodyPr>
          <a:lstStyle/>
          <a:p>
            <a:endParaRPr lang="en-IN" dirty="0"/>
          </a:p>
          <a:p>
            <a:r>
              <a:rPr lang="en-US" sz="2800" b="1" dirty="0"/>
              <a:t>Example: Equal Cash Net Inflows </a:t>
            </a:r>
            <a:endParaRPr lang="en-US" sz="2800" dirty="0"/>
          </a:p>
          <a:p>
            <a:pPr algn="just"/>
            <a:r>
              <a:rPr lang="en-US" sz="2800" dirty="0"/>
              <a:t>1. Assume that a project requires an outlay of </a:t>
            </a:r>
            <a:r>
              <a:rPr lang="en-US" sz="2800" dirty="0" smtClean="0"/>
              <a:t>INR 50,000 Cr and </a:t>
            </a:r>
            <a:r>
              <a:rPr lang="en-US" sz="2800" dirty="0"/>
              <a:t>yields annual cash inflow of </a:t>
            </a:r>
            <a:r>
              <a:rPr lang="en-US" sz="2800" dirty="0" smtClean="0"/>
              <a:t>INR 12,500 Cr </a:t>
            </a:r>
            <a:r>
              <a:rPr lang="en-US" sz="2800" dirty="0"/>
              <a:t>for 7 years. Calculate the payback period of the project. </a:t>
            </a:r>
          </a:p>
          <a:p>
            <a:pPr algn="just"/>
            <a:endParaRPr lang="en-US" sz="2800" dirty="0" smtClean="0"/>
          </a:p>
          <a:p>
            <a:pPr algn="just"/>
            <a:r>
              <a:rPr lang="en-US" sz="2800" dirty="0" smtClean="0"/>
              <a:t>Solution</a:t>
            </a:r>
            <a:r>
              <a:rPr lang="en-US" sz="2800" dirty="0"/>
              <a:t>: PBP = </a:t>
            </a:r>
            <a:r>
              <a:rPr lang="en-US" sz="2800" dirty="0" smtClean="0"/>
              <a:t>50,000/12,500 </a:t>
            </a:r>
            <a:r>
              <a:rPr lang="en-US" sz="2800" dirty="0"/>
              <a:t>= 4 Years </a:t>
            </a:r>
          </a:p>
          <a:p>
            <a:pPr algn="just"/>
            <a:endParaRPr lang="en-US" sz="2800" dirty="0" smtClean="0"/>
          </a:p>
          <a:p>
            <a:pPr algn="just"/>
            <a:r>
              <a:rPr lang="en-US" sz="2800" dirty="0" smtClean="0"/>
              <a:t>If </a:t>
            </a:r>
            <a:r>
              <a:rPr lang="en-US" sz="2800" dirty="0"/>
              <a:t>the estimated PBP of 4 Years is less than the </a:t>
            </a:r>
            <a:r>
              <a:rPr lang="en-US" sz="2800" dirty="0" smtClean="0"/>
              <a:t>maximum </a:t>
            </a:r>
            <a:r>
              <a:rPr lang="en-US" sz="2800" dirty="0"/>
              <a:t>PBP set by the management, the project will be accepted. </a:t>
            </a:r>
            <a:endParaRPr lang="en-IN" sz="2800" dirty="0"/>
          </a:p>
        </p:txBody>
      </p:sp>
    </p:spTree>
    <p:extLst>
      <p:ext uri="{BB962C8B-B14F-4D97-AF65-F5344CB8AC3E}">
        <p14:creationId xmlns:p14="http://schemas.microsoft.com/office/powerpoint/2010/main" val="860320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6399" y="0"/>
            <a:ext cx="10476345" cy="11734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t>Evaluation of the Project. Traditional Technique</a:t>
            </a:r>
            <a:endParaRPr lang="en-IN" sz="3600" b="1" dirty="0"/>
          </a:p>
        </p:txBody>
      </p:sp>
      <p:sp>
        <p:nvSpPr>
          <p:cNvPr id="3" name="TextBox 2"/>
          <p:cNvSpPr txBox="1"/>
          <p:nvPr/>
        </p:nvSpPr>
        <p:spPr>
          <a:xfrm>
            <a:off x="406399" y="902942"/>
            <a:ext cx="10538691" cy="5909310"/>
          </a:xfrm>
          <a:prstGeom prst="rect">
            <a:avLst/>
          </a:prstGeom>
          <a:noFill/>
        </p:spPr>
        <p:txBody>
          <a:bodyPr wrap="square" rtlCol="0">
            <a:spAutoFit/>
          </a:bodyPr>
          <a:lstStyle/>
          <a:p>
            <a:endParaRPr lang="en-IN" dirty="0"/>
          </a:p>
          <a:p>
            <a:r>
              <a:rPr lang="en-US" sz="2400" b="1" dirty="0"/>
              <a:t>Example: Equal Cash Net Inflows </a:t>
            </a:r>
            <a:endParaRPr lang="en-US" sz="2400" b="1" dirty="0" smtClean="0"/>
          </a:p>
          <a:p>
            <a:endParaRPr lang="en-IN" sz="2400" dirty="0"/>
          </a:p>
          <a:p>
            <a:r>
              <a:rPr lang="en-US" sz="2400" dirty="0"/>
              <a:t>2. Suppose that a project requires a cash outlay of </a:t>
            </a:r>
            <a:r>
              <a:rPr lang="en-US" sz="2400" dirty="0" smtClean="0"/>
              <a:t>20,000 </a:t>
            </a:r>
            <a:r>
              <a:rPr lang="en-US" sz="2400" dirty="0"/>
              <a:t>and generates cash inflows of </a:t>
            </a:r>
            <a:r>
              <a:rPr lang="en-US" sz="2400" dirty="0" smtClean="0"/>
              <a:t>8000</a:t>
            </a:r>
            <a:r>
              <a:rPr lang="en-US" sz="2400" dirty="0"/>
              <a:t>; </a:t>
            </a:r>
            <a:r>
              <a:rPr lang="en-US" sz="2400" dirty="0" smtClean="0"/>
              <a:t>7000</a:t>
            </a:r>
            <a:r>
              <a:rPr lang="en-US" sz="2400" dirty="0"/>
              <a:t>; </a:t>
            </a:r>
            <a:r>
              <a:rPr lang="en-US" sz="2400" dirty="0" smtClean="0"/>
              <a:t>4000</a:t>
            </a:r>
            <a:r>
              <a:rPr lang="en-US" sz="2400" dirty="0"/>
              <a:t>; and </a:t>
            </a:r>
            <a:r>
              <a:rPr lang="en-US" sz="2400" dirty="0" smtClean="0"/>
              <a:t>3000 </a:t>
            </a:r>
            <a:r>
              <a:rPr lang="en-US" sz="2400" dirty="0"/>
              <a:t>during next 4 years. What is the project’s payback period? </a:t>
            </a:r>
          </a:p>
          <a:p>
            <a:r>
              <a:rPr lang="fr-FR" sz="2400" dirty="0"/>
              <a:t>Solution: </a:t>
            </a:r>
            <a:r>
              <a:rPr lang="fr-FR" sz="2400" dirty="0" smtClean="0"/>
              <a:t>(-20,000</a:t>
            </a:r>
            <a:r>
              <a:rPr lang="fr-FR" sz="2400" dirty="0"/>
              <a:t>, </a:t>
            </a:r>
            <a:r>
              <a:rPr lang="fr-FR" sz="2400" dirty="0" smtClean="0"/>
              <a:t>8000,7000,4000,3000</a:t>
            </a:r>
            <a:r>
              <a:rPr lang="fr-FR" sz="2400" dirty="0"/>
              <a:t>) </a:t>
            </a:r>
          </a:p>
          <a:p>
            <a:pPr marL="342900" indent="-342900">
              <a:buFont typeface="Arial" panose="020B0604020202020204" pitchFamily="34" charset="0"/>
              <a:buChar char="•"/>
            </a:pPr>
            <a:r>
              <a:rPr lang="en-US" sz="2400" dirty="0" smtClean="0"/>
              <a:t>When </a:t>
            </a:r>
            <a:r>
              <a:rPr lang="en-US" sz="2400" dirty="0"/>
              <a:t>we add up the first three years cash inflows, </a:t>
            </a:r>
            <a:r>
              <a:rPr lang="en-US" sz="2400" dirty="0" smtClean="0"/>
              <a:t>(8000+7000+4000)= </a:t>
            </a:r>
            <a:r>
              <a:rPr lang="en-US" sz="2400" i="1" dirty="0" smtClean="0"/>
              <a:t>19000 </a:t>
            </a:r>
            <a:r>
              <a:rPr lang="en-US" sz="2400" dirty="0"/>
              <a:t>of the original outlay is recovered. </a:t>
            </a:r>
          </a:p>
          <a:p>
            <a:pPr marL="342900" indent="-342900">
              <a:buFont typeface="Arial" panose="020B0604020202020204" pitchFamily="34" charset="0"/>
              <a:buChar char="•"/>
            </a:pPr>
            <a:r>
              <a:rPr lang="en-US" sz="2400" dirty="0" smtClean="0"/>
              <a:t>In </a:t>
            </a:r>
            <a:r>
              <a:rPr lang="en-US" sz="2400" dirty="0"/>
              <a:t>the fourth year cash inflow generated is </a:t>
            </a:r>
            <a:r>
              <a:rPr lang="en-US" sz="2400" dirty="0" smtClean="0"/>
              <a:t>3000 </a:t>
            </a:r>
            <a:r>
              <a:rPr lang="en-US" sz="2400" dirty="0"/>
              <a:t>and only </a:t>
            </a:r>
            <a:r>
              <a:rPr lang="en-US" sz="2400" dirty="0" smtClean="0"/>
              <a:t>1000 </a:t>
            </a:r>
            <a:r>
              <a:rPr lang="en-US" sz="2400" dirty="0"/>
              <a:t>of the original outlay remains to be recovered. </a:t>
            </a:r>
            <a:endParaRPr lang="en-US" sz="2400" dirty="0" smtClean="0"/>
          </a:p>
          <a:p>
            <a:pPr marL="342900" indent="-342900">
              <a:buFont typeface="Arial" panose="020B0604020202020204" pitchFamily="34" charset="0"/>
              <a:buChar char="•"/>
            </a:pPr>
            <a:r>
              <a:rPr lang="en-US" sz="2400" dirty="0" smtClean="0"/>
              <a:t>Assuming </a:t>
            </a:r>
            <a:r>
              <a:rPr lang="en-US" sz="2400" dirty="0"/>
              <a:t>that the cash inflows occur evenly during the year, the time required to recover </a:t>
            </a:r>
            <a:r>
              <a:rPr lang="en-US" sz="2400" dirty="0" smtClean="0"/>
              <a:t>1000 </a:t>
            </a:r>
            <a:r>
              <a:rPr lang="en-US" sz="2400" dirty="0"/>
              <a:t>will be 4 months </a:t>
            </a:r>
            <a:r>
              <a:rPr lang="en-US" sz="2400" dirty="0" smtClean="0"/>
              <a:t>(3000/12=250 (250*4=1000</a:t>
            </a:r>
            <a:r>
              <a:rPr lang="en-US" sz="2400" dirty="0"/>
              <a:t>) </a:t>
            </a:r>
          </a:p>
          <a:p>
            <a:pPr marL="342900" indent="-342900">
              <a:buFont typeface="Arial" panose="020B0604020202020204" pitchFamily="34" charset="0"/>
              <a:buChar char="•"/>
            </a:pPr>
            <a:r>
              <a:rPr lang="en-US" sz="2400" dirty="0" smtClean="0"/>
              <a:t>PBP </a:t>
            </a:r>
            <a:r>
              <a:rPr lang="en-US" sz="2400" dirty="0"/>
              <a:t>= 3 Years and 4 Months (3.4 Years) </a:t>
            </a:r>
          </a:p>
          <a:p>
            <a:endParaRPr lang="en-IN" sz="2400" dirty="0"/>
          </a:p>
          <a:p>
            <a:r>
              <a:rPr lang="en-US" sz="2400" dirty="0"/>
              <a:t>Decision: Accept if 3.4 Years&lt;Max PBP</a:t>
            </a:r>
          </a:p>
        </p:txBody>
      </p:sp>
    </p:spTree>
    <p:extLst>
      <p:ext uri="{BB962C8B-B14F-4D97-AF65-F5344CB8AC3E}">
        <p14:creationId xmlns:p14="http://schemas.microsoft.com/office/powerpoint/2010/main" val="39719952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6399" y="0"/>
            <a:ext cx="10476345" cy="11734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Evaluation of the Project. Traditional Technique</a:t>
            </a:r>
            <a:endParaRPr lang="en-IN" b="1" dirty="0"/>
          </a:p>
        </p:txBody>
      </p:sp>
      <p:sp>
        <p:nvSpPr>
          <p:cNvPr id="3" name="TextBox 2"/>
          <p:cNvSpPr txBox="1"/>
          <p:nvPr/>
        </p:nvSpPr>
        <p:spPr>
          <a:xfrm>
            <a:off x="406399" y="1659789"/>
            <a:ext cx="10538691" cy="4801314"/>
          </a:xfrm>
          <a:prstGeom prst="rect">
            <a:avLst/>
          </a:prstGeom>
          <a:noFill/>
        </p:spPr>
        <p:txBody>
          <a:bodyPr wrap="square" rtlCol="0">
            <a:spAutoFit/>
          </a:bodyPr>
          <a:lstStyle/>
          <a:p>
            <a:endParaRPr lang="en-IN" dirty="0"/>
          </a:p>
          <a:p>
            <a:r>
              <a:rPr lang="en-US" b="1" dirty="0"/>
              <a:t>II. </a:t>
            </a:r>
            <a:r>
              <a:rPr lang="en-US" b="1" dirty="0" smtClean="0"/>
              <a:t>Accounting Rate of Return (ARR):</a:t>
            </a:r>
          </a:p>
          <a:p>
            <a:r>
              <a:rPr lang="en-US" dirty="0" smtClean="0"/>
              <a:t>It is the rate </a:t>
            </a:r>
            <a:r>
              <a:rPr lang="en-US" dirty="0"/>
              <a:t>of </a:t>
            </a:r>
            <a:r>
              <a:rPr lang="en-US" dirty="0" smtClean="0"/>
              <a:t>return </a:t>
            </a:r>
            <a:r>
              <a:rPr lang="en-US" dirty="0"/>
              <a:t>expected from an investment or </a:t>
            </a:r>
            <a:r>
              <a:rPr lang="en-US" dirty="0" smtClean="0"/>
              <a:t>asset. </a:t>
            </a:r>
            <a:endParaRPr lang="en-US" b="1" dirty="0"/>
          </a:p>
          <a:p>
            <a:endParaRPr lang="en-US" b="1" dirty="0" smtClean="0"/>
          </a:p>
          <a:p>
            <a:r>
              <a:rPr lang="en-US" b="1" dirty="0" smtClean="0"/>
              <a:t>ARR=   (Average Net income/Average investment)*100</a:t>
            </a:r>
          </a:p>
          <a:p>
            <a:endParaRPr lang="en-US" b="1" dirty="0"/>
          </a:p>
          <a:p>
            <a:r>
              <a:rPr lang="en-US" b="1" dirty="0" smtClean="0"/>
              <a:t> </a:t>
            </a:r>
          </a:p>
          <a:p>
            <a:r>
              <a:rPr lang="en-US" b="1" dirty="0" smtClean="0"/>
              <a:t>Decision Rule:</a:t>
            </a:r>
            <a:endParaRPr lang="en-US" b="1" dirty="0"/>
          </a:p>
          <a:p>
            <a:endParaRPr lang="en-US" b="1" dirty="0" smtClean="0"/>
          </a:p>
          <a:p>
            <a:endParaRPr lang="en-US" b="1" dirty="0"/>
          </a:p>
          <a:p>
            <a:r>
              <a:rPr lang="en-US" dirty="0"/>
              <a:t>	</a:t>
            </a:r>
            <a:r>
              <a:rPr lang="en-US" b="1" dirty="0" smtClean="0"/>
              <a:t> </a:t>
            </a:r>
            <a:r>
              <a:rPr lang="en-US" dirty="0"/>
              <a:t>	</a:t>
            </a:r>
          </a:p>
          <a:p>
            <a:r>
              <a:rPr lang="en-US" dirty="0"/>
              <a:t>	</a:t>
            </a:r>
            <a:r>
              <a:rPr lang="en-IN" dirty="0"/>
              <a:t>	</a:t>
            </a:r>
          </a:p>
          <a:p>
            <a:endParaRPr lang="en-IN" dirty="0"/>
          </a:p>
          <a:p>
            <a:endParaRPr lang="en-IN" dirty="0"/>
          </a:p>
          <a:p>
            <a:endParaRPr lang="en-IN" dirty="0"/>
          </a:p>
          <a:p>
            <a:r>
              <a:rPr lang="en-US" dirty="0"/>
              <a:t>Ranking Criteria: Rank a project as number one if it has highest </a:t>
            </a:r>
            <a:r>
              <a:rPr lang="en-US" dirty="0" smtClean="0"/>
              <a:t>ARR </a:t>
            </a:r>
            <a:r>
              <a:rPr lang="en-US" dirty="0"/>
              <a:t>and lowest rank would be assigned to the project with lowest </a:t>
            </a:r>
            <a:r>
              <a:rPr lang="en-US" dirty="0" smtClean="0"/>
              <a:t>ARR</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8046031"/>
              </p:ext>
            </p:extLst>
          </p:nvPr>
        </p:nvGraphicFramePr>
        <p:xfrm>
          <a:off x="766619" y="4106613"/>
          <a:ext cx="8128000" cy="1559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58315704"/>
                    </a:ext>
                  </a:extLst>
                </a:gridCol>
                <a:gridCol w="4064000">
                  <a:extLst>
                    <a:ext uri="{9D8B030D-6E8A-4147-A177-3AD203B41FA5}">
                      <a16:colId xmlns:a16="http://schemas.microsoft.com/office/drawing/2014/main" val="1813128145"/>
                    </a:ext>
                  </a:extLst>
                </a:gridCol>
              </a:tblGrid>
              <a:tr h="370840">
                <a:tc>
                  <a:txBody>
                    <a:bodyPr/>
                    <a:lstStyle/>
                    <a:p>
                      <a:r>
                        <a:rPr lang="en-US" b="1" dirty="0" smtClean="0"/>
                        <a:t>Accept</a:t>
                      </a:r>
                      <a:endParaRPr lang="en-IN" dirty="0"/>
                    </a:p>
                  </a:txBody>
                  <a:tcPr/>
                </a:tc>
                <a:tc>
                  <a:txBody>
                    <a:bodyPr/>
                    <a:lstStyle/>
                    <a:p>
                      <a:r>
                        <a:rPr lang="en-US" b="1" dirty="0" smtClean="0"/>
                        <a:t>Reject</a:t>
                      </a:r>
                      <a:endParaRPr lang="en-IN" dirty="0"/>
                    </a:p>
                  </a:txBody>
                  <a:tcPr/>
                </a:tc>
                <a:extLst>
                  <a:ext uri="{0D108BD9-81ED-4DB2-BD59-A6C34878D82A}">
                    <a16:rowId xmlns:a16="http://schemas.microsoft.com/office/drawing/2014/main" val="669465477"/>
                  </a:ext>
                </a:extLst>
              </a:tr>
              <a:tr h="370840">
                <a:tc>
                  <a:txBody>
                    <a:bodyPr/>
                    <a:lstStyle/>
                    <a:p>
                      <a:r>
                        <a:rPr lang="en-US" b="1" dirty="0" smtClean="0">
                          <a:solidFill>
                            <a:schemeClr val="accent6"/>
                          </a:solidFill>
                        </a:rPr>
                        <a:t>Accept if ARR of a project is higher than the minimum rate established by the management (AAR&gt;Minimum Rate). </a:t>
                      </a:r>
                      <a:endParaRPr lang="en-IN" dirty="0">
                        <a:solidFill>
                          <a:schemeClr val="accent6"/>
                        </a:solidFill>
                      </a:endParaRPr>
                    </a:p>
                  </a:txBody>
                  <a:tcPr/>
                </a:tc>
                <a:tc>
                  <a:txBody>
                    <a:bodyPr/>
                    <a:lstStyle/>
                    <a:p>
                      <a:r>
                        <a:rPr lang="en-US" b="1" dirty="0" smtClean="0">
                          <a:solidFill>
                            <a:srgbClr val="FF0000"/>
                          </a:solidFill>
                        </a:rPr>
                        <a:t>Reject if ARR of a project is lower than the minimum rate established by the management </a:t>
                      </a:r>
                      <a:endParaRPr lang="en-US" dirty="0" smtClean="0">
                        <a:solidFill>
                          <a:srgbClr val="FF0000"/>
                        </a:solidFill>
                      </a:endParaRPr>
                    </a:p>
                    <a:p>
                      <a:r>
                        <a:rPr lang="en-IN" b="1" dirty="0" smtClean="0">
                          <a:solidFill>
                            <a:srgbClr val="FF0000"/>
                          </a:solidFill>
                        </a:rPr>
                        <a:t>(AAR&lt;Minimum Rate). </a:t>
                      </a:r>
                      <a:endParaRPr lang="en-IN" dirty="0">
                        <a:solidFill>
                          <a:srgbClr val="FF0000"/>
                        </a:solidFill>
                      </a:endParaRPr>
                    </a:p>
                  </a:txBody>
                  <a:tcPr/>
                </a:tc>
                <a:extLst>
                  <a:ext uri="{0D108BD9-81ED-4DB2-BD59-A6C34878D82A}">
                    <a16:rowId xmlns:a16="http://schemas.microsoft.com/office/drawing/2014/main" val="2781931291"/>
                  </a:ext>
                </a:extLst>
              </a:tr>
            </a:tbl>
          </a:graphicData>
        </a:graphic>
      </p:graphicFrame>
    </p:spTree>
    <p:extLst>
      <p:ext uri="{BB962C8B-B14F-4D97-AF65-F5344CB8AC3E}">
        <p14:creationId xmlns:p14="http://schemas.microsoft.com/office/powerpoint/2010/main" val="6578787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4109" y="442912"/>
            <a:ext cx="10476345" cy="11734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t>Evaluation of the Project. Traditional Technique</a:t>
            </a:r>
            <a:endParaRPr lang="en-IN" sz="3600" b="1" dirty="0"/>
          </a:p>
        </p:txBody>
      </p:sp>
      <mc:AlternateContent xmlns:mc="http://schemas.openxmlformats.org/markup-compatibility/2006" xmlns:a14="http://schemas.microsoft.com/office/drawing/2010/main">
        <mc:Choice Requires="a14">
          <p:sp>
            <p:nvSpPr>
              <p:cNvPr id="3" name="TextBox 2"/>
              <p:cNvSpPr txBox="1"/>
              <p:nvPr/>
            </p:nvSpPr>
            <p:spPr>
              <a:xfrm>
                <a:off x="434109" y="1616364"/>
                <a:ext cx="10538691" cy="3736023"/>
              </a:xfrm>
              <a:prstGeom prst="rect">
                <a:avLst/>
              </a:prstGeom>
              <a:noFill/>
            </p:spPr>
            <p:txBody>
              <a:bodyPr wrap="square" rtlCol="0">
                <a:spAutoFit/>
              </a:bodyPr>
              <a:lstStyle/>
              <a:p>
                <a:r>
                  <a:rPr lang="en-IN" sz="2400" dirty="0" smtClean="0"/>
                  <a:t>Steps</a:t>
                </a:r>
                <a:r>
                  <a:rPr lang="en-IN" sz="2400" dirty="0"/>
                  <a:t>: </a:t>
                </a:r>
              </a:p>
              <a:p>
                <a:pPr algn="just"/>
                <a:r>
                  <a:rPr lang="en-US" sz="2400" b="1" dirty="0" smtClean="0"/>
                  <a:t>Average </a:t>
                </a:r>
                <a:r>
                  <a:rPr lang="en-US" sz="2400" b="1" dirty="0"/>
                  <a:t>Net Income: </a:t>
                </a:r>
                <a:endParaRPr lang="en-US" sz="2400" b="1" dirty="0" smtClean="0"/>
              </a:p>
              <a:p>
                <a:pPr marL="342900" indent="-342900" algn="just">
                  <a:buFont typeface="Arial" panose="020B0604020202020204" pitchFamily="34" charset="0"/>
                  <a:buChar char="•"/>
                </a:pPr>
                <a:r>
                  <a:rPr lang="en-US" sz="2400" dirty="0" smtClean="0"/>
                  <a:t>Net </a:t>
                </a:r>
                <a:r>
                  <a:rPr lang="en-US" sz="2400" dirty="0"/>
                  <a:t>Income in any year is net cash inflows minus </a:t>
                </a:r>
                <a:r>
                  <a:rPr lang="en-US" sz="2400" dirty="0" smtClean="0"/>
                  <a:t>depreciation. </a:t>
                </a:r>
              </a:p>
              <a:p>
                <a:pPr marL="342900" indent="-342900" algn="just">
                  <a:buFont typeface="Arial" panose="020B0604020202020204" pitchFamily="34" charset="0"/>
                  <a:buChar char="•"/>
                </a:pPr>
                <a:r>
                  <a:rPr lang="en-US" sz="2400" dirty="0"/>
                  <a:t>A</a:t>
                </a:r>
                <a:r>
                  <a:rPr lang="en-US" sz="2400" dirty="0" smtClean="0"/>
                  <a:t>verage Net Income = Sum of net </a:t>
                </a:r>
                <a:r>
                  <a:rPr lang="en-US" sz="2400" dirty="0"/>
                  <a:t>cash </a:t>
                </a:r>
                <a:r>
                  <a:rPr lang="en-US" sz="2400" dirty="0" smtClean="0"/>
                  <a:t>inflows/No. of years. </a:t>
                </a:r>
              </a:p>
              <a:p>
                <a:pPr algn="just"/>
                <a:endParaRPr lang="en-US" sz="2400" dirty="0"/>
              </a:p>
              <a:p>
                <a:pPr algn="just"/>
                <a:r>
                  <a:rPr lang="en-US" sz="2400" b="1" dirty="0" smtClean="0"/>
                  <a:t>Average </a:t>
                </a:r>
                <a:r>
                  <a:rPr lang="en-US" sz="2400" b="1" dirty="0"/>
                  <a:t>Investment: </a:t>
                </a:r>
                <a:endParaRPr lang="en-US" sz="2400" b="1" dirty="0" smtClean="0"/>
              </a:p>
              <a:p>
                <a:pPr algn="just"/>
                <a:r>
                  <a:rPr lang="en-US" sz="2400" dirty="0" smtClean="0"/>
                  <a:t>(Book Value in year 1 + Book Value at the end of the project)/2</a:t>
                </a:r>
              </a:p>
              <a:p>
                <a:pPr algn="just"/>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b>
                            <m:sSubPr>
                              <m:ctrlPr>
                                <a:rPr lang="en-US" sz="2400" i="1">
                                  <a:latin typeface="Cambria Math" panose="02040503050406030204" pitchFamily="18" charset="0"/>
                                </a:rPr>
                              </m:ctrlPr>
                            </m:sSubPr>
                            <m:e>
                              <m:r>
                                <a:rPr lang="en-IN" sz="2400" i="1">
                                  <a:latin typeface="Cambria Math" panose="02040503050406030204" pitchFamily="18" charset="0"/>
                                </a:rPr>
                                <m:t>𝐼</m:t>
                              </m:r>
                            </m:e>
                            <m:sub>
                              <m:r>
                                <a:rPr lang="en-IN" sz="2400" i="1">
                                  <a:latin typeface="Cambria Math" panose="02040503050406030204" pitchFamily="18" charset="0"/>
                                </a:rPr>
                                <m:t>0</m:t>
                              </m:r>
                            </m:sub>
                          </m:sSub>
                          <m:r>
                            <a:rPr lang="en-IN" sz="2400" b="0" i="1" smtClean="0">
                              <a:latin typeface="Cambria Math" panose="02040503050406030204" pitchFamily="18" charset="0"/>
                            </a:rPr>
                            <m:t>+</m:t>
                          </m:r>
                          <m:sSub>
                            <m:sSubPr>
                              <m:ctrlPr>
                                <a:rPr lang="en-US" sz="2400" i="1">
                                  <a:latin typeface="Cambria Math" panose="02040503050406030204" pitchFamily="18" charset="0"/>
                                </a:rPr>
                              </m:ctrlPr>
                            </m:sSubPr>
                            <m:e>
                              <m:r>
                                <a:rPr lang="en-IN" sz="2400" i="1">
                                  <a:latin typeface="Cambria Math" panose="02040503050406030204" pitchFamily="18" charset="0"/>
                                </a:rPr>
                                <m:t>𝐼</m:t>
                              </m:r>
                            </m:e>
                            <m:sub>
                              <m:r>
                                <a:rPr lang="en-IN" sz="2400" i="1">
                                  <a:latin typeface="Cambria Math" panose="02040503050406030204" pitchFamily="18" charset="0"/>
                                </a:rPr>
                                <m:t>𝑛</m:t>
                              </m:r>
                            </m:sub>
                          </m:sSub>
                        </m:num>
                        <m:den>
                          <m:r>
                            <a:rPr lang="en-IN" sz="2400" b="0" i="1" smtClean="0">
                              <a:latin typeface="Cambria Math" panose="02040503050406030204" pitchFamily="18" charset="0"/>
                            </a:rPr>
                            <m:t>2</m:t>
                          </m:r>
                        </m:den>
                      </m:f>
                      <m:r>
                        <a:rPr lang="en-IN" sz="2400" b="0" i="1" smtClean="0">
                          <a:latin typeface="Cambria Math" panose="02040503050406030204" pitchFamily="18" charset="0"/>
                        </a:rPr>
                        <m:t>.</m:t>
                      </m:r>
                    </m:oMath>
                  </m:oMathPara>
                </a14:m>
                <a:endParaRPr lang="en-US" sz="2400" dirty="0" smtClean="0"/>
              </a:p>
              <a:p>
                <a:pPr algn="just"/>
                <a:r>
                  <a:rPr lang="en-IN" sz="2400" dirty="0" smtClean="0"/>
                  <a:t>ARR </a:t>
                </a:r>
                <a:r>
                  <a:rPr lang="en-IN" sz="2400" dirty="0"/>
                  <a:t>= Average Net Income/Average Investment</a:t>
                </a:r>
              </a:p>
            </p:txBody>
          </p:sp>
        </mc:Choice>
        <mc:Fallback xmlns="">
          <p:sp>
            <p:nvSpPr>
              <p:cNvPr id="3" name="TextBox 2"/>
              <p:cNvSpPr txBox="1">
                <a:spLocks noRot="1" noChangeAspect="1" noMove="1" noResize="1" noEditPoints="1" noAdjustHandles="1" noChangeArrowheads="1" noChangeShapeType="1" noTextEdit="1"/>
              </p:cNvSpPr>
              <p:nvPr/>
            </p:nvSpPr>
            <p:spPr>
              <a:xfrm>
                <a:off x="434109" y="1616364"/>
                <a:ext cx="10538691" cy="3736023"/>
              </a:xfrm>
              <a:prstGeom prst="rect">
                <a:avLst/>
              </a:prstGeom>
              <a:blipFill>
                <a:blip r:embed="rId2"/>
                <a:stretch>
                  <a:fillRect l="-868" t="-1305" b="-2773"/>
                </a:stretch>
              </a:blipFill>
            </p:spPr>
            <p:txBody>
              <a:bodyPr/>
              <a:lstStyle/>
              <a:p>
                <a:r>
                  <a:rPr lang="en-IN">
                    <a:noFill/>
                  </a:rPr>
                  <a:t> </a:t>
                </a:r>
              </a:p>
            </p:txBody>
          </p:sp>
        </mc:Fallback>
      </mc:AlternateContent>
    </p:spTree>
    <p:extLst>
      <p:ext uri="{BB962C8B-B14F-4D97-AF65-F5344CB8AC3E}">
        <p14:creationId xmlns:p14="http://schemas.microsoft.com/office/powerpoint/2010/main" val="1143911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399" y="1394692"/>
            <a:ext cx="10999020" cy="3085460"/>
          </a:xfrm>
          <a:prstGeom prst="rect">
            <a:avLst/>
          </a:prstGeom>
        </p:spPr>
        <p:txBody>
          <a:bodyPr wrap="square">
            <a:spAutoFit/>
          </a:bodyPr>
          <a:lstStyle/>
          <a:p>
            <a:endParaRPr lang="en-IN" sz="1050" b="0" i="0" u="none" strike="noStrike" baseline="0" dirty="0" smtClean="0">
              <a:solidFill>
                <a:srgbClr val="000000"/>
              </a:solidFill>
              <a:latin typeface="Times New Roman" panose="02020603050405020304" pitchFamily="18" charset="0"/>
            </a:endParaRPr>
          </a:p>
          <a:p>
            <a:pPr marR="61090" algn="ctr"/>
            <a:endParaRPr lang="en-IN" dirty="0" smtClean="0">
              <a:latin typeface="Times New Roman" panose="02020603050405020304" pitchFamily="18" charset="0"/>
            </a:endParaRPr>
          </a:p>
          <a:p>
            <a:pPr marR="61090" algn="ctr"/>
            <a:endParaRPr lang="en-IN" dirty="0">
              <a:latin typeface="Times New Roman" panose="02020603050405020304" pitchFamily="18" charset="0"/>
            </a:endParaRPr>
          </a:p>
          <a:p>
            <a:pPr marR="61090" algn="ctr"/>
            <a:r>
              <a:rPr lang="en-IN" dirty="0" smtClean="0">
                <a:latin typeface="Times New Roman" panose="02020603050405020304" pitchFamily="18" charset="0"/>
              </a:rPr>
              <a:t>Example </a:t>
            </a:r>
          </a:p>
          <a:p>
            <a:pPr marR="61090" algn="ctr"/>
            <a:endParaRPr lang="en-IN" dirty="0">
              <a:latin typeface="Times New Roman" panose="02020603050405020304" pitchFamily="18" charset="0"/>
            </a:endParaRPr>
          </a:p>
          <a:p>
            <a:pPr marR="7460" algn="just"/>
            <a:r>
              <a:rPr lang="en-US" sz="2800" dirty="0">
                <a:latin typeface="Times New Roman" panose="02020603050405020304" pitchFamily="18" charset="0"/>
              </a:rPr>
              <a:t>Consider a company that is evaluating whether to buy a store in a new mall. The purchase price is </a:t>
            </a:r>
            <a:r>
              <a:rPr lang="en-US" sz="2800" dirty="0" smtClean="0">
                <a:latin typeface="Times New Roman" panose="02020603050405020304" pitchFamily="18" charset="0"/>
              </a:rPr>
              <a:t>INR 700 Cr. </a:t>
            </a:r>
            <a:r>
              <a:rPr lang="en-US" sz="2800" dirty="0">
                <a:latin typeface="Times New Roman" panose="02020603050405020304" pitchFamily="18" charset="0"/>
              </a:rPr>
              <a:t>It is estimated that the project life is 7 years and will need to be completely scrapped or rebuilt at the end of that time. The projected yearly sales and expenses are given in the </a:t>
            </a:r>
            <a:r>
              <a:rPr lang="en-US" sz="2800" dirty="0" smtClean="0">
                <a:latin typeface="Times New Roman" panose="02020603050405020304" pitchFamily="18" charset="0"/>
              </a:rPr>
              <a:t>next slide. </a:t>
            </a:r>
            <a:endParaRPr lang="en-IN" sz="2800" dirty="0"/>
          </a:p>
        </p:txBody>
      </p:sp>
      <p:sp>
        <p:nvSpPr>
          <p:cNvPr id="3" name="Title 1"/>
          <p:cNvSpPr txBox="1">
            <a:spLocks/>
          </p:cNvSpPr>
          <p:nvPr/>
        </p:nvSpPr>
        <p:spPr>
          <a:xfrm>
            <a:off x="406399" y="0"/>
            <a:ext cx="10476345" cy="11734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Evaluation of the Project. Traditional Technique</a:t>
            </a:r>
            <a:endParaRPr lang="en-IN" b="1" dirty="0"/>
          </a:p>
        </p:txBody>
      </p:sp>
    </p:spTree>
    <p:extLst>
      <p:ext uri="{BB962C8B-B14F-4D97-AF65-F5344CB8AC3E}">
        <p14:creationId xmlns:p14="http://schemas.microsoft.com/office/powerpoint/2010/main" val="1277146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45982780"/>
              </p:ext>
            </p:extLst>
          </p:nvPr>
        </p:nvGraphicFramePr>
        <p:xfrm>
          <a:off x="434110" y="542929"/>
          <a:ext cx="11342254" cy="5848635"/>
        </p:xfrm>
        <a:graphic>
          <a:graphicData uri="http://schemas.openxmlformats.org/drawingml/2006/table">
            <a:tbl>
              <a:tblPr>
                <a:tableStyleId>{5C22544A-7EE6-4342-B048-85BDC9FD1C3A}</a:tableStyleId>
              </a:tblPr>
              <a:tblGrid>
                <a:gridCol w="2153593">
                  <a:extLst>
                    <a:ext uri="{9D8B030D-6E8A-4147-A177-3AD203B41FA5}">
                      <a16:colId xmlns:a16="http://schemas.microsoft.com/office/drawing/2014/main" val="3218736635"/>
                    </a:ext>
                  </a:extLst>
                </a:gridCol>
                <a:gridCol w="1340013">
                  <a:extLst>
                    <a:ext uri="{9D8B030D-6E8A-4147-A177-3AD203B41FA5}">
                      <a16:colId xmlns:a16="http://schemas.microsoft.com/office/drawing/2014/main" val="1693492617"/>
                    </a:ext>
                  </a:extLst>
                </a:gridCol>
                <a:gridCol w="1340013">
                  <a:extLst>
                    <a:ext uri="{9D8B030D-6E8A-4147-A177-3AD203B41FA5}">
                      <a16:colId xmlns:a16="http://schemas.microsoft.com/office/drawing/2014/main" val="1816943904"/>
                    </a:ext>
                  </a:extLst>
                </a:gridCol>
                <a:gridCol w="1340013">
                  <a:extLst>
                    <a:ext uri="{9D8B030D-6E8A-4147-A177-3AD203B41FA5}">
                      <a16:colId xmlns:a16="http://schemas.microsoft.com/office/drawing/2014/main" val="1317102877"/>
                    </a:ext>
                  </a:extLst>
                </a:gridCol>
                <a:gridCol w="1340013">
                  <a:extLst>
                    <a:ext uri="{9D8B030D-6E8A-4147-A177-3AD203B41FA5}">
                      <a16:colId xmlns:a16="http://schemas.microsoft.com/office/drawing/2014/main" val="4026045933"/>
                    </a:ext>
                  </a:extLst>
                </a:gridCol>
                <a:gridCol w="1340013">
                  <a:extLst>
                    <a:ext uri="{9D8B030D-6E8A-4147-A177-3AD203B41FA5}">
                      <a16:colId xmlns:a16="http://schemas.microsoft.com/office/drawing/2014/main" val="1219011083"/>
                    </a:ext>
                  </a:extLst>
                </a:gridCol>
                <a:gridCol w="1340013">
                  <a:extLst>
                    <a:ext uri="{9D8B030D-6E8A-4147-A177-3AD203B41FA5}">
                      <a16:colId xmlns:a16="http://schemas.microsoft.com/office/drawing/2014/main" val="2693590291"/>
                    </a:ext>
                  </a:extLst>
                </a:gridCol>
                <a:gridCol w="1148583">
                  <a:extLst>
                    <a:ext uri="{9D8B030D-6E8A-4147-A177-3AD203B41FA5}">
                      <a16:colId xmlns:a16="http://schemas.microsoft.com/office/drawing/2014/main" val="1446883391"/>
                    </a:ext>
                  </a:extLst>
                </a:gridCol>
              </a:tblGrid>
              <a:tr h="500046">
                <a:tc>
                  <a:txBody>
                    <a:bodyPr/>
                    <a:lstStyle/>
                    <a:p>
                      <a:pPr algn="l" fontAlgn="b"/>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ctr" fontAlgn="b"/>
                      <a:r>
                        <a:rPr lang="en-IN" sz="1400" u="none" strike="noStrike">
                          <a:effectLst/>
                        </a:rPr>
                        <a:t>Year</a:t>
                      </a:r>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ctr" fontAlgn="b"/>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ctr" fontAlgn="b"/>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ctr" fontAlgn="b"/>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ctr" fontAlgn="b"/>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ctr" fontAlgn="b"/>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5872" marR="5872" marT="5872" marB="0" anchor="b"/>
                </a:tc>
                <a:extLst>
                  <a:ext uri="{0D108BD9-81ED-4DB2-BD59-A6C34878D82A}">
                    <a16:rowId xmlns:a16="http://schemas.microsoft.com/office/drawing/2014/main" val="894002896"/>
                  </a:ext>
                </a:extLst>
              </a:tr>
              <a:tr h="500046">
                <a:tc>
                  <a:txBody>
                    <a:bodyPr/>
                    <a:lstStyle/>
                    <a:p>
                      <a:pPr algn="l" fontAlgn="b"/>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a:effectLst/>
                        </a:rPr>
                        <a:t>4</a:t>
                      </a:r>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a:effectLst/>
                        </a:rPr>
                        <a:t>5</a:t>
                      </a:r>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a:effectLst/>
                        </a:rPr>
                        <a:t>6</a:t>
                      </a:r>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a:effectLst/>
                        </a:rPr>
                        <a:t>7</a:t>
                      </a:r>
                      <a:endParaRPr lang="en-IN" sz="1400" b="0" i="0" u="none" strike="noStrike">
                        <a:solidFill>
                          <a:srgbClr val="000000"/>
                        </a:solidFill>
                        <a:effectLst/>
                        <a:latin typeface="Calibri" panose="020F0502020204030204" pitchFamily="34" charset="0"/>
                      </a:endParaRPr>
                    </a:p>
                  </a:txBody>
                  <a:tcPr marL="5872" marR="5872" marT="5872" marB="0" anchor="b"/>
                </a:tc>
                <a:extLst>
                  <a:ext uri="{0D108BD9-81ED-4DB2-BD59-A6C34878D82A}">
                    <a16:rowId xmlns:a16="http://schemas.microsoft.com/office/drawing/2014/main" val="2962213415"/>
                  </a:ext>
                </a:extLst>
              </a:tr>
              <a:tr h="491865">
                <a:tc>
                  <a:txBody>
                    <a:bodyPr/>
                    <a:lstStyle/>
                    <a:p>
                      <a:pPr algn="l" fontAlgn="b"/>
                      <a:r>
                        <a:rPr lang="en-IN" sz="1400" u="none" strike="noStrike">
                          <a:effectLst/>
                        </a:rPr>
                        <a:t>Sales</a:t>
                      </a:r>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600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650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3,00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250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100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90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40</a:t>
                      </a:r>
                      <a:endParaRPr lang="en-IN" sz="1400" b="0" i="0" u="none" strike="noStrike" dirty="0">
                        <a:solidFill>
                          <a:srgbClr val="000000"/>
                        </a:solidFill>
                        <a:effectLst/>
                        <a:latin typeface="Calibri" panose="020F0502020204030204" pitchFamily="34" charset="0"/>
                      </a:endParaRPr>
                    </a:p>
                  </a:txBody>
                  <a:tcPr marL="5872" marR="5872" marT="5872" marB="0" anchor="b"/>
                </a:tc>
                <a:extLst>
                  <a:ext uri="{0D108BD9-81ED-4DB2-BD59-A6C34878D82A}">
                    <a16:rowId xmlns:a16="http://schemas.microsoft.com/office/drawing/2014/main" val="1681773108"/>
                  </a:ext>
                </a:extLst>
              </a:tr>
              <a:tr h="690724">
                <a:tc>
                  <a:txBody>
                    <a:bodyPr/>
                    <a:lstStyle/>
                    <a:p>
                      <a:pPr algn="l" fontAlgn="b"/>
                      <a:r>
                        <a:rPr lang="en-US" sz="1400" u="none" strike="noStrike" dirty="0">
                          <a:effectLst/>
                        </a:rPr>
                        <a:t>Less: Expenses (Variable and Fixed Cost)</a:t>
                      </a:r>
                      <a:endParaRPr lang="en-US"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300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200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150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150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50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50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30</a:t>
                      </a:r>
                      <a:endParaRPr lang="en-IN" sz="1400" b="0" i="0" u="none" strike="noStrike" dirty="0">
                        <a:solidFill>
                          <a:srgbClr val="000000"/>
                        </a:solidFill>
                        <a:effectLst/>
                        <a:latin typeface="Calibri" panose="020F0502020204030204" pitchFamily="34" charset="0"/>
                      </a:endParaRPr>
                    </a:p>
                  </a:txBody>
                  <a:tcPr marL="5872" marR="5872" marT="5872" marB="0" anchor="b"/>
                </a:tc>
                <a:extLst>
                  <a:ext uri="{0D108BD9-81ED-4DB2-BD59-A6C34878D82A}">
                    <a16:rowId xmlns:a16="http://schemas.microsoft.com/office/drawing/2014/main" val="2748575588"/>
                  </a:ext>
                </a:extLst>
              </a:tr>
              <a:tr h="482707">
                <a:tc>
                  <a:txBody>
                    <a:bodyPr/>
                    <a:lstStyle/>
                    <a:p>
                      <a:pPr algn="l" fontAlgn="b"/>
                      <a:r>
                        <a:rPr lang="en-US" sz="1400" u="none" strike="noStrike">
                          <a:effectLst/>
                        </a:rPr>
                        <a:t>Profit before Depreciation and Tax</a:t>
                      </a:r>
                      <a:endParaRPr lang="en-US" sz="1400" b="0" i="0" u="none" strike="noStrike">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300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450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150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100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50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40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10</a:t>
                      </a:r>
                      <a:endParaRPr lang="en-IN" sz="1400" b="0" i="0" u="none" strike="noStrike" dirty="0">
                        <a:solidFill>
                          <a:srgbClr val="000000"/>
                        </a:solidFill>
                        <a:effectLst/>
                        <a:latin typeface="Calibri" panose="020F0502020204030204" pitchFamily="34" charset="0"/>
                      </a:endParaRPr>
                    </a:p>
                  </a:txBody>
                  <a:tcPr marL="5872" marR="5872" marT="5872" marB="0" anchor="b"/>
                </a:tc>
                <a:extLst>
                  <a:ext uri="{0D108BD9-81ED-4DB2-BD59-A6C34878D82A}">
                    <a16:rowId xmlns:a16="http://schemas.microsoft.com/office/drawing/2014/main" val="3489649876"/>
                  </a:ext>
                </a:extLst>
              </a:tr>
              <a:tr h="267212">
                <a:tc>
                  <a:txBody>
                    <a:bodyPr/>
                    <a:lstStyle/>
                    <a:p>
                      <a:pPr algn="l" fontAlgn="b"/>
                      <a:r>
                        <a:rPr lang="en-IN" sz="1400" u="none" strike="noStrike">
                          <a:effectLst/>
                        </a:rPr>
                        <a:t>Depreciation</a:t>
                      </a:r>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100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100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100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100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100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100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100</a:t>
                      </a:r>
                      <a:endParaRPr lang="en-IN" sz="1400" b="0" i="0" u="none" strike="noStrike" dirty="0">
                        <a:solidFill>
                          <a:srgbClr val="000000"/>
                        </a:solidFill>
                        <a:effectLst/>
                        <a:latin typeface="Calibri" panose="020F0502020204030204" pitchFamily="34" charset="0"/>
                      </a:endParaRPr>
                    </a:p>
                  </a:txBody>
                  <a:tcPr marL="5872" marR="5872" marT="5872" marB="0" anchor="b"/>
                </a:tc>
                <a:extLst>
                  <a:ext uri="{0D108BD9-81ED-4DB2-BD59-A6C34878D82A}">
                    <a16:rowId xmlns:a16="http://schemas.microsoft.com/office/drawing/2014/main" val="2882890325"/>
                  </a:ext>
                </a:extLst>
              </a:tr>
              <a:tr h="327551">
                <a:tc>
                  <a:txBody>
                    <a:bodyPr/>
                    <a:lstStyle/>
                    <a:p>
                      <a:pPr algn="l" fontAlgn="b"/>
                      <a:r>
                        <a:rPr lang="en-IN" sz="1400" u="none" strike="noStrike">
                          <a:effectLst/>
                        </a:rPr>
                        <a:t>Profit Before Taxes</a:t>
                      </a:r>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200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350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50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a:effectLst/>
                        </a:rPr>
                        <a:t>-</a:t>
                      </a:r>
                      <a:r>
                        <a:rPr lang="en-IN" sz="1400" u="none" strike="noStrike" dirty="0" smtClean="0">
                          <a:effectLst/>
                        </a:rPr>
                        <a:t>50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a:effectLst/>
                        </a:rPr>
                        <a:t>-</a:t>
                      </a:r>
                      <a:r>
                        <a:rPr lang="en-IN" sz="1400" u="none" strike="noStrike" dirty="0" smtClean="0">
                          <a:effectLst/>
                        </a:rPr>
                        <a:t>60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a:effectLst/>
                        </a:rPr>
                        <a:t>-</a:t>
                      </a:r>
                      <a:r>
                        <a:rPr lang="en-IN" sz="1400" u="none" strike="noStrike" dirty="0" smtClean="0">
                          <a:effectLst/>
                        </a:rPr>
                        <a:t>90</a:t>
                      </a:r>
                      <a:endParaRPr lang="en-IN" sz="1400" b="0" i="0" u="none" strike="noStrike" dirty="0">
                        <a:solidFill>
                          <a:srgbClr val="000000"/>
                        </a:solidFill>
                        <a:effectLst/>
                        <a:latin typeface="Calibri" panose="020F0502020204030204" pitchFamily="34" charset="0"/>
                      </a:endParaRPr>
                    </a:p>
                  </a:txBody>
                  <a:tcPr marL="5872" marR="5872" marT="5872" marB="0" anchor="b"/>
                </a:tc>
                <a:extLst>
                  <a:ext uri="{0D108BD9-81ED-4DB2-BD59-A6C34878D82A}">
                    <a16:rowId xmlns:a16="http://schemas.microsoft.com/office/drawing/2014/main" val="2304440481"/>
                  </a:ext>
                </a:extLst>
              </a:tr>
              <a:tr h="568904">
                <a:tc>
                  <a:txBody>
                    <a:bodyPr/>
                    <a:lstStyle/>
                    <a:p>
                      <a:pPr algn="l" fontAlgn="b"/>
                      <a:r>
                        <a:rPr lang="en-US" sz="1400" u="none" strike="noStrike">
                          <a:effectLst/>
                        </a:rPr>
                        <a:t>Less: Income Tax Tax rate 25%</a:t>
                      </a:r>
                      <a:endParaRPr lang="en-US" sz="1400" b="0" i="0" u="none" strike="noStrike">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50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87.5</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12.5</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a:effectLst/>
                        </a:rPr>
                        <a:t>-</a:t>
                      </a:r>
                      <a:r>
                        <a:rPr lang="en-IN" sz="1400" u="none" strike="noStrike" dirty="0" smtClean="0">
                          <a:effectLst/>
                        </a:rPr>
                        <a:t>12.5</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a:effectLst/>
                        </a:rPr>
                        <a:t>-</a:t>
                      </a:r>
                      <a:r>
                        <a:rPr lang="en-IN" sz="1400" u="none" strike="noStrike" dirty="0" smtClean="0">
                          <a:effectLst/>
                        </a:rPr>
                        <a:t>15</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a:effectLst/>
                        </a:rPr>
                        <a:t>-</a:t>
                      </a:r>
                      <a:r>
                        <a:rPr lang="en-IN" sz="1400" u="none" strike="noStrike" dirty="0" smtClean="0">
                          <a:effectLst/>
                        </a:rPr>
                        <a:t>22.5</a:t>
                      </a:r>
                      <a:endParaRPr lang="en-IN" sz="1400" b="0" i="0" u="none" strike="noStrike" dirty="0">
                        <a:solidFill>
                          <a:srgbClr val="000000"/>
                        </a:solidFill>
                        <a:effectLst/>
                        <a:latin typeface="Calibri" panose="020F0502020204030204" pitchFamily="34" charset="0"/>
                      </a:endParaRPr>
                    </a:p>
                  </a:txBody>
                  <a:tcPr marL="5872" marR="5872" marT="5872" marB="0" anchor="b"/>
                </a:tc>
                <a:extLst>
                  <a:ext uri="{0D108BD9-81ED-4DB2-BD59-A6C34878D82A}">
                    <a16:rowId xmlns:a16="http://schemas.microsoft.com/office/drawing/2014/main" val="2983983446"/>
                  </a:ext>
                </a:extLst>
              </a:tr>
              <a:tr h="405128">
                <a:tc>
                  <a:txBody>
                    <a:bodyPr/>
                    <a:lstStyle/>
                    <a:p>
                      <a:pPr algn="l" fontAlgn="b"/>
                      <a:r>
                        <a:rPr lang="en-IN" sz="1400" u="none" strike="noStrike">
                          <a:effectLst/>
                        </a:rPr>
                        <a:t>Profit After Tax</a:t>
                      </a:r>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150</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262.5</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37.5</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a:effectLst/>
                        </a:rPr>
                        <a:t>-</a:t>
                      </a:r>
                      <a:r>
                        <a:rPr lang="en-IN" sz="1400" u="none" strike="noStrike" dirty="0" smtClean="0">
                          <a:effectLst/>
                        </a:rPr>
                        <a:t>37.5</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a:effectLst/>
                        </a:rPr>
                        <a:t>-</a:t>
                      </a:r>
                      <a:r>
                        <a:rPr lang="en-IN" sz="1400" u="none" strike="noStrike" dirty="0" smtClean="0">
                          <a:effectLst/>
                        </a:rPr>
                        <a:t>45</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a:effectLst/>
                        </a:rPr>
                        <a:t>-</a:t>
                      </a:r>
                      <a:r>
                        <a:rPr lang="en-IN" sz="1400" u="none" strike="noStrike" dirty="0" smtClean="0">
                          <a:effectLst/>
                        </a:rPr>
                        <a:t>67.5</a:t>
                      </a:r>
                      <a:endParaRPr lang="en-IN" sz="1400" b="0" i="0" u="none" strike="noStrike" dirty="0">
                        <a:solidFill>
                          <a:srgbClr val="000000"/>
                        </a:solidFill>
                        <a:effectLst/>
                        <a:latin typeface="Calibri" panose="020F0502020204030204" pitchFamily="34" charset="0"/>
                      </a:endParaRPr>
                    </a:p>
                  </a:txBody>
                  <a:tcPr marL="5872" marR="5872" marT="5872" marB="0" anchor="b"/>
                </a:tc>
                <a:extLst>
                  <a:ext uri="{0D108BD9-81ED-4DB2-BD59-A6C34878D82A}">
                    <a16:rowId xmlns:a16="http://schemas.microsoft.com/office/drawing/2014/main" val="3209323411"/>
                  </a:ext>
                </a:extLst>
              </a:tr>
              <a:tr h="387889">
                <a:tc>
                  <a:txBody>
                    <a:bodyPr/>
                    <a:lstStyle/>
                    <a:p>
                      <a:pPr algn="l" fontAlgn="b"/>
                      <a:r>
                        <a:rPr lang="en-IN" sz="1400" u="none" strike="noStrike">
                          <a:effectLst/>
                        </a:rPr>
                        <a:t>Average Net Income</a:t>
                      </a:r>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r" fontAlgn="b"/>
                      <a:r>
                        <a:rPr lang="en-IN" sz="1400" u="none" strike="noStrike" dirty="0" smtClean="0">
                          <a:effectLst/>
                        </a:rPr>
                        <a:t>52.5</a:t>
                      </a:r>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5872" marR="5872" marT="5872" marB="0" anchor="b"/>
                </a:tc>
                <a:extLst>
                  <a:ext uri="{0D108BD9-81ED-4DB2-BD59-A6C34878D82A}">
                    <a16:rowId xmlns:a16="http://schemas.microsoft.com/office/drawing/2014/main" val="2798101095"/>
                  </a:ext>
                </a:extLst>
              </a:tr>
              <a:tr h="422368">
                <a:tc>
                  <a:txBody>
                    <a:bodyPr/>
                    <a:lstStyle/>
                    <a:p>
                      <a:pPr algn="l" fontAlgn="b"/>
                      <a:r>
                        <a:rPr lang="en-IN" sz="1400" u="none" strike="noStrike">
                          <a:effectLst/>
                        </a:rPr>
                        <a:t>Average Investment</a:t>
                      </a:r>
                      <a:endParaRPr lang="en-IN" sz="1400" b="0" i="0" u="none" strike="noStrike">
                        <a:solidFill>
                          <a:srgbClr val="000000"/>
                        </a:solidFill>
                        <a:effectLst/>
                        <a:latin typeface="Calibri" panose="020F0502020204030204" pitchFamily="34" charset="0"/>
                      </a:endParaRPr>
                    </a:p>
                  </a:txBody>
                  <a:tcPr marL="5872" marR="5872" marT="5872" marB="0" anchor="b"/>
                </a:tc>
                <a:tc gridSpan="2">
                  <a:txBody>
                    <a:bodyPr/>
                    <a:lstStyle/>
                    <a:p>
                      <a:pPr algn="l" fontAlgn="b"/>
                      <a:r>
                        <a:rPr lang="en-IN" sz="1400" u="none" strike="noStrike" dirty="0">
                          <a:effectLst/>
                        </a:rPr>
                        <a:t>(</a:t>
                      </a:r>
                      <a:r>
                        <a:rPr lang="en-IN" sz="1400" u="none" strike="noStrike" dirty="0" smtClean="0">
                          <a:effectLst/>
                        </a:rPr>
                        <a:t>700+0</a:t>
                      </a:r>
                      <a:r>
                        <a:rPr lang="en-IN" sz="1400" u="none" strike="noStrike" dirty="0">
                          <a:effectLst/>
                        </a:rPr>
                        <a:t>)/</a:t>
                      </a:r>
                      <a:r>
                        <a:rPr lang="en-IN" sz="1400" u="none" strike="noStrike" dirty="0" smtClean="0">
                          <a:effectLst/>
                        </a:rPr>
                        <a:t>2=350</a:t>
                      </a:r>
                      <a:endParaRPr lang="en-IN" sz="1400" b="0" i="0" u="none" strike="noStrike" dirty="0">
                        <a:solidFill>
                          <a:srgbClr val="000000"/>
                        </a:solidFill>
                        <a:effectLst/>
                        <a:latin typeface="Calibri" panose="020F0502020204030204" pitchFamily="34" charset="0"/>
                      </a:endParaRPr>
                    </a:p>
                  </a:txBody>
                  <a:tcPr marL="5872" marR="5872" marT="5872" marB="0" anchor="b"/>
                </a:tc>
                <a:tc hMerge="1">
                  <a:txBody>
                    <a:bodyPr/>
                    <a:lstStyle/>
                    <a:p>
                      <a:endParaRPr lang="en-IN"/>
                    </a:p>
                  </a:txBody>
                  <a:tcPr/>
                </a:tc>
                <a:tc>
                  <a:txBody>
                    <a:bodyPr/>
                    <a:lstStyle/>
                    <a:p>
                      <a:pPr algn="l" fontAlgn="b"/>
                      <a:endParaRPr lang="en-IN" sz="1400" b="0" i="0" u="none" strike="noStrike" dirty="0">
                        <a:solidFill>
                          <a:srgbClr val="000000"/>
                        </a:solidFill>
                        <a:effectLst/>
                        <a:latin typeface="Calibri" panose="020F0502020204030204" pitchFamily="34" charset="0"/>
                      </a:endParaRPr>
                    </a:p>
                  </a:txBody>
                  <a:tcPr marL="5872" marR="5872" marT="5872"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5872" marR="5872" marT="5872" marB="0" anchor="b"/>
                </a:tc>
                <a:extLst>
                  <a:ext uri="{0D108BD9-81ED-4DB2-BD59-A6C34878D82A}">
                    <a16:rowId xmlns:a16="http://schemas.microsoft.com/office/drawing/2014/main" val="1006434931"/>
                  </a:ext>
                </a:extLst>
              </a:tr>
              <a:tr h="284452">
                <a:tc>
                  <a:txBody>
                    <a:bodyPr/>
                    <a:lstStyle/>
                    <a:p>
                      <a:pPr algn="l" fontAlgn="b"/>
                      <a:r>
                        <a:rPr lang="en-IN" sz="1400" u="none" strike="noStrike" dirty="0" smtClean="0">
                          <a:effectLst/>
                        </a:rPr>
                        <a:t>ARR</a:t>
                      </a:r>
                      <a:endParaRPr lang="en-IN" sz="1400" b="0" i="0" u="none" strike="noStrike" dirty="0">
                        <a:solidFill>
                          <a:srgbClr val="000000"/>
                        </a:solidFill>
                        <a:effectLst/>
                        <a:latin typeface="Calibri" panose="020F0502020204030204" pitchFamily="34" charset="0"/>
                      </a:endParaRPr>
                    </a:p>
                  </a:txBody>
                  <a:tcPr marL="5872" marR="5872" marT="5872" marB="0" anchor="b"/>
                </a:tc>
                <a:tc gridSpan="3">
                  <a:txBody>
                    <a:bodyPr/>
                    <a:lstStyle/>
                    <a:p>
                      <a:pPr algn="l" fontAlgn="b"/>
                      <a:r>
                        <a:rPr lang="en-IN" sz="1400" u="none" strike="noStrike" dirty="0">
                          <a:effectLst/>
                        </a:rPr>
                        <a:t>(</a:t>
                      </a:r>
                      <a:r>
                        <a:rPr lang="en-IN" sz="1400" u="none" strike="noStrike" dirty="0" smtClean="0">
                          <a:effectLst/>
                        </a:rPr>
                        <a:t>52.5/350)*</a:t>
                      </a:r>
                      <a:r>
                        <a:rPr lang="en-IN" sz="1400" u="none" strike="noStrike" dirty="0">
                          <a:effectLst/>
                        </a:rPr>
                        <a:t>100   = </a:t>
                      </a:r>
                      <a:r>
                        <a:rPr lang="en-IN" sz="1400" u="none" strike="noStrike" dirty="0" smtClean="0">
                          <a:effectLst/>
                        </a:rPr>
                        <a:t>15%</a:t>
                      </a:r>
                      <a:endParaRPr lang="en-IN" sz="1400" b="0" i="0" u="none" strike="noStrike" dirty="0">
                        <a:solidFill>
                          <a:srgbClr val="000000"/>
                        </a:solidFill>
                        <a:effectLst/>
                        <a:latin typeface="Calibri" panose="020F0502020204030204" pitchFamily="34" charset="0"/>
                      </a:endParaRPr>
                    </a:p>
                  </a:txBody>
                  <a:tcPr marL="5872" marR="5872" marT="5872" marB="0" anchor="b"/>
                </a:tc>
                <a:tc hMerge="1">
                  <a:txBody>
                    <a:bodyPr/>
                    <a:lstStyle/>
                    <a:p>
                      <a:endParaRPr lang="en-IN"/>
                    </a:p>
                  </a:txBody>
                  <a:tcPr/>
                </a:tc>
                <a:tc hMerge="1">
                  <a:txBody>
                    <a:bodyPr/>
                    <a:lstStyle/>
                    <a:p>
                      <a:endParaRPr lang="en-IN"/>
                    </a:p>
                  </a:txBody>
                  <a:tcPr/>
                </a:tc>
                <a:tc>
                  <a:txBody>
                    <a:bodyPr/>
                    <a:lstStyle/>
                    <a:p>
                      <a:pPr algn="l" fontAlgn="b"/>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5872" marR="5872" marT="5872" marB="0" anchor="b"/>
                </a:tc>
                <a:extLst>
                  <a:ext uri="{0D108BD9-81ED-4DB2-BD59-A6C34878D82A}">
                    <a16:rowId xmlns:a16="http://schemas.microsoft.com/office/drawing/2014/main" val="151494600"/>
                  </a:ext>
                </a:extLst>
              </a:tr>
              <a:tr h="250988">
                <a:tc>
                  <a:txBody>
                    <a:bodyPr/>
                    <a:lstStyle/>
                    <a:p>
                      <a:pPr algn="l" fontAlgn="b"/>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5872" marR="5872" marT="5872"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5872" marR="5872" marT="5872" marB="0" anchor="b"/>
                </a:tc>
                <a:extLst>
                  <a:ext uri="{0D108BD9-81ED-4DB2-BD59-A6C34878D82A}">
                    <a16:rowId xmlns:a16="http://schemas.microsoft.com/office/drawing/2014/main" val="4109337125"/>
                  </a:ext>
                </a:extLst>
              </a:tr>
              <a:tr h="268755">
                <a:tc>
                  <a:txBody>
                    <a:bodyPr/>
                    <a:lstStyle/>
                    <a:p>
                      <a:pPr algn="l" fontAlgn="b"/>
                      <a:endParaRPr lang="en-IN" sz="1400" b="0" i="0" u="none" strike="noStrike" dirty="0">
                        <a:solidFill>
                          <a:srgbClr val="000000"/>
                        </a:solidFill>
                        <a:effectLst/>
                        <a:latin typeface="Calibri" panose="020F0502020204030204" pitchFamily="34" charset="0"/>
                      </a:endParaRPr>
                    </a:p>
                  </a:txBody>
                  <a:tcPr marL="5872" marR="5872" marT="5872" marB="0" anchor="b"/>
                </a:tc>
                <a:tc gridSpan="7">
                  <a:txBody>
                    <a:bodyPr/>
                    <a:lstStyle/>
                    <a:p>
                      <a:pPr algn="l" fontAlgn="b"/>
                      <a:r>
                        <a:rPr lang="en-US" sz="1400" u="none" strike="noStrike" dirty="0">
                          <a:effectLst/>
                        </a:rPr>
                        <a:t>If estimated </a:t>
                      </a:r>
                      <a:r>
                        <a:rPr lang="en-US" sz="1400" u="none" strike="noStrike" dirty="0" smtClean="0">
                          <a:effectLst/>
                        </a:rPr>
                        <a:t>ARR </a:t>
                      </a:r>
                      <a:r>
                        <a:rPr lang="en-US" sz="1400" u="none" strike="noStrike" dirty="0">
                          <a:effectLst/>
                        </a:rPr>
                        <a:t>of </a:t>
                      </a:r>
                      <a:r>
                        <a:rPr lang="en-US" sz="1400" u="none" strike="noStrike" dirty="0" smtClean="0">
                          <a:effectLst/>
                        </a:rPr>
                        <a:t>15% </a:t>
                      </a:r>
                      <a:r>
                        <a:rPr lang="en-US" sz="1400" u="none" strike="noStrike" dirty="0">
                          <a:effectLst/>
                        </a:rPr>
                        <a:t>if greater than Minimum Rate set by the management the project will be </a:t>
                      </a:r>
                      <a:r>
                        <a:rPr lang="en-US" sz="1400" u="none" strike="noStrike" dirty="0" smtClean="0">
                          <a:effectLst/>
                        </a:rPr>
                        <a:t>accepted.</a:t>
                      </a:r>
                      <a:endParaRPr lang="en-US" sz="1400" b="0" i="0" u="none" strike="noStrike" dirty="0">
                        <a:solidFill>
                          <a:srgbClr val="000000"/>
                        </a:solidFill>
                        <a:effectLst/>
                        <a:latin typeface="Calibri" panose="020F0502020204030204" pitchFamily="34" charset="0"/>
                      </a:endParaRPr>
                    </a:p>
                  </a:txBody>
                  <a:tcPr marL="5872" marR="5872" marT="5872"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8945350"/>
                  </a:ext>
                </a:extLst>
              </a:tr>
            </a:tbl>
          </a:graphicData>
        </a:graphic>
      </p:graphicFrame>
    </p:spTree>
    <p:extLst>
      <p:ext uri="{BB962C8B-B14F-4D97-AF65-F5344CB8AC3E}">
        <p14:creationId xmlns:p14="http://schemas.microsoft.com/office/powerpoint/2010/main" val="3778370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3018" y="1109391"/>
            <a:ext cx="9790546" cy="3677930"/>
          </a:xfrm>
          <a:prstGeom prst="rect">
            <a:avLst/>
          </a:prstGeom>
        </p:spPr>
        <p:txBody>
          <a:bodyPr wrap="square">
            <a:spAutoFit/>
          </a:bodyPr>
          <a:lstStyle/>
          <a:p>
            <a:endParaRPr lang="en-IN" sz="1050" b="0" i="0" u="none" strike="noStrike" baseline="0" dirty="0" smtClean="0">
              <a:solidFill>
                <a:srgbClr val="000000"/>
              </a:solidFill>
              <a:latin typeface="Times New Roman" panose="02020603050405020304" pitchFamily="18" charset="0"/>
            </a:endParaRPr>
          </a:p>
          <a:p>
            <a:r>
              <a:rPr lang="en-US" sz="3200" b="1" dirty="0" smtClean="0"/>
              <a:t>The Average Accounting Return Rule(AAR):</a:t>
            </a:r>
          </a:p>
          <a:p>
            <a:endParaRPr lang="en-IN" sz="1050" b="0" i="0" u="none" strike="noStrike" baseline="0" dirty="0" smtClean="0">
              <a:latin typeface="Times New Roman" panose="02020603050405020304" pitchFamily="18" charset="0"/>
            </a:endParaRPr>
          </a:p>
          <a:p>
            <a:r>
              <a:rPr lang="en-US" sz="3600" b="1" i="0" u="none" strike="noStrike" baseline="0" dirty="0" smtClean="0">
                <a:latin typeface="Times New Roman" panose="02020603050405020304" pitchFamily="18" charset="0"/>
              </a:rPr>
              <a:t>Disadvantages</a:t>
            </a:r>
            <a:r>
              <a:rPr lang="en-US" sz="3600" b="0" i="0" u="none" strike="noStrike" baseline="0" dirty="0" smtClean="0">
                <a:latin typeface="Times New Roman" panose="02020603050405020304" pitchFamily="18" charset="0"/>
              </a:rPr>
              <a:t>:</a:t>
            </a:r>
          </a:p>
          <a:p>
            <a:pPr marL="342900" indent="-342900">
              <a:buFont typeface="Arial" panose="020B0604020202020204" pitchFamily="34" charset="0"/>
              <a:buChar char="•"/>
            </a:pPr>
            <a:r>
              <a:rPr lang="en-US" sz="3600" b="0" i="0" u="none" strike="noStrike" baseline="0" dirty="0" smtClean="0">
                <a:latin typeface="Times New Roman" panose="02020603050405020304" pitchFamily="18" charset="0"/>
              </a:rPr>
              <a:t> </a:t>
            </a:r>
            <a:r>
              <a:rPr lang="en-US" sz="3600" dirty="0">
                <a:latin typeface="Times New Roman" panose="02020603050405020304" pitchFamily="18" charset="0"/>
              </a:rPr>
              <a:t>Ignores the time value of money </a:t>
            </a:r>
          </a:p>
          <a:p>
            <a:pPr marL="285750" indent="-285750">
              <a:buFont typeface="Arial" panose="020B0604020202020204" pitchFamily="34" charset="0"/>
              <a:buChar char="•"/>
            </a:pPr>
            <a:r>
              <a:rPr lang="en-US" sz="3600" dirty="0" smtClean="0">
                <a:latin typeface="Times New Roman" panose="02020603050405020304" pitchFamily="18" charset="0"/>
              </a:rPr>
              <a:t>Based </a:t>
            </a:r>
            <a:r>
              <a:rPr lang="en-US" sz="3600" dirty="0">
                <a:latin typeface="Times New Roman" panose="02020603050405020304" pitchFamily="18" charset="0"/>
              </a:rPr>
              <a:t>on book values, not cash flows and market values</a:t>
            </a:r>
          </a:p>
          <a:p>
            <a:endParaRPr lang="en-IN" sz="3600" dirty="0">
              <a:latin typeface="Times New Roman" panose="02020603050405020304" pitchFamily="18" charset="0"/>
            </a:endParaRPr>
          </a:p>
        </p:txBody>
      </p:sp>
    </p:spTree>
    <p:extLst>
      <p:ext uri="{BB962C8B-B14F-4D97-AF65-F5344CB8AC3E}">
        <p14:creationId xmlns:p14="http://schemas.microsoft.com/office/powerpoint/2010/main" val="10510567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6399" y="3028344"/>
            <a:ext cx="10476345" cy="11734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Evaluation of the Project. Discounted Cash Flow Technique</a:t>
            </a:r>
            <a:endParaRPr lang="en-IN" b="1" dirty="0"/>
          </a:p>
        </p:txBody>
      </p:sp>
    </p:spTree>
    <p:extLst>
      <p:ext uri="{BB962C8B-B14F-4D97-AF65-F5344CB8AC3E}">
        <p14:creationId xmlns:p14="http://schemas.microsoft.com/office/powerpoint/2010/main" val="3796666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945" y="1394691"/>
            <a:ext cx="11286837" cy="5247590"/>
          </a:xfrm>
          <a:prstGeom prst="rect">
            <a:avLst/>
          </a:prstGeom>
        </p:spPr>
        <p:txBody>
          <a:bodyPr wrap="square">
            <a:spAutoFit/>
          </a:bodyPr>
          <a:lstStyle/>
          <a:p>
            <a:endParaRPr lang="en-IN" sz="900" b="0" i="0" u="none" strike="noStrike" baseline="0" dirty="0" smtClean="0">
              <a:solidFill>
                <a:srgbClr val="000000"/>
              </a:solidFill>
              <a:latin typeface="Times New Roman" panose="02020603050405020304" pitchFamily="18" charset="0"/>
            </a:endParaRPr>
          </a:p>
          <a:p>
            <a:pPr marR="42870" algn="ctr"/>
            <a:r>
              <a:rPr lang="en-IN" b="1" dirty="0">
                <a:latin typeface="Times New Roman" panose="02020603050405020304" pitchFamily="18" charset="0"/>
              </a:rPr>
              <a:t>I. Net Present Value </a:t>
            </a:r>
            <a:endParaRPr lang="en-IN" dirty="0">
              <a:latin typeface="Times New Roman" panose="02020603050405020304" pitchFamily="18" charset="0"/>
            </a:endParaRPr>
          </a:p>
          <a:p>
            <a:pPr marR="0" algn="just"/>
            <a:r>
              <a:rPr lang="en-US" sz="2400" dirty="0">
                <a:latin typeface="Times New Roman" panose="02020603050405020304" pitchFamily="18" charset="0"/>
              </a:rPr>
              <a:t>One way of deciding whether the firm should accept or reject an investment project is to determine the </a:t>
            </a:r>
            <a:r>
              <a:rPr lang="en-US" sz="2400" i="1" dirty="0">
                <a:latin typeface="Times New Roman" panose="02020603050405020304" pitchFamily="18" charset="0"/>
              </a:rPr>
              <a:t>Net Present Value (NPV) </a:t>
            </a:r>
            <a:r>
              <a:rPr lang="en-US" sz="2400" dirty="0">
                <a:latin typeface="Times New Roman" panose="02020603050405020304" pitchFamily="18" charset="0"/>
              </a:rPr>
              <a:t>of the project. </a:t>
            </a:r>
          </a:p>
          <a:p>
            <a:pPr marR="0" algn="just"/>
            <a:r>
              <a:rPr lang="en-US" sz="2400" dirty="0">
                <a:latin typeface="Times New Roman" panose="02020603050405020304" pitchFamily="18" charset="0"/>
              </a:rPr>
              <a:t>NPV of a project is the difference between the present value of expected net cash inflows and the present value of cash outflows (initial cost). </a:t>
            </a:r>
          </a:p>
          <a:p>
            <a:endParaRPr lang="en-IN" dirty="0">
              <a:latin typeface="Times New Roman" panose="02020603050405020304" pitchFamily="18" charset="0"/>
            </a:endParaRPr>
          </a:p>
          <a:p>
            <a:endParaRPr lang="en-US" dirty="0" smtClean="0">
              <a:latin typeface="Times New Roman" panose="02020603050405020304" pitchFamily="18" charset="0"/>
            </a:endParaRPr>
          </a:p>
          <a:p>
            <a:endParaRPr lang="en-US" dirty="0">
              <a:latin typeface="Times New Roman" panose="02020603050405020304" pitchFamily="18" charset="0"/>
            </a:endParaRPr>
          </a:p>
          <a:p>
            <a:endParaRPr lang="en-US" dirty="0" smtClean="0">
              <a:latin typeface="Times New Roman" panose="02020603050405020304" pitchFamily="18" charset="0"/>
            </a:endParaRPr>
          </a:p>
          <a:p>
            <a:r>
              <a:rPr lang="en-US" b="1" dirty="0" smtClean="0">
                <a:latin typeface="Times New Roman" panose="02020603050405020304" pitchFamily="18" charset="0"/>
              </a:rPr>
              <a:t>Decision </a:t>
            </a:r>
            <a:r>
              <a:rPr lang="en-US" b="1" dirty="0">
                <a:latin typeface="Times New Roman" panose="02020603050405020304" pitchFamily="18" charset="0"/>
              </a:rPr>
              <a:t>(NPV) Rule: </a:t>
            </a:r>
            <a:endParaRPr lang="en-US" b="1" dirty="0" smtClean="0">
              <a:latin typeface="Times New Roman" panose="02020603050405020304" pitchFamily="18" charset="0"/>
            </a:endParaRPr>
          </a:p>
          <a:p>
            <a:endParaRPr lang="en-US" sz="1100" b="1" i="0" u="none" strike="noStrike" baseline="0" dirty="0">
              <a:solidFill>
                <a:srgbClr val="000000"/>
              </a:solidFill>
              <a:latin typeface="Times New Roman" panose="02020603050405020304" pitchFamily="18" charset="0"/>
            </a:endParaRPr>
          </a:p>
          <a:p>
            <a:endParaRPr lang="en-US" sz="1100" b="1" dirty="0" smtClean="0">
              <a:solidFill>
                <a:srgbClr val="000000"/>
              </a:solidFill>
              <a:latin typeface="Times New Roman" panose="02020603050405020304" pitchFamily="18" charset="0"/>
            </a:endParaRPr>
          </a:p>
          <a:p>
            <a:endParaRPr lang="en-US" sz="1100" b="1" i="0" u="none" strike="noStrike" baseline="0" dirty="0">
              <a:solidFill>
                <a:srgbClr val="000000"/>
              </a:solidFill>
              <a:latin typeface="Times New Roman" panose="02020603050405020304" pitchFamily="18" charset="0"/>
            </a:endParaRPr>
          </a:p>
          <a:p>
            <a:endParaRPr lang="en-US" sz="1100" b="1" dirty="0" smtClean="0">
              <a:solidFill>
                <a:srgbClr val="000000"/>
              </a:solidFill>
              <a:latin typeface="Times New Roman" panose="02020603050405020304" pitchFamily="18" charset="0"/>
            </a:endParaRPr>
          </a:p>
          <a:p>
            <a:endParaRPr lang="en-US" sz="1100" b="1" i="0" u="none" strike="noStrike" baseline="0" dirty="0">
              <a:solidFill>
                <a:srgbClr val="000000"/>
              </a:solidFill>
              <a:latin typeface="Times New Roman" panose="02020603050405020304" pitchFamily="18" charset="0"/>
            </a:endParaRPr>
          </a:p>
          <a:p>
            <a:endParaRPr lang="en-US" sz="1100" b="1" dirty="0" smtClean="0">
              <a:solidFill>
                <a:srgbClr val="000000"/>
              </a:solidFill>
              <a:latin typeface="Times New Roman" panose="02020603050405020304" pitchFamily="18" charset="0"/>
            </a:endParaRPr>
          </a:p>
          <a:p>
            <a:endParaRPr lang="en-US" sz="1100" b="1" i="0" u="none" strike="noStrike" baseline="0" dirty="0">
              <a:solidFill>
                <a:srgbClr val="000000"/>
              </a:solidFill>
              <a:latin typeface="Times New Roman" panose="02020603050405020304" pitchFamily="18" charset="0"/>
            </a:endParaRPr>
          </a:p>
          <a:p>
            <a:endParaRPr lang="en-US" sz="1100" b="1" dirty="0" smtClean="0">
              <a:solidFill>
                <a:srgbClr val="000000"/>
              </a:solidFill>
              <a:latin typeface="Times New Roman" panose="02020603050405020304" pitchFamily="18" charset="0"/>
            </a:endParaRPr>
          </a:p>
          <a:p>
            <a:endParaRPr lang="en-US" sz="1100" b="1" i="0" u="none" strike="noStrike" baseline="0" dirty="0">
              <a:solidFill>
                <a:srgbClr val="000000"/>
              </a:solidFill>
              <a:latin typeface="Times New Roman" panose="02020603050405020304" pitchFamily="18" charset="0"/>
            </a:endParaRPr>
          </a:p>
          <a:p>
            <a:r>
              <a:rPr lang="en-US" sz="1100" b="0" i="0" u="none" strike="noStrike" baseline="0" dirty="0" smtClean="0">
                <a:solidFill>
                  <a:srgbClr val="000000"/>
                </a:solidFill>
                <a:latin typeface="Times New Roman" panose="02020603050405020304" pitchFamily="18" charset="0"/>
              </a:rPr>
              <a:t>	</a:t>
            </a:r>
            <a:r>
              <a:rPr lang="en-US" sz="1100" b="1" i="0" u="none" strike="noStrike" baseline="0" dirty="0" smtClean="0">
                <a:solidFill>
                  <a:srgbClr val="000000"/>
                </a:solidFill>
                <a:latin typeface="Times New Roman" panose="02020603050405020304" pitchFamily="18" charset="0"/>
              </a:rPr>
              <a:t> </a:t>
            </a:r>
            <a:r>
              <a:rPr lang="en-US" sz="1100" b="0" i="0" u="none" strike="noStrike" baseline="0" dirty="0" smtClean="0">
                <a:solidFill>
                  <a:srgbClr val="000000"/>
                </a:solidFill>
                <a:latin typeface="Times New Roman" panose="02020603050405020304" pitchFamily="18" charset="0"/>
              </a:rPr>
              <a:t>	</a:t>
            </a:r>
          </a:p>
          <a:p>
            <a:r>
              <a:rPr lang="en-US" sz="1200" b="1" i="0" u="none" strike="noStrike" baseline="0" dirty="0" smtClean="0">
                <a:solidFill>
                  <a:srgbClr val="000000"/>
                </a:solidFill>
                <a:latin typeface="Times New Roman" panose="02020603050405020304" pitchFamily="18" charset="0"/>
              </a:rPr>
              <a:t>. </a:t>
            </a:r>
            <a:r>
              <a:rPr lang="en-US" sz="1200" b="0" i="0" u="none" strike="noStrike" baseline="0" dirty="0" smtClean="0">
                <a:solidFill>
                  <a:srgbClr val="000000"/>
                </a:solidFill>
                <a:latin typeface="Times New Roman" panose="02020603050405020304" pitchFamily="18" charset="0"/>
              </a:rPr>
              <a:t>		</a:t>
            </a:r>
          </a:p>
        </p:txBody>
      </p:sp>
      <p:sp>
        <p:nvSpPr>
          <p:cNvPr id="3" name="Title 1"/>
          <p:cNvSpPr txBox="1">
            <a:spLocks/>
          </p:cNvSpPr>
          <p:nvPr/>
        </p:nvSpPr>
        <p:spPr>
          <a:xfrm>
            <a:off x="406399" y="0"/>
            <a:ext cx="10476345" cy="11734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Evaluation of the Project. Discounted Cash Flow Technique</a:t>
            </a:r>
            <a:endParaRPr lang="en-IN" b="1" dirty="0"/>
          </a:p>
        </p:txBody>
      </p:sp>
      <p:graphicFrame>
        <p:nvGraphicFramePr>
          <p:cNvPr id="4" name="Table 3"/>
          <p:cNvGraphicFramePr>
            <a:graphicFrameLocks noGrp="1"/>
          </p:cNvGraphicFramePr>
          <p:nvPr>
            <p:extLst>
              <p:ext uri="{D42A27DB-BD31-4B8C-83A1-F6EECF244321}">
                <p14:modId xmlns:p14="http://schemas.microsoft.com/office/powerpoint/2010/main" val="3891263264"/>
              </p:ext>
            </p:extLst>
          </p:nvPr>
        </p:nvGraphicFramePr>
        <p:xfrm>
          <a:off x="831273" y="4652272"/>
          <a:ext cx="8128000" cy="1010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004152"/>
                    </a:ext>
                  </a:extLst>
                </a:gridCol>
                <a:gridCol w="4064000">
                  <a:extLst>
                    <a:ext uri="{9D8B030D-6E8A-4147-A177-3AD203B41FA5}">
                      <a16:colId xmlns:a16="http://schemas.microsoft.com/office/drawing/2014/main" val="2676783782"/>
                    </a:ext>
                  </a:extLst>
                </a:gridCol>
              </a:tblGrid>
              <a:tr h="370840">
                <a:tc>
                  <a:txBody>
                    <a:bodyPr/>
                    <a:lstStyle/>
                    <a:p>
                      <a:r>
                        <a:rPr lang="en-US" sz="1800" b="1" i="0" u="none" strike="noStrike" baseline="0" dirty="0" smtClean="0">
                          <a:solidFill>
                            <a:srgbClr val="000000"/>
                          </a:solidFill>
                          <a:latin typeface="Times New Roman" panose="02020603050405020304" pitchFamily="18" charset="0"/>
                        </a:rPr>
                        <a:t>Accept</a:t>
                      </a:r>
                      <a:endParaRPr lang="en-IN" dirty="0"/>
                    </a:p>
                  </a:txBody>
                  <a:tcPr/>
                </a:tc>
                <a:tc>
                  <a:txBody>
                    <a:bodyPr/>
                    <a:lstStyle/>
                    <a:p>
                      <a:r>
                        <a:rPr lang="en-US" sz="1800" b="1" i="0" u="none" strike="noStrike" baseline="0" dirty="0" smtClean="0">
                          <a:solidFill>
                            <a:srgbClr val="000000"/>
                          </a:solidFill>
                          <a:latin typeface="Times New Roman" panose="02020603050405020304" pitchFamily="18" charset="0"/>
                        </a:rPr>
                        <a:t>Reject</a:t>
                      </a:r>
                      <a:endParaRPr lang="en-IN" dirty="0"/>
                    </a:p>
                  </a:txBody>
                  <a:tcPr/>
                </a:tc>
                <a:extLst>
                  <a:ext uri="{0D108BD9-81ED-4DB2-BD59-A6C34878D82A}">
                    <a16:rowId xmlns:a16="http://schemas.microsoft.com/office/drawing/2014/main" val="1968774048"/>
                  </a:ext>
                </a:extLst>
              </a:tr>
              <a:tr h="370840">
                <a:tc>
                  <a:txBody>
                    <a:bodyPr/>
                    <a:lstStyle/>
                    <a:p>
                      <a:r>
                        <a:rPr lang="en-US" sz="1800" b="1" i="0" u="none" strike="noStrike" baseline="0" dirty="0" smtClean="0">
                          <a:solidFill>
                            <a:srgbClr val="000000"/>
                          </a:solidFill>
                          <a:latin typeface="Times New Roman" panose="02020603050405020304" pitchFamily="18" charset="0"/>
                        </a:rPr>
                        <a:t>Accept if the NPV of a project is positive</a:t>
                      </a:r>
                      <a:endParaRPr lang="en-IN" dirty="0"/>
                    </a:p>
                  </a:txBody>
                  <a:tcPr/>
                </a:tc>
                <a:tc>
                  <a:txBody>
                    <a:bodyPr/>
                    <a:lstStyle/>
                    <a:p>
                      <a:r>
                        <a:rPr lang="en-US" sz="1800" b="1" i="0" u="none" strike="noStrike" baseline="0" dirty="0" smtClean="0">
                          <a:solidFill>
                            <a:srgbClr val="000000"/>
                          </a:solidFill>
                          <a:latin typeface="Times New Roman" panose="02020603050405020304" pitchFamily="18" charset="0"/>
                        </a:rPr>
                        <a:t>Reject if the NPV of a project is negative </a:t>
                      </a:r>
                      <a:endParaRPr lang="en-IN" dirty="0"/>
                    </a:p>
                  </a:txBody>
                  <a:tcPr/>
                </a:tc>
                <a:extLst>
                  <a:ext uri="{0D108BD9-81ED-4DB2-BD59-A6C34878D82A}">
                    <a16:rowId xmlns:a16="http://schemas.microsoft.com/office/drawing/2014/main" val="1065085395"/>
                  </a:ext>
                </a:extLst>
              </a:tr>
            </a:tbl>
          </a:graphicData>
        </a:graphic>
      </p:graphicFrame>
    </p:spTree>
    <p:extLst>
      <p:ext uri="{BB962C8B-B14F-4D97-AF65-F5344CB8AC3E}">
        <p14:creationId xmlns:p14="http://schemas.microsoft.com/office/powerpoint/2010/main" val="29046294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1708727" y="1163782"/>
                <a:ext cx="7980218" cy="3960956"/>
              </a:xfrm>
              <a:prstGeom prst="rect">
                <a:avLst/>
              </a:prstGeom>
              <a:noFill/>
            </p:spPr>
            <p:txBody>
              <a:bodyPr wrap="square" rtlCol="0">
                <a:spAutoFit/>
              </a:bodyPr>
              <a:lstStyle/>
              <a:p>
                <a:endParaRPr lang="en-US" dirty="0" smtClean="0"/>
              </a:p>
              <a:p>
                <a:endParaRPr lang="en-US" dirty="0"/>
              </a:p>
              <a:p>
                <a:endParaRPr lang="en-US" dirty="0" smtClean="0"/>
              </a:p>
              <a:p>
                <a:r>
                  <a:rPr lang="en-US" sz="4000" dirty="0"/>
                  <a:t> </a:t>
                </a:r>
                <a:r>
                  <a:rPr lang="en-US" sz="4000" dirty="0" smtClean="0"/>
                  <a:t>                NPV = </a:t>
                </a:r>
                <a14:m>
                  <m:oMath xmlns:m="http://schemas.openxmlformats.org/officeDocument/2006/math">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𝐶</m:t>
                        </m:r>
                      </m:e>
                      <m:sub>
                        <m:r>
                          <a:rPr lang="en-US" sz="4000" b="0" i="1" smtClean="0">
                            <a:latin typeface="Cambria Math" panose="02040503050406030204" pitchFamily="18" charset="0"/>
                          </a:rPr>
                          <m:t>0</m:t>
                        </m:r>
                      </m:sub>
                    </m:sSub>
                    <m:r>
                      <a:rPr lang="en-US" sz="4000" b="0" i="1" smtClean="0">
                        <a:latin typeface="Cambria Math" panose="02040503050406030204" pitchFamily="18" charset="0"/>
                      </a:rPr>
                      <m:t>+</m:t>
                    </m:r>
                    <m:nary>
                      <m:naryPr>
                        <m:chr m:val="∑"/>
                        <m:ctrlPr>
                          <a:rPr lang="en-US" sz="4000" b="0" i="1" smtClean="0">
                            <a:latin typeface="Cambria Math" panose="02040503050406030204" pitchFamily="18" charset="0"/>
                          </a:rPr>
                        </m:ctrlPr>
                      </m:naryPr>
                      <m:sub>
                        <m:r>
                          <m:rPr>
                            <m:brk m:alnAt="23"/>
                          </m:rPr>
                          <a:rPr lang="en-US" sz="4000" b="0" i="1" smtClean="0">
                            <a:latin typeface="Cambria Math" panose="02040503050406030204" pitchFamily="18" charset="0"/>
                          </a:rPr>
                          <m:t>𝑡</m:t>
                        </m:r>
                        <m:r>
                          <a:rPr lang="en-US" sz="4000" b="0" i="1" smtClean="0">
                            <a:latin typeface="Cambria Math" panose="02040503050406030204" pitchFamily="18" charset="0"/>
                          </a:rPr>
                          <m:t>=1</m:t>
                        </m:r>
                      </m:sub>
                      <m:sup>
                        <m:r>
                          <a:rPr lang="en-US" sz="4000" b="0" i="1" smtClean="0">
                            <a:latin typeface="Cambria Math" panose="02040503050406030204" pitchFamily="18" charset="0"/>
                          </a:rPr>
                          <m:t>𝑛</m:t>
                        </m:r>
                      </m:sup>
                      <m:e>
                        <m:sSub>
                          <m:sSubPr>
                            <m:ctrlPr>
                              <a:rPr lang="en-US" sz="4000" b="0" i="1" smtClean="0">
                                <a:latin typeface="Cambria Math" panose="02040503050406030204" pitchFamily="18" charset="0"/>
                              </a:rPr>
                            </m:ctrlPr>
                          </m:sSubPr>
                          <m:e>
                            <m:f>
                              <m:fPr>
                                <m:ctrlPr>
                                  <a:rPr lang="en-US" sz="4000" b="0" i="1" smtClean="0">
                                    <a:latin typeface="Cambria Math" panose="02040503050406030204" pitchFamily="18" charset="0"/>
                                  </a:rPr>
                                </m:ctrlPr>
                              </m:fPr>
                              <m:num>
                                <m:r>
                                  <a:rPr lang="en-IN" sz="4000" b="0" i="1" smtClean="0">
                                    <a:latin typeface="Cambria Math" panose="02040503050406030204" pitchFamily="18" charset="0"/>
                                  </a:rPr>
                                  <m:t>𝑅𝑡</m:t>
                                </m:r>
                              </m:num>
                              <m:den>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(1+</m:t>
                                    </m:r>
                                    <m:r>
                                      <a:rPr lang="en-IN" sz="4000" b="0" i="1" smtClean="0">
                                        <a:latin typeface="Cambria Math" panose="02040503050406030204" pitchFamily="18" charset="0"/>
                                      </a:rPr>
                                      <m:t>𝑟</m:t>
                                    </m:r>
                                    <m:r>
                                      <a:rPr lang="en-US" sz="4000" b="0" i="1" smtClean="0">
                                        <a:latin typeface="Cambria Math" panose="02040503050406030204" pitchFamily="18" charset="0"/>
                                      </a:rPr>
                                      <m:t>)</m:t>
                                    </m:r>
                                  </m:e>
                                  <m:sup>
                                    <m:r>
                                      <a:rPr lang="en-US" sz="4000" b="0" i="1" smtClean="0">
                                        <a:latin typeface="Cambria Math" panose="02040503050406030204" pitchFamily="18" charset="0"/>
                                      </a:rPr>
                                      <m:t>𝑡</m:t>
                                    </m:r>
                                  </m:sup>
                                </m:sSup>
                              </m:den>
                            </m:f>
                          </m:e>
                          <m:sub/>
                        </m:sSub>
                      </m:e>
                    </m:nary>
                  </m:oMath>
                </a14:m>
                <a:endParaRPr lang="en-IN" sz="4000" dirty="0" smtClean="0"/>
              </a:p>
              <a:p>
                <a:endParaRPr lang="en-US" sz="4000" dirty="0"/>
              </a:p>
              <a:p>
                <a:endParaRPr lang="en-IN" dirty="0"/>
              </a:p>
              <a:p>
                <a:r>
                  <a:rPr lang="en-IN" dirty="0"/>
                  <a:t>where </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0</m:t>
                        </m:r>
                      </m:sub>
                    </m:sSub>
                  </m:oMath>
                </a14:m>
                <a:r>
                  <a:rPr lang="en-US" dirty="0"/>
                  <a:t> = Initial Cash Outflow of the </a:t>
                </a:r>
                <a:r>
                  <a:rPr lang="en-US" dirty="0" smtClean="0"/>
                  <a:t>project </a:t>
                </a:r>
                <a:endParaRPr lang="en-US" dirty="0"/>
              </a:p>
              <a:p>
                <a14:m>
                  <m:oMath xmlns:m="http://schemas.openxmlformats.org/officeDocument/2006/math">
                    <m:sSub>
                      <m:sSubPr>
                        <m:ctrlPr>
                          <a:rPr lang="en-US" i="1">
                            <a:latin typeface="Cambria Math" panose="02040503050406030204" pitchFamily="18" charset="0"/>
                          </a:rPr>
                        </m:ctrlPr>
                      </m:sSubPr>
                      <m:e>
                        <m:r>
                          <a:rPr lang="en-IN" b="0" i="1" smtClean="0">
                            <a:latin typeface="Cambria Math" panose="02040503050406030204" pitchFamily="18" charset="0"/>
                          </a:rPr>
                          <m:t>𝑅</m:t>
                        </m:r>
                      </m:e>
                      <m:sub>
                        <m:r>
                          <a:rPr lang="en-US" i="1">
                            <a:latin typeface="Cambria Math" panose="02040503050406030204" pitchFamily="18" charset="0"/>
                          </a:rPr>
                          <m:t>𝑡</m:t>
                        </m:r>
                      </m:sub>
                    </m:sSub>
                  </m:oMath>
                </a14:m>
                <a:r>
                  <a:rPr lang="en-US" dirty="0"/>
                  <a:t> = Estimated Net Cash Inflow at time ‘t’ from the </a:t>
                </a:r>
                <a:r>
                  <a:rPr lang="en-US" dirty="0" smtClean="0"/>
                  <a:t>project </a:t>
                </a:r>
                <a:endParaRPr lang="en-US" dirty="0"/>
              </a:p>
              <a:p>
                <a:r>
                  <a:rPr lang="en-IN" dirty="0"/>
                  <a:t>r</a:t>
                </a:r>
                <a:r>
                  <a:rPr lang="en-IN" dirty="0" smtClean="0"/>
                  <a:t> </a:t>
                </a:r>
                <a:r>
                  <a:rPr lang="en-IN" dirty="0"/>
                  <a:t>= Discount </a:t>
                </a:r>
                <a:r>
                  <a:rPr lang="en-IN" dirty="0" smtClean="0"/>
                  <a:t>Rate</a:t>
                </a:r>
                <a:endParaRPr lang="en-IN" sz="4000" dirty="0"/>
              </a:p>
            </p:txBody>
          </p:sp>
        </mc:Choice>
        <mc:Fallback>
          <p:sp>
            <p:nvSpPr>
              <p:cNvPr id="3" name="TextBox 2"/>
              <p:cNvSpPr txBox="1">
                <a:spLocks noRot="1" noChangeAspect="1" noMove="1" noResize="1" noEditPoints="1" noAdjustHandles="1" noChangeArrowheads="1" noChangeShapeType="1" noTextEdit="1"/>
              </p:cNvSpPr>
              <p:nvPr/>
            </p:nvSpPr>
            <p:spPr>
              <a:xfrm>
                <a:off x="1708727" y="1163782"/>
                <a:ext cx="7980218" cy="3960956"/>
              </a:xfrm>
              <a:prstGeom prst="rect">
                <a:avLst/>
              </a:prstGeom>
              <a:blipFill>
                <a:blip r:embed="rId2"/>
                <a:stretch>
                  <a:fillRect l="-611" b="-1385"/>
                </a:stretch>
              </a:blipFill>
            </p:spPr>
            <p:txBody>
              <a:bodyPr/>
              <a:lstStyle/>
              <a:p>
                <a:r>
                  <a:rPr lang="en-IN">
                    <a:noFill/>
                  </a:rPr>
                  <a:t> </a:t>
                </a:r>
              </a:p>
            </p:txBody>
          </p:sp>
        </mc:Fallback>
      </mc:AlternateContent>
    </p:spTree>
    <p:extLst>
      <p:ext uri="{BB962C8B-B14F-4D97-AF65-F5344CB8AC3E}">
        <p14:creationId xmlns:p14="http://schemas.microsoft.com/office/powerpoint/2010/main" val="640086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839"/>
          </a:xfrm>
        </p:spPr>
        <p:txBody>
          <a:bodyPr>
            <a:normAutofit/>
          </a:bodyPr>
          <a:lstStyle/>
          <a:p>
            <a:r>
              <a:rPr lang="en-US" sz="3200" b="1" i="1" u="sng" dirty="0" smtClean="0"/>
              <a:t>Capital Budgeting</a:t>
            </a:r>
            <a:endParaRPr lang="en-IN" sz="3200" b="1" i="1" u="sng" dirty="0"/>
          </a:p>
        </p:txBody>
      </p:sp>
      <p:sp>
        <p:nvSpPr>
          <p:cNvPr id="3" name="Content Placeholder 2"/>
          <p:cNvSpPr>
            <a:spLocks noGrp="1"/>
          </p:cNvSpPr>
          <p:nvPr>
            <p:ph idx="1"/>
          </p:nvPr>
        </p:nvSpPr>
        <p:spPr>
          <a:xfrm>
            <a:off x="838200" y="1330036"/>
            <a:ext cx="10515600" cy="4846927"/>
          </a:xfrm>
        </p:spPr>
        <p:txBody>
          <a:bodyPr>
            <a:normAutofit fontScale="92500" lnSpcReduction="20000"/>
          </a:bodyPr>
          <a:lstStyle/>
          <a:p>
            <a:pPr marL="0" indent="0">
              <a:buNone/>
            </a:pPr>
            <a:r>
              <a:rPr lang="en-US" b="1" dirty="0" smtClean="0">
                <a:latin typeface="Arial" panose="020B0604020202020204" pitchFamily="34" charset="0"/>
                <a:cs typeface="Arial" panose="020B0604020202020204" pitchFamily="34" charset="0"/>
              </a:rPr>
              <a:t>Capital Budgeting: </a:t>
            </a:r>
          </a:p>
          <a:p>
            <a:pPr algn="just"/>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firms formal process for the acquisition and investment of </a:t>
            </a:r>
            <a:r>
              <a:rPr lang="en-US" dirty="0" smtClean="0">
                <a:latin typeface="Arial" panose="020B0604020202020204" pitchFamily="34" charset="0"/>
                <a:cs typeface="Arial" panose="020B0604020202020204" pitchFamily="34" charset="0"/>
              </a:rPr>
              <a:t>capital over a period of time (long run).</a:t>
            </a:r>
          </a:p>
          <a:p>
            <a:pPr algn="just"/>
            <a:r>
              <a:rPr lang="en-US" dirty="0">
                <a:latin typeface="Arial" panose="020B0604020202020204" pitchFamily="34" charset="0"/>
                <a:cs typeface="Arial" panose="020B0604020202020204" pitchFamily="34" charset="0"/>
              </a:rPr>
              <a:t>Budgeting of capital expenditure is an important factor in the management of a </a:t>
            </a:r>
            <a:r>
              <a:rPr lang="en-US" dirty="0" smtClean="0">
                <a:latin typeface="Arial" panose="020B0604020202020204" pitchFamily="34" charset="0"/>
                <a:cs typeface="Arial" panose="020B0604020202020204" pitchFamily="34" charset="0"/>
              </a:rPr>
              <a:t>business.</a:t>
            </a:r>
          </a:p>
          <a:p>
            <a:pPr algn="just"/>
            <a:r>
              <a:rPr lang="en-US" dirty="0">
                <a:latin typeface="Arial" panose="020B0604020202020204" pitchFamily="34" charset="0"/>
                <a:cs typeface="Arial" panose="020B0604020202020204" pitchFamily="34" charset="0"/>
              </a:rPr>
              <a:t> It includes both raising of long term funds as well as their </a:t>
            </a:r>
            <a:r>
              <a:rPr lang="en-US" dirty="0" smtClean="0">
                <a:latin typeface="Arial" panose="020B0604020202020204" pitchFamily="34" charset="0"/>
                <a:cs typeface="Arial" panose="020B0604020202020204" pitchFamily="34" charset="0"/>
              </a:rPr>
              <a:t>utilization.</a:t>
            </a:r>
          </a:p>
          <a:p>
            <a:pPr marL="0" indent="0">
              <a:buNone/>
            </a:pPr>
            <a:r>
              <a:rPr lang="en-US" b="1" dirty="0" smtClean="0">
                <a:latin typeface="Arial" panose="020B0604020202020204" pitchFamily="34" charset="0"/>
                <a:cs typeface="Arial" panose="020B0604020202020204" pitchFamily="34" charset="0"/>
              </a:rPr>
              <a:t>Types of Capital Projects</a:t>
            </a:r>
          </a:p>
          <a:p>
            <a:r>
              <a:rPr lang="en-US" dirty="0" smtClean="0">
                <a:latin typeface="Arial" panose="020B0604020202020204" pitchFamily="34" charset="0"/>
                <a:cs typeface="Arial" panose="020B0604020202020204" pitchFamily="34" charset="0"/>
              </a:rPr>
              <a:t>Purchase </a:t>
            </a:r>
            <a:r>
              <a:rPr lang="en-US" dirty="0">
                <a:latin typeface="Arial" panose="020B0604020202020204" pitchFamily="34" charset="0"/>
                <a:cs typeface="Arial" panose="020B0604020202020204" pitchFamily="34" charset="0"/>
              </a:rPr>
              <a:t>of Plant and machinery and </a:t>
            </a:r>
            <a:r>
              <a:rPr lang="en-US" dirty="0" smtClean="0">
                <a:latin typeface="Arial" panose="020B0604020202020204" pitchFamily="34" charset="0"/>
                <a:cs typeface="Arial" panose="020B0604020202020204" pitchFamily="34" charset="0"/>
              </a:rPr>
              <a:t>equipment.</a:t>
            </a:r>
          </a:p>
          <a:p>
            <a:r>
              <a:rPr lang="en-IN" dirty="0" smtClean="0">
                <a:latin typeface="Arial" panose="020B0604020202020204" pitchFamily="34" charset="0"/>
                <a:cs typeface="Arial" panose="020B0604020202020204" pitchFamily="34" charset="0"/>
              </a:rPr>
              <a:t>Expansion </a:t>
            </a:r>
            <a:r>
              <a:rPr lang="en-IN" dirty="0">
                <a:latin typeface="Arial" panose="020B0604020202020204" pitchFamily="34" charset="0"/>
                <a:cs typeface="Arial" panose="020B0604020202020204" pitchFamily="34" charset="0"/>
              </a:rPr>
              <a:t>of production facilities </a:t>
            </a:r>
          </a:p>
          <a:p>
            <a:r>
              <a:rPr lang="en-US" dirty="0" smtClean="0">
                <a:latin typeface="Arial" panose="020B0604020202020204" pitchFamily="34" charset="0"/>
                <a:cs typeface="Arial" panose="020B0604020202020204" pitchFamily="34" charset="0"/>
              </a:rPr>
              <a:t>Entering </a:t>
            </a:r>
            <a:r>
              <a:rPr lang="en-US" dirty="0">
                <a:latin typeface="Arial" panose="020B0604020202020204" pitchFamily="34" charset="0"/>
                <a:cs typeface="Arial" panose="020B0604020202020204" pitchFamily="34" charset="0"/>
              </a:rPr>
              <a:t>entirely new product lines </a:t>
            </a:r>
          </a:p>
          <a:p>
            <a:r>
              <a:rPr lang="en-US" dirty="0" smtClean="0">
                <a:latin typeface="Arial" panose="020B0604020202020204" pitchFamily="34" charset="0"/>
                <a:cs typeface="Arial" panose="020B0604020202020204" pitchFamily="34" charset="0"/>
              </a:rPr>
              <a:t>Decisions </a:t>
            </a:r>
            <a:r>
              <a:rPr lang="en-US" dirty="0">
                <a:latin typeface="Arial" panose="020B0604020202020204" pitchFamily="34" charset="0"/>
                <a:cs typeface="Arial" panose="020B0604020202020204" pitchFamily="34" charset="0"/>
              </a:rPr>
              <a:t>to purchase or rent production facilities, sites.</a:t>
            </a:r>
          </a:p>
          <a:p>
            <a:r>
              <a:rPr lang="en-IN" dirty="0" smtClean="0">
                <a:latin typeface="Arial" panose="020B0604020202020204" pitchFamily="34" charset="0"/>
                <a:cs typeface="Arial" panose="020B0604020202020204" pitchFamily="34" charset="0"/>
              </a:rPr>
              <a:t>Research </a:t>
            </a:r>
            <a:r>
              <a:rPr lang="en-IN" dirty="0">
                <a:latin typeface="Arial" panose="020B0604020202020204" pitchFamily="34" charset="0"/>
                <a:cs typeface="Arial" panose="020B0604020202020204" pitchFamily="34" charset="0"/>
              </a:rPr>
              <a:t>and D</a:t>
            </a:r>
            <a:r>
              <a:rPr lang="en-IN" dirty="0" smtClean="0">
                <a:latin typeface="Arial" panose="020B0604020202020204" pitchFamily="34" charset="0"/>
                <a:cs typeface="Arial" panose="020B0604020202020204" pitchFamily="34" charset="0"/>
              </a:rPr>
              <a:t>evelopment </a:t>
            </a:r>
            <a:endParaRPr lang="en-I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b="1" dirty="0" smtClean="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22418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517235" y="304800"/>
                <a:ext cx="9984509" cy="6450035"/>
              </a:xfrm>
              <a:prstGeom prst="rect">
                <a:avLst/>
              </a:prstGeom>
            </p:spPr>
            <p:txBody>
              <a:bodyPr wrap="square">
                <a:spAutoFit/>
              </a:bodyPr>
              <a:lstStyle/>
              <a:p>
                <a:endParaRPr lang="en-IN" sz="1000" b="0" i="0" u="none" strike="noStrike" baseline="0" dirty="0" smtClean="0">
                  <a:solidFill>
                    <a:srgbClr val="000000"/>
                  </a:solidFill>
                  <a:latin typeface="Times New Roman" panose="02020603050405020304" pitchFamily="18" charset="0"/>
                </a:endParaRPr>
              </a:p>
              <a:p>
                <a:pPr marR="29720" algn="ctr"/>
                <a:r>
                  <a:rPr lang="en-US" sz="2400" b="1" dirty="0">
                    <a:latin typeface="Times New Roman" panose="02020603050405020304" pitchFamily="18" charset="0"/>
                  </a:rPr>
                  <a:t>II. Internal Rate of Return (IRR) </a:t>
                </a:r>
                <a:endParaRPr lang="en-US" sz="2400" dirty="0">
                  <a:latin typeface="Times New Roman" panose="02020603050405020304" pitchFamily="18" charset="0"/>
                </a:endParaRPr>
              </a:p>
              <a:p>
                <a:pPr marR="0" algn="just"/>
                <a:r>
                  <a:rPr lang="en-US" sz="2400" dirty="0" smtClean="0">
                    <a:latin typeface="Times New Roman" panose="02020603050405020304" pitchFamily="18" charset="0"/>
                  </a:rPr>
                  <a:t>The </a:t>
                </a:r>
                <a:r>
                  <a:rPr lang="en-US" sz="2400" dirty="0">
                    <a:latin typeface="Times New Roman" panose="02020603050405020304" pitchFamily="18" charset="0"/>
                  </a:rPr>
                  <a:t>IRR on a project is the discount rate that </a:t>
                </a:r>
                <a:r>
                  <a:rPr lang="en-US" sz="2400" i="1" dirty="0">
                    <a:latin typeface="Times New Roman" panose="02020603050405020304" pitchFamily="18" charset="0"/>
                  </a:rPr>
                  <a:t>equates the present </a:t>
                </a:r>
                <a:r>
                  <a:rPr lang="en-US" sz="2400" i="1" dirty="0" smtClean="0">
                    <a:latin typeface="Times New Roman" panose="02020603050405020304" pitchFamily="18" charset="0"/>
                  </a:rPr>
                  <a:t>value </a:t>
                </a:r>
                <a:r>
                  <a:rPr lang="en-US" sz="2400" i="1" dirty="0">
                    <a:latin typeface="Times New Roman" panose="02020603050405020304" pitchFamily="18" charset="0"/>
                  </a:rPr>
                  <a:t>of the expected net cash flows from the project to the initial cost of the project. </a:t>
                </a:r>
                <a:endParaRPr lang="en-US" sz="2400" dirty="0">
                  <a:latin typeface="Times New Roman" panose="02020603050405020304" pitchFamily="18" charset="0"/>
                </a:endParaRPr>
              </a:p>
              <a:p>
                <a:endParaRPr lang="en-IN" dirty="0">
                  <a:latin typeface="Times New Roman" panose="02020603050405020304" pitchFamily="18" charset="0"/>
                </a:endParaRPr>
              </a:p>
              <a:p>
                <a:pPr marR="36310" algn="ctr"/>
                <a:endParaRPr lang="en-US" dirty="0" smtClean="0">
                  <a:latin typeface="Times New Roman" panose="02020603050405020304" pitchFamily="18" charset="0"/>
                </a:endParaRPr>
              </a:p>
              <a:p>
                <a:pPr marR="36310" algn="ctr"/>
                <a:endParaRPr lang="en-US" dirty="0">
                  <a:latin typeface="Times New Roman" panose="02020603050405020304" pitchFamily="18" charset="0"/>
                </a:endParaRPr>
              </a:p>
              <a:p>
                <a:pPr marR="36310" algn="ctr"/>
                <a:endParaRPr lang="en-US" dirty="0" smtClean="0">
                  <a:latin typeface="Times New Roman" panose="02020603050405020304" pitchFamily="18" charset="0"/>
                </a:endParaRPr>
              </a:p>
              <a:p>
                <a:pPr marR="36310" algn="ctr"/>
                <a:r>
                  <a:rPr lang="en-US" dirty="0" smtClean="0">
                    <a:latin typeface="Times New Roman" panose="02020603050405020304" pitchFamily="18" charset="0"/>
                  </a:rPr>
                  <a:t>Internal </a:t>
                </a:r>
                <a:r>
                  <a:rPr lang="en-US" dirty="0">
                    <a:latin typeface="Times New Roman" panose="02020603050405020304" pitchFamily="18" charset="0"/>
                  </a:rPr>
                  <a:t>Rate of Return (IRR) </a:t>
                </a:r>
                <a:endParaRPr lang="en-US" dirty="0" smtClean="0">
                  <a:latin typeface="Times New Roman" panose="02020603050405020304" pitchFamily="18" charset="0"/>
                </a:endParaRPr>
              </a:p>
              <a:p>
                <a:pPr marR="36310" algn="ctr"/>
                <a:endParaRPr lang="en-US" dirty="0">
                  <a:latin typeface="Times New Roman" panose="02020603050405020304" pitchFamily="18" charset="0"/>
                </a:endParaRPr>
              </a:p>
              <a:p>
                <a:pPr marR="36310" algn="ctr"/>
                <a:endParaRPr lang="en-US" dirty="0" smtClean="0">
                  <a:latin typeface="Times New Roman" panose="02020603050405020304" pitchFamily="18" charset="0"/>
                </a:endParaRPr>
              </a:p>
              <a:p>
                <a:pPr marR="36310" algn="ctr"/>
                <a:endParaRPr lang="en-US" dirty="0" smtClean="0">
                  <a:latin typeface="Times New Roman" panose="02020603050405020304" pitchFamily="18" charset="0"/>
                </a:endParaRPr>
              </a:p>
              <a:p>
                <a:pPr marR="36310"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0</m:t>
                          </m:r>
                        </m:sub>
                      </m:sSub>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f>
                                <m:fPr>
                                  <m:ctrlPr>
                                    <a:rPr lang="en-US" i="1">
                                      <a:latin typeface="Cambria Math" panose="02040503050406030204" pitchFamily="18" charset="0"/>
                                    </a:rPr>
                                  </m:ctrlPr>
                                </m:fPr>
                                <m:num>
                                  <m:sSub>
                                    <m:sSubPr>
                                      <m:ctrlPr>
                                        <a:rPr lang="en-US" i="1" smtClean="0">
                                          <a:latin typeface="Cambria Math" panose="02040503050406030204" pitchFamily="18" charset="0"/>
                                        </a:rPr>
                                      </m:ctrlPr>
                                    </m:sSubPr>
                                    <m:e>
                                      <m:r>
                                        <a:rPr lang="en-IN" b="0" i="1" smtClean="0">
                                          <a:latin typeface="Cambria Math" panose="02040503050406030204" pitchFamily="18" charset="0"/>
                                        </a:rPr>
                                        <m:t>𝑅</m:t>
                                      </m:r>
                                    </m:e>
                                    <m:sub>
                                      <m:r>
                                        <a:rPr lang="en-US" i="1">
                                          <a:latin typeface="Cambria Math" panose="02040503050406030204" pitchFamily="18" charset="0"/>
                                        </a:rPr>
                                        <m:t>𝑡</m:t>
                                      </m:r>
                                    </m:sub>
                                  </m:sSub>
                                </m:num>
                                <m:den>
                                  <m:sSup>
                                    <m:sSupPr>
                                      <m:ctrlPr>
                                        <a:rPr lang="en-US" i="1">
                                          <a:latin typeface="Cambria Math" panose="02040503050406030204" pitchFamily="18" charset="0"/>
                                        </a:rPr>
                                      </m:ctrlPr>
                                    </m:sSupPr>
                                    <m:e>
                                      <m:r>
                                        <a:rPr lang="en-US" i="1">
                                          <a:latin typeface="Cambria Math" panose="02040503050406030204" pitchFamily="18" charset="0"/>
                                        </a:rPr>
                                        <m:t>(1+</m:t>
                                      </m:r>
                                      <m:r>
                                        <a:rPr lang="en-US" i="1">
                                          <a:latin typeface="Cambria Math" panose="02040503050406030204" pitchFamily="18" charset="0"/>
                                        </a:rPr>
                                        <m:t>𝑖</m:t>
                                      </m:r>
                                      <m:r>
                                        <a:rPr lang="en-US" i="1">
                                          <a:latin typeface="Cambria Math" panose="02040503050406030204" pitchFamily="18" charset="0"/>
                                        </a:rPr>
                                        <m:t>)</m:t>
                                      </m:r>
                                    </m:e>
                                    <m:sup>
                                      <m:r>
                                        <a:rPr lang="en-US" i="1">
                                          <a:latin typeface="Cambria Math" panose="02040503050406030204" pitchFamily="18" charset="0"/>
                                        </a:rPr>
                                        <m:t>𝑡</m:t>
                                      </m:r>
                                    </m:sup>
                                  </m:sSup>
                                </m:den>
                              </m:f>
                            </m:e>
                            <m:sub/>
                          </m:sSub>
                        </m:e>
                      </m:nary>
                    </m:oMath>
                  </m:oMathPara>
                </a14:m>
                <a:endParaRPr lang="en-US" dirty="0">
                  <a:latin typeface="Times New Roman" panose="02020603050405020304" pitchFamily="18" charset="0"/>
                </a:endParaRPr>
              </a:p>
              <a:p>
                <a:pPr marR="36310" algn="ctr"/>
                <a:endParaRPr lang="en-US" dirty="0" smtClean="0">
                  <a:latin typeface="Times New Roman" panose="02020603050405020304" pitchFamily="18" charset="0"/>
                </a:endParaRPr>
              </a:p>
              <a:p>
                <a:endParaRPr lang="en-IN" dirty="0"/>
              </a:p>
              <a:p>
                <a:r>
                  <a:rPr lang="en-US" sz="2400" dirty="0"/>
                  <a:t>where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0</m:t>
                        </m:r>
                      </m:sub>
                    </m:sSub>
                  </m:oMath>
                </a14:m>
                <a:r>
                  <a:rPr lang="en-US" sz="2400" dirty="0"/>
                  <a:t> = Initial Cash Outflow of the project; </a:t>
                </a:r>
                <a14:m>
                  <m:oMath xmlns:m="http://schemas.openxmlformats.org/officeDocument/2006/math">
                    <m:sSub>
                      <m:sSubPr>
                        <m:ctrlPr>
                          <a:rPr lang="en-US" sz="2400" i="1" smtClean="0">
                            <a:latin typeface="Cambria Math" panose="02040503050406030204" pitchFamily="18" charset="0"/>
                          </a:rPr>
                        </m:ctrlPr>
                      </m:sSubPr>
                      <m:e>
                        <m:r>
                          <a:rPr lang="en-IN" sz="2400" b="0" i="1" smtClean="0">
                            <a:latin typeface="Cambria Math" panose="02040503050406030204" pitchFamily="18" charset="0"/>
                          </a:rPr>
                          <m:t>𝑅</m:t>
                        </m:r>
                      </m:e>
                      <m:sub>
                        <m:r>
                          <a:rPr lang="en-US" sz="2400" b="0" i="1" smtClean="0">
                            <a:latin typeface="Cambria Math" panose="02040503050406030204" pitchFamily="18" charset="0"/>
                          </a:rPr>
                          <m:t>𝑡</m:t>
                        </m:r>
                      </m:sub>
                    </m:sSub>
                  </m:oMath>
                </a14:m>
                <a:r>
                  <a:rPr lang="en-US" sz="2400" dirty="0"/>
                  <a:t> = Estimated Net Cash Inflow at time ‘t’ of the project </a:t>
                </a:r>
                <a:r>
                  <a:rPr lang="en-US" sz="2400" dirty="0" err="1"/>
                  <a:t>i</a:t>
                </a:r>
                <a:r>
                  <a:rPr lang="en-US" sz="2400" dirty="0"/>
                  <a:t> = IRR </a:t>
                </a:r>
                <a:endParaRPr lang="en-US" sz="2400" dirty="0">
                  <a:latin typeface="Times New Roman" panose="02020603050405020304" pitchFamily="18" charset="0"/>
                </a:endParaRPr>
              </a:p>
              <a:p>
                <a:pPr marR="36310" algn="ctr"/>
                <a:endParaRPr lang="en-US" dirty="0" smtClean="0">
                  <a:latin typeface="Times New Roman" panose="02020603050405020304" pitchFamily="18" charset="0"/>
                </a:endParaRPr>
              </a:p>
              <a:p>
                <a:pPr marR="36310" algn="ctr"/>
                <a:endParaRPr lang="en-US" dirty="0" smtClean="0">
                  <a:latin typeface="Times New Roman" panose="02020603050405020304" pitchFamily="18" charset="0"/>
                </a:endParaRPr>
              </a:p>
              <a:p>
                <a:pPr marR="36310" algn="ctr"/>
                <a:endParaRPr lang="en-IN" dirty="0"/>
              </a:p>
            </p:txBody>
          </p:sp>
        </mc:Choice>
        <mc:Fallback xmlns="">
          <p:sp>
            <p:nvSpPr>
              <p:cNvPr id="2" name="Rectangle 1"/>
              <p:cNvSpPr>
                <a:spLocks noRot="1" noChangeAspect="1" noMove="1" noResize="1" noEditPoints="1" noAdjustHandles="1" noChangeArrowheads="1" noChangeShapeType="1" noTextEdit="1"/>
              </p:cNvSpPr>
              <p:nvPr/>
            </p:nvSpPr>
            <p:spPr>
              <a:xfrm>
                <a:off x="517235" y="304800"/>
                <a:ext cx="9984509" cy="6450035"/>
              </a:xfrm>
              <a:prstGeom prst="rect">
                <a:avLst/>
              </a:prstGeom>
              <a:blipFill>
                <a:blip r:embed="rId2"/>
                <a:stretch>
                  <a:fillRect l="-977" r="-916"/>
                </a:stretch>
              </a:blipFill>
            </p:spPr>
            <p:txBody>
              <a:bodyPr/>
              <a:lstStyle/>
              <a:p>
                <a:r>
                  <a:rPr lang="en-IN">
                    <a:noFill/>
                  </a:rPr>
                  <a:t> </a:t>
                </a:r>
              </a:p>
            </p:txBody>
          </p:sp>
        </mc:Fallback>
      </mc:AlternateContent>
    </p:spTree>
    <p:extLst>
      <p:ext uri="{BB962C8B-B14F-4D97-AF65-F5344CB8AC3E}">
        <p14:creationId xmlns:p14="http://schemas.microsoft.com/office/powerpoint/2010/main" val="13312872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1345" y="775856"/>
            <a:ext cx="10778838" cy="5147563"/>
          </a:xfrm>
          <a:prstGeom prst="rect">
            <a:avLst/>
          </a:prstGeom>
        </p:spPr>
        <p:txBody>
          <a:bodyPr wrap="square">
            <a:spAutoFit/>
          </a:bodyPr>
          <a:lstStyle/>
          <a:p>
            <a:endParaRPr lang="en-IN" sz="1050" b="0" i="0" u="none" strike="noStrike" baseline="0" dirty="0" smtClean="0">
              <a:solidFill>
                <a:srgbClr val="000000"/>
              </a:solidFill>
              <a:latin typeface="Times New Roman" panose="02020603050405020304" pitchFamily="18" charset="0"/>
            </a:endParaRPr>
          </a:p>
          <a:p>
            <a:pPr marR="11060" algn="just"/>
            <a:r>
              <a:rPr lang="en-US" sz="2400" dirty="0">
                <a:latin typeface="Times New Roman" panose="02020603050405020304" pitchFamily="18" charset="0"/>
              </a:rPr>
              <a:t>Note: IRR does not depend on the interest rate prevailing in the capital market. It solely depends on the expected net cash flows from the project given </a:t>
            </a:r>
            <a:r>
              <a:rPr lang="en-US" sz="2400" dirty="0" smtClean="0">
                <a:latin typeface="Times New Roman" panose="02020603050405020304" pitchFamily="18" charset="0"/>
              </a:rPr>
              <a:t>an </a:t>
            </a:r>
            <a:r>
              <a:rPr lang="en-US" sz="2400" dirty="0">
                <a:latin typeface="Times New Roman" panose="02020603050405020304" pitchFamily="18" charset="0"/>
              </a:rPr>
              <a:t>initial investment outlay. </a:t>
            </a:r>
            <a:endParaRPr lang="en-US" sz="2400" dirty="0" smtClean="0">
              <a:latin typeface="Times New Roman" panose="02020603050405020304" pitchFamily="18" charset="0"/>
            </a:endParaRPr>
          </a:p>
          <a:p>
            <a:pPr marR="11060" algn="just"/>
            <a:endParaRPr lang="en-US" sz="2400" dirty="0">
              <a:latin typeface="Times New Roman" panose="02020603050405020304" pitchFamily="18" charset="0"/>
            </a:endParaRPr>
          </a:p>
          <a:p>
            <a:pPr marR="11060" algn="just"/>
            <a:r>
              <a:rPr lang="en-US" sz="2400" b="1" dirty="0" smtClean="0">
                <a:latin typeface="Times New Roman" panose="02020603050405020304" pitchFamily="18" charset="0"/>
              </a:rPr>
              <a:t>Decision </a:t>
            </a:r>
            <a:r>
              <a:rPr lang="en-US" sz="2400" b="1" dirty="0" smtClean="0">
                <a:latin typeface="Times New Roman" panose="02020603050405020304" pitchFamily="18" charset="0"/>
              </a:rPr>
              <a:t>(</a:t>
            </a:r>
            <a:r>
              <a:rPr lang="en-US" sz="2400" b="1" dirty="0" smtClean="0">
                <a:latin typeface="Times New Roman" panose="02020603050405020304" pitchFamily="18" charset="0"/>
              </a:rPr>
              <a:t>IRR</a:t>
            </a:r>
            <a:r>
              <a:rPr lang="en-US" sz="2400" b="1" dirty="0" smtClean="0">
                <a:latin typeface="Times New Roman" panose="02020603050405020304" pitchFamily="18" charset="0"/>
              </a:rPr>
              <a:t>) </a:t>
            </a:r>
            <a:r>
              <a:rPr lang="en-US" sz="2400" b="1" dirty="0" smtClean="0">
                <a:latin typeface="Times New Roman" panose="02020603050405020304" pitchFamily="18" charset="0"/>
              </a:rPr>
              <a:t>Rule: </a:t>
            </a:r>
            <a:endParaRPr lang="en-US" sz="2400" b="1" dirty="0" smtClean="0">
              <a:latin typeface="Times New Roman" panose="02020603050405020304" pitchFamily="18" charset="0"/>
            </a:endParaRPr>
          </a:p>
          <a:p>
            <a:pPr marR="11060" algn="just"/>
            <a:r>
              <a:rPr lang="en-US" sz="2400" b="1" dirty="0" smtClean="0">
                <a:latin typeface="Times New Roman" panose="02020603050405020304" pitchFamily="18" charset="0"/>
              </a:rPr>
              <a:t>If </a:t>
            </a:r>
            <a:r>
              <a:rPr lang="en-US" sz="2400" b="1" dirty="0" err="1" smtClean="0">
                <a:latin typeface="Times New Roman" panose="02020603050405020304" pitchFamily="18" charset="0"/>
              </a:rPr>
              <a:t>i</a:t>
            </a:r>
            <a:r>
              <a:rPr lang="en-US" sz="2400" b="1" dirty="0" smtClean="0">
                <a:latin typeface="Times New Roman" panose="02020603050405020304" pitchFamily="18" charset="0"/>
              </a:rPr>
              <a:t>&gt;r, Accept</a:t>
            </a:r>
          </a:p>
          <a:p>
            <a:pPr marR="11060" algn="just"/>
            <a:r>
              <a:rPr lang="en-US" sz="2400" b="1" dirty="0" smtClean="0">
                <a:latin typeface="Times New Roman" panose="02020603050405020304" pitchFamily="18" charset="0"/>
              </a:rPr>
              <a:t>If </a:t>
            </a:r>
            <a:r>
              <a:rPr lang="en-US" sz="2400" b="1" dirty="0" err="1" smtClean="0">
                <a:latin typeface="Times New Roman" panose="02020603050405020304" pitchFamily="18" charset="0"/>
              </a:rPr>
              <a:t>i</a:t>
            </a:r>
            <a:r>
              <a:rPr lang="en-US" sz="2400" b="1" dirty="0" smtClean="0">
                <a:latin typeface="Times New Roman" panose="02020603050405020304" pitchFamily="18" charset="0"/>
              </a:rPr>
              <a:t> &lt; r, Reject</a:t>
            </a:r>
          </a:p>
          <a:p>
            <a:pPr marR="11060" algn="just"/>
            <a:endParaRPr lang="en-US" sz="2400" b="1" dirty="0" smtClean="0">
              <a:latin typeface="Times New Roman" panose="02020603050405020304" pitchFamily="18" charset="0"/>
            </a:endParaRPr>
          </a:p>
          <a:p>
            <a:pPr marR="11060" algn="just"/>
            <a:endParaRPr lang="en-US" dirty="0" smtClean="0">
              <a:latin typeface="Times New Roman" panose="02020603050405020304" pitchFamily="18" charset="0"/>
            </a:endParaRPr>
          </a:p>
          <a:p>
            <a:pPr marR="11060" algn="just"/>
            <a:endParaRPr lang="en-US" dirty="0" smtClean="0">
              <a:latin typeface="Times New Roman" panose="02020603050405020304" pitchFamily="18" charset="0"/>
            </a:endParaRPr>
          </a:p>
          <a:p>
            <a:pPr marR="11060" algn="just"/>
            <a:endParaRPr lang="en-US" dirty="0" smtClean="0">
              <a:latin typeface="Times New Roman" panose="02020603050405020304" pitchFamily="18" charset="0"/>
            </a:endParaRPr>
          </a:p>
          <a:p>
            <a:pPr marR="11060" algn="just"/>
            <a:endParaRPr lang="en-US" dirty="0">
              <a:latin typeface="Times New Roman" panose="02020603050405020304" pitchFamily="18" charset="0"/>
            </a:endParaRPr>
          </a:p>
          <a:p>
            <a:pPr marR="11060" algn="just"/>
            <a:endParaRPr lang="en-US" dirty="0" smtClean="0">
              <a:latin typeface="Times New Roman" panose="02020603050405020304" pitchFamily="18" charset="0"/>
            </a:endParaRPr>
          </a:p>
          <a:p>
            <a:pPr marR="11060" algn="just"/>
            <a:endParaRPr lang="en-US" dirty="0">
              <a:latin typeface="Times New Roman" panose="02020603050405020304" pitchFamily="18" charset="0"/>
            </a:endParaRPr>
          </a:p>
          <a:p>
            <a:pPr marR="11060" algn="just"/>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4002751494"/>
              </p:ext>
            </p:extLst>
          </p:nvPr>
        </p:nvGraphicFramePr>
        <p:xfrm>
          <a:off x="951345" y="3564466"/>
          <a:ext cx="8128000" cy="1285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02085535"/>
                    </a:ext>
                  </a:extLst>
                </a:gridCol>
                <a:gridCol w="4064000">
                  <a:extLst>
                    <a:ext uri="{9D8B030D-6E8A-4147-A177-3AD203B41FA5}">
                      <a16:colId xmlns:a16="http://schemas.microsoft.com/office/drawing/2014/main" val="2027495488"/>
                    </a:ext>
                  </a:extLst>
                </a:gridCol>
              </a:tblGrid>
              <a:tr h="370840">
                <a:tc>
                  <a:txBody>
                    <a:bodyPr/>
                    <a:lstStyle/>
                    <a:p>
                      <a:r>
                        <a:rPr lang="en-US" sz="1800" b="1" i="0" u="none" strike="noStrike" baseline="0" dirty="0" smtClean="0">
                          <a:solidFill>
                            <a:srgbClr val="000000"/>
                          </a:solidFill>
                          <a:latin typeface="Times New Roman" panose="02020603050405020304" pitchFamily="18" charset="0"/>
                        </a:rPr>
                        <a:t>Accept</a:t>
                      </a:r>
                      <a:endParaRPr lang="en-IN" dirty="0"/>
                    </a:p>
                  </a:txBody>
                  <a:tcPr/>
                </a:tc>
                <a:tc>
                  <a:txBody>
                    <a:bodyPr/>
                    <a:lstStyle/>
                    <a:p>
                      <a:r>
                        <a:rPr lang="en-US" sz="1800" b="1" i="0" u="none" strike="noStrike" baseline="0" dirty="0" smtClean="0">
                          <a:solidFill>
                            <a:srgbClr val="000000"/>
                          </a:solidFill>
                          <a:latin typeface="Times New Roman" panose="02020603050405020304" pitchFamily="18" charset="0"/>
                        </a:rPr>
                        <a:t>Reject</a:t>
                      </a:r>
                      <a:endParaRPr lang="en-IN" dirty="0"/>
                    </a:p>
                  </a:txBody>
                  <a:tcPr/>
                </a:tc>
                <a:extLst>
                  <a:ext uri="{0D108BD9-81ED-4DB2-BD59-A6C34878D82A}">
                    <a16:rowId xmlns:a16="http://schemas.microsoft.com/office/drawing/2014/main" val="2035402673"/>
                  </a:ext>
                </a:extLst>
              </a:tr>
              <a:tr h="370840">
                <a:tc>
                  <a:txBody>
                    <a:bodyPr/>
                    <a:lstStyle/>
                    <a:p>
                      <a:endParaRPr lang="en-IN" sz="1800" b="0" i="0" u="none" strike="noStrike" kern="1200" baseline="0" dirty="0" smtClean="0">
                        <a:solidFill>
                          <a:schemeClr val="dk1"/>
                        </a:solidFill>
                        <a:latin typeface="+mn-lt"/>
                        <a:ea typeface="+mn-ea"/>
                        <a:cs typeface="+mn-cs"/>
                      </a:endParaRPr>
                    </a:p>
                    <a:p>
                      <a:r>
                        <a:rPr lang="en-US" sz="1800" b="1" i="0" u="none" strike="noStrike" kern="1200" baseline="0" dirty="0" smtClean="0">
                          <a:solidFill>
                            <a:schemeClr val="dk1"/>
                          </a:solidFill>
                          <a:latin typeface="+mn-lt"/>
                          <a:ea typeface="+mn-ea"/>
                          <a:cs typeface="+mn-cs"/>
                        </a:rPr>
                        <a:t>Accept if the IRR of a project is greater than or is equal to the discount rate. </a:t>
                      </a:r>
                      <a:r>
                        <a:rPr lang="en-US" sz="1800" b="0" i="0" u="none" strike="noStrike" kern="1200" baseline="0" dirty="0" smtClean="0">
                          <a:solidFill>
                            <a:schemeClr val="dk1"/>
                          </a:solidFill>
                          <a:latin typeface="+mn-lt"/>
                          <a:ea typeface="+mn-ea"/>
                          <a:cs typeface="+mn-cs"/>
                        </a:rPr>
                        <a:t>	</a:t>
                      </a:r>
                    </a:p>
                  </a:txBody>
                  <a:tcPr/>
                </a:tc>
                <a:tc>
                  <a:txBody>
                    <a:bodyPr/>
                    <a:lstStyle/>
                    <a:p>
                      <a:endParaRPr lang="en-IN" sz="1800" b="0" i="0" u="none" strike="noStrike" kern="1200" baseline="0" dirty="0" smtClean="0">
                        <a:solidFill>
                          <a:schemeClr val="dk1"/>
                        </a:solidFill>
                        <a:latin typeface="+mn-lt"/>
                        <a:ea typeface="+mn-ea"/>
                        <a:cs typeface="+mn-cs"/>
                      </a:endParaRPr>
                    </a:p>
                    <a:p>
                      <a:r>
                        <a:rPr lang="en-US" sz="1800" b="1" i="0" u="none" strike="noStrike" kern="1200" baseline="0" dirty="0" smtClean="0">
                          <a:solidFill>
                            <a:schemeClr val="dk1"/>
                          </a:solidFill>
                          <a:latin typeface="+mn-lt"/>
                          <a:ea typeface="+mn-ea"/>
                          <a:cs typeface="+mn-cs"/>
                        </a:rPr>
                        <a:t>Reject if the IRR of a project is less than the discount rate.</a:t>
                      </a:r>
                      <a:r>
                        <a:rPr lang="en-US" sz="1800" b="0" i="0" u="none" strike="noStrike" kern="1200" baseline="0" dirty="0" smtClean="0">
                          <a:solidFill>
                            <a:schemeClr val="dk1"/>
                          </a:solidFill>
                          <a:latin typeface="+mn-lt"/>
                          <a:ea typeface="+mn-ea"/>
                          <a:cs typeface="+mn-cs"/>
                        </a:rPr>
                        <a:t>	</a:t>
                      </a:r>
                    </a:p>
                  </a:txBody>
                  <a:tcPr/>
                </a:tc>
                <a:extLst>
                  <a:ext uri="{0D108BD9-81ED-4DB2-BD59-A6C34878D82A}">
                    <a16:rowId xmlns:a16="http://schemas.microsoft.com/office/drawing/2014/main" val="1338356703"/>
                  </a:ext>
                </a:extLst>
              </a:tr>
            </a:tbl>
          </a:graphicData>
        </a:graphic>
      </p:graphicFrame>
    </p:spTree>
    <p:extLst>
      <p:ext uri="{BB962C8B-B14F-4D97-AF65-F5344CB8AC3E}">
        <p14:creationId xmlns:p14="http://schemas.microsoft.com/office/powerpoint/2010/main" val="3156532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927" y="535709"/>
            <a:ext cx="11157527" cy="5978560"/>
          </a:xfrm>
          <a:prstGeom prst="rect">
            <a:avLst/>
          </a:prstGeom>
        </p:spPr>
        <p:txBody>
          <a:bodyPr wrap="square">
            <a:spAutoFit/>
          </a:bodyPr>
          <a:lstStyle/>
          <a:p>
            <a:endParaRPr lang="en-IN" sz="1050" b="0" i="0" u="none" strike="noStrike" baseline="0" dirty="0" smtClean="0">
              <a:solidFill>
                <a:srgbClr val="000000"/>
              </a:solidFill>
              <a:latin typeface="Times New Roman" panose="02020603050405020304" pitchFamily="18" charset="0"/>
            </a:endParaRPr>
          </a:p>
          <a:p>
            <a:pPr marR="0" algn="ctr"/>
            <a:r>
              <a:rPr lang="en-US" sz="2400" b="1" dirty="0">
                <a:latin typeface="Times New Roman" panose="02020603050405020304" pitchFamily="18" charset="0"/>
              </a:rPr>
              <a:t>Calculation of Internal Rate of Return (IRR) </a:t>
            </a:r>
            <a:r>
              <a:rPr lang="en-US" sz="2400" b="1" dirty="0" smtClean="0">
                <a:latin typeface="Times New Roman" panose="02020603050405020304" pitchFamily="18" charset="0"/>
              </a:rPr>
              <a:t>by Trial </a:t>
            </a:r>
            <a:r>
              <a:rPr lang="en-US" sz="2400" b="1" dirty="0">
                <a:latin typeface="Times New Roman" panose="02020603050405020304" pitchFamily="18" charset="0"/>
              </a:rPr>
              <a:t>and Error Method </a:t>
            </a:r>
            <a:endParaRPr lang="en-US" sz="2400" b="1" dirty="0" smtClean="0">
              <a:latin typeface="Times New Roman" panose="02020603050405020304" pitchFamily="18" charset="0"/>
            </a:endParaRPr>
          </a:p>
          <a:p>
            <a:endParaRPr lang="en-US" b="1" dirty="0">
              <a:latin typeface="Times New Roman" panose="02020603050405020304" pitchFamily="18" charset="0"/>
            </a:endParaRPr>
          </a:p>
          <a:p>
            <a:endParaRPr lang="en-US" dirty="0">
              <a:latin typeface="Times New Roman" panose="02020603050405020304" pitchFamily="18" charset="0"/>
            </a:endParaRPr>
          </a:p>
          <a:p>
            <a:r>
              <a:rPr lang="en-US" sz="2400" dirty="0">
                <a:latin typeface="Times New Roman" panose="02020603050405020304" pitchFamily="18" charset="0"/>
              </a:rPr>
              <a:t>1.Begin by using an arbitrary discount rate to calculate the PV of the net cash inflows from the project. </a:t>
            </a:r>
            <a:endParaRPr lang="en-US" sz="2400" dirty="0" smtClean="0">
              <a:latin typeface="Times New Roman" panose="02020603050405020304" pitchFamily="18" charset="0"/>
            </a:endParaRPr>
          </a:p>
          <a:p>
            <a:endParaRPr lang="en-US" sz="2400" dirty="0">
              <a:latin typeface="Times New Roman" panose="02020603050405020304" pitchFamily="18" charset="0"/>
            </a:endParaRPr>
          </a:p>
          <a:p>
            <a:r>
              <a:rPr lang="en-US" sz="2400" dirty="0">
                <a:latin typeface="Times New Roman" panose="02020603050405020304" pitchFamily="18" charset="0"/>
              </a:rPr>
              <a:t>2.If the PV of the net cash inflows </a:t>
            </a:r>
            <a:r>
              <a:rPr lang="en-US" sz="2400" i="1" dirty="0">
                <a:latin typeface="Times New Roman" panose="02020603050405020304" pitchFamily="18" charset="0"/>
              </a:rPr>
              <a:t>EXCEEDS </a:t>
            </a:r>
            <a:r>
              <a:rPr lang="en-US" sz="2400" dirty="0">
                <a:latin typeface="Times New Roman" panose="02020603050405020304" pitchFamily="18" charset="0"/>
              </a:rPr>
              <a:t>the initial cost outlay of the project, INCREASE the discount rate and repeat the process. </a:t>
            </a:r>
            <a:endParaRPr lang="en-US" sz="2400" dirty="0" smtClean="0">
              <a:latin typeface="Times New Roman" panose="02020603050405020304" pitchFamily="18" charset="0"/>
            </a:endParaRPr>
          </a:p>
          <a:p>
            <a:endParaRPr lang="en-US" sz="2400" dirty="0">
              <a:latin typeface="Times New Roman" panose="02020603050405020304" pitchFamily="18" charset="0"/>
            </a:endParaRPr>
          </a:p>
          <a:p>
            <a:r>
              <a:rPr lang="en-US" sz="2400" dirty="0">
                <a:latin typeface="Times New Roman" panose="02020603050405020304" pitchFamily="18" charset="0"/>
              </a:rPr>
              <a:t>3.If the PV of the net cash flows from the project is </a:t>
            </a:r>
            <a:r>
              <a:rPr lang="en-US" sz="2400" i="1" dirty="0">
                <a:latin typeface="Times New Roman" panose="02020603050405020304" pitchFamily="18" charset="0"/>
              </a:rPr>
              <a:t>SMALLER </a:t>
            </a:r>
            <a:r>
              <a:rPr lang="en-US" sz="2400" dirty="0">
                <a:latin typeface="Times New Roman" panose="02020603050405020304" pitchFamily="18" charset="0"/>
              </a:rPr>
              <a:t>than the initial cost outlay of the project, DECREASE the discount rate and repeat the process. </a:t>
            </a:r>
            <a:endParaRPr lang="en-US" sz="2400" dirty="0" smtClean="0">
              <a:latin typeface="Times New Roman" panose="02020603050405020304" pitchFamily="18" charset="0"/>
            </a:endParaRPr>
          </a:p>
          <a:p>
            <a:endParaRPr lang="en-US" sz="2400" dirty="0">
              <a:latin typeface="Times New Roman" panose="02020603050405020304" pitchFamily="18" charset="0"/>
            </a:endParaRPr>
          </a:p>
          <a:p>
            <a:r>
              <a:rPr lang="en-US" sz="2400" dirty="0">
                <a:latin typeface="Times New Roman" panose="02020603050405020304" pitchFamily="18" charset="0"/>
              </a:rPr>
              <a:t>4.This process is continued until the rate of discount is found that equates the PV of the net cash flows from the project to the initial cost of the project. </a:t>
            </a:r>
            <a:endParaRPr lang="en-US" sz="2400" dirty="0" smtClean="0">
              <a:latin typeface="Times New Roman" panose="02020603050405020304" pitchFamily="18" charset="0"/>
            </a:endParaRPr>
          </a:p>
          <a:p>
            <a:endParaRPr lang="en-US" sz="2400" dirty="0">
              <a:latin typeface="Times New Roman" panose="02020603050405020304" pitchFamily="18" charset="0"/>
            </a:endParaRPr>
          </a:p>
          <a:p>
            <a:r>
              <a:rPr lang="en-US" sz="2400" dirty="0">
                <a:latin typeface="Times New Roman" panose="02020603050405020304" pitchFamily="18" charset="0"/>
              </a:rPr>
              <a:t>5.The discount rate found is the IRR on the project.</a:t>
            </a:r>
          </a:p>
        </p:txBody>
      </p:sp>
    </p:spTree>
    <p:extLst>
      <p:ext uri="{BB962C8B-B14F-4D97-AF65-F5344CB8AC3E}">
        <p14:creationId xmlns:p14="http://schemas.microsoft.com/office/powerpoint/2010/main" val="31765824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665019" y="92364"/>
                <a:ext cx="10557163" cy="7343805"/>
              </a:xfrm>
              <a:prstGeom prst="rect">
                <a:avLst/>
              </a:prstGeom>
            </p:spPr>
            <p:txBody>
              <a:bodyPr wrap="square">
                <a:spAutoFit/>
              </a:bodyPr>
              <a:lstStyle/>
              <a:p>
                <a:endParaRPr lang="en-IN" sz="1100" b="0" i="0" u="none" strike="noStrike" baseline="0" dirty="0" smtClean="0">
                  <a:solidFill>
                    <a:srgbClr val="000000"/>
                  </a:solidFill>
                  <a:latin typeface="Times New Roman" panose="02020603050405020304" pitchFamily="18" charset="0"/>
                </a:endParaRPr>
              </a:p>
              <a:p>
                <a:endParaRPr lang="en-IN" sz="1100" b="0" i="0" u="none" strike="noStrike" baseline="0" dirty="0" smtClean="0">
                  <a:latin typeface="Times New Roman" panose="02020603050405020304" pitchFamily="18" charset="0"/>
                </a:endParaRPr>
              </a:p>
              <a:p>
                <a:pPr marR="0" algn="just"/>
                <a:r>
                  <a:rPr lang="en-US" dirty="0">
                    <a:latin typeface="Times New Roman" panose="02020603050405020304" pitchFamily="18" charset="0"/>
                  </a:rPr>
                  <a:t>Evaluating a single or independent project, the NPV and IRR methods tend to lead to the same accept-reject decisions. Because </a:t>
                </a:r>
                <a:r>
                  <a:rPr lang="en-US" i="1" dirty="0">
                    <a:latin typeface="Times New Roman" panose="02020603050405020304" pitchFamily="18" charset="0"/>
                  </a:rPr>
                  <a:t>NPV will be positive only if the IRR on the project exceeds discount rate used by the firm and vice- versa. </a:t>
                </a:r>
                <a:endParaRPr lang="en-US" dirty="0">
                  <a:latin typeface="Times New Roman" panose="02020603050405020304" pitchFamily="18" charset="0"/>
                </a:endParaRPr>
              </a:p>
              <a:p>
                <a:pPr marR="59660" algn="just"/>
                <a:r>
                  <a:rPr lang="en-US" b="1" dirty="0">
                    <a:latin typeface="Times New Roman" panose="02020603050405020304" pitchFamily="18" charset="0"/>
                  </a:rPr>
                  <a:t>Example: Project = (-$200, $100, $100, $100) </a:t>
                </a:r>
                <a:endParaRPr lang="en-US" b="1" dirty="0" smtClean="0">
                  <a:latin typeface="Times New Roman" panose="02020603050405020304" pitchFamily="18" charset="0"/>
                </a:endParaRPr>
              </a:p>
              <a:p>
                <a:pPr marR="59660" algn="just"/>
                <a:endParaRPr lang="en-US" b="1" dirty="0">
                  <a:latin typeface="Times New Roman" panose="02020603050405020304" pitchFamily="18" charset="0"/>
                </a:endParaRPr>
              </a:p>
              <a:p>
                <a:pPr marR="59660" algn="just"/>
                <a:endParaRPr lang="en-US" b="1" dirty="0" smtClean="0">
                  <a:latin typeface="Times New Roman" panose="02020603050405020304" pitchFamily="18" charset="0"/>
                </a:endParaRPr>
              </a:p>
              <a:p>
                <a:pPr marR="59660" algn="just"/>
                <a:r>
                  <a:rPr lang="en-US" sz="2400" dirty="0"/>
                  <a:t>NPV = </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0</m:t>
                        </m:r>
                      </m:sub>
                    </m:sSub>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𝑡</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𝑡</m:t>
                                    </m:r>
                                  </m:sub>
                                </m:sSub>
                              </m:num>
                              <m:den>
                                <m:sSup>
                                  <m:sSupPr>
                                    <m:ctrlPr>
                                      <a:rPr lang="en-US" sz="2400" i="1">
                                        <a:latin typeface="Cambria Math" panose="02040503050406030204" pitchFamily="18" charset="0"/>
                                      </a:rPr>
                                    </m:ctrlPr>
                                  </m:sSupPr>
                                  <m:e>
                                    <m:r>
                                      <a:rPr lang="en-US" sz="2400" i="1">
                                        <a:latin typeface="Cambria Math" panose="02040503050406030204" pitchFamily="18" charset="0"/>
                                      </a:rPr>
                                      <m:t>(1+</m:t>
                                    </m:r>
                                    <m:r>
                                      <a:rPr lang="en-US" sz="2400" i="1">
                                        <a:latin typeface="Cambria Math" panose="02040503050406030204" pitchFamily="18" charset="0"/>
                                      </a:rPr>
                                      <m:t>𝑖</m:t>
                                    </m:r>
                                    <m:r>
                                      <a:rPr lang="en-US" sz="2400" i="1">
                                        <a:latin typeface="Cambria Math" panose="02040503050406030204" pitchFamily="18" charset="0"/>
                                      </a:rPr>
                                      <m:t>)</m:t>
                                    </m:r>
                                  </m:e>
                                  <m:sup>
                                    <m:r>
                                      <a:rPr lang="en-US" sz="2400" i="1">
                                        <a:latin typeface="Cambria Math" panose="02040503050406030204" pitchFamily="18" charset="0"/>
                                      </a:rPr>
                                      <m:t>𝑡</m:t>
                                    </m:r>
                                  </m:sup>
                                </m:sSup>
                              </m:den>
                            </m:f>
                          </m:e>
                          <m:sub/>
                        </m:sSub>
                      </m:e>
                    </m:nary>
                  </m:oMath>
                </a14:m>
                <a:endParaRPr lang="en-US" sz="2400" dirty="0" smtClean="0">
                  <a:latin typeface="Times New Roman" panose="02020603050405020304" pitchFamily="18" charset="0"/>
                </a:endParaRPr>
              </a:p>
              <a:p>
                <a:pPr marR="59660" algn="just"/>
                <a:r>
                  <a:rPr lang="en-US" sz="2400" dirty="0">
                    <a:latin typeface="Times New Roman" panose="02020603050405020304" pitchFamily="18" charset="0"/>
                  </a:rPr>
                  <a:t> </a:t>
                </a:r>
                <a:r>
                  <a:rPr lang="en-US" sz="2400" dirty="0" smtClean="0">
                    <a:latin typeface="Times New Roman" panose="02020603050405020304" pitchFamily="18" charset="0"/>
                  </a:rPr>
                  <a:t>      =  -200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100</m:t>
                        </m:r>
                      </m:num>
                      <m:den>
                        <m:r>
                          <a:rPr lang="en-US" sz="2400" b="0" i="1" smtClean="0">
                            <a:latin typeface="Cambria Math" panose="02040503050406030204" pitchFamily="18" charset="0"/>
                          </a:rPr>
                          <m:t>1+</m:t>
                        </m:r>
                        <m:r>
                          <a:rPr lang="en-US" sz="2400" b="0" i="1" smtClean="0">
                            <a:latin typeface="Cambria Math" panose="02040503050406030204" pitchFamily="18" charset="0"/>
                          </a:rPr>
                          <m:t>𝑖</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100</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r>
                              <a:rPr lang="en-US" sz="2400" b="0" i="1" smtClean="0">
                                <a:latin typeface="Cambria Math" panose="02040503050406030204" pitchFamily="18" charset="0"/>
                              </a:rPr>
                              <m:t>𝑖</m:t>
                            </m:r>
                            <m:r>
                              <a:rPr lang="en-US" sz="2400" b="0" i="1" smtClean="0">
                                <a:latin typeface="Cambria Math" panose="02040503050406030204" pitchFamily="18" charset="0"/>
                              </a:rPr>
                              <m:t>)</m:t>
                            </m:r>
                          </m:e>
                          <m:sup>
                            <m:r>
                              <a:rPr lang="en-US" sz="2400" b="0" i="1" smtClean="0">
                                <a:latin typeface="Cambria Math" panose="02040503050406030204" pitchFamily="18" charset="0"/>
                              </a:rPr>
                              <m:t>2</m:t>
                            </m:r>
                          </m:sup>
                        </m:sSup>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100</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r>
                              <a:rPr lang="en-US" sz="2400" b="0" i="1" smtClean="0">
                                <a:latin typeface="Cambria Math" panose="02040503050406030204" pitchFamily="18" charset="0"/>
                              </a:rPr>
                              <m:t>𝑖</m:t>
                            </m:r>
                            <m:r>
                              <a:rPr lang="en-US" sz="2400" b="0" i="1" smtClean="0">
                                <a:latin typeface="Cambria Math" panose="02040503050406030204" pitchFamily="18" charset="0"/>
                              </a:rPr>
                              <m:t>)</m:t>
                            </m:r>
                          </m:e>
                          <m:sup>
                            <m:r>
                              <a:rPr lang="en-US" sz="2400" b="0" i="1" smtClean="0">
                                <a:latin typeface="Cambria Math" panose="02040503050406030204" pitchFamily="18" charset="0"/>
                              </a:rPr>
                              <m:t>3</m:t>
                            </m:r>
                          </m:sup>
                        </m:sSup>
                      </m:den>
                    </m:f>
                  </m:oMath>
                </a14:m>
                <a:endParaRPr lang="en-US" sz="2400" dirty="0" smtClean="0">
                  <a:latin typeface="Times New Roman" panose="02020603050405020304" pitchFamily="18" charset="0"/>
                </a:endParaRPr>
              </a:p>
              <a:p>
                <a:pPr marR="59660" algn="just"/>
                <a:r>
                  <a:rPr lang="en-US" sz="2400" dirty="0">
                    <a:latin typeface="Times New Roman" panose="02020603050405020304" pitchFamily="18" charset="0"/>
                  </a:rPr>
                  <a:t> </a:t>
                </a:r>
                <a:r>
                  <a:rPr lang="en-US" sz="2400" dirty="0" smtClean="0">
                    <a:latin typeface="Times New Roman" panose="02020603050405020304" pitchFamily="18" charset="0"/>
                  </a:rPr>
                  <a:t>       = at 23.37 NPV is zero</a:t>
                </a:r>
              </a:p>
              <a:p>
                <a:pPr marR="59660" algn="just"/>
                <a:endParaRPr lang="en-US" sz="2400" dirty="0">
                  <a:latin typeface="Times New Roman" panose="02020603050405020304" pitchFamily="18" charset="0"/>
                </a:endParaRPr>
              </a:p>
              <a:p>
                <a:pPr marR="59660" algn="just"/>
                <a:endParaRPr lang="en-US" sz="2400" dirty="0" smtClean="0">
                  <a:latin typeface="Times New Roman" panose="02020603050405020304" pitchFamily="18" charset="0"/>
                </a:endParaRPr>
              </a:p>
              <a:p>
                <a:r>
                  <a:rPr lang="en-US" sz="2400" dirty="0" smtClean="0">
                    <a:latin typeface="Times New Roman" panose="02020603050405020304" pitchFamily="18" charset="0"/>
                  </a:rPr>
                  <a:t>Algebraically</a:t>
                </a:r>
                <a:r>
                  <a:rPr lang="en-US" sz="2400" dirty="0">
                    <a:latin typeface="Times New Roman" panose="02020603050405020304" pitchFamily="18" charset="0"/>
                  </a:rPr>
                  <a:t>, IRR is the unknown in the following equation: </a:t>
                </a:r>
                <a:endParaRPr lang="en-US" sz="2400" dirty="0" smtClean="0">
                  <a:latin typeface="Times New Roman" panose="02020603050405020304" pitchFamily="18" charset="0"/>
                </a:endParaRPr>
              </a:p>
              <a:p>
                <a:endParaRPr lang="en-US" sz="2400" dirty="0">
                  <a:latin typeface="Times New Roman" panose="02020603050405020304" pitchFamily="18" charset="0"/>
                </a:endParaRPr>
              </a:p>
              <a:p>
                <a:pPr marR="59660" algn="just"/>
                <a:r>
                  <a:rPr lang="en-US" sz="2400" dirty="0" smtClean="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0</m:t>
                        </m:r>
                      </m:sub>
                    </m:sSub>
                    <m:r>
                      <a:rPr lang="en-US" sz="2400" b="0" i="1" smtClean="0">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𝑡</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𝑡</m:t>
                                    </m:r>
                                  </m:sub>
                                </m:sSub>
                              </m:num>
                              <m:den>
                                <m:sSup>
                                  <m:sSupPr>
                                    <m:ctrlPr>
                                      <a:rPr lang="en-US" sz="2400" i="1">
                                        <a:latin typeface="Cambria Math" panose="02040503050406030204" pitchFamily="18" charset="0"/>
                                      </a:rPr>
                                    </m:ctrlPr>
                                  </m:sSupPr>
                                  <m:e>
                                    <m:r>
                                      <a:rPr lang="en-US" sz="2400" i="1">
                                        <a:latin typeface="Cambria Math" panose="02040503050406030204" pitchFamily="18" charset="0"/>
                                      </a:rPr>
                                      <m:t>(1+</m:t>
                                    </m:r>
                                    <m:r>
                                      <a:rPr lang="en-US" sz="2400" i="1">
                                        <a:latin typeface="Cambria Math" panose="02040503050406030204" pitchFamily="18" charset="0"/>
                                      </a:rPr>
                                      <m:t>𝑖</m:t>
                                    </m:r>
                                    <m:r>
                                      <a:rPr lang="en-US" sz="2400" i="1">
                                        <a:latin typeface="Cambria Math" panose="02040503050406030204" pitchFamily="18" charset="0"/>
                                      </a:rPr>
                                      <m:t>)</m:t>
                                    </m:r>
                                  </m:e>
                                  <m:sup>
                                    <m:r>
                                      <a:rPr lang="en-US" sz="2400" i="1">
                                        <a:latin typeface="Cambria Math" panose="02040503050406030204" pitchFamily="18" charset="0"/>
                                      </a:rPr>
                                      <m:t>𝑡</m:t>
                                    </m:r>
                                  </m:sup>
                                </m:sSup>
                              </m:den>
                            </m:f>
                          </m:e>
                          <m:sub/>
                        </m:sSub>
                      </m:e>
                    </m:nary>
                  </m:oMath>
                </a14:m>
                <a:endParaRPr lang="en-US" sz="2400" dirty="0" smtClean="0">
                  <a:latin typeface="Times New Roman" panose="02020603050405020304" pitchFamily="18" charset="0"/>
                </a:endParaRPr>
              </a:p>
              <a:p>
                <a:pPr marR="59660" algn="just"/>
                <a:r>
                  <a:rPr lang="en-US" sz="2400" dirty="0">
                    <a:latin typeface="Times New Roman" panose="02020603050405020304" pitchFamily="18" charset="0"/>
                  </a:rPr>
                  <a:t> </a:t>
                </a:r>
                <a:r>
                  <a:rPr lang="en-US" sz="2400" dirty="0" smtClean="0">
                    <a:latin typeface="Times New Roman" panose="02020603050405020304" pitchFamily="18" charset="0"/>
                  </a:rPr>
                  <a:t>        -200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100</m:t>
                        </m:r>
                      </m:num>
                      <m:den>
                        <m:r>
                          <a:rPr lang="en-US" sz="2400" b="0" i="1" smtClean="0">
                            <a:latin typeface="Cambria Math" panose="02040503050406030204" pitchFamily="18" charset="0"/>
                          </a:rPr>
                          <m:t>1+</m:t>
                        </m:r>
                        <m:r>
                          <a:rPr lang="en-US" sz="2400" b="0" i="1" smtClean="0">
                            <a:latin typeface="Cambria Math" panose="02040503050406030204" pitchFamily="18" charset="0"/>
                          </a:rPr>
                          <m:t>𝐼𝑅𝑅</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100</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r>
                              <a:rPr lang="en-US" sz="2400" b="0" i="1" smtClean="0">
                                <a:latin typeface="Cambria Math" panose="02040503050406030204" pitchFamily="18" charset="0"/>
                              </a:rPr>
                              <m:t>𝐼𝑅𝑅</m:t>
                            </m:r>
                            <m:r>
                              <a:rPr lang="en-US" sz="2400" b="0" i="1" smtClean="0">
                                <a:latin typeface="Cambria Math" panose="02040503050406030204" pitchFamily="18" charset="0"/>
                              </a:rPr>
                              <m:t>)</m:t>
                            </m:r>
                          </m:e>
                          <m:sup>
                            <m:r>
                              <a:rPr lang="en-US" sz="2400" b="0" i="1" smtClean="0">
                                <a:latin typeface="Cambria Math" panose="02040503050406030204" pitchFamily="18" charset="0"/>
                              </a:rPr>
                              <m:t>2</m:t>
                            </m:r>
                          </m:sup>
                        </m:sSup>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100</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r>
                              <a:rPr lang="en-US" sz="2400" b="0" i="1" smtClean="0">
                                <a:latin typeface="Cambria Math" panose="02040503050406030204" pitchFamily="18" charset="0"/>
                              </a:rPr>
                              <m:t>𝐼𝑅𝑅</m:t>
                            </m:r>
                            <m:r>
                              <a:rPr lang="en-US" sz="2400" b="0" i="1" smtClean="0">
                                <a:latin typeface="Cambria Math" panose="02040503050406030204" pitchFamily="18" charset="0"/>
                              </a:rPr>
                              <m:t>)</m:t>
                            </m:r>
                          </m:e>
                          <m:sup>
                            <m:r>
                              <a:rPr lang="en-US" sz="2400" b="0" i="1" smtClean="0">
                                <a:latin typeface="Cambria Math" panose="02040503050406030204" pitchFamily="18" charset="0"/>
                              </a:rPr>
                              <m:t>3</m:t>
                            </m:r>
                          </m:sup>
                        </m:sSup>
                      </m:den>
                    </m:f>
                  </m:oMath>
                </a14:m>
                <a:endParaRPr lang="en-US" sz="2400" dirty="0" smtClean="0">
                  <a:latin typeface="Times New Roman" panose="02020603050405020304" pitchFamily="18" charset="0"/>
                </a:endParaRPr>
              </a:p>
              <a:p>
                <a:pPr marR="59660" algn="just"/>
                <a:r>
                  <a:rPr lang="en-US" sz="2400" dirty="0">
                    <a:latin typeface="Times New Roman" panose="02020603050405020304" pitchFamily="18" charset="0"/>
                  </a:rPr>
                  <a:t>	</a:t>
                </a:r>
                <a:r>
                  <a:rPr lang="en-US" sz="2400" dirty="0" smtClean="0">
                    <a:latin typeface="Times New Roman" panose="02020603050405020304" pitchFamily="18" charset="0"/>
                  </a:rPr>
                  <a:t>= After trial and error we get the IRR is 23.37</a:t>
                </a:r>
              </a:p>
              <a:p>
                <a:endParaRPr lang="en-US" sz="2400" dirty="0">
                  <a:latin typeface="Times New Roman" panose="02020603050405020304" pitchFamily="18" charset="0"/>
                </a:endParaRPr>
              </a:p>
              <a:p>
                <a:endParaRPr lang="en-IN" dirty="0"/>
              </a:p>
            </p:txBody>
          </p:sp>
        </mc:Choice>
        <mc:Fallback xmlns="">
          <p:sp>
            <p:nvSpPr>
              <p:cNvPr id="2" name="Rectangle 1"/>
              <p:cNvSpPr>
                <a:spLocks noRot="1" noChangeAspect="1" noMove="1" noResize="1" noEditPoints="1" noAdjustHandles="1" noChangeArrowheads="1" noChangeShapeType="1" noTextEdit="1"/>
              </p:cNvSpPr>
              <p:nvPr/>
            </p:nvSpPr>
            <p:spPr>
              <a:xfrm>
                <a:off x="665019" y="92364"/>
                <a:ext cx="10557163" cy="7343805"/>
              </a:xfrm>
              <a:prstGeom prst="rect">
                <a:avLst/>
              </a:prstGeom>
              <a:blipFill>
                <a:blip r:embed="rId2"/>
                <a:stretch>
                  <a:fillRect l="-866" r="-520"/>
                </a:stretch>
              </a:blipFill>
            </p:spPr>
            <p:txBody>
              <a:bodyPr/>
              <a:lstStyle/>
              <a:p>
                <a:r>
                  <a:rPr lang="en-IN">
                    <a:noFill/>
                  </a:rPr>
                  <a:t> </a:t>
                </a:r>
              </a:p>
            </p:txBody>
          </p:sp>
        </mc:Fallback>
      </mc:AlternateContent>
    </p:spTree>
    <p:extLst>
      <p:ext uri="{BB962C8B-B14F-4D97-AF65-F5344CB8AC3E}">
        <p14:creationId xmlns:p14="http://schemas.microsoft.com/office/powerpoint/2010/main" val="1756869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2655" y="249381"/>
            <a:ext cx="10474036" cy="6278642"/>
          </a:xfrm>
          <a:prstGeom prst="rect">
            <a:avLst/>
          </a:prstGeom>
          <a:noFill/>
        </p:spPr>
        <p:txBody>
          <a:bodyPr wrap="square" rtlCol="0">
            <a:spAutoFit/>
          </a:bodyPr>
          <a:lstStyle/>
          <a:p>
            <a:endParaRPr lang="en-IN" dirty="0"/>
          </a:p>
          <a:p>
            <a:pPr algn="just"/>
            <a:r>
              <a:rPr lang="en-US" sz="2400" b="1" dirty="0"/>
              <a:t>The Profitability Index (PI) Rule: Capital Rationing </a:t>
            </a:r>
            <a:endParaRPr lang="en-US" sz="2400" b="1" dirty="0" smtClean="0"/>
          </a:p>
          <a:p>
            <a:pPr algn="just"/>
            <a:endParaRPr lang="en-US" sz="2400" dirty="0"/>
          </a:p>
          <a:p>
            <a:pPr marL="342900" indent="-342900" algn="just">
              <a:buFont typeface="Arial" panose="020B0604020202020204" pitchFamily="34" charset="0"/>
              <a:buChar char="•"/>
            </a:pPr>
            <a:r>
              <a:rPr lang="en-US" sz="2400" dirty="0" smtClean="0"/>
              <a:t>NPV </a:t>
            </a:r>
            <a:r>
              <a:rPr lang="en-US" sz="2400" dirty="0"/>
              <a:t>rule may lead to difficulties in the case of mutually exclusive investment projects of </a:t>
            </a:r>
            <a:r>
              <a:rPr lang="en-US" sz="2400" i="1" dirty="0"/>
              <a:t>UNEQUAL SIZE </a:t>
            </a:r>
            <a:r>
              <a:rPr lang="en-US" sz="2400" dirty="0"/>
              <a:t>especially where the firm may not have enough capital to fund all positive NPV projects (Capital Rationing). </a:t>
            </a:r>
            <a:endParaRPr lang="en-US" sz="2400" dirty="0" smtClean="0"/>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A smaller project may lead to a lower NPV than an alternative larger project, but the ratio of </a:t>
            </a:r>
            <a:r>
              <a:rPr lang="en-US" sz="2400" i="1" dirty="0"/>
              <a:t>PV of the net cash inflows </a:t>
            </a:r>
            <a:r>
              <a:rPr lang="en-US" sz="2400" dirty="0"/>
              <a:t>to </a:t>
            </a:r>
            <a:r>
              <a:rPr lang="en-US" sz="2400" i="1" dirty="0"/>
              <a:t>the initial cost of the project </a:t>
            </a:r>
            <a:r>
              <a:rPr lang="en-US" sz="2400" dirty="0"/>
              <a:t>(profitability per dollar of investment) may be </a:t>
            </a:r>
            <a:r>
              <a:rPr lang="en-US" sz="2400" i="1" dirty="0"/>
              <a:t>HIGHER </a:t>
            </a:r>
            <a:r>
              <a:rPr lang="en-US" sz="2400" dirty="0"/>
              <a:t>on the smaller project than on the larger project. </a:t>
            </a:r>
            <a:endParaRPr lang="en-US" sz="2400" dirty="0" smtClean="0"/>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Therefore, in cases of capital rationing (when the firm cannot undertake all the projects with positive NPV due to shortage of funds), the firm should RANK projects according to the profitability index and choose the projects with the </a:t>
            </a:r>
            <a:r>
              <a:rPr lang="en-US" sz="2400" i="1" dirty="0"/>
              <a:t>HIGHEST Profitability </a:t>
            </a:r>
            <a:r>
              <a:rPr lang="en-US" sz="2400" i="1" dirty="0" smtClean="0"/>
              <a:t>Indices </a:t>
            </a:r>
            <a:r>
              <a:rPr lang="en-US" sz="2400" dirty="0"/>
              <a:t>rather than those with the highest </a:t>
            </a:r>
            <a:r>
              <a:rPr lang="en-US" sz="2400" dirty="0" smtClean="0"/>
              <a:t>NPVs.</a:t>
            </a:r>
            <a:endParaRPr lang="en-US" sz="2400" dirty="0"/>
          </a:p>
          <a:p>
            <a:pPr algn="just"/>
            <a:endParaRPr lang="en-IN" sz="2400" dirty="0"/>
          </a:p>
        </p:txBody>
      </p:sp>
    </p:spTree>
    <p:extLst>
      <p:ext uri="{BB962C8B-B14F-4D97-AF65-F5344CB8AC3E}">
        <p14:creationId xmlns:p14="http://schemas.microsoft.com/office/powerpoint/2010/main" val="182151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7237" y="263325"/>
            <a:ext cx="10529454" cy="6163226"/>
          </a:xfrm>
          <a:prstGeom prst="rect">
            <a:avLst/>
          </a:prstGeom>
        </p:spPr>
        <p:txBody>
          <a:bodyPr wrap="square">
            <a:spAutoFit/>
          </a:bodyPr>
          <a:lstStyle/>
          <a:p>
            <a:endParaRPr lang="en-IN" sz="1050" b="0" i="0" u="none" strike="noStrike" baseline="0" dirty="0" smtClean="0">
              <a:solidFill>
                <a:srgbClr val="000000"/>
              </a:solidFill>
              <a:latin typeface="Times New Roman" panose="02020603050405020304" pitchFamily="18" charset="0"/>
            </a:endParaRPr>
          </a:p>
          <a:p>
            <a:r>
              <a:rPr lang="en-US" sz="2400" b="1" dirty="0">
                <a:latin typeface="Times New Roman" panose="02020603050405020304" pitchFamily="18" charset="0"/>
              </a:rPr>
              <a:t>The Profitability Index (PI) </a:t>
            </a:r>
            <a:r>
              <a:rPr lang="en-US" sz="2400" b="1" dirty="0" smtClean="0">
                <a:latin typeface="Times New Roman" panose="02020603050405020304" pitchFamily="18" charset="0"/>
              </a:rPr>
              <a:t>Rule</a:t>
            </a:r>
          </a:p>
          <a:p>
            <a:endParaRPr lang="en-US" b="1" dirty="0">
              <a:latin typeface="Times New Roman" panose="02020603050405020304" pitchFamily="18" charset="0"/>
            </a:endParaRPr>
          </a:p>
          <a:p>
            <a:pPr marL="285750" indent="-285750">
              <a:buFont typeface="Arial" panose="020B0604020202020204" pitchFamily="34" charset="0"/>
              <a:buChar char="•"/>
            </a:pPr>
            <a:r>
              <a:rPr lang="en-IN" dirty="0" smtClean="0"/>
              <a:t>Profitability Index (PI) =(</a:t>
            </a:r>
            <a:r>
              <a:rPr lang="en-US" dirty="0" smtClean="0"/>
              <a:t>Total </a:t>
            </a:r>
            <a:r>
              <a:rPr lang="en-US" dirty="0"/>
              <a:t>Present value Net cash </a:t>
            </a:r>
            <a:r>
              <a:rPr lang="en-US" dirty="0" smtClean="0"/>
              <a:t>inflows/Present </a:t>
            </a:r>
            <a:r>
              <a:rPr lang="en-US" dirty="0"/>
              <a:t>value of cash </a:t>
            </a:r>
            <a:r>
              <a:rPr lang="en-US" dirty="0" smtClean="0"/>
              <a:t>outflows).</a:t>
            </a:r>
          </a:p>
          <a:p>
            <a:endParaRPr lang="en-IN" dirty="0"/>
          </a:p>
          <a:p>
            <a:r>
              <a:rPr lang="en-IN" dirty="0" smtClean="0"/>
              <a:t> </a:t>
            </a:r>
            <a:endParaRPr lang="en-IN" dirty="0"/>
          </a:p>
          <a:p>
            <a:r>
              <a:rPr lang="en-IN" dirty="0"/>
              <a:t>Decision (PI) Rule </a:t>
            </a:r>
            <a:endParaRPr lang="en-IN" dirty="0" smtClean="0"/>
          </a:p>
          <a:p>
            <a:endParaRPr lang="en-IN" dirty="0" smtClean="0"/>
          </a:p>
          <a:p>
            <a:endParaRPr lang="en-US" dirty="0" smtClean="0"/>
          </a:p>
          <a:p>
            <a:endParaRPr lang="en-US" dirty="0"/>
          </a:p>
          <a:p>
            <a:endParaRPr lang="en-US" dirty="0" smtClean="0"/>
          </a:p>
          <a:p>
            <a:endParaRPr lang="en-US" dirty="0"/>
          </a:p>
          <a:p>
            <a:endParaRPr lang="en-US" dirty="0" smtClean="0"/>
          </a:p>
          <a:p>
            <a:r>
              <a:rPr lang="en-US" dirty="0" smtClean="0"/>
              <a:t>Ranking </a:t>
            </a:r>
            <a:r>
              <a:rPr lang="en-US" dirty="0"/>
              <a:t>Criteria: Select alternative with highest PI in case of credit rationing. </a:t>
            </a:r>
            <a:endParaRPr lang="en-US" dirty="0" smtClean="0"/>
          </a:p>
          <a:p>
            <a:endParaRPr lang="en-US" dirty="0"/>
          </a:p>
          <a:p>
            <a:endParaRPr lang="en-US" dirty="0" smtClean="0"/>
          </a:p>
          <a:p>
            <a:endParaRPr lang="en-US" dirty="0"/>
          </a:p>
          <a:p>
            <a:endParaRPr lang="en-US" dirty="0"/>
          </a:p>
          <a:p>
            <a:r>
              <a:rPr lang="en-US" b="1" dirty="0"/>
              <a:t>Note: In the absence of capital rationing, the firm will undertake all the projects with a positive NPV and profitability index greater than 1. </a:t>
            </a:r>
            <a:endParaRPr lang="en-IN" dirty="0" smtClean="0"/>
          </a:p>
          <a:p>
            <a:endParaRPr lang="en-IN" b="1" dirty="0">
              <a:latin typeface="Times New Roman" panose="02020603050405020304" pitchFamily="18" charset="0"/>
            </a:endParaRPr>
          </a:p>
          <a:p>
            <a:r>
              <a:rPr lang="en-US" b="1" dirty="0" smtClean="0">
                <a:latin typeface="Times New Roman" panose="02020603050405020304" pitchFamily="18" charset="0"/>
              </a:rPr>
              <a:t> </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80514716"/>
              </p:ext>
            </p:extLst>
          </p:nvPr>
        </p:nvGraphicFramePr>
        <p:xfrm>
          <a:off x="609600" y="3244646"/>
          <a:ext cx="8128000" cy="1812417"/>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338425216"/>
                    </a:ext>
                  </a:extLst>
                </a:gridCol>
                <a:gridCol w="4064000">
                  <a:extLst>
                    <a:ext uri="{9D8B030D-6E8A-4147-A177-3AD203B41FA5}">
                      <a16:colId xmlns:a16="http://schemas.microsoft.com/office/drawing/2014/main" val="952289894"/>
                    </a:ext>
                  </a:extLst>
                </a:gridCol>
              </a:tblGrid>
              <a:tr h="898017">
                <a:tc>
                  <a:txBody>
                    <a:bodyPr/>
                    <a:lstStyle/>
                    <a:p>
                      <a:r>
                        <a:rPr lang="en-IN" sz="1800" b="1" i="0" u="none" strike="noStrike" kern="1200" baseline="0" dirty="0" smtClean="0">
                          <a:solidFill>
                            <a:schemeClr val="lt1"/>
                          </a:solidFill>
                          <a:latin typeface="+mn-lt"/>
                          <a:ea typeface="+mn-ea"/>
                          <a:cs typeface="+mn-cs"/>
                        </a:rPr>
                        <a:t>Accept </a:t>
                      </a:r>
                      <a:r>
                        <a:rPr lang="en-IN" sz="1800" b="0" i="0" u="none" strike="noStrike" kern="1200" baseline="0" dirty="0" smtClean="0">
                          <a:solidFill>
                            <a:schemeClr val="lt1"/>
                          </a:solidFill>
                          <a:latin typeface="+mn-lt"/>
                          <a:ea typeface="+mn-ea"/>
                          <a:cs typeface="+mn-cs"/>
                        </a:rPr>
                        <a:t>	</a:t>
                      </a:r>
                    </a:p>
                  </a:txBody>
                  <a:tcPr/>
                </a:tc>
                <a:tc>
                  <a:txBody>
                    <a:bodyPr/>
                    <a:lstStyle/>
                    <a:p>
                      <a:r>
                        <a:rPr lang="en-IN" sz="1800" b="1" i="0" u="none" strike="noStrike" kern="1200" baseline="0" dirty="0" smtClean="0">
                          <a:solidFill>
                            <a:schemeClr val="lt1"/>
                          </a:solidFill>
                          <a:latin typeface="+mn-lt"/>
                          <a:ea typeface="+mn-ea"/>
                          <a:cs typeface="+mn-cs"/>
                        </a:rPr>
                        <a:t>Reject </a:t>
                      </a:r>
                      <a:r>
                        <a:rPr lang="en-IN" sz="1800" b="0" i="0" u="none" strike="noStrike" kern="1200" baseline="0" dirty="0" smtClean="0">
                          <a:solidFill>
                            <a:schemeClr val="lt1"/>
                          </a:solidFill>
                          <a:latin typeface="+mn-lt"/>
                          <a:ea typeface="+mn-ea"/>
                          <a:cs typeface="+mn-cs"/>
                        </a:rPr>
                        <a:t>	</a:t>
                      </a:r>
                    </a:p>
                  </a:txBody>
                  <a:tcPr/>
                </a:tc>
                <a:extLst>
                  <a:ext uri="{0D108BD9-81ED-4DB2-BD59-A6C34878D82A}">
                    <a16:rowId xmlns:a16="http://schemas.microsoft.com/office/drawing/2014/main" val="4075322717"/>
                  </a:ext>
                </a:extLst>
              </a:tr>
              <a:tr h="736537">
                <a:tc>
                  <a:txBody>
                    <a:bodyPr/>
                    <a:lstStyle/>
                    <a:p>
                      <a:r>
                        <a:rPr lang="en-US" sz="1800" b="1" i="0" u="none" strike="noStrike" kern="1200" baseline="0" dirty="0" smtClean="0">
                          <a:solidFill>
                            <a:schemeClr val="dk1"/>
                          </a:solidFill>
                          <a:latin typeface="+mn-lt"/>
                          <a:ea typeface="+mn-ea"/>
                          <a:cs typeface="+mn-cs"/>
                        </a:rPr>
                        <a:t>Accept if PI of a project is greater than 1 (PI&gt;1) </a:t>
                      </a:r>
                      <a:r>
                        <a:rPr lang="en-US" sz="1800" b="0" i="0" u="none" strike="noStrike" kern="1200" baseline="0" dirty="0" smtClean="0">
                          <a:solidFill>
                            <a:schemeClr val="dk1"/>
                          </a:solidFill>
                          <a:latin typeface="+mn-lt"/>
                          <a:ea typeface="+mn-ea"/>
                          <a:cs typeface="+mn-cs"/>
                        </a:rPr>
                        <a:t>	</a:t>
                      </a:r>
                    </a:p>
                  </a:txBody>
                  <a:tcPr/>
                </a:tc>
                <a:tc>
                  <a:txBody>
                    <a:bodyPr/>
                    <a:lstStyle/>
                    <a:p>
                      <a:r>
                        <a:rPr lang="en-US" sz="1800" b="1" i="0" u="none" strike="noStrike" kern="1200" baseline="0" dirty="0" smtClean="0">
                          <a:solidFill>
                            <a:schemeClr val="dk1"/>
                          </a:solidFill>
                          <a:latin typeface="+mn-lt"/>
                          <a:ea typeface="+mn-ea"/>
                          <a:cs typeface="+mn-cs"/>
                        </a:rPr>
                        <a:t>Reject if PI of a project is less than the 1 (PI&lt;1) </a:t>
                      </a:r>
                      <a:r>
                        <a:rPr lang="en-US" sz="1800" b="0" i="0" u="none" strike="noStrike" kern="1200" baseline="0" dirty="0" smtClean="0">
                          <a:solidFill>
                            <a:schemeClr val="dk1"/>
                          </a:solidFill>
                          <a:latin typeface="+mn-lt"/>
                          <a:ea typeface="+mn-ea"/>
                          <a:cs typeface="+mn-cs"/>
                        </a:rPr>
                        <a:t>	</a:t>
                      </a:r>
                    </a:p>
                    <a:p>
                      <a:endParaRPr lang="en-IN" dirty="0"/>
                    </a:p>
                  </a:txBody>
                  <a:tcPr/>
                </a:tc>
                <a:extLst>
                  <a:ext uri="{0D108BD9-81ED-4DB2-BD59-A6C34878D82A}">
                    <a16:rowId xmlns:a16="http://schemas.microsoft.com/office/drawing/2014/main" val="1561059476"/>
                  </a:ext>
                </a:extLst>
              </a:tr>
            </a:tbl>
          </a:graphicData>
        </a:graphic>
      </p:graphicFrame>
    </p:spTree>
    <p:extLst>
      <p:ext uri="{BB962C8B-B14F-4D97-AF65-F5344CB8AC3E}">
        <p14:creationId xmlns:p14="http://schemas.microsoft.com/office/powerpoint/2010/main" val="1939632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2109" y="683491"/>
            <a:ext cx="10141527" cy="6186309"/>
          </a:xfrm>
          <a:prstGeom prst="rect">
            <a:avLst/>
          </a:prstGeom>
          <a:noFill/>
        </p:spPr>
        <p:txBody>
          <a:bodyPr wrap="square" rtlCol="0">
            <a:spAutoFit/>
          </a:bodyPr>
          <a:lstStyle/>
          <a:p>
            <a:endParaRPr lang="en-IN" dirty="0"/>
          </a:p>
          <a:p>
            <a:r>
              <a:rPr lang="en-US" dirty="0"/>
              <a:t>Example: A company applies a 12% discount rate to two investment opportunities which have the following </a:t>
            </a:r>
            <a:r>
              <a:rPr lang="en-US" dirty="0" smtClean="0"/>
              <a:t>cash </a:t>
            </a:r>
            <a:r>
              <a:rPr lang="en-US" dirty="0"/>
              <a:t>flows: </a:t>
            </a:r>
            <a:endParaRPr lang="en-US" dirty="0" smtClean="0"/>
          </a:p>
          <a:p>
            <a:endParaRPr lang="en-IN" dirty="0"/>
          </a:p>
          <a:p>
            <a:r>
              <a:rPr lang="en-US" b="1" dirty="0"/>
              <a:t>Initial Investment ($,m) </a:t>
            </a:r>
            <a:r>
              <a:rPr lang="en-US" dirty="0"/>
              <a:t>	</a:t>
            </a:r>
            <a:r>
              <a:rPr lang="en-US" b="1" dirty="0"/>
              <a:t>Net Cash Inflow ($, m) </a:t>
            </a:r>
            <a:r>
              <a:rPr lang="en-US" dirty="0"/>
              <a:t>	</a:t>
            </a:r>
          </a:p>
          <a:p>
            <a:r>
              <a:rPr lang="en-US" dirty="0"/>
              <a:t>Project A 	20 	C1 = 70; C2 = 10 	</a:t>
            </a:r>
          </a:p>
          <a:p>
            <a:r>
              <a:rPr lang="en-IN" dirty="0"/>
              <a:t>Project B 	10 	C1 = 15; C2 = 40 	</a:t>
            </a:r>
          </a:p>
          <a:p>
            <a:endParaRPr lang="en-US" dirty="0" smtClean="0"/>
          </a:p>
          <a:p>
            <a:endParaRPr lang="en-US" dirty="0"/>
          </a:p>
          <a:p>
            <a:endParaRPr lang="en-US" dirty="0" smtClean="0"/>
          </a:p>
          <a:p>
            <a:endParaRPr lang="en-IN" dirty="0"/>
          </a:p>
          <a:p>
            <a:r>
              <a:rPr lang="en-US" b="1" dirty="0" smtClean="0"/>
              <a:t>                     Initial </a:t>
            </a:r>
            <a:r>
              <a:rPr lang="en-US" b="1" dirty="0"/>
              <a:t>Investment ($,m) </a:t>
            </a:r>
            <a:r>
              <a:rPr lang="en-US" dirty="0"/>
              <a:t>	</a:t>
            </a:r>
            <a:r>
              <a:rPr lang="en-US" dirty="0" smtClean="0"/>
              <a:t>                  </a:t>
            </a:r>
            <a:r>
              <a:rPr lang="en-US" b="1" dirty="0" smtClean="0"/>
              <a:t>PV Net </a:t>
            </a:r>
            <a:r>
              <a:rPr lang="en-US" b="1" dirty="0"/>
              <a:t>Cash </a:t>
            </a:r>
            <a:r>
              <a:rPr lang="en-US" b="1" dirty="0" smtClean="0"/>
              <a:t>Inflow</a:t>
            </a:r>
            <a:r>
              <a:rPr lang="en-IN" b="1" dirty="0" smtClean="0"/>
              <a:t> </a:t>
            </a:r>
            <a:r>
              <a:rPr lang="en-IN" dirty="0"/>
              <a:t>	</a:t>
            </a:r>
            <a:r>
              <a:rPr lang="en-IN" b="1" dirty="0"/>
              <a:t>PI </a:t>
            </a:r>
            <a:r>
              <a:rPr lang="en-IN" dirty="0"/>
              <a:t>	</a:t>
            </a:r>
            <a:r>
              <a:rPr lang="en-IN" dirty="0" smtClean="0"/>
              <a:t>               </a:t>
            </a:r>
            <a:r>
              <a:rPr lang="en-IN" b="1" dirty="0" smtClean="0"/>
              <a:t>NPV </a:t>
            </a:r>
            <a:r>
              <a:rPr lang="en-IN" dirty="0"/>
              <a:t>	</a:t>
            </a:r>
          </a:p>
          <a:p>
            <a:r>
              <a:rPr lang="en-IN" dirty="0"/>
              <a:t>Project A </a:t>
            </a:r>
          </a:p>
          <a:p>
            <a:r>
              <a:rPr lang="en-IN" dirty="0"/>
              <a:t>(Larger) 	</a:t>
            </a:r>
            <a:r>
              <a:rPr lang="en-IN" dirty="0" smtClean="0"/>
              <a:t>     20 </a:t>
            </a:r>
            <a:r>
              <a:rPr lang="en-IN" dirty="0"/>
              <a:t>	</a:t>
            </a:r>
            <a:r>
              <a:rPr lang="en-IN" dirty="0" smtClean="0"/>
              <a:t>                                                     = </a:t>
            </a:r>
            <a:r>
              <a:rPr lang="en-IN" dirty="0"/>
              <a:t>$70/(1.12</a:t>
            </a:r>
            <a:r>
              <a:rPr lang="en-IN" dirty="0" smtClean="0"/>
              <a:t>)^1</a:t>
            </a:r>
            <a:r>
              <a:rPr lang="en-IN" dirty="0"/>
              <a:t>+$10/(</a:t>
            </a:r>
            <a:r>
              <a:rPr lang="en-IN" dirty="0" smtClean="0"/>
              <a:t>1.12)^2,  </a:t>
            </a:r>
            <a:endParaRPr lang="en-IN" dirty="0"/>
          </a:p>
          <a:p>
            <a:r>
              <a:rPr lang="en-IN" dirty="0" smtClean="0"/>
              <a:t>                                                                                        =$</a:t>
            </a:r>
            <a:r>
              <a:rPr lang="en-IN" dirty="0"/>
              <a:t>70.5 	</a:t>
            </a:r>
            <a:r>
              <a:rPr lang="en-IN" dirty="0" smtClean="0"/>
              <a:t>                                 =$70.5/20 =3.53 	50.5 	</a:t>
            </a:r>
          </a:p>
          <a:p>
            <a:r>
              <a:rPr lang="en-IN" dirty="0" smtClean="0"/>
              <a:t>Project B </a:t>
            </a:r>
          </a:p>
          <a:p>
            <a:r>
              <a:rPr lang="en-IN" dirty="0" smtClean="0"/>
              <a:t>(Smaller) 	     10 	                                                     = $15/(1.12)^1 +$40/(1.12)^2 </a:t>
            </a:r>
          </a:p>
          <a:p>
            <a:r>
              <a:rPr lang="en-IN" dirty="0" smtClean="0"/>
              <a:t>                                                                                        =$</a:t>
            </a:r>
            <a:r>
              <a:rPr lang="en-IN" dirty="0"/>
              <a:t>45.3 	</a:t>
            </a:r>
            <a:r>
              <a:rPr lang="en-IN" dirty="0" smtClean="0"/>
              <a:t>                                =$</a:t>
            </a:r>
            <a:r>
              <a:rPr lang="en-IN" dirty="0"/>
              <a:t>45.3/10 =4.53 	35.3	</a:t>
            </a:r>
          </a:p>
          <a:p>
            <a:endParaRPr lang="en-IN" dirty="0"/>
          </a:p>
        </p:txBody>
      </p:sp>
    </p:spTree>
    <p:extLst>
      <p:ext uri="{BB962C8B-B14F-4D97-AF65-F5344CB8AC3E}">
        <p14:creationId xmlns:p14="http://schemas.microsoft.com/office/powerpoint/2010/main" val="3342952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7235" y="443345"/>
            <a:ext cx="10778837" cy="6163226"/>
          </a:xfrm>
          <a:prstGeom prst="rect">
            <a:avLst/>
          </a:prstGeom>
        </p:spPr>
        <p:txBody>
          <a:bodyPr wrap="square">
            <a:spAutoFit/>
          </a:bodyPr>
          <a:lstStyle/>
          <a:p>
            <a:endParaRPr lang="en-IN" sz="1050" b="0" i="0" u="none" strike="noStrike" baseline="0" dirty="0" smtClean="0">
              <a:solidFill>
                <a:srgbClr val="000000"/>
              </a:solidFill>
              <a:latin typeface="Times New Roman" panose="02020603050405020304" pitchFamily="18" charset="0"/>
            </a:endParaRPr>
          </a:p>
          <a:p>
            <a:pPr marR="14550" algn="ctr"/>
            <a:r>
              <a:rPr lang="en-US" sz="2400" b="1" dirty="0">
                <a:latin typeface="Times New Roman" panose="02020603050405020304" pitchFamily="18" charset="0"/>
              </a:rPr>
              <a:t>Application of the Profitability Index: Three Situations </a:t>
            </a:r>
            <a:endParaRPr lang="en-US" sz="2400" b="1" dirty="0" smtClean="0">
              <a:latin typeface="Times New Roman" panose="02020603050405020304" pitchFamily="18" charset="0"/>
            </a:endParaRPr>
          </a:p>
          <a:p>
            <a:pPr marR="14550" algn="ctr"/>
            <a:endParaRPr lang="en-US" sz="2400" dirty="0">
              <a:latin typeface="Times New Roman" panose="02020603050405020304" pitchFamily="18" charset="0"/>
            </a:endParaRPr>
          </a:p>
          <a:p>
            <a:pPr marL="342900" marR="9860" indent="-342900" algn="just">
              <a:buAutoNum type="arabicPeriod"/>
            </a:pPr>
            <a:r>
              <a:rPr lang="en-US" sz="2400" b="1" dirty="0" smtClean="0">
                <a:latin typeface="Times New Roman" panose="02020603050405020304" pitchFamily="18" charset="0"/>
              </a:rPr>
              <a:t>Independent </a:t>
            </a:r>
            <a:r>
              <a:rPr lang="en-US" sz="2400" b="1" dirty="0">
                <a:latin typeface="Times New Roman" panose="02020603050405020304" pitchFamily="18" charset="0"/>
              </a:rPr>
              <a:t>Projects: </a:t>
            </a:r>
            <a:r>
              <a:rPr lang="en-US" sz="2400" dirty="0">
                <a:latin typeface="Times New Roman" panose="02020603050405020304" pitchFamily="18" charset="0"/>
              </a:rPr>
              <a:t>According to the NPV rule, both projects should be accepted because NPV is positive in each case. The profitability index (PI) is greater than 1 whenever the NPV is positive. Thus, the PI decision rule is: Accept an independent project if PI &gt; 1 and Reject it if PI &lt; 1 </a:t>
            </a:r>
            <a:endParaRPr lang="en-US" sz="2400" dirty="0" smtClean="0">
              <a:latin typeface="Times New Roman" panose="02020603050405020304" pitchFamily="18" charset="0"/>
            </a:endParaRPr>
          </a:p>
          <a:p>
            <a:pPr marL="342900" marR="9860" indent="-342900" algn="just">
              <a:buAutoNum type="arabicPeriod"/>
            </a:pPr>
            <a:endParaRPr lang="en-US" sz="2400" dirty="0">
              <a:latin typeface="Times New Roman" panose="02020603050405020304" pitchFamily="18" charset="0"/>
            </a:endParaRPr>
          </a:p>
          <a:p>
            <a:pPr marR="9860" algn="just"/>
            <a:r>
              <a:rPr lang="en-US" sz="2400" b="1" dirty="0">
                <a:latin typeface="Times New Roman" panose="02020603050405020304" pitchFamily="18" charset="0"/>
              </a:rPr>
              <a:t>2. Mutually Exclusive Projects: </a:t>
            </a:r>
            <a:r>
              <a:rPr lang="en-US" sz="2400" dirty="0">
                <a:latin typeface="Times New Roman" panose="02020603050405020304" pitchFamily="18" charset="0"/>
              </a:rPr>
              <a:t>Let us now assume that the firm can only accept one of its two projects. NPV analysis says accept Project A because this project has the bigger NPV. Because Project B has the higher PI, the profitability index MAY lead to the wrong selection. </a:t>
            </a:r>
            <a:endParaRPr lang="en-US" sz="2400" dirty="0" smtClean="0">
              <a:latin typeface="Times New Roman" panose="02020603050405020304" pitchFamily="18" charset="0"/>
            </a:endParaRPr>
          </a:p>
          <a:p>
            <a:pPr marR="9860" algn="just"/>
            <a:endParaRPr lang="en-US" sz="2400" dirty="0">
              <a:latin typeface="Times New Roman" panose="02020603050405020304" pitchFamily="18" charset="0"/>
            </a:endParaRPr>
          </a:p>
          <a:p>
            <a:pPr marR="9860" algn="just"/>
            <a:r>
              <a:rPr lang="en-US" sz="2400" b="1" dirty="0">
                <a:latin typeface="Times New Roman" panose="02020603050405020304" pitchFamily="18" charset="0"/>
              </a:rPr>
              <a:t>Reason: </a:t>
            </a:r>
            <a:r>
              <a:rPr lang="en-US" sz="2400" dirty="0">
                <a:latin typeface="Times New Roman" panose="02020603050405020304" pitchFamily="18" charset="0"/>
              </a:rPr>
              <a:t>For mutually exclusive projects, the PI suffers from the </a:t>
            </a:r>
            <a:r>
              <a:rPr lang="en-US" sz="2400" i="1" dirty="0">
                <a:latin typeface="Times New Roman" panose="02020603050405020304" pitchFamily="18" charset="0"/>
              </a:rPr>
              <a:t>scale problem</a:t>
            </a:r>
            <a:r>
              <a:rPr lang="en-US" sz="2400" dirty="0">
                <a:latin typeface="Times New Roman" panose="02020603050405020304" pitchFamily="18" charset="0"/>
              </a:rPr>
              <a:t>. Project B is smaller than Project A. Because the PI is a ratio, it ignores Project A’s larger investment. Thus, PI ignores </a:t>
            </a:r>
            <a:r>
              <a:rPr lang="en-US" sz="2400" i="1" dirty="0">
                <a:latin typeface="Times New Roman" panose="02020603050405020304" pitchFamily="18" charset="0"/>
              </a:rPr>
              <a:t>differences of scale </a:t>
            </a:r>
            <a:r>
              <a:rPr lang="en-US" sz="2400" dirty="0">
                <a:latin typeface="Times New Roman" panose="02020603050405020304" pitchFamily="18" charset="0"/>
              </a:rPr>
              <a:t>for mutually exclusive projects.</a:t>
            </a:r>
            <a:endParaRPr lang="en-IN" sz="2400" dirty="0"/>
          </a:p>
        </p:txBody>
      </p:sp>
    </p:spTree>
    <p:extLst>
      <p:ext uri="{BB962C8B-B14F-4D97-AF65-F5344CB8AC3E}">
        <p14:creationId xmlns:p14="http://schemas.microsoft.com/office/powerpoint/2010/main" val="395566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1818" y="471055"/>
            <a:ext cx="11055928" cy="5978560"/>
          </a:xfrm>
          <a:prstGeom prst="rect">
            <a:avLst/>
          </a:prstGeom>
        </p:spPr>
        <p:txBody>
          <a:bodyPr wrap="square">
            <a:spAutoFit/>
          </a:bodyPr>
          <a:lstStyle/>
          <a:p>
            <a:endParaRPr lang="en-IN" sz="1050" b="0" i="0" u="none" strike="noStrike" baseline="0" dirty="0" smtClean="0">
              <a:solidFill>
                <a:srgbClr val="000000"/>
              </a:solidFill>
              <a:latin typeface="Times New Roman" panose="02020603050405020304" pitchFamily="18" charset="0"/>
            </a:endParaRPr>
          </a:p>
          <a:p>
            <a:pPr marR="9860" algn="just"/>
            <a:r>
              <a:rPr lang="en-US" sz="2400" b="1" dirty="0">
                <a:latin typeface="Times New Roman" panose="02020603050405020304" pitchFamily="18" charset="0"/>
              </a:rPr>
              <a:t>3. Capital Rationing: </a:t>
            </a:r>
            <a:r>
              <a:rPr lang="en-US" sz="2400" dirty="0">
                <a:latin typeface="Times New Roman" panose="02020603050405020304" pitchFamily="18" charset="0"/>
              </a:rPr>
              <a:t>The first two situations implicitly assumed that the firm could always attract enough capital to make any profitable investments. Now consider the case when the firm does not have enough capital to fund all positive NPV projects. This is the case of capital rationing</a:t>
            </a:r>
            <a:r>
              <a:rPr lang="en-US" sz="2400" dirty="0" smtClean="0">
                <a:latin typeface="Times New Roman" panose="02020603050405020304" pitchFamily="18" charset="0"/>
              </a:rPr>
              <a:t>.</a:t>
            </a:r>
          </a:p>
          <a:p>
            <a:pPr marR="9860" algn="just"/>
            <a:endParaRPr lang="en-US" sz="2400" dirty="0">
              <a:latin typeface="Times New Roman" panose="02020603050405020304" pitchFamily="18" charset="0"/>
            </a:endParaRPr>
          </a:p>
          <a:p>
            <a:endParaRPr lang="en-IN" sz="2400" dirty="0"/>
          </a:p>
          <a:p>
            <a:r>
              <a:rPr lang="en-IN" sz="2400" b="1" dirty="0"/>
              <a:t>Capital Rationing </a:t>
            </a:r>
            <a:endParaRPr lang="en-IN" sz="2400" dirty="0"/>
          </a:p>
          <a:p>
            <a:r>
              <a:rPr lang="en-US" sz="2400" dirty="0"/>
              <a:t>Example: A company has the following three independent projects. Assume that the company has only $20 million dollars for the proposed investment. All the three projects have a life of two years--Project A, Project B and Project C. The company applies a 12% discount rate. The cash flows from the project are as follows: </a:t>
            </a:r>
            <a:endParaRPr lang="en-US" sz="2400" dirty="0" smtClean="0"/>
          </a:p>
          <a:p>
            <a:endParaRPr lang="en-IN" dirty="0"/>
          </a:p>
          <a:p>
            <a:r>
              <a:rPr lang="en-US" b="1" dirty="0" smtClean="0"/>
              <a:t>                   Initial </a:t>
            </a:r>
            <a:r>
              <a:rPr lang="en-US" b="1" dirty="0"/>
              <a:t>Investment ($,m) </a:t>
            </a:r>
            <a:r>
              <a:rPr lang="en-US" dirty="0"/>
              <a:t>	</a:t>
            </a:r>
            <a:r>
              <a:rPr lang="en-US" b="1" dirty="0"/>
              <a:t>Net Cash Inflow ($, m) </a:t>
            </a:r>
            <a:r>
              <a:rPr lang="en-US" dirty="0"/>
              <a:t>	</a:t>
            </a:r>
          </a:p>
          <a:p>
            <a:r>
              <a:rPr lang="en-US" dirty="0"/>
              <a:t>Project A 	</a:t>
            </a:r>
            <a:r>
              <a:rPr lang="en-US" dirty="0" smtClean="0"/>
              <a:t>    20 </a:t>
            </a:r>
            <a:r>
              <a:rPr lang="en-US" dirty="0"/>
              <a:t>	</a:t>
            </a:r>
            <a:r>
              <a:rPr lang="en-US" dirty="0" smtClean="0"/>
              <a:t>                                    C1 </a:t>
            </a:r>
            <a:r>
              <a:rPr lang="en-US" dirty="0"/>
              <a:t>= 70; C2 = 10 	</a:t>
            </a:r>
          </a:p>
          <a:p>
            <a:r>
              <a:rPr lang="en-IN" dirty="0"/>
              <a:t>Project B 	</a:t>
            </a:r>
            <a:r>
              <a:rPr lang="en-IN" dirty="0" smtClean="0"/>
              <a:t>    10 </a:t>
            </a:r>
            <a:r>
              <a:rPr lang="en-IN" dirty="0"/>
              <a:t>	</a:t>
            </a:r>
            <a:r>
              <a:rPr lang="en-IN" dirty="0" smtClean="0"/>
              <a:t>                                    C1 </a:t>
            </a:r>
            <a:r>
              <a:rPr lang="en-IN" dirty="0"/>
              <a:t>= 15; C2 = 40 	</a:t>
            </a:r>
          </a:p>
          <a:p>
            <a:r>
              <a:rPr lang="en-IN" dirty="0"/>
              <a:t>Project C 	</a:t>
            </a:r>
            <a:r>
              <a:rPr lang="en-IN" dirty="0" smtClean="0"/>
              <a:t>    10 </a:t>
            </a:r>
            <a:r>
              <a:rPr lang="en-IN" dirty="0"/>
              <a:t>	</a:t>
            </a:r>
            <a:r>
              <a:rPr lang="en-IN" dirty="0" smtClean="0"/>
              <a:t>                                    C1 </a:t>
            </a:r>
            <a:r>
              <a:rPr lang="en-IN" dirty="0"/>
              <a:t>= -5; C2 = 60 	</a:t>
            </a:r>
          </a:p>
          <a:p>
            <a:endParaRPr lang="en-IN" dirty="0"/>
          </a:p>
        </p:txBody>
      </p:sp>
    </p:spTree>
    <p:extLst>
      <p:ext uri="{BB962C8B-B14F-4D97-AF65-F5344CB8AC3E}">
        <p14:creationId xmlns:p14="http://schemas.microsoft.com/office/powerpoint/2010/main" val="2288395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1273" y="794327"/>
            <a:ext cx="10557163" cy="4247317"/>
          </a:xfrm>
          <a:prstGeom prst="rect">
            <a:avLst/>
          </a:prstGeom>
        </p:spPr>
        <p:txBody>
          <a:bodyPr wrap="square">
            <a:spAutoFit/>
          </a:bodyPr>
          <a:lstStyle/>
          <a:p>
            <a:pPr marR="0" algn="ctr"/>
            <a:r>
              <a:rPr lang="en-US" b="1" dirty="0" smtClean="0">
                <a:solidFill>
                  <a:srgbClr val="000000"/>
                </a:solidFill>
                <a:latin typeface="Times New Roman" panose="02020603050405020304" pitchFamily="18" charset="0"/>
              </a:rPr>
              <a:t>Initial </a:t>
            </a:r>
            <a:r>
              <a:rPr lang="en-US" b="1" dirty="0">
                <a:solidFill>
                  <a:srgbClr val="000000"/>
                </a:solidFill>
                <a:latin typeface="Times New Roman" panose="02020603050405020304" pitchFamily="18" charset="0"/>
              </a:rPr>
              <a:t>Investment </a:t>
            </a:r>
            <a:r>
              <a:rPr lang="en-US" b="1" dirty="0" smtClean="0">
                <a:solidFill>
                  <a:srgbClr val="000000"/>
                </a:solidFill>
                <a:latin typeface="Times New Roman" panose="02020603050405020304" pitchFamily="18" charset="0"/>
              </a:rPr>
              <a:t> </a:t>
            </a:r>
            <a:r>
              <a:rPr lang="en-US" dirty="0" smtClean="0">
                <a:solidFill>
                  <a:srgbClr val="000000"/>
                </a:solidFill>
                <a:latin typeface="Times New Roman" panose="02020603050405020304" pitchFamily="18" charset="0"/>
              </a:rPr>
              <a:t> </a:t>
            </a:r>
            <a:r>
              <a:rPr lang="en-US" b="1" dirty="0" smtClean="0">
                <a:solidFill>
                  <a:srgbClr val="000000"/>
                </a:solidFill>
                <a:latin typeface="Times New Roman" panose="02020603050405020304" pitchFamily="18" charset="0"/>
              </a:rPr>
              <a:t>PV </a:t>
            </a:r>
            <a:r>
              <a:rPr lang="en-US" b="1" dirty="0">
                <a:solidFill>
                  <a:srgbClr val="000000"/>
                </a:solidFill>
                <a:latin typeface="Times New Roman" panose="02020603050405020304" pitchFamily="18" charset="0"/>
              </a:rPr>
              <a:t>Net Cash Inflow </a:t>
            </a:r>
            <a:r>
              <a:rPr lang="en-IN" b="1" dirty="0" smtClean="0">
                <a:solidFill>
                  <a:srgbClr val="000000"/>
                </a:solidFill>
                <a:latin typeface="Times New Roman" panose="02020603050405020304" pitchFamily="18" charset="0"/>
              </a:rPr>
              <a:t> </a:t>
            </a:r>
            <a:r>
              <a:rPr lang="en-IN" dirty="0">
                <a:solidFill>
                  <a:srgbClr val="000000"/>
                </a:solidFill>
                <a:latin typeface="Times New Roman" panose="02020603050405020304" pitchFamily="18" charset="0"/>
              </a:rPr>
              <a:t>	</a:t>
            </a:r>
            <a:r>
              <a:rPr lang="en-IN" dirty="0" smtClean="0">
                <a:solidFill>
                  <a:srgbClr val="000000"/>
                </a:solidFill>
                <a:latin typeface="Times New Roman" panose="02020603050405020304" pitchFamily="18" charset="0"/>
              </a:rPr>
              <a:t>                             </a:t>
            </a:r>
            <a:r>
              <a:rPr lang="en-IN" b="1" dirty="0" smtClean="0">
                <a:solidFill>
                  <a:srgbClr val="000000"/>
                </a:solidFill>
                <a:latin typeface="Times New Roman" panose="02020603050405020304" pitchFamily="18" charset="0"/>
              </a:rPr>
              <a:t>PI </a:t>
            </a:r>
            <a:r>
              <a:rPr lang="en-IN" dirty="0">
                <a:solidFill>
                  <a:srgbClr val="000000"/>
                </a:solidFill>
                <a:latin typeface="Times New Roman" panose="02020603050405020304" pitchFamily="18" charset="0"/>
              </a:rPr>
              <a:t>	</a:t>
            </a:r>
            <a:r>
              <a:rPr lang="en-IN" b="1" dirty="0">
                <a:solidFill>
                  <a:srgbClr val="000000"/>
                </a:solidFill>
                <a:latin typeface="Times New Roman" panose="02020603050405020304" pitchFamily="18" charset="0"/>
              </a:rPr>
              <a:t>NPV </a:t>
            </a:r>
            <a:endParaRPr lang="en-IN" dirty="0">
              <a:solidFill>
                <a:srgbClr val="000000"/>
              </a:solidFill>
              <a:latin typeface="Times New Roman" panose="02020603050405020304" pitchFamily="18" charset="0"/>
            </a:endParaRPr>
          </a:p>
          <a:p>
            <a:r>
              <a:rPr lang="en-IN" b="1" dirty="0">
                <a:solidFill>
                  <a:srgbClr val="000000"/>
                </a:solidFill>
                <a:latin typeface="Times New Roman" panose="02020603050405020304" pitchFamily="18" charset="0"/>
              </a:rPr>
              <a:t>($, m) </a:t>
            </a:r>
            <a:r>
              <a:rPr lang="en-IN" dirty="0">
                <a:solidFill>
                  <a:srgbClr val="000000"/>
                </a:solidFill>
                <a:latin typeface="Times New Roman" panose="02020603050405020304" pitchFamily="18" charset="0"/>
              </a:rPr>
              <a:t>	</a:t>
            </a:r>
          </a:p>
          <a:p>
            <a:r>
              <a:rPr lang="en-IN" dirty="0">
                <a:solidFill>
                  <a:srgbClr val="000000"/>
                </a:solidFill>
                <a:latin typeface="Times New Roman" panose="02020603050405020304" pitchFamily="18" charset="0"/>
              </a:rPr>
              <a:t>Project A </a:t>
            </a:r>
          </a:p>
          <a:p>
            <a:r>
              <a:rPr lang="en-IN" dirty="0">
                <a:solidFill>
                  <a:srgbClr val="000000"/>
                </a:solidFill>
                <a:latin typeface="Times New Roman" panose="02020603050405020304" pitchFamily="18" charset="0"/>
              </a:rPr>
              <a:t>(Larger) 	</a:t>
            </a:r>
            <a:r>
              <a:rPr lang="en-IN" dirty="0" smtClean="0">
                <a:solidFill>
                  <a:srgbClr val="000000"/>
                </a:solidFill>
                <a:latin typeface="Times New Roman" panose="02020603050405020304" pitchFamily="18" charset="0"/>
              </a:rPr>
              <a:t>                20 </a:t>
            </a:r>
            <a:r>
              <a:rPr lang="en-IN" dirty="0">
                <a:solidFill>
                  <a:srgbClr val="000000"/>
                </a:solidFill>
                <a:latin typeface="Times New Roman" panose="02020603050405020304" pitchFamily="18" charset="0"/>
              </a:rPr>
              <a:t>	</a:t>
            </a:r>
            <a:r>
              <a:rPr lang="en-IN" dirty="0" smtClean="0">
                <a:solidFill>
                  <a:srgbClr val="000000"/>
                </a:solidFill>
                <a:latin typeface="Times New Roman" panose="02020603050405020304" pitchFamily="18" charset="0"/>
              </a:rPr>
              <a:t>                     = </a:t>
            </a:r>
            <a:r>
              <a:rPr lang="en-IN" dirty="0">
                <a:solidFill>
                  <a:srgbClr val="000000"/>
                </a:solidFill>
                <a:latin typeface="Times New Roman" panose="02020603050405020304" pitchFamily="18" charset="0"/>
              </a:rPr>
              <a:t>$70/(1.12)</a:t>
            </a:r>
            <a:r>
              <a:rPr lang="en-IN" sz="1200" b="0" i="0" u="none" strike="noStrike" baseline="0" dirty="0" smtClean="0">
                <a:solidFill>
                  <a:srgbClr val="000000"/>
                </a:solidFill>
                <a:latin typeface="Times New Roman" panose="02020603050405020304" pitchFamily="18" charset="0"/>
              </a:rPr>
              <a:t>1</a:t>
            </a:r>
            <a:r>
              <a:rPr lang="en-IN" dirty="0">
                <a:solidFill>
                  <a:srgbClr val="000000"/>
                </a:solidFill>
                <a:latin typeface="Times New Roman" panose="02020603050405020304" pitchFamily="18" charset="0"/>
              </a:rPr>
              <a:t>+$10/(1.12)</a:t>
            </a:r>
            <a:r>
              <a:rPr lang="en-IN" sz="1200" b="0" i="0" u="none" strike="noStrike" baseline="0" dirty="0" smtClean="0">
                <a:solidFill>
                  <a:srgbClr val="000000"/>
                </a:solidFill>
                <a:latin typeface="Times New Roman" panose="02020603050405020304" pitchFamily="18" charset="0"/>
              </a:rPr>
              <a:t>2 </a:t>
            </a:r>
            <a:r>
              <a:rPr lang="en-IN" dirty="0">
                <a:solidFill>
                  <a:srgbClr val="000000"/>
                </a:solidFill>
                <a:latin typeface="Times New Roman" panose="02020603050405020304" pitchFamily="18" charset="0"/>
              </a:rPr>
              <a:t>=$70.5 	=$70.5/20 =3.53 	</a:t>
            </a:r>
            <a:r>
              <a:rPr lang="en-IN" dirty="0" smtClean="0">
                <a:solidFill>
                  <a:srgbClr val="000000"/>
                </a:solidFill>
                <a:latin typeface="Times New Roman" panose="02020603050405020304" pitchFamily="18" charset="0"/>
              </a:rPr>
              <a:t>50.5 </a:t>
            </a:r>
            <a:r>
              <a:rPr lang="en-IN" dirty="0">
                <a:solidFill>
                  <a:srgbClr val="000000"/>
                </a:solidFill>
                <a:latin typeface="Times New Roman" panose="02020603050405020304" pitchFamily="18" charset="0"/>
              </a:rPr>
              <a:t>	</a:t>
            </a:r>
          </a:p>
          <a:p>
            <a:r>
              <a:rPr lang="en-IN" dirty="0">
                <a:solidFill>
                  <a:srgbClr val="000000"/>
                </a:solidFill>
                <a:latin typeface="Times New Roman" panose="02020603050405020304" pitchFamily="18" charset="0"/>
              </a:rPr>
              <a:t>Project B </a:t>
            </a:r>
          </a:p>
          <a:p>
            <a:r>
              <a:rPr lang="en-IN" dirty="0">
                <a:solidFill>
                  <a:srgbClr val="000000"/>
                </a:solidFill>
                <a:latin typeface="Times New Roman" panose="02020603050405020304" pitchFamily="18" charset="0"/>
              </a:rPr>
              <a:t>(Smaller) 	10 	</a:t>
            </a:r>
            <a:r>
              <a:rPr lang="en-IN" dirty="0" smtClean="0">
                <a:solidFill>
                  <a:srgbClr val="000000"/>
                </a:solidFill>
                <a:latin typeface="Times New Roman" panose="02020603050405020304" pitchFamily="18" charset="0"/>
              </a:rPr>
              <a:t>           = </a:t>
            </a:r>
            <a:r>
              <a:rPr lang="en-IN" dirty="0">
                <a:solidFill>
                  <a:srgbClr val="000000"/>
                </a:solidFill>
                <a:latin typeface="Times New Roman" panose="02020603050405020304" pitchFamily="18" charset="0"/>
              </a:rPr>
              <a:t>$15/(1.12)</a:t>
            </a:r>
            <a:r>
              <a:rPr lang="en-IN" sz="1200" b="0" i="0" u="none" strike="noStrike" baseline="0" dirty="0" smtClean="0">
                <a:solidFill>
                  <a:srgbClr val="000000"/>
                </a:solidFill>
                <a:latin typeface="Times New Roman" panose="02020603050405020304" pitchFamily="18" charset="0"/>
              </a:rPr>
              <a:t>1 </a:t>
            </a:r>
            <a:r>
              <a:rPr lang="en-IN" dirty="0">
                <a:solidFill>
                  <a:srgbClr val="000000"/>
                </a:solidFill>
                <a:latin typeface="Times New Roman" panose="02020603050405020304" pitchFamily="18" charset="0"/>
              </a:rPr>
              <a:t>+$40/(1.12)</a:t>
            </a:r>
            <a:r>
              <a:rPr lang="en-IN" sz="1200" b="0" i="0" u="none" strike="noStrike" baseline="0" dirty="0" smtClean="0">
                <a:solidFill>
                  <a:srgbClr val="000000"/>
                </a:solidFill>
                <a:latin typeface="Times New Roman" panose="02020603050405020304" pitchFamily="18" charset="0"/>
              </a:rPr>
              <a:t>2 </a:t>
            </a:r>
            <a:r>
              <a:rPr lang="en-IN" dirty="0">
                <a:solidFill>
                  <a:srgbClr val="000000"/>
                </a:solidFill>
                <a:latin typeface="Times New Roman" panose="02020603050405020304" pitchFamily="18" charset="0"/>
              </a:rPr>
              <a:t>=$45.3 	=$45.3/10 =4.53 	35.3 	</a:t>
            </a:r>
          </a:p>
          <a:p>
            <a:r>
              <a:rPr lang="en-IN" dirty="0">
                <a:solidFill>
                  <a:srgbClr val="000000"/>
                </a:solidFill>
                <a:latin typeface="Times New Roman" panose="02020603050405020304" pitchFamily="18" charset="0"/>
              </a:rPr>
              <a:t>Project C </a:t>
            </a:r>
          </a:p>
          <a:p>
            <a:r>
              <a:rPr lang="en-IN" dirty="0">
                <a:solidFill>
                  <a:srgbClr val="000000"/>
                </a:solidFill>
                <a:latin typeface="Times New Roman" panose="02020603050405020304" pitchFamily="18" charset="0"/>
              </a:rPr>
              <a:t>(Smaller) 	10 	</a:t>
            </a:r>
            <a:r>
              <a:rPr lang="en-IN" dirty="0" smtClean="0">
                <a:solidFill>
                  <a:srgbClr val="000000"/>
                </a:solidFill>
                <a:latin typeface="Times New Roman" panose="02020603050405020304" pitchFamily="18" charset="0"/>
              </a:rPr>
              <a:t>           = </a:t>
            </a:r>
            <a:r>
              <a:rPr lang="en-IN" dirty="0">
                <a:solidFill>
                  <a:srgbClr val="000000"/>
                </a:solidFill>
                <a:latin typeface="Times New Roman" panose="02020603050405020304" pitchFamily="18" charset="0"/>
              </a:rPr>
              <a:t>$-5/(1.12)</a:t>
            </a:r>
            <a:r>
              <a:rPr lang="en-IN" sz="1200" b="0" i="0" u="none" strike="noStrike" baseline="0" dirty="0" smtClean="0">
                <a:solidFill>
                  <a:srgbClr val="000000"/>
                </a:solidFill>
                <a:latin typeface="Times New Roman" panose="02020603050405020304" pitchFamily="18" charset="0"/>
              </a:rPr>
              <a:t>1 </a:t>
            </a:r>
            <a:r>
              <a:rPr lang="en-IN" dirty="0">
                <a:solidFill>
                  <a:srgbClr val="000000"/>
                </a:solidFill>
                <a:latin typeface="Times New Roman" panose="02020603050405020304" pitchFamily="18" charset="0"/>
              </a:rPr>
              <a:t>+$60/(1.12)</a:t>
            </a:r>
            <a:r>
              <a:rPr lang="en-IN" sz="1200" b="0" i="0" u="none" strike="noStrike" baseline="0" dirty="0" smtClean="0">
                <a:solidFill>
                  <a:srgbClr val="000000"/>
                </a:solidFill>
                <a:latin typeface="Times New Roman" panose="02020603050405020304" pitchFamily="18" charset="0"/>
              </a:rPr>
              <a:t>2 </a:t>
            </a:r>
            <a:r>
              <a:rPr lang="en-IN" dirty="0">
                <a:solidFill>
                  <a:srgbClr val="000000"/>
                </a:solidFill>
                <a:latin typeface="Times New Roman" panose="02020603050405020304" pitchFamily="18" charset="0"/>
              </a:rPr>
              <a:t>=$43.4 	=$43.4/10 =4.34 	33.4 </a:t>
            </a:r>
            <a:endParaRPr lang="en-IN" dirty="0" smtClean="0">
              <a:solidFill>
                <a:srgbClr val="000000"/>
              </a:solidFill>
              <a:latin typeface="Times New Roman" panose="02020603050405020304" pitchFamily="18" charset="0"/>
            </a:endParaRPr>
          </a:p>
          <a:p>
            <a:endParaRPr lang="en-IN" dirty="0">
              <a:solidFill>
                <a:srgbClr val="000000"/>
              </a:solidFill>
              <a:latin typeface="Times New Roman" panose="02020603050405020304" pitchFamily="18" charset="0"/>
            </a:endParaRPr>
          </a:p>
          <a:p>
            <a:endParaRPr lang="en-IN" dirty="0" smtClean="0">
              <a:solidFill>
                <a:srgbClr val="000000"/>
              </a:solidFill>
              <a:latin typeface="Times New Roman" panose="02020603050405020304" pitchFamily="18" charset="0"/>
            </a:endParaRPr>
          </a:p>
          <a:p>
            <a:endParaRPr lang="en-IN" dirty="0"/>
          </a:p>
          <a:p>
            <a:r>
              <a:rPr lang="en-IN" b="1" dirty="0"/>
              <a:t>Important Observations: </a:t>
            </a:r>
            <a:endParaRPr lang="en-IN" dirty="0"/>
          </a:p>
          <a:p>
            <a:r>
              <a:rPr lang="en-US" dirty="0"/>
              <a:t>1. The PI of project B (4.53) is greater than PI of project C (4.34) and A (3.53</a:t>
            </a:r>
            <a:r>
              <a:rPr lang="en-US" dirty="0" smtClean="0"/>
              <a:t>). </a:t>
            </a:r>
            <a:endParaRPr lang="en-US" dirty="0"/>
          </a:p>
          <a:p>
            <a:r>
              <a:rPr lang="en-US" dirty="0"/>
              <a:t>2. The NPV of project A ($50.3 million) is greater than the NPV of project B ($35.3 million) and C ($33.4 million). </a:t>
            </a:r>
          </a:p>
          <a:p>
            <a:r>
              <a:rPr lang="en-IN"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2471341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399" y="0"/>
            <a:ext cx="10476345" cy="1173452"/>
          </a:xfrm>
        </p:spPr>
        <p:txBody>
          <a:bodyPr>
            <a:normAutofit/>
          </a:bodyPr>
          <a:lstStyle/>
          <a:p>
            <a:r>
              <a:rPr lang="en-US" sz="3200" b="1" dirty="0" smtClean="0">
                <a:latin typeface="Times New Roman" panose="02020603050405020304" pitchFamily="18" charset="0"/>
                <a:cs typeface="Times New Roman" panose="02020603050405020304" pitchFamily="18" charset="0"/>
              </a:rPr>
              <a:t>Capital Budgeting Process: Different Steps</a:t>
            </a:r>
            <a:endParaRPr lang="en-IN" sz="3200" b="1" dirty="0">
              <a:latin typeface="Times New Roman" panose="02020603050405020304" pitchFamily="18" charset="0"/>
              <a:cs typeface="Times New Roman" panose="02020603050405020304" pitchFamily="18" charset="0"/>
            </a:endParaRPr>
          </a:p>
        </p:txBody>
      </p:sp>
      <p:sp>
        <p:nvSpPr>
          <p:cNvPr id="4" name="Rectangle 3"/>
          <p:cNvSpPr/>
          <p:nvPr/>
        </p:nvSpPr>
        <p:spPr>
          <a:xfrm>
            <a:off x="1265382" y="441544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24252804"/>
              </p:ext>
            </p:extLst>
          </p:nvPr>
        </p:nvGraphicFramePr>
        <p:xfrm>
          <a:off x="838200" y="1838631"/>
          <a:ext cx="10478729" cy="4338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95171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491" y="674256"/>
            <a:ext cx="10991273" cy="5424562"/>
          </a:xfrm>
          <a:prstGeom prst="rect">
            <a:avLst/>
          </a:prstGeom>
        </p:spPr>
        <p:txBody>
          <a:bodyPr wrap="square">
            <a:spAutoFit/>
          </a:bodyPr>
          <a:lstStyle/>
          <a:p>
            <a:endParaRPr lang="en-IN" sz="1050" b="0" i="0" u="none" strike="noStrike" baseline="0" dirty="0" smtClean="0">
              <a:solidFill>
                <a:srgbClr val="000000"/>
              </a:solidFill>
            </a:endParaRPr>
          </a:p>
          <a:p>
            <a:r>
              <a:rPr lang="en-US" sz="2400" dirty="0" smtClean="0"/>
              <a:t>3. Since project A has an initial investment of $20 million, the firm cannot select both project A and another one. However, projects B and C both can be selected which have an initial investment of $10 million each. </a:t>
            </a:r>
          </a:p>
          <a:p>
            <a:r>
              <a:rPr lang="en-US" sz="2400" b="1" dirty="0" smtClean="0"/>
              <a:t>Decision: </a:t>
            </a:r>
            <a:r>
              <a:rPr lang="en-US" sz="2400" dirty="0" smtClean="0"/>
              <a:t>Individually, projects B and C have lower NPVs than project A. However, when the NPVs of projects B and C are added together, the sum is higher than the NPV of project A. Thus, the projects B and C should be accepted. </a:t>
            </a:r>
          </a:p>
          <a:p>
            <a:r>
              <a:rPr lang="en-US" sz="2400" b="1" dirty="0" smtClean="0"/>
              <a:t>Important: </a:t>
            </a:r>
            <a:r>
              <a:rPr lang="en-US" sz="2400" dirty="0" smtClean="0"/>
              <a:t>Jointly, projects B and C increase the value of the firm, BUT they would not be undertaken if the firm followed the NPV rule and could invest only $20 million. 	</a:t>
            </a:r>
          </a:p>
          <a:p>
            <a:r>
              <a:rPr lang="en-US" sz="2400" b="1" i="0" u="none" strike="noStrike" baseline="0" dirty="0" smtClean="0"/>
              <a:t>NPV v</a:t>
            </a:r>
            <a:r>
              <a:rPr lang="en-US" sz="2400" b="1" dirty="0"/>
              <a:t>s</a:t>
            </a:r>
            <a:r>
              <a:rPr lang="en-US" sz="2400" b="1" i="0" u="none" strike="noStrike" baseline="0" dirty="0" smtClean="0"/>
              <a:t> PI </a:t>
            </a:r>
            <a:r>
              <a:rPr lang="en-US" sz="2400" dirty="0"/>
              <a:t>In the case of (capital rationing) limited funds, one cannot rank projects according to their NPVs. </a:t>
            </a:r>
            <a:r>
              <a:rPr lang="en-US" sz="2400" dirty="0" smtClean="0"/>
              <a:t>Instead, </a:t>
            </a:r>
            <a:r>
              <a:rPr lang="en-US" sz="2400" dirty="0"/>
              <a:t>one should rank them according to the ratio of present value to initial investment (PI Index). This is the PI rule. Both project B and project C have higher PI ratios than does project A. Thus, they should be ranked ahead of project A when capital is rationed. </a:t>
            </a:r>
            <a:endParaRPr lang="en-IN" sz="2400" dirty="0"/>
          </a:p>
        </p:txBody>
      </p:sp>
    </p:spTree>
    <p:extLst>
      <p:ext uri="{BB962C8B-B14F-4D97-AF65-F5344CB8AC3E}">
        <p14:creationId xmlns:p14="http://schemas.microsoft.com/office/powerpoint/2010/main" val="1215611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945" y="655782"/>
            <a:ext cx="11083637" cy="5824671"/>
          </a:xfrm>
          <a:prstGeom prst="rect">
            <a:avLst/>
          </a:prstGeom>
        </p:spPr>
        <p:txBody>
          <a:bodyPr wrap="square">
            <a:spAutoFit/>
          </a:bodyPr>
          <a:lstStyle/>
          <a:p>
            <a:endParaRPr lang="en-IN" sz="1050" b="0" i="0" u="none" strike="noStrike" baseline="0" dirty="0" smtClean="0">
              <a:solidFill>
                <a:srgbClr val="000000"/>
              </a:solidFill>
              <a:latin typeface="Times New Roman" panose="02020603050405020304" pitchFamily="18" charset="0"/>
            </a:endParaRPr>
          </a:p>
          <a:p>
            <a:pPr marR="24030" algn="ctr"/>
            <a:r>
              <a:rPr lang="en-US" sz="2000" b="1" i="0" u="none" strike="noStrike" baseline="0" dirty="0" smtClean="0">
                <a:latin typeface="Times New Roman" panose="02020603050405020304" pitchFamily="18" charset="0"/>
              </a:rPr>
              <a:t>The Discounted Payback Period Rule </a:t>
            </a:r>
            <a:endParaRPr lang="en-US" sz="2000" b="0" i="0" u="none" strike="noStrike" baseline="0" dirty="0" smtClean="0">
              <a:latin typeface="Times New Roman" panose="02020603050405020304" pitchFamily="18" charset="0"/>
            </a:endParaRPr>
          </a:p>
          <a:p>
            <a:pPr marR="0" algn="just"/>
            <a:r>
              <a:rPr lang="en-US" dirty="0">
                <a:latin typeface="Times New Roman" panose="02020603050405020304" pitchFamily="18" charset="0"/>
              </a:rPr>
              <a:t>Payback is the number of years required to recover the original cash outlay invested in a project. </a:t>
            </a:r>
            <a:r>
              <a:rPr lang="en-US" dirty="0" smtClean="0">
                <a:latin typeface="Times New Roman" panose="02020603050405020304" pitchFamily="18" charset="0"/>
              </a:rPr>
              <a:t>Under </a:t>
            </a:r>
            <a:r>
              <a:rPr lang="en-US" dirty="0">
                <a:latin typeface="Times New Roman" panose="02020603050405020304" pitchFamily="18" charset="0"/>
              </a:rPr>
              <a:t>this approach first the net cash inflows are discounted to calculate their PV and then payback period is determined. </a:t>
            </a:r>
            <a:endParaRPr lang="en-US" dirty="0" smtClean="0">
              <a:latin typeface="Times New Roman" panose="02020603050405020304" pitchFamily="18" charset="0"/>
            </a:endParaRPr>
          </a:p>
          <a:p>
            <a:pPr marR="0" algn="just"/>
            <a:endParaRPr lang="en-US" dirty="0">
              <a:latin typeface="Times New Roman" panose="02020603050405020304" pitchFamily="18" charset="0"/>
            </a:endParaRPr>
          </a:p>
          <a:p>
            <a:endParaRPr lang="en-IN" dirty="0"/>
          </a:p>
          <a:p>
            <a:r>
              <a:rPr lang="en-IN" b="1" dirty="0"/>
              <a:t>Decision (DPBP) Rule: </a:t>
            </a:r>
            <a:endParaRPr lang="en-IN"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Ranking </a:t>
            </a:r>
            <a:r>
              <a:rPr lang="en-US" dirty="0"/>
              <a:t>Criteria: Highest ranking to the project which has the shortest DPBP and lowest ranking to the project with has the highest DPBP</a:t>
            </a:r>
            <a:endParaRPr lang="en-IN" b="1" dirty="0" smtClean="0"/>
          </a:p>
          <a:p>
            <a:endParaRPr lang="en-US" dirty="0">
              <a:latin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085520945"/>
              </p:ext>
            </p:extLst>
          </p:nvPr>
        </p:nvGraphicFramePr>
        <p:xfrm>
          <a:off x="840509" y="2576945"/>
          <a:ext cx="8109528" cy="2651760"/>
        </p:xfrm>
        <a:graphic>
          <a:graphicData uri="http://schemas.openxmlformats.org/drawingml/2006/table">
            <a:tbl>
              <a:tblPr firstRow="1" bandRow="1">
                <a:tableStyleId>{5C22544A-7EE6-4342-B048-85BDC9FD1C3A}</a:tableStyleId>
              </a:tblPr>
              <a:tblGrid>
                <a:gridCol w="4054764">
                  <a:extLst>
                    <a:ext uri="{9D8B030D-6E8A-4147-A177-3AD203B41FA5}">
                      <a16:colId xmlns:a16="http://schemas.microsoft.com/office/drawing/2014/main" val="1016721045"/>
                    </a:ext>
                  </a:extLst>
                </a:gridCol>
                <a:gridCol w="4054764">
                  <a:extLst>
                    <a:ext uri="{9D8B030D-6E8A-4147-A177-3AD203B41FA5}">
                      <a16:colId xmlns:a16="http://schemas.microsoft.com/office/drawing/2014/main" val="464047002"/>
                    </a:ext>
                  </a:extLst>
                </a:gridCol>
              </a:tblGrid>
              <a:tr h="798956">
                <a:tc>
                  <a:txBody>
                    <a:bodyPr/>
                    <a:lstStyle/>
                    <a:p>
                      <a:endParaRPr lang="en-IN" sz="1800" b="0" i="0" u="none" strike="noStrike" kern="1200" baseline="0" dirty="0" smtClean="0">
                        <a:solidFill>
                          <a:schemeClr val="lt1"/>
                        </a:solidFill>
                        <a:latin typeface="+mn-lt"/>
                        <a:ea typeface="+mn-ea"/>
                        <a:cs typeface="+mn-cs"/>
                      </a:endParaRPr>
                    </a:p>
                    <a:p>
                      <a:r>
                        <a:rPr lang="en-IN" sz="1800" b="1" i="0" u="none" strike="noStrike" kern="1200" baseline="0" dirty="0" smtClean="0">
                          <a:solidFill>
                            <a:schemeClr val="lt1"/>
                          </a:solidFill>
                          <a:latin typeface="+mn-lt"/>
                          <a:ea typeface="+mn-ea"/>
                          <a:cs typeface="+mn-cs"/>
                        </a:rPr>
                        <a:t>Accept </a:t>
                      </a:r>
                      <a:endParaRPr lang="en-IN" sz="1800" b="0" i="0" u="none" strike="noStrike" kern="1200" baseline="0" dirty="0" smtClean="0">
                        <a:solidFill>
                          <a:schemeClr val="lt1"/>
                        </a:solidFill>
                        <a:latin typeface="+mn-lt"/>
                        <a:ea typeface="+mn-ea"/>
                        <a:cs typeface="+mn-cs"/>
                      </a:endParaRPr>
                    </a:p>
                  </a:txBody>
                  <a:tcPr/>
                </a:tc>
                <a:tc>
                  <a:txBody>
                    <a:bodyPr/>
                    <a:lstStyle/>
                    <a:p>
                      <a:endParaRPr lang="en-IN" sz="1800" b="0" i="0" u="none" strike="noStrike" kern="1200" baseline="0" dirty="0" smtClean="0">
                        <a:solidFill>
                          <a:schemeClr val="lt1"/>
                        </a:solidFill>
                        <a:latin typeface="+mn-lt"/>
                        <a:ea typeface="+mn-ea"/>
                        <a:cs typeface="+mn-cs"/>
                      </a:endParaRPr>
                    </a:p>
                    <a:p>
                      <a:r>
                        <a:rPr lang="en-IN" sz="1800" b="1" i="0" u="none" strike="noStrike" kern="1200" baseline="0" dirty="0" smtClean="0">
                          <a:solidFill>
                            <a:schemeClr val="lt1"/>
                          </a:solidFill>
                          <a:latin typeface="+mn-lt"/>
                          <a:ea typeface="+mn-ea"/>
                          <a:cs typeface="+mn-cs"/>
                        </a:rPr>
                        <a:t>Reject </a:t>
                      </a:r>
                      <a:r>
                        <a:rPr lang="en-IN" sz="1800" b="0" i="0" u="none" strike="noStrike" kern="1200" baseline="0" dirty="0" smtClean="0">
                          <a:solidFill>
                            <a:schemeClr val="lt1"/>
                          </a:solidFill>
                          <a:latin typeface="+mn-lt"/>
                          <a:ea typeface="+mn-ea"/>
                          <a:cs typeface="+mn-cs"/>
                        </a:rPr>
                        <a:t>	</a:t>
                      </a:r>
                    </a:p>
                    <a:p>
                      <a:endParaRPr lang="en-IN" dirty="0"/>
                    </a:p>
                  </a:txBody>
                  <a:tcPr/>
                </a:tc>
                <a:extLst>
                  <a:ext uri="{0D108BD9-81ED-4DB2-BD59-A6C34878D82A}">
                    <a16:rowId xmlns:a16="http://schemas.microsoft.com/office/drawing/2014/main" val="3776308507"/>
                  </a:ext>
                </a:extLst>
              </a:tr>
              <a:tr h="1518017">
                <a:tc>
                  <a:txBody>
                    <a:bodyPr/>
                    <a:lstStyle/>
                    <a:p>
                      <a:endParaRPr lang="en-IN" sz="1800" b="0" i="0" u="none" strike="noStrike" kern="1200" baseline="0" dirty="0" smtClean="0">
                        <a:solidFill>
                          <a:schemeClr val="dk1"/>
                        </a:solidFill>
                        <a:latin typeface="+mn-lt"/>
                        <a:ea typeface="+mn-ea"/>
                        <a:cs typeface="+mn-cs"/>
                      </a:endParaRPr>
                    </a:p>
                    <a:p>
                      <a:r>
                        <a:rPr lang="en-US" sz="1800" b="1" i="0" u="none" strike="noStrike" kern="1200" baseline="0" dirty="0" smtClean="0">
                          <a:solidFill>
                            <a:schemeClr val="dk1"/>
                          </a:solidFill>
                          <a:latin typeface="+mn-lt"/>
                          <a:ea typeface="+mn-ea"/>
                          <a:cs typeface="+mn-cs"/>
                        </a:rPr>
                        <a:t>Accept if DPBP of a project is less than the maximum payback period set by management (DPBP &lt; Maximum PBP ) </a:t>
                      </a:r>
                      <a:r>
                        <a:rPr lang="en-US" sz="1800" b="0" i="0" u="none" strike="noStrike" kern="1200" baseline="0" dirty="0" smtClean="0">
                          <a:solidFill>
                            <a:schemeClr val="dk1"/>
                          </a:solidFill>
                          <a:latin typeface="+mn-lt"/>
                          <a:ea typeface="+mn-ea"/>
                          <a:cs typeface="+mn-cs"/>
                        </a:rPr>
                        <a:t>	</a:t>
                      </a:r>
                    </a:p>
                    <a:p>
                      <a:endParaRPr lang="en-IN" dirty="0"/>
                    </a:p>
                  </a:txBody>
                  <a:tcPr/>
                </a:tc>
                <a:tc>
                  <a:txBody>
                    <a:bodyPr/>
                    <a:lstStyle/>
                    <a:p>
                      <a:endParaRPr lang="en-IN" sz="1800" b="0" i="0" u="none" strike="noStrike" kern="1200" baseline="0" dirty="0" smtClean="0">
                        <a:solidFill>
                          <a:schemeClr val="dk1"/>
                        </a:solidFill>
                        <a:latin typeface="+mn-lt"/>
                        <a:ea typeface="+mn-ea"/>
                        <a:cs typeface="+mn-cs"/>
                      </a:endParaRPr>
                    </a:p>
                    <a:p>
                      <a:r>
                        <a:rPr lang="en-US" sz="1800" b="1" i="0" u="none" strike="noStrike" kern="1200" baseline="0" dirty="0" smtClean="0">
                          <a:solidFill>
                            <a:schemeClr val="dk1"/>
                          </a:solidFill>
                          <a:latin typeface="+mn-lt"/>
                          <a:ea typeface="+mn-ea"/>
                          <a:cs typeface="+mn-cs"/>
                        </a:rPr>
                        <a:t>Reject if DPBP of a project is more than the maximum payback period set by management (DPBP&gt;Maximum PBP) </a:t>
                      </a:r>
                      <a:r>
                        <a:rPr lang="en-US" sz="1800" b="0" i="0" u="none" strike="noStrike" kern="1200" baseline="0" dirty="0" smtClean="0">
                          <a:solidFill>
                            <a:schemeClr val="dk1"/>
                          </a:solidFill>
                          <a:latin typeface="+mn-lt"/>
                          <a:ea typeface="+mn-ea"/>
                          <a:cs typeface="+mn-cs"/>
                        </a:rPr>
                        <a:t>	</a:t>
                      </a:r>
                    </a:p>
                    <a:p>
                      <a:endParaRPr lang="en-IN" dirty="0"/>
                    </a:p>
                  </a:txBody>
                  <a:tcPr/>
                </a:tc>
                <a:extLst>
                  <a:ext uri="{0D108BD9-81ED-4DB2-BD59-A6C34878D82A}">
                    <a16:rowId xmlns:a16="http://schemas.microsoft.com/office/drawing/2014/main" val="2748172958"/>
                  </a:ext>
                </a:extLst>
              </a:tr>
            </a:tbl>
          </a:graphicData>
        </a:graphic>
      </p:graphicFrame>
    </p:spTree>
    <p:extLst>
      <p:ext uri="{BB962C8B-B14F-4D97-AF65-F5344CB8AC3E}">
        <p14:creationId xmlns:p14="http://schemas.microsoft.com/office/powerpoint/2010/main" val="3104440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2800" y="748146"/>
            <a:ext cx="10289309" cy="4932119"/>
          </a:xfrm>
          <a:prstGeom prst="rect">
            <a:avLst/>
          </a:prstGeom>
        </p:spPr>
        <p:txBody>
          <a:bodyPr wrap="square">
            <a:spAutoFit/>
          </a:bodyPr>
          <a:lstStyle/>
          <a:p>
            <a:endParaRPr lang="en-IN" sz="1050" b="0" i="0" u="none" strike="noStrike" baseline="0" dirty="0" smtClean="0">
              <a:solidFill>
                <a:srgbClr val="000000"/>
              </a:solidFill>
              <a:latin typeface="Times New Roman" panose="02020603050405020304" pitchFamily="18" charset="0"/>
            </a:endParaRPr>
          </a:p>
          <a:p>
            <a:r>
              <a:rPr lang="en-IN" dirty="0">
                <a:latin typeface="Times New Roman" panose="02020603050405020304" pitchFamily="18" charset="0"/>
              </a:rPr>
              <a:t>Example </a:t>
            </a:r>
          </a:p>
          <a:p>
            <a:r>
              <a:rPr lang="en-US" dirty="0">
                <a:latin typeface="Times New Roman" panose="02020603050405020304" pitchFamily="18" charset="0"/>
              </a:rPr>
              <a:t>1.Projects P and Q involve the same outlay of $4000 each. The risk adjusted cost of capital is 10%. The cash flows from Project P and Q are given below: </a:t>
            </a:r>
          </a:p>
          <a:p>
            <a:r>
              <a:rPr lang="en-IN" sz="1400" b="1" i="0" u="none" strike="noStrike" baseline="0" dirty="0" smtClean="0">
                <a:solidFill>
                  <a:srgbClr val="000000"/>
                </a:solidFill>
                <a:latin typeface="Times New Roman" panose="02020603050405020304" pitchFamily="18" charset="0"/>
              </a:rPr>
              <a:t>                       C</a:t>
            </a:r>
            <a:r>
              <a:rPr lang="en-IN" sz="1000" b="1" i="0" u="none" strike="noStrike" baseline="0" dirty="0" smtClean="0">
                <a:solidFill>
                  <a:srgbClr val="000000"/>
                </a:solidFill>
                <a:latin typeface="Times New Roman" panose="02020603050405020304" pitchFamily="18" charset="0"/>
              </a:rPr>
              <a:t>0 </a:t>
            </a:r>
            <a:r>
              <a:rPr lang="en-IN" sz="1000" b="0" i="0" u="none" strike="noStrike" baseline="0" dirty="0" smtClean="0">
                <a:solidFill>
                  <a:srgbClr val="000000"/>
                </a:solidFill>
                <a:latin typeface="Times New Roman" panose="02020603050405020304" pitchFamily="18" charset="0"/>
              </a:rPr>
              <a:t>	</a:t>
            </a:r>
            <a:r>
              <a:rPr lang="en-IN" sz="1400" b="1" i="0" u="none" strike="noStrike" baseline="0" dirty="0" smtClean="0">
                <a:solidFill>
                  <a:srgbClr val="000000"/>
                </a:solidFill>
                <a:latin typeface="Times New Roman" panose="02020603050405020304" pitchFamily="18" charset="0"/>
              </a:rPr>
              <a:t>C</a:t>
            </a:r>
            <a:r>
              <a:rPr lang="en-IN" sz="1000" b="1" i="0" u="none" strike="noStrike" baseline="0" dirty="0" smtClean="0">
                <a:solidFill>
                  <a:srgbClr val="000000"/>
                </a:solidFill>
                <a:latin typeface="Times New Roman" panose="02020603050405020304" pitchFamily="18" charset="0"/>
              </a:rPr>
              <a:t>1 </a:t>
            </a:r>
            <a:r>
              <a:rPr lang="en-IN" sz="1000" b="0" i="0" u="none" strike="noStrike" baseline="0" dirty="0" smtClean="0">
                <a:solidFill>
                  <a:srgbClr val="000000"/>
                </a:solidFill>
                <a:latin typeface="Times New Roman" panose="02020603050405020304" pitchFamily="18" charset="0"/>
              </a:rPr>
              <a:t>	</a:t>
            </a:r>
            <a:r>
              <a:rPr lang="en-IN" sz="1400" b="1" i="0" u="none" strike="noStrike" baseline="0" dirty="0" smtClean="0">
                <a:solidFill>
                  <a:srgbClr val="000000"/>
                </a:solidFill>
                <a:latin typeface="Times New Roman" panose="02020603050405020304" pitchFamily="18" charset="0"/>
              </a:rPr>
              <a:t>C</a:t>
            </a:r>
            <a:r>
              <a:rPr lang="en-IN" sz="1000" b="1" i="0" u="none" strike="noStrike" baseline="0" dirty="0" smtClean="0">
                <a:solidFill>
                  <a:srgbClr val="000000"/>
                </a:solidFill>
                <a:latin typeface="Times New Roman" panose="02020603050405020304" pitchFamily="18" charset="0"/>
              </a:rPr>
              <a:t>2 </a:t>
            </a:r>
            <a:r>
              <a:rPr lang="en-IN" sz="1000" b="0" i="0" u="none" strike="noStrike" baseline="0" dirty="0" smtClean="0">
                <a:solidFill>
                  <a:srgbClr val="000000"/>
                </a:solidFill>
                <a:latin typeface="Times New Roman" panose="02020603050405020304" pitchFamily="18" charset="0"/>
              </a:rPr>
              <a:t>	</a:t>
            </a:r>
            <a:r>
              <a:rPr lang="en-IN" sz="1400" b="1" i="0" u="none" strike="noStrike" baseline="0" dirty="0" smtClean="0">
                <a:solidFill>
                  <a:srgbClr val="000000"/>
                </a:solidFill>
                <a:latin typeface="Times New Roman" panose="02020603050405020304" pitchFamily="18" charset="0"/>
              </a:rPr>
              <a:t>C</a:t>
            </a:r>
            <a:r>
              <a:rPr lang="en-IN" sz="1000" b="1" i="0" u="none" strike="noStrike" baseline="0" dirty="0" smtClean="0">
                <a:solidFill>
                  <a:srgbClr val="000000"/>
                </a:solidFill>
                <a:latin typeface="Times New Roman" panose="02020603050405020304" pitchFamily="18" charset="0"/>
              </a:rPr>
              <a:t>3 </a:t>
            </a:r>
            <a:r>
              <a:rPr lang="en-IN" sz="1000" b="0" i="0" u="none" strike="noStrike" baseline="0" dirty="0" smtClean="0">
                <a:solidFill>
                  <a:srgbClr val="000000"/>
                </a:solidFill>
                <a:latin typeface="Times New Roman" panose="02020603050405020304" pitchFamily="18" charset="0"/>
              </a:rPr>
              <a:t>	</a:t>
            </a:r>
            <a:r>
              <a:rPr lang="en-IN" sz="1400" b="1" i="0" u="none" strike="noStrike" baseline="0" dirty="0" smtClean="0">
                <a:solidFill>
                  <a:srgbClr val="000000"/>
                </a:solidFill>
                <a:latin typeface="Times New Roman" panose="02020603050405020304" pitchFamily="18" charset="0"/>
              </a:rPr>
              <a:t>C</a:t>
            </a:r>
            <a:r>
              <a:rPr lang="en-IN" sz="1000" b="1" i="0" u="none" strike="noStrike" baseline="0" dirty="0" smtClean="0">
                <a:solidFill>
                  <a:srgbClr val="000000"/>
                </a:solidFill>
                <a:latin typeface="Times New Roman" panose="02020603050405020304" pitchFamily="18" charset="0"/>
              </a:rPr>
              <a:t>4 </a:t>
            </a:r>
            <a:r>
              <a:rPr lang="en-IN" sz="1000" b="0" i="0" u="none" strike="noStrike" baseline="0" dirty="0" smtClean="0">
                <a:solidFill>
                  <a:srgbClr val="000000"/>
                </a:solidFill>
                <a:latin typeface="Times New Roman" panose="02020603050405020304" pitchFamily="18" charset="0"/>
              </a:rPr>
              <a:t>	</a:t>
            </a:r>
          </a:p>
          <a:p>
            <a:r>
              <a:rPr lang="en-IN" sz="1400" b="0" i="0" u="none" strike="noStrike" baseline="0" dirty="0" smtClean="0">
                <a:solidFill>
                  <a:srgbClr val="000000"/>
                </a:solidFill>
                <a:latin typeface="Times New Roman" panose="02020603050405020304" pitchFamily="18" charset="0"/>
              </a:rPr>
              <a:t>Project P 	-4000 	3000 	1000 	1000 	1000 	</a:t>
            </a:r>
          </a:p>
          <a:p>
            <a:r>
              <a:rPr lang="en-IN" sz="1400" b="0" i="0" u="none" strike="noStrike" baseline="0" dirty="0" smtClean="0">
                <a:solidFill>
                  <a:srgbClr val="000000"/>
                </a:solidFill>
                <a:latin typeface="Times New Roman" panose="02020603050405020304" pitchFamily="18" charset="0"/>
              </a:rPr>
              <a:t>Project Q 	-4000 	0 	4000 	1000 	2000	</a:t>
            </a:r>
          </a:p>
          <a:p>
            <a:endParaRPr lang="en-US" sz="1400" dirty="0">
              <a:solidFill>
                <a:srgbClr val="000000"/>
              </a:solidFill>
              <a:latin typeface="Times New Roman" panose="02020603050405020304" pitchFamily="18" charset="0"/>
            </a:endParaRPr>
          </a:p>
          <a:p>
            <a:endParaRPr lang="en-IN" dirty="0"/>
          </a:p>
          <a:p>
            <a:r>
              <a:rPr lang="en-IN" b="1" dirty="0"/>
              <a:t>Example </a:t>
            </a:r>
            <a:r>
              <a:rPr lang="en-IN" dirty="0"/>
              <a:t>	</a:t>
            </a:r>
          </a:p>
          <a:p>
            <a:r>
              <a:rPr lang="en-US" b="1" dirty="0" smtClean="0"/>
              <a:t>Present Value of cash inflows from </a:t>
            </a:r>
            <a:r>
              <a:rPr lang="en-US" b="1" dirty="0" smtClean="0">
                <a:solidFill>
                  <a:srgbClr val="FF0000"/>
                </a:solidFill>
              </a:rPr>
              <a:t>Project P </a:t>
            </a:r>
            <a:r>
              <a:rPr lang="en-US" b="1" dirty="0" smtClean="0"/>
              <a:t>using PVIF </a:t>
            </a:r>
            <a:endParaRPr lang="en-US" dirty="0" smtClean="0"/>
          </a:p>
          <a:p>
            <a:r>
              <a:rPr lang="en-IN" b="1" dirty="0" smtClean="0"/>
              <a:t>Initial Investment = $4000 </a:t>
            </a:r>
            <a:r>
              <a:rPr lang="en-IN" dirty="0" smtClean="0"/>
              <a:t>	</a:t>
            </a:r>
          </a:p>
          <a:p>
            <a:r>
              <a:rPr lang="en-IN" b="1" dirty="0" smtClean="0"/>
              <a:t>Year </a:t>
            </a:r>
            <a:r>
              <a:rPr lang="en-IN" dirty="0" smtClean="0"/>
              <a:t>	</a:t>
            </a:r>
            <a:r>
              <a:rPr lang="en-IN" b="1" dirty="0" smtClean="0"/>
              <a:t>Cash flows ($) </a:t>
            </a:r>
            <a:r>
              <a:rPr lang="en-IN" dirty="0" smtClean="0"/>
              <a:t>	</a:t>
            </a:r>
          </a:p>
          <a:p>
            <a:r>
              <a:rPr lang="en-IN" b="1" dirty="0" smtClean="0"/>
              <a:t>1                 3000</a:t>
            </a:r>
          </a:p>
          <a:p>
            <a:r>
              <a:rPr lang="en-IN" b="1" dirty="0" smtClean="0"/>
              <a:t>2                 1000</a:t>
            </a:r>
            <a:endParaRPr lang="en-IN" dirty="0" smtClean="0"/>
          </a:p>
          <a:p>
            <a:r>
              <a:rPr lang="en-IN" b="1" dirty="0" smtClean="0"/>
              <a:t>3                  1000</a:t>
            </a:r>
            <a:endParaRPr lang="en-IN" dirty="0" smtClean="0"/>
          </a:p>
          <a:p>
            <a:r>
              <a:rPr lang="en-IN" b="1" dirty="0" smtClean="0"/>
              <a:t>4                  1000 </a:t>
            </a:r>
            <a:endParaRPr lang="en-IN" dirty="0" smtClean="0"/>
          </a:p>
          <a:p>
            <a:endParaRPr lang="en-IN" dirty="0"/>
          </a:p>
          <a:p>
            <a:endParaRPr lang="en-IN" sz="1400" b="0" i="0" u="none" strike="noStrike" baseline="0" dirty="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68184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22753134"/>
              </p:ext>
            </p:extLst>
          </p:nvPr>
        </p:nvGraphicFramePr>
        <p:xfrm>
          <a:off x="2041235" y="1357743"/>
          <a:ext cx="7389090" cy="4463704"/>
        </p:xfrm>
        <a:graphic>
          <a:graphicData uri="http://schemas.openxmlformats.org/drawingml/2006/table">
            <a:tbl>
              <a:tblPr>
                <a:tableStyleId>{5C22544A-7EE6-4342-B048-85BDC9FD1C3A}</a:tableStyleId>
              </a:tblPr>
              <a:tblGrid>
                <a:gridCol w="1477818">
                  <a:extLst>
                    <a:ext uri="{9D8B030D-6E8A-4147-A177-3AD203B41FA5}">
                      <a16:colId xmlns:a16="http://schemas.microsoft.com/office/drawing/2014/main" val="786321312"/>
                    </a:ext>
                  </a:extLst>
                </a:gridCol>
                <a:gridCol w="1477818">
                  <a:extLst>
                    <a:ext uri="{9D8B030D-6E8A-4147-A177-3AD203B41FA5}">
                      <a16:colId xmlns:a16="http://schemas.microsoft.com/office/drawing/2014/main" val="1696561407"/>
                    </a:ext>
                  </a:extLst>
                </a:gridCol>
                <a:gridCol w="1477818">
                  <a:extLst>
                    <a:ext uri="{9D8B030D-6E8A-4147-A177-3AD203B41FA5}">
                      <a16:colId xmlns:a16="http://schemas.microsoft.com/office/drawing/2014/main" val="1262836680"/>
                    </a:ext>
                  </a:extLst>
                </a:gridCol>
                <a:gridCol w="1477818">
                  <a:extLst>
                    <a:ext uri="{9D8B030D-6E8A-4147-A177-3AD203B41FA5}">
                      <a16:colId xmlns:a16="http://schemas.microsoft.com/office/drawing/2014/main" val="4128316413"/>
                    </a:ext>
                  </a:extLst>
                </a:gridCol>
                <a:gridCol w="1477818">
                  <a:extLst>
                    <a:ext uri="{9D8B030D-6E8A-4147-A177-3AD203B41FA5}">
                      <a16:colId xmlns:a16="http://schemas.microsoft.com/office/drawing/2014/main" val="3122351316"/>
                    </a:ext>
                  </a:extLst>
                </a:gridCol>
              </a:tblGrid>
              <a:tr h="1096818">
                <a:tc>
                  <a:txBody>
                    <a:bodyPr/>
                    <a:lstStyle/>
                    <a:p>
                      <a:pPr algn="l" fontAlgn="b"/>
                      <a:r>
                        <a:rPr lang="en-IN" sz="2000" u="none" strike="noStrike" dirty="0">
                          <a:effectLst/>
                        </a:rPr>
                        <a:t>Year end</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Cash flows ($)</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Present value factor (2) × (3)</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Present value</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9020374"/>
                  </a:ext>
                </a:extLst>
              </a:tr>
              <a:tr h="274205">
                <a:tc>
                  <a:txBody>
                    <a:bodyPr/>
                    <a:lstStyle/>
                    <a:p>
                      <a:pPr algn="r" fontAlgn="b"/>
                      <a:r>
                        <a:rPr lang="en-IN" sz="2000" u="none" strike="noStrike">
                          <a:effectLst/>
                        </a:rPr>
                        <a:t>1</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3000</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0.909</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a:effectLst/>
                        </a:rPr>
                        <a:t>2727</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16551018"/>
                  </a:ext>
                </a:extLst>
              </a:tr>
              <a:tr h="822614">
                <a:tc>
                  <a:txBody>
                    <a:bodyPr/>
                    <a:lstStyle/>
                    <a:p>
                      <a:pPr algn="r" fontAlgn="b"/>
                      <a:r>
                        <a:rPr lang="en-IN" sz="2000" u="none" strike="noStrike">
                          <a:effectLst/>
                        </a:rPr>
                        <a:t>2</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a:effectLst/>
                        </a:rPr>
                        <a:t>1000</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0.826</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826</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650979"/>
                  </a:ext>
                </a:extLst>
              </a:tr>
              <a:tr h="822614">
                <a:tc>
                  <a:txBody>
                    <a:bodyPr/>
                    <a:lstStyle/>
                    <a:p>
                      <a:pPr algn="r" fontAlgn="b"/>
                      <a:r>
                        <a:rPr lang="en-IN" sz="2000" u="none" strike="noStrike">
                          <a:effectLst/>
                        </a:rPr>
                        <a:t>3</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a:effectLst/>
                        </a:rPr>
                        <a:t>1000</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a:effectLst/>
                        </a:rPr>
                        <a:t>0.751</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751</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43047040"/>
                  </a:ext>
                </a:extLst>
              </a:tr>
              <a:tr h="274205">
                <a:tc>
                  <a:txBody>
                    <a:bodyPr/>
                    <a:lstStyle/>
                    <a:p>
                      <a:pPr algn="r" fontAlgn="b"/>
                      <a:r>
                        <a:rPr lang="en-IN" sz="2000" u="none" strike="noStrike">
                          <a:effectLst/>
                        </a:rPr>
                        <a:t>4</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a:effectLst/>
                        </a:rPr>
                        <a:t>1000</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a:effectLst/>
                        </a:rPr>
                        <a:t>0.683</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683</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65767807"/>
                  </a:ext>
                </a:extLst>
              </a:tr>
              <a:tr h="548409">
                <a:tc gridSpan="3">
                  <a:txBody>
                    <a:bodyPr/>
                    <a:lstStyle/>
                    <a:p>
                      <a:pPr algn="l" fontAlgn="b"/>
                      <a:r>
                        <a:rPr lang="en-US" sz="2000" u="none" strike="noStrike">
                          <a:effectLst/>
                        </a:rPr>
                        <a:t>Simple PBP = 2 Years ($3000+$1000)</a:t>
                      </a:r>
                      <a:endParaRPr lang="en-US" sz="20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a:txBody>
                    <a:bodyPr/>
                    <a:lstStyle/>
                    <a:p>
                      <a:pPr algn="l" fontAlgn="b"/>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52674426"/>
                  </a:ext>
                </a:extLst>
              </a:tr>
              <a:tr h="548409">
                <a:tc gridSpan="5">
                  <a:txBody>
                    <a:bodyPr/>
                    <a:lstStyle/>
                    <a:p>
                      <a:pPr algn="l" fontAlgn="b"/>
                      <a:r>
                        <a:rPr lang="en-US" sz="2000" u="none" strike="noStrike" dirty="0">
                          <a:effectLst/>
                        </a:rPr>
                        <a:t>DPBP = </a:t>
                      </a:r>
                      <a:r>
                        <a:rPr lang="en-US" sz="2000" u="none" strike="noStrike" dirty="0">
                          <a:solidFill>
                            <a:srgbClr val="FF0000"/>
                          </a:solidFill>
                          <a:effectLst/>
                        </a:rPr>
                        <a:t>2.7 Years </a:t>
                      </a:r>
                      <a:r>
                        <a:rPr lang="en-US" sz="2000" u="none" strike="noStrike" dirty="0">
                          <a:effectLst/>
                        </a:rPr>
                        <a:t>($2727+$826+$447) ($751/12 = $62.58)</a:t>
                      </a:r>
                      <a:endParaRPr lang="en-US" sz="20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96058979"/>
                  </a:ext>
                </a:extLst>
              </a:tr>
            </a:tbl>
          </a:graphicData>
        </a:graphic>
      </p:graphicFrame>
      <p:sp>
        <p:nvSpPr>
          <p:cNvPr id="4" name="Rectangle 3"/>
          <p:cNvSpPr/>
          <p:nvPr/>
        </p:nvSpPr>
        <p:spPr>
          <a:xfrm>
            <a:off x="3499861" y="871104"/>
            <a:ext cx="3933769" cy="369332"/>
          </a:xfrm>
          <a:prstGeom prst="rect">
            <a:avLst/>
          </a:prstGeom>
        </p:spPr>
        <p:txBody>
          <a:bodyPr wrap="none">
            <a:spAutoFit/>
          </a:bodyPr>
          <a:lstStyle/>
          <a:p>
            <a:r>
              <a:rPr lang="en-US" dirty="0">
                <a:solidFill>
                  <a:srgbClr val="000000"/>
                </a:solidFill>
                <a:latin typeface="Calibri" panose="020F0502020204030204" pitchFamily="34" charset="0"/>
              </a:rPr>
              <a:t>Present Value of Cash </a:t>
            </a:r>
            <a:r>
              <a:rPr lang="en-US" dirty="0" smtClean="0">
                <a:solidFill>
                  <a:srgbClr val="000000"/>
                </a:solidFill>
                <a:latin typeface="Calibri" panose="020F0502020204030204" pitchFamily="34" charset="0"/>
              </a:rPr>
              <a:t>Inflows  </a:t>
            </a:r>
            <a:r>
              <a:rPr lang="en-US" dirty="0" smtClean="0">
                <a:solidFill>
                  <a:srgbClr val="FF0000"/>
                </a:solidFill>
                <a:latin typeface="Calibri" panose="020F0502020204030204" pitchFamily="34" charset="0"/>
              </a:rPr>
              <a:t>Project P</a:t>
            </a:r>
            <a:r>
              <a:rPr lang="en-US" dirty="0" smtClean="0">
                <a:solidFill>
                  <a:srgbClr val="FF0000"/>
                </a:solidFill>
              </a:rPr>
              <a:t> </a:t>
            </a:r>
            <a:endParaRPr lang="en-IN" dirty="0">
              <a:solidFill>
                <a:srgbClr val="FF0000"/>
              </a:solidFill>
            </a:endParaRPr>
          </a:p>
        </p:txBody>
      </p:sp>
    </p:spTree>
    <p:extLst>
      <p:ext uri="{BB962C8B-B14F-4D97-AF65-F5344CB8AC3E}">
        <p14:creationId xmlns:p14="http://schemas.microsoft.com/office/powerpoint/2010/main" val="1302329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709" y="1006764"/>
            <a:ext cx="9836727" cy="2862322"/>
          </a:xfrm>
          <a:prstGeom prst="rect">
            <a:avLst/>
          </a:prstGeom>
        </p:spPr>
        <p:txBody>
          <a:bodyPr wrap="square">
            <a:spAutoFit/>
          </a:bodyPr>
          <a:lstStyle/>
          <a:p>
            <a:r>
              <a:rPr lang="en-US" b="1" dirty="0" smtClean="0"/>
              <a:t>Present Value of cash inflows from </a:t>
            </a:r>
            <a:r>
              <a:rPr lang="en-US" b="1" dirty="0" smtClean="0">
                <a:solidFill>
                  <a:srgbClr val="FF0000"/>
                </a:solidFill>
              </a:rPr>
              <a:t>Project Q </a:t>
            </a:r>
            <a:r>
              <a:rPr lang="en-US" b="1" dirty="0" smtClean="0"/>
              <a:t>using PVIF </a:t>
            </a:r>
            <a:endParaRPr lang="en-US" dirty="0" smtClean="0"/>
          </a:p>
          <a:p>
            <a:r>
              <a:rPr lang="en-IN" b="1" dirty="0" smtClean="0"/>
              <a:t>Initial Investment = $4000 </a:t>
            </a:r>
            <a:r>
              <a:rPr lang="en-IN" dirty="0" smtClean="0"/>
              <a:t>	</a:t>
            </a:r>
          </a:p>
          <a:p>
            <a:r>
              <a:rPr lang="en-IN" b="1" dirty="0" smtClean="0"/>
              <a:t>Year </a:t>
            </a:r>
            <a:r>
              <a:rPr lang="en-IN" dirty="0" smtClean="0"/>
              <a:t>	</a:t>
            </a:r>
            <a:r>
              <a:rPr lang="en-IN" b="1" dirty="0" smtClean="0"/>
              <a:t>Cash flows ($) </a:t>
            </a:r>
            <a:r>
              <a:rPr lang="en-IN" dirty="0" smtClean="0"/>
              <a:t>	</a:t>
            </a:r>
          </a:p>
          <a:p>
            <a:r>
              <a:rPr lang="en-IN" b="1" dirty="0" smtClean="0"/>
              <a:t>1                 0</a:t>
            </a:r>
          </a:p>
          <a:p>
            <a:r>
              <a:rPr lang="en-IN" b="1" dirty="0" smtClean="0"/>
              <a:t>2                 4000</a:t>
            </a:r>
            <a:endParaRPr lang="en-IN" dirty="0" smtClean="0"/>
          </a:p>
          <a:p>
            <a:r>
              <a:rPr lang="en-IN" b="1" dirty="0" smtClean="0"/>
              <a:t>3                  1000</a:t>
            </a:r>
            <a:endParaRPr lang="en-IN" dirty="0" smtClean="0"/>
          </a:p>
          <a:p>
            <a:r>
              <a:rPr lang="en-IN" b="1" dirty="0" smtClean="0"/>
              <a:t>4                  2000 </a:t>
            </a:r>
          </a:p>
          <a:p>
            <a:endParaRPr lang="en-US" dirty="0" smtClean="0"/>
          </a:p>
          <a:p>
            <a:endParaRPr lang="en-US" dirty="0"/>
          </a:p>
          <a:p>
            <a:endParaRPr lang="en-IN" dirty="0" smtClean="0"/>
          </a:p>
        </p:txBody>
      </p:sp>
      <p:graphicFrame>
        <p:nvGraphicFramePr>
          <p:cNvPr id="3" name="Table 2"/>
          <p:cNvGraphicFramePr>
            <a:graphicFrameLocks noGrp="1"/>
          </p:cNvGraphicFramePr>
          <p:nvPr>
            <p:extLst>
              <p:ext uri="{D42A27DB-BD31-4B8C-83A1-F6EECF244321}">
                <p14:modId xmlns:p14="http://schemas.microsoft.com/office/powerpoint/2010/main" val="2063727357"/>
              </p:ext>
            </p:extLst>
          </p:nvPr>
        </p:nvGraphicFramePr>
        <p:xfrm>
          <a:off x="1570180" y="3278909"/>
          <a:ext cx="5615710" cy="2648359"/>
        </p:xfrm>
        <a:graphic>
          <a:graphicData uri="http://schemas.openxmlformats.org/drawingml/2006/table">
            <a:tbl>
              <a:tblPr>
                <a:tableStyleId>{5C22544A-7EE6-4342-B048-85BDC9FD1C3A}</a:tableStyleId>
              </a:tblPr>
              <a:tblGrid>
                <a:gridCol w="1123142">
                  <a:extLst>
                    <a:ext uri="{9D8B030D-6E8A-4147-A177-3AD203B41FA5}">
                      <a16:colId xmlns:a16="http://schemas.microsoft.com/office/drawing/2014/main" val="2036462956"/>
                    </a:ext>
                  </a:extLst>
                </a:gridCol>
                <a:gridCol w="1123142">
                  <a:extLst>
                    <a:ext uri="{9D8B030D-6E8A-4147-A177-3AD203B41FA5}">
                      <a16:colId xmlns:a16="http://schemas.microsoft.com/office/drawing/2014/main" val="2628956560"/>
                    </a:ext>
                  </a:extLst>
                </a:gridCol>
                <a:gridCol w="1123142">
                  <a:extLst>
                    <a:ext uri="{9D8B030D-6E8A-4147-A177-3AD203B41FA5}">
                      <a16:colId xmlns:a16="http://schemas.microsoft.com/office/drawing/2014/main" val="1376447903"/>
                    </a:ext>
                  </a:extLst>
                </a:gridCol>
                <a:gridCol w="1123142">
                  <a:extLst>
                    <a:ext uri="{9D8B030D-6E8A-4147-A177-3AD203B41FA5}">
                      <a16:colId xmlns:a16="http://schemas.microsoft.com/office/drawing/2014/main" val="1632418867"/>
                    </a:ext>
                  </a:extLst>
                </a:gridCol>
                <a:gridCol w="1123142">
                  <a:extLst>
                    <a:ext uri="{9D8B030D-6E8A-4147-A177-3AD203B41FA5}">
                      <a16:colId xmlns:a16="http://schemas.microsoft.com/office/drawing/2014/main" val="1377828481"/>
                    </a:ext>
                  </a:extLst>
                </a:gridCol>
              </a:tblGrid>
              <a:tr h="816159">
                <a:tc>
                  <a:txBody>
                    <a:bodyPr/>
                    <a:lstStyle/>
                    <a:p>
                      <a:pPr algn="l" fontAlgn="b"/>
                      <a:r>
                        <a:rPr lang="en-IN" sz="1800" u="none" strike="noStrike" dirty="0">
                          <a:effectLst/>
                        </a:rPr>
                        <a:t>Year end</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Cash flows ($)</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Present value factor (2) × (3)</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Present value</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3563076"/>
                  </a:ext>
                </a:extLst>
              </a:tr>
              <a:tr h="408079">
                <a:tc>
                  <a:txBody>
                    <a:bodyPr/>
                    <a:lstStyle/>
                    <a:p>
                      <a:pPr algn="r" fontAlgn="b"/>
                      <a:r>
                        <a:rPr lang="en-IN" sz="1800" u="none" strike="noStrike">
                          <a:effectLst/>
                        </a:rPr>
                        <a:t>1</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a:effectLst/>
                        </a:rPr>
                        <a:t>0.909</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59761986"/>
                  </a:ext>
                </a:extLst>
              </a:tr>
              <a:tr h="204040">
                <a:tc>
                  <a:txBody>
                    <a:bodyPr/>
                    <a:lstStyle/>
                    <a:p>
                      <a:pPr algn="r" fontAlgn="b"/>
                      <a:r>
                        <a:rPr lang="en-IN" sz="1800" u="none" strike="noStrike">
                          <a:effectLst/>
                        </a:rPr>
                        <a:t>2</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a:effectLst/>
                        </a:rPr>
                        <a:t>4000</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a:effectLst/>
                        </a:rPr>
                        <a:t>0.826</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a:effectLst/>
                        </a:rPr>
                        <a:t>3304</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18671542"/>
                  </a:ext>
                </a:extLst>
              </a:tr>
              <a:tr h="204040">
                <a:tc>
                  <a:txBody>
                    <a:bodyPr/>
                    <a:lstStyle/>
                    <a:p>
                      <a:pPr algn="r" fontAlgn="b"/>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a:effectLst/>
                        </a:rPr>
                        <a:t>1000</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a:effectLst/>
                        </a:rPr>
                        <a:t>0.751</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a:effectLst/>
                        </a:rPr>
                        <a:t>751</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75808145"/>
                  </a:ext>
                </a:extLst>
              </a:tr>
              <a:tr h="204040">
                <a:tc>
                  <a:txBody>
                    <a:bodyPr/>
                    <a:lstStyle/>
                    <a:p>
                      <a:pPr algn="r" fontAlgn="b"/>
                      <a:r>
                        <a:rPr lang="en-IN" sz="1800" u="none" strike="noStrike">
                          <a:effectLst/>
                        </a:rPr>
                        <a:t>4</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a:effectLst/>
                        </a:rPr>
                        <a:t>2000</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a:effectLst/>
                        </a:rPr>
                        <a:t>0.683</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a:effectLst/>
                        </a:rPr>
                        <a:t>1366</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703010"/>
                  </a:ext>
                </a:extLst>
              </a:tr>
              <a:tr h="204040">
                <a:tc gridSpan="3">
                  <a:txBody>
                    <a:bodyPr/>
                    <a:lstStyle/>
                    <a:p>
                      <a:pPr algn="l" fontAlgn="b"/>
                      <a:r>
                        <a:rPr lang="en-US" sz="1800" u="none" strike="noStrike">
                          <a:effectLst/>
                        </a:rPr>
                        <a:t>Simple PBP = 2 Years (0+$4000)</a:t>
                      </a:r>
                      <a:endParaRPr lang="en-US"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a:txBody>
                    <a:bodyPr/>
                    <a:lstStyle/>
                    <a:p>
                      <a:pPr algn="l" fontAlgn="b"/>
                      <a:r>
                        <a:rPr lang="en-IN" sz="1800" u="none" strike="noStrike" dirty="0">
                          <a:effectLst/>
                        </a:rPr>
                        <a:t> </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04185381"/>
                  </a:ext>
                </a:extLst>
              </a:tr>
              <a:tr h="204040">
                <a:tc gridSpan="5">
                  <a:txBody>
                    <a:bodyPr/>
                    <a:lstStyle/>
                    <a:p>
                      <a:pPr algn="l" fontAlgn="b"/>
                      <a:r>
                        <a:rPr lang="en-US" sz="1800" u="none" strike="noStrike" dirty="0">
                          <a:effectLst/>
                        </a:rPr>
                        <a:t>DPBP = 2.11 Years (0+$3304+$751) ($751/12 = $62.58)</a:t>
                      </a:r>
                      <a:endParaRPr lang="en-US" sz="18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01820205"/>
                  </a:ext>
                </a:extLst>
              </a:tr>
            </a:tbl>
          </a:graphicData>
        </a:graphic>
      </p:graphicFrame>
    </p:spTree>
    <p:extLst>
      <p:ext uri="{BB962C8B-B14F-4D97-AF65-F5344CB8AC3E}">
        <p14:creationId xmlns:p14="http://schemas.microsoft.com/office/powerpoint/2010/main" val="4045797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5927" y="932873"/>
            <a:ext cx="9845964" cy="4832092"/>
          </a:xfrm>
          <a:prstGeom prst="rect">
            <a:avLst/>
          </a:prstGeom>
        </p:spPr>
        <p:txBody>
          <a:bodyPr wrap="square">
            <a:spAutoFit/>
          </a:bodyPr>
          <a:lstStyle/>
          <a:p>
            <a:endParaRPr lang="en-IN" sz="1200" b="0" i="0" u="none" strike="noStrike" baseline="0" dirty="0" smtClean="0">
              <a:solidFill>
                <a:srgbClr val="000000"/>
              </a:solidFill>
              <a:latin typeface="Times New Roman" panose="02020603050405020304" pitchFamily="18" charset="0"/>
            </a:endParaRPr>
          </a:p>
          <a:p>
            <a:r>
              <a:rPr lang="en-IN" sz="2200" b="0" i="0" u="none" strike="noStrike" baseline="0" dirty="0" smtClean="0">
                <a:latin typeface="Times New Roman" panose="02020603050405020304" pitchFamily="18" charset="0"/>
              </a:rPr>
              <a:t>Ranking:</a:t>
            </a:r>
          </a:p>
          <a:p>
            <a:r>
              <a:rPr lang="en-IN" sz="2200" dirty="0">
                <a:latin typeface="Times New Roman" panose="02020603050405020304" pitchFamily="18" charset="0"/>
              </a:rPr>
              <a:t> </a:t>
            </a:r>
            <a:r>
              <a:rPr lang="en-IN" sz="2200" dirty="0" smtClean="0">
                <a:latin typeface="Times New Roman" panose="02020603050405020304" pitchFamily="18" charset="0"/>
              </a:rPr>
              <a:t>            </a:t>
            </a:r>
            <a:r>
              <a:rPr lang="en-IN" sz="2200" b="0" i="0" u="none" strike="noStrike" baseline="0" dirty="0" smtClean="0">
                <a:latin typeface="Times New Roman" panose="02020603050405020304" pitchFamily="18" charset="0"/>
              </a:rPr>
              <a:t> </a:t>
            </a:r>
            <a:r>
              <a:rPr lang="en-IN" b="1" dirty="0">
                <a:solidFill>
                  <a:srgbClr val="000000"/>
                </a:solidFill>
                <a:latin typeface="Times New Roman" panose="02020603050405020304" pitchFamily="18" charset="0"/>
              </a:rPr>
              <a:t>Simple PBP </a:t>
            </a:r>
            <a:r>
              <a:rPr lang="en-IN" dirty="0">
                <a:solidFill>
                  <a:srgbClr val="000000"/>
                </a:solidFill>
                <a:latin typeface="Times New Roman" panose="02020603050405020304" pitchFamily="18" charset="0"/>
              </a:rPr>
              <a:t>	</a:t>
            </a:r>
            <a:r>
              <a:rPr lang="en-IN" b="1" dirty="0">
                <a:solidFill>
                  <a:srgbClr val="000000"/>
                </a:solidFill>
                <a:latin typeface="Times New Roman" panose="02020603050405020304" pitchFamily="18" charset="0"/>
              </a:rPr>
              <a:t>DPBP </a:t>
            </a:r>
            <a:r>
              <a:rPr lang="en-IN" dirty="0">
                <a:solidFill>
                  <a:srgbClr val="000000"/>
                </a:solidFill>
                <a:latin typeface="Times New Roman" panose="02020603050405020304" pitchFamily="18" charset="0"/>
              </a:rPr>
              <a:t>	</a:t>
            </a:r>
          </a:p>
          <a:p>
            <a:r>
              <a:rPr lang="en-US" dirty="0">
                <a:solidFill>
                  <a:srgbClr val="000000"/>
                </a:solidFill>
                <a:latin typeface="Times New Roman" panose="02020603050405020304" pitchFamily="18" charset="0"/>
              </a:rPr>
              <a:t>Project P 	</a:t>
            </a:r>
            <a:r>
              <a:rPr lang="en-US" dirty="0" smtClean="0">
                <a:solidFill>
                  <a:srgbClr val="000000"/>
                </a:solidFill>
                <a:latin typeface="Times New Roman" panose="02020603050405020304" pitchFamily="18" charset="0"/>
              </a:rPr>
              <a:t>  2 </a:t>
            </a:r>
            <a:r>
              <a:rPr lang="en-US" dirty="0">
                <a:solidFill>
                  <a:srgbClr val="000000"/>
                </a:solidFill>
                <a:latin typeface="Times New Roman" panose="02020603050405020304" pitchFamily="18" charset="0"/>
              </a:rPr>
              <a:t>Years 	</a:t>
            </a:r>
            <a:r>
              <a:rPr lang="en-US" dirty="0" smtClean="0">
                <a:solidFill>
                  <a:srgbClr val="000000"/>
                </a:solidFill>
                <a:latin typeface="Times New Roman" panose="02020603050405020304" pitchFamily="18" charset="0"/>
              </a:rPr>
              <a:t>                </a:t>
            </a:r>
            <a:r>
              <a:rPr lang="en-US" b="1" dirty="0" smtClean="0">
                <a:solidFill>
                  <a:srgbClr val="000000"/>
                </a:solidFill>
                <a:latin typeface="Times New Roman" panose="02020603050405020304" pitchFamily="18" charset="0"/>
              </a:rPr>
              <a:t>2.7 </a:t>
            </a:r>
            <a:r>
              <a:rPr lang="en-US" b="1" dirty="0">
                <a:solidFill>
                  <a:srgbClr val="000000"/>
                </a:solidFill>
                <a:latin typeface="Times New Roman" panose="02020603050405020304" pitchFamily="18" charset="0"/>
              </a:rPr>
              <a:t>Years </a:t>
            </a:r>
            <a:r>
              <a:rPr lang="en-US" dirty="0">
                <a:solidFill>
                  <a:srgbClr val="000000"/>
                </a:solidFill>
                <a:latin typeface="Times New Roman" panose="02020603050405020304" pitchFamily="18" charset="0"/>
              </a:rPr>
              <a:t>	</a:t>
            </a:r>
          </a:p>
          <a:p>
            <a:r>
              <a:rPr lang="en-US" dirty="0">
                <a:solidFill>
                  <a:srgbClr val="000000"/>
                </a:solidFill>
                <a:latin typeface="Times New Roman" panose="02020603050405020304" pitchFamily="18" charset="0"/>
              </a:rPr>
              <a:t>Project Q </a:t>
            </a:r>
            <a:r>
              <a:rPr lang="en-US" dirty="0" smtClean="0">
                <a:solidFill>
                  <a:srgbClr val="000000"/>
                </a:solidFill>
                <a:latin typeface="Times New Roman" panose="02020603050405020304" pitchFamily="18" charset="0"/>
              </a:rPr>
              <a:t>  2 </a:t>
            </a:r>
            <a:r>
              <a:rPr lang="en-US" dirty="0">
                <a:solidFill>
                  <a:srgbClr val="000000"/>
                </a:solidFill>
                <a:latin typeface="Times New Roman" panose="02020603050405020304" pitchFamily="18" charset="0"/>
              </a:rPr>
              <a:t>Years 	</a:t>
            </a:r>
            <a:r>
              <a:rPr lang="en-US" dirty="0" smtClean="0">
                <a:solidFill>
                  <a:srgbClr val="000000"/>
                </a:solidFill>
                <a:latin typeface="Times New Roman" panose="02020603050405020304" pitchFamily="18" charset="0"/>
              </a:rPr>
              <a:t>                2.11 </a:t>
            </a:r>
            <a:r>
              <a:rPr lang="en-US" dirty="0">
                <a:solidFill>
                  <a:srgbClr val="000000"/>
                </a:solidFill>
                <a:latin typeface="Times New Roman" panose="02020603050405020304" pitchFamily="18" charset="0"/>
              </a:rPr>
              <a:t>Years </a:t>
            </a:r>
            <a:endParaRPr lang="en-US" dirty="0" smtClean="0">
              <a:solidFill>
                <a:srgbClr val="000000"/>
              </a:solidFill>
              <a:latin typeface="Times New Roman" panose="02020603050405020304" pitchFamily="18" charset="0"/>
            </a:endParaRPr>
          </a:p>
          <a:p>
            <a:endParaRPr lang="en-US" dirty="0" smtClean="0">
              <a:solidFill>
                <a:srgbClr val="000000"/>
              </a:solidFill>
              <a:latin typeface="Times New Roman" panose="02020603050405020304" pitchFamily="18" charset="0"/>
            </a:endParaRPr>
          </a:p>
          <a:p>
            <a:r>
              <a:rPr lang="en-US" dirty="0" smtClean="0">
                <a:solidFill>
                  <a:srgbClr val="000000"/>
                </a:solidFill>
                <a:latin typeface="Times New Roman" panose="02020603050405020304" pitchFamily="18" charset="0"/>
              </a:rPr>
              <a:t>PBP: Pay Back </a:t>
            </a:r>
            <a:r>
              <a:rPr lang="en-US" dirty="0">
                <a:solidFill>
                  <a:srgbClr val="000000"/>
                </a:solidFill>
                <a:latin typeface="Times New Roman" panose="02020603050405020304" pitchFamily="18" charset="0"/>
              </a:rPr>
              <a:t>P</a:t>
            </a:r>
            <a:r>
              <a:rPr lang="en-US" dirty="0" smtClean="0">
                <a:solidFill>
                  <a:srgbClr val="000000"/>
                </a:solidFill>
                <a:latin typeface="Times New Roman" panose="02020603050405020304" pitchFamily="18" charset="0"/>
              </a:rPr>
              <a:t>eriod </a:t>
            </a:r>
          </a:p>
          <a:p>
            <a:r>
              <a:rPr lang="en-US" dirty="0" smtClean="0">
                <a:solidFill>
                  <a:srgbClr val="000000"/>
                </a:solidFill>
                <a:latin typeface="Times New Roman" panose="02020603050405020304" pitchFamily="18" charset="0"/>
              </a:rPr>
              <a:t>DPBP: Discounted Payback Period</a:t>
            </a:r>
            <a:endParaRPr lang="en-US" dirty="0">
              <a:solidFill>
                <a:srgbClr val="000000"/>
              </a:solidFill>
              <a:latin typeface="Times New Roman" panose="02020603050405020304" pitchFamily="18" charset="0"/>
            </a:endParaRPr>
          </a:p>
          <a:p>
            <a:endParaRPr lang="en-IN" dirty="0"/>
          </a:p>
          <a:p>
            <a:pPr marL="285750" indent="-285750">
              <a:buFont typeface="Arial" panose="020B0604020202020204" pitchFamily="34" charset="0"/>
              <a:buChar char="•"/>
            </a:pPr>
            <a:r>
              <a:rPr lang="en-US" dirty="0"/>
              <a:t>If the estimated DPBP of 2.7 Years is less than the Maximum DPBP set by the management, the project P will be accepted.</a:t>
            </a:r>
            <a:r>
              <a:rPr lang="en-US" dirty="0">
                <a:solidFill>
                  <a:srgbClr val="000000"/>
                </a:solidFill>
                <a:latin typeface="Times New Roman" panose="02020603050405020304" pitchFamily="18" charset="0"/>
              </a:rPr>
              <a:t>	</a:t>
            </a:r>
            <a:endParaRPr lang="en-US" dirty="0" smtClean="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dirty="0" smtClean="0">
                <a:solidFill>
                  <a:srgbClr val="000000"/>
                </a:solidFill>
                <a:latin typeface="Times New Roman" panose="02020603050405020304" pitchFamily="18" charset="0"/>
              </a:rPr>
              <a:t>These are the main ways of Evaluating the Capital budgeting processes and taking decision about any project.</a:t>
            </a:r>
          </a:p>
          <a:p>
            <a:endParaRPr lang="en-US" dirty="0">
              <a:solidFill>
                <a:srgbClr val="000000"/>
              </a:solidFill>
              <a:latin typeface="Times New Roman" panose="02020603050405020304" pitchFamily="18" charset="0"/>
            </a:endParaRPr>
          </a:p>
          <a:p>
            <a:endParaRPr lang="en-US" dirty="0" smtClean="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84124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IN" dirty="0" smtClean="0"/>
          </a:p>
          <a:p>
            <a:pPr marL="0" indent="0" algn="ctr">
              <a:buNone/>
            </a:pPr>
            <a:endParaRPr lang="en-IN" dirty="0"/>
          </a:p>
          <a:p>
            <a:pPr marL="0" indent="0" algn="ctr">
              <a:buNone/>
            </a:pPr>
            <a:endParaRPr lang="en-IN" dirty="0" smtClean="0"/>
          </a:p>
          <a:p>
            <a:pPr marL="0" indent="0" algn="ctr">
              <a:buNone/>
            </a:pPr>
            <a:r>
              <a:rPr lang="en-IN" dirty="0" smtClean="0"/>
              <a:t>Thank You</a:t>
            </a:r>
            <a:endParaRPr lang="en-IN" dirty="0"/>
          </a:p>
        </p:txBody>
      </p:sp>
    </p:spTree>
    <p:extLst>
      <p:ext uri="{BB962C8B-B14F-4D97-AF65-F5344CB8AC3E}">
        <p14:creationId xmlns:p14="http://schemas.microsoft.com/office/powerpoint/2010/main" val="1870737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6399" y="0"/>
            <a:ext cx="10476345" cy="11734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latin typeface="Times New Roman" panose="02020603050405020304" pitchFamily="18" charset="0"/>
                <a:cs typeface="Times New Roman" panose="02020603050405020304" pitchFamily="18" charset="0"/>
              </a:rPr>
              <a:t>Capital Budgeting process: Identifying potential investment opportunities.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b="1" dirty="0" smtClean="0"/>
          </a:p>
          <a:p>
            <a:pPr marL="0" indent="0">
              <a:buFont typeface="Arial" panose="020B0604020202020204" pitchFamily="34" charset="0"/>
              <a:buNone/>
            </a:pPr>
            <a:endParaRPr lang="en-IN" dirty="0"/>
          </a:p>
        </p:txBody>
      </p:sp>
      <p:sp>
        <p:nvSpPr>
          <p:cNvPr id="4" name="TextBox 3"/>
          <p:cNvSpPr txBox="1"/>
          <p:nvPr/>
        </p:nvSpPr>
        <p:spPr>
          <a:xfrm>
            <a:off x="628073" y="1422400"/>
            <a:ext cx="10372436" cy="5262979"/>
          </a:xfrm>
          <a:prstGeom prst="rect">
            <a:avLst/>
          </a:prstGeom>
          <a:noFill/>
        </p:spPr>
        <p:txBody>
          <a:bodyPr wrap="square" rtlCol="0">
            <a:spAutoFit/>
          </a:bodyPr>
          <a:lstStyle/>
          <a:p>
            <a:endParaRPr lang="en-IN" sz="2400" dirty="0"/>
          </a:p>
          <a:p>
            <a:r>
              <a:rPr lang="en-US" sz="2400" dirty="0"/>
              <a:t>I. </a:t>
            </a:r>
            <a:r>
              <a:rPr lang="en-US" sz="2400" b="1" dirty="0"/>
              <a:t>Projecting Net Cash Flows</a:t>
            </a:r>
            <a:r>
              <a:rPr lang="en-US" sz="2400" dirty="0"/>
              <a:t>: It is the difference between cash inflows (receipts) and cash outflows (expenditures) over the life of the project. </a:t>
            </a:r>
          </a:p>
          <a:p>
            <a:r>
              <a:rPr lang="en-IN" sz="2400" dirty="0"/>
              <a:t>Incremental Basis: </a:t>
            </a:r>
          </a:p>
          <a:p>
            <a:pPr marL="800100" lvl="1" indent="-342900">
              <a:buFont typeface="Arial" panose="020B0604020202020204" pitchFamily="34" charset="0"/>
              <a:buChar char="•"/>
            </a:pPr>
            <a:r>
              <a:rPr lang="en-US" sz="2400" dirty="0"/>
              <a:t>The cash flows from a given project should be measured by the </a:t>
            </a:r>
            <a:r>
              <a:rPr lang="en-US" sz="2400" i="1" dirty="0"/>
              <a:t>difference between the stream of the firm’s cash flows with and without the project</a:t>
            </a:r>
            <a:r>
              <a:rPr lang="en-US" sz="2400" dirty="0"/>
              <a:t>. </a:t>
            </a:r>
          </a:p>
          <a:p>
            <a:pPr marL="800100" lvl="1" indent="-342900">
              <a:buFont typeface="Arial" panose="020B0604020202020204" pitchFamily="34" charset="0"/>
              <a:buChar char="•"/>
            </a:pPr>
            <a:r>
              <a:rPr lang="en-US" sz="2400" dirty="0"/>
              <a:t>Any increase in the expenditures or reduction in the receipts of other divisions of the firm resulting from adoption of a given project must be considered</a:t>
            </a:r>
          </a:p>
          <a:p>
            <a:endParaRPr lang="en-IN" sz="2400" dirty="0"/>
          </a:p>
          <a:p>
            <a:r>
              <a:rPr lang="en-US" sz="2400" dirty="0"/>
              <a:t>II. </a:t>
            </a:r>
            <a:r>
              <a:rPr lang="en-US" sz="2400" b="1" dirty="0"/>
              <a:t>After-tax Basis</a:t>
            </a:r>
            <a:r>
              <a:rPr lang="en-US" sz="2400" dirty="0"/>
              <a:t>: Net Cash flows must be estimated on an after-tax basis using the firm’s marginal tax rate. </a:t>
            </a:r>
          </a:p>
          <a:p>
            <a:r>
              <a:rPr lang="en-US" sz="2400" dirty="0"/>
              <a:t>III. </a:t>
            </a:r>
            <a:r>
              <a:rPr lang="en-US" sz="2400" b="1" dirty="0"/>
              <a:t>Depreciation</a:t>
            </a:r>
            <a:r>
              <a:rPr lang="en-US" sz="2400" dirty="0"/>
              <a:t>: Depreciation expenses should be added </a:t>
            </a:r>
            <a:r>
              <a:rPr lang="en-US" sz="2400" dirty="0" smtClean="0"/>
              <a:t>back since </a:t>
            </a:r>
            <a:r>
              <a:rPr lang="en-US" sz="2400" dirty="0"/>
              <a:t>it is a non-cash expense that affects cash flows through its effect on taxes</a:t>
            </a:r>
            <a:r>
              <a:rPr lang="en-US" sz="2400" dirty="0" smtClean="0"/>
              <a:t>.</a:t>
            </a:r>
            <a:endParaRPr lang="en-US" sz="2400" dirty="0"/>
          </a:p>
        </p:txBody>
      </p:sp>
    </p:spTree>
    <p:extLst>
      <p:ext uri="{BB962C8B-B14F-4D97-AF65-F5344CB8AC3E}">
        <p14:creationId xmlns:p14="http://schemas.microsoft.com/office/powerpoint/2010/main" val="1090572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55153869"/>
              </p:ext>
            </p:extLst>
          </p:nvPr>
        </p:nvGraphicFramePr>
        <p:xfrm>
          <a:off x="683491" y="701970"/>
          <a:ext cx="10695708" cy="5940213"/>
        </p:xfrm>
        <a:graphic>
          <a:graphicData uri="http://schemas.openxmlformats.org/drawingml/2006/table">
            <a:tbl>
              <a:tblPr>
                <a:tableStyleId>{5C22544A-7EE6-4342-B048-85BDC9FD1C3A}</a:tableStyleId>
              </a:tblPr>
              <a:tblGrid>
                <a:gridCol w="2867149">
                  <a:extLst>
                    <a:ext uri="{9D8B030D-6E8A-4147-A177-3AD203B41FA5}">
                      <a16:colId xmlns:a16="http://schemas.microsoft.com/office/drawing/2014/main" val="1221090079"/>
                    </a:ext>
                  </a:extLst>
                </a:gridCol>
                <a:gridCol w="1396176">
                  <a:extLst>
                    <a:ext uri="{9D8B030D-6E8A-4147-A177-3AD203B41FA5}">
                      <a16:colId xmlns:a16="http://schemas.microsoft.com/office/drawing/2014/main" val="4184216542"/>
                    </a:ext>
                  </a:extLst>
                </a:gridCol>
                <a:gridCol w="1396176">
                  <a:extLst>
                    <a:ext uri="{9D8B030D-6E8A-4147-A177-3AD203B41FA5}">
                      <a16:colId xmlns:a16="http://schemas.microsoft.com/office/drawing/2014/main" val="3168273748"/>
                    </a:ext>
                  </a:extLst>
                </a:gridCol>
                <a:gridCol w="2243855">
                  <a:extLst>
                    <a:ext uri="{9D8B030D-6E8A-4147-A177-3AD203B41FA5}">
                      <a16:colId xmlns:a16="http://schemas.microsoft.com/office/drawing/2014/main" val="3722691893"/>
                    </a:ext>
                  </a:extLst>
                </a:gridCol>
                <a:gridCol w="1396176">
                  <a:extLst>
                    <a:ext uri="{9D8B030D-6E8A-4147-A177-3AD203B41FA5}">
                      <a16:colId xmlns:a16="http://schemas.microsoft.com/office/drawing/2014/main" val="1113366229"/>
                    </a:ext>
                  </a:extLst>
                </a:gridCol>
                <a:gridCol w="1396176">
                  <a:extLst>
                    <a:ext uri="{9D8B030D-6E8A-4147-A177-3AD203B41FA5}">
                      <a16:colId xmlns:a16="http://schemas.microsoft.com/office/drawing/2014/main" val="2902163252"/>
                    </a:ext>
                  </a:extLst>
                </a:gridCol>
              </a:tblGrid>
              <a:tr h="270933">
                <a:tc gridSpan="6">
                  <a:txBody>
                    <a:bodyPr/>
                    <a:lstStyle/>
                    <a:p>
                      <a:pPr algn="l" fontAlgn="b"/>
                      <a:r>
                        <a:rPr lang="en-IN" sz="1600" b="0" i="0" u="none" strike="noStrike" dirty="0" smtClean="0">
                          <a:solidFill>
                            <a:srgbClr val="000000"/>
                          </a:solidFill>
                          <a:effectLst/>
                          <a:latin typeface="Calibri" panose="020F0502020204030204" pitchFamily="34" charset="0"/>
                        </a:rPr>
                        <a:t>Initial</a:t>
                      </a:r>
                      <a:r>
                        <a:rPr lang="en-IN" sz="1600" b="0" i="0" u="none" strike="noStrike" baseline="0" dirty="0" smtClean="0">
                          <a:solidFill>
                            <a:srgbClr val="000000"/>
                          </a:solidFill>
                          <a:effectLst/>
                          <a:latin typeface="Calibri" panose="020F0502020204030204" pitchFamily="34" charset="0"/>
                        </a:rPr>
                        <a:t> Capital: 15,000 (Machinery cost: 12500; Reorganization of the activities: 2500)                          All values in </a:t>
                      </a:r>
                      <a:r>
                        <a:rPr lang="en-IN" sz="1600" b="0" i="0" u="none" strike="noStrike" baseline="0" dirty="0" err="1" smtClean="0">
                          <a:solidFill>
                            <a:srgbClr val="000000"/>
                          </a:solidFill>
                          <a:effectLst/>
                          <a:latin typeface="Calibri" panose="020F0502020204030204" pitchFamily="34" charset="0"/>
                        </a:rPr>
                        <a:t>Rs</a:t>
                      </a:r>
                      <a:r>
                        <a:rPr lang="en-IN" sz="1600" b="0" i="0" u="none" strike="noStrike" baseline="0" dirty="0" smtClean="0">
                          <a:solidFill>
                            <a:srgbClr val="000000"/>
                          </a:solidFill>
                          <a:effectLst/>
                          <a:latin typeface="Calibri" panose="020F0502020204030204" pitchFamily="34" charset="0"/>
                        </a:rPr>
                        <a:t> Crores</a:t>
                      </a:r>
                      <a:endParaRPr lang="en-IN" sz="16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3298059"/>
                  </a:ext>
                </a:extLst>
              </a:tr>
              <a:tr h="270933">
                <a:tc>
                  <a:txBody>
                    <a:bodyPr/>
                    <a:lstStyle/>
                    <a:p>
                      <a:pPr algn="l" fontAlgn="b"/>
                      <a:r>
                        <a:rPr lang="en-IN" sz="1800" b="0" i="0" u="none" strike="noStrike" dirty="0" smtClean="0">
                          <a:solidFill>
                            <a:srgbClr val="000000"/>
                          </a:solidFill>
                          <a:effectLst/>
                          <a:latin typeface="Calibri" panose="020F0502020204030204" pitchFamily="34" charset="0"/>
                        </a:rPr>
                        <a:t>       </a:t>
                      </a:r>
                      <a:endParaRPr lang="en-IN" sz="1800" b="0" i="0" u="none" strike="noStrike" dirty="0">
                        <a:solidFill>
                          <a:srgbClr val="000000"/>
                        </a:solidFill>
                        <a:effectLst/>
                        <a:latin typeface="Calibri" panose="020F0502020204030204" pitchFamily="34" charset="0"/>
                      </a:endParaRPr>
                    </a:p>
                  </a:txBody>
                  <a:tcPr marL="7620" marR="7620" marT="7620" marB="0" anchor="b"/>
                </a:tc>
                <a:tc gridSpan="3">
                  <a:txBody>
                    <a:bodyPr/>
                    <a:lstStyle/>
                    <a:p>
                      <a:pPr algn="l" fontAlgn="b"/>
                      <a:r>
                        <a:rPr lang="en-US" sz="1800" u="none" strike="noStrike" dirty="0">
                          <a:effectLst/>
                        </a:rPr>
                        <a:t>Estimated Cash </a:t>
                      </a:r>
                      <a:r>
                        <a:rPr lang="en-US" sz="1800" u="none" strike="noStrike" dirty="0" smtClean="0">
                          <a:effectLst/>
                        </a:rPr>
                        <a:t>Flows </a:t>
                      </a:r>
                      <a:r>
                        <a:rPr lang="en-US" sz="1800" u="none" strike="noStrike" dirty="0">
                          <a:effectLst/>
                        </a:rPr>
                        <a:t>from </a:t>
                      </a:r>
                      <a:r>
                        <a:rPr lang="en-US" sz="1800" u="none" strike="noStrike" dirty="0" smtClean="0">
                          <a:effectLst/>
                        </a:rPr>
                        <a:t>a Project</a:t>
                      </a:r>
                      <a:endParaRPr lang="en-US" sz="18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344953"/>
                  </a:ext>
                </a:extLst>
              </a:tr>
              <a:tr h="270933">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a:effectLst/>
                        </a:rPr>
                        <a:t>Year</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75224998"/>
                  </a:ext>
                </a:extLst>
              </a:tr>
              <a:tr h="270933">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a:effectLst/>
                        </a:rPr>
                        <a:t>2</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a:effectLst/>
                        </a:rPr>
                        <a:t>4</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a:effectLst/>
                        </a:rPr>
                        <a:t>5</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9944213"/>
                  </a:ext>
                </a:extLst>
              </a:tr>
              <a:tr h="270933">
                <a:tc>
                  <a:txBody>
                    <a:bodyPr/>
                    <a:lstStyle/>
                    <a:p>
                      <a:pPr algn="l" fontAlgn="b"/>
                      <a:r>
                        <a:rPr lang="en-IN" sz="1800" u="none" strike="noStrike">
                          <a:effectLst/>
                        </a:rPr>
                        <a:t>Sales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10,000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11,000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12,100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13,310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14,641</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8265546"/>
                  </a:ext>
                </a:extLst>
              </a:tr>
              <a:tr h="270933">
                <a:tc>
                  <a:txBody>
                    <a:bodyPr/>
                    <a:lstStyle/>
                    <a:p>
                      <a:pPr algn="l" fontAlgn="b"/>
                      <a:r>
                        <a:rPr lang="en-IN" sz="1800" u="none" strike="noStrike" dirty="0">
                          <a:effectLst/>
                        </a:rPr>
                        <a:t>Less: 1. Variable </a:t>
                      </a:r>
                      <a:r>
                        <a:rPr lang="en-IN" sz="1800" u="none" strike="noStrike" dirty="0" smtClean="0">
                          <a:effectLst/>
                        </a:rPr>
                        <a:t>Cost (50%)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5,000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5,500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6,050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6,655</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7,320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67023339"/>
                  </a:ext>
                </a:extLst>
              </a:tr>
              <a:tr h="270933">
                <a:tc>
                  <a:txBody>
                    <a:bodyPr/>
                    <a:lstStyle/>
                    <a:p>
                      <a:pPr algn="l" fontAlgn="b"/>
                      <a:r>
                        <a:rPr lang="en-IN" sz="1800" u="none" strike="noStrike">
                          <a:effectLst/>
                        </a:rPr>
                        <a:t>2. Fixed Costs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1,500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1,500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1,500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1,500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1,500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3746250"/>
                  </a:ext>
                </a:extLst>
              </a:tr>
              <a:tr h="270933">
                <a:tc>
                  <a:txBody>
                    <a:bodyPr/>
                    <a:lstStyle/>
                    <a:p>
                      <a:pPr algn="l" fontAlgn="b"/>
                      <a:r>
                        <a:rPr lang="en-IN" sz="1800" u="none" strike="noStrike">
                          <a:effectLst/>
                        </a:rPr>
                        <a:t>3. Depreciation</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2,000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2,000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2,000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2,000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2,000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16001494"/>
                  </a:ext>
                </a:extLst>
              </a:tr>
              <a:tr h="270933">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1955675"/>
                  </a:ext>
                </a:extLst>
              </a:tr>
              <a:tr h="270933">
                <a:tc>
                  <a:txBody>
                    <a:bodyPr/>
                    <a:lstStyle/>
                    <a:p>
                      <a:pPr algn="l" fontAlgn="b"/>
                      <a:r>
                        <a:rPr lang="en-IN" sz="1800" u="none" strike="noStrike">
                          <a:effectLst/>
                        </a:rPr>
                        <a:t>Profit Before Taxes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1,500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2,000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2,550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3,155</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3,820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35974994"/>
                  </a:ext>
                </a:extLst>
              </a:tr>
              <a:tr h="270933">
                <a:tc>
                  <a:txBody>
                    <a:bodyPr/>
                    <a:lstStyle/>
                    <a:p>
                      <a:pPr algn="l" fontAlgn="b"/>
                      <a:r>
                        <a:rPr lang="en-IN" sz="1800" u="none" strike="noStrike">
                          <a:effectLst/>
                        </a:rPr>
                        <a:t>Less: Income Tax</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600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800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1,020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1,262</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1,528</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8975442"/>
                  </a:ext>
                </a:extLst>
              </a:tr>
              <a:tr h="270933">
                <a:tc>
                  <a:txBody>
                    <a:bodyPr/>
                    <a:lstStyle/>
                    <a:p>
                      <a:pPr algn="l" fontAlgn="b"/>
                      <a:r>
                        <a:rPr lang="en-IN" sz="1800" u="none" strike="noStrike">
                          <a:effectLst/>
                        </a:rPr>
                        <a:t>Profit After Tax</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900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1,200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1,530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1,893</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2,292</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36188575"/>
                  </a:ext>
                </a:extLst>
              </a:tr>
              <a:tr h="270933">
                <a:tc>
                  <a:txBody>
                    <a:bodyPr/>
                    <a:lstStyle/>
                    <a:p>
                      <a:pPr algn="l" fontAlgn="b"/>
                      <a:r>
                        <a:rPr lang="en-IN" sz="1800" u="none" strike="noStrike">
                          <a:effectLst/>
                        </a:rPr>
                        <a:t>Plus: Depreciation</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2,000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2,000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2,000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2,000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2,000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14952052"/>
                  </a:ext>
                </a:extLst>
              </a:tr>
              <a:tr h="270933">
                <a:tc>
                  <a:txBody>
                    <a:bodyPr/>
                    <a:lstStyle/>
                    <a:p>
                      <a:pPr algn="l" fontAlgn="b"/>
                      <a:r>
                        <a:rPr lang="en-IN" sz="1800" u="none" strike="noStrike">
                          <a:effectLst/>
                        </a:rPr>
                        <a:t>Net cash flow</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2,900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3,200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3,530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3,893</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smtClean="0">
                          <a:effectLst/>
                        </a:rPr>
                        <a:t>4,292</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2072293"/>
                  </a:ext>
                </a:extLst>
              </a:tr>
              <a:tr h="270933">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11554591"/>
                  </a:ext>
                </a:extLst>
              </a:tr>
              <a:tr h="270933">
                <a:tc gridSpan="3">
                  <a:txBody>
                    <a:bodyPr/>
                    <a:lstStyle/>
                    <a:p>
                      <a:pPr algn="l" fontAlgn="b"/>
                      <a:r>
                        <a:rPr lang="en-US" sz="1800" u="none" strike="noStrike" dirty="0">
                          <a:effectLst/>
                        </a:rPr>
                        <a:t>1. Salvage Value of Equipment in </a:t>
                      </a:r>
                      <a:r>
                        <a:rPr lang="en-US" sz="1800" u="none" strike="noStrike" dirty="0" smtClean="0">
                          <a:effectLst/>
                        </a:rPr>
                        <a:t>year </a:t>
                      </a:r>
                      <a:r>
                        <a:rPr lang="en-US" sz="1800" u="none" strike="noStrike" dirty="0">
                          <a:effectLst/>
                        </a:rPr>
                        <a:t>5</a:t>
                      </a:r>
                      <a:endParaRPr lang="en-US" sz="18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endParaRPr lang="en-IN"/>
                    </a:p>
                  </a:txBody>
                  <a:tcPr marL="7620" marR="7620" marT="7620" marB="0" anchor="b"/>
                </a:tc>
                <a:tc>
                  <a:txBody>
                    <a:bodyPr/>
                    <a:lstStyle/>
                    <a:p>
                      <a:pPr algn="r" fontAlgn="b"/>
                      <a:r>
                        <a:rPr lang="en-IN" sz="1800" u="none" strike="noStrike" dirty="0" smtClean="0">
                          <a:effectLst/>
                        </a:rPr>
                        <a:t>2,500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72897608"/>
                  </a:ext>
                </a:extLst>
              </a:tr>
              <a:tr h="270933">
                <a:tc gridSpan="3">
                  <a:txBody>
                    <a:bodyPr/>
                    <a:lstStyle/>
                    <a:p>
                      <a:pPr algn="l" fontAlgn="b"/>
                      <a:r>
                        <a:rPr lang="en-US" sz="1800" u="none" strike="noStrike" dirty="0">
                          <a:effectLst/>
                        </a:rPr>
                        <a:t>2. Recovery of Working Capital in </a:t>
                      </a:r>
                      <a:r>
                        <a:rPr lang="en-US" sz="1800" u="none" strike="noStrike" dirty="0" smtClean="0">
                          <a:effectLst/>
                        </a:rPr>
                        <a:t>year </a:t>
                      </a:r>
                      <a:r>
                        <a:rPr lang="en-US" sz="1800" u="none" strike="noStrike" dirty="0">
                          <a:effectLst/>
                        </a:rPr>
                        <a:t>5</a:t>
                      </a:r>
                      <a:endParaRPr lang="en-US" sz="18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endParaRPr lang="en-IN" dirty="0"/>
                    </a:p>
                  </a:txBody>
                  <a:tcPr marL="7620" marR="7620" marT="7620" marB="0" anchor="b"/>
                </a:tc>
                <a:tc>
                  <a:txBody>
                    <a:bodyPr/>
                    <a:lstStyle/>
                    <a:p>
                      <a:pPr algn="r" fontAlgn="b"/>
                      <a:r>
                        <a:rPr lang="en-IN" sz="1800" u="none" strike="noStrike" dirty="0" smtClean="0">
                          <a:effectLst/>
                        </a:rPr>
                        <a:t>1,000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7374999"/>
                  </a:ext>
                </a:extLst>
              </a:tr>
              <a:tr h="270933">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3925594"/>
                  </a:ext>
                </a:extLst>
              </a:tr>
              <a:tr h="270933">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62496893"/>
                  </a:ext>
                </a:extLst>
              </a:tr>
              <a:tr h="270933">
                <a:tc>
                  <a:txBody>
                    <a:bodyPr/>
                    <a:lstStyle/>
                    <a:p>
                      <a:pPr algn="l" fontAlgn="b"/>
                      <a:r>
                        <a:rPr lang="en-US" sz="1800" u="none" strike="noStrike">
                          <a:effectLst/>
                        </a:rPr>
                        <a:t>Net Cash Flow in Year 5</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57064689"/>
                  </a:ext>
                </a:extLst>
              </a:tr>
              <a:tr h="270933">
                <a:tc>
                  <a:txBody>
                    <a:bodyPr/>
                    <a:lstStyle/>
                    <a:p>
                      <a:pPr algn="l" fontAlgn="b"/>
                      <a:r>
                        <a:rPr lang="en-IN" sz="2000" u="none" strike="noStrike" dirty="0" smtClean="0">
                          <a:effectLst/>
                        </a:rPr>
                        <a:t>7,792</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805297"/>
                  </a:ext>
                </a:extLst>
              </a:tr>
            </a:tbl>
          </a:graphicData>
        </a:graphic>
      </p:graphicFrame>
      <p:sp>
        <p:nvSpPr>
          <p:cNvPr id="3" name="TextBox 2"/>
          <p:cNvSpPr txBox="1"/>
          <p:nvPr/>
        </p:nvSpPr>
        <p:spPr>
          <a:xfrm>
            <a:off x="979055" y="147782"/>
            <a:ext cx="8719127" cy="523220"/>
          </a:xfrm>
          <a:prstGeom prst="rect">
            <a:avLst/>
          </a:prstGeom>
          <a:noFill/>
        </p:spPr>
        <p:txBody>
          <a:bodyPr wrap="square" rtlCol="0">
            <a:spAutoFit/>
          </a:bodyPr>
          <a:lstStyle/>
          <a:p>
            <a:r>
              <a:rPr lang="en-US" sz="2800" b="1" dirty="0" smtClean="0"/>
              <a:t>Derivation of Net Cash Flows</a:t>
            </a:r>
            <a:endParaRPr lang="en-IN" sz="2800" b="1" dirty="0"/>
          </a:p>
        </p:txBody>
      </p:sp>
    </p:spTree>
    <p:extLst>
      <p:ext uri="{BB962C8B-B14F-4D97-AF65-F5344CB8AC3E}">
        <p14:creationId xmlns:p14="http://schemas.microsoft.com/office/powerpoint/2010/main" val="859071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6399" y="0"/>
            <a:ext cx="10476345" cy="11734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Capital Budgeting Process: Evaluation of the Project.</a:t>
            </a:r>
            <a:endParaRPr lang="en-IN" b="1" dirty="0"/>
          </a:p>
        </p:txBody>
      </p:sp>
      <p:pic>
        <p:nvPicPr>
          <p:cNvPr id="2052" name="Picture 4" descr="Image result for capital budgeting econom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394" y="1290927"/>
            <a:ext cx="8157151" cy="51096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25394" y="3916218"/>
            <a:ext cx="3889951" cy="96981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41682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7999" y="322839"/>
            <a:ext cx="10476345" cy="11734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Evaluation of the project. Traditional Technique</a:t>
            </a:r>
            <a:endParaRPr lang="en-IN" sz="3200" b="1" dirty="0"/>
          </a:p>
        </p:txBody>
      </p:sp>
      <mc:AlternateContent xmlns:mc="http://schemas.openxmlformats.org/markup-compatibility/2006" xmlns:a14="http://schemas.microsoft.com/office/drawing/2010/main">
        <mc:Choice Requires="a14">
          <p:sp>
            <p:nvSpPr>
              <p:cNvPr id="3" name="TextBox 2"/>
              <p:cNvSpPr txBox="1"/>
              <p:nvPr/>
            </p:nvSpPr>
            <p:spPr>
              <a:xfrm>
                <a:off x="581891" y="1496291"/>
                <a:ext cx="11111345" cy="4371838"/>
              </a:xfrm>
              <a:prstGeom prst="rect">
                <a:avLst/>
              </a:prstGeom>
              <a:noFill/>
            </p:spPr>
            <p:txBody>
              <a:bodyPr wrap="square" rtlCol="0">
                <a:spAutoFit/>
              </a:bodyPr>
              <a:lstStyle/>
              <a:p>
                <a:pPr marL="514350" indent="-514350">
                  <a:buAutoNum type="romanUcPeriod"/>
                </a:pPr>
                <a:r>
                  <a:rPr lang="en-US" sz="2800" b="1" dirty="0" smtClean="0"/>
                  <a:t>The </a:t>
                </a:r>
                <a:r>
                  <a:rPr lang="en-US" sz="2800" b="1" dirty="0"/>
                  <a:t>Payback Period </a:t>
                </a:r>
                <a:r>
                  <a:rPr lang="en-US" sz="2800" b="1" dirty="0" smtClean="0"/>
                  <a:t>Rule</a:t>
                </a:r>
              </a:p>
              <a:p>
                <a:pPr marL="514350" indent="-514350">
                  <a:buAutoNum type="romanUcPeriod"/>
                </a:pPr>
                <a:endParaRPr lang="en-US" sz="2400" b="1" dirty="0"/>
              </a:p>
              <a:p>
                <a:pPr marL="342900" indent="-342900">
                  <a:buFont typeface="Arial" panose="020B0604020202020204" pitchFamily="34" charset="0"/>
                  <a:buChar char="•"/>
                </a:pPr>
                <a:r>
                  <a:rPr lang="en-US" sz="2400" b="1" dirty="0" smtClean="0"/>
                  <a:t> </a:t>
                </a:r>
                <a:r>
                  <a:rPr lang="en-US" sz="2400" dirty="0" smtClean="0"/>
                  <a:t>Payback </a:t>
                </a:r>
                <a:r>
                  <a:rPr lang="en-US" sz="2400" dirty="0"/>
                  <a:t>period (PBP) is the number of years required to recover the original cash outlay (outflow) invested in a given project. </a:t>
                </a:r>
              </a:p>
              <a:p>
                <a:pPr marL="285750" indent="-285750">
                  <a:buFont typeface="Arial" panose="020B0604020202020204" pitchFamily="34" charset="0"/>
                  <a:buChar char="•"/>
                </a:pPr>
                <a:r>
                  <a:rPr lang="en-US" sz="2400" dirty="0"/>
                  <a:t>Unequal Cash Net Inflows: PBP is calculated by adding up the cash net inflows until the total is equal to the initial cash outlay. </a:t>
                </a:r>
              </a:p>
              <a:p>
                <a:pPr marL="285750" indent="-285750">
                  <a:buFont typeface="Arial" panose="020B0604020202020204" pitchFamily="34" charset="0"/>
                  <a:buChar char="•"/>
                </a:pPr>
                <a:r>
                  <a:rPr lang="en-US" sz="2400" dirty="0"/>
                  <a:t>Equal Cash Net Inflows: A project generating constant (equal) cash inflows, the PBP is computed using: </a:t>
                </a:r>
              </a:p>
              <a:p>
                <a:pPr marL="285750" indent="-285750">
                  <a:buFont typeface="Arial" panose="020B0604020202020204" pitchFamily="34" charset="0"/>
                  <a:buChar char="•"/>
                </a:pPr>
                <a:r>
                  <a:rPr lang="en-US" sz="2400" dirty="0"/>
                  <a:t>Payback Period : Initial Investment/Annual Net Cash Inflows </a:t>
                </a:r>
              </a:p>
              <a:p>
                <a:pPr lvl="1"/>
                <a:r>
                  <a:rPr lang="en-US" sz="2400" dirty="0" smtClean="0"/>
                  <a:t>PBP: </a:t>
                </a:r>
                <a14:m>
                  <m:oMath xmlns:m="http://schemas.openxmlformats.org/officeDocument/2006/math">
                    <m:f>
                      <m:fPr>
                        <m:ctrlPr>
                          <a:rPr lang="en-US" sz="240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IN" sz="2400" b="0" i="1" smtClean="0">
                                <a:latin typeface="Cambria Math" panose="02040503050406030204" pitchFamily="18" charset="0"/>
                              </a:rPr>
                              <m:t>𝐶</m:t>
                            </m:r>
                          </m:e>
                          <m:sub>
                            <m:r>
                              <a:rPr lang="en-IN" sz="2400" b="0" i="1" smtClean="0">
                                <a:latin typeface="Cambria Math" panose="02040503050406030204" pitchFamily="18" charset="0"/>
                              </a:rPr>
                              <m:t>0</m:t>
                            </m:r>
                          </m:sub>
                        </m:sSub>
                      </m:num>
                      <m:den>
                        <m:r>
                          <a:rPr lang="en-IN" sz="2400" b="0" i="1" smtClean="0">
                            <a:latin typeface="Cambria Math" panose="02040503050406030204" pitchFamily="18" charset="0"/>
                          </a:rPr>
                          <m:t>𝑅</m:t>
                        </m:r>
                      </m:den>
                    </m:f>
                  </m:oMath>
                </a14:m>
                <a:r>
                  <a:rPr lang="en-US" sz="2400" dirty="0" smtClean="0"/>
                  <a:t> </a:t>
                </a:r>
                <a:endParaRPr lang="en-US" sz="2400" dirty="0"/>
              </a:p>
              <a:p>
                <a:r>
                  <a:rPr lang="en-US" sz="2400" dirty="0"/>
                  <a:t>where </a:t>
                </a:r>
                <a14:m>
                  <m:oMath xmlns:m="http://schemas.openxmlformats.org/officeDocument/2006/math">
                    <m:sSub>
                      <m:sSubPr>
                        <m:ctrlPr>
                          <a:rPr lang="en-US" sz="2400" i="1" smtClean="0">
                            <a:latin typeface="Cambria Math" panose="02040503050406030204" pitchFamily="18" charset="0"/>
                          </a:rPr>
                        </m:ctrlPr>
                      </m:sSubPr>
                      <m:e>
                        <m:r>
                          <a:rPr lang="en-IN" sz="2400" b="0" i="1" smtClean="0">
                            <a:latin typeface="Cambria Math" panose="02040503050406030204" pitchFamily="18" charset="0"/>
                          </a:rPr>
                          <m:t>𝐶</m:t>
                        </m:r>
                      </m:e>
                      <m:sub>
                        <m:r>
                          <a:rPr lang="en-IN" sz="2400" b="0" i="1" smtClean="0">
                            <a:latin typeface="Cambria Math" panose="02040503050406030204" pitchFamily="18" charset="0"/>
                          </a:rPr>
                          <m:t>0</m:t>
                        </m:r>
                      </m:sub>
                    </m:sSub>
                  </m:oMath>
                </a14:m>
                <a:r>
                  <a:rPr lang="en-US" sz="2400" dirty="0" smtClean="0"/>
                  <a:t> </a:t>
                </a:r>
                <a:r>
                  <a:rPr lang="en-US" sz="2400" dirty="0"/>
                  <a:t>= Initial Investment and </a:t>
                </a:r>
                <a:r>
                  <a:rPr lang="en-US" sz="2400" dirty="0" smtClean="0"/>
                  <a:t>R </a:t>
                </a:r>
                <a:r>
                  <a:rPr lang="en-US" sz="2400" dirty="0"/>
                  <a:t>= Equal stream of Net Cash Flows (Annuity) </a:t>
                </a:r>
                <a:endParaRPr lang="en-IN"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581891" y="1496291"/>
                <a:ext cx="11111345" cy="4371838"/>
              </a:xfrm>
              <a:prstGeom prst="rect">
                <a:avLst/>
              </a:prstGeom>
              <a:blipFill>
                <a:blip r:embed="rId2"/>
                <a:stretch>
                  <a:fillRect l="-1152" t="-1393" r="-110" b="-2089"/>
                </a:stretch>
              </a:blipFill>
            </p:spPr>
            <p:txBody>
              <a:bodyPr/>
              <a:lstStyle/>
              <a:p>
                <a:r>
                  <a:rPr lang="en-IN">
                    <a:noFill/>
                  </a:rPr>
                  <a:t> </a:t>
                </a:r>
              </a:p>
            </p:txBody>
          </p:sp>
        </mc:Fallback>
      </mc:AlternateContent>
    </p:spTree>
    <p:extLst>
      <p:ext uri="{BB962C8B-B14F-4D97-AF65-F5344CB8AC3E}">
        <p14:creationId xmlns:p14="http://schemas.microsoft.com/office/powerpoint/2010/main" val="3926810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6399" y="0"/>
            <a:ext cx="10476345" cy="11734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t>Evaluation of the Project. Traditional Technique</a:t>
            </a:r>
            <a:endParaRPr lang="en-IN" sz="3600" b="1" dirty="0"/>
          </a:p>
        </p:txBody>
      </p:sp>
      <p:sp>
        <p:nvSpPr>
          <p:cNvPr id="3" name="TextBox 2"/>
          <p:cNvSpPr txBox="1"/>
          <p:nvPr/>
        </p:nvSpPr>
        <p:spPr>
          <a:xfrm>
            <a:off x="563418" y="1500187"/>
            <a:ext cx="10751127" cy="4924425"/>
          </a:xfrm>
          <a:prstGeom prst="rect">
            <a:avLst/>
          </a:prstGeom>
          <a:noFill/>
        </p:spPr>
        <p:txBody>
          <a:bodyPr wrap="square" rtlCol="0">
            <a:spAutoFit/>
          </a:bodyPr>
          <a:lstStyle/>
          <a:p>
            <a:r>
              <a:rPr lang="en-US" sz="2400" dirty="0" smtClean="0"/>
              <a:t>Consider </a:t>
            </a:r>
            <a:r>
              <a:rPr lang="en-US" sz="2400" dirty="0"/>
              <a:t>a project with an initial investment of </a:t>
            </a:r>
            <a:r>
              <a:rPr lang="en-US" sz="2400" dirty="0" smtClean="0"/>
              <a:t>INR 70,000 Cr. Cash flows are given as follows (INR in Cr):</a:t>
            </a:r>
          </a:p>
          <a:p>
            <a:r>
              <a:rPr lang="en-US" dirty="0" smtClean="0"/>
              <a:t>                                                (-70,000,       40,000,        30,000,        10,000,        5,000) </a:t>
            </a:r>
          </a:p>
          <a:p>
            <a:endParaRPr lang="en-US" dirty="0"/>
          </a:p>
          <a:p>
            <a:endParaRPr lang="en-US" dirty="0" smtClean="0"/>
          </a:p>
          <a:p>
            <a:endParaRPr lang="en-US" dirty="0"/>
          </a:p>
          <a:p>
            <a:endParaRPr lang="en-US" dirty="0" smtClean="0"/>
          </a:p>
          <a:p>
            <a:endParaRPr lang="en-US" dirty="0"/>
          </a:p>
          <a:p>
            <a:endParaRPr lang="en-US" dirty="0" smtClean="0"/>
          </a:p>
          <a:p>
            <a:pPr marL="457200" indent="-457200">
              <a:buFont typeface="Arial" panose="020B0604020202020204" pitchFamily="34" charset="0"/>
              <a:buChar char="•"/>
            </a:pPr>
            <a:r>
              <a:rPr lang="en-US" sz="2800" dirty="0" smtClean="0"/>
              <a:t>The </a:t>
            </a:r>
            <a:r>
              <a:rPr lang="en-US" sz="2800" dirty="0"/>
              <a:t>firm receives cash flows of </a:t>
            </a:r>
            <a:r>
              <a:rPr lang="en-US" sz="2800" dirty="0" smtClean="0"/>
              <a:t>40,000 </a:t>
            </a:r>
            <a:r>
              <a:rPr lang="en-US" sz="2800" dirty="0"/>
              <a:t>and </a:t>
            </a:r>
            <a:r>
              <a:rPr lang="en-US" sz="2800" dirty="0" smtClean="0"/>
              <a:t>30,000 </a:t>
            </a:r>
            <a:r>
              <a:rPr lang="en-US" sz="2800" dirty="0"/>
              <a:t>in the first two years, which add up to the </a:t>
            </a:r>
            <a:r>
              <a:rPr lang="en-US" sz="2800" dirty="0" smtClean="0"/>
              <a:t>70,000 </a:t>
            </a:r>
            <a:r>
              <a:rPr lang="en-US" sz="2800" dirty="0"/>
              <a:t>original investment. </a:t>
            </a:r>
            <a:endParaRPr lang="en-US" sz="2800" dirty="0" smtClean="0"/>
          </a:p>
          <a:p>
            <a:pPr marL="457200" indent="-457200">
              <a:buFont typeface="Arial" panose="020B0604020202020204" pitchFamily="34" charset="0"/>
              <a:buChar char="•"/>
            </a:pPr>
            <a:r>
              <a:rPr lang="en-US" sz="2800" dirty="0" smtClean="0"/>
              <a:t>This </a:t>
            </a:r>
            <a:r>
              <a:rPr lang="en-US" sz="2800" dirty="0"/>
              <a:t>means that the firm has recovered its investment within two years. In this case TWO YEARS is the </a:t>
            </a:r>
            <a:r>
              <a:rPr lang="en-US" sz="2800" b="1" i="1" dirty="0"/>
              <a:t>payback period</a:t>
            </a:r>
            <a:r>
              <a:rPr lang="en-US" sz="2800" i="1" dirty="0"/>
              <a:t> </a:t>
            </a:r>
            <a:r>
              <a:rPr lang="en-US" sz="2800" dirty="0"/>
              <a:t>of the investment.</a:t>
            </a:r>
            <a:endParaRPr lang="en-IN" sz="2800" dirty="0"/>
          </a:p>
        </p:txBody>
      </p:sp>
      <p:cxnSp>
        <p:nvCxnSpPr>
          <p:cNvPr id="5" name="Straight Connector 4"/>
          <p:cNvCxnSpPr/>
          <p:nvPr/>
        </p:nvCxnSpPr>
        <p:spPr>
          <a:xfrm>
            <a:off x="3352800" y="3342950"/>
            <a:ext cx="5357091" cy="9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352800" y="3362036"/>
            <a:ext cx="0" cy="600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673600" y="2946400"/>
            <a:ext cx="0" cy="41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031345" y="2964873"/>
            <a:ext cx="0" cy="368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296727" y="2964873"/>
            <a:ext cx="9237" cy="397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8386618" y="2946400"/>
            <a:ext cx="9237" cy="405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352800" y="3454400"/>
            <a:ext cx="5357091" cy="369332"/>
          </a:xfrm>
          <a:prstGeom prst="rect">
            <a:avLst/>
          </a:prstGeom>
          <a:noFill/>
        </p:spPr>
        <p:txBody>
          <a:bodyPr wrap="square" rtlCol="0">
            <a:spAutoFit/>
          </a:bodyPr>
          <a:lstStyle/>
          <a:p>
            <a:r>
              <a:rPr lang="en-US" dirty="0" smtClean="0"/>
              <a:t>0                     1                       2                        3                 4</a:t>
            </a:r>
            <a:endParaRPr lang="en-IN" dirty="0"/>
          </a:p>
        </p:txBody>
      </p:sp>
    </p:spTree>
    <p:extLst>
      <p:ext uri="{BB962C8B-B14F-4D97-AF65-F5344CB8AC3E}">
        <p14:creationId xmlns:p14="http://schemas.microsoft.com/office/powerpoint/2010/main" val="2466180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6399" y="0"/>
            <a:ext cx="10476345" cy="11734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Evaluation of the Project. Traditional Technique</a:t>
            </a:r>
            <a:endParaRPr lang="en-IN" b="1" dirty="0"/>
          </a:p>
        </p:txBody>
      </p:sp>
      <p:sp>
        <p:nvSpPr>
          <p:cNvPr id="3" name="TextBox 2"/>
          <p:cNvSpPr txBox="1"/>
          <p:nvPr/>
        </p:nvSpPr>
        <p:spPr>
          <a:xfrm>
            <a:off x="554182" y="1422399"/>
            <a:ext cx="10328562" cy="5693866"/>
          </a:xfrm>
          <a:prstGeom prst="rect">
            <a:avLst/>
          </a:prstGeom>
          <a:noFill/>
        </p:spPr>
        <p:txBody>
          <a:bodyPr wrap="square" rtlCol="0">
            <a:spAutoFit/>
          </a:bodyPr>
          <a:lstStyle/>
          <a:p>
            <a:r>
              <a:rPr lang="en-US" sz="2800" b="1" dirty="0" smtClean="0"/>
              <a:t>Decision Rule</a:t>
            </a:r>
            <a:r>
              <a:rPr lang="en-US" sz="2800" dirty="0" smtClean="0"/>
              <a:t>: Pay Back Period (PBP)</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IN"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800" dirty="0" smtClean="0"/>
              <a:t>Ranking </a:t>
            </a:r>
            <a:r>
              <a:rPr lang="en-US" sz="2800" dirty="0"/>
              <a:t>Criteria: Highest ranking to the project which has the shortest PBP and lowest </a:t>
            </a:r>
            <a:r>
              <a:rPr lang="en-US" sz="2800" dirty="0" smtClean="0"/>
              <a:t>to </a:t>
            </a:r>
            <a:r>
              <a:rPr lang="en-US" sz="2800" dirty="0"/>
              <a:t>the project </a:t>
            </a:r>
            <a:r>
              <a:rPr lang="en-US" sz="2800" dirty="0" smtClean="0"/>
              <a:t>which has </a:t>
            </a:r>
            <a:r>
              <a:rPr lang="en-US" sz="2800" dirty="0"/>
              <a:t>the highest PBP.</a:t>
            </a:r>
            <a:endParaRPr lang="en-US" sz="2800" dirty="0" smtClean="0"/>
          </a:p>
          <a:p>
            <a:endParaRPr lang="en-US" sz="2800"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355786371"/>
              </p:ext>
            </p:extLst>
          </p:nvPr>
        </p:nvGraphicFramePr>
        <p:xfrm>
          <a:off x="785091" y="1851121"/>
          <a:ext cx="8128000" cy="3108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22835149"/>
                    </a:ext>
                  </a:extLst>
                </a:gridCol>
                <a:gridCol w="4064000">
                  <a:extLst>
                    <a:ext uri="{9D8B030D-6E8A-4147-A177-3AD203B41FA5}">
                      <a16:colId xmlns:a16="http://schemas.microsoft.com/office/drawing/2014/main" val="1457911371"/>
                    </a:ext>
                  </a:extLst>
                </a:gridCol>
              </a:tblGrid>
              <a:tr h="0">
                <a:tc>
                  <a:txBody>
                    <a:bodyPr/>
                    <a:lstStyle/>
                    <a:p>
                      <a:r>
                        <a:rPr lang="en-US" sz="2400" dirty="0" smtClean="0"/>
                        <a:t>Accept</a:t>
                      </a:r>
                      <a:endParaRPr lang="en-IN" sz="2400" dirty="0"/>
                    </a:p>
                  </a:txBody>
                  <a:tcPr/>
                </a:tc>
                <a:tc>
                  <a:txBody>
                    <a:bodyPr/>
                    <a:lstStyle/>
                    <a:p>
                      <a:r>
                        <a:rPr lang="en-US" sz="2400" dirty="0" smtClean="0"/>
                        <a:t>Reject</a:t>
                      </a:r>
                      <a:endParaRPr lang="en-IN" sz="2400" dirty="0"/>
                    </a:p>
                  </a:txBody>
                  <a:tcPr/>
                </a:tc>
                <a:extLst>
                  <a:ext uri="{0D108BD9-81ED-4DB2-BD59-A6C34878D82A}">
                    <a16:rowId xmlns:a16="http://schemas.microsoft.com/office/drawing/2014/main" val="1457503405"/>
                  </a:ext>
                </a:extLst>
              </a:tr>
              <a:tr h="370840">
                <a:tc>
                  <a:txBody>
                    <a:bodyPr/>
                    <a:lstStyle/>
                    <a:p>
                      <a:endParaRPr lang="en-IN" sz="2400" b="0" i="0" u="none" strike="noStrike" kern="1200" baseline="0" dirty="0" smtClean="0">
                        <a:solidFill>
                          <a:schemeClr val="dk1"/>
                        </a:solidFill>
                        <a:latin typeface="+mn-lt"/>
                        <a:ea typeface="+mn-ea"/>
                        <a:cs typeface="+mn-cs"/>
                      </a:endParaRPr>
                    </a:p>
                    <a:p>
                      <a:r>
                        <a:rPr lang="en-US" sz="2400" b="1" i="0" u="none" strike="noStrike" kern="1200" baseline="0" dirty="0" smtClean="0">
                          <a:solidFill>
                            <a:schemeClr val="accent6"/>
                          </a:solidFill>
                          <a:latin typeface="+mn-lt"/>
                          <a:ea typeface="+mn-ea"/>
                          <a:cs typeface="+mn-cs"/>
                        </a:rPr>
                        <a:t>Accept if PBP of a project is less than the maximum payback period set by management (PBP&lt; Maximum PBP) </a:t>
                      </a:r>
                      <a:r>
                        <a:rPr lang="en-US" sz="2400" b="0" i="0" u="none" strike="noStrike" kern="1200" baseline="0" dirty="0" smtClean="0">
                          <a:solidFill>
                            <a:schemeClr val="accent6"/>
                          </a:solidFill>
                          <a:latin typeface="+mn-lt"/>
                          <a:ea typeface="+mn-ea"/>
                          <a:cs typeface="+mn-cs"/>
                        </a:rPr>
                        <a:t>	</a:t>
                      </a:r>
                    </a:p>
                    <a:p>
                      <a:endParaRPr lang="en-IN" sz="2400" dirty="0"/>
                    </a:p>
                  </a:txBody>
                  <a:tcPr/>
                </a:tc>
                <a:tc>
                  <a:txBody>
                    <a:bodyPr/>
                    <a:lstStyle/>
                    <a:p>
                      <a:endParaRPr lang="en-IN" sz="2400" b="0" i="0" u="none" strike="noStrike" kern="1200" baseline="0" dirty="0" smtClean="0">
                        <a:solidFill>
                          <a:srgbClr val="FF0000"/>
                        </a:solidFill>
                        <a:latin typeface="+mn-lt"/>
                        <a:ea typeface="+mn-ea"/>
                        <a:cs typeface="+mn-cs"/>
                      </a:endParaRPr>
                    </a:p>
                    <a:p>
                      <a:r>
                        <a:rPr lang="en-US" sz="2400" b="1" i="0" u="none" strike="noStrike" kern="1200" baseline="0" dirty="0" smtClean="0">
                          <a:solidFill>
                            <a:srgbClr val="FF0000"/>
                          </a:solidFill>
                          <a:latin typeface="+mn-lt"/>
                          <a:ea typeface="+mn-ea"/>
                          <a:cs typeface="+mn-cs"/>
                        </a:rPr>
                        <a:t>Reject if PBP of a project is more than the maximum payback period set by management (PBP&gt;Maximum PBP</a:t>
                      </a:r>
                      <a:r>
                        <a:rPr lang="en-US" sz="2400" b="1" i="0" u="none" strike="noStrike" kern="1200" baseline="0" dirty="0" smtClean="0">
                          <a:solidFill>
                            <a:schemeClr val="dk1"/>
                          </a:solidFill>
                          <a:latin typeface="+mn-lt"/>
                          <a:ea typeface="+mn-ea"/>
                          <a:cs typeface="+mn-cs"/>
                        </a:rPr>
                        <a:t>) </a:t>
                      </a:r>
                      <a:r>
                        <a:rPr lang="en-US" sz="2400" b="0" i="0" u="none" strike="noStrike" kern="1200" baseline="0" dirty="0" smtClean="0">
                          <a:solidFill>
                            <a:schemeClr val="dk1"/>
                          </a:solidFill>
                          <a:latin typeface="+mn-lt"/>
                          <a:ea typeface="+mn-ea"/>
                          <a:cs typeface="+mn-cs"/>
                        </a:rPr>
                        <a:t>	</a:t>
                      </a:r>
                    </a:p>
                    <a:p>
                      <a:endParaRPr lang="en-IN" sz="2400" dirty="0"/>
                    </a:p>
                  </a:txBody>
                  <a:tcPr/>
                </a:tc>
                <a:extLst>
                  <a:ext uri="{0D108BD9-81ED-4DB2-BD59-A6C34878D82A}">
                    <a16:rowId xmlns:a16="http://schemas.microsoft.com/office/drawing/2014/main" val="2641852743"/>
                  </a:ext>
                </a:extLst>
              </a:tr>
            </a:tbl>
          </a:graphicData>
        </a:graphic>
      </p:graphicFrame>
    </p:spTree>
    <p:extLst>
      <p:ext uri="{BB962C8B-B14F-4D97-AF65-F5344CB8AC3E}">
        <p14:creationId xmlns:p14="http://schemas.microsoft.com/office/powerpoint/2010/main" val="2335573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TotalTime>
  <Words>2691</Words>
  <Application>Microsoft Office PowerPoint</Application>
  <PresentationFormat>Widescreen</PresentationFormat>
  <Paragraphs>588</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Cambria Math</vt:lpstr>
      <vt:lpstr>Times New Roman</vt:lpstr>
      <vt:lpstr>Office Theme</vt:lpstr>
      <vt:lpstr>Capital Budgeting</vt:lpstr>
      <vt:lpstr>Capital Budgeting</vt:lpstr>
      <vt:lpstr>Capital Budgeting Process: Different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IIT Kharagpur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Budgeting and Investment criterion.</dc:title>
  <dc:creator>Nirupam Mukhopadhyay</dc:creator>
  <cp:lastModifiedBy>Prof.N.C.Nayak</cp:lastModifiedBy>
  <cp:revision>61</cp:revision>
  <dcterms:created xsi:type="dcterms:W3CDTF">2020-03-23T10:21:34Z</dcterms:created>
  <dcterms:modified xsi:type="dcterms:W3CDTF">2020-10-29T03:30:56Z</dcterms:modified>
</cp:coreProperties>
</file>