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8.jpg" ContentType="image/jpg"/>
  <Override PartName="/ppt/media/image9.jpg" ContentType="image/jpg"/>
  <Override PartName="/ppt/media/image14.jpg" ContentType="image/jpg"/>
  <Override PartName="/ppt/media/image15.jpg" ContentType="image/jpg"/>
  <Override PartName="/ppt/media/image18.jpg" ContentType="image/jpg"/>
  <Override PartName="/ppt/media/image20.jpg" ContentType="image/jpg"/>
  <Override PartName="/ppt/media/image21.jpg" ContentType="image/jpg"/>
  <Override PartName="/ppt/media/image22.jpg" ContentType="image/jpg"/>
  <Override PartName="/ppt/media/image23.jpg" ContentType="image/jpg"/>
  <Override PartName="/ppt/media/image25.jpg" ContentType="image/jpg"/>
  <Override PartName="/ppt/media/image26.jpg" ContentType="image/jpg"/>
  <Override PartName="/ppt/media/image27.jpg" ContentType="image/jpg"/>
  <Override PartName="/ppt/media/image28.jpg" ContentType="image/jpg"/>
  <Override PartName="/ppt/media/image29.jpg" ContentType="image/jpg"/>
  <Override PartName="/ppt/media/image30.jpg" ContentType="image/jpg"/>
  <Override PartName="/ppt/media/image31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77" r:id="rId9"/>
    <p:sldId id="279" r:id="rId10"/>
    <p:sldId id="287" r:id="rId11"/>
    <p:sldId id="278" r:id="rId12"/>
    <p:sldId id="281" r:id="rId13"/>
    <p:sldId id="262" r:id="rId14"/>
    <p:sldId id="286" r:id="rId15"/>
    <p:sldId id="282" r:id="rId16"/>
    <p:sldId id="283" r:id="rId17"/>
    <p:sldId id="284" r:id="rId18"/>
    <p:sldId id="263" r:id="rId19"/>
    <p:sldId id="270" r:id="rId20"/>
    <p:sldId id="271" r:id="rId21"/>
    <p:sldId id="273" r:id="rId22"/>
    <p:sldId id="274" r:id="rId23"/>
    <p:sldId id="275" r:id="rId24"/>
    <p:sldId id="272" r:id="rId25"/>
    <p:sldId id="289" r:id="rId26"/>
    <p:sldId id="290" r:id="rId27"/>
    <p:sldId id="291" r:id="rId28"/>
    <p:sldId id="294" r:id="rId29"/>
    <p:sldId id="292" r:id="rId30"/>
    <p:sldId id="29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69" d="100"/>
          <a:sy n="69" d="100"/>
        </p:scale>
        <p:origin x="4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1ED1E-FAC9-40A4-A217-55193172842E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A2E7-B0B3-4B93-9BC8-9DF539C743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080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1ED1E-FAC9-40A4-A217-55193172842E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A2E7-B0B3-4B93-9BC8-9DF539C743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54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1ED1E-FAC9-40A4-A217-55193172842E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A2E7-B0B3-4B93-9BC8-9DF539C743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30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303433" y="1613661"/>
            <a:ext cx="5013112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587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1ED1E-FAC9-40A4-A217-55193172842E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A2E7-B0B3-4B93-9BC8-9DF539C743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53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1ED1E-FAC9-40A4-A217-55193172842E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A2E7-B0B3-4B93-9BC8-9DF539C743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429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1ED1E-FAC9-40A4-A217-55193172842E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A2E7-B0B3-4B93-9BC8-9DF539C743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25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1ED1E-FAC9-40A4-A217-55193172842E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A2E7-B0B3-4B93-9BC8-9DF539C743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93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1ED1E-FAC9-40A4-A217-55193172842E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A2E7-B0B3-4B93-9BC8-9DF539C743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27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1ED1E-FAC9-40A4-A217-55193172842E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A2E7-B0B3-4B93-9BC8-9DF539C743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26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1ED1E-FAC9-40A4-A217-55193172842E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A2E7-B0B3-4B93-9BC8-9DF539C743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78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1ED1E-FAC9-40A4-A217-55193172842E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A2E7-B0B3-4B93-9BC8-9DF539C743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99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1ED1E-FAC9-40A4-A217-55193172842E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6A2E7-B0B3-4B93-9BC8-9DF539C743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41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Market Structure 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036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Firm’s Equilibrium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AutoShape 2" descr="Is the marginal cost the same for every firm in a perfectly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255" y="1930400"/>
            <a:ext cx="7934036" cy="385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398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Short-run Equilibrium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5" y="1265381"/>
            <a:ext cx="10446326" cy="5033819"/>
          </a:xfrm>
        </p:spPr>
      </p:pic>
    </p:spTree>
    <p:extLst>
      <p:ext uri="{BB962C8B-B14F-4D97-AF65-F5344CB8AC3E}">
        <p14:creationId xmlns:p14="http://schemas.microsoft.com/office/powerpoint/2010/main" val="977323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Long-run Equilibrium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091" y="1967422"/>
            <a:ext cx="10261599" cy="4765887"/>
          </a:xfrm>
        </p:spPr>
      </p:pic>
    </p:spTree>
    <p:extLst>
      <p:ext uri="{BB962C8B-B14F-4D97-AF65-F5344CB8AC3E}">
        <p14:creationId xmlns:p14="http://schemas.microsoft.com/office/powerpoint/2010/main" val="3161548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0119" y="777721"/>
            <a:ext cx="10133372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MONOPOLY: Characteristics</a:t>
            </a:r>
          </a:p>
          <a:p>
            <a:endParaRPr lang="en-IN" sz="2800" dirty="0">
              <a:latin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anose="020F0502020204030204" pitchFamily="34" charset="0"/>
              </a:rPr>
              <a:t>Only </a:t>
            </a:r>
            <a:r>
              <a:rPr lang="en-US" sz="2000" dirty="0">
                <a:latin typeface="Calibri" panose="020F0502020204030204" pitchFamily="34" charset="0"/>
              </a:rPr>
              <a:t>one producer/seller for </a:t>
            </a:r>
            <a:r>
              <a:rPr lang="en-US" sz="2000" dirty="0" smtClean="0">
                <a:latin typeface="Calibri" panose="020F0502020204030204" pitchFamily="34" charset="0"/>
              </a:rPr>
              <a:t>a product</a:t>
            </a:r>
            <a:endParaRPr lang="en-US" sz="2000" dirty="0">
              <a:latin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anose="020F0502020204030204" pitchFamily="34" charset="0"/>
              </a:rPr>
              <a:t>Restricted entry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anose="020F0502020204030204" pitchFamily="34" charset="0"/>
              </a:rPr>
              <a:t>No close substitutes</a:t>
            </a:r>
          </a:p>
          <a:p>
            <a:endParaRPr lang="en-US" sz="2000" dirty="0" smtClean="0">
              <a:latin typeface="Calibri" panose="020F0502020204030204" pitchFamily="34" charset="0"/>
            </a:endParaRPr>
          </a:p>
          <a:p>
            <a:endParaRPr lang="en-US" sz="2000" dirty="0" smtClean="0">
              <a:latin typeface="Calibri" panose="020F0502020204030204" pitchFamily="34" charset="0"/>
            </a:endParaRPr>
          </a:p>
          <a:p>
            <a:endParaRPr lang="en-IN" sz="2000" dirty="0"/>
          </a:p>
          <a:p>
            <a:r>
              <a:rPr lang="en-IN" sz="2000" dirty="0"/>
              <a:t>Gillette- Razor </a:t>
            </a:r>
            <a:r>
              <a:rPr lang="en-IN" sz="2000" dirty="0" smtClean="0"/>
              <a:t>blade</a:t>
            </a:r>
          </a:p>
          <a:p>
            <a:endParaRPr lang="en-IN" sz="2000" dirty="0" smtClean="0"/>
          </a:p>
          <a:p>
            <a:r>
              <a:rPr lang="en-IN" sz="2000" dirty="0" smtClean="0"/>
              <a:t> </a:t>
            </a:r>
            <a:r>
              <a:rPr lang="en-IN" sz="2000" dirty="0"/>
              <a:t>• </a:t>
            </a:r>
            <a:r>
              <a:rPr lang="en-IN" sz="2000" dirty="0" smtClean="0"/>
              <a:t>Gillette </a:t>
            </a:r>
            <a:r>
              <a:rPr lang="en-IN" sz="2000" dirty="0"/>
              <a:t>is a razor </a:t>
            </a:r>
            <a:r>
              <a:rPr lang="en-IN" sz="2000" dirty="0" smtClean="0"/>
              <a:t>blade that </a:t>
            </a:r>
            <a:r>
              <a:rPr lang="en-IN" sz="2000" dirty="0"/>
              <a:t>enjoys monopoly in</a:t>
            </a:r>
          </a:p>
          <a:p>
            <a:r>
              <a:rPr lang="en-IN" sz="2000" dirty="0"/>
              <a:t>market because </a:t>
            </a:r>
            <a:r>
              <a:rPr lang="en-IN" sz="2000" dirty="0" smtClean="0"/>
              <a:t>every consumer purchases </a:t>
            </a:r>
            <a:r>
              <a:rPr lang="en-US" sz="2000" dirty="0" smtClean="0"/>
              <a:t>this </a:t>
            </a:r>
            <a:r>
              <a:rPr lang="en-US" sz="2000" dirty="0"/>
              <a:t>brand </a:t>
            </a:r>
            <a:endParaRPr lang="en-US" sz="2000" dirty="0" smtClean="0"/>
          </a:p>
          <a:p>
            <a:r>
              <a:rPr lang="en-US" sz="2000" dirty="0" smtClean="0"/>
              <a:t>and </a:t>
            </a:r>
            <a:r>
              <a:rPr lang="en-US" sz="2000" dirty="0"/>
              <a:t>this is </a:t>
            </a:r>
            <a:r>
              <a:rPr lang="en-US" sz="2000" dirty="0" smtClean="0"/>
              <a:t>a </a:t>
            </a:r>
            <a:r>
              <a:rPr lang="en-IN" sz="2000" dirty="0" smtClean="0"/>
              <a:t>trusted </a:t>
            </a:r>
            <a:r>
              <a:rPr lang="en-IN" sz="2000" dirty="0"/>
              <a:t>brand</a:t>
            </a:r>
            <a:r>
              <a:rPr lang="en-IN" sz="2000" dirty="0" smtClean="0"/>
              <a:t>.</a:t>
            </a:r>
          </a:p>
          <a:p>
            <a:endParaRPr lang="en-IN" sz="2000" dirty="0"/>
          </a:p>
        </p:txBody>
      </p:sp>
      <p:sp>
        <p:nvSpPr>
          <p:cNvPr id="3" name="object 7"/>
          <p:cNvSpPr/>
          <p:nvPr/>
        </p:nvSpPr>
        <p:spPr>
          <a:xfrm>
            <a:off x="6397558" y="4375553"/>
            <a:ext cx="2609850" cy="13803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74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Factors responsible for the existence of Monopoly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Ownership over strategic raw materials</a:t>
            </a:r>
          </a:p>
          <a:p>
            <a:r>
              <a:rPr lang="en-IN" dirty="0" smtClean="0"/>
              <a:t>Patent right</a:t>
            </a:r>
          </a:p>
          <a:p>
            <a:r>
              <a:rPr lang="en-IN" dirty="0" smtClean="0"/>
              <a:t>Natural monopoly (Economies of large scale production)</a:t>
            </a:r>
          </a:p>
          <a:p>
            <a:r>
              <a:rPr lang="en-IN" dirty="0" smtClean="0"/>
              <a:t>Limit pricing </a:t>
            </a:r>
            <a:r>
              <a:rPr lang="en-IN" dirty="0"/>
              <a:t>p</a:t>
            </a:r>
            <a:r>
              <a:rPr lang="en-IN" dirty="0" smtClean="0"/>
              <a:t>olicy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6750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Demand curve for a monopoly firm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10" dirty="0" smtClean="0">
                <a:latin typeface="Arial"/>
                <a:cs typeface="Arial"/>
              </a:rPr>
              <a:t>Because</a:t>
            </a:r>
            <a:r>
              <a:rPr lang="en-US" spc="15" dirty="0" smtClean="0">
                <a:latin typeface="Arial"/>
                <a:cs typeface="Arial"/>
              </a:rPr>
              <a:t> </a:t>
            </a:r>
            <a:r>
              <a:rPr lang="en-US" spc="-15" dirty="0">
                <a:latin typeface="Arial"/>
                <a:cs typeface="Arial"/>
              </a:rPr>
              <a:t>the </a:t>
            </a:r>
            <a:r>
              <a:rPr lang="en-US" spc="-15" dirty="0" smtClean="0">
                <a:latin typeface="Arial"/>
                <a:cs typeface="Arial"/>
              </a:rPr>
              <a:t>monopoly firm is a </a:t>
            </a:r>
            <a:r>
              <a:rPr lang="en-US" dirty="0">
                <a:latin typeface="Arial"/>
                <a:cs typeface="Arial"/>
              </a:rPr>
              <a:t>p</a:t>
            </a:r>
            <a:r>
              <a:rPr lang="en-US" dirty="0" smtClean="0">
                <a:latin typeface="Arial"/>
                <a:cs typeface="Arial"/>
              </a:rPr>
              <a:t>rice </a:t>
            </a:r>
            <a:r>
              <a:rPr lang="en-US" spc="5" dirty="0" smtClean="0">
                <a:latin typeface="Arial"/>
                <a:cs typeface="Arial"/>
              </a:rPr>
              <a:t>maker</a:t>
            </a:r>
            <a:r>
              <a:rPr lang="en-US" spc="5" dirty="0">
                <a:latin typeface="Arial"/>
                <a:cs typeface="Arial"/>
              </a:rPr>
              <a:t>, </a:t>
            </a:r>
            <a:r>
              <a:rPr lang="en-US" spc="10" dirty="0" smtClean="0">
                <a:latin typeface="Arial"/>
                <a:cs typeface="Arial"/>
              </a:rPr>
              <a:t>it </a:t>
            </a:r>
            <a:r>
              <a:rPr lang="en-US" spc="-10" dirty="0" smtClean="0">
                <a:latin typeface="Arial"/>
                <a:cs typeface="Arial"/>
              </a:rPr>
              <a:t>faces </a:t>
            </a:r>
            <a:r>
              <a:rPr lang="en-US" spc="-5" dirty="0">
                <a:latin typeface="Arial"/>
                <a:cs typeface="Arial"/>
              </a:rPr>
              <a:t>a  </a:t>
            </a:r>
            <a:r>
              <a:rPr lang="en-US" spc="-15" dirty="0">
                <a:latin typeface="Arial"/>
                <a:cs typeface="Arial"/>
              </a:rPr>
              <a:t>downward </a:t>
            </a:r>
            <a:r>
              <a:rPr lang="en-US" spc="-5" dirty="0">
                <a:latin typeface="Arial"/>
                <a:cs typeface="Arial"/>
              </a:rPr>
              <a:t>sloping demand curve. </a:t>
            </a:r>
            <a:r>
              <a:rPr lang="en-US" spc="5" dirty="0" smtClean="0">
                <a:latin typeface="Arial"/>
                <a:cs typeface="Arial"/>
              </a:rPr>
              <a:t>It has </a:t>
            </a:r>
            <a:r>
              <a:rPr lang="en-US" spc="-20" dirty="0" smtClean="0">
                <a:latin typeface="Arial"/>
                <a:cs typeface="Arial"/>
              </a:rPr>
              <a:t>to </a:t>
            </a:r>
            <a:r>
              <a:rPr lang="en-US" dirty="0">
                <a:latin typeface="Arial"/>
                <a:cs typeface="Arial"/>
              </a:rPr>
              <a:t>accept </a:t>
            </a:r>
            <a:r>
              <a:rPr lang="en-US" spc="-20" dirty="0">
                <a:latin typeface="Arial"/>
                <a:cs typeface="Arial"/>
              </a:rPr>
              <a:t>lower </a:t>
            </a:r>
            <a:r>
              <a:rPr lang="en-US" dirty="0">
                <a:latin typeface="Arial"/>
                <a:cs typeface="Arial"/>
              </a:rPr>
              <a:t>price </a:t>
            </a:r>
            <a:r>
              <a:rPr lang="en-US" spc="-10" dirty="0">
                <a:latin typeface="Arial"/>
                <a:cs typeface="Arial"/>
              </a:rPr>
              <a:t>for </a:t>
            </a:r>
            <a:r>
              <a:rPr lang="en-US" spc="-20" dirty="0">
                <a:latin typeface="Arial"/>
                <a:cs typeface="Arial"/>
              </a:rPr>
              <a:t>selling </a:t>
            </a:r>
            <a:r>
              <a:rPr lang="en-US" spc="-15" dirty="0">
                <a:latin typeface="Arial"/>
                <a:cs typeface="Arial"/>
              </a:rPr>
              <a:t>more</a:t>
            </a:r>
            <a:r>
              <a:rPr lang="en-US" spc="-45" dirty="0">
                <a:latin typeface="Arial"/>
                <a:cs typeface="Arial"/>
              </a:rPr>
              <a:t> </a:t>
            </a:r>
            <a:r>
              <a:rPr lang="en-US" spc="-30" dirty="0">
                <a:latin typeface="Arial"/>
                <a:cs typeface="Arial"/>
              </a:rPr>
              <a:t>output.</a:t>
            </a:r>
            <a:endParaRPr lang="en-US" dirty="0">
              <a:latin typeface="Arial"/>
              <a:cs typeface="Arial"/>
            </a:endParaRPr>
          </a:p>
          <a:p>
            <a:endParaRPr lang="en-IN" dirty="0"/>
          </a:p>
        </p:txBody>
      </p:sp>
      <p:sp>
        <p:nvSpPr>
          <p:cNvPr id="9" name="object 7"/>
          <p:cNvSpPr/>
          <p:nvPr/>
        </p:nvSpPr>
        <p:spPr>
          <a:xfrm>
            <a:off x="5471954" y="2920348"/>
            <a:ext cx="3672046" cy="2556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</p:spTree>
    <p:extLst>
      <p:ext uri="{BB962C8B-B14F-4D97-AF65-F5344CB8AC3E}">
        <p14:creationId xmlns:p14="http://schemas.microsoft.com/office/powerpoint/2010/main" val="1862821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Equilibrium conditions under Monopoly</a:t>
            </a:r>
            <a:endParaRPr lang="en-IN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82536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MC = MR</a:t>
            </a:r>
          </a:p>
          <a:p>
            <a:pPr marL="0" indent="0">
              <a:buNone/>
            </a:pPr>
            <a:r>
              <a:rPr lang="en-IN" dirty="0" smtClean="0"/>
              <a:t>Slope of MC &gt; Slope of MR </a:t>
            </a:r>
            <a:endParaRPr lang="en-IN" dirty="0"/>
          </a:p>
          <a:p>
            <a:pPr marL="0" indent="0">
              <a:buNone/>
            </a:pPr>
            <a:r>
              <a:rPr lang="en-IN" dirty="0" smtClean="0">
                <a:solidFill>
                  <a:srgbClr val="00B0F0"/>
                </a:solidFill>
              </a:rPr>
              <a:t>Short-run Situations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3" name="object 4"/>
          <p:cNvSpPr/>
          <p:nvPr/>
        </p:nvSpPr>
        <p:spPr>
          <a:xfrm>
            <a:off x="1219200" y="3230664"/>
            <a:ext cx="2595418" cy="2084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618" y="3474557"/>
            <a:ext cx="2609850" cy="1752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202" y="3103082"/>
            <a:ext cx="21526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567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Long-run Situations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2145" y="1302327"/>
            <a:ext cx="6899564" cy="489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27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0979" y="1945532"/>
            <a:ext cx="8414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Perfect competition vs Monopoly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165758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1948" y="508090"/>
            <a:ext cx="10428051" cy="5982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6985" indent="-342900" algn="just">
              <a:lnSpc>
                <a:spcPct val="112100"/>
              </a:lnSpc>
              <a:spcBef>
                <a:spcPts val="135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cs typeface="Arial"/>
              </a:rPr>
              <a:t>Monopoly </a:t>
            </a:r>
            <a:r>
              <a:rPr lang="en-US" sz="2000" spc="-25" dirty="0">
                <a:cs typeface="Arial"/>
              </a:rPr>
              <a:t>and </a:t>
            </a:r>
            <a:r>
              <a:rPr lang="en-US" sz="2000" b="1" spc="-5" dirty="0">
                <a:cs typeface="Arial"/>
              </a:rPr>
              <a:t>Perfect </a:t>
            </a:r>
            <a:r>
              <a:rPr lang="en-US" sz="2000" b="1" dirty="0">
                <a:cs typeface="Arial"/>
              </a:rPr>
              <a:t>Competition </a:t>
            </a:r>
            <a:r>
              <a:rPr lang="en-US" sz="2000" spc="-5" dirty="0">
                <a:cs typeface="Arial"/>
              </a:rPr>
              <a:t>represent </a:t>
            </a:r>
            <a:r>
              <a:rPr lang="en-US" sz="2000" spc="-30" dirty="0">
                <a:cs typeface="Arial"/>
              </a:rPr>
              <a:t>two </a:t>
            </a:r>
            <a:r>
              <a:rPr lang="en-US" sz="2000" spc="-10" dirty="0">
                <a:cs typeface="Arial"/>
              </a:rPr>
              <a:t>extremes along </a:t>
            </a:r>
            <a:r>
              <a:rPr lang="en-US" sz="2000" spc="-5" dirty="0">
                <a:cs typeface="Arial"/>
              </a:rPr>
              <a:t>a </a:t>
            </a:r>
            <a:r>
              <a:rPr lang="en-US" sz="2000" dirty="0">
                <a:cs typeface="Arial"/>
              </a:rPr>
              <a:t>continuum of  </a:t>
            </a:r>
            <a:r>
              <a:rPr lang="en-US" sz="2000" spc="-10" dirty="0">
                <a:cs typeface="Arial"/>
              </a:rPr>
              <a:t>market </a:t>
            </a:r>
            <a:r>
              <a:rPr lang="en-US" sz="2000" spc="-5" dirty="0">
                <a:cs typeface="Arial"/>
              </a:rPr>
              <a:t>structures. </a:t>
            </a:r>
            <a:r>
              <a:rPr lang="en-US" sz="2000" spc="10" dirty="0">
                <a:cs typeface="Arial"/>
              </a:rPr>
              <a:t>At </a:t>
            </a:r>
            <a:r>
              <a:rPr lang="en-US" sz="2000" spc="-15" dirty="0">
                <a:cs typeface="Arial"/>
              </a:rPr>
              <a:t>the </a:t>
            </a:r>
            <a:r>
              <a:rPr lang="en-US" sz="2000" dirty="0">
                <a:cs typeface="Arial"/>
              </a:rPr>
              <a:t>one </a:t>
            </a:r>
            <a:r>
              <a:rPr lang="en-US" sz="2000" spc="-5" dirty="0">
                <a:cs typeface="Arial"/>
              </a:rPr>
              <a:t>extreme </a:t>
            </a:r>
            <a:r>
              <a:rPr lang="en-US" sz="2000" spc="10" dirty="0">
                <a:cs typeface="Arial"/>
              </a:rPr>
              <a:t>is </a:t>
            </a:r>
            <a:r>
              <a:rPr lang="en-US" sz="2000" spc="5" dirty="0">
                <a:cs typeface="Arial"/>
              </a:rPr>
              <a:t>Perfect </a:t>
            </a:r>
            <a:r>
              <a:rPr lang="en-US" sz="2000" dirty="0">
                <a:cs typeface="Arial"/>
              </a:rPr>
              <a:t>Competition, </a:t>
            </a:r>
            <a:r>
              <a:rPr lang="en-US" sz="2000" spc="-10" dirty="0">
                <a:cs typeface="Arial"/>
              </a:rPr>
              <a:t>representing </a:t>
            </a:r>
            <a:r>
              <a:rPr lang="en-US" sz="2000" spc="-15" dirty="0">
                <a:cs typeface="Arial"/>
              </a:rPr>
              <a:t>the ultimate </a:t>
            </a:r>
            <a:r>
              <a:rPr lang="en-US" sz="2000" dirty="0">
                <a:cs typeface="Arial"/>
              </a:rPr>
              <a:t>of  efficiency achieved </a:t>
            </a:r>
            <a:r>
              <a:rPr lang="en-US" sz="2000" spc="35" dirty="0">
                <a:cs typeface="Arial"/>
              </a:rPr>
              <a:t>by an </a:t>
            </a:r>
            <a:r>
              <a:rPr lang="en-US" sz="2000" spc="5" dirty="0">
                <a:cs typeface="Arial"/>
              </a:rPr>
              <a:t>industry </a:t>
            </a:r>
            <a:r>
              <a:rPr lang="en-US" sz="2000" spc="-10" dirty="0">
                <a:cs typeface="Arial"/>
              </a:rPr>
              <a:t>that </a:t>
            </a:r>
            <a:r>
              <a:rPr lang="en-US" sz="2000" spc="-25" dirty="0">
                <a:cs typeface="Arial"/>
              </a:rPr>
              <a:t>has </a:t>
            </a:r>
            <a:r>
              <a:rPr lang="en-US" sz="2000" spc="-5" dirty="0" smtClean="0">
                <a:cs typeface="Arial"/>
              </a:rPr>
              <a:t>extensi</a:t>
            </a:r>
            <a:r>
              <a:rPr lang="en-US" sz="2000" spc="-45" dirty="0" smtClean="0">
                <a:cs typeface="Arial"/>
              </a:rPr>
              <a:t>ve </a:t>
            </a:r>
            <a:r>
              <a:rPr lang="en-US" sz="2000" spc="5" dirty="0">
                <a:cs typeface="Arial"/>
              </a:rPr>
              <a:t>competition </a:t>
            </a:r>
            <a:r>
              <a:rPr lang="en-US" sz="2000" spc="-25" dirty="0">
                <a:cs typeface="Arial"/>
              </a:rPr>
              <a:t>and </a:t>
            </a:r>
            <a:r>
              <a:rPr lang="en-US" sz="2000" spc="-40" dirty="0">
                <a:cs typeface="Arial"/>
              </a:rPr>
              <a:t>no </a:t>
            </a:r>
            <a:r>
              <a:rPr lang="en-US" sz="2000" spc="-10" dirty="0">
                <a:cs typeface="Arial"/>
              </a:rPr>
              <a:t>market </a:t>
            </a:r>
            <a:r>
              <a:rPr lang="en-US" sz="2000" spc="-5" dirty="0">
                <a:cs typeface="Arial"/>
              </a:rPr>
              <a:t>control.  </a:t>
            </a:r>
            <a:r>
              <a:rPr lang="en-US" sz="2000" spc="-10" dirty="0">
                <a:cs typeface="Arial"/>
              </a:rPr>
              <a:t>Monopoly, </a:t>
            </a:r>
            <a:r>
              <a:rPr lang="en-US" sz="2000" spc="40" dirty="0">
                <a:cs typeface="Arial"/>
              </a:rPr>
              <a:t>at </a:t>
            </a:r>
            <a:r>
              <a:rPr lang="en-US" sz="2000" spc="-40" dirty="0">
                <a:cs typeface="Arial"/>
              </a:rPr>
              <a:t>the </a:t>
            </a:r>
            <a:r>
              <a:rPr lang="en-US" sz="2000" spc="-5" dirty="0">
                <a:cs typeface="Arial"/>
              </a:rPr>
              <a:t>other extreme, </a:t>
            </a:r>
            <a:r>
              <a:rPr lang="en-US" sz="2000" spc="-10" dirty="0">
                <a:cs typeface="Arial"/>
              </a:rPr>
              <a:t>represents </a:t>
            </a:r>
            <a:r>
              <a:rPr lang="en-US" sz="2000" spc="-15" dirty="0">
                <a:cs typeface="Arial"/>
              </a:rPr>
              <a:t>the </a:t>
            </a:r>
            <a:r>
              <a:rPr lang="en-US" sz="2000" spc="-5" dirty="0">
                <a:cs typeface="Arial"/>
              </a:rPr>
              <a:t>ultimate </a:t>
            </a:r>
            <a:r>
              <a:rPr lang="en-US" sz="2000" dirty="0">
                <a:cs typeface="Arial"/>
              </a:rPr>
              <a:t>of inefficiency </a:t>
            </a:r>
            <a:r>
              <a:rPr lang="en-US" sz="2000" spc="5" dirty="0">
                <a:cs typeface="Arial"/>
              </a:rPr>
              <a:t>brought </a:t>
            </a:r>
            <a:r>
              <a:rPr lang="en-US" sz="2000" dirty="0">
                <a:cs typeface="Arial"/>
              </a:rPr>
              <a:t>about </a:t>
            </a:r>
            <a:r>
              <a:rPr lang="en-US" sz="2000" spc="35" dirty="0">
                <a:cs typeface="Arial"/>
              </a:rPr>
              <a:t>by </a:t>
            </a:r>
            <a:r>
              <a:rPr lang="en-US" sz="2000" spc="-40" dirty="0">
                <a:cs typeface="Arial"/>
              </a:rPr>
              <a:t>the  </a:t>
            </a:r>
            <a:r>
              <a:rPr lang="en-US" sz="2000" spc="-15" dirty="0">
                <a:cs typeface="Arial"/>
              </a:rPr>
              <a:t>total lack </a:t>
            </a:r>
            <a:r>
              <a:rPr lang="en-US" sz="2000" dirty="0">
                <a:cs typeface="Arial"/>
              </a:rPr>
              <a:t>of </a:t>
            </a:r>
            <a:r>
              <a:rPr lang="en-US" sz="2000" spc="-5" dirty="0">
                <a:cs typeface="Arial"/>
              </a:rPr>
              <a:t>competition </a:t>
            </a:r>
            <a:r>
              <a:rPr lang="en-US" sz="2000" spc="-25" dirty="0">
                <a:cs typeface="Arial"/>
              </a:rPr>
              <a:t>and extensive </a:t>
            </a:r>
            <a:r>
              <a:rPr lang="en-US" sz="2000" spc="-10" dirty="0">
                <a:cs typeface="Arial"/>
              </a:rPr>
              <a:t>market</a:t>
            </a:r>
            <a:r>
              <a:rPr lang="en-US" sz="2000" spc="110" dirty="0">
                <a:cs typeface="Arial"/>
              </a:rPr>
              <a:t> </a:t>
            </a:r>
            <a:r>
              <a:rPr lang="en-US" sz="2000" spc="-25" dirty="0">
                <a:cs typeface="Arial"/>
              </a:rPr>
              <a:t>control</a:t>
            </a:r>
            <a:r>
              <a:rPr lang="en-US" sz="2000" spc="-25" dirty="0" smtClean="0">
                <a:cs typeface="Arial"/>
              </a:rPr>
              <a:t>.</a:t>
            </a:r>
          </a:p>
          <a:p>
            <a:pPr marL="355600" marR="6985" indent="-342900" algn="just">
              <a:lnSpc>
                <a:spcPct val="112100"/>
              </a:lnSpc>
              <a:spcBef>
                <a:spcPts val="135"/>
              </a:spcBef>
              <a:buFont typeface="Arial" panose="020B0604020202020204" pitchFamily="34" charset="0"/>
              <a:buChar char="•"/>
            </a:pPr>
            <a:endParaRPr lang="en-US" sz="2000" dirty="0">
              <a:cs typeface="Arial"/>
            </a:endParaRPr>
          </a:p>
          <a:p>
            <a:pPr marL="355600" marR="13970" indent="-342900" algn="just">
              <a:lnSpc>
                <a:spcPct val="112999"/>
              </a:lnSpc>
              <a:spcBef>
                <a:spcPts val="85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cs typeface="Arial"/>
              </a:rPr>
              <a:t>Monopoly </a:t>
            </a:r>
            <a:r>
              <a:rPr lang="en-US" sz="2000" spc="10" dirty="0">
                <a:cs typeface="Arial"/>
              </a:rPr>
              <a:t>is </a:t>
            </a:r>
            <a:r>
              <a:rPr lang="en-US" sz="2000" spc="-5" dirty="0">
                <a:cs typeface="Arial"/>
              </a:rPr>
              <a:t>a </a:t>
            </a:r>
            <a:r>
              <a:rPr lang="en-US" sz="2000" spc="-10" dirty="0">
                <a:cs typeface="Arial"/>
              </a:rPr>
              <a:t>market </a:t>
            </a:r>
            <a:r>
              <a:rPr lang="en-US" sz="2000" spc="-5" dirty="0">
                <a:cs typeface="Arial"/>
              </a:rPr>
              <a:t>structure </a:t>
            </a:r>
            <a:r>
              <a:rPr lang="en-US" sz="2000" spc="10" dirty="0">
                <a:cs typeface="Arial"/>
              </a:rPr>
              <a:t>in which </a:t>
            </a:r>
            <a:r>
              <a:rPr lang="en-US" sz="2000" spc="-15" dirty="0">
                <a:cs typeface="Arial"/>
              </a:rPr>
              <a:t>there </a:t>
            </a:r>
            <a:r>
              <a:rPr lang="en-US" sz="2000" spc="10" dirty="0">
                <a:cs typeface="Arial"/>
              </a:rPr>
              <a:t>is </a:t>
            </a:r>
            <a:r>
              <a:rPr lang="en-US" sz="2000" spc="-5" dirty="0">
                <a:cs typeface="Arial"/>
              </a:rPr>
              <a:t>a </a:t>
            </a:r>
            <a:r>
              <a:rPr lang="en-US" sz="2000" spc="-15" dirty="0">
                <a:cs typeface="Arial"/>
              </a:rPr>
              <a:t>single </a:t>
            </a:r>
            <a:r>
              <a:rPr lang="en-US" sz="2000" spc="-5" dirty="0">
                <a:cs typeface="Arial"/>
              </a:rPr>
              <a:t>supplier </a:t>
            </a:r>
            <a:r>
              <a:rPr lang="en-US" sz="2000" spc="40" dirty="0">
                <a:cs typeface="Arial"/>
              </a:rPr>
              <a:t>of </a:t>
            </a:r>
            <a:r>
              <a:rPr lang="en-US" sz="2000" spc="-5" dirty="0">
                <a:cs typeface="Arial"/>
              </a:rPr>
              <a:t>a </a:t>
            </a:r>
            <a:r>
              <a:rPr lang="en-US" sz="2000" spc="-10" dirty="0">
                <a:cs typeface="Arial"/>
              </a:rPr>
              <a:t>product. </a:t>
            </a:r>
            <a:r>
              <a:rPr lang="en-US" sz="2000" spc="-20" dirty="0">
                <a:cs typeface="Arial"/>
              </a:rPr>
              <a:t>It </a:t>
            </a:r>
            <a:r>
              <a:rPr lang="en-US" sz="2000" spc="10" dirty="0">
                <a:cs typeface="Arial"/>
              </a:rPr>
              <a:t>is </a:t>
            </a:r>
            <a:r>
              <a:rPr lang="en-US" sz="2000" spc="-5" dirty="0">
                <a:cs typeface="Arial"/>
              </a:rPr>
              <a:t>a  </a:t>
            </a:r>
            <a:r>
              <a:rPr lang="en-US" sz="2000" spc="-10" dirty="0">
                <a:cs typeface="Arial"/>
              </a:rPr>
              <a:t>market </a:t>
            </a:r>
            <a:r>
              <a:rPr lang="en-US" sz="2000" dirty="0">
                <a:cs typeface="Arial"/>
              </a:rPr>
              <a:t>structure </a:t>
            </a:r>
            <a:r>
              <a:rPr lang="en-US" sz="2000" spc="50" dirty="0">
                <a:cs typeface="Arial"/>
              </a:rPr>
              <a:t>in </a:t>
            </a:r>
            <a:r>
              <a:rPr lang="en-US" sz="2000" spc="-5" dirty="0">
                <a:cs typeface="Arial"/>
              </a:rPr>
              <a:t>which a </a:t>
            </a:r>
            <a:r>
              <a:rPr lang="en-US" sz="2000" spc="-5" dirty="0" smtClean="0">
                <a:cs typeface="Arial"/>
              </a:rPr>
              <a:t>si</a:t>
            </a:r>
            <a:r>
              <a:rPr lang="en-US" sz="2000" spc="-30" dirty="0" smtClean="0">
                <a:cs typeface="Arial"/>
              </a:rPr>
              <a:t>ngle </a:t>
            </a:r>
            <a:r>
              <a:rPr lang="en-US" sz="2000" spc="-10" dirty="0">
                <a:cs typeface="Arial"/>
              </a:rPr>
              <a:t>firm </a:t>
            </a:r>
            <a:r>
              <a:rPr lang="en-US" sz="2000" spc="-5" dirty="0">
                <a:cs typeface="Arial"/>
              </a:rPr>
              <a:t>makes </a:t>
            </a:r>
            <a:r>
              <a:rPr lang="en-US" sz="2000" spc="-40" dirty="0">
                <a:cs typeface="Arial"/>
              </a:rPr>
              <a:t>up </a:t>
            </a:r>
            <a:r>
              <a:rPr lang="en-US" sz="2000" spc="-15" dirty="0">
                <a:cs typeface="Arial"/>
              </a:rPr>
              <a:t>the </a:t>
            </a:r>
            <a:r>
              <a:rPr lang="en-US" sz="2000" spc="5" dirty="0">
                <a:cs typeface="Arial"/>
              </a:rPr>
              <a:t>entire </a:t>
            </a:r>
            <a:r>
              <a:rPr lang="en-US" sz="2000" spc="-5" dirty="0">
                <a:cs typeface="Arial"/>
              </a:rPr>
              <a:t>market. </a:t>
            </a:r>
            <a:r>
              <a:rPr lang="en-US" sz="2000" spc="5" dirty="0">
                <a:cs typeface="Arial"/>
              </a:rPr>
              <a:t>So </a:t>
            </a:r>
            <a:r>
              <a:rPr lang="en-US" sz="2000" spc="15" dirty="0">
                <a:cs typeface="Arial"/>
              </a:rPr>
              <a:t>it </a:t>
            </a:r>
            <a:r>
              <a:rPr lang="en-US" sz="2000" spc="-25" dirty="0">
                <a:cs typeface="Arial"/>
              </a:rPr>
              <a:t>has </a:t>
            </a:r>
            <a:r>
              <a:rPr lang="en-US" sz="2000" spc="-15" dirty="0">
                <a:cs typeface="Arial"/>
              </a:rPr>
              <a:t>the </a:t>
            </a:r>
            <a:r>
              <a:rPr lang="en-US" sz="2000" spc="-5" dirty="0">
                <a:cs typeface="Arial"/>
              </a:rPr>
              <a:t>capability </a:t>
            </a:r>
            <a:r>
              <a:rPr lang="en-US" sz="2000" spc="-20" dirty="0">
                <a:cs typeface="Arial"/>
              </a:rPr>
              <a:t>to  </a:t>
            </a:r>
            <a:r>
              <a:rPr lang="en-US" sz="2000" spc="-15" dirty="0">
                <a:cs typeface="Arial"/>
              </a:rPr>
              <a:t>influence </a:t>
            </a:r>
            <a:r>
              <a:rPr lang="en-US" sz="2000" dirty="0">
                <a:cs typeface="Arial"/>
              </a:rPr>
              <a:t>and determine </a:t>
            </a:r>
            <a:r>
              <a:rPr lang="en-US" sz="2000" spc="-15" dirty="0">
                <a:cs typeface="Arial"/>
              </a:rPr>
              <a:t>the </a:t>
            </a:r>
            <a:r>
              <a:rPr lang="en-US" sz="2000" spc="-10" dirty="0">
                <a:cs typeface="Arial"/>
              </a:rPr>
              <a:t>market </a:t>
            </a:r>
            <a:r>
              <a:rPr lang="en-US" sz="2000" dirty="0">
                <a:cs typeface="Arial"/>
              </a:rPr>
              <a:t>price. </a:t>
            </a:r>
            <a:r>
              <a:rPr lang="en-US" sz="2000" spc="-10" dirty="0">
                <a:cs typeface="Arial"/>
              </a:rPr>
              <a:t>There </a:t>
            </a:r>
            <a:r>
              <a:rPr lang="en-US" sz="2000" spc="15" dirty="0">
                <a:cs typeface="Arial"/>
              </a:rPr>
              <a:t>are </a:t>
            </a:r>
            <a:r>
              <a:rPr lang="en-US" sz="2000" spc="-10" dirty="0">
                <a:cs typeface="Arial"/>
              </a:rPr>
              <a:t>barriers </a:t>
            </a:r>
            <a:r>
              <a:rPr lang="en-US" sz="2000" spc="10" dirty="0">
                <a:cs typeface="Arial"/>
              </a:rPr>
              <a:t>in </a:t>
            </a:r>
            <a:r>
              <a:rPr lang="en-US" sz="2000" dirty="0">
                <a:cs typeface="Arial"/>
              </a:rPr>
              <a:t>monopoly </a:t>
            </a:r>
            <a:r>
              <a:rPr lang="en-US" sz="2000" spc="-5" dirty="0">
                <a:cs typeface="Arial"/>
              </a:rPr>
              <a:t>which </a:t>
            </a:r>
            <a:r>
              <a:rPr lang="en-US" sz="2000" spc="5" dirty="0">
                <a:cs typeface="Arial"/>
              </a:rPr>
              <a:t>prevent </a:t>
            </a:r>
            <a:r>
              <a:rPr lang="en-US" sz="2000" spc="-40" dirty="0">
                <a:cs typeface="Arial"/>
              </a:rPr>
              <a:t>the  </a:t>
            </a:r>
            <a:r>
              <a:rPr lang="en-US" sz="2000" spc="-30" dirty="0">
                <a:cs typeface="Arial"/>
              </a:rPr>
              <a:t>entry </a:t>
            </a:r>
            <a:r>
              <a:rPr lang="en-US" sz="2000" dirty="0">
                <a:cs typeface="Arial"/>
              </a:rPr>
              <a:t>of </a:t>
            </a:r>
            <a:r>
              <a:rPr lang="en-US" sz="2000" spc="-20" dirty="0">
                <a:cs typeface="Arial"/>
              </a:rPr>
              <a:t>other </a:t>
            </a:r>
            <a:r>
              <a:rPr lang="en-US" sz="2000" spc="-15" dirty="0">
                <a:cs typeface="Arial"/>
              </a:rPr>
              <a:t>suppliers </a:t>
            </a:r>
            <a:r>
              <a:rPr lang="en-US" sz="2000" spc="10" dirty="0">
                <a:cs typeface="Arial"/>
              </a:rPr>
              <a:t>in </a:t>
            </a:r>
            <a:r>
              <a:rPr lang="en-US" sz="2000" spc="-25" dirty="0">
                <a:cs typeface="Arial"/>
              </a:rPr>
              <a:t>that </a:t>
            </a:r>
            <a:r>
              <a:rPr lang="en-US" sz="2000" spc="-10" dirty="0">
                <a:cs typeface="Arial"/>
              </a:rPr>
              <a:t>monopolistic</a:t>
            </a:r>
            <a:r>
              <a:rPr lang="en-US" sz="2000" spc="-120" dirty="0">
                <a:cs typeface="Arial"/>
              </a:rPr>
              <a:t> </a:t>
            </a:r>
            <a:r>
              <a:rPr lang="en-US" sz="2000" spc="-15" dirty="0">
                <a:cs typeface="Arial"/>
              </a:rPr>
              <a:t>market</a:t>
            </a:r>
            <a:r>
              <a:rPr lang="en-US" sz="2000" spc="-15" dirty="0" smtClean="0">
                <a:cs typeface="Arial"/>
              </a:rPr>
              <a:t>.</a:t>
            </a:r>
          </a:p>
          <a:p>
            <a:pPr marL="355600" marR="13970" indent="-342900" algn="just">
              <a:lnSpc>
                <a:spcPct val="112999"/>
              </a:lnSpc>
              <a:spcBef>
                <a:spcPts val="850"/>
              </a:spcBef>
              <a:buFont typeface="Arial" panose="020B0604020202020204" pitchFamily="34" charset="0"/>
              <a:buChar char="•"/>
            </a:pPr>
            <a:endParaRPr lang="en-US" sz="2000" dirty="0">
              <a:cs typeface="Arial"/>
            </a:endParaRPr>
          </a:p>
          <a:p>
            <a:pPr marL="355600" marR="5080" indent="-342900" algn="just">
              <a:lnSpc>
                <a:spcPct val="111600"/>
              </a:lnSpc>
              <a:spcBef>
                <a:spcPts val="869"/>
              </a:spcBef>
              <a:buFont typeface="Arial" panose="020B0604020202020204" pitchFamily="34" charset="0"/>
              <a:buChar char="•"/>
            </a:pPr>
            <a:r>
              <a:rPr lang="en-US" sz="2000" b="1" spc="-5" dirty="0">
                <a:cs typeface="Arial"/>
              </a:rPr>
              <a:t>Perfect competition </a:t>
            </a:r>
            <a:r>
              <a:rPr lang="en-US" sz="2000" spc="10" dirty="0">
                <a:cs typeface="Arial"/>
              </a:rPr>
              <a:t>is </a:t>
            </a:r>
            <a:r>
              <a:rPr lang="en-US" sz="2000" spc="-5" dirty="0">
                <a:cs typeface="Arial"/>
              </a:rPr>
              <a:t>a </a:t>
            </a:r>
            <a:r>
              <a:rPr lang="en-US" sz="2000" spc="-10" dirty="0">
                <a:cs typeface="Arial"/>
              </a:rPr>
              <a:t>market </a:t>
            </a:r>
            <a:r>
              <a:rPr lang="en-US" sz="2000" spc="10" dirty="0">
                <a:cs typeface="Arial"/>
              </a:rPr>
              <a:t>in </a:t>
            </a:r>
            <a:r>
              <a:rPr lang="en-US" sz="2000" spc="-5" dirty="0">
                <a:cs typeface="Arial"/>
              </a:rPr>
              <a:t>which </a:t>
            </a:r>
            <a:r>
              <a:rPr lang="en-US" sz="2000" spc="10" dirty="0">
                <a:cs typeface="Arial"/>
              </a:rPr>
              <a:t>many </a:t>
            </a:r>
            <a:r>
              <a:rPr lang="en-US" sz="2000" spc="-15" dirty="0">
                <a:cs typeface="Arial"/>
              </a:rPr>
              <a:t>firms </a:t>
            </a:r>
            <a:r>
              <a:rPr lang="en-US" sz="2000" spc="5" dirty="0">
                <a:cs typeface="Arial"/>
              </a:rPr>
              <a:t>sell </a:t>
            </a:r>
            <a:r>
              <a:rPr lang="en-US" sz="2000" dirty="0">
                <a:cs typeface="Arial"/>
              </a:rPr>
              <a:t>identical products </a:t>
            </a:r>
            <a:r>
              <a:rPr lang="en-US" sz="2000" spc="-20" dirty="0">
                <a:cs typeface="Arial"/>
              </a:rPr>
              <a:t>to </a:t>
            </a:r>
            <a:r>
              <a:rPr lang="en-US" sz="2000" spc="10" dirty="0">
                <a:cs typeface="Arial"/>
              </a:rPr>
              <a:t>many  </a:t>
            </a:r>
            <a:r>
              <a:rPr lang="en-US" sz="2000" spc="-15" dirty="0">
                <a:cs typeface="Arial"/>
              </a:rPr>
              <a:t>buyers. </a:t>
            </a:r>
            <a:r>
              <a:rPr lang="en-US" sz="2000" dirty="0">
                <a:cs typeface="Arial"/>
              </a:rPr>
              <a:t>A </a:t>
            </a:r>
            <a:r>
              <a:rPr lang="en-US" sz="2000" spc="-10" dirty="0">
                <a:cs typeface="Arial"/>
              </a:rPr>
              <a:t>firm </a:t>
            </a:r>
            <a:r>
              <a:rPr lang="en-US" sz="2000" spc="10" dirty="0">
                <a:cs typeface="Arial"/>
              </a:rPr>
              <a:t>is </a:t>
            </a:r>
            <a:r>
              <a:rPr lang="en-US" sz="2000" spc="-5" dirty="0">
                <a:cs typeface="Arial"/>
              </a:rPr>
              <a:t>a </a:t>
            </a:r>
            <a:r>
              <a:rPr lang="en-US" sz="2000" dirty="0">
                <a:cs typeface="Arial"/>
              </a:rPr>
              <a:t>price </a:t>
            </a:r>
            <a:r>
              <a:rPr lang="en-US" sz="2000" spc="-5" dirty="0">
                <a:cs typeface="Arial"/>
              </a:rPr>
              <a:t>taker </a:t>
            </a:r>
            <a:r>
              <a:rPr lang="en-US" sz="2000" dirty="0">
                <a:cs typeface="Arial"/>
              </a:rPr>
              <a:t>i.e. </a:t>
            </a:r>
            <a:r>
              <a:rPr lang="en-US" sz="2000" spc="15" dirty="0">
                <a:cs typeface="Arial"/>
              </a:rPr>
              <a:t>it </a:t>
            </a:r>
            <a:r>
              <a:rPr lang="en-US" sz="2000" dirty="0">
                <a:cs typeface="Arial"/>
              </a:rPr>
              <a:t>cannot </a:t>
            </a:r>
            <a:r>
              <a:rPr lang="en-US" sz="2000" spc="-5" dirty="0">
                <a:cs typeface="Arial"/>
              </a:rPr>
              <a:t>influence </a:t>
            </a:r>
            <a:r>
              <a:rPr lang="en-US" sz="2000" spc="-15" dirty="0">
                <a:cs typeface="Arial"/>
              </a:rPr>
              <a:t>the </a:t>
            </a:r>
            <a:r>
              <a:rPr lang="en-US" sz="2000" dirty="0">
                <a:cs typeface="Arial"/>
              </a:rPr>
              <a:t>price of </a:t>
            </a:r>
            <a:r>
              <a:rPr lang="en-US" sz="2000" spc="-5" dirty="0">
                <a:cs typeface="Arial"/>
              </a:rPr>
              <a:t>a </a:t>
            </a:r>
            <a:r>
              <a:rPr lang="en-US" sz="2000" dirty="0">
                <a:cs typeface="Arial"/>
              </a:rPr>
              <a:t>good </a:t>
            </a:r>
            <a:r>
              <a:rPr lang="en-US" sz="2000" spc="35" dirty="0">
                <a:cs typeface="Arial"/>
              </a:rPr>
              <a:t>or </a:t>
            </a:r>
            <a:r>
              <a:rPr lang="en-US" sz="2000" dirty="0">
                <a:cs typeface="Arial"/>
              </a:rPr>
              <a:t>service. </a:t>
            </a:r>
            <a:r>
              <a:rPr lang="en-US" sz="2000" spc="-25" dirty="0">
                <a:cs typeface="Arial"/>
              </a:rPr>
              <a:t>No </a:t>
            </a:r>
            <a:r>
              <a:rPr lang="en-US" sz="2000" spc="-15" dirty="0">
                <a:cs typeface="Arial"/>
              </a:rPr>
              <a:t>single  </a:t>
            </a:r>
            <a:r>
              <a:rPr lang="en-US" sz="2000" spc="-10" dirty="0">
                <a:cs typeface="Arial"/>
              </a:rPr>
              <a:t>firm </a:t>
            </a:r>
            <a:r>
              <a:rPr lang="en-US" sz="2000" dirty="0">
                <a:cs typeface="Arial"/>
              </a:rPr>
              <a:t>can influence </a:t>
            </a:r>
            <a:r>
              <a:rPr lang="en-US" sz="2000" spc="-15" dirty="0">
                <a:cs typeface="Arial"/>
              </a:rPr>
              <a:t>the </a:t>
            </a:r>
            <a:r>
              <a:rPr lang="en-US" sz="2000" spc="5" dirty="0">
                <a:cs typeface="Arial"/>
              </a:rPr>
              <a:t>price. </a:t>
            </a:r>
            <a:r>
              <a:rPr lang="en-US" sz="2000" spc="-15" dirty="0">
                <a:cs typeface="Arial"/>
              </a:rPr>
              <a:t>It </a:t>
            </a:r>
            <a:r>
              <a:rPr lang="en-US" sz="2000" spc="-5" dirty="0">
                <a:cs typeface="Arial"/>
              </a:rPr>
              <a:t>must </a:t>
            </a:r>
            <a:r>
              <a:rPr lang="en-US" sz="2000" spc="-10" dirty="0">
                <a:cs typeface="Arial"/>
              </a:rPr>
              <a:t>“take” </a:t>
            </a:r>
            <a:r>
              <a:rPr lang="en-US" sz="2000" spc="-35" dirty="0">
                <a:cs typeface="Arial"/>
              </a:rPr>
              <a:t>the </a:t>
            </a:r>
            <a:r>
              <a:rPr lang="en-US" sz="2000" dirty="0">
                <a:cs typeface="Arial"/>
              </a:rPr>
              <a:t>equilibrium </a:t>
            </a:r>
            <a:r>
              <a:rPr lang="en-US" sz="2000" spc="5" dirty="0">
                <a:cs typeface="Arial"/>
              </a:rPr>
              <a:t>market </a:t>
            </a:r>
            <a:r>
              <a:rPr lang="en-US" sz="2000" dirty="0">
                <a:cs typeface="Arial"/>
              </a:rPr>
              <a:t>price. </a:t>
            </a:r>
            <a:r>
              <a:rPr lang="en-US" sz="2000" spc="-5" dirty="0">
                <a:cs typeface="Arial"/>
              </a:rPr>
              <a:t>There </a:t>
            </a:r>
            <a:r>
              <a:rPr lang="en-US" sz="2000" spc="-10" dirty="0">
                <a:cs typeface="Arial"/>
              </a:rPr>
              <a:t>are </a:t>
            </a:r>
            <a:r>
              <a:rPr lang="en-US" sz="2000" spc="-35" dirty="0">
                <a:cs typeface="Arial"/>
              </a:rPr>
              <a:t>no  </a:t>
            </a:r>
            <a:r>
              <a:rPr lang="en-US" sz="2000" spc="-15" dirty="0">
                <a:cs typeface="Arial"/>
              </a:rPr>
              <a:t>restrictions </a:t>
            </a:r>
            <a:r>
              <a:rPr lang="en-US" sz="2000" spc="-20" dirty="0">
                <a:cs typeface="Arial"/>
              </a:rPr>
              <a:t>to </a:t>
            </a:r>
            <a:r>
              <a:rPr lang="en-US" sz="2000" spc="15" dirty="0">
                <a:cs typeface="Arial"/>
              </a:rPr>
              <a:t>entry </a:t>
            </a:r>
            <a:r>
              <a:rPr lang="en-US" sz="2000" dirty="0">
                <a:cs typeface="Arial"/>
              </a:rPr>
              <a:t>and </a:t>
            </a:r>
            <a:r>
              <a:rPr lang="en-US" sz="2000" spc="5" dirty="0">
                <a:cs typeface="Arial"/>
              </a:rPr>
              <a:t>exit </a:t>
            </a:r>
            <a:r>
              <a:rPr lang="en-US" sz="2000" spc="-5" dirty="0">
                <a:cs typeface="Arial"/>
              </a:rPr>
              <a:t>into </a:t>
            </a:r>
            <a:r>
              <a:rPr lang="en-US" sz="2000" spc="-15" dirty="0">
                <a:cs typeface="Arial"/>
              </a:rPr>
              <a:t>the </a:t>
            </a:r>
            <a:r>
              <a:rPr lang="en-US" sz="2000" spc="-5" dirty="0">
                <a:cs typeface="Arial"/>
              </a:rPr>
              <a:t>industry. Sellers </a:t>
            </a:r>
            <a:r>
              <a:rPr lang="en-US" sz="2000" spc="-25" dirty="0">
                <a:cs typeface="Arial"/>
              </a:rPr>
              <a:t>and </a:t>
            </a:r>
            <a:r>
              <a:rPr lang="en-US" sz="2000" spc="-5" dirty="0">
                <a:cs typeface="Arial"/>
              </a:rPr>
              <a:t>buyers </a:t>
            </a:r>
            <a:r>
              <a:rPr lang="en-US" sz="2000" spc="-10" dirty="0">
                <a:cs typeface="Arial"/>
              </a:rPr>
              <a:t>are </a:t>
            </a:r>
            <a:r>
              <a:rPr lang="en-US" sz="2000" spc="-5" dirty="0">
                <a:cs typeface="Arial"/>
              </a:rPr>
              <a:t>well </a:t>
            </a:r>
            <a:r>
              <a:rPr lang="en-US" sz="2000" dirty="0">
                <a:cs typeface="Arial"/>
              </a:rPr>
              <a:t>informed about  prices. </a:t>
            </a:r>
            <a:r>
              <a:rPr lang="en-US" sz="2000" spc="-20" dirty="0">
                <a:cs typeface="Arial"/>
              </a:rPr>
              <a:t>The </a:t>
            </a:r>
            <a:r>
              <a:rPr lang="en-US" sz="2000" spc="5" dirty="0">
                <a:cs typeface="Arial"/>
              </a:rPr>
              <a:t>product </a:t>
            </a:r>
            <a:r>
              <a:rPr lang="en-US" sz="2000" spc="10" dirty="0">
                <a:cs typeface="Arial"/>
              </a:rPr>
              <a:t>is </a:t>
            </a:r>
            <a:r>
              <a:rPr lang="en-US" sz="2000" spc="-10" dirty="0">
                <a:cs typeface="Arial"/>
              </a:rPr>
              <a:t>homogeneous. </a:t>
            </a:r>
            <a:r>
              <a:rPr lang="en-US" sz="2000" spc="-20" dirty="0">
                <a:cs typeface="Arial"/>
              </a:rPr>
              <a:t>The </a:t>
            </a:r>
            <a:r>
              <a:rPr lang="en-US" sz="2000" dirty="0">
                <a:cs typeface="Arial"/>
              </a:rPr>
              <a:t>established </a:t>
            </a:r>
            <a:r>
              <a:rPr lang="en-US" sz="2000" spc="-15" dirty="0">
                <a:cs typeface="Arial"/>
              </a:rPr>
              <a:t>firms </a:t>
            </a:r>
            <a:r>
              <a:rPr lang="en-US" sz="2000" spc="-20" dirty="0">
                <a:cs typeface="Arial"/>
              </a:rPr>
              <a:t>have </a:t>
            </a:r>
            <a:r>
              <a:rPr lang="en-US" sz="2000" spc="-40" dirty="0">
                <a:cs typeface="Arial"/>
              </a:rPr>
              <a:t>no </a:t>
            </a:r>
            <a:r>
              <a:rPr lang="en-US" sz="2000" spc="-5" dirty="0">
                <a:cs typeface="Arial"/>
              </a:rPr>
              <a:t>advantages </a:t>
            </a:r>
            <a:r>
              <a:rPr lang="en-US" sz="2000" dirty="0">
                <a:cs typeface="Arial"/>
              </a:rPr>
              <a:t>over </a:t>
            </a:r>
            <a:r>
              <a:rPr lang="en-US" sz="2000" spc="-25" dirty="0">
                <a:cs typeface="Arial"/>
              </a:rPr>
              <a:t>new  </a:t>
            </a:r>
            <a:r>
              <a:rPr lang="en-US" sz="2000" spc="-15" dirty="0">
                <a:cs typeface="Arial"/>
              </a:rPr>
              <a:t>ones.</a:t>
            </a:r>
            <a:endParaRPr lang="en-US" sz="2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657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MARKET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818"/>
            <a:ext cx="10515600" cy="469914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3200" dirty="0"/>
          </a:p>
          <a:p>
            <a:pPr marL="0" indent="0">
              <a:buNone/>
            </a:pPr>
            <a:r>
              <a:rPr lang="en-US" sz="4000" dirty="0" smtClean="0"/>
              <a:t>Refers to the types of market in which the firms/producers/sellers operate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961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553863"/>
              </p:ext>
            </p:extLst>
          </p:nvPr>
        </p:nvGraphicFramePr>
        <p:xfrm>
          <a:off x="486383" y="955121"/>
          <a:ext cx="10311319" cy="52997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4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6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0855">
                <a:tc>
                  <a:txBody>
                    <a:bodyPr/>
                    <a:lstStyle/>
                    <a:p>
                      <a:pPr marL="72009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400" b="1" spc="30" dirty="0">
                          <a:latin typeface="Arial"/>
                          <a:cs typeface="Arial"/>
                        </a:rPr>
                        <a:t>Perfect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15" dirty="0">
                          <a:latin typeface="Arial"/>
                          <a:cs typeface="Arial"/>
                        </a:rPr>
                        <a:t>Competition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1416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400" b="1" spc="35" dirty="0">
                          <a:latin typeface="Arial"/>
                          <a:cs typeface="Arial"/>
                        </a:rPr>
                        <a:t>Monopoly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1416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89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 dirty="0">
                        <a:latin typeface="Times New Roman"/>
                        <a:cs typeface="Times New Roman"/>
                      </a:endParaRPr>
                    </a:p>
                    <a:p>
                      <a:pPr marL="471805" indent="-229870">
                        <a:lnSpc>
                          <a:spcPct val="100000"/>
                        </a:lnSpc>
                        <a:buFont typeface="Wingdings"/>
                        <a:buChar char=""/>
                        <a:tabLst>
                          <a:tab pos="472440" algn="l"/>
                        </a:tabLst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Production </a:t>
                      </a:r>
                      <a:r>
                        <a:rPr sz="1200" b="1" spc="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pricing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decisions</a:t>
                      </a:r>
                      <a:r>
                        <a:rPr sz="12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:</a:t>
                      </a:r>
                      <a:endParaRPr sz="1200" dirty="0">
                        <a:latin typeface="Arial"/>
                        <a:cs typeface="Arial"/>
                      </a:endParaRPr>
                    </a:p>
                    <a:p>
                      <a:pPr marL="528955" lvl="1" indent="-229870">
                        <a:lnSpc>
                          <a:spcPct val="100000"/>
                        </a:lnSpc>
                        <a:spcBef>
                          <a:spcPts val="215"/>
                        </a:spcBef>
                        <a:buAutoNum type="arabicPeriod"/>
                        <a:tabLst>
                          <a:tab pos="529590" algn="l"/>
                        </a:tabLst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large 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number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firms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endParaRPr sz="1200" dirty="0">
                        <a:latin typeface="Arial"/>
                        <a:cs typeface="Arial"/>
                      </a:endParaRPr>
                    </a:p>
                    <a:p>
                      <a:pPr marL="528955" lvl="1" indent="-229870">
                        <a:lnSpc>
                          <a:spcPct val="100000"/>
                        </a:lnSpc>
                        <a:spcBef>
                          <a:spcPts val="135"/>
                        </a:spcBef>
                        <a:buAutoNum type="arabicPeriod"/>
                        <a:tabLst>
                          <a:tab pos="529590" algn="l"/>
                        </a:tabLst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Price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 smtClean="0">
                          <a:latin typeface="Arial"/>
                          <a:cs typeface="Arial"/>
                        </a:rPr>
                        <a:t>taker</a:t>
                      </a:r>
                      <a:endParaRPr sz="1200" dirty="0">
                        <a:latin typeface="Arial"/>
                        <a:cs typeface="Arial"/>
                      </a:endParaRPr>
                    </a:p>
                    <a:p>
                      <a:pPr marL="528955" lvl="1" indent="-229870">
                        <a:lnSpc>
                          <a:spcPct val="100000"/>
                        </a:lnSpc>
                        <a:spcBef>
                          <a:spcPts val="135"/>
                        </a:spcBef>
                        <a:buAutoNum type="arabicPeriod"/>
                        <a:tabLst>
                          <a:tab pos="529590" algn="l"/>
                        </a:tabLst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Many 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producers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same</a:t>
                      </a:r>
                      <a:r>
                        <a:rPr sz="12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5" dirty="0" smtClean="0">
                          <a:latin typeface="Arial"/>
                          <a:cs typeface="Arial"/>
                        </a:rPr>
                        <a:t>product</a:t>
                      </a:r>
                      <a:endParaRPr sz="12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71120" indent="47625">
                        <a:lnSpc>
                          <a:spcPct val="100000"/>
                        </a:lnSpc>
                      </a:pPr>
                      <a:endParaRPr lang="en-US" sz="1800" b="1" spc="-10" dirty="0" smtClean="0">
                        <a:latin typeface="+mn-lt"/>
                        <a:cs typeface="Arial"/>
                      </a:endParaRPr>
                    </a:p>
                    <a:p>
                      <a:pPr marL="71120" indent="47625">
                        <a:lnSpc>
                          <a:spcPct val="100000"/>
                        </a:lnSpc>
                      </a:pPr>
                      <a:endParaRPr lang="en-US" sz="1800" b="1" spc="-10" dirty="0" smtClean="0">
                        <a:latin typeface="+mn-lt"/>
                        <a:cs typeface="Arial"/>
                      </a:endParaRPr>
                    </a:p>
                    <a:p>
                      <a:pPr marL="71120" indent="47625">
                        <a:lnSpc>
                          <a:spcPct val="100000"/>
                        </a:lnSpc>
                      </a:pPr>
                      <a:r>
                        <a:rPr sz="1800" b="1" spc="-10" dirty="0" smtClean="0">
                          <a:latin typeface="+mn-lt"/>
                          <a:cs typeface="Arial"/>
                        </a:rPr>
                        <a:t>Fig </a:t>
                      </a:r>
                      <a:r>
                        <a:rPr sz="1800" b="1" dirty="0">
                          <a:latin typeface="+mn-lt"/>
                          <a:cs typeface="Arial"/>
                        </a:rPr>
                        <a:t>: </a:t>
                      </a:r>
                      <a:r>
                        <a:rPr sz="1800" b="1" spc="-5" dirty="0">
                          <a:latin typeface="+mn-lt"/>
                          <a:cs typeface="Arial"/>
                        </a:rPr>
                        <a:t>Perfect 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Competition </a:t>
                      </a:r>
                      <a:r>
                        <a:rPr sz="1800" b="1" spc="5" dirty="0">
                          <a:latin typeface="+mn-lt"/>
                          <a:cs typeface="Arial"/>
                        </a:rPr>
                        <a:t>Demand</a:t>
                      </a:r>
                      <a:r>
                        <a:rPr sz="1800" b="1" spc="6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5" dirty="0">
                          <a:latin typeface="+mn-lt"/>
                          <a:cs typeface="Arial"/>
                        </a:rPr>
                        <a:t>Curve</a:t>
                      </a:r>
                      <a:endParaRPr sz="1800" dirty="0">
                        <a:latin typeface="+mn-lt"/>
                        <a:cs typeface="Arial"/>
                      </a:endParaRPr>
                    </a:p>
                    <a:p>
                      <a:pPr marL="71120" marR="65405">
                        <a:lnSpc>
                          <a:spcPts val="1350"/>
                        </a:lnSpc>
                        <a:spcBef>
                          <a:spcPts val="334"/>
                        </a:spcBef>
                      </a:pPr>
                      <a:r>
                        <a:rPr sz="1800" spc="-10" dirty="0">
                          <a:latin typeface="+mn-lt"/>
                          <a:cs typeface="Arial"/>
                        </a:rPr>
                        <a:t>Because </a:t>
                      </a:r>
                      <a:r>
                        <a:rPr sz="1800" spc="10" dirty="0">
                          <a:latin typeface="+mn-lt"/>
                          <a:cs typeface="Arial"/>
                        </a:rPr>
                        <a:t>they </a:t>
                      </a:r>
                      <a:r>
                        <a:rPr sz="1800" spc="15" dirty="0">
                          <a:latin typeface="+mn-lt"/>
                          <a:cs typeface="Arial"/>
                        </a:rPr>
                        <a:t>are </a:t>
                      </a:r>
                      <a:r>
                        <a:rPr sz="1800" dirty="0">
                          <a:latin typeface="+mn-lt"/>
                          <a:cs typeface="Arial"/>
                        </a:rPr>
                        <a:t>Price </a:t>
                      </a:r>
                      <a:r>
                        <a:rPr sz="1800" spc="-5" dirty="0">
                          <a:latin typeface="+mn-lt"/>
                          <a:cs typeface="Arial"/>
                        </a:rPr>
                        <a:t>Takers, </a:t>
                      </a:r>
                      <a:r>
                        <a:rPr sz="1800" spc="10" dirty="0">
                          <a:latin typeface="+mn-lt"/>
                          <a:cs typeface="Arial"/>
                        </a:rPr>
                        <a:t>they </a:t>
                      </a:r>
                      <a:r>
                        <a:rPr sz="1800" spc="-10" dirty="0">
                          <a:latin typeface="+mn-lt"/>
                          <a:cs typeface="Arial"/>
                        </a:rPr>
                        <a:t>face </a:t>
                      </a:r>
                      <a:r>
                        <a:rPr sz="1800" spc="-5" dirty="0">
                          <a:latin typeface="+mn-lt"/>
                          <a:cs typeface="Arial"/>
                        </a:rPr>
                        <a:t>a  </a:t>
                      </a:r>
                      <a:r>
                        <a:rPr sz="1800" spc="-25" dirty="0">
                          <a:latin typeface="+mn-lt"/>
                          <a:cs typeface="Arial"/>
                        </a:rPr>
                        <a:t>horizontal </a:t>
                      </a:r>
                      <a:r>
                        <a:rPr sz="1800" spc="-15" dirty="0">
                          <a:latin typeface="+mn-lt"/>
                          <a:cs typeface="Arial"/>
                        </a:rPr>
                        <a:t>demand</a:t>
                      </a:r>
                      <a:r>
                        <a:rPr sz="1800" spc="-2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spc="-30" dirty="0">
                          <a:latin typeface="+mn-lt"/>
                          <a:cs typeface="Arial"/>
                        </a:rPr>
                        <a:t>curve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.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 dirty="0">
                        <a:latin typeface="Times New Roman"/>
                        <a:cs typeface="Times New Roman"/>
                      </a:endParaRPr>
                    </a:p>
                    <a:p>
                      <a:pPr marL="490855" indent="-229870">
                        <a:lnSpc>
                          <a:spcPct val="100000"/>
                        </a:lnSpc>
                        <a:buFont typeface="Wingdings"/>
                        <a:buChar char=""/>
                        <a:tabLst>
                          <a:tab pos="491490" algn="l"/>
                        </a:tabLst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Production </a:t>
                      </a:r>
                      <a:r>
                        <a:rPr sz="1200" b="1" spc="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pricing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decisions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:</a:t>
                      </a:r>
                      <a:endParaRPr sz="1200" dirty="0">
                        <a:latin typeface="Arial"/>
                        <a:cs typeface="Arial"/>
                      </a:endParaRPr>
                    </a:p>
                    <a:p>
                      <a:pPr marL="528955" indent="-229235">
                        <a:lnSpc>
                          <a:spcPct val="100000"/>
                        </a:lnSpc>
                        <a:spcBef>
                          <a:spcPts val="215"/>
                        </a:spcBef>
                        <a:buAutoNum type="arabicPeriod"/>
                        <a:tabLst>
                          <a:tab pos="529590" algn="l"/>
                        </a:tabLst>
                      </a:pPr>
                      <a:r>
                        <a:rPr sz="1200" spc="-40" dirty="0">
                          <a:latin typeface="Arial"/>
                          <a:cs typeface="Arial"/>
                        </a:rPr>
                        <a:t>One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firm 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2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present.</a:t>
                      </a:r>
                      <a:endParaRPr sz="1200" dirty="0">
                        <a:latin typeface="Arial"/>
                        <a:cs typeface="Arial"/>
                      </a:endParaRPr>
                    </a:p>
                    <a:p>
                      <a:pPr marL="528955" indent="-229235">
                        <a:lnSpc>
                          <a:spcPct val="100000"/>
                        </a:lnSpc>
                        <a:spcBef>
                          <a:spcPts val="135"/>
                        </a:spcBef>
                        <a:buAutoNum type="arabicPeriod"/>
                        <a:tabLst>
                          <a:tab pos="529590" algn="l"/>
                        </a:tabLst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Price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 smtClean="0">
                          <a:latin typeface="Arial"/>
                          <a:cs typeface="Arial"/>
                        </a:rPr>
                        <a:t>maker</a:t>
                      </a:r>
                      <a:endParaRPr sz="1200" dirty="0">
                        <a:latin typeface="Arial"/>
                        <a:cs typeface="Arial"/>
                      </a:endParaRPr>
                    </a:p>
                    <a:p>
                      <a:pPr marL="528955" indent="-229235">
                        <a:lnSpc>
                          <a:spcPct val="100000"/>
                        </a:lnSpc>
                        <a:spcBef>
                          <a:spcPts val="135"/>
                        </a:spcBef>
                        <a:buAutoNum type="arabicPeriod"/>
                        <a:tabLst>
                          <a:tab pos="529590" algn="l"/>
                        </a:tabLst>
                      </a:pPr>
                      <a:r>
                        <a:rPr sz="1200" spc="-40" dirty="0">
                          <a:latin typeface="Arial"/>
                          <a:cs typeface="Arial"/>
                        </a:rPr>
                        <a:t>Only 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producer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5" dirty="0" smtClean="0">
                          <a:latin typeface="Arial"/>
                          <a:cs typeface="Arial"/>
                        </a:rPr>
                        <a:t>product</a:t>
                      </a:r>
                      <a:endParaRPr sz="12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548005" algn="just">
                        <a:lnSpc>
                          <a:spcPct val="100000"/>
                        </a:lnSpc>
                      </a:pPr>
                      <a:endParaRPr lang="en-US" sz="1400" b="1" spc="-10" dirty="0" smtClean="0">
                        <a:latin typeface="Arial"/>
                        <a:cs typeface="Arial"/>
                      </a:endParaRPr>
                    </a:p>
                    <a:p>
                      <a:pPr marL="548005" algn="just">
                        <a:lnSpc>
                          <a:spcPct val="100000"/>
                        </a:lnSpc>
                      </a:pPr>
                      <a:endParaRPr lang="en-US" sz="1400" b="1" spc="-10" dirty="0" smtClean="0">
                        <a:latin typeface="Arial"/>
                        <a:cs typeface="Arial"/>
                      </a:endParaRPr>
                    </a:p>
                    <a:p>
                      <a:pPr marL="548005" algn="just">
                        <a:lnSpc>
                          <a:spcPct val="100000"/>
                        </a:lnSpc>
                      </a:pPr>
                      <a:r>
                        <a:rPr sz="1400" b="1" spc="-10" dirty="0" smtClean="0">
                          <a:latin typeface="Arial"/>
                          <a:cs typeface="Arial"/>
                        </a:rPr>
                        <a:t>Fig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: Monopoly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Demand</a:t>
                      </a:r>
                      <a:r>
                        <a:rPr sz="14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Curve</a:t>
                      </a:r>
                      <a:endParaRPr sz="1400" dirty="0">
                        <a:latin typeface="Arial"/>
                        <a:cs typeface="Arial"/>
                      </a:endParaRPr>
                    </a:p>
                    <a:p>
                      <a:pPr marL="71120" marR="67310" algn="just">
                        <a:lnSpc>
                          <a:spcPct val="96400"/>
                        </a:lnSpc>
                        <a:spcBef>
                          <a:spcPts val="26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Because they </a:t>
                      </a:r>
                      <a:r>
                        <a:rPr sz="1400" spc="15" dirty="0">
                          <a:latin typeface="Arial"/>
                          <a:cs typeface="Arial"/>
                        </a:rPr>
                        <a:t>are 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Price 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Maker, 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they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face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  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downward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sloping demand curve. 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They 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have  to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accept 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lower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price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selling 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more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output.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060924" y="2899451"/>
            <a:ext cx="2030627" cy="17472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55206" y="2899451"/>
            <a:ext cx="2196979" cy="17312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116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9902" y="762667"/>
            <a:ext cx="1736148" cy="134612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164518" indent="-156292">
              <a:spcBef>
                <a:spcPts val="68"/>
              </a:spcBef>
              <a:buFont typeface="Wingdings"/>
              <a:buChar char=""/>
              <a:tabLst>
                <a:tab pos="164951" algn="l"/>
              </a:tabLst>
            </a:pPr>
            <a:r>
              <a:rPr sz="818" b="1" spc="-14" dirty="0">
                <a:latin typeface="Arial"/>
                <a:cs typeface="Arial"/>
              </a:rPr>
              <a:t>In </a:t>
            </a:r>
            <a:r>
              <a:rPr sz="818" b="1" dirty="0">
                <a:latin typeface="Arial"/>
                <a:cs typeface="Arial"/>
              </a:rPr>
              <a:t>case </a:t>
            </a:r>
            <a:r>
              <a:rPr sz="818" b="1" spc="3" dirty="0">
                <a:latin typeface="Arial"/>
                <a:cs typeface="Arial"/>
              </a:rPr>
              <a:t>of </a:t>
            </a:r>
            <a:r>
              <a:rPr sz="818" b="1" spc="-3" dirty="0">
                <a:latin typeface="Arial"/>
                <a:cs typeface="Arial"/>
              </a:rPr>
              <a:t>Perfect </a:t>
            </a:r>
            <a:r>
              <a:rPr sz="818" b="1" spc="-7" dirty="0">
                <a:latin typeface="Arial"/>
                <a:cs typeface="Arial"/>
              </a:rPr>
              <a:t>Competition</a:t>
            </a:r>
            <a:r>
              <a:rPr sz="818" b="1" spc="51" dirty="0">
                <a:latin typeface="Arial"/>
                <a:cs typeface="Arial"/>
              </a:rPr>
              <a:t> </a:t>
            </a:r>
            <a:r>
              <a:rPr sz="818" b="1" dirty="0">
                <a:latin typeface="Arial"/>
                <a:cs typeface="Arial"/>
              </a:rPr>
              <a:t>:</a:t>
            </a:r>
            <a:endParaRPr sz="818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69477" y="1098579"/>
            <a:ext cx="64943" cy="6494"/>
          </a:xfrm>
          <a:custGeom>
            <a:avLst/>
            <a:gdLst/>
            <a:ahLst/>
            <a:cxnLst/>
            <a:rect l="l" t="t" r="r" b="b"/>
            <a:pathLst>
              <a:path w="95250" h="9525">
                <a:moveTo>
                  <a:pt x="95250" y="0"/>
                </a:moveTo>
                <a:lnTo>
                  <a:pt x="0" y="0"/>
                </a:lnTo>
                <a:lnTo>
                  <a:pt x="0" y="9525"/>
                </a:lnTo>
                <a:lnTo>
                  <a:pt x="95250" y="9525"/>
                </a:lnTo>
                <a:lnTo>
                  <a:pt x="95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" name="object 4"/>
          <p:cNvSpPr/>
          <p:nvPr/>
        </p:nvSpPr>
        <p:spPr>
          <a:xfrm>
            <a:off x="4460731" y="1234959"/>
            <a:ext cx="64943" cy="6494"/>
          </a:xfrm>
          <a:custGeom>
            <a:avLst/>
            <a:gdLst/>
            <a:ahLst/>
            <a:cxnLst/>
            <a:rect l="l" t="t" r="r" b="b"/>
            <a:pathLst>
              <a:path w="95250" h="9525">
                <a:moveTo>
                  <a:pt x="95250" y="0"/>
                </a:moveTo>
                <a:lnTo>
                  <a:pt x="0" y="0"/>
                </a:lnTo>
                <a:lnTo>
                  <a:pt x="0" y="9525"/>
                </a:lnTo>
                <a:lnTo>
                  <a:pt x="95250" y="9525"/>
                </a:lnTo>
                <a:lnTo>
                  <a:pt x="95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" name="object 5"/>
          <p:cNvSpPr txBox="1"/>
          <p:nvPr/>
        </p:nvSpPr>
        <p:spPr>
          <a:xfrm>
            <a:off x="1736581" y="973581"/>
            <a:ext cx="3057092" cy="285107"/>
          </a:xfrm>
          <a:prstGeom prst="rect">
            <a:avLst/>
          </a:prstGeom>
        </p:spPr>
        <p:txBody>
          <a:bodyPr vert="horz" wrap="square" lIns="0" tIns="20349" rIns="0" bIns="0" rtlCol="0">
            <a:spAutoFit/>
          </a:bodyPr>
          <a:lstStyle/>
          <a:p>
            <a:pPr marL="8659">
              <a:spcBef>
                <a:spcPts val="160"/>
              </a:spcBef>
            </a:pPr>
            <a:r>
              <a:rPr sz="818" b="1" dirty="0">
                <a:latin typeface="Arial"/>
                <a:cs typeface="Arial"/>
              </a:rPr>
              <a:t>Total </a:t>
            </a:r>
            <a:r>
              <a:rPr sz="818" b="1" spc="7" dirty="0">
                <a:latin typeface="Arial"/>
                <a:cs typeface="Arial"/>
              </a:rPr>
              <a:t>Revenue </a:t>
            </a:r>
            <a:r>
              <a:rPr sz="818" b="1" dirty="0">
                <a:latin typeface="Arial"/>
                <a:cs typeface="Arial"/>
              </a:rPr>
              <a:t>(T.R) =</a:t>
            </a:r>
            <a:r>
              <a:rPr sz="818" b="1" spc="-61" dirty="0">
                <a:latin typeface="Arial"/>
                <a:cs typeface="Arial"/>
              </a:rPr>
              <a:t> </a:t>
            </a:r>
            <a:r>
              <a:rPr sz="818" spc="-51" dirty="0">
                <a:latin typeface="Arial"/>
                <a:cs typeface="Arial"/>
              </a:rPr>
              <a:t>𝒑</a:t>
            </a:r>
            <a:r>
              <a:rPr sz="818" b="1" spc="-51" dirty="0">
                <a:latin typeface="Arial"/>
                <a:cs typeface="Arial"/>
              </a:rPr>
              <a:t>.q</a:t>
            </a:r>
            <a:endParaRPr sz="818" dirty="0">
              <a:latin typeface="Arial"/>
              <a:cs typeface="Arial"/>
            </a:endParaRPr>
          </a:p>
          <a:p>
            <a:pPr marL="8659">
              <a:spcBef>
                <a:spcPts val="95"/>
              </a:spcBef>
            </a:pPr>
            <a:r>
              <a:rPr sz="818" spc="-14" dirty="0">
                <a:latin typeface="Arial"/>
                <a:cs typeface="Arial"/>
              </a:rPr>
              <a:t>Where, </a:t>
            </a:r>
            <a:r>
              <a:rPr sz="818" spc="-109" dirty="0" smtClean="0">
                <a:latin typeface="Arial"/>
                <a:cs typeface="Arial"/>
              </a:rPr>
              <a:t>𝒑</a:t>
            </a:r>
            <a:r>
              <a:rPr lang="en-IN" sz="818" spc="-109" dirty="0" smtClean="0">
                <a:latin typeface="Arial"/>
                <a:cs typeface="Arial"/>
              </a:rPr>
              <a:t> </a:t>
            </a:r>
            <a:r>
              <a:rPr sz="818" spc="-109" dirty="0" smtClean="0">
                <a:latin typeface="Arial"/>
                <a:cs typeface="Arial"/>
              </a:rPr>
              <a:t> </a:t>
            </a:r>
            <a:r>
              <a:rPr sz="818" spc="7" dirty="0">
                <a:latin typeface="Arial"/>
                <a:cs typeface="Arial"/>
              </a:rPr>
              <a:t>is </a:t>
            </a:r>
            <a:r>
              <a:rPr sz="818" spc="-27" dirty="0">
                <a:latin typeface="Arial"/>
                <a:cs typeface="Arial"/>
              </a:rPr>
              <a:t>the </a:t>
            </a:r>
            <a:r>
              <a:rPr sz="818" spc="-14" dirty="0">
                <a:latin typeface="Arial"/>
                <a:cs typeface="Arial"/>
              </a:rPr>
              <a:t>fixed </a:t>
            </a:r>
            <a:r>
              <a:rPr sz="818" dirty="0">
                <a:latin typeface="Arial"/>
                <a:cs typeface="Arial"/>
              </a:rPr>
              <a:t>price </a:t>
            </a:r>
            <a:r>
              <a:rPr sz="818" spc="-17" dirty="0">
                <a:latin typeface="Arial"/>
                <a:cs typeface="Arial"/>
              </a:rPr>
              <a:t>and </a:t>
            </a:r>
            <a:r>
              <a:rPr sz="818" b="1" dirty="0">
                <a:latin typeface="Arial"/>
                <a:cs typeface="Arial"/>
              </a:rPr>
              <a:t>q </a:t>
            </a:r>
            <a:r>
              <a:rPr sz="818" spc="7" dirty="0">
                <a:latin typeface="Arial"/>
                <a:cs typeface="Arial"/>
              </a:rPr>
              <a:t>is</a:t>
            </a:r>
            <a:r>
              <a:rPr sz="818" spc="27" dirty="0">
                <a:latin typeface="Arial"/>
                <a:cs typeface="Arial"/>
              </a:rPr>
              <a:t> </a:t>
            </a:r>
            <a:r>
              <a:rPr sz="818" spc="-17" dirty="0">
                <a:latin typeface="Arial"/>
                <a:cs typeface="Arial"/>
              </a:rPr>
              <a:t>quantity</a:t>
            </a:r>
            <a:endParaRPr sz="818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1594" y="3213566"/>
            <a:ext cx="2091170" cy="291665"/>
          </a:xfrm>
          <a:prstGeom prst="rect">
            <a:avLst/>
          </a:prstGeom>
        </p:spPr>
        <p:txBody>
          <a:bodyPr vert="horz" wrap="square" lIns="0" tIns="26843" rIns="0" bIns="0" rtlCol="0">
            <a:spAutoFit/>
          </a:bodyPr>
          <a:lstStyle/>
          <a:p>
            <a:pPr marL="320378">
              <a:spcBef>
                <a:spcPts val="211"/>
              </a:spcBef>
            </a:pPr>
            <a:r>
              <a:rPr sz="818" b="1" spc="-7" dirty="0">
                <a:latin typeface="Arial"/>
                <a:cs typeface="Arial"/>
              </a:rPr>
              <a:t>Fig </a:t>
            </a:r>
            <a:r>
              <a:rPr sz="818" b="1" dirty="0">
                <a:latin typeface="Arial"/>
                <a:cs typeface="Arial"/>
              </a:rPr>
              <a:t>: Total </a:t>
            </a:r>
            <a:r>
              <a:rPr sz="818" b="1" spc="7" dirty="0">
                <a:latin typeface="Arial"/>
                <a:cs typeface="Arial"/>
              </a:rPr>
              <a:t>Revenue</a:t>
            </a:r>
            <a:r>
              <a:rPr sz="818" b="1" spc="-75" dirty="0">
                <a:latin typeface="Arial"/>
                <a:cs typeface="Arial"/>
              </a:rPr>
              <a:t> </a:t>
            </a:r>
            <a:r>
              <a:rPr sz="818" b="1" spc="3" dirty="0">
                <a:latin typeface="Arial"/>
                <a:cs typeface="Arial"/>
              </a:rPr>
              <a:t>Curve</a:t>
            </a:r>
            <a:endParaRPr sz="818" dirty="0">
              <a:latin typeface="Arial"/>
              <a:cs typeface="Arial"/>
            </a:endParaRPr>
          </a:p>
          <a:p>
            <a:pPr marL="8659">
              <a:spcBef>
                <a:spcPts val="147"/>
              </a:spcBef>
            </a:pPr>
            <a:r>
              <a:rPr sz="818" dirty="0">
                <a:latin typeface="Arial"/>
                <a:cs typeface="Arial"/>
              </a:rPr>
              <a:t>A </a:t>
            </a:r>
            <a:r>
              <a:rPr sz="818" spc="-7" dirty="0">
                <a:latin typeface="Arial"/>
                <a:cs typeface="Arial"/>
              </a:rPr>
              <a:t>perfect </a:t>
            </a:r>
            <a:r>
              <a:rPr sz="818" dirty="0">
                <a:latin typeface="Arial"/>
                <a:cs typeface="Arial"/>
              </a:rPr>
              <a:t>competitor </a:t>
            </a:r>
            <a:r>
              <a:rPr sz="818" spc="-3" dirty="0">
                <a:latin typeface="Arial"/>
                <a:cs typeface="Arial"/>
              </a:rPr>
              <a:t>accepts </a:t>
            </a:r>
            <a:r>
              <a:rPr sz="818" spc="-10" dirty="0">
                <a:latin typeface="Arial"/>
                <a:cs typeface="Arial"/>
              </a:rPr>
              <a:t>the</a:t>
            </a:r>
            <a:r>
              <a:rPr sz="818" spc="48" dirty="0">
                <a:latin typeface="Arial"/>
                <a:cs typeface="Arial"/>
              </a:rPr>
              <a:t> </a:t>
            </a:r>
            <a:r>
              <a:rPr sz="818" spc="3" dirty="0">
                <a:latin typeface="Arial"/>
                <a:cs typeface="Arial"/>
              </a:rPr>
              <a:t>market</a:t>
            </a:r>
            <a:endParaRPr sz="818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08995" y="4597379"/>
            <a:ext cx="448974" cy="134612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818" b="1" dirty="0">
                <a:latin typeface="Arial"/>
                <a:cs typeface="Arial"/>
              </a:rPr>
              <a:t>Marginal</a:t>
            </a:r>
            <a:endParaRPr sz="818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4523" y="4389052"/>
            <a:ext cx="3679150" cy="283633"/>
          </a:xfrm>
          <a:prstGeom prst="rect">
            <a:avLst/>
          </a:prstGeom>
        </p:spPr>
        <p:txBody>
          <a:bodyPr vert="horz" wrap="square" lIns="0" tIns="20349" rIns="0" bIns="0" rtlCol="0">
            <a:spAutoFit/>
          </a:bodyPr>
          <a:lstStyle/>
          <a:p>
            <a:pPr marL="8659">
              <a:spcBef>
                <a:spcPts val="160"/>
              </a:spcBef>
              <a:tabLst>
                <a:tab pos="326439" algn="l"/>
                <a:tab pos="527758" algn="l"/>
                <a:tab pos="897924" algn="l"/>
                <a:tab pos="1112230" algn="l"/>
                <a:tab pos="1268089" algn="l"/>
              </a:tabLst>
            </a:pPr>
            <a:r>
              <a:rPr sz="818" dirty="0">
                <a:latin typeface="Arial"/>
                <a:cs typeface="Arial"/>
              </a:rPr>
              <a:t>p</a:t>
            </a:r>
            <a:r>
              <a:rPr sz="818" spc="-20" dirty="0">
                <a:latin typeface="Arial"/>
                <a:cs typeface="Arial"/>
              </a:rPr>
              <a:t>r</a:t>
            </a:r>
            <a:r>
              <a:rPr sz="818" spc="17" dirty="0">
                <a:latin typeface="Arial"/>
                <a:cs typeface="Arial"/>
              </a:rPr>
              <a:t>i</a:t>
            </a:r>
            <a:r>
              <a:rPr sz="818" spc="-3" dirty="0">
                <a:latin typeface="Arial"/>
                <a:cs typeface="Arial"/>
              </a:rPr>
              <a:t>ce</a:t>
            </a:r>
            <a:r>
              <a:rPr sz="818" dirty="0">
                <a:latin typeface="Arial"/>
                <a:cs typeface="Arial"/>
              </a:rPr>
              <a:t>	as	g</a:t>
            </a:r>
            <a:r>
              <a:rPr sz="818" spc="17" dirty="0">
                <a:latin typeface="Arial"/>
                <a:cs typeface="Arial"/>
              </a:rPr>
              <a:t>i</a:t>
            </a:r>
            <a:r>
              <a:rPr sz="818" spc="-55" dirty="0">
                <a:latin typeface="Arial"/>
                <a:cs typeface="Arial"/>
              </a:rPr>
              <a:t>v</a:t>
            </a:r>
            <a:r>
              <a:rPr sz="818" spc="51" dirty="0">
                <a:latin typeface="Arial"/>
                <a:cs typeface="Arial"/>
              </a:rPr>
              <a:t>e</a:t>
            </a:r>
            <a:r>
              <a:rPr sz="818" dirty="0">
                <a:latin typeface="Arial"/>
                <a:cs typeface="Arial"/>
              </a:rPr>
              <a:t>n.	</a:t>
            </a:r>
            <a:r>
              <a:rPr sz="818" spc="14" dirty="0">
                <a:latin typeface="Arial"/>
                <a:cs typeface="Arial"/>
              </a:rPr>
              <a:t>A</a:t>
            </a:r>
            <a:r>
              <a:rPr sz="818" dirty="0">
                <a:latin typeface="Arial"/>
                <a:cs typeface="Arial"/>
              </a:rPr>
              <a:t>s	</a:t>
            </a:r>
            <a:r>
              <a:rPr sz="818" spc="-3" dirty="0">
                <a:latin typeface="Arial"/>
                <a:cs typeface="Arial"/>
              </a:rPr>
              <a:t>a</a:t>
            </a:r>
            <a:r>
              <a:rPr sz="818" dirty="0">
                <a:latin typeface="Arial"/>
                <a:cs typeface="Arial"/>
              </a:rPr>
              <a:t>	</a:t>
            </a:r>
            <a:r>
              <a:rPr sz="818" spc="-20" dirty="0">
                <a:latin typeface="Arial"/>
                <a:cs typeface="Arial"/>
              </a:rPr>
              <a:t>r</a:t>
            </a:r>
            <a:r>
              <a:rPr sz="818" dirty="0">
                <a:latin typeface="Arial"/>
                <a:cs typeface="Arial"/>
              </a:rPr>
              <a:t>e</a:t>
            </a:r>
            <a:r>
              <a:rPr sz="818" spc="48" dirty="0">
                <a:latin typeface="Arial"/>
                <a:cs typeface="Arial"/>
              </a:rPr>
              <a:t>s</a:t>
            </a:r>
            <a:r>
              <a:rPr sz="818" dirty="0">
                <a:latin typeface="Arial"/>
                <a:cs typeface="Arial"/>
              </a:rPr>
              <a:t>u</a:t>
            </a:r>
            <a:r>
              <a:rPr sz="818" spc="-34" dirty="0">
                <a:latin typeface="Arial"/>
                <a:cs typeface="Arial"/>
              </a:rPr>
              <a:t>l</a:t>
            </a:r>
            <a:r>
              <a:rPr sz="818" spc="27" dirty="0">
                <a:latin typeface="Arial"/>
                <a:cs typeface="Arial"/>
              </a:rPr>
              <a:t>t</a:t>
            </a:r>
            <a:r>
              <a:rPr sz="818" dirty="0">
                <a:latin typeface="Arial"/>
                <a:cs typeface="Arial"/>
              </a:rPr>
              <a:t>,</a:t>
            </a:r>
          </a:p>
          <a:p>
            <a:pPr marL="8659" marR="186165">
              <a:lnSpc>
                <a:spcPct val="109400"/>
              </a:lnSpc>
            </a:pPr>
            <a:r>
              <a:rPr sz="818" b="1" spc="7" dirty="0">
                <a:latin typeface="Arial"/>
                <a:cs typeface="Arial"/>
              </a:rPr>
              <a:t>Revenue </a:t>
            </a:r>
            <a:r>
              <a:rPr sz="818" spc="-14" dirty="0">
                <a:latin typeface="Arial"/>
                <a:cs typeface="Arial"/>
              </a:rPr>
              <a:t>equals </a:t>
            </a:r>
            <a:r>
              <a:rPr sz="818" b="1" spc="-3" dirty="0">
                <a:latin typeface="Arial"/>
                <a:cs typeface="Arial"/>
              </a:rPr>
              <a:t>price.  </a:t>
            </a:r>
            <a:r>
              <a:rPr sz="818" b="1" spc="-7" dirty="0">
                <a:latin typeface="Arial"/>
                <a:cs typeface="Arial"/>
              </a:rPr>
              <a:t>Marginal </a:t>
            </a:r>
            <a:r>
              <a:rPr sz="818" b="1" spc="7" dirty="0">
                <a:latin typeface="Arial"/>
                <a:cs typeface="Arial"/>
              </a:rPr>
              <a:t>Revenue </a:t>
            </a:r>
            <a:r>
              <a:rPr sz="818" b="1" spc="-7" dirty="0">
                <a:latin typeface="Arial"/>
                <a:cs typeface="Arial"/>
              </a:rPr>
              <a:t>(M.R) </a:t>
            </a:r>
            <a:r>
              <a:rPr sz="818" b="1" dirty="0">
                <a:latin typeface="Arial"/>
                <a:cs typeface="Arial"/>
              </a:rPr>
              <a:t>=</a:t>
            </a:r>
            <a:r>
              <a:rPr sz="818" b="1" spc="-17" dirty="0">
                <a:latin typeface="Arial"/>
                <a:cs typeface="Arial"/>
              </a:rPr>
              <a:t> </a:t>
            </a:r>
            <a:r>
              <a:rPr sz="818" spc="-109" dirty="0">
                <a:latin typeface="Arial"/>
                <a:cs typeface="Arial"/>
              </a:rPr>
              <a:t>𝒑</a:t>
            </a:r>
            <a:endParaRPr sz="818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71060" y="3458181"/>
            <a:ext cx="64943" cy="6494"/>
          </a:xfrm>
          <a:custGeom>
            <a:avLst/>
            <a:gdLst/>
            <a:ahLst/>
            <a:cxnLst/>
            <a:rect l="l" t="t" r="r" b="b"/>
            <a:pathLst>
              <a:path w="95250" h="9525">
                <a:moveTo>
                  <a:pt x="95250" y="0"/>
                </a:moveTo>
                <a:lnTo>
                  <a:pt x="0" y="0"/>
                </a:lnTo>
                <a:lnTo>
                  <a:pt x="0" y="9525"/>
                </a:lnTo>
                <a:lnTo>
                  <a:pt x="95250" y="9525"/>
                </a:lnTo>
                <a:lnTo>
                  <a:pt x="95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0" name="object 10"/>
          <p:cNvSpPr txBox="1"/>
          <p:nvPr/>
        </p:nvSpPr>
        <p:spPr>
          <a:xfrm>
            <a:off x="7882164" y="761113"/>
            <a:ext cx="1233487" cy="134612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164518" indent="-156292">
              <a:spcBef>
                <a:spcPts val="68"/>
              </a:spcBef>
              <a:buFont typeface="Wingdings"/>
              <a:buChar char=""/>
              <a:tabLst>
                <a:tab pos="164951" algn="l"/>
              </a:tabLst>
            </a:pPr>
            <a:r>
              <a:rPr sz="818" b="1" spc="-14" dirty="0">
                <a:latin typeface="Arial"/>
                <a:cs typeface="Arial"/>
              </a:rPr>
              <a:t>In </a:t>
            </a:r>
            <a:r>
              <a:rPr sz="818" b="1" dirty="0">
                <a:latin typeface="Arial"/>
                <a:cs typeface="Arial"/>
              </a:rPr>
              <a:t>case </a:t>
            </a:r>
            <a:r>
              <a:rPr sz="818" b="1" spc="3" dirty="0">
                <a:latin typeface="Arial"/>
                <a:cs typeface="Arial"/>
              </a:rPr>
              <a:t>of </a:t>
            </a:r>
            <a:r>
              <a:rPr sz="818" b="1" dirty="0">
                <a:latin typeface="Arial"/>
                <a:cs typeface="Arial"/>
              </a:rPr>
              <a:t>Monopoly</a:t>
            </a:r>
            <a:r>
              <a:rPr sz="818" b="1" spc="-75" dirty="0">
                <a:latin typeface="Arial"/>
                <a:cs typeface="Arial"/>
              </a:rPr>
              <a:t> </a:t>
            </a:r>
            <a:r>
              <a:rPr sz="818" b="1" dirty="0">
                <a:latin typeface="Arial"/>
                <a:cs typeface="Arial"/>
              </a:rPr>
              <a:t>:</a:t>
            </a:r>
            <a:endParaRPr sz="818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49961" y="1052755"/>
            <a:ext cx="2174298" cy="403916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lnSpc>
                <a:spcPts val="951"/>
              </a:lnSpc>
              <a:spcBef>
                <a:spcPts val="68"/>
              </a:spcBef>
            </a:pPr>
            <a:r>
              <a:rPr sz="818" b="1" dirty="0">
                <a:latin typeface="Arial"/>
                <a:cs typeface="Arial"/>
              </a:rPr>
              <a:t>Total </a:t>
            </a:r>
            <a:r>
              <a:rPr sz="818" b="1" spc="7" dirty="0">
                <a:latin typeface="Arial"/>
                <a:cs typeface="Arial"/>
              </a:rPr>
              <a:t>Revenue </a:t>
            </a:r>
            <a:r>
              <a:rPr sz="818" b="1" spc="-3" dirty="0">
                <a:latin typeface="Arial"/>
                <a:cs typeface="Arial"/>
              </a:rPr>
              <a:t>(T.R) </a:t>
            </a:r>
            <a:r>
              <a:rPr sz="818" b="1" dirty="0">
                <a:latin typeface="Arial"/>
                <a:cs typeface="Arial"/>
              </a:rPr>
              <a:t>= p(q) .</a:t>
            </a:r>
            <a:r>
              <a:rPr sz="818" b="1" spc="-102" dirty="0">
                <a:latin typeface="Arial"/>
                <a:cs typeface="Arial"/>
              </a:rPr>
              <a:t> </a:t>
            </a:r>
            <a:r>
              <a:rPr sz="818" b="1" dirty="0">
                <a:latin typeface="Arial"/>
                <a:cs typeface="Arial"/>
              </a:rPr>
              <a:t>q</a:t>
            </a:r>
            <a:endParaRPr sz="818" dirty="0">
              <a:latin typeface="Arial"/>
              <a:cs typeface="Arial"/>
            </a:endParaRPr>
          </a:p>
          <a:p>
            <a:pPr marL="8659">
              <a:lnSpc>
                <a:spcPts val="951"/>
              </a:lnSpc>
            </a:pPr>
            <a:r>
              <a:rPr sz="818" spc="-7" dirty="0">
                <a:latin typeface="Arial"/>
                <a:cs typeface="Arial"/>
              </a:rPr>
              <a:t>where, </a:t>
            </a:r>
            <a:r>
              <a:rPr sz="818" b="1" dirty="0">
                <a:latin typeface="Arial"/>
                <a:cs typeface="Arial"/>
              </a:rPr>
              <a:t>p(q) </a:t>
            </a:r>
            <a:r>
              <a:rPr sz="818" spc="-7" dirty="0">
                <a:latin typeface="Arial"/>
                <a:cs typeface="Arial"/>
              </a:rPr>
              <a:t>shows </a:t>
            </a:r>
            <a:r>
              <a:rPr sz="818" spc="7" dirty="0">
                <a:latin typeface="Arial"/>
                <a:cs typeface="Arial"/>
              </a:rPr>
              <a:t>that </a:t>
            </a:r>
            <a:r>
              <a:rPr sz="818" b="1" spc="3" dirty="0">
                <a:latin typeface="Arial"/>
                <a:cs typeface="Arial"/>
              </a:rPr>
              <a:t>price </a:t>
            </a:r>
            <a:r>
              <a:rPr sz="818" b="1" spc="-3" dirty="0">
                <a:latin typeface="Arial"/>
                <a:cs typeface="Arial"/>
              </a:rPr>
              <a:t>(p) </a:t>
            </a:r>
            <a:r>
              <a:rPr sz="818" spc="7" dirty="0">
                <a:latin typeface="Arial"/>
                <a:cs typeface="Arial"/>
              </a:rPr>
              <a:t>is </a:t>
            </a:r>
            <a:r>
              <a:rPr sz="818" spc="-3" dirty="0">
                <a:latin typeface="Arial"/>
                <a:cs typeface="Arial"/>
              </a:rPr>
              <a:t>a</a:t>
            </a:r>
            <a:r>
              <a:rPr sz="818" spc="51" dirty="0">
                <a:latin typeface="Arial"/>
                <a:cs typeface="Arial"/>
              </a:rPr>
              <a:t> </a:t>
            </a:r>
            <a:r>
              <a:rPr sz="818" spc="-3" dirty="0">
                <a:latin typeface="Arial"/>
                <a:cs typeface="Arial"/>
              </a:rPr>
              <a:t>function</a:t>
            </a:r>
            <a:endParaRPr sz="818" dirty="0">
              <a:latin typeface="Arial"/>
              <a:cs typeface="Arial"/>
            </a:endParaRPr>
          </a:p>
          <a:p>
            <a:pPr marL="8659">
              <a:spcBef>
                <a:spcPts val="143"/>
              </a:spcBef>
            </a:pPr>
            <a:r>
              <a:rPr sz="818" dirty="0">
                <a:latin typeface="Arial"/>
                <a:cs typeface="Arial"/>
              </a:rPr>
              <a:t>of </a:t>
            </a:r>
            <a:r>
              <a:rPr sz="818" b="1" spc="-7" dirty="0">
                <a:latin typeface="Arial"/>
                <a:cs typeface="Arial"/>
              </a:rPr>
              <a:t>quantity</a:t>
            </a:r>
            <a:r>
              <a:rPr sz="818" b="1" spc="-10" dirty="0">
                <a:latin typeface="Arial"/>
                <a:cs typeface="Arial"/>
              </a:rPr>
              <a:t> </a:t>
            </a:r>
            <a:r>
              <a:rPr sz="818" b="1" spc="-3" dirty="0">
                <a:latin typeface="Arial"/>
                <a:cs typeface="Arial"/>
              </a:rPr>
              <a:t>(q)</a:t>
            </a:r>
            <a:endParaRPr sz="818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69158" y="2855850"/>
            <a:ext cx="2149619" cy="427664"/>
          </a:xfrm>
          <a:prstGeom prst="rect">
            <a:avLst/>
          </a:prstGeom>
        </p:spPr>
        <p:txBody>
          <a:bodyPr vert="horz" wrap="square" lIns="0" tIns="26843" rIns="0" bIns="0" rtlCol="0">
            <a:spAutoFit/>
          </a:bodyPr>
          <a:lstStyle/>
          <a:p>
            <a:pPr marL="437705">
              <a:spcBef>
                <a:spcPts val="211"/>
              </a:spcBef>
            </a:pPr>
            <a:r>
              <a:rPr sz="818" b="1" spc="-7" dirty="0">
                <a:latin typeface="Arial"/>
                <a:cs typeface="Arial"/>
              </a:rPr>
              <a:t>Fig </a:t>
            </a:r>
            <a:r>
              <a:rPr sz="818" b="1" dirty="0">
                <a:latin typeface="Arial"/>
                <a:cs typeface="Arial"/>
              </a:rPr>
              <a:t>: Total </a:t>
            </a:r>
            <a:r>
              <a:rPr sz="818" b="1" spc="7" dirty="0">
                <a:latin typeface="Arial"/>
                <a:cs typeface="Arial"/>
              </a:rPr>
              <a:t>Revenue</a:t>
            </a:r>
            <a:r>
              <a:rPr sz="818" b="1" spc="-27" dirty="0">
                <a:latin typeface="Arial"/>
                <a:cs typeface="Arial"/>
              </a:rPr>
              <a:t> </a:t>
            </a:r>
            <a:r>
              <a:rPr sz="818" b="1" spc="3" dirty="0">
                <a:latin typeface="Arial"/>
                <a:cs typeface="Arial"/>
              </a:rPr>
              <a:t>Curve</a:t>
            </a:r>
            <a:endParaRPr sz="818" dirty="0">
              <a:latin typeface="Arial"/>
              <a:cs typeface="Arial"/>
            </a:endParaRPr>
          </a:p>
          <a:p>
            <a:pPr marL="8659" marR="3464">
              <a:lnSpc>
                <a:spcPct val="104200"/>
              </a:lnSpc>
              <a:spcBef>
                <a:spcPts val="102"/>
              </a:spcBef>
            </a:pPr>
            <a:r>
              <a:rPr sz="818" dirty="0">
                <a:latin typeface="Arial"/>
                <a:cs typeface="Arial"/>
              </a:rPr>
              <a:t>A </a:t>
            </a:r>
            <a:r>
              <a:rPr sz="818" spc="-7" dirty="0">
                <a:latin typeface="Arial"/>
                <a:cs typeface="Arial"/>
              </a:rPr>
              <a:t>monopolist firm sets </a:t>
            </a:r>
            <a:r>
              <a:rPr sz="818" spc="-27" dirty="0">
                <a:latin typeface="Arial"/>
                <a:cs typeface="Arial"/>
              </a:rPr>
              <a:t>the </a:t>
            </a:r>
            <a:r>
              <a:rPr sz="818" dirty="0">
                <a:latin typeface="Arial"/>
                <a:cs typeface="Arial"/>
              </a:rPr>
              <a:t>price of </a:t>
            </a:r>
            <a:r>
              <a:rPr sz="818" spc="-27" dirty="0">
                <a:latin typeface="Arial"/>
                <a:cs typeface="Arial"/>
              </a:rPr>
              <a:t>the </a:t>
            </a:r>
            <a:r>
              <a:rPr sz="818" spc="-10" dirty="0">
                <a:latin typeface="Arial"/>
                <a:cs typeface="Arial"/>
              </a:rPr>
              <a:t>product.  </a:t>
            </a:r>
            <a:r>
              <a:rPr sz="818" spc="3" dirty="0">
                <a:latin typeface="Arial"/>
                <a:cs typeface="Arial"/>
              </a:rPr>
              <a:t>So, </a:t>
            </a:r>
            <a:r>
              <a:rPr sz="818" b="1" spc="-7" dirty="0">
                <a:latin typeface="Arial"/>
                <a:cs typeface="Arial"/>
              </a:rPr>
              <a:t>Marginal </a:t>
            </a:r>
            <a:r>
              <a:rPr sz="818" b="1" spc="7" dirty="0">
                <a:latin typeface="Arial"/>
                <a:cs typeface="Arial"/>
              </a:rPr>
              <a:t>Revenue</a:t>
            </a:r>
            <a:r>
              <a:rPr sz="818" b="1" spc="-48" dirty="0">
                <a:latin typeface="Arial"/>
                <a:cs typeface="Arial"/>
              </a:rPr>
              <a:t> </a:t>
            </a:r>
            <a:r>
              <a:rPr sz="818" b="1" dirty="0">
                <a:latin typeface="Arial"/>
                <a:cs typeface="Arial"/>
              </a:rPr>
              <a:t>:</a:t>
            </a:r>
            <a:endParaRPr sz="818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54325" y="3458180"/>
            <a:ext cx="169285" cy="12989"/>
          </a:xfrm>
          <a:custGeom>
            <a:avLst/>
            <a:gdLst/>
            <a:ahLst/>
            <a:cxnLst/>
            <a:rect l="l" t="t" r="r" b="b"/>
            <a:pathLst>
              <a:path w="248285" h="19050">
                <a:moveTo>
                  <a:pt x="247967" y="0"/>
                </a:moveTo>
                <a:lnTo>
                  <a:pt x="0" y="0"/>
                </a:lnTo>
                <a:lnTo>
                  <a:pt x="0" y="19050"/>
                </a:lnTo>
                <a:lnTo>
                  <a:pt x="247967" y="19050"/>
                </a:lnTo>
                <a:lnTo>
                  <a:pt x="247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4" name="object 14"/>
          <p:cNvSpPr txBox="1"/>
          <p:nvPr/>
        </p:nvSpPr>
        <p:spPr>
          <a:xfrm>
            <a:off x="6233679" y="3404061"/>
            <a:ext cx="585354" cy="134612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  <a:tabLst>
                <a:tab pos="515635" algn="l"/>
              </a:tabLst>
            </a:pPr>
            <a:r>
              <a:rPr sz="818" b="1" spc="-17" dirty="0">
                <a:latin typeface="Arial"/>
                <a:cs typeface="Arial"/>
              </a:rPr>
              <a:t>M</a:t>
            </a:r>
            <a:r>
              <a:rPr sz="818" b="1" spc="-24" dirty="0">
                <a:latin typeface="Arial"/>
                <a:cs typeface="Arial"/>
              </a:rPr>
              <a:t>.</a:t>
            </a:r>
            <a:r>
              <a:rPr sz="818" b="1" spc="-3" dirty="0">
                <a:latin typeface="Arial"/>
                <a:cs typeface="Arial"/>
              </a:rPr>
              <a:t>R</a:t>
            </a:r>
            <a:r>
              <a:rPr sz="818" b="1" spc="51" dirty="0">
                <a:latin typeface="Arial"/>
                <a:cs typeface="Arial"/>
              </a:rPr>
              <a:t> </a:t>
            </a:r>
            <a:r>
              <a:rPr sz="818" dirty="0">
                <a:latin typeface="Arial"/>
                <a:cs typeface="Arial"/>
              </a:rPr>
              <a:t>=	=</a:t>
            </a:r>
            <a:endParaRPr sz="818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45580" y="3280453"/>
            <a:ext cx="421698" cy="157893"/>
          </a:xfrm>
          <a:prstGeom prst="rect">
            <a:avLst/>
          </a:prstGeom>
        </p:spPr>
        <p:txBody>
          <a:bodyPr vert="horz" wrap="square" lIns="0" tIns="10824" rIns="0" bIns="0" rtlCol="0">
            <a:spAutoFit/>
          </a:bodyPr>
          <a:lstStyle/>
          <a:p>
            <a:pPr marL="8659">
              <a:spcBef>
                <a:spcPts val="85"/>
              </a:spcBef>
              <a:tabLst>
                <a:tab pos="333366" algn="l"/>
              </a:tabLst>
            </a:pPr>
            <a:r>
              <a:rPr sz="955" spc="-133" dirty="0">
                <a:latin typeface="Arial"/>
                <a:cs typeface="Arial"/>
              </a:rPr>
              <a:t>𝑑</a:t>
            </a:r>
            <a:r>
              <a:rPr sz="955" spc="-102" dirty="0">
                <a:latin typeface="Arial"/>
                <a:cs typeface="Arial"/>
              </a:rPr>
              <a:t>𝑅</a:t>
            </a:r>
            <a:r>
              <a:rPr sz="955" dirty="0">
                <a:latin typeface="Arial"/>
                <a:cs typeface="Arial"/>
              </a:rPr>
              <a:t>	</a:t>
            </a:r>
            <a:r>
              <a:rPr sz="955" spc="-126" dirty="0">
                <a:latin typeface="Arial"/>
                <a:cs typeface="Arial"/>
              </a:rPr>
              <a:t>𝑑</a:t>
            </a:r>
            <a:endParaRPr sz="955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45580" y="3475542"/>
            <a:ext cx="454602" cy="157893"/>
          </a:xfrm>
          <a:prstGeom prst="rect">
            <a:avLst/>
          </a:prstGeom>
        </p:spPr>
        <p:txBody>
          <a:bodyPr vert="horz" wrap="square" lIns="0" tIns="10824" rIns="0" bIns="0" rtlCol="0">
            <a:spAutoFit/>
          </a:bodyPr>
          <a:lstStyle/>
          <a:p>
            <a:pPr marL="8659">
              <a:spcBef>
                <a:spcPts val="85"/>
              </a:spcBef>
              <a:tabLst>
                <a:tab pos="294401" algn="l"/>
              </a:tabLst>
            </a:pPr>
            <a:r>
              <a:rPr sz="955" spc="-133" dirty="0">
                <a:latin typeface="Arial"/>
                <a:cs typeface="Arial"/>
              </a:rPr>
              <a:t>𝑑</a:t>
            </a:r>
            <a:r>
              <a:rPr sz="955" spc="-181" dirty="0">
                <a:latin typeface="Arial"/>
                <a:cs typeface="Arial"/>
              </a:rPr>
              <a:t>𝑞</a:t>
            </a:r>
            <a:r>
              <a:rPr sz="955" dirty="0">
                <a:latin typeface="Arial"/>
                <a:cs typeface="Arial"/>
              </a:rPr>
              <a:t>	</a:t>
            </a:r>
            <a:r>
              <a:rPr sz="955" spc="-133" dirty="0">
                <a:latin typeface="Arial"/>
                <a:cs typeface="Arial"/>
              </a:rPr>
              <a:t>𝑑</a:t>
            </a:r>
            <a:r>
              <a:rPr sz="955" spc="-187" dirty="0">
                <a:latin typeface="Arial"/>
                <a:cs typeface="Arial"/>
              </a:rPr>
              <a:t>𝑞</a:t>
            </a:r>
            <a:endParaRPr sz="955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40509" y="3458180"/>
            <a:ext cx="162791" cy="12989"/>
          </a:xfrm>
          <a:custGeom>
            <a:avLst/>
            <a:gdLst/>
            <a:ahLst/>
            <a:cxnLst/>
            <a:rect l="l" t="t" r="r" b="b"/>
            <a:pathLst>
              <a:path w="238760" h="19050">
                <a:moveTo>
                  <a:pt x="238442" y="0"/>
                </a:moveTo>
                <a:lnTo>
                  <a:pt x="0" y="0"/>
                </a:lnTo>
                <a:lnTo>
                  <a:pt x="0" y="19050"/>
                </a:lnTo>
                <a:lnTo>
                  <a:pt x="238442" y="19050"/>
                </a:lnTo>
                <a:lnTo>
                  <a:pt x="2384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8" name="object 18"/>
          <p:cNvSpPr txBox="1"/>
          <p:nvPr/>
        </p:nvSpPr>
        <p:spPr>
          <a:xfrm>
            <a:off x="7020358" y="3332408"/>
            <a:ext cx="428625" cy="220859"/>
          </a:xfrm>
          <a:prstGeom prst="rect">
            <a:avLst/>
          </a:prstGeom>
        </p:spPr>
        <p:txBody>
          <a:bodyPr vert="horz" wrap="square" lIns="0" tIns="10824" rIns="0" bIns="0" rtlCol="0">
            <a:spAutoFit/>
          </a:bodyPr>
          <a:lstStyle/>
          <a:p>
            <a:pPr marL="8659">
              <a:spcBef>
                <a:spcPts val="85"/>
              </a:spcBef>
            </a:pPr>
            <a:r>
              <a:rPr sz="1364" spc="-65" dirty="0">
                <a:latin typeface="Arial"/>
                <a:cs typeface="Arial"/>
              </a:rPr>
              <a:t>(𝑝.</a:t>
            </a:r>
            <a:r>
              <a:rPr sz="1364" spc="-198" dirty="0">
                <a:latin typeface="Arial"/>
                <a:cs typeface="Arial"/>
              </a:rPr>
              <a:t> </a:t>
            </a:r>
            <a:r>
              <a:rPr sz="1364" spc="-72" dirty="0">
                <a:latin typeface="Arial"/>
                <a:cs typeface="Arial"/>
              </a:rPr>
              <a:t>𝑞)</a:t>
            </a:r>
            <a:endParaRPr sz="1364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53831" y="3755188"/>
            <a:ext cx="222106" cy="134612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818" dirty="0">
                <a:latin typeface="Arial"/>
                <a:cs typeface="Arial"/>
              </a:rPr>
              <a:t>= </a:t>
            </a:r>
            <a:r>
              <a:rPr sz="818" spc="-3" dirty="0">
                <a:latin typeface="Arial"/>
                <a:cs typeface="Arial"/>
              </a:rPr>
              <a:t>p</a:t>
            </a:r>
            <a:r>
              <a:rPr sz="818" spc="-65" dirty="0">
                <a:latin typeface="Arial"/>
                <a:cs typeface="Arial"/>
              </a:rPr>
              <a:t> </a:t>
            </a:r>
            <a:r>
              <a:rPr sz="818" b="1" dirty="0">
                <a:latin typeface="Arial"/>
                <a:cs typeface="Arial"/>
              </a:rPr>
              <a:t>.</a:t>
            </a:r>
            <a:endParaRPr sz="818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87887" y="3584733"/>
            <a:ext cx="168419" cy="403368"/>
          </a:xfrm>
          <a:prstGeom prst="rect">
            <a:avLst/>
          </a:prstGeom>
        </p:spPr>
        <p:txBody>
          <a:bodyPr vert="horz" wrap="square" lIns="0" tIns="57583" rIns="0" bIns="0" rtlCol="0">
            <a:spAutoFit/>
          </a:bodyPr>
          <a:lstStyle/>
          <a:p>
            <a:pPr marL="8659">
              <a:spcBef>
                <a:spcPts val="453"/>
              </a:spcBef>
            </a:pPr>
            <a:r>
              <a:rPr sz="955" spc="-133" dirty="0">
                <a:latin typeface="Arial"/>
                <a:cs typeface="Arial"/>
              </a:rPr>
              <a:t>𝑑</a:t>
            </a:r>
            <a:r>
              <a:rPr sz="955" spc="-187" dirty="0">
                <a:latin typeface="Arial"/>
                <a:cs typeface="Arial"/>
              </a:rPr>
              <a:t>𝑞</a:t>
            </a:r>
            <a:endParaRPr sz="955">
              <a:latin typeface="Arial"/>
              <a:cs typeface="Arial"/>
            </a:endParaRPr>
          </a:p>
          <a:p>
            <a:pPr marL="8659">
              <a:spcBef>
                <a:spcPts val="389"/>
              </a:spcBef>
            </a:pPr>
            <a:r>
              <a:rPr sz="955" spc="-133" dirty="0">
                <a:latin typeface="Arial"/>
                <a:cs typeface="Arial"/>
              </a:rPr>
              <a:t>𝑑</a:t>
            </a:r>
            <a:r>
              <a:rPr sz="955" spc="-187" dirty="0">
                <a:latin typeface="Arial"/>
                <a:cs typeface="Arial"/>
              </a:rPr>
              <a:t>𝑞</a:t>
            </a:r>
            <a:endParaRPr sz="955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996545" y="3809393"/>
            <a:ext cx="162791" cy="12989"/>
          </a:xfrm>
          <a:custGeom>
            <a:avLst/>
            <a:gdLst/>
            <a:ahLst/>
            <a:cxnLst/>
            <a:rect l="l" t="t" r="r" b="b"/>
            <a:pathLst>
              <a:path w="238760" h="19050">
                <a:moveTo>
                  <a:pt x="238442" y="0"/>
                </a:moveTo>
                <a:lnTo>
                  <a:pt x="0" y="0"/>
                </a:lnTo>
                <a:lnTo>
                  <a:pt x="0" y="19050"/>
                </a:lnTo>
                <a:lnTo>
                  <a:pt x="238442" y="19050"/>
                </a:lnTo>
                <a:lnTo>
                  <a:pt x="2384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2" name="object 22"/>
          <p:cNvSpPr txBox="1"/>
          <p:nvPr/>
        </p:nvSpPr>
        <p:spPr>
          <a:xfrm>
            <a:off x="7202458" y="3722500"/>
            <a:ext cx="248083" cy="173603"/>
          </a:xfrm>
          <a:prstGeom prst="rect">
            <a:avLst/>
          </a:prstGeom>
        </p:spPr>
        <p:txBody>
          <a:bodyPr vert="horz" wrap="square" lIns="0" tIns="10824" rIns="0" bIns="0" rtlCol="0">
            <a:spAutoFit/>
          </a:bodyPr>
          <a:lstStyle/>
          <a:p>
            <a:pPr marL="8659">
              <a:spcBef>
                <a:spcPts val="85"/>
              </a:spcBef>
            </a:pPr>
            <a:r>
              <a:rPr sz="1057" spc="10" dirty="0">
                <a:latin typeface="Arial"/>
                <a:cs typeface="Arial"/>
              </a:rPr>
              <a:t>+ </a:t>
            </a:r>
            <a:r>
              <a:rPr sz="818" spc="-3" dirty="0">
                <a:latin typeface="Arial"/>
                <a:cs typeface="Arial"/>
              </a:rPr>
              <a:t>q</a:t>
            </a:r>
            <a:r>
              <a:rPr sz="818" spc="-89" dirty="0">
                <a:latin typeface="Arial"/>
                <a:cs typeface="Arial"/>
              </a:rPr>
              <a:t> </a:t>
            </a:r>
            <a:r>
              <a:rPr sz="818" b="1" dirty="0">
                <a:latin typeface="Arial"/>
                <a:cs typeface="Arial"/>
              </a:rPr>
              <a:t>.</a:t>
            </a:r>
            <a:endParaRPr sz="818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475653" y="3584733"/>
            <a:ext cx="172315" cy="403368"/>
          </a:xfrm>
          <a:prstGeom prst="rect">
            <a:avLst/>
          </a:prstGeom>
        </p:spPr>
        <p:txBody>
          <a:bodyPr vert="horz" wrap="square" lIns="0" tIns="57583" rIns="0" bIns="0" rtlCol="0">
            <a:spAutoFit/>
          </a:bodyPr>
          <a:lstStyle/>
          <a:p>
            <a:pPr marL="8659">
              <a:spcBef>
                <a:spcPts val="453"/>
              </a:spcBef>
            </a:pPr>
            <a:r>
              <a:rPr sz="955" spc="-133" dirty="0">
                <a:latin typeface="Arial"/>
                <a:cs typeface="Arial"/>
              </a:rPr>
              <a:t>𝑑</a:t>
            </a:r>
            <a:r>
              <a:rPr sz="955" spc="-147" dirty="0">
                <a:latin typeface="Arial"/>
                <a:cs typeface="Arial"/>
              </a:rPr>
              <a:t>𝑝</a:t>
            </a:r>
            <a:endParaRPr sz="955">
              <a:latin typeface="Arial"/>
              <a:cs typeface="Arial"/>
            </a:endParaRPr>
          </a:p>
          <a:p>
            <a:pPr marL="8659">
              <a:spcBef>
                <a:spcPts val="389"/>
              </a:spcBef>
            </a:pPr>
            <a:r>
              <a:rPr sz="955" spc="-123" dirty="0">
                <a:latin typeface="Arial"/>
                <a:cs typeface="Arial"/>
              </a:rPr>
              <a:t>𝑑𝑞</a:t>
            </a:r>
            <a:endParaRPr sz="955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484311" y="3809393"/>
            <a:ext cx="162791" cy="12989"/>
          </a:xfrm>
          <a:custGeom>
            <a:avLst/>
            <a:gdLst/>
            <a:ahLst/>
            <a:cxnLst/>
            <a:rect l="l" t="t" r="r" b="b"/>
            <a:pathLst>
              <a:path w="238760" h="19050">
                <a:moveTo>
                  <a:pt x="238442" y="0"/>
                </a:moveTo>
                <a:lnTo>
                  <a:pt x="0" y="0"/>
                </a:lnTo>
                <a:lnTo>
                  <a:pt x="0" y="19050"/>
                </a:lnTo>
                <a:lnTo>
                  <a:pt x="238442" y="19050"/>
                </a:lnTo>
                <a:lnTo>
                  <a:pt x="2384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5" name="object 25"/>
          <p:cNvSpPr txBox="1"/>
          <p:nvPr/>
        </p:nvSpPr>
        <p:spPr>
          <a:xfrm>
            <a:off x="6766907" y="4112635"/>
            <a:ext cx="397452" cy="134612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818" dirty="0">
                <a:latin typeface="Arial"/>
                <a:cs typeface="Arial"/>
              </a:rPr>
              <a:t>= </a:t>
            </a:r>
            <a:r>
              <a:rPr sz="818" spc="-3" dirty="0">
                <a:latin typeface="Arial"/>
                <a:cs typeface="Arial"/>
              </a:rPr>
              <a:t>p </a:t>
            </a:r>
            <a:r>
              <a:rPr sz="818" dirty="0">
                <a:latin typeface="Arial"/>
                <a:cs typeface="Arial"/>
              </a:rPr>
              <a:t>+ </a:t>
            </a:r>
            <a:r>
              <a:rPr sz="818" spc="-3" dirty="0">
                <a:latin typeface="Arial"/>
                <a:cs typeface="Arial"/>
              </a:rPr>
              <a:t>q</a:t>
            </a:r>
            <a:r>
              <a:rPr sz="818" spc="-72" dirty="0">
                <a:latin typeface="Arial"/>
                <a:cs typeface="Arial"/>
              </a:rPr>
              <a:t> </a:t>
            </a:r>
            <a:r>
              <a:rPr sz="818" b="1" dirty="0">
                <a:latin typeface="Arial"/>
                <a:cs typeface="Arial"/>
              </a:rPr>
              <a:t>.</a:t>
            </a:r>
            <a:endParaRPr sz="818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176395" y="3942267"/>
            <a:ext cx="172315" cy="403368"/>
          </a:xfrm>
          <a:prstGeom prst="rect">
            <a:avLst/>
          </a:prstGeom>
        </p:spPr>
        <p:txBody>
          <a:bodyPr vert="horz" wrap="square" lIns="0" tIns="57583" rIns="0" bIns="0" rtlCol="0">
            <a:spAutoFit/>
          </a:bodyPr>
          <a:lstStyle/>
          <a:p>
            <a:pPr marL="8659">
              <a:spcBef>
                <a:spcPts val="453"/>
              </a:spcBef>
            </a:pPr>
            <a:r>
              <a:rPr sz="955" spc="-133" dirty="0">
                <a:latin typeface="Arial"/>
                <a:cs typeface="Arial"/>
              </a:rPr>
              <a:t>𝑑</a:t>
            </a:r>
            <a:r>
              <a:rPr sz="955" spc="-147" dirty="0">
                <a:latin typeface="Arial"/>
                <a:cs typeface="Arial"/>
              </a:rPr>
              <a:t>𝑝</a:t>
            </a:r>
            <a:endParaRPr sz="955">
              <a:latin typeface="Arial"/>
              <a:cs typeface="Arial"/>
            </a:endParaRPr>
          </a:p>
          <a:p>
            <a:pPr marL="8659">
              <a:spcBef>
                <a:spcPts val="392"/>
              </a:spcBef>
            </a:pPr>
            <a:r>
              <a:rPr sz="955" spc="-123" dirty="0">
                <a:latin typeface="Arial"/>
                <a:cs typeface="Arial"/>
              </a:rPr>
              <a:t>𝑑𝑞</a:t>
            </a:r>
            <a:endParaRPr sz="955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185053" y="4166754"/>
            <a:ext cx="162791" cy="12989"/>
          </a:xfrm>
          <a:custGeom>
            <a:avLst/>
            <a:gdLst/>
            <a:ahLst/>
            <a:cxnLst/>
            <a:rect l="l" t="t" r="r" b="b"/>
            <a:pathLst>
              <a:path w="238760" h="19050">
                <a:moveTo>
                  <a:pt x="238442" y="0"/>
                </a:moveTo>
                <a:lnTo>
                  <a:pt x="0" y="0"/>
                </a:lnTo>
                <a:lnTo>
                  <a:pt x="0" y="19050"/>
                </a:lnTo>
                <a:lnTo>
                  <a:pt x="238442" y="19050"/>
                </a:lnTo>
                <a:lnTo>
                  <a:pt x="2384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8" name="object 28"/>
          <p:cNvSpPr txBox="1"/>
          <p:nvPr/>
        </p:nvSpPr>
        <p:spPr>
          <a:xfrm>
            <a:off x="6766907" y="4398602"/>
            <a:ext cx="577561" cy="220859"/>
          </a:xfrm>
          <a:prstGeom prst="rect">
            <a:avLst/>
          </a:prstGeom>
        </p:spPr>
        <p:txBody>
          <a:bodyPr vert="horz" wrap="square" lIns="0" tIns="10824" rIns="0" bIns="0" rtlCol="0">
            <a:spAutoFit/>
          </a:bodyPr>
          <a:lstStyle/>
          <a:p>
            <a:pPr marL="8659">
              <a:spcBef>
                <a:spcPts val="85"/>
              </a:spcBef>
            </a:pPr>
            <a:r>
              <a:rPr sz="818" dirty="0">
                <a:latin typeface="Arial"/>
                <a:cs typeface="Arial"/>
              </a:rPr>
              <a:t>= </a:t>
            </a:r>
            <a:r>
              <a:rPr sz="818" spc="-3" dirty="0">
                <a:latin typeface="Arial"/>
                <a:cs typeface="Arial"/>
              </a:rPr>
              <a:t>p </a:t>
            </a:r>
            <a:r>
              <a:rPr sz="1364" spc="106" dirty="0">
                <a:latin typeface="Arial"/>
                <a:cs typeface="Arial"/>
              </a:rPr>
              <a:t>(1</a:t>
            </a:r>
            <a:r>
              <a:rPr sz="1364" spc="123" dirty="0">
                <a:latin typeface="Arial"/>
                <a:cs typeface="Arial"/>
              </a:rPr>
              <a:t> </a:t>
            </a:r>
            <a:r>
              <a:rPr sz="1364" spc="235" dirty="0">
                <a:latin typeface="Arial"/>
                <a:cs typeface="Arial"/>
              </a:rPr>
              <a:t>+</a:t>
            </a:r>
            <a:endParaRPr sz="1364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412614" y="4524375"/>
            <a:ext cx="78365" cy="12989"/>
          </a:xfrm>
          <a:custGeom>
            <a:avLst/>
            <a:gdLst/>
            <a:ahLst/>
            <a:cxnLst/>
            <a:rect l="l" t="t" r="r" b="b"/>
            <a:pathLst>
              <a:path w="114935" h="19050">
                <a:moveTo>
                  <a:pt x="114617" y="0"/>
                </a:moveTo>
                <a:lnTo>
                  <a:pt x="0" y="0"/>
                </a:lnTo>
                <a:lnTo>
                  <a:pt x="0" y="19050"/>
                </a:lnTo>
                <a:lnTo>
                  <a:pt x="114617" y="19050"/>
                </a:lnTo>
                <a:lnTo>
                  <a:pt x="1146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0" name="object 30"/>
          <p:cNvSpPr txBox="1"/>
          <p:nvPr/>
        </p:nvSpPr>
        <p:spPr>
          <a:xfrm>
            <a:off x="7403955" y="4346387"/>
            <a:ext cx="387061" cy="157893"/>
          </a:xfrm>
          <a:prstGeom prst="rect">
            <a:avLst/>
          </a:prstGeom>
        </p:spPr>
        <p:txBody>
          <a:bodyPr vert="horz" wrap="square" lIns="0" tIns="10824" rIns="0" bIns="0" rtlCol="0">
            <a:spAutoFit/>
          </a:bodyPr>
          <a:lstStyle/>
          <a:p>
            <a:pPr marL="8659">
              <a:spcBef>
                <a:spcPts val="85"/>
              </a:spcBef>
              <a:tabLst>
                <a:tab pos="222966" algn="l"/>
              </a:tabLst>
            </a:pPr>
            <a:r>
              <a:rPr sz="955" spc="-181" dirty="0">
                <a:latin typeface="Arial"/>
                <a:cs typeface="Arial"/>
              </a:rPr>
              <a:t>𝑞	</a:t>
            </a:r>
            <a:r>
              <a:rPr sz="955" spc="-133" dirty="0">
                <a:latin typeface="Arial"/>
                <a:cs typeface="Arial"/>
              </a:rPr>
              <a:t>𝑑</a:t>
            </a:r>
            <a:r>
              <a:rPr sz="955" spc="-147" dirty="0">
                <a:latin typeface="Arial"/>
                <a:cs typeface="Arial"/>
              </a:rPr>
              <a:t>𝑝</a:t>
            </a:r>
            <a:endParaRPr sz="955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403955" y="4541477"/>
            <a:ext cx="383165" cy="157893"/>
          </a:xfrm>
          <a:prstGeom prst="rect">
            <a:avLst/>
          </a:prstGeom>
        </p:spPr>
        <p:txBody>
          <a:bodyPr vert="horz" wrap="square" lIns="0" tIns="10824" rIns="0" bIns="0" rtlCol="0">
            <a:spAutoFit/>
          </a:bodyPr>
          <a:lstStyle/>
          <a:p>
            <a:pPr marL="8659">
              <a:spcBef>
                <a:spcPts val="85"/>
              </a:spcBef>
              <a:tabLst>
                <a:tab pos="222966" algn="l"/>
              </a:tabLst>
            </a:pPr>
            <a:r>
              <a:rPr sz="955" spc="-139" dirty="0">
                <a:latin typeface="Arial"/>
                <a:cs typeface="Arial"/>
              </a:rPr>
              <a:t>𝑝	</a:t>
            </a:r>
            <a:r>
              <a:rPr sz="955" spc="-133" dirty="0">
                <a:latin typeface="Arial"/>
                <a:cs typeface="Arial"/>
              </a:rPr>
              <a:t>𝑑</a:t>
            </a:r>
            <a:r>
              <a:rPr sz="955" spc="-187" dirty="0">
                <a:latin typeface="Arial"/>
                <a:cs typeface="Arial"/>
              </a:rPr>
              <a:t>𝑞</a:t>
            </a:r>
            <a:endParaRPr sz="955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627361" y="4524375"/>
            <a:ext cx="162358" cy="12989"/>
          </a:xfrm>
          <a:custGeom>
            <a:avLst/>
            <a:gdLst/>
            <a:ahLst/>
            <a:cxnLst/>
            <a:rect l="l" t="t" r="r" b="b"/>
            <a:pathLst>
              <a:path w="238125" h="19050">
                <a:moveTo>
                  <a:pt x="238125" y="0"/>
                </a:moveTo>
                <a:lnTo>
                  <a:pt x="0" y="0"/>
                </a:lnTo>
                <a:lnTo>
                  <a:pt x="0" y="19050"/>
                </a:lnTo>
                <a:lnTo>
                  <a:pt x="238125" y="19050"/>
                </a:lnTo>
                <a:lnTo>
                  <a:pt x="2381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3" name="object 33"/>
          <p:cNvSpPr txBox="1"/>
          <p:nvPr/>
        </p:nvSpPr>
        <p:spPr>
          <a:xfrm>
            <a:off x="7553585" y="4398602"/>
            <a:ext cx="331210" cy="220859"/>
          </a:xfrm>
          <a:prstGeom prst="rect">
            <a:avLst/>
          </a:prstGeom>
        </p:spPr>
        <p:txBody>
          <a:bodyPr vert="horz" wrap="square" lIns="0" tIns="10824" rIns="0" bIns="0" rtlCol="0">
            <a:spAutoFit/>
          </a:bodyPr>
          <a:lstStyle/>
          <a:p>
            <a:pPr marL="8659">
              <a:spcBef>
                <a:spcPts val="85"/>
              </a:spcBef>
              <a:tabLst>
                <a:tab pos="235954" algn="l"/>
              </a:tabLst>
            </a:pPr>
            <a:r>
              <a:rPr sz="1364" spc="-95" dirty="0">
                <a:latin typeface="Arial"/>
                <a:cs typeface="Arial"/>
              </a:rPr>
              <a:t>.	</a:t>
            </a:r>
            <a:r>
              <a:rPr sz="1364" spc="222" dirty="0">
                <a:latin typeface="Arial"/>
                <a:cs typeface="Arial"/>
              </a:rPr>
              <a:t>)</a:t>
            </a:r>
            <a:endParaRPr sz="1364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786389" y="4834154"/>
            <a:ext cx="623455" cy="220859"/>
          </a:xfrm>
          <a:prstGeom prst="rect">
            <a:avLst/>
          </a:prstGeom>
        </p:spPr>
        <p:txBody>
          <a:bodyPr vert="horz" wrap="square" lIns="0" tIns="10824" rIns="0" bIns="0" rtlCol="0">
            <a:spAutoFit/>
          </a:bodyPr>
          <a:lstStyle/>
          <a:p>
            <a:pPr marL="8659">
              <a:spcBef>
                <a:spcPts val="85"/>
              </a:spcBef>
            </a:pPr>
            <a:r>
              <a:rPr sz="818" dirty="0">
                <a:latin typeface="Arial"/>
                <a:cs typeface="Arial"/>
              </a:rPr>
              <a:t>= </a:t>
            </a:r>
            <a:r>
              <a:rPr sz="818" spc="-3" dirty="0">
                <a:latin typeface="Arial"/>
                <a:cs typeface="Arial"/>
              </a:rPr>
              <a:t>p </a:t>
            </a:r>
            <a:r>
              <a:rPr sz="1364" spc="156" dirty="0">
                <a:latin typeface="Arial"/>
                <a:cs typeface="Arial"/>
              </a:rPr>
              <a:t>(1</a:t>
            </a:r>
            <a:r>
              <a:rPr sz="1364" spc="153" dirty="0">
                <a:latin typeface="Arial"/>
                <a:cs typeface="Arial"/>
              </a:rPr>
              <a:t> </a:t>
            </a:r>
            <a:r>
              <a:rPr sz="1364" spc="235" dirty="0">
                <a:latin typeface="Arial"/>
                <a:cs typeface="Arial"/>
              </a:rPr>
              <a:t>+</a:t>
            </a:r>
            <a:endParaRPr sz="1364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553584" y="4782026"/>
            <a:ext cx="89189" cy="157893"/>
          </a:xfrm>
          <a:prstGeom prst="rect">
            <a:avLst/>
          </a:prstGeom>
        </p:spPr>
        <p:txBody>
          <a:bodyPr vert="horz" wrap="square" lIns="0" tIns="10824" rIns="0" bIns="0" rtlCol="0">
            <a:spAutoFit/>
          </a:bodyPr>
          <a:lstStyle/>
          <a:p>
            <a:pPr marL="8659">
              <a:spcBef>
                <a:spcPts val="85"/>
              </a:spcBef>
            </a:pPr>
            <a:r>
              <a:rPr sz="955" spc="31" dirty="0">
                <a:latin typeface="Arial"/>
                <a:cs typeface="Arial"/>
              </a:rPr>
              <a:t>1</a:t>
            </a:r>
            <a:endParaRPr sz="955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469158" y="5003006"/>
            <a:ext cx="258041" cy="157893"/>
          </a:xfrm>
          <a:prstGeom prst="rect">
            <a:avLst/>
          </a:prstGeom>
        </p:spPr>
        <p:txBody>
          <a:bodyPr vert="horz" wrap="square" lIns="0" tIns="10824" rIns="0" bIns="0" rtlCol="0">
            <a:spAutoFit/>
          </a:bodyPr>
          <a:lstStyle/>
          <a:p>
            <a:pPr marL="8659">
              <a:spcBef>
                <a:spcPts val="85"/>
              </a:spcBef>
              <a:tabLst>
                <a:tab pos="151097" algn="l"/>
              </a:tabLst>
            </a:pPr>
            <a:r>
              <a:rPr sz="955" strike="sngStrike" spc="3" dirty="0">
                <a:latin typeface="Times New Roman"/>
                <a:cs typeface="Times New Roman"/>
              </a:rPr>
              <a:t> 	</a:t>
            </a:r>
            <a:r>
              <a:rPr sz="955" strike="sngStrike" spc="-68" dirty="0">
                <a:latin typeface="Arial"/>
                <a:cs typeface="Arial"/>
              </a:rPr>
              <a:t>.</a:t>
            </a:r>
            <a:r>
              <a:rPr sz="955" strike="sngStrike" spc="37" dirty="0">
                <a:latin typeface="Arial"/>
                <a:cs typeface="Arial"/>
              </a:rPr>
              <a:t> </a:t>
            </a:r>
            <a:endParaRPr sz="955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469159" y="5087822"/>
            <a:ext cx="253278" cy="134612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818" spc="-58" dirty="0">
                <a:latin typeface="Arial"/>
                <a:cs typeface="Arial"/>
              </a:rPr>
              <a:t>𝑑𝑝</a:t>
            </a:r>
            <a:r>
              <a:rPr sz="818" spc="-68" dirty="0">
                <a:latin typeface="Arial"/>
                <a:cs typeface="Arial"/>
              </a:rPr>
              <a:t> </a:t>
            </a:r>
            <a:r>
              <a:rPr sz="818" spc="-89" dirty="0">
                <a:latin typeface="Arial"/>
                <a:cs typeface="Arial"/>
              </a:rPr>
              <a:t>𝑞</a:t>
            </a:r>
            <a:endParaRPr sz="818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477817" y="4959926"/>
            <a:ext cx="240723" cy="12989"/>
          </a:xfrm>
          <a:custGeom>
            <a:avLst/>
            <a:gdLst/>
            <a:ahLst/>
            <a:cxnLst/>
            <a:rect l="l" t="t" r="r" b="b"/>
            <a:pathLst>
              <a:path w="353060" h="19050">
                <a:moveTo>
                  <a:pt x="352742" y="0"/>
                </a:moveTo>
                <a:lnTo>
                  <a:pt x="0" y="0"/>
                </a:lnTo>
                <a:lnTo>
                  <a:pt x="0" y="19050"/>
                </a:lnTo>
                <a:lnTo>
                  <a:pt x="352742" y="19050"/>
                </a:lnTo>
                <a:lnTo>
                  <a:pt x="3527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9" name="object 39"/>
          <p:cNvSpPr txBox="1"/>
          <p:nvPr/>
        </p:nvSpPr>
        <p:spPr>
          <a:xfrm>
            <a:off x="7451840" y="4873120"/>
            <a:ext cx="432522" cy="220731"/>
          </a:xfrm>
          <a:prstGeom prst="rect">
            <a:avLst/>
          </a:prstGeom>
        </p:spPr>
        <p:txBody>
          <a:bodyPr vert="horz" wrap="square" lIns="0" tIns="10824" rIns="0" bIns="0" rtlCol="0">
            <a:spAutoFit/>
          </a:bodyPr>
          <a:lstStyle/>
          <a:p>
            <a:pPr marL="25977">
              <a:spcBef>
                <a:spcPts val="85"/>
              </a:spcBef>
            </a:pPr>
            <a:r>
              <a:rPr sz="818" spc="-75" dirty="0">
                <a:latin typeface="Arial"/>
                <a:cs typeface="Arial"/>
              </a:rPr>
              <a:t>𝑑𝑞 </a:t>
            </a:r>
            <a:r>
              <a:rPr sz="818" spc="-58" dirty="0">
                <a:latin typeface="Arial"/>
                <a:cs typeface="Arial"/>
              </a:rPr>
              <a:t>𝑝</a:t>
            </a:r>
            <a:r>
              <a:rPr sz="818" spc="-27" dirty="0">
                <a:latin typeface="Arial"/>
                <a:cs typeface="Arial"/>
              </a:rPr>
              <a:t> </a:t>
            </a:r>
            <a:r>
              <a:rPr sz="2045" spc="506" baseline="12500" dirty="0">
                <a:latin typeface="Arial"/>
                <a:cs typeface="Arial"/>
              </a:rPr>
              <a:t>)</a:t>
            </a:r>
            <a:endParaRPr sz="2045" baseline="125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345506" y="5230567"/>
            <a:ext cx="89189" cy="157893"/>
          </a:xfrm>
          <a:prstGeom prst="rect">
            <a:avLst/>
          </a:prstGeom>
        </p:spPr>
        <p:txBody>
          <a:bodyPr vert="horz" wrap="square" lIns="0" tIns="10824" rIns="0" bIns="0" rtlCol="0">
            <a:spAutoFit/>
          </a:bodyPr>
          <a:lstStyle/>
          <a:p>
            <a:pPr marL="8659">
              <a:spcBef>
                <a:spcPts val="85"/>
              </a:spcBef>
            </a:pPr>
            <a:r>
              <a:rPr sz="955" spc="31" dirty="0">
                <a:latin typeface="Arial"/>
                <a:cs typeface="Arial"/>
              </a:rPr>
              <a:t>1</a:t>
            </a:r>
            <a:endParaRPr sz="955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345507" y="5425570"/>
            <a:ext cx="84426" cy="157893"/>
          </a:xfrm>
          <a:prstGeom prst="rect">
            <a:avLst/>
          </a:prstGeom>
        </p:spPr>
        <p:txBody>
          <a:bodyPr vert="horz" wrap="square" lIns="0" tIns="10824" rIns="0" bIns="0" rtlCol="0">
            <a:spAutoFit/>
          </a:bodyPr>
          <a:lstStyle/>
          <a:p>
            <a:pPr marL="8659">
              <a:spcBef>
                <a:spcPts val="85"/>
              </a:spcBef>
            </a:pPr>
            <a:r>
              <a:rPr sz="955" spc="-252" dirty="0">
                <a:latin typeface="Arial"/>
                <a:cs typeface="Arial"/>
              </a:rPr>
              <a:t>𝑒</a:t>
            </a:r>
            <a:endParaRPr sz="955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354165" y="5408467"/>
            <a:ext cx="71438" cy="12989"/>
          </a:xfrm>
          <a:custGeom>
            <a:avLst/>
            <a:gdLst/>
            <a:ahLst/>
            <a:cxnLst/>
            <a:rect l="l" t="t" r="r" b="b"/>
            <a:pathLst>
              <a:path w="104775" h="19050">
                <a:moveTo>
                  <a:pt x="104775" y="0"/>
                </a:moveTo>
                <a:lnTo>
                  <a:pt x="0" y="0"/>
                </a:lnTo>
                <a:lnTo>
                  <a:pt x="0" y="19049"/>
                </a:lnTo>
                <a:lnTo>
                  <a:pt x="104775" y="19049"/>
                </a:lnTo>
                <a:lnTo>
                  <a:pt x="1047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3" name="object 43"/>
          <p:cNvSpPr txBox="1"/>
          <p:nvPr/>
        </p:nvSpPr>
        <p:spPr>
          <a:xfrm>
            <a:off x="6786389" y="5282695"/>
            <a:ext cx="734291" cy="220859"/>
          </a:xfrm>
          <a:prstGeom prst="rect">
            <a:avLst/>
          </a:prstGeom>
        </p:spPr>
        <p:txBody>
          <a:bodyPr vert="horz" wrap="square" lIns="0" tIns="10824" rIns="0" bIns="0" rtlCol="0">
            <a:spAutoFit/>
          </a:bodyPr>
          <a:lstStyle/>
          <a:p>
            <a:pPr marL="8659">
              <a:spcBef>
                <a:spcPts val="85"/>
              </a:spcBef>
              <a:tabLst>
                <a:tab pos="639024" algn="l"/>
              </a:tabLst>
            </a:pPr>
            <a:r>
              <a:rPr sz="818" dirty="0">
                <a:latin typeface="Arial"/>
                <a:cs typeface="Arial"/>
              </a:rPr>
              <a:t>=</a:t>
            </a:r>
            <a:r>
              <a:rPr sz="818" spc="-44" dirty="0">
                <a:latin typeface="Arial"/>
                <a:cs typeface="Arial"/>
              </a:rPr>
              <a:t> </a:t>
            </a:r>
            <a:r>
              <a:rPr sz="818" spc="-3" dirty="0">
                <a:latin typeface="Arial"/>
                <a:cs typeface="Arial"/>
              </a:rPr>
              <a:t>p</a:t>
            </a:r>
            <a:r>
              <a:rPr sz="818" spc="34" dirty="0">
                <a:latin typeface="Arial"/>
                <a:cs typeface="Arial"/>
              </a:rPr>
              <a:t> </a:t>
            </a:r>
            <a:r>
              <a:rPr sz="1364" spc="208" dirty="0">
                <a:latin typeface="Arial"/>
                <a:cs typeface="Arial"/>
              </a:rPr>
              <a:t>(</a:t>
            </a:r>
            <a:r>
              <a:rPr sz="1364" spc="7" dirty="0">
                <a:latin typeface="Arial"/>
                <a:cs typeface="Arial"/>
              </a:rPr>
              <a:t>1</a:t>
            </a:r>
            <a:r>
              <a:rPr sz="1364" spc="-123" dirty="0">
                <a:latin typeface="Arial"/>
                <a:cs typeface="Arial"/>
              </a:rPr>
              <a:t> </a:t>
            </a:r>
            <a:r>
              <a:rPr sz="1364" spc="235" dirty="0">
                <a:latin typeface="Arial"/>
                <a:cs typeface="Arial"/>
              </a:rPr>
              <a:t>−</a:t>
            </a:r>
            <a:r>
              <a:rPr sz="1364" dirty="0">
                <a:latin typeface="Arial"/>
                <a:cs typeface="Arial"/>
              </a:rPr>
              <a:t>	</a:t>
            </a:r>
            <a:r>
              <a:rPr sz="1364" spc="222" dirty="0">
                <a:latin typeface="Arial"/>
                <a:cs typeface="Arial"/>
              </a:rPr>
              <a:t>)</a:t>
            </a:r>
            <a:endParaRPr sz="1364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233679" y="5692313"/>
            <a:ext cx="1619250" cy="134612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818" spc="-20" dirty="0">
                <a:latin typeface="Arial"/>
                <a:cs typeface="Arial"/>
              </a:rPr>
              <a:t>where </a:t>
            </a:r>
            <a:r>
              <a:rPr sz="818" b="1" spc="-3" dirty="0">
                <a:latin typeface="Arial"/>
                <a:cs typeface="Arial"/>
              </a:rPr>
              <a:t>e </a:t>
            </a:r>
            <a:r>
              <a:rPr sz="818" spc="7" dirty="0">
                <a:latin typeface="Arial"/>
                <a:cs typeface="Arial"/>
              </a:rPr>
              <a:t>is </a:t>
            </a:r>
            <a:r>
              <a:rPr sz="818" b="1" spc="-10" dirty="0">
                <a:latin typeface="Arial"/>
                <a:cs typeface="Arial"/>
              </a:rPr>
              <a:t>elasticity </a:t>
            </a:r>
            <a:r>
              <a:rPr sz="818" spc="-7" dirty="0">
                <a:latin typeface="Arial"/>
                <a:cs typeface="Arial"/>
              </a:rPr>
              <a:t>given </a:t>
            </a:r>
            <a:r>
              <a:rPr sz="818" dirty="0">
                <a:latin typeface="Arial"/>
                <a:cs typeface="Arial"/>
              </a:rPr>
              <a:t>by ; </a:t>
            </a:r>
            <a:r>
              <a:rPr sz="818" b="1" spc="-3" dirty="0">
                <a:latin typeface="Arial"/>
                <a:cs typeface="Arial"/>
              </a:rPr>
              <a:t>e</a:t>
            </a:r>
            <a:r>
              <a:rPr sz="818" b="1" spc="-27" dirty="0">
                <a:latin typeface="Arial"/>
                <a:cs typeface="Arial"/>
              </a:rPr>
              <a:t> </a:t>
            </a:r>
            <a:r>
              <a:rPr sz="818" dirty="0">
                <a:latin typeface="Arial"/>
                <a:cs typeface="Arial"/>
              </a:rPr>
              <a:t>=</a:t>
            </a:r>
            <a:endParaRPr sz="818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900381" y="5746432"/>
            <a:ext cx="162791" cy="12989"/>
          </a:xfrm>
          <a:custGeom>
            <a:avLst/>
            <a:gdLst/>
            <a:ahLst/>
            <a:cxnLst/>
            <a:rect l="l" t="t" r="r" b="b"/>
            <a:pathLst>
              <a:path w="238759" h="19050">
                <a:moveTo>
                  <a:pt x="238442" y="0"/>
                </a:moveTo>
                <a:lnTo>
                  <a:pt x="0" y="0"/>
                </a:lnTo>
                <a:lnTo>
                  <a:pt x="0" y="19050"/>
                </a:lnTo>
                <a:lnTo>
                  <a:pt x="238442" y="19050"/>
                </a:lnTo>
                <a:lnTo>
                  <a:pt x="2384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6" name="object 46"/>
          <p:cNvSpPr txBox="1"/>
          <p:nvPr/>
        </p:nvSpPr>
        <p:spPr>
          <a:xfrm>
            <a:off x="8080231" y="5620659"/>
            <a:ext cx="53686" cy="220859"/>
          </a:xfrm>
          <a:prstGeom prst="rect">
            <a:avLst/>
          </a:prstGeom>
        </p:spPr>
        <p:txBody>
          <a:bodyPr vert="horz" wrap="square" lIns="0" tIns="10824" rIns="0" bIns="0" rtlCol="0">
            <a:spAutoFit/>
          </a:bodyPr>
          <a:lstStyle/>
          <a:p>
            <a:pPr marL="8659">
              <a:spcBef>
                <a:spcPts val="85"/>
              </a:spcBef>
            </a:pPr>
            <a:r>
              <a:rPr sz="1364" spc="-95" dirty="0">
                <a:latin typeface="Arial"/>
                <a:cs typeface="Arial"/>
              </a:rPr>
              <a:t>.</a:t>
            </a:r>
            <a:endParaRPr sz="1364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891722" y="5568618"/>
            <a:ext cx="348961" cy="157893"/>
          </a:xfrm>
          <a:prstGeom prst="rect">
            <a:avLst/>
          </a:prstGeom>
        </p:spPr>
        <p:txBody>
          <a:bodyPr vert="horz" wrap="square" lIns="0" tIns="10824" rIns="0" bIns="0" rtlCol="0">
            <a:spAutoFit/>
          </a:bodyPr>
          <a:lstStyle/>
          <a:p>
            <a:pPr marL="8659">
              <a:spcBef>
                <a:spcPts val="85"/>
              </a:spcBef>
              <a:tabLst>
                <a:tab pos="261931" algn="l"/>
              </a:tabLst>
            </a:pPr>
            <a:r>
              <a:rPr sz="955" spc="-133" dirty="0">
                <a:latin typeface="Arial"/>
                <a:cs typeface="Arial"/>
              </a:rPr>
              <a:t>𝑑</a:t>
            </a:r>
            <a:r>
              <a:rPr sz="955" spc="-181" dirty="0">
                <a:latin typeface="Arial"/>
                <a:cs typeface="Arial"/>
              </a:rPr>
              <a:t>𝑞</a:t>
            </a:r>
            <a:r>
              <a:rPr sz="955" dirty="0">
                <a:latin typeface="Arial"/>
                <a:cs typeface="Arial"/>
              </a:rPr>
              <a:t>	</a:t>
            </a:r>
            <a:r>
              <a:rPr sz="955" spc="-139" dirty="0">
                <a:latin typeface="Arial"/>
                <a:cs typeface="Arial"/>
              </a:rPr>
              <a:t>𝑝</a:t>
            </a:r>
            <a:endParaRPr sz="955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891723" y="5763707"/>
            <a:ext cx="345065" cy="157893"/>
          </a:xfrm>
          <a:prstGeom prst="rect">
            <a:avLst/>
          </a:prstGeom>
        </p:spPr>
        <p:txBody>
          <a:bodyPr vert="horz" wrap="square" lIns="0" tIns="10824" rIns="0" bIns="0" rtlCol="0">
            <a:spAutoFit/>
          </a:bodyPr>
          <a:lstStyle/>
          <a:p>
            <a:pPr marL="8659">
              <a:spcBef>
                <a:spcPts val="85"/>
              </a:spcBef>
              <a:tabLst>
                <a:tab pos="261931" algn="l"/>
              </a:tabLst>
            </a:pPr>
            <a:r>
              <a:rPr sz="955" spc="-133" dirty="0">
                <a:latin typeface="Arial"/>
                <a:cs typeface="Arial"/>
              </a:rPr>
              <a:t>𝑑</a:t>
            </a:r>
            <a:r>
              <a:rPr sz="955" spc="-139" dirty="0">
                <a:latin typeface="Arial"/>
                <a:cs typeface="Arial"/>
              </a:rPr>
              <a:t>𝑝</a:t>
            </a:r>
            <a:r>
              <a:rPr sz="955" dirty="0">
                <a:latin typeface="Arial"/>
                <a:cs typeface="Arial"/>
              </a:rPr>
              <a:t>	</a:t>
            </a:r>
            <a:r>
              <a:rPr sz="955" spc="-181" dirty="0">
                <a:latin typeface="Arial"/>
                <a:cs typeface="Arial"/>
              </a:rPr>
              <a:t>𝑞</a:t>
            </a:r>
            <a:endParaRPr sz="955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8153833" y="5746432"/>
            <a:ext cx="78365" cy="12989"/>
          </a:xfrm>
          <a:custGeom>
            <a:avLst/>
            <a:gdLst/>
            <a:ahLst/>
            <a:cxnLst/>
            <a:rect l="l" t="t" r="r" b="b"/>
            <a:pathLst>
              <a:path w="114934" h="19050">
                <a:moveTo>
                  <a:pt x="114617" y="0"/>
                </a:moveTo>
                <a:lnTo>
                  <a:pt x="0" y="0"/>
                </a:lnTo>
                <a:lnTo>
                  <a:pt x="0" y="19050"/>
                </a:lnTo>
                <a:lnTo>
                  <a:pt x="114617" y="19050"/>
                </a:lnTo>
                <a:lnTo>
                  <a:pt x="1146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grpSp>
        <p:nvGrpSpPr>
          <p:cNvPr id="50" name="object 50"/>
          <p:cNvGrpSpPr/>
          <p:nvPr/>
        </p:nvGrpSpPr>
        <p:grpSpPr>
          <a:xfrm>
            <a:off x="701964" y="618836"/>
            <a:ext cx="10290291" cy="5588688"/>
            <a:chOff x="839152" y="915415"/>
            <a:chExt cx="6494780" cy="8122920"/>
          </a:xfrm>
        </p:grpSpPr>
        <p:sp>
          <p:nvSpPr>
            <p:cNvPr id="51" name="object 51"/>
            <p:cNvSpPr/>
            <p:nvPr/>
          </p:nvSpPr>
          <p:spPr>
            <a:xfrm>
              <a:off x="839152" y="915415"/>
              <a:ext cx="6494780" cy="8122920"/>
            </a:xfrm>
            <a:custGeom>
              <a:avLst/>
              <a:gdLst/>
              <a:ahLst/>
              <a:cxnLst/>
              <a:rect l="l" t="t" r="r" b="b"/>
              <a:pathLst>
                <a:path w="6494780" h="8122920">
                  <a:moveTo>
                    <a:pt x="3185160" y="0"/>
                  </a:moveTo>
                  <a:lnTo>
                    <a:pt x="9525" y="0"/>
                  </a:lnTo>
                  <a:lnTo>
                    <a:pt x="0" y="0"/>
                  </a:lnTo>
                  <a:lnTo>
                    <a:pt x="0" y="8122856"/>
                  </a:lnTo>
                  <a:lnTo>
                    <a:pt x="9525" y="8122856"/>
                  </a:lnTo>
                  <a:lnTo>
                    <a:pt x="3185160" y="8122856"/>
                  </a:lnTo>
                  <a:lnTo>
                    <a:pt x="3185160" y="8113331"/>
                  </a:lnTo>
                  <a:lnTo>
                    <a:pt x="9525" y="8113331"/>
                  </a:lnTo>
                  <a:lnTo>
                    <a:pt x="9525" y="9525"/>
                  </a:lnTo>
                  <a:lnTo>
                    <a:pt x="3185160" y="9525"/>
                  </a:lnTo>
                  <a:lnTo>
                    <a:pt x="3185160" y="0"/>
                  </a:lnTo>
                  <a:close/>
                </a:path>
                <a:path w="6494780" h="8122920">
                  <a:moveTo>
                    <a:pt x="6494462" y="0"/>
                  </a:moveTo>
                  <a:lnTo>
                    <a:pt x="6485064" y="0"/>
                  </a:lnTo>
                  <a:lnTo>
                    <a:pt x="6484937" y="0"/>
                  </a:lnTo>
                  <a:lnTo>
                    <a:pt x="6484937" y="9525"/>
                  </a:lnTo>
                  <a:lnTo>
                    <a:pt x="6484937" y="8113331"/>
                  </a:lnTo>
                  <a:lnTo>
                    <a:pt x="3194748" y="8113331"/>
                  </a:lnTo>
                  <a:lnTo>
                    <a:pt x="3194748" y="9525"/>
                  </a:lnTo>
                  <a:lnTo>
                    <a:pt x="6484937" y="9525"/>
                  </a:lnTo>
                  <a:lnTo>
                    <a:pt x="6484937" y="0"/>
                  </a:lnTo>
                  <a:lnTo>
                    <a:pt x="3194748" y="0"/>
                  </a:lnTo>
                  <a:lnTo>
                    <a:pt x="3185223" y="0"/>
                  </a:lnTo>
                  <a:lnTo>
                    <a:pt x="3185223" y="8122856"/>
                  </a:lnTo>
                  <a:lnTo>
                    <a:pt x="3194748" y="8122856"/>
                  </a:lnTo>
                  <a:lnTo>
                    <a:pt x="6484937" y="8122856"/>
                  </a:lnTo>
                  <a:lnTo>
                    <a:pt x="6485064" y="8122856"/>
                  </a:lnTo>
                  <a:lnTo>
                    <a:pt x="6494462" y="8122856"/>
                  </a:lnTo>
                  <a:lnTo>
                    <a:pt x="64944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2" name="object 52"/>
            <p:cNvSpPr/>
            <p:nvPr/>
          </p:nvSpPr>
          <p:spPr>
            <a:xfrm>
              <a:off x="1380851" y="2299489"/>
              <a:ext cx="1379156" cy="20322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3" name="object 53"/>
            <p:cNvSpPr/>
            <p:nvPr/>
          </p:nvSpPr>
          <p:spPr>
            <a:xfrm>
              <a:off x="5058749" y="2268104"/>
              <a:ext cx="1189637" cy="18989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27"/>
            </a:p>
          </p:txBody>
        </p:sp>
      </p:grpSp>
    </p:spTree>
    <p:extLst>
      <p:ext uri="{BB962C8B-B14F-4D97-AF65-F5344CB8AC3E}">
        <p14:creationId xmlns:p14="http://schemas.microsoft.com/office/powerpoint/2010/main" val="362990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36004" y="1026925"/>
            <a:ext cx="65376" cy="6927"/>
          </a:xfrm>
          <a:custGeom>
            <a:avLst/>
            <a:gdLst/>
            <a:ahLst/>
            <a:cxnLst/>
            <a:rect l="l" t="t" r="r" b="b"/>
            <a:pathLst>
              <a:path w="95885" h="10159">
                <a:moveTo>
                  <a:pt x="95567" y="0"/>
                </a:moveTo>
                <a:lnTo>
                  <a:pt x="0" y="0"/>
                </a:lnTo>
                <a:lnTo>
                  <a:pt x="0" y="9842"/>
                </a:lnTo>
                <a:lnTo>
                  <a:pt x="95567" y="9842"/>
                </a:lnTo>
                <a:lnTo>
                  <a:pt x="955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" name="object 3"/>
          <p:cNvSpPr/>
          <p:nvPr/>
        </p:nvSpPr>
        <p:spPr>
          <a:xfrm>
            <a:off x="5377555" y="1170016"/>
            <a:ext cx="64943" cy="6494"/>
          </a:xfrm>
          <a:custGeom>
            <a:avLst/>
            <a:gdLst/>
            <a:ahLst/>
            <a:cxnLst/>
            <a:rect l="l" t="t" r="r" b="b"/>
            <a:pathLst>
              <a:path w="95250" h="9525">
                <a:moveTo>
                  <a:pt x="95250" y="0"/>
                </a:moveTo>
                <a:lnTo>
                  <a:pt x="0" y="0"/>
                </a:lnTo>
                <a:lnTo>
                  <a:pt x="0" y="9525"/>
                </a:lnTo>
                <a:lnTo>
                  <a:pt x="95250" y="9525"/>
                </a:lnTo>
                <a:lnTo>
                  <a:pt x="95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" name="object 4"/>
          <p:cNvSpPr/>
          <p:nvPr/>
        </p:nvSpPr>
        <p:spPr>
          <a:xfrm>
            <a:off x="4863811" y="1306657"/>
            <a:ext cx="64943" cy="6494"/>
          </a:xfrm>
          <a:custGeom>
            <a:avLst/>
            <a:gdLst/>
            <a:ahLst/>
            <a:cxnLst/>
            <a:rect l="l" t="t" r="r" b="b"/>
            <a:pathLst>
              <a:path w="95250" h="9525">
                <a:moveTo>
                  <a:pt x="95250" y="0"/>
                </a:moveTo>
                <a:lnTo>
                  <a:pt x="0" y="0"/>
                </a:lnTo>
                <a:lnTo>
                  <a:pt x="0" y="9525"/>
                </a:lnTo>
                <a:lnTo>
                  <a:pt x="95250" y="9525"/>
                </a:lnTo>
                <a:lnTo>
                  <a:pt x="95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361454"/>
              </p:ext>
            </p:extLst>
          </p:nvPr>
        </p:nvGraphicFramePr>
        <p:xfrm>
          <a:off x="1070043" y="624147"/>
          <a:ext cx="10145947" cy="59809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83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2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2387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We 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know</a:t>
                      </a:r>
                      <a:r>
                        <a:rPr sz="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25" dirty="0">
                          <a:latin typeface="Arial"/>
                          <a:cs typeface="Arial"/>
                        </a:rPr>
                        <a:t>that,</a:t>
                      </a:r>
                      <a:endParaRPr sz="800" dirty="0">
                        <a:latin typeface="Arial"/>
                        <a:cs typeface="Arial"/>
                      </a:endParaRPr>
                    </a:p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Average </a:t>
                      </a:r>
                      <a:r>
                        <a:rPr sz="800" b="1" spc="10" dirty="0">
                          <a:latin typeface="Arial"/>
                          <a:cs typeface="Arial"/>
                        </a:rPr>
                        <a:t>Revenue </a:t>
                      </a:r>
                      <a:r>
                        <a:rPr sz="800" b="1" spc="-20" dirty="0">
                          <a:latin typeface="Arial"/>
                          <a:cs typeface="Arial"/>
                        </a:rPr>
                        <a:t>(A.R)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T.R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÷</a:t>
                      </a:r>
                      <a:r>
                        <a:rPr sz="800" b="1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q</a:t>
                      </a:r>
                      <a:endParaRPr sz="800" dirty="0">
                        <a:latin typeface="Arial"/>
                        <a:cs typeface="Arial"/>
                      </a:endParaRPr>
                    </a:p>
                    <a:p>
                      <a:pPr marL="185483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= ( </a:t>
                      </a:r>
                      <a:r>
                        <a:rPr sz="800" spc="-45" dirty="0">
                          <a:latin typeface="Arial"/>
                          <a:cs typeface="Arial"/>
                        </a:rPr>
                        <a:t>𝒑</a:t>
                      </a:r>
                      <a:r>
                        <a:rPr sz="800" b="1" spc="-45" dirty="0">
                          <a:latin typeface="Arial"/>
                          <a:cs typeface="Arial"/>
                        </a:rPr>
                        <a:t>.q)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÷</a:t>
                      </a:r>
                      <a:r>
                        <a:rPr sz="800" b="1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q</a:t>
                      </a:r>
                      <a:endParaRPr sz="800" dirty="0">
                        <a:latin typeface="Arial"/>
                        <a:cs typeface="Arial"/>
                      </a:endParaRPr>
                    </a:p>
                    <a:p>
                      <a:pPr marL="185483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8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60" dirty="0">
                          <a:latin typeface="Arial"/>
                          <a:cs typeface="Arial"/>
                        </a:rPr>
                        <a:t>𝒑</a:t>
                      </a:r>
                      <a:endParaRPr sz="800" dirty="0">
                        <a:latin typeface="Arial"/>
                        <a:cs typeface="Arial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So, </a:t>
                      </a:r>
                      <a:r>
                        <a:rPr sz="800" b="1" spc="-30" dirty="0">
                          <a:latin typeface="Arial"/>
                          <a:cs typeface="Arial"/>
                        </a:rPr>
                        <a:t>A.R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M.R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800" b="1" spc="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60" dirty="0">
                          <a:latin typeface="Arial"/>
                          <a:cs typeface="Arial"/>
                        </a:rPr>
                        <a:t>𝒑</a:t>
                      </a:r>
                      <a:endParaRPr sz="8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marL="567055" marR="198120" indent="-362585">
                        <a:lnSpc>
                          <a:spcPct val="109600"/>
                        </a:lnSpc>
                        <a:spcBef>
                          <a:spcPts val="1145"/>
                        </a:spcBef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Fig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Curve showing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Average</a:t>
                      </a:r>
                      <a:r>
                        <a:rPr sz="8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revenue, 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Marginal </a:t>
                      </a:r>
                      <a:r>
                        <a:rPr sz="800" b="1" spc="10" dirty="0">
                          <a:latin typeface="Arial"/>
                          <a:cs typeface="Arial"/>
                        </a:rPr>
                        <a:t>Revenue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8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Price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10087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We 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know</a:t>
                      </a:r>
                      <a:r>
                        <a:rPr sz="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30" dirty="0">
                          <a:latin typeface="Arial"/>
                          <a:cs typeface="Arial"/>
                        </a:rPr>
                        <a:t>that,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Average </a:t>
                      </a:r>
                      <a:r>
                        <a:rPr sz="800" b="1" spc="10" dirty="0">
                          <a:latin typeface="Arial"/>
                          <a:cs typeface="Arial"/>
                        </a:rPr>
                        <a:t>Revenue </a:t>
                      </a:r>
                      <a:r>
                        <a:rPr sz="800" b="1" spc="-20" dirty="0">
                          <a:latin typeface="Arial"/>
                          <a:cs typeface="Arial"/>
                        </a:rPr>
                        <a:t>(A.R)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T.R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÷</a:t>
                      </a:r>
                      <a:r>
                        <a:rPr sz="800" b="1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q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185483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(p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.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q)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÷</a:t>
                      </a:r>
                      <a:r>
                        <a:rPr sz="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q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185483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= p =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p(q)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70993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because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p 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800" spc="-25" dirty="0">
                          <a:latin typeface="Arial"/>
                          <a:cs typeface="Arial"/>
                        </a:rPr>
                        <a:t>function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8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q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So, </a:t>
                      </a:r>
                      <a:r>
                        <a:rPr sz="800" b="1" spc="-30" dirty="0">
                          <a:latin typeface="Arial"/>
                          <a:cs typeface="Arial"/>
                        </a:rPr>
                        <a:t>A.R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= p(q) &gt;</a:t>
                      </a:r>
                      <a:r>
                        <a:rPr sz="800" b="1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M.R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33730" marR="256540" indent="-372110">
                        <a:lnSpc>
                          <a:spcPct val="109600"/>
                        </a:lnSpc>
                        <a:spcBef>
                          <a:spcPts val="765"/>
                        </a:spcBef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Fig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Curve showing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Average</a:t>
                      </a:r>
                      <a:r>
                        <a:rPr sz="8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revenue, 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Marginal </a:t>
                      </a:r>
                      <a:r>
                        <a:rPr sz="800" b="1" spc="10" dirty="0">
                          <a:latin typeface="Arial"/>
                          <a:cs typeface="Arial"/>
                        </a:rPr>
                        <a:t>Revenue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8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Price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46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85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marL="471805" marR="66040" indent="-229235" algn="just">
                        <a:lnSpc>
                          <a:spcPts val="1430"/>
                        </a:lnSpc>
                        <a:spcBef>
                          <a:spcPts val="1000"/>
                        </a:spcBef>
                        <a:buFont typeface="Wingdings"/>
                        <a:buChar char=""/>
                        <a:tabLst>
                          <a:tab pos="472440" algn="l"/>
                        </a:tabLst>
                      </a:pPr>
                      <a:r>
                        <a:rPr sz="800" b="1" spc="5" dirty="0">
                          <a:latin typeface="Arial"/>
                          <a:cs typeface="Arial"/>
                        </a:rPr>
                        <a:t>Short </a:t>
                      </a:r>
                      <a:r>
                        <a:rPr sz="800" b="1" spc="10" dirty="0">
                          <a:latin typeface="Arial"/>
                          <a:cs typeface="Arial"/>
                        </a:rPr>
                        <a:t>Run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Equilibrium </a:t>
                      </a:r>
                      <a:r>
                        <a:rPr sz="800" b="1" spc="4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Perfect 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Competition</a:t>
                      </a:r>
                      <a:r>
                        <a:rPr sz="800" b="1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:</a:t>
                      </a:r>
                      <a:endParaRPr sz="800" dirty="0">
                        <a:latin typeface="Arial"/>
                        <a:cs typeface="Arial"/>
                      </a:endParaRPr>
                    </a:p>
                    <a:p>
                      <a:pPr marL="528955" marR="57785" lvl="1" indent="-229235" algn="just">
                        <a:lnSpc>
                          <a:spcPct val="109400"/>
                        </a:lnSpc>
                        <a:spcBef>
                          <a:spcPts val="1155"/>
                        </a:spcBef>
                        <a:buChar char="•"/>
                        <a:tabLst>
                          <a:tab pos="529590" algn="l"/>
                        </a:tabLst>
                      </a:pPr>
                      <a:r>
                        <a:rPr sz="800" spc="-2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800" spc="2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short run, 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number </a:t>
                      </a:r>
                      <a:r>
                        <a:rPr sz="800" spc="4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firms </a:t>
                      </a:r>
                      <a:r>
                        <a:rPr sz="800" spc="50" dirty="0">
                          <a:latin typeface="Arial"/>
                          <a:cs typeface="Arial"/>
                        </a:rPr>
                        <a:t>in  </a:t>
                      </a:r>
                      <a:r>
                        <a:rPr sz="800" spc="-25" dirty="0">
                          <a:latin typeface="Arial"/>
                          <a:cs typeface="Arial"/>
                        </a:rPr>
                        <a:t>industry 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fixed.</a:t>
                      </a:r>
                      <a:endParaRPr sz="800" dirty="0">
                        <a:latin typeface="Arial"/>
                        <a:cs typeface="Arial"/>
                      </a:endParaRPr>
                    </a:p>
                    <a:p>
                      <a:pPr marL="528955" marR="60960" lvl="1" indent="-229235" algn="just">
                        <a:lnSpc>
                          <a:spcPct val="109500"/>
                        </a:lnSpc>
                        <a:spcBef>
                          <a:spcPts val="1050"/>
                        </a:spcBef>
                        <a:buChar char="•"/>
                        <a:tabLst>
                          <a:tab pos="529590" algn="l"/>
                        </a:tabLst>
                      </a:pPr>
                      <a:r>
                        <a:rPr sz="800" dirty="0">
                          <a:latin typeface="Arial"/>
                          <a:cs typeface="Arial"/>
                        </a:rPr>
                        <a:t>Law of 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One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Price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implies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800" spc="40" dirty="0">
                          <a:latin typeface="Arial"/>
                          <a:cs typeface="Arial"/>
                        </a:rPr>
                        <a:t>at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a 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given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price 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firms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will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supply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800" spc="-10" dirty="0" smtClean="0">
                          <a:latin typeface="Arial"/>
                          <a:cs typeface="Arial"/>
                        </a:rPr>
                        <a:t>certai</a:t>
                      </a:r>
                      <a:r>
                        <a:rPr sz="800" spc="-5" dirty="0" smtClean="0">
                          <a:latin typeface="Arial"/>
                          <a:cs typeface="Arial"/>
                        </a:rPr>
                        <a:t>n  </a:t>
                      </a:r>
                      <a:r>
                        <a:rPr sz="800" spc="-25" dirty="0">
                          <a:latin typeface="Arial"/>
                          <a:cs typeface="Arial"/>
                        </a:rPr>
                        <a:t>quantity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8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30" dirty="0">
                          <a:latin typeface="Arial"/>
                          <a:cs typeface="Arial"/>
                        </a:rPr>
                        <a:t>output.</a:t>
                      </a:r>
                      <a:endParaRPr sz="800" dirty="0">
                        <a:latin typeface="Arial"/>
                        <a:cs typeface="Arial"/>
                      </a:endParaRPr>
                    </a:p>
                    <a:p>
                      <a:pPr marL="528955" marR="63500" lvl="1" indent="-229235" algn="just">
                        <a:lnSpc>
                          <a:spcPct val="109400"/>
                        </a:lnSpc>
                        <a:spcBef>
                          <a:spcPts val="1050"/>
                        </a:spcBef>
                        <a:buChar char="•"/>
                        <a:tabLst>
                          <a:tab pos="529590" algn="l"/>
                        </a:tabLst>
                      </a:pPr>
                      <a:r>
                        <a:rPr sz="800" spc="-20" dirty="0">
                          <a:latin typeface="Arial"/>
                          <a:cs typeface="Arial"/>
                        </a:rPr>
                        <a:t>Objecti </a:t>
                      </a:r>
                      <a:r>
                        <a:rPr sz="800" spc="-45" dirty="0">
                          <a:latin typeface="Arial"/>
                          <a:cs typeface="Arial"/>
                        </a:rPr>
                        <a:t>ve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800" spc="25" dirty="0">
                          <a:latin typeface="Arial"/>
                          <a:cs typeface="Arial"/>
                        </a:rPr>
                        <a:t>any 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firm is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profit  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maximization.</a:t>
                      </a:r>
                      <a:endParaRPr sz="800" dirty="0">
                        <a:latin typeface="Arial"/>
                        <a:cs typeface="Arial"/>
                      </a:endParaRPr>
                    </a:p>
                    <a:p>
                      <a:pPr marL="528955" marR="67945" lvl="1" indent="-229235" algn="just">
                        <a:lnSpc>
                          <a:spcPct val="114700"/>
                        </a:lnSpc>
                        <a:spcBef>
                          <a:spcPts val="900"/>
                        </a:spcBef>
                        <a:buChar char="•"/>
                        <a:tabLst>
                          <a:tab pos="529590" algn="l"/>
                        </a:tabLst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Short-run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profit 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total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revenue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minus  </a:t>
                      </a:r>
                      <a:r>
                        <a:rPr sz="800" spc="-30" dirty="0">
                          <a:latin typeface="Arial"/>
                          <a:cs typeface="Arial"/>
                        </a:rPr>
                        <a:t>short-run 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total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cost</a:t>
                      </a:r>
                    </a:p>
                    <a:p>
                      <a:pPr marL="528955">
                        <a:lnSpc>
                          <a:spcPct val="100000"/>
                        </a:lnSpc>
                        <a:spcBef>
                          <a:spcPts val="140"/>
                        </a:spcBef>
                        <a:tabLst>
                          <a:tab pos="910590" algn="l"/>
                        </a:tabLst>
                      </a:pPr>
                      <a:r>
                        <a:rPr sz="800" dirty="0">
                          <a:latin typeface="Arial"/>
                          <a:cs typeface="Arial"/>
                        </a:rPr>
                        <a:t>i.e.	</a:t>
                      </a:r>
                      <a:r>
                        <a:rPr sz="1200" b="1" dirty="0">
                          <a:latin typeface="Symbol"/>
                          <a:cs typeface="Symbol"/>
                        </a:rPr>
                        <a:t>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800" b="1" spc="-10" dirty="0" smtClean="0">
                          <a:latin typeface="Arial"/>
                          <a:cs typeface="Arial"/>
                        </a:rPr>
                        <a:t>TR</a:t>
                      </a:r>
                      <a:r>
                        <a:rPr sz="800" b="1" spc="-8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800" b="1" spc="-5" dirty="0" smtClean="0">
                          <a:latin typeface="Arial"/>
                          <a:cs typeface="Arial"/>
                        </a:rPr>
                        <a:t>TC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marL="490855" indent="-229870" algn="just">
                        <a:lnSpc>
                          <a:spcPct val="100000"/>
                        </a:lnSpc>
                        <a:spcBef>
                          <a:spcPts val="945"/>
                        </a:spcBef>
                        <a:buFont typeface="Wingdings"/>
                        <a:buChar char=""/>
                        <a:tabLst>
                          <a:tab pos="491490" algn="l"/>
                        </a:tabLst>
                      </a:pPr>
                      <a:r>
                        <a:rPr sz="800" b="1" spc="5" dirty="0">
                          <a:latin typeface="Arial"/>
                          <a:cs typeface="Arial"/>
                        </a:rPr>
                        <a:t>Short </a:t>
                      </a:r>
                      <a:r>
                        <a:rPr sz="800" b="1" spc="10" dirty="0">
                          <a:latin typeface="Arial"/>
                          <a:cs typeface="Arial"/>
                        </a:rPr>
                        <a:t>Run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Equilibrium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Monopoly</a:t>
                      </a:r>
                      <a:r>
                        <a:rPr sz="8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:</a:t>
                      </a:r>
                      <a:endParaRPr sz="8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 marL="519430" marR="59690" indent="-228600">
                        <a:lnSpc>
                          <a:spcPts val="1350"/>
                        </a:lnSpc>
                        <a:buChar char="•"/>
                        <a:tabLst>
                          <a:tab pos="519430" algn="l"/>
                          <a:tab pos="520065" algn="l"/>
                        </a:tabLst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Monopolist </a:t>
                      </a:r>
                      <a:r>
                        <a:rPr sz="800" spc="25" dirty="0">
                          <a:latin typeface="Arial"/>
                          <a:cs typeface="Arial"/>
                        </a:rPr>
                        <a:t>can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change 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price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his  product.</a:t>
                      </a:r>
                      <a:endParaRPr sz="8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  <a:buFont typeface="Arial"/>
                        <a:buChar char="•"/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 marL="519430" indent="-229235" algn="just">
                        <a:lnSpc>
                          <a:spcPct val="100000"/>
                        </a:lnSpc>
                        <a:spcBef>
                          <a:spcPts val="5"/>
                        </a:spcBef>
                        <a:buChar char="•"/>
                        <a:tabLst>
                          <a:tab pos="520065" algn="l"/>
                        </a:tabLst>
                      </a:pPr>
                      <a:r>
                        <a:rPr sz="800" spc="-2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firm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attempts 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maximize </a:t>
                      </a:r>
                      <a:r>
                        <a:rPr lang="en-IN" sz="800" spc="-15" dirty="0" smtClean="0">
                          <a:latin typeface="Arial"/>
                          <a:cs typeface="Arial"/>
                        </a:rPr>
                        <a:t>its</a:t>
                      </a:r>
                      <a:r>
                        <a:rPr lang="en-IN" sz="800" spc="-15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 smtClean="0">
                          <a:latin typeface="Arial"/>
                          <a:cs typeface="Arial"/>
                        </a:rPr>
                        <a:t>profit</a:t>
                      </a:r>
                      <a:endParaRPr sz="800" dirty="0">
                        <a:latin typeface="Arial"/>
                        <a:cs typeface="Arial"/>
                      </a:endParaRPr>
                    </a:p>
                    <a:p>
                      <a:pPr marL="519430" algn="just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.Monopolist </a:t>
                      </a:r>
                      <a:r>
                        <a:rPr sz="800" spc="25" dirty="0">
                          <a:latin typeface="Arial"/>
                          <a:cs typeface="Arial"/>
                        </a:rPr>
                        <a:t>can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fix 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price as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well</a:t>
                      </a:r>
                      <a:r>
                        <a:rPr sz="800" spc="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as</a:t>
                      </a:r>
                    </a:p>
                    <a:p>
                      <a:pPr marL="519430" marR="59055" algn="just">
                        <a:lnSpc>
                          <a:spcPct val="109400"/>
                        </a:lnSpc>
                        <a:spcBef>
                          <a:spcPts val="8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quantity output 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be 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sold </a:t>
                      </a:r>
                      <a:r>
                        <a:rPr sz="800" spc="50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market  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get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maximum 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revenue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from 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his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sales 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proceeds</a:t>
                      </a:r>
                      <a:r>
                        <a:rPr sz="800" dirty="0" smtClean="0">
                          <a:latin typeface="Arial"/>
                          <a:cs typeface="Arial"/>
                        </a:rPr>
                        <a:t>.</a:t>
                      </a:r>
                      <a:r>
                        <a:rPr lang="en-IN" sz="800" dirty="0" smtClean="0">
                          <a:latin typeface="Arial"/>
                          <a:cs typeface="Arial"/>
                        </a:rPr>
                        <a:t> But it cannot decide both simultaneously.</a:t>
                      </a:r>
                      <a:endParaRPr sz="8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marL="519430" indent="-229235" algn="just">
                        <a:lnSpc>
                          <a:spcPct val="100000"/>
                        </a:lnSpc>
                        <a:spcBef>
                          <a:spcPts val="5"/>
                        </a:spcBef>
                        <a:buChar char="•"/>
                        <a:tabLst>
                          <a:tab pos="520065" algn="l"/>
                        </a:tabLst>
                      </a:pPr>
                      <a:r>
                        <a:rPr sz="800" spc="-30" dirty="0">
                          <a:latin typeface="Arial"/>
                          <a:cs typeface="Arial"/>
                        </a:rPr>
                        <a:t>Short-Run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Profit,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i.e</a:t>
                      </a:r>
                      <a:endParaRPr sz="8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20447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Symbol"/>
                          <a:cs typeface="Symbol"/>
                        </a:rPr>
                        <a:t>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800" b="1" spc="-10" dirty="0" smtClean="0">
                          <a:latin typeface="Arial"/>
                          <a:cs typeface="Arial"/>
                        </a:rPr>
                        <a:t>TR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– </a:t>
                      </a:r>
                      <a:r>
                        <a:rPr sz="800" b="1" spc="-10" dirty="0" smtClean="0">
                          <a:latin typeface="Arial"/>
                          <a:cs typeface="Arial"/>
                        </a:rPr>
                        <a:t>TC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(Price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–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A.T.C)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×</a:t>
                      </a:r>
                      <a:r>
                        <a:rPr sz="800" b="1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Quantity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491131" y="1643339"/>
            <a:ext cx="1772949" cy="15651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" name="object 7"/>
          <p:cNvSpPr/>
          <p:nvPr/>
        </p:nvSpPr>
        <p:spPr>
          <a:xfrm>
            <a:off x="7069844" y="1743853"/>
            <a:ext cx="1948616" cy="16054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</p:spTree>
    <p:extLst>
      <p:ext uri="{BB962C8B-B14F-4D97-AF65-F5344CB8AC3E}">
        <p14:creationId xmlns:p14="http://schemas.microsoft.com/office/powerpoint/2010/main" val="137023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576550"/>
              </p:ext>
            </p:extLst>
          </p:nvPr>
        </p:nvGraphicFramePr>
        <p:xfrm>
          <a:off x="1264597" y="332316"/>
          <a:ext cx="8501974" cy="63640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6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5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48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marL="528955" indent="-22987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28955" algn="l"/>
                          <a:tab pos="529590" algn="l"/>
                        </a:tabLst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Marginal </a:t>
                      </a:r>
                      <a:r>
                        <a:rPr sz="800" b="1" spc="10" dirty="0">
                          <a:latin typeface="Arial"/>
                          <a:cs typeface="Arial"/>
                        </a:rPr>
                        <a:t>Cost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800" b="1" spc="-15" dirty="0" smtClean="0">
                          <a:latin typeface="Arial"/>
                          <a:cs typeface="Arial"/>
                        </a:rPr>
                        <a:t>MC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) </a:t>
                      </a:r>
                      <a:r>
                        <a:rPr sz="800" spc="-25" dirty="0">
                          <a:latin typeface="Arial"/>
                          <a:cs typeface="Arial"/>
                        </a:rPr>
                        <a:t>must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800" spc="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rising.</a:t>
                      </a:r>
                      <a:endParaRPr sz="8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marL="739140" marR="84455" indent="-657860">
                        <a:lnSpc>
                          <a:spcPct val="114799"/>
                        </a:lnSpc>
                        <a:spcBef>
                          <a:spcPts val="1165"/>
                        </a:spcBef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Fig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Curve showing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Price,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Marginal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Cost, 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Average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Total</a:t>
                      </a:r>
                      <a:r>
                        <a:rPr sz="8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10" dirty="0">
                          <a:latin typeface="Arial"/>
                          <a:cs typeface="Arial"/>
                        </a:rPr>
                        <a:t>Cost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21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 marL="71120">
                        <a:lnSpc>
                          <a:spcPts val="1395"/>
                        </a:lnSpc>
                      </a:pPr>
                      <a:r>
                        <a:rPr sz="800" spc="-20" dirty="0">
                          <a:latin typeface="Arial"/>
                          <a:cs typeface="Arial"/>
                        </a:rPr>
                        <a:t>Here </a:t>
                      </a:r>
                      <a:r>
                        <a:rPr sz="800" b="1" spc="-10" dirty="0" smtClean="0">
                          <a:latin typeface="Arial"/>
                          <a:cs typeface="Arial"/>
                        </a:rPr>
                        <a:t>ATC 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Average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Total </a:t>
                      </a:r>
                      <a:r>
                        <a:rPr sz="800" b="1" spc="10" dirty="0">
                          <a:latin typeface="Arial"/>
                          <a:cs typeface="Arial"/>
                        </a:rPr>
                        <a:t>Cost </a:t>
                      </a:r>
                      <a:r>
                        <a:rPr sz="800" spc="-2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800" b="1" spc="-10" dirty="0" smtClean="0">
                          <a:latin typeface="Arial"/>
                          <a:cs typeface="Arial"/>
                        </a:rPr>
                        <a:t>TC</a:t>
                      </a:r>
                      <a:r>
                        <a:rPr sz="800" b="1" spc="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25" dirty="0">
                          <a:latin typeface="Arial"/>
                          <a:cs typeface="Arial"/>
                        </a:rPr>
                        <a:t>is</a:t>
                      </a:r>
                      <a:endParaRPr sz="800" dirty="0">
                        <a:latin typeface="Arial"/>
                        <a:cs typeface="Arial"/>
                      </a:endParaRPr>
                    </a:p>
                    <a:p>
                      <a:pPr marL="71120">
                        <a:lnSpc>
                          <a:spcPts val="1395"/>
                        </a:lnSpc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Total </a:t>
                      </a:r>
                      <a:r>
                        <a:rPr sz="800" b="1" spc="10" dirty="0">
                          <a:latin typeface="Arial"/>
                          <a:cs typeface="Arial"/>
                        </a:rPr>
                        <a:t>Cost</a:t>
                      </a:r>
                      <a:endParaRPr sz="8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796290" marR="128905" indent="-648970">
                        <a:lnSpc>
                          <a:spcPct val="109600"/>
                        </a:lnSpc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Fig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Curve showing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Price,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Marginal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Cost, 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Average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Total</a:t>
                      </a:r>
                      <a:r>
                        <a:rPr sz="8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10" dirty="0">
                          <a:latin typeface="Arial"/>
                          <a:cs typeface="Arial"/>
                        </a:rPr>
                        <a:t>Cost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259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44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357505" marR="60325" indent="-229235" algn="just">
                        <a:lnSpc>
                          <a:spcPts val="1430"/>
                        </a:lnSpc>
                        <a:buFont typeface="Wingdings"/>
                        <a:buChar char=""/>
                        <a:tabLst>
                          <a:tab pos="358140" algn="l"/>
                        </a:tabLst>
                      </a:pPr>
                      <a:r>
                        <a:rPr sz="1100" b="1" spc="5" dirty="0">
                          <a:latin typeface="Arial"/>
                          <a:cs typeface="Arial"/>
                        </a:rPr>
                        <a:t>Short </a:t>
                      </a:r>
                      <a:r>
                        <a:rPr sz="1100" b="1" spc="10" dirty="0">
                          <a:latin typeface="Arial"/>
                          <a:cs typeface="Arial"/>
                        </a:rPr>
                        <a:t>Run 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Equilibrium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condition </a:t>
                      </a:r>
                      <a:r>
                        <a:rPr sz="1100" b="1" spc="5" dirty="0">
                          <a:latin typeface="Arial"/>
                          <a:cs typeface="Arial"/>
                        </a:rPr>
                        <a:t>of 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Perfect 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Competition</a:t>
                      </a:r>
                      <a:r>
                        <a:rPr sz="1100" b="1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:</a:t>
                      </a:r>
                      <a:endParaRPr sz="11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Font typeface="Wingdings"/>
                        <a:buChar char=""/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414655" lvl="1" indent="-229870">
                        <a:lnSpc>
                          <a:spcPct val="100000"/>
                        </a:lnSpc>
                        <a:buFont typeface="Times New Roman"/>
                        <a:buChar char="•"/>
                        <a:tabLst>
                          <a:tab pos="414655" algn="l"/>
                          <a:tab pos="415290" algn="l"/>
                        </a:tabLst>
                      </a:pPr>
                      <a:r>
                        <a:rPr sz="1100" b="1" spc="-10" dirty="0">
                          <a:latin typeface="Arial"/>
                          <a:cs typeface="Arial"/>
                        </a:rPr>
                        <a:t>First Order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Condition</a:t>
                      </a:r>
                      <a:r>
                        <a:rPr sz="1100" b="1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20" dirty="0">
                          <a:latin typeface="Arial"/>
                          <a:cs typeface="Arial"/>
                        </a:rPr>
                        <a:t>is</a:t>
                      </a:r>
                      <a:endParaRPr sz="1100" dirty="0">
                        <a:latin typeface="Arial"/>
                        <a:cs typeface="Arial"/>
                      </a:endParaRPr>
                    </a:p>
                    <a:p>
                      <a:pPr lvl="1">
                        <a:lnSpc>
                          <a:spcPct val="100000"/>
                        </a:lnSpc>
                        <a:spcBef>
                          <a:spcPts val="40"/>
                        </a:spcBef>
                        <a:buFont typeface="Times New Roman"/>
                        <a:buChar char="•"/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414655">
                        <a:lnSpc>
                          <a:spcPct val="100000"/>
                        </a:lnSpc>
                      </a:pPr>
                      <a:r>
                        <a:rPr sz="1100" b="1" spc="2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00" b="1" spc="25" dirty="0">
                          <a:latin typeface="Symbol"/>
                          <a:cs typeface="Symbol"/>
                        </a:rPr>
                        <a:t></a:t>
                      </a:r>
                      <a:r>
                        <a:rPr sz="1100" b="1" spc="25" dirty="0">
                          <a:latin typeface="Arial"/>
                          <a:cs typeface="Arial"/>
                        </a:rPr>
                        <a:t>/dq</a:t>
                      </a:r>
                      <a:r>
                        <a:rPr sz="1100" b="1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15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1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25" dirty="0">
                          <a:latin typeface="Arial"/>
                          <a:cs typeface="Arial"/>
                        </a:rPr>
                        <a:t>dTR/dq</a:t>
                      </a:r>
                      <a:r>
                        <a:rPr sz="1100" b="1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1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15" dirty="0">
                          <a:latin typeface="Arial"/>
                          <a:cs typeface="Arial"/>
                        </a:rPr>
                        <a:t>∂</a:t>
                      </a:r>
                      <a:r>
                        <a:rPr sz="1100" b="1" spc="15" dirty="0" smtClean="0">
                          <a:latin typeface="Arial"/>
                          <a:cs typeface="Arial"/>
                        </a:rPr>
                        <a:t>STC</a:t>
                      </a:r>
                      <a:r>
                        <a:rPr sz="1100" b="1" spc="15" dirty="0">
                          <a:latin typeface="Arial"/>
                          <a:cs typeface="Arial"/>
                        </a:rPr>
                        <a:t>/∂q</a:t>
                      </a:r>
                      <a:r>
                        <a:rPr sz="1100" b="1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15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1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15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  <a:p>
                      <a:pPr marL="471805" lvl="2" indent="-229870">
                        <a:lnSpc>
                          <a:spcPct val="100000"/>
                        </a:lnSpc>
                        <a:spcBef>
                          <a:spcPts val="1075"/>
                        </a:spcBef>
                        <a:buFont typeface="Wingdings"/>
                        <a:buChar char=""/>
                        <a:tabLst>
                          <a:tab pos="472440" algn="l"/>
                        </a:tabLst>
                      </a:pPr>
                      <a:r>
                        <a:rPr sz="1100" b="1" spc="-25" dirty="0" smtClean="0">
                          <a:latin typeface="Arial"/>
                          <a:cs typeface="Arial"/>
                        </a:rPr>
                        <a:t>MR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– </a:t>
                      </a:r>
                      <a:r>
                        <a:rPr sz="1100" b="1" spc="-15" dirty="0" smtClean="0">
                          <a:latin typeface="Arial"/>
                          <a:cs typeface="Arial"/>
                        </a:rPr>
                        <a:t>SMC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100" b="1" spc="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  <a:p>
                      <a:pPr lvl="2">
                        <a:lnSpc>
                          <a:spcPct val="100000"/>
                        </a:lnSpc>
                        <a:spcBef>
                          <a:spcPts val="35"/>
                        </a:spcBef>
                        <a:buFont typeface="Wingdings"/>
                        <a:buChar char=""/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471805" lvl="2" indent="-229870">
                        <a:lnSpc>
                          <a:spcPct val="100000"/>
                        </a:lnSpc>
                        <a:buFont typeface="Wingdings"/>
                        <a:buChar char=""/>
                        <a:tabLst>
                          <a:tab pos="472440" algn="l"/>
                        </a:tabLst>
                      </a:pPr>
                      <a:r>
                        <a:rPr sz="1100" b="1" spc="5" dirty="0">
                          <a:latin typeface="Arial"/>
                          <a:cs typeface="Arial"/>
                        </a:rPr>
                        <a:t>dTR/dq </a:t>
                      </a:r>
                      <a:r>
                        <a:rPr sz="1100" b="1" spc="-2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Marginal </a:t>
                      </a:r>
                      <a:r>
                        <a:rPr sz="1100" b="1" spc="10" dirty="0">
                          <a:latin typeface="Arial"/>
                          <a:cs typeface="Arial"/>
                        </a:rPr>
                        <a:t>Revenue,</a:t>
                      </a:r>
                      <a:r>
                        <a:rPr sz="11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20" dirty="0">
                          <a:latin typeface="Arial"/>
                          <a:cs typeface="Arial"/>
                        </a:rPr>
                        <a:t>M.R</a:t>
                      </a:r>
                      <a:endParaRPr sz="1100" dirty="0">
                        <a:latin typeface="Arial"/>
                        <a:cs typeface="Arial"/>
                      </a:endParaRPr>
                    </a:p>
                    <a:p>
                      <a:pPr marL="471805" lvl="2" indent="-229870">
                        <a:lnSpc>
                          <a:spcPct val="100000"/>
                        </a:lnSpc>
                        <a:spcBef>
                          <a:spcPts val="1115"/>
                        </a:spcBef>
                        <a:buFont typeface="Wingdings"/>
                        <a:buChar char=""/>
                        <a:tabLst>
                          <a:tab pos="472440" algn="l"/>
                        </a:tabLst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∂</a:t>
                      </a:r>
                      <a:r>
                        <a:rPr sz="1100" b="1" spc="-5" dirty="0" smtClean="0">
                          <a:latin typeface="Arial"/>
                          <a:cs typeface="Arial"/>
                        </a:rPr>
                        <a:t>STC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/∂q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15" dirty="0" smtClean="0">
                          <a:latin typeface="Arial"/>
                          <a:cs typeface="Arial"/>
                        </a:rPr>
                        <a:t>SMC</a:t>
                      </a:r>
                      <a:endParaRPr sz="1100" dirty="0">
                        <a:latin typeface="Arial"/>
                        <a:cs typeface="Arial"/>
                      </a:endParaRPr>
                    </a:p>
                    <a:p>
                      <a:pPr lvl="2">
                        <a:lnSpc>
                          <a:spcPct val="100000"/>
                        </a:lnSpc>
                        <a:spcBef>
                          <a:spcPts val="35"/>
                        </a:spcBef>
                        <a:buFont typeface="Wingdings"/>
                        <a:buChar char=""/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471805" lvl="2" indent="-229870">
                        <a:lnSpc>
                          <a:spcPct val="100000"/>
                        </a:lnSpc>
                        <a:buFont typeface="Wingdings"/>
                        <a:buChar char=""/>
                        <a:tabLst>
                          <a:tab pos="472440" algn="l"/>
                        </a:tabLst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Here 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price </a:t>
                      </a:r>
                      <a:r>
                        <a:rPr sz="1100" b="1" spc="-2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100" b="1" spc="-15" dirty="0">
                          <a:latin typeface="Arial"/>
                          <a:cs typeface="Arial"/>
                        </a:rPr>
                        <a:t>fixed </a:t>
                      </a:r>
                      <a:r>
                        <a:rPr sz="1100" b="1" spc="-20" dirty="0">
                          <a:latin typeface="Arial"/>
                          <a:cs typeface="Arial"/>
                        </a:rPr>
                        <a:t>i.e. </a:t>
                      </a:r>
                      <a:r>
                        <a:rPr sz="1100" b="1" spc="-5" dirty="0" smtClean="0">
                          <a:latin typeface="Arial"/>
                          <a:cs typeface="Arial"/>
                        </a:rPr>
                        <a:t>MR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100" b="1" spc="10" dirty="0">
                          <a:latin typeface="Arial"/>
                          <a:cs typeface="Arial"/>
                        </a:rPr>
                        <a:t>P=</a:t>
                      </a:r>
                      <a:r>
                        <a:rPr sz="1100" b="1" spc="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25" dirty="0" smtClean="0">
                          <a:latin typeface="Arial"/>
                          <a:cs typeface="Arial"/>
                        </a:rPr>
                        <a:t>MC</a:t>
                      </a:r>
                      <a:endParaRPr sz="1100" dirty="0">
                        <a:latin typeface="Arial"/>
                        <a:cs typeface="Arial"/>
                      </a:endParaRPr>
                    </a:p>
                    <a:p>
                      <a:pPr marL="414655" marR="62865" indent="-229235" algn="just">
                        <a:lnSpc>
                          <a:spcPct val="96500"/>
                        </a:lnSpc>
                        <a:spcBef>
                          <a:spcPts val="1165"/>
                        </a:spcBef>
                        <a:buFont typeface="Arial"/>
                        <a:buChar char="•"/>
                        <a:tabLst>
                          <a:tab pos="415290" algn="l"/>
                        </a:tabLst>
                      </a:pPr>
                      <a:r>
                        <a:rPr sz="1100" b="1" spc="5" dirty="0">
                          <a:latin typeface="Arial"/>
                          <a:cs typeface="Arial"/>
                        </a:rPr>
                        <a:t>Second</a:t>
                      </a:r>
                      <a:r>
                        <a:rPr sz="1100" b="1" spc="3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Order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Condition requires  that </a:t>
                      </a:r>
                      <a:r>
                        <a:rPr sz="1100" b="1" spc="5" dirty="0" smtClean="0">
                          <a:latin typeface="Arial"/>
                          <a:cs typeface="Arial"/>
                        </a:rPr>
                        <a:t>MC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must </a:t>
                      </a:r>
                      <a:r>
                        <a:rPr sz="1100" b="1" spc="5" dirty="0">
                          <a:latin typeface="Arial"/>
                          <a:cs typeface="Arial"/>
                        </a:rPr>
                        <a:t>be </a:t>
                      </a:r>
                      <a:r>
                        <a:rPr sz="1100" b="1" spc="-15" dirty="0">
                          <a:latin typeface="Arial"/>
                          <a:cs typeface="Arial"/>
                        </a:rPr>
                        <a:t>rising </a:t>
                      </a:r>
                      <a:r>
                        <a:rPr sz="1100" b="1" spc="35" dirty="0">
                          <a:latin typeface="Arial"/>
                          <a:cs typeface="Arial"/>
                        </a:rPr>
                        <a:t>at  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equilibrium.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259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4180" marR="60960" indent="-229235">
                        <a:lnSpc>
                          <a:spcPct val="109600"/>
                        </a:lnSpc>
                        <a:spcBef>
                          <a:spcPts val="1100"/>
                        </a:spcBef>
                        <a:buFont typeface="Wingdings"/>
                        <a:buChar char=""/>
                        <a:tabLst>
                          <a:tab pos="424815" algn="l"/>
                        </a:tabLst>
                      </a:pPr>
                      <a:r>
                        <a:rPr sz="1100" b="1" spc="5" dirty="0">
                          <a:latin typeface="Arial"/>
                          <a:cs typeface="Arial"/>
                        </a:rPr>
                        <a:t>Short </a:t>
                      </a:r>
                      <a:r>
                        <a:rPr sz="1100" b="1" spc="10" dirty="0">
                          <a:latin typeface="Arial"/>
                          <a:cs typeface="Arial"/>
                        </a:rPr>
                        <a:t>Run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Equilibrium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condition </a:t>
                      </a:r>
                      <a:r>
                        <a:rPr sz="1100" b="1" spc="5" dirty="0">
                          <a:latin typeface="Arial"/>
                          <a:cs typeface="Arial"/>
                        </a:rPr>
                        <a:t>of 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Perfect 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Competition</a:t>
                      </a:r>
                      <a:r>
                        <a:rPr sz="1100" b="1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:</a:t>
                      </a:r>
                      <a:endParaRPr sz="11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414655" indent="-229870">
                        <a:lnSpc>
                          <a:spcPct val="100000"/>
                        </a:lnSpc>
                        <a:buFont typeface="Times New Roman"/>
                        <a:buChar char="•"/>
                        <a:tabLst>
                          <a:tab pos="414655" algn="l"/>
                          <a:tab pos="415290" algn="l"/>
                        </a:tabLst>
                      </a:pPr>
                      <a:r>
                        <a:rPr sz="1100" b="1" spc="-10" dirty="0">
                          <a:latin typeface="Arial"/>
                          <a:cs typeface="Arial"/>
                        </a:rPr>
                        <a:t>First Order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Condition</a:t>
                      </a:r>
                      <a:r>
                        <a:rPr sz="1100" b="1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20" dirty="0">
                          <a:latin typeface="Arial"/>
                          <a:cs typeface="Arial"/>
                        </a:rPr>
                        <a:t>is</a:t>
                      </a:r>
                      <a:endParaRPr sz="1100" dirty="0">
                        <a:latin typeface="Arial"/>
                        <a:cs typeface="Arial"/>
                      </a:endParaRPr>
                    </a:p>
                    <a:p>
                      <a:pPr marL="490855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100" b="1" spc="3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00" b="1" spc="35" dirty="0">
                          <a:latin typeface="Symbol"/>
                          <a:cs typeface="Symbol"/>
                        </a:rPr>
                        <a:t></a:t>
                      </a:r>
                      <a:r>
                        <a:rPr sz="1100" b="1" spc="3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1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25" dirty="0">
                          <a:latin typeface="Arial"/>
                          <a:cs typeface="Arial"/>
                        </a:rPr>
                        <a:t>dq</a:t>
                      </a:r>
                      <a:r>
                        <a:rPr sz="11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15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1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25" dirty="0">
                          <a:latin typeface="Arial"/>
                          <a:cs typeface="Arial"/>
                        </a:rPr>
                        <a:t>dTR/dq</a:t>
                      </a:r>
                      <a:r>
                        <a:rPr sz="1100" b="1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1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10" dirty="0">
                          <a:latin typeface="Arial"/>
                          <a:cs typeface="Arial"/>
                        </a:rPr>
                        <a:t>∂</a:t>
                      </a:r>
                      <a:r>
                        <a:rPr sz="1100" b="1" spc="10" dirty="0" smtClean="0">
                          <a:latin typeface="Arial"/>
                          <a:cs typeface="Arial"/>
                        </a:rPr>
                        <a:t>TC</a:t>
                      </a:r>
                      <a:r>
                        <a:rPr sz="1100" b="1" spc="10" dirty="0">
                          <a:latin typeface="Arial"/>
                          <a:cs typeface="Arial"/>
                        </a:rPr>
                        <a:t>/∂q</a:t>
                      </a:r>
                      <a:r>
                        <a:rPr sz="1100" b="1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15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1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15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490855" lvl="1" indent="-229870">
                        <a:lnSpc>
                          <a:spcPct val="100000"/>
                        </a:lnSpc>
                        <a:buFont typeface="Wingdings"/>
                        <a:buChar char=""/>
                        <a:tabLst>
                          <a:tab pos="491490" algn="l"/>
                        </a:tabLst>
                      </a:pPr>
                      <a:r>
                        <a:rPr sz="1100" b="1" spc="-25" dirty="0" smtClean="0">
                          <a:latin typeface="Arial"/>
                          <a:cs typeface="Arial"/>
                        </a:rPr>
                        <a:t>MR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– </a:t>
                      </a:r>
                      <a:r>
                        <a:rPr sz="1100" b="1" spc="-25" dirty="0" smtClean="0">
                          <a:latin typeface="Arial"/>
                          <a:cs typeface="Arial"/>
                        </a:rPr>
                        <a:t>MC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100" b="1" spc="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  <a:p>
                      <a:pPr lvl="1">
                        <a:lnSpc>
                          <a:spcPct val="100000"/>
                        </a:lnSpc>
                        <a:spcBef>
                          <a:spcPts val="15"/>
                        </a:spcBef>
                        <a:buFont typeface="Wingdings"/>
                        <a:buChar char=""/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490855" lvl="1" indent="-229870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Wingdings"/>
                        <a:buChar char=""/>
                        <a:tabLst>
                          <a:tab pos="491490" algn="l"/>
                        </a:tabLst>
                      </a:pPr>
                      <a:r>
                        <a:rPr sz="1100" b="1" spc="5" dirty="0">
                          <a:latin typeface="Arial"/>
                          <a:cs typeface="Arial"/>
                        </a:rPr>
                        <a:t>dTR/dq </a:t>
                      </a:r>
                      <a:r>
                        <a:rPr sz="1100" b="1" spc="-2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Marginal </a:t>
                      </a:r>
                      <a:r>
                        <a:rPr sz="1100" b="1" spc="5" dirty="0">
                          <a:latin typeface="Arial"/>
                          <a:cs typeface="Arial"/>
                        </a:rPr>
                        <a:t>Revenue,</a:t>
                      </a:r>
                      <a:r>
                        <a:rPr sz="11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20" dirty="0">
                          <a:latin typeface="Arial"/>
                          <a:cs typeface="Arial"/>
                        </a:rPr>
                        <a:t>M.R</a:t>
                      </a:r>
                      <a:endParaRPr sz="1100" dirty="0">
                        <a:latin typeface="Arial"/>
                        <a:cs typeface="Arial"/>
                      </a:endParaRPr>
                    </a:p>
                    <a:p>
                      <a:pPr marL="490855" lvl="1" indent="-229870">
                        <a:lnSpc>
                          <a:spcPct val="100000"/>
                        </a:lnSpc>
                        <a:spcBef>
                          <a:spcPts val="885"/>
                        </a:spcBef>
                        <a:buFont typeface="Wingdings"/>
                        <a:buChar char=""/>
                        <a:tabLst>
                          <a:tab pos="491490" algn="l"/>
                        </a:tabLst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∂</a:t>
                      </a:r>
                      <a:r>
                        <a:rPr sz="1100" b="1" spc="-5" dirty="0" smtClean="0">
                          <a:latin typeface="Arial"/>
                          <a:cs typeface="Arial"/>
                        </a:rPr>
                        <a:t>TC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/∂q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1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25" dirty="0" smtClean="0">
                          <a:latin typeface="Arial"/>
                          <a:cs typeface="Arial"/>
                        </a:rPr>
                        <a:t>MC</a:t>
                      </a:r>
                      <a:endParaRPr sz="1100" dirty="0">
                        <a:latin typeface="Arial"/>
                        <a:cs typeface="Arial"/>
                      </a:endParaRPr>
                    </a:p>
                    <a:p>
                      <a:pPr marL="490855" lvl="1" indent="-229870">
                        <a:lnSpc>
                          <a:spcPct val="100000"/>
                        </a:lnSpc>
                        <a:spcBef>
                          <a:spcPts val="965"/>
                        </a:spcBef>
                        <a:buFont typeface="Wingdings"/>
                        <a:buChar char=""/>
                        <a:tabLst>
                          <a:tab pos="491490" algn="l"/>
                        </a:tabLst>
                      </a:pPr>
                      <a:r>
                        <a:rPr sz="1100" b="1" spc="-25" dirty="0" smtClean="0">
                          <a:latin typeface="Arial"/>
                          <a:cs typeface="Arial"/>
                        </a:rPr>
                        <a:t>MR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100" b="1" spc="-25" dirty="0" smtClean="0">
                          <a:latin typeface="Arial"/>
                          <a:cs typeface="Arial"/>
                        </a:rPr>
                        <a:t>MC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100" b="1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p</a:t>
                      </a:r>
                      <a:endParaRPr sz="1100" dirty="0">
                        <a:latin typeface="Arial"/>
                        <a:cs typeface="Arial"/>
                      </a:endParaRPr>
                    </a:p>
                    <a:p>
                      <a:pPr marL="433705" indent="-229870">
                        <a:lnSpc>
                          <a:spcPct val="100000"/>
                        </a:lnSpc>
                        <a:spcBef>
                          <a:spcPts val="960"/>
                        </a:spcBef>
                        <a:buFont typeface="Arial"/>
                        <a:buChar char="•"/>
                        <a:tabLst>
                          <a:tab pos="433705" algn="l"/>
                          <a:tab pos="434340" algn="l"/>
                        </a:tabLst>
                      </a:pPr>
                      <a:r>
                        <a:rPr sz="1100" b="1" spc="10" dirty="0">
                          <a:latin typeface="Arial"/>
                          <a:cs typeface="Arial"/>
                        </a:rPr>
                        <a:t>Second 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Order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Condition</a:t>
                      </a:r>
                      <a:r>
                        <a:rPr sz="11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:</a:t>
                      </a:r>
                      <a:endParaRPr sz="1100" dirty="0">
                        <a:latin typeface="Arial"/>
                        <a:cs typeface="Arial"/>
                      </a:endParaRPr>
                    </a:p>
                    <a:p>
                      <a:pPr marL="43370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00" b="1" spc="2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00" b="1" spc="37" baseline="30864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100" b="1" spc="25" dirty="0">
                          <a:latin typeface="Symbol"/>
                          <a:cs typeface="Symbol"/>
                        </a:rPr>
                        <a:t></a:t>
                      </a:r>
                      <a:r>
                        <a:rPr sz="1100" b="1" spc="25" dirty="0">
                          <a:latin typeface="Arial"/>
                          <a:cs typeface="Arial"/>
                        </a:rPr>
                        <a:t>/dq</a:t>
                      </a:r>
                      <a:r>
                        <a:rPr sz="1100" b="1" spc="37" baseline="30864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100" b="1" spc="-120" baseline="3086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15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100" b="1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15" dirty="0" err="1" smtClean="0">
                          <a:latin typeface="Arial"/>
                          <a:cs typeface="Arial"/>
                        </a:rPr>
                        <a:t>dMR</a:t>
                      </a:r>
                      <a:r>
                        <a:rPr sz="1100" b="1" spc="15" dirty="0" smtClean="0">
                          <a:latin typeface="Arial"/>
                          <a:cs typeface="Arial"/>
                        </a:rPr>
                        <a:t>/</a:t>
                      </a:r>
                      <a:r>
                        <a:rPr sz="1100" b="1" spc="15" dirty="0" err="1" smtClean="0">
                          <a:latin typeface="Arial"/>
                          <a:cs typeface="Arial"/>
                        </a:rPr>
                        <a:t>dq</a:t>
                      </a:r>
                      <a:r>
                        <a:rPr sz="1100" b="1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15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11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30" dirty="0" err="1" smtClean="0">
                          <a:latin typeface="Arial"/>
                          <a:cs typeface="Arial"/>
                        </a:rPr>
                        <a:t>dMC</a:t>
                      </a:r>
                      <a:r>
                        <a:rPr sz="1100" b="1" spc="30" dirty="0" smtClean="0">
                          <a:latin typeface="Arial"/>
                          <a:cs typeface="Arial"/>
                        </a:rPr>
                        <a:t>/</a:t>
                      </a:r>
                      <a:r>
                        <a:rPr sz="1100" b="1" spc="30" dirty="0" err="1" smtClean="0">
                          <a:latin typeface="Arial"/>
                          <a:cs typeface="Arial"/>
                        </a:rPr>
                        <a:t>dq</a:t>
                      </a:r>
                      <a:r>
                        <a:rPr sz="1100" b="1" spc="-14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15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100" b="1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15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2059386" y="962040"/>
            <a:ext cx="1930636" cy="19056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" name="object 4"/>
          <p:cNvSpPr/>
          <p:nvPr/>
        </p:nvSpPr>
        <p:spPr>
          <a:xfrm>
            <a:off x="6365251" y="783023"/>
            <a:ext cx="2162608" cy="2084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</p:spTree>
    <p:extLst>
      <p:ext uri="{BB962C8B-B14F-4D97-AF65-F5344CB8AC3E}">
        <p14:creationId xmlns:p14="http://schemas.microsoft.com/office/powerpoint/2010/main" val="319765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958195"/>
              </p:ext>
            </p:extLst>
          </p:nvPr>
        </p:nvGraphicFramePr>
        <p:xfrm>
          <a:off x="1332688" y="457200"/>
          <a:ext cx="9601200" cy="5969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423297706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37372088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4047849103"/>
                    </a:ext>
                  </a:extLst>
                </a:gridCol>
              </a:tblGrid>
              <a:tr h="424374"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Characteristics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Perfect Competition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Monopoly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475243"/>
                  </a:ext>
                </a:extLst>
              </a:tr>
              <a:tr h="115394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Number of sellers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lang="en-IN" sz="1800" spc="-5" dirty="0" smtClean="0">
                          <a:solidFill>
                            <a:schemeClr val="tx1"/>
                          </a:solidFill>
                          <a:latin typeface="Book Antiqua"/>
                          <a:cs typeface="Book Antiqua"/>
                        </a:rPr>
                        <a:t>Many</a:t>
                      </a:r>
                      <a:endParaRPr lang="en-IN" sz="1800" dirty="0" smtClean="0">
                        <a:solidFill>
                          <a:schemeClr val="tx1"/>
                        </a:solidFill>
                        <a:latin typeface="Book Antiqua"/>
                        <a:cs typeface="Book Antiqua"/>
                      </a:endParaRPr>
                    </a:p>
                    <a:p>
                      <a:pPr marL="127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lang="en-IN" sz="1800" spc="-5" dirty="0" smtClean="0">
                          <a:solidFill>
                            <a:schemeClr val="tx1"/>
                          </a:solidFill>
                          <a:latin typeface="Book Antiqua"/>
                          <a:cs typeface="Book Antiqua"/>
                        </a:rPr>
                        <a:t>(price</a:t>
                      </a:r>
                      <a:r>
                        <a:rPr lang="en-IN" sz="1800" spc="-25" dirty="0" smtClean="0">
                          <a:solidFill>
                            <a:schemeClr val="tx1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lang="en-IN" sz="1800" spc="-5" dirty="0" smtClean="0">
                          <a:solidFill>
                            <a:schemeClr val="tx1"/>
                          </a:solidFill>
                          <a:latin typeface="Book Antiqua"/>
                          <a:cs typeface="Book Antiqua"/>
                        </a:rPr>
                        <a:t>takers)</a:t>
                      </a:r>
                      <a:endParaRPr lang="en-IN" sz="1800" dirty="0" smtClean="0">
                        <a:solidFill>
                          <a:schemeClr val="tx1"/>
                        </a:solidFill>
                        <a:latin typeface="Book Antiqua"/>
                        <a:cs typeface="Book Antiqua"/>
                      </a:endParaRP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IN" sz="2000" spc="-10" dirty="0" smtClean="0">
                          <a:solidFill>
                            <a:srgbClr val="FF0000"/>
                          </a:solidFill>
                          <a:latin typeface="Book Antiqua"/>
                          <a:cs typeface="Book Antiqua"/>
                        </a:rPr>
                        <a:t>One</a:t>
                      </a:r>
                      <a:endParaRPr lang="en-IN" sz="2000" dirty="0" smtClean="0">
                        <a:solidFill>
                          <a:srgbClr val="FF0000"/>
                        </a:solidFill>
                        <a:latin typeface="Book Antiqua"/>
                        <a:cs typeface="Book Antiqua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lang="en-IN" sz="1800" spc="-10" dirty="0" smtClean="0">
                          <a:solidFill>
                            <a:srgbClr val="FF0000"/>
                          </a:solidFill>
                          <a:latin typeface="Book Antiqua"/>
                        </a:rPr>
                        <a:t>(price</a:t>
                      </a:r>
                      <a:r>
                        <a:rPr lang="en-IN" sz="1800" spc="-10" baseline="0" dirty="0" smtClean="0">
                          <a:solidFill>
                            <a:srgbClr val="FF0000"/>
                          </a:solidFill>
                          <a:latin typeface="Book Antiqua"/>
                        </a:rPr>
                        <a:t> maker)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74274"/>
                  </a:ext>
                </a:extLst>
              </a:tr>
              <a:tr h="10464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spc="-5" dirty="0" smtClean="0">
                          <a:solidFill>
                            <a:schemeClr val="tx1"/>
                          </a:solidFill>
                          <a:latin typeface="Book Antiqua"/>
                          <a:cs typeface="Book Antiqua"/>
                        </a:rPr>
                        <a:t>Substitution</a:t>
                      </a:r>
                      <a:r>
                        <a:rPr lang="en-IN" sz="1800" spc="-60" dirty="0" smtClean="0">
                          <a:solidFill>
                            <a:schemeClr val="tx1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lang="en-IN" sz="1800" spc="-5" dirty="0" smtClean="0">
                          <a:solidFill>
                            <a:schemeClr val="tx1"/>
                          </a:solidFill>
                          <a:latin typeface="Book Antiqua"/>
                          <a:cs typeface="Book Antiqua"/>
                        </a:rPr>
                        <a:t>of  Product</a:t>
                      </a:r>
                      <a:r>
                        <a:rPr lang="en-IN" sz="1800" spc="-20" dirty="0" smtClean="0">
                          <a:solidFill>
                            <a:schemeClr val="tx1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Book Antiqua"/>
                          <a:cs typeface="Book Antiqua"/>
                        </a:rPr>
                        <a:t>sold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latin typeface="Book Antiqua"/>
                          <a:cs typeface="Book Antiqua"/>
                        </a:rPr>
                        <a:t>Only one  product type  from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Book Antiqua"/>
                          <a:cs typeface="Book Antiqua"/>
                        </a:rPr>
                        <a:t>all</a:t>
                      </a:r>
                      <a:r>
                        <a:rPr lang="en-US" sz="1800" spc="-55" dirty="0" smtClean="0">
                          <a:solidFill>
                            <a:schemeClr val="tx1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latin typeface="Book Antiqua"/>
                          <a:cs typeface="Book Antiqua"/>
                        </a:rPr>
                        <a:t>sellers</a:t>
                      </a:r>
                      <a:endParaRPr lang="en-US" sz="1800" dirty="0" smtClean="0">
                        <a:solidFill>
                          <a:schemeClr val="tx1"/>
                        </a:solidFill>
                        <a:latin typeface="Book Antiqua"/>
                        <a:cs typeface="Book Antiqua"/>
                      </a:endParaRP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solidFill>
                            <a:srgbClr val="FF0000"/>
                          </a:solidFill>
                          <a:latin typeface="Book Antiqua"/>
                          <a:cs typeface="Book Antiqua"/>
                        </a:rPr>
                        <a:t>No</a:t>
                      </a:r>
                      <a:r>
                        <a:rPr lang="en-IN" sz="1800" spc="-65" dirty="0" smtClean="0">
                          <a:solidFill>
                            <a:srgbClr val="FF000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lang="en-IN" sz="1800" spc="-5" dirty="0" smtClean="0">
                          <a:solidFill>
                            <a:srgbClr val="FF0000"/>
                          </a:solidFill>
                          <a:latin typeface="Book Antiqua"/>
                          <a:cs typeface="Book Antiqua"/>
                        </a:rPr>
                        <a:t>Substitutes</a:t>
                      </a:r>
                      <a:endParaRPr lang="en-IN" sz="1800" dirty="0" smtClean="0">
                        <a:solidFill>
                          <a:srgbClr val="FF0000"/>
                        </a:solidFill>
                        <a:latin typeface="Book Antiqua"/>
                        <a:cs typeface="Book Antiqua"/>
                      </a:endParaRPr>
                    </a:p>
                    <a:p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300788"/>
                  </a:ext>
                </a:extLst>
              </a:tr>
              <a:tr h="1360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spc="-5" dirty="0" smtClean="0">
                          <a:solidFill>
                            <a:schemeClr val="tx1"/>
                          </a:solidFill>
                          <a:latin typeface="Book Antiqua"/>
                          <a:cs typeface="Book Antiqua"/>
                        </a:rPr>
                        <a:t>Barriers</a:t>
                      </a:r>
                      <a:r>
                        <a:rPr lang="en-IN" sz="1800" spc="-55" dirty="0" smtClean="0">
                          <a:solidFill>
                            <a:schemeClr val="tx1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Book Antiqua"/>
                          <a:cs typeface="Book Antiqua"/>
                        </a:rPr>
                        <a:t>to entry into the market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Book Antiqua"/>
                          <a:cs typeface="Book Antiqua"/>
                        </a:rPr>
                        <a:t>No </a:t>
                      </a:r>
                      <a:r>
                        <a:rPr lang="en-IN" sz="1800" spc="-5" dirty="0" smtClean="0">
                          <a:solidFill>
                            <a:schemeClr val="tx1"/>
                          </a:solidFill>
                          <a:latin typeface="Book Antiqua"/>
                          <a:cs typeface="Book Antiqua"/>
                        </a:rPr>
                        <a:t>barriers</a:t>
                      </a:r>
                      <a:r>
                        <a:rPr lang="en-IN" sz="1800" spc="-70" dirty="0" smtClean="0">
                          <a:solidFill>
                            <a:schemeClr val="tx1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Book Antiqua"/>
                          <a:cs typeface="Book Antiqua"/>
                        </a:rPr>
                        <a:t>to entry or exit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pc="-5" dirty="0" smtClean="0">
                          <a:solidFill>
                            <a:srgbClr val="FF0000"/>
                          </a:solidFill>
                          <a:latin typeface="Book Antiqua"/>
                          <a:cs typeface="Book Antiqua"/>
                        </a:rPr>
                        <a:t>Almost impossible for  others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Book Antiqua"/>
                          <a:cs typeface="Book Antiqua"/>
                        </a:rPr>
                        <a:t>to</a:t>
                      </a:r>
                      <a:r>
                        <a:rPr lang="en-US" sz="1800" spc="-60" dirty="0" smtClean="0">
                          <a:solidFill>
                            <a:srgbClr val="FF000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lang="en-US" sz="1800" spc="-5" dirty="0" smtClean="0">
                          <a:solidFill>
                            <a:srgbClr val="FF0000"/>
                          </a:solidFill>
                          <a:latin typeface="Book Antiqua"/>
                          <a:cs typeface="Book Antiqua"/>
                        </a:rPr>
                        <a:t>enter  the</a:t>
                      </a:r>
                      <a:r>
                        <a:rPr lang="en-US" sz="1800" spc="-10" dirty="0" smtClean="0">
                          <a:solidFill>
                            <a:srgbClr val="FF000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lang="en-US" sz="1800" spc="-5" dirty="0" smtClean="0">
                          <a:solidFill>
                            <a:srgbClr val="FF0000"/>
                          </a:solidFill>
                          <a:latin typeface="Book Antiqua"/>
                          <a:cs typeface="Book Antiqua"/>
                        </a:rPr>
                        <a:t>market</a:t>
                      </a:r>
                      <a:endParaRPr lang="en-US" sz="1800" dirty="0" smtClean="0">
                        <a:solidFill>
                          <a:srgbClr val="FF0000"/>
                        </a:solidFill>
                        <a:latin typeface="Book Antiqua"/>
                        <a:cs typeface="Book Antiqua"/>
                      </a:endParaRPr>
                    </a:p>
                    <a:p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028063"/>
                  </a:ext>
                </a:extLst>
              </a:tr>
              <a:tr h="732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latin typeface="Book Antiqua"/>
                          <a:cs typeface="Book Antiqua"/>
                        </a:rPr>
                        <a:t>Pricing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Book Antiqua"/>
                          <a:cs typeface="Book Antiqua"/>
                        </a:rPr>
                        <a:t>vs</a:t>
                      </a:r>
                      <a:r>
                        <a:rPr lang="en-US" sz="1800" spc="-65" dirty="0" smtClean="0">
                          <a:solidFill>
                            <a:schemeClr val="tx1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Book Antiqua"/>
                          <a:cs typeface="Book Antiqua"/>
                        </a:rPr>
                        <a:t>MC  </a:t>
                      </a: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latin typeface="Book Antiqua"/>
                          <a:cs typeface="Book Antiqua"/>
                        </a:rPr>
                        <a:t>and MR</a:t>
                      </a:r>
                      <a:endParaRPr lang="en-US" sz="1800" dirty="0" smtClean="0">
                        <a:solidFill>
                          <a:schemeClr val="tx1"/>
                        </a:solidFill>
                        <a:latin typeface="Book Antiqua"/>
                        <a:cs typeface="Book Antiqua"/>
                      </a:endParaRP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P=MC=MR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solidFill>
                            <a:srgbClr val="FF0000"/>
                          </a:solidFill>
                          <a:latin typeface="Book Antiqua"/>
                          <a:cs typeface="Book Antiqua"/>
                        </a:rPr>
                        <a:t>P &gt;</a:t>
                      </a:r>
                      <a:r>
                        <a:rPr lang="en-IN" sz="1800" spc="-85" dirty="0" smtClean="0">
                          <a:solidFill>
                            <a:srgbClr val="FF000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lang="en-IN" sz="1800" dirty="0" smtClean="0">
                          <a:solidFill>
                            <a:srgbClr val="FF0000"/>
                          </a:solidFill>
                          <a:latin typeface="Book Antiqua"/>
                          <a:cs typeface="Book Antiqua"/>
                        </a:rPr>
                        <a:t>MR , P &gt;</a:t>
                      </a:r>
                      <a:r>
                        <a:rPr lang="en-IN" sz="1800" spc="-90" dirty="0" smtClean="0">
                          <a:solidFill>
                            <a:srgbClr val="FF000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lang="en-IN" sz="1800" dirty="0" smtClean="0">
                          <a:solidFill>
                            <a:srgbClr val="FF0000"/>
                          </a:solidFill>
                          <a:latin typeface="Book Antiqua"/>
                          <a:cs typeface="Book Antiqua"/>
                        </a:rPr>
                        <a:t>MC</a:t>
                      </a:r>
                    </a:p>
                    <a:p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559972"/>
                  </a:ext>
                </a:extLst>
              </a:tr>
              <a:tr h="1119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spc="-5" dirty="0" smtClean="0">
                          <a:solidFill>
                            <a:schemeClr val="tx1"/>
                          </a:solidFill>
                          <a:latin typeface="Book Antiqua"/>
                        </a:rPr>
                        <a:t>Profit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spc="-5" dirty="0" smtClean="0">
                          <a:solidFill>
                            <a:schemeClr val="tx1"/>
                          </a:solidFill>
                          <a:latin typeface="Book Antiqua"/>
                          <a:cs typeface="Book Antiqua"/>
                        </a:rPr>
                        <a:t>Efficient with  zero econ</a:t>
                      </a:r>
                      <a:r>
                        <a:rPr lang="en-IN" sz="1800" spc="-50" dirty="0" smtClean="0">
                          <a:solidFill>
                            <a:schemeClr val="tx1"/>
                          </a:solidFill>
                          <a:latin typeface="Book Antiqua"/>
                          <a:cs typeface="Book Antiqua"/>
                        </a:rPr>
                        <a:t>omic</a:t>
                      </a:r>
                      <a:r>
                        <a:rPr lang="en-IN" sz="1800" spc="-50" baseline="0" dirty="0" smtClean="0">
                          <a:solidFill>
                            <a:schemeClr val="tx1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lang="en-IN" sz="1800" spc="-5" dirty="0" smtClean="0">
                          <a:solidFill>
                            <a:schemeClr val="tx1"/>
                          </a:solidFill>
                          <a:latin typeface="Book Antiqua"/>
                          <a:cs typeface="Book Antiqua"/>
                        </a:rPr>
                        <a:t>profit  </a:t>
                      </a: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Book Antiqua"/>
                          <a:cs typeface="Book Antiqua"/>
                        </a:rPr>
                        <a:t>P =</a:t>
                      </a:r>
                      <a:r>
                        <a:rPr lang="en-IN" sz="1800" spc="-10" dirty="0" smtClean="0">
                          <a:solidFill>
                            <a:schemeClr val="tx1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Book Antiqua"/>
                          <a:cs typeface="Book Antiqua"/>
                        </a:rPr>
                        <a:t>ATC in the long run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Book Antiqua"/>
                          <a:cs typeface="Book Antiqua"/>
                        </a:rPr>
                        <a:t>P &gt;</a:t>
                      </a:r>
                      <a:r>
                        <a:rPr lang="en-US" sz="1800" spc="-5" dirty="0" smtClean="0">
                          <a:solidFill>
                            <a:srgbClr val="FF000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Book Antiqua"/>
                          <a:cs typeface="Book Antiqua"/>
                        </a:rPr>
                        <a:t>ATC</a:t>
                      </a:r>
                    </a:p>
                    <a:p>
                      <a:pPr marL="1270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lang="en-US" sz="1800" spc="-5" dirty="0" smtClean="0">
                          <a:solidFill>
                            <a:srgbClr val="FF0000"/>
                          </a:solidFill>
                          <a:latin typeface="Book Antiqua"/>
                          <a:cs typeface="Book Antiqua"/>
                        </a:rPr>
                        <a:t>Big LR</a:t>
                      </a:r>
                      <a:r>
                        <a:rPr lang="en-US" sz="1800" spc="-55" dirty="0" smtClean="0">
                          <a:solidFill>
                            <a:srgbClr val="FF000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lang="en-US" sz="1800" spc="-5" dirty="0" smtClean="0">
                          <a:solidFill>
                            <a:srgbClr val="FF0000"/>
                          </a:solidFill>
                          <a:latin typeface="Book Antiqua"/>
                          <a:cs typeface="Book Antiqua"/>
                        </a:rPr>
                        <a:t>profits (Supernormal profit)</a:t>
                      </a:r>
                      <a:endParaRPr lang="en-US" sz="1800" dirty="0" smtClean="0">
                        <a:solidFill>
                          <a:srgbClr val="FF0000"/>
                        </a:solidFill>
                        <a:latin typeface="Book Antiqua"/>
                        <a:cs typeface="Book Antiqua"/>
                      </a:endParaRPr>
                    </a:p>
                    <a:p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371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18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7877" y="205964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dirty="0"/>
              <a:t>MONOPOLISTIC</a:t>
            </a:r>
            <a:r>
              <a:rPr spc="-100" dirty="0"/>
              <a:t> </a:t>
            </a:r>
            <a:r>
              <a:rPr spc="-5" dirty="0"/>
              <a:t>COMPETITION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1533" y="1211779"/>
            <a:ext cx="10401190" cy="41722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N" sz="2800" spc="-5" dirty="0">
                <a:latin typeface="Carlito"/>
                <a:cs typeface="Carlito"/>
              </a:rPr>
              <a:t>L</a:t>
            </a:r>
            <a:r>
              <a:rPr lang="en-IN" sz="2800" spc="-5" dirty="0" smtClean="0">
                <a:latin typeface="Carlito"/>
                <a:cs typeface="Carlito"/>
              </a:rPr>
              <a:t>arge numbers of firms </a:t>
            </a:r>
          </a:p>
          <a:p>
            <a:pPr marL="355600" marR="5080" indent="-342900"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N" sz="2800" spc="-10" dirty="0" smtClean="0">
                <a:latin typeface="Carlito"/>
                <a:cs typeface="Carlito"/>
              </a:rPr>
              <a:t>P</a:t>
            </a:r>
            <a:r>
              <a:rPr sz="2800" spc="-15" dirty="0" err="1" smtClean="0">
                <a:latin typeface="Carlito"/>
                <a:cs typeface="Carlito"/>
              </a:rPr>
              <a:t>roduct</a:t>
            </a:r>
            <a:r>
              <a:rPr lang="en-IN" sz="2800" spc="-15" smtClean="0">
                <a:latin typeface="Carlito"/>
                <a:cs typeface="Carlito"/>
              </a:rPr>
              <a:t>s</a:t>
            </a:r>
            <a:r>
              <a:rPr sz="2800" spc="-10" smtClean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20" dirty="0" smtClean="0">
                <a:latin typeface="Carlito"/>
                <a:cs typeface="Carlito"/>
              </a:rPr>
              <a:t>differentiated</a:t>
            </a:r>
            <a:r>
              <a:rPr lang="en-IN" sz="2800" spc="-20" smtClean="0">
                <a:latin typeface="Carlito"/>
                <a:cs typeface="Carlito"/>
              </a:rPr>
              <a:t> </a:t>
            </a:r>
            <a:r>
              <a:rPr sz="2800" spc="-10" smtClean="0">
                <a:latin typeface="Carlito"/>
                <a:cs typeface="Carlito"/>
              </a:rPr>
              <a:t>but </a:t>
            </a:r>
            <a:r>
              <a:rPr lang="en-IN" sz="2800" spc="-10" smtClean="0">
                <a:latin typeface="Carlito"/>
                <a:cs typeface="Carlito"/>
              </a:rPr>
              <a:t>close </a:t>
            </a:r>
            <a:r>
              <a:rPr sz="2800" spc="-15" smtClean="0">
                <a:latin typeface="Carlito"/>
                <a:cs typeface="Carlito"/>
              </a:rPr>
              <a:t>substitutes </a:t>
            </a:r>
            <a:r>
              <a:rPr sz="2800" spc="-10" dirty="0">
                <a:latin typeface="Carlito"/>
                <a:cs typeface="Carlito"/>
              </a:rPr>
              <a:t>(such </a:t>
            </a:r>
            <a:r>
              <a:rPr sz="2800" spc="-5" dirty="0">
                <a:latin typeface="Carlito"/>
                <a:cs typeface="Carlito"/>
              </a:rPr>
              <a:t>as </a:t>
            </a:r>
            <a:r>
              <a:rPr sz="2800" spc="-10" dirty="0" smtClean="0">
                <a:latin typeface="Carlito"/>
                <a:cs typeface="Carlito"/>
              </a:rPr>
              <a:t>branding</a:t>
            </a:r>
            <a:r>
              <a:rPr sz="2800" spc="-10" dirty="0">
                <a:latin typeface="Carlito"/>
                <a:cs typeface="Carlito"/>
              </a:rPr>
              <a:t>, </a:t>
            </a:r>
            <a:r>
              <a:rPr sz="2800" spc="-35" dirty="0">
                <a:latin typeface="Carlito"/>
                <a:cs typeface="Carlito"/>
              </a:rPr>
              <a:t>quality, </a:t>
            </a:r>
            <a:r>
              <a:rPr sz="2800" spc="-5" dirty="0">
                <a:latin typeface="Carlito"/>
                <a:cs typeface="Carlito"/>
              </a:rPr>
              <a:t>or</a:t>
            </a:r>
            <a:r>
              <a:rPr sz="2800" spc="9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location</a:t>
            </a:r>
            <a:r>
              <a:rPr sz="2800" spc="-10" dirty="0" smtClean="0">
                <a:latin typeface="Carlito"/>
                <a:cs typeface="Carlito"/>
              </a:rPr>
              <a:t>).</a:t>
            </a:r>
            <a:endParaRPr lang="en-US" sz="2800" spc="-10" dirty="0" smtClean="0">
              <a:latin typeface="Carlito"/>
              <a:cs typeface="Carlito"/>
            </a:endParaRPr>
          </a:p>
          <a:p>
            <a:pPr marL="355600" marR="111125" indent="-342900" algn="just">
              <a:spcBef>
                <a:spcPts val="675"/>
              </a:spcBef>
              <a:buFont typeface="Arial"/>
              <a:buChar char="•"/>
              <a:tabLst>
                <a:tab pos="355600" algn="l"/>
              </a:tabLst>
            </a:pPr>
            <a:r>
              <a:rPr lang="en-IN" sz="2800" spc="-5" smtClean="0">
                <a:latin typeface="Carlito"/>
                <a:cs typeface="Carlito"/>
              </a:rPr>
              <a:t>Fancied </a:t>
            </a:r>
            <a:r>
              <a:rPr lang="en-IN" sz="2800" spc="-5" dirty="0" smtClean="0">
                <a:latin typeface="Carlito"/>
                <a:cs typeface="Carlito"/>
              </a:rPr>
              <a:t>differences rather than real</a:t>
            </a:r>
          </a:p>
          <a:p>
            <a:pPr marL="355600" marR="111125" indent="-342900" algn="just">
              <a:spcBef>
                <a:spcPts val="675"/>
              </a:spcBef>
              <a:buFont typeface="Arial"/>
              <a:buChar char="•"/>
              <a:tabLst>
                <a:tab pos="355600" algn="l"/>
              </a:tabLst>
            </a:pPr>
            <a:r>
              <a:rPr lang="en-IN" sz="2800" spc="-10" dirty="0" smtClean="0">
                <a:latin typeface="Carlito"/>
                <a:cs typeface="Carlito"/>
              </a:rPr>
              <a:t>A </a:t>
            </a:r>
            <a:r>
              <a:rPr sz="2800" spc="-10" smtClean="0">
                <a:latin typeface="Carlito"/>
                <a:cs typeface="Carlito"/>
              </a:rPr>
              <a:t>firm </a:t>
            </a:r>
            <a:r>
              <a:rPr sz="2800" spc="-30" dirty="0">
                <a:latin typeface="Carlito"/>
                <a:cs typeface="Carlito"/>
              </a:rPr>
              <a:t>takes </a:t>
            </a:r>
            <a:r>
              <a:rPr sz="2800" spc="-5" dirty="0">
                <a:latin typeface="Carlito"/>
                <a:cs typeface="Carlito"/>
              </a:rPr>
              <a:t>the prices  </a:t>
            </a:r>
            <a:r>
              <a:rPr sz="2800" spc="-10" dirty="0">
                <a:latin typeface="Carlito"/>
                <a:cs typeface="Carlito"/>
              </a:rPr>
              <a:t>charged </a:t>
            </a:r>
            <a:r>
              <a:rPr sz="2800" spc="-15" dirty="0">
                <a:latin typeface="Carlito"/>
                <a:cs typeface="Carlito"/>
              </a:rPr>
              <a:t>by </a:t>
            </a:r>
            <a:r>
              <a:rPr sz="2800" spc="-5" dirty="0">
                <a:latin typeface="Carlito"/>
                <a:cs typeface="Carlito"/>
              </a:rPr>
              <a:t>its </a:t>
            </a:r>
            <a:r>
              <a:rPr sz="2800" spc="-15" dirty="0">
                <a:latin typeface="Carlito"/>
                <a:cs typeface="Carlito"/>
              </a:rPr>
              <a:t>rivals </a:t>
            </a:r>
            <a:r>
              <a:rPr sz="2800" spc="-5" dirty="0">
                <a:latin typeface="Carlito"/>
                <a:cs typeface="Carlito"/>
              </a:rPr>
              <a:t>as </a:t>
            </a:r>
            <a:r>
              <a:rPr sz="2800" spc="-10" dirty="0">
                <a:latin typeface="Carlito"/>
                <a:cs typeface="Carlito"/>
              </a:rPr>
              <a:t>given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ignores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impact 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its own prices </a:t>
            </a:r>
            <a:r>
              <a:rPr sz="2800" spc="-5" dirty="0">
                <a:latin typeface="Carlito"/>
                <a:cs typeface="Carlito"/>
              </a:rPr>
              <a:t>on the </a:t>
            </a:r>
            <a:r>
              <a:rPr sz="2800" spc="-10" dirty="0">
                <a:latin typeface="Carlito"/>
                <a:cs typeface="Carlito"/>
              </a:rPr>
              <a:t>prices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other</a:t>
            </a:r>
            <a:r>
              <a:rPr sz="2800" spc="14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firms</a:t>
            </a:r>
            <a:r>
              <a:rPr sz="2800" spc="-10" dirty="0" smtClean="0">
                <a:latin typeface="Carlito"/>
                <a:cs typeface="Carlito"/>
              </a:rPr>
              <a:t>.</a:t>
            </a:r>
            <a:r>
              <a:rPr lang="en-US" sz="2800" spc="-10" dirty="0" smtClean="0">
                <a:latin typeface="Carlito"/>
                <a:cs typeface="Carlito"/>
              </a:rPr>
              <a:t> </a:t>
            </a:r>
          </a:p>
          <a:p>
            <a:pPr marL="355600" marR="1045844" indent="-342900" algn="just">
              <a:spcBef>
                <a:spcPts val="67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15" dirty="0" smtClean="0">
                <a:latin typeface="Carlito"/>
                <a:cs typeface="Carlito"/>
              </a:rPr>
              <a:t>Consumers </a:t>
            </a:r>
            <a:r>
              <a:rPr sz="2800" spc="-20" dirty="0">
                <a:latin typeface="Carlito"/>
                <a:cs typeface="Carlito"/>
              </a:rPr>
              <a:t>may </a:t>
            </a:r>
            <a:r>
              <a:rPr sz="2800" spc="-30" dirty="0">
                <a:latin typeface="Carlito"/>
                <a:cs typeface="Carlito"/>
              </a:rPr>
              <a:t>like </a:t>
            </a:r>
            <a:r>
              <a:rPr sz="2800" spc="-5" dirty="0">
                <a:latin typeface="Carlito"/>
                <a:cs typeface="Carlito"/>
              </a:rPr>
              <a:t>some special </a:t>
            </a:r>
            <a:r>
              <a:rPr sz="2800" spc="-5" dirty="0" smtClean="0">
                <a:latin typeface="Carlito"/>
                <a:cs typeface="Carlito"/>
              </a:rPr>
              <a:t>thing</a:t>
            </a:r>
            <a:r>
              <a:rPr lang="en-IN" sz="2800" spc="-5" dirty="0" smtClean="0">
                <a:latin typeface="Carlito"/>
                <a:cs typeface="Carlito"/>
              </a:rPr>
              <a:t>s</a:t>
            </a:r>
            <a:r>
              <a:rPr sz="2800" spc="-5" dirty="0" smtClean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lang="en-IN" sz="2800" spc="-5">
                <a:latin typeface="Carlito"/>
                <a:cs typeface="Carlito"/>
              </a:rPr>
              <a:t>a</a:t>
            </a:r>
            <a:r>
              <a:rPr sz="2800" spc="-5" smtClean="0">
                <a:latin typeface="Carlito"/>
                <a:cs typeface="Carlito"/>
              </a:rPr>
              <a:t>  </a:t>
            </a:r>
            <a:r>
              <a:rPr sz="2800" spc="-10" dirty="0">
                <a:latin typeface="Carlito"/>
                <a:cs typeface="Carlito"/>
              </a:rPr>
              <a:t>particular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brand.</a:t>
            </a:r>
            <a:endParaRPr sz="28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69714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82619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dirty="0"/>
              <a:t>MONOPOLISTIC</a:t>
            </a:r>
            <a:r>
              <a:rPr spc="-100" dirty="0"/>
              <a:t> </a:t>
            </a:r>
            <a:r>
              <a:rPr spc="-5" dirty="0"/>
              <a:t>COMPETITION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021" y="1567943"/>
            <a:ext cx="240248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10" dirty="0">
                <a:latin typeface="Carlito"/>
                <a:cs typeface="Carlito"/>
              </a:rPr>
              <a:t>Shoes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80170" y="1577086"/>
            <a:ext cx="7169285" cy="39365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marR="107314" indent="-342900">
              <a:lnSpc>
                <a:spcPct val="9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Shoes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10" dirty="0">
                <a:latin typeface="Carlito"/>
                <a:cs typeface="Carlito"/>
              </a:rPr>
              <a:t>produced by  </a:t>
            </a:r>
            <a:r>
              <a:rPr sz="2400" spc="-15" dirty="0">
                <a:latin typeface="Carlito"/>
                <a:cs typeface="Carlito"/>
              </a:rPr>
              <a:t>many producers </a:t>
            </a:r>
            <a:r>
              <a:rPr sz="2400" spc="-5" dirty="0">
                <a:latin typeface="Carlito"/>
                <a:cs typeface="Carlito"/>
              </a:rPr>
              <a:t>but  </a:t>
            </a:r>
            <a:r>
              <a:rPr sz="2400" spc="-10" dirty="0">
                <a:latin typeface="Carlito"/>
                <a:cs typeface="Carlito"/>
              </a:rPr>
              <a:t>consumers </a:t>
            </a:r>
            <a:r>
              <a:rPr sz="2400" spc="-15" dirty="0">
                <a:latin typeface="Carlito"/>
                <a:cs typeface="Carlito"/>
              </a:rPr>
              <a:t>may feel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dirty="0">
                <a:latin typeface="Carlito"/>
                <a:cs typeface="Carlito"/>
              </a:rPr>
              <a:t>a  </a:t>
            </a:r>
            <a:r>
              <a:rPr sz="2400" spc="-5" dirty="0">
                <a:latin typeface="Carlito"/>
                <a:cs typeface="Carlito"/>
              </a:rPr>
              <a:t>particular </a:t>
            </a:r>
            <a:r>
              <a:rPr sz="2400" spc="-15" dirty="0">
                <a:latin typeface="Carlito"/>
                <a:cs typeface="Carlito"/>
              </a:rPr>
              <a:t>company </a:t>
            </a:r>
            <a:r>
              <a:rPr sz="2400" dirty="0">
                <a:latin typeface="Carlito"/>
                <a:cs typeface="Carlito"/>
              </a:rPr>
              <a:t>is  </a:t>
            </a:r>
            <a:r>
              <a:rPr sz="2400" spc="-10" dirty="0">
                <a:latin typeface="Carlito"/>
                <a:cs typeface="Carlito"/>
              </a:rPr>
              <a:t>branded </a:t>
            </a:r>
            <a:r>
              <a:rPr sz="2400" spc="-5" dirty="0">
                <a:latin typeface="Carlito"/>
                <a:cs typeface="Carlito"/>
              </a:rPr>
              <a:t>or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quality  </a:t>
            </a:r>
            <a:r>
              <a:rPr sz="2400" spc="-10" dirty="0">
                <a:latin typeface="Carlito"/>
                <a:cs typeface="Carlito"/>
              </a:rPr>
              <a:t>produced by </a:t>
            </a:r>
            <a:r>
              <a:rPr sz="2400" spc="-5" dirty="0">
                <a:latin typeface="Carlito"/>
                <a:cs typeface="Carlito"/>
              </a:rPr>
              <a:t>one </a:t>
            </a:r>
            <a:r>
              <a:rPr sz="2400" spc="-15" dirty="0">
                <a:latin typeface="Carlito"/>
                <a:cs typeface="Carlito"/>
              </a:rPr>
              <a:t>company 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5" dirty="0">
                <a:latin typeface="Carlito"/>
                <a:cs typeface="Carlito"/>
              </a:rPr>
              <a:t>better </a:t>
            </a:r>
            <a:r>
              <a:rPr sz="2400" dirty="0">
                <a:latin typeface="Carlito"/>
                <a:cs typeface="Carlito"/>
              </a:rPr>
              <a:t>than the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45" dirty="0">
                <a:latin typeface="Carlito"/>
                <a:cs typeface="Carlito"/>
              </a:rPr>
              <a:t>other</a:t>
            </a:r>
            <a:r>
              <a:rPr sz="2400" spc="-45" dirty="0" smtClean="0">
                <a:latin typeface="Carlito"/>
                <a:cs typeface="Carlito"/>
              </a:rPr>
              <a:t>.</a:t>
            </a:r>
            <a:endParaRPr lang="en-US" sz="2400" spc="-45" dirty="0" smtClean="0">
              <a:latin typeface="Carlito"/>
              <a:cs typeface="Carlito"/>
            </a:endParaRPr>
          </a:p>
          <a:p>
            <a:pPr marL="355600" marR="107314" indent="-342900">
              <a:lnSpc>
                <a:spcPct val="9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2400" spc="-45" dirty="0">
              <a:latin typeface="Carlito"/>
              <a:cs typeface="Carlito"/>
            </a:endParaRPr>
          </a:p>
          <a:p>
            <a:pPr marL="355600" marR="107314" indent="-342900">
              <a:lnSpc>
                <a:spcPct val="9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2400" spc="-45" dirty="0" smtClean="0">
              <a:latin typeface="Carlito"/>
              <a:cs typeface="Carlito"/>
            </a:endParaRPr>
          </a:p>
          <a:p>
            <a:pPr marL="355600" marR="107314" indent="-342900">
              <a:lnSpc>
                <a:spcPct val="9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2400" dirty="0">
              <a:latin typeface="Carlito"/>
              <a:cs typeface="Carlito"/>
            </a:endParaRPr>
          </a:p>
          <a:p>
            <a:pPr marL="355600" marR="5080" indent="-342900">
              <a:lnSpc>
                <a:spcPct val="9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0" dirty="0">
                <a:latin typeface="Arial"/>
                <a:cs typeface="Arial"/>
              </a:rPr>
              <a:t>Different </a:t>
            </a:r>
            <a:r>
              <a:rPr sz="2400" spc="-130" dirty="0">
                <a:latin typeface="Arial"/>
                <a:cs typeface="Arial"/>
              </a:rPr>
              <a:t>company’s </a:t>
            </a:r>
            <a:r>
              <a:rPr sz="2400" spc="-170" dirty="0">
                <a:latin typeface="Arial"/>
                <a:cs typeface="Arial"/>
              </a:rPr>
              <a:t>shoes  </a:t>
            </a:r>
            <a:r>
              <a:rPr sz="2400" spc="-10" dirty="0">
                <a:latin typeface="Carlito"/>
                <a:cs typeface="Carlito"/>
              </a:rPr>
              <a:t>can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dirty="0">
                <a:latin typeface="Carlito"/>
                <a:cs typeface="Carlito"/>
              </a:rPr>
              <a:t>easily </a:t>
            </a:r>
            <a:r>
              <a:rPr sz="2400" spc="-15" dirty="0">
                <a:latin typeface="Carlito"/>
                <a:cs typeface="Carlito"/>
              </a:rPr>
              <a:t>differentiated 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despite </a:t>
            </a:r>
            <a:r>
              <a:rPr sz="2400" spc="-15" dirty="0">
                <a:latin typeface="Carlito"/>
                <a:cs typeface="Carlito"/>
              </a:rPr>
              <a:t>differentiation  </a:t>
            </a:r>
            <a:r>
              <a:rPr sz="2400" dirty="0">
                <a:latin typeface="Carlito"/>
                <a:cs typeface="Carlito"/>
              </a:rPr>
              <a:t>each </a:t>
            </a:r>
            <a:r>
              <a:rPr sz="2400" spc="-10" dirty="0">
                <a:latin typeface="Carlito"/>
                <a:cs typeface="Carlito"/>
              </a:rPr>
              <a:t>product </a:t>
            </a:r>
            <a:r>
              <a:rPr sz="2400" spc="-5" dirty="0">
                <a:latin typeface="Carlito"/>
                <a:cs typeface="Carlito"/>
              </a:rPr>
              <a:t>remains</a:t>
            </a:r>
            <a:r>
              <a:rPr sz="2400" spc="-1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close  </a:t>
            </a:r>
            <a:r>
              <a:rPr sz="2400" spc="-10" dirty="0">
                <a:latin typeface="Carlito"/>
                <a:cs typeface="Carlito"/>
              </a:rPr>
              <a:t>substitute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rival  product.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8123" y="2709572"/>
            <a:ext cx="1981200" cy="8720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6014" y="4359823"/>
            <a:ext cx="1756186" cy="1375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511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82619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dirty="0"/>
              <a:t>MONOPOLISTIC</a:t>
            </a:r>
            <a:r>
              <a:rPr spc="-100" dirty="0"/>
              <a:t> </a:t>
            </a:r>
            <a:r>
              <a:rPr spc="-5" dirty="0"/>
              <a:t>COMPETITION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51575" y="1572513"/>
            <a:ext cx="5197880" cy="4580613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marR="1323340" indent="-342900">
              <a:lnSpc>
                <a:spcPts val="2810"/>
              </a:lnSpc>
              <a:spcBef>
                <a:spcPts val="4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rlito"/>
                <a:cs typeface="Carlito"/>
              </a:rPr>
              <a:t>There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5" dirty="0">
                <a:latin typeface="Carlito"/>
                <a:cs typeface="Carlito"/>
              </a:rPr>
              <a:t>no</a:t>
            </a:r>
            <a:r>
              <a:rPr sz="2600" spc="-114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pure  </a:t>
            </a:r>
            <a:r>
              <a:rPr sz="2600" spc="-5" dirty="0" smtClean="0">
                <a:latin typeface="Carlito"/>
                <a:cs typeface="Carlito"/>
              </a:rPr>
              <a:t>competition</a:t>
            </a:r>
            <a:endParaRPr lang="en-US" sz="2600" spc="-5" dirty="0" smtClean="0">
              <a:latin typeface="Carlito"/>
              <a:cs typeface="Carlito"/>
            </a:endParaRPr>
          </a:p>
          <a:p>
            <a:pPr marL="355600" marR="1323340" indent="-342900">
              <a:lnSpc>
                <a:spcPts val="2810"/>
              </a:lnSpc>
              <a:spcBef>
                <a:spcPts val="4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2600" spc="-5" dirty="0">
              <a:latin typeface="Carlito"/>
              <a:cs typeface="Carlito"/>
            </a:endParaRPr>
          </a:p>
          <a:p>
            <a:pPr marL="355600" marR="1323340" indent="-342900">
              <a:lnSpc>
                <a:spcPts val="2810"/>
              </a:lnSpc>
              <a:spcBef>
                <a:spcPts val="4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2600" dirty="0">
              <a:latin typeface="Carlito"/>
              <a:cs typeface="Carlito"/>
            </a:endParaRPr>
          </a:p>
          <a:p>
            <a:pPr marL="355600" marR="5080" indent="-342900">
              <a:lnSpc>
                <a:spcPct val="90000"/>
              </a:lnSpc>
              <a:spcBef>
                <a:spcPts val="5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rlito"/>
                <a:cs typeface="Carlito"/>
              </a:rPr>
              <a:t>Shoes </a:t>
            </a:r>
            <a:r>
              <a:rPr sz="2600" spc="-10" dirty="0">
                <a:latin typeface="Carlito"/>
                <a:cs typeface="Carlito"/>
              </a:rPr>
              <a:t>come </a:t>
            </a:r>
            <a:r>
              <a:rPr sz="2600" spc="-5" dirty="0">
                <a:latin typeface="Carlito"/>
                <a:cs typeface="Carlito"/>
              </a:rPr>
              <a:t>under  monopolistic competition  because there </a:t>
            </a:r>
            <a:r>
              <a:rPr sz="2600" spc="-10" dirty="0">
                <a:latin typeface="Carlito"/>
                <a:cs typeface="Carlito"/>
              </a:rPr>
              <a:t>are </a:t>
            </a:r>
            <a:r>
              <a:rPr sz="2600" spc="-15" dirty="0">
                <a:latin typeface="Carlito"/>
                <a:cs typeface="Carlito"/>
              </a:rPr>
              <a:t>many  producers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10" dirty="0">
                <a:latin typeface="Carlito"/>
                <a:cs typeface="Carlito"/>
              </a:rPr>
              <a:t>consumers  </a:t>
            </a:r>
            <a:r>
              <a:rPr sz="2600" dirty="0">
                <a:latin typeface="Carlito"/>
                <a:cs typeface="Carlito"/>
              </a:rPr>
              <a:t>choose </a:t>
            </a:r>
            <a:r>
              <a:rPr sz="2600" spc="-10" dirty="0">
                <a:latin typeface="Carlito"/>
                <a:cs typeface="Carlito"/>
              </a:rPr>
              <a:t>according </a:t>
            </a:r>
            <a:r>
              <a:rPr sz="2600" spc="-15" dirty="0">
                <a:latin typeface="Carlito"/>
                <a:cs typeface="Carlito"/>
              </a:rPr>
              <a:t>to </a:t>
            </a:r>
            <a:r>
              <a:rPr sz="2600" dirty="0">
                <a:latin typeface="Carlito"/>
                <a:cs typeface="Carlito"/>
              </a:rPr>
              <a:t>the  </a:t>
            </a:r>
            <a:r>
              <a:rPr sz="2600" spc="-10" dirty="0">
                <a:latin typeface="Carlito"/>
                <a:cs typeface="Carlito"/>
              </a:rPr>
              <a:t>brand, </a:t>
            </a:r>
            <a:r>
              <a:rPr sz="2600" spc="-25" dirty="0">
                <a:latin typeface="Carlito"/>
                <a:cs typeface="Carlito"/>
              </a:rPr>
              <a:t>quality, </a:t>
            </a:r>
            <a:r>
              <a:rPr sz="2600" spc="-5" dirty="0">
                <a:latin typeface="Carlito"/>
                <a:cs typeface="Carlito"/>
              </a:rPr>
              <a:t>location,  trademark, design,</a:t>
            </a:r>
            <a:r>
              <a:rPr sz="2600" spc="-100" dirty="0">
                <a:latin typeface="Carlito"/>
                <a:cs typeface="Carlito"/>
              </a:rPr>
              <a:t> </a:t>
            </a:r>
            <a:r>
              <a:rPr sz="2600" spc="-40" dirty="0">
                <a:latin typeface="Carlito"/>
                <a:cs typeface="Carlito"/>
              </a:rPr>
              <a:t>colour,  </a:t>
            </a:r>
            <a:r>
              <a:rPr sz="2600" spc="-5" dirty="0">
                <a:latin typeface="Carlito"/>
                <a:cs typeface="Carlito"/>
              </a:rPr>
              <a:t>packaging, </a:t>
            </a:r>
            <a:r>
              <a:rPr sz="2600" spc="-15" dirty="0">
                <a:latin typeface="Carlito"/>
                <a:cs typeface="Carlito"/>
              </a:rPr>
              <a:t>etc.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5" dirty="0">
                <a:latin typeface="Carlito"/>
                <a:cs typeface="Carlito"/>
              </a:rPr>
              <a:t>not  </a:t>
            </a:r>
            <a:r>
              <a:rPr sz="2600" dirty="0">
                <a:latin typeface="Carlito"/>
                <a:cs typeface="Carlito"/>
              </a:rPr>
              <a:t>on the </a:t>
            </a:r>
            <a:r>
              <a:rPr sz="2600" spc="-5" dirty="0">
                <a:latin typeface="Carlito"/>
                <a:cs typeface="Carlito"/>
              </a:rPr>
              <a:t>basis </a:t>
            </a:r>
            <a:r>
              <a:rPr sz="2600" dirty="0">
                <a:latin typeface="Carlito"/>
                <a:cs typeface="Carlito"/>
              </a:rPr>
              <a:t>of </a:t>
            </a:r>
            <a:r>
              <a:rPr sz="2600" spc="-5" dirty="0">
                <a:latin typeface="Carlito"/>
                <a:cs typeface="Carlito"/>
              </a:rPr>
              <a:t>price</a:t>
            </a:r>
            <a:r>
              <a:rPr sz="2600" spc="-110" dirty="0">
                <a:latin typeface="Carlito"/>
                <a:cs typeface="Carlito"/>
              </a:rPr>
              <a:t> </a:t>
            </a:r>
            <a:r>
              <a:rPr sz="2600" spc="-40" dirty="0">
                <a:latin typeface="Carlito"/>
                <a:cs typeface="Carlito"/>
              </a:rPr>
              <a:t>only.</a:t>
            </a:r>
            <a:endParaRPr sz="26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86201" y="1447801"/>
            <a:ext cx="1914525" cy="1914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81200" y="3733800"/>
            <a:ext cx="2286000" cy="1714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26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Oligopoly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Few Firms</a:t>
            </a:r>
          </a:p>
          <a:p>
            <a:r>
              <a:rPr lang="en-IN" dirty="0" smtClean="0"/>
              <a:t>Identical products (Pure oligopoly)/Close substitute products (Differentiated oligopoly)</a:t>
            </a:r>
          </a:p>
          <a:p>
            <a:r>
              <a:rPr lang="en-IN" dirty="0" smtClean="0"/>
              <a:t>Collusive oligopoly/Non-collusive oligopoly</a:t>
            </a:r>
          </a:p>
          <a:p>
            <a:r>
              <a:rPr lang="en-IN" dirty="0" smtClean="0"/>
              <a:t>Price/output competition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4276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6130" y="508005"/>
            <a:ext cx="2618105" cy="567463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5" dirty="0"/>
              <a:t>OLIGOPOLY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xfrm>
            <a:off x="6515609" y="1662299"/>
            <a:ext cx="5013112" cy="44755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7081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These </a:t>
            </a:r>
            <a:r>
              <a:rPr spc="-10" dirty="0"/>
              <a:t>companies produce  </a:t>
            </a:r>
            <a:r>
              <a:rPr spc="-15" dirty="0"/>
              <a:t>instant</a:t>
            </a:r>
            <a:r>
              <a:rPr spc="-35" dirty="0"/>
              <a:t> </a:t>
            </a:r>
            <a:r>
              <a:rPr spc="-5" dirty="0"/>
              <a:t>noodles.</a:t>
            </a: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Earlier </a:t>
            </a:r>
            <a:r>
              <a:rPr dirty="0"/>
              <a:t>Maggi </a:t>
            </a:r>
            <a:r>
              <a:rPr spc="-5" dirty="0"/>
              <a:t>used </a:t>
            </a:r>
            <a:r>
              <a:rPr spc="-15" dirty="0"/>
              <a:t>to </a:t>
            </a:r>
            <a:r>
              <a:rPr spc="-5" dirty="0"/>
              <a:t>enjoy  monopoly </a:t>
            </a:r>
            <a:r>
              <a:rPr dirty="0"/>
              <a:t>in this </a:t>
            </a:r>
            <a:r>
              <a:rPr spc="-10" dirty="0"/>
              <a:t>sector</a:t>
            </a:r>
            <a:r>
              <a:rPr spc="-120" dirty="0"/>
              <a:t> </a:t>
            </a:r>
            <a:r>
              <a:rPr spc="-5" dirty="0"/>
              <a:t>but  </a:t>
            </a:r>
            <a:r>
              <a:rPr dirty="0"/>
              <a:t>with the </a:t>
            </a:r>
            <a:r>
              <a:rPr spc="-5" dirty="0"/>
              <a:t>entry of </a:t>
            </a:r>
            <a:r>
              <a:rPr dirty="0"/>
              <a:t>the </a:t>
            </a:r>
            <a:r>
              <a:rPr spc="-5" dirty="0"/>
              <a:t>other  </a:t>
            </a:r>
            <a:r>
              <a:rPr spc="-10" dirty="0"/>
              <a:t>three </a:t>
            </a:r>
            <a:r>
              <a:rPr spc="-5" dirty="0"/>
              <a:t>companies </a:t>
            </a:r>
            <a:r>
              <a:rPr dirty="0"/>
              <a:t>Maggi  </a:t>
            </a:r>
            <a:r>
              <a:rPr spc="-10" dirty="0"/>
              <a:t>now comes </a:t>
            </a:r>
            <a:r>
              <a:rPr lang="en-IN" smtClean="0"/>
              <a:t>under </a:t>
            </a:r>
            <a:r>
              <a:rPr spc="-20" smtClean="0"/>
              <a:t>oligopoly</a:t>
            </a:r>
            <a:r>
              <a:rPr spc="-20" dirty="0"/>
              <a:t>.</a:t>
            </a:r>
          </a:p>
          <a:p>
            <a:pPr marL="355600" marR="179705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These </a:t>
            </a:r>
            <a:r>
              <a:rPr spc="-15" dirty="0"/>
              <a:t>four </a:t>
            </a:r>
            <a:r>
              <a:rPr spc="-10" dirty="0"/>
              <a:t>companies  </a:t>
            </a:r>
            <a:r>
              <a:rPr spc="-5" dirty="0"/>
              <a:t>majorly </a:t>
            </a:r>
            <a:r>
              <a:rPr dirty="0"/>
              <a:t>rule the </a:t>
            </a:r>
            <a:r>
              <a:rPr spc="-15" dirty="0"/>
              <a:t>market</a:t>
            </a:r>
            <a:r>
              <a:rPr spc="-130" dirty="0"/>
              <a:t> </a:t>
            </a:r>
            <a:r>
              <a:rPr dirty="0"/>
              <a:t>in  </a:t>
            </a:r>
            <a:r>
              <a:rPr spc="-15" dirty="0"/>
              <a:t>instant </a:t>
            </a:r>
            <a:r>
              <a:rPr spc="-10" dirty="0" smtClean="0"/>
              <a:t>noodles</a:t>
            </a:r>
            <a:r>
              <a:rPr spc="-20" dirty="0" smtClean="0"/>
              <a:t>.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1721940" y="953803"/>
            <a:ext cx="304419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 marR="5080" indent="-3175"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Maggi </a:t>
            </a:r>
            <a:r>
              <a:rPr sz="2400" spc="-10" dirty="0">
                <a:latin typeface="Carlito"/>
                <a:cs typeface="Carlito"/>
              </a:rPr>
              <a:t>noodles, </a:t>
            </a:r>
            <a:r>
              <a:rPr sz="2400" spc="-15" dirty="0">
                <a:latin typeface="Carlito"/>
                <a:cs typeface="Carlito"/>
              </a:rPr>
              <a:t>Sunfeast  </a:t>
            </a:r>
            <a:r>
              <a:rPr sz="2400" dirty="0">
                <a:latin typeface="Carlito"/>
                <a:cs typeface="Carlito"/>
              </a:rPr>
              <a:t>yippee magic </a:t>
            </a:r>
            <a:r>
              <a:rPr sz="2400" spc="-10" dirty="0">
                <a:latin typeface="Carlito"/>
                <a:cs typeface="Carlito"/>
              </a:rPr>
              <a:t>noodles,  Horlicks </a:t>
            </a:r>
            <a:r>
              <a:rPr sz="2400" spc="-15" dirty="0">
                <a:latin typeface="Carlito"/>
                <a:cs typeface="Carlito"/>
              </a:rPr>
              <a:t>foodles, Knorr  </a:t>
            </a:r>
            <a:r>
              <a:rPr sz="2400" spc="-10" dirty="0">
                <a:latin typeface="Carlito"/>
                <a:cs typeface="Carlito"/>
              </a:rPr>
              <a:t>soupy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noodles.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78651" y="3134361"/>
            <a:ext cx="1465384" cy="1503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81400" y="3124201"/>
            <a:ext cx="1752600" cy="16273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0056" y="4800600"/>
            <a:ext cx="1551481" cy="1752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4217" y="4876800"/>
            <a:ext cx="1618521" cy="1752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485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9673" y="267856"/>
            <a:ext cx="10797308" cy="760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Important </a:t>
            </a:r>
            <a:r>
              <a:rPr lang="en-US" sz="3200" b="1" dirty="0">
                <a:solidFill>
                  <a:srgbClr val="00B050"/>
                </a:solidFill>
              </a:rPr>
              <a:t>features </a:t>
            </a:r>
            <a:r>
              <a:rPr lang="en-US" sz="3200" dirty="0">
                <a:solidFill>
                  <a:srgbClr val="00B050"/>
                </a:solidFill>
              </a:rPr>
              <a:t>of </a:t>
            </a:r>
            <a:r>
              <a:rPr lang="en-US" sz="3200" dirty="0" smtClean="0">
                <a:solidFill>
                  <a:srgbClr val="00B050"/>
                </a:solidFill>
              </a:rPr>
              <a:t>the </a:t>
            </a:r>
            <a:r>
              <a:rPr lang="en-US" sz="3200" b="1" dirty="0" smtClean="0">
                <a:solidFill>
                  <a:srgbClr val="00B050"/>
                </a:solidFill>
              </a:rPr>
              <a:t>market structure</a:t>
            </a:r>
            <a:endParaRPr lang="en-US" sz="3200" dirty="0" smtClean="0">
              <a:solidFill>
                <a:srgbClr val="00B050"/>
              </a:solidFill>
            </a:endParaRP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</a:t>
            </a:r>
            <a:r>
              <a:rPr lang="en-US" sz="2400" b="1" dirty="0" smtClean="0"/>
              <a:t>umber </a:t>
            </a:r>
            <a:r>
              <a:rPr lang="en-US" sz="2400" b="1" dirty="0"/>
              <a:t>of </a:t>
            </a:r>
            <a:r>
              <a:rPr lang="en-US" sz="2400" b="1" dirty="0" smtClean="0"/>
              <a:t>buyers and sellers including their relative strength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</a:t>
            </a:r>
            <a:r>
              <a:rPr lang="en-US" sz="2400" b="1" dirty="0" smtClean="0"/>
              <a:t>arket </a:t>
            </a:r>
            <a:r>
              <a:rPr lang="en-US" sz="2400" b="1" dirty="0"/>
              <a:t>share of the largest firms</a:t>
            </a:r>
            <a:r>
              <a:rPr lang="en-US" sz="2400" dirty="0"/>
              <a:t> </a:t>
            </a:r>
            <a:endParaRPr lang="en-US" sz="2400" dirty="0" smtClean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Degree of freedom to determine the price</a:t>
            </a:r>
          </a:p>
          <a:p>
            <a:endParaRPr lang="en-US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Level and forms of competition</a:t>
            </a:r>
          </a:p>
          <a:p>
            <a:endParaRPr lang="en-US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Nature </a:t>
            </a:r>
            <a:r>
              <a:rPr lang="en-US" sz="2400" b="1" dirty="0"/>
              <a:t>of costs </a:t>
            </a:r>
            <a:r>
              <a:rPr lang="en-US" sz="2400" dirty="0"/>
              <a:t>(including the potential </a:t>
            </a:r>
            <a:r>
              <a:rPr lang="en-US" sz="2400" dirty="0" smtClean="0"/>
              <a:t>of </a:t>
            </a:r>
            <a:r>
              <a:rPr lang="en-US" sz="2400" dirty="0"/>
              <a:t>firms to exploit economies of scale and also the presence of sunk </a:t>
            </a:r>
            <a:r>
              <a:rPr lang="en-US" sz="2400" dirty="0" smtClean="0"/>
              <a:t>costs)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</a:t>
            </a:r>
            <a:r>
              <a:rPr lang="en-US" sz="2400" b="1" dirty="0" smtClean="0"/>
              <a:t>egree </a:t>
            </a:r>
            <a:r>
              <a:rPr lang="en-US" sz="2400" b="1" dirty="0"/>
              <a:t>to which the industry is vertically integrated</a:t>
            </a:r>
            <a:r>
              <a:rPr lang="en-US" sz="2400" dirty="0"/>
              <a:t> 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Vertical </a:t>
            </a:r>
            <a:r>
              <a:rPr lang="en-US" sz="2400" dirty="0"/>
              <a:t>integration explains the process by which different stages in production and distribution of a product are under the ownership and control of a single enterprise. 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 smtClean="0"/>
          </a:p>
          <a:p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9507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1838" y="464922"/>
            <a:ext cx="4415157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" dirty="0"/>
              <a:t>DUOPOLY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610613"/>
            <a:ext cx="434149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4203700" algn="l"/>
              </a:tabLst>
            </a:pPr>
            <a:r>
              <a:rPr sz="2800" spc="-70" dirty="0">
                <a:latin typeface="Carlito"/>
                <a:cs typeface="Carlito"/>
              </a:rPr>
              <a:t>P</a:t>
            </a:r>
            <a:r>
              <a:rPr sz="2800" spc="-5" dirty="0">
                <a:latin typeface="Carlito"/>
                <a:cs typeface="Carlito"/>
              </a:rPr>
              <a:t>e</a:t>
            </a:r>
            <a:r>
              <a:rPr sz="2800" spc="-25" dirty="0">
                <a:latin typeface="Carlito"/>
                <a:cs typeface="Carlito"/>
              </a:rPr>
              <a:t>p</a:t>
            </a:r>
            <a:r>
              <a:rPr sz="2800" spc="-10" dirty="0">
                <a:latin typeface="Carlito"/>
                <a:cs typeface="Carlito"/>
              </a:rPr>
              <a:t>s</a:t>
            </a:r>
            <a:r>
              <a:rPr sz="2800" spc="-5" dirty="0">
                <a:latin typeface="Carlito"/>
                <a:cs typeface="Carlito"/>
              </a:rPr>
              <a:t>i </a:t>
            </a:r>
            <a:r>
              <a:rPr sz="2800" dirty="0">
                <a:latin typeface="Carlito"/>
                <a:cs typeface="Carlito"/>
              </a:rPr>
              <a:t>a</a:t>
            </a:r>
            <a:r>
              <a:rPr sz="2800" spc="-10" dirty="0">
                <a:latin typeface="Carlito"/>
                <a:cs typeface="Carlito"/>
              </a:rPr>
              <a:t>n</a:t>
            </a:r>
            <a:r>
              <a:rPr sz="2800" spc="-5" dirty="0">
                <a:latin typeface="Carlito"/>
                <a:cs typeface="Carlito"/>
              </a:rPr>
              <a:t>d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Co</a:t>
            </a:r>
            <a:r>
              <a:rPr sz="2800" spc="-30" dirty="0">
                <a:latin typeface="Carlito"/>
                <a:cs typeface="Carlito"/>
              </a:rPr>
              <a:t>c</a:t>
            </a:r>
            <a:r>
              <a:rPr sz="2800" spc="10" dirty="0">
                <a:latin typeface="Carlito"/>
                <a:cs typeface="Carlito"/>
              </a:rPr>
              <a:t>a</a:t>
            </a:r>
            <a:r>
              <a:rPr sz="2800" spc="-10" dirty="0">
                <a:latin typeface="Carlito"/>
                <a:cs typeface="Carlito"/>
              </a:rPr>
              <a:t>-Col</a:t>
            </a:r>
            <a:r>
              <a:rPr sz="2800" spc="-5" dirty="0">
                <a:latin typeface="Carlito"/>
                <a:cs typeface="Carlito"/>
              </a:rPr>
              <a:t>a in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355600">
              <a:spcBef>
                <a:spcPts val="5"/>
              </a:spcBef>
            </a:pPr>
            <a:r>
              <a:rPr sz="2800" spc="-5" dirty="0">
                <a:latin typeface="Carlito"/>
                <a:cs typeface="Carlito"/>
              </a:rPr>
              <a:t>soft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drinks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1575" y="1610613"/>
            <a:ext cx="3773170" cy="4841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>
              <a:spcBef>
                <a:spcPts val="95"/>
              </a:spcBef>
            </a:pP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20" dirty="0" smtClean="0">
                <a:latin typeface="Carlito"/>
                <a:cs typeface="Carlito"/>
              </a:rPr>
              <a:t>market</a:t>
            </a:r>
            <a:r>
              <a:rPr lang="en-IN" sz="2800" spc="-20" smtClean="0">
                <a:latin typeface="Carlito"/>
                <a:cs typeface="Carlito"/>
              </a:rPr>
              <a:t> of soft drinks,</a:t>
            </a:r>
            <a:r>
              <a:rPr sz="2800" spc="-20" smtClean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Pepsi </a:t>
            </a:r>
            <a:r>
              <a:rPr sz="2800" spc="-5" dirty="0">
                <a:latin typeface="Carlito"/>
                <a:cs typeface="Carlito"/>
              </a:rPr>
              <a:t>and  </a:t>
            </a:r>
            <a:r>
              <a:rPr sz="2800" spc="-10">
                <a:latin typeface="Carlito"/>
                <a:cs typeface="Carlito"/>
              </a:rPr>
              <a:t>Coca-Cola </a:t>
            </a:r>
            <a:r>
              <a:rPr sz="2800" spc="-10" smtClean="0">
                <a:latin typeface="Carlito"/>
                <a:cs typeface="Carlito"/>
              </a:rPr>
              <a:t>rule</a:t>
            </a:r>
            <a:r>
              <a:rPr sz="2800" spc="-15" smtClean="0">
                <a:latin typeface="Carlito"/>
                <a:cs typeface="Carlito"/>
              </a:rPr>
              <a:t>. </a:t>
            </a:r>
            <a:r>
              <a:rPr sz="2800" spc="-5" dirty="0">
                <a:latin typeface="Carlito"/>
                <a:cs typeface="Carlito"/>
              </a:rPr>
              <a:t>So </a:t>
            </a:r>
            <a:r>
              <a:rPr sz="2800" spc="-10" dirty="0">
                <a:latin typeface="Carlito"/>
                <a:cs typeface="Carlito"/>
              </a:rPr>
              <a:t>they </a:t>
            </a:r>
            <a:r>
              <a:rPr sz="2800" spc="-15" dirty="0">
                <a:latin typeface="Carlito"/>
                <a:cs typeface="Carlito"/>
              </a:rPr>
              <a:t>come  </a:t>
            </a:r>
            <a:r>
              <a:rPr sz="2800" spc="-10" dirty="0">
                <a:latin typeface="Carlito"/>
                <a:cs typeface="Carlito"/>
              </a:rPr>
              <a:t>under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35" dirty="0">
                <a:latin typeface="Carlito"/>
                <a:cs typeface="Carlito"/>
              </a:rPr>
              <a:t>Duopoly.</a:t>
            </a:r>
            <a:endParaRPr sz="2800" dirty="0">
              <a:latin typeface="Carlito"/>
              <a:cs typeface="Carlito"/>
            </a:endParaRPr>
          </a:p>
          <a:p>
            <a:pPr marL="355600" marR="339725" indent="-342900"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Other soft </a:t>
            </a:r>
            <a:r>
              <a:rPr sz="2800" spc="-15" dirty="0">
                <a:latin typeface="Carlito"/>
                <a:cs typeface="Carlito"/>
              </a:rPr>
              <a:t>drinks </a:t>
            </a:r>
            <a:r>
              <a:rPr sz="2800" spc="-20" dirty="0">
                <a:latin typeface="Carlito"/>
                <a:cs typeface="Carlito"/>
              </a:rPr>
              <a:t>are  </a:t>
            </a:r>
            <a:r>
              <a:rPr sz="2800" spc="-5" dirty="0">
                <a:latin typeface="Carlito"/>
                <a:cs typeface="Carlito"/>
              </a:rPr>
              <a:t>also </a:t>
            </a:r>
            <a:r>
              <a:rPr sz="2800" spc="-15" dirty="0">
                <a:latin typeface="Carlito"/>
                <a:cs typeface="Carlito"/>
              </a:rPr>
              <a:t>there </a:t>
            </a:r>
            <a:r>
              <a:rPr sz="2800" spc="-10" dirty="0" err="1" smtClean="0">
                <a:latin typeface="Carlito"/>
                <a:cs typeface="Carlito"/>
              </a:rPr>
              <a:t>bu</a:t>
            </a:r>
            <a:r>
              <a:rPr lang="en-IN" sz="2800" spc="-10" dirty="0" smtClean="0">
                <a:latin typeface="Carlito"/>
                <a:cs typeface="Carlito"/>
              </a:rPr>
              <a:t>t</a:t>
            </a:r>
            <a:r>
              <a:rPr sz="2800" spc="-10" dirty="0" smtClean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these  </a:t>
            </a:r>
            <a:r>
              <a:rPr sz="2800" spc="-10" dirty="0">
                <a:latin typeface="Carlito"/>
                <a:cs typeface="Carlito"/>
              </a:rPr>
              <a:t>two companies </a:t>
            </a:r>
            <a:r>
              <a:rPr sz="2800" spc="-15" dirty="0">
                <a:latin typeface="Carlito"/>
                <a:cs typeface="Carlito"/>
              </a:rPr>
              <a:t>cover  large share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0" dirty="0">
                <a:latin typeface="Carlito"/>
                <a:cs typeface="Carlito"/>
              </a:rPr>
              <a:t>soft  </a:t>
            </a:r>
            <a:r>
              <a:rPr sz="2800" spc="-15" dirty="0">
                <a:latin typeface="Carlito"/>
                <a:cs typeface="Carlito"/>
              </a:rPr>
              <a:t>drinks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market.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38812" y="2590801"/>
            <a:ext cx="820541" cy="14382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33800" y="2743200"/>
            <a:ext cx="1600200" cy="14902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33600" y="4267200"/>
            <a:ext cx="1219200" cy="2362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21440" y="4495801"/>
            <a:ext cx="773854" cy="19385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293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3164" y="766620"/>
            <a:ext cx="974436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/>
              <a:t>E</a:t>
            </a:r>
            <a:r>
              <a:rPr lang="en-US" sz="2800" b="1" dirty="0" smtClean="0"/>
              <a:t>xtent of product differentiation</a:t>
            </a:r>
            <a:r>
              <a:rPr lang="en-US" sz="2800" dirty="0" smtClean="0"/>
              <a:t> (affects cross-price elasticity of demand)</a:t>
            </a:r>
          </a:p>
          <a:p>
            <a:endParaRPr lang="en-US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/>
              <a:t>ease of entry into and exit from the </a:t>
            </a:r>
            <a:r>
              <a:rPr lang="en-IN" sz="2800" b="1" dirty="0"/>
              <a:t>market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/>
              <a:t>S</a:t>
            </a:r>
            <a:r>
              <a:rPr lang="en-US" sz="2800" b="1" dirty="0" smtClean="0"/>
              <a:t>tructure of buyers in the industry</a:t>
            </a:r>
            <a:r>
              <a:rPr lang="en-US" sz="2800" dirty="0" smtClean="0"/>
              <a:t> (including the possibility of monopsony power)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/>
              <a:t>T</a:t>
            </a:r>
            <a:r>
              <a:rPr lang="en-US" sz="2800" b="1" dirty="0" smtClean="0"/>
              <a:t>urnover of customers</a:t>
            </a:r>
            <a:r>
              <a:rPr lang="en-US" sz="2800" dirty="0" smtClean="0"/>
              <a:t> 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How many customers are prepared to switch their suppliers when market conditions change.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A</a:t>
            </a:r>
            <a:r>
              <a:rPr lang="en-US" sz="2800" dirty="0" smtClean="0"/>
              <a:t>ffected by the degree of consumer or brand loyalty and the influence of persuasive advertising and marketing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4446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ypes of market 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582" y="469811"/>
            <a:ext cx="8442036" cy="606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57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6034" y="778214"/>
            <a:ext cx="8287966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latin typeface="Calibri" panose="020F0502020204030204" pitchFamily="34" charset="0"/>
              </a:rPr>
              <a:t>PERFECT COMPETITION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</a:rPr>
              <a:t>Large numbers of buyers and sellers of homogeneous products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</a:rPr>
              <a:t>Complete absence of rivalry among the firms/producers</a:t>
            </a:r>
            <a:endParaRPr lang="en-US" sz="2800" dirty="0">
              <a:latin typeface="Calibri" panose="020F0502020204030204" pitchFamily="34" charset="0"/>
            </a:endParaRPr>
          </a:p>
          <a:p>
            <a:r>
              <a:rPr lang="en-US" sz="2800" dirty="0" smtClean="0">
                <a:latin typeface="Calibri" panose="020F0502020204030204" pitchFamily="34" charset="0"/>
              </a:rPr>
              <a:t> </a:t>
            </a:r>
          </a:p>
          <a:p>
            <a:endParaRPr lang="en-US" sz="2800" dirty="0">
              <a:latin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</a:endParaRPr>
          </a:p>
          <a:p>
            <a:endParaRPr lang="en-US" sz="2800" dirty="0" smtClean="0">
              <a:latin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</a:endParaRPr>
          </a:p>
          <a:p>
            <a:endParaRPr lang="en-US" sz="2800" dirty="0" smtClean="0">
              <a:latin typeface="Calibri" panose="020F0502020204030204" pitchFamily="34" charset="0"/>
            </a:endParaRPr>
          </a:p>
          <a:p>
            <a:r>
              <a:rPr lang="en-US" sz="2800" dirty="0" smtClean="0">
                <a:latin typeface="Calibri" panose="020F0502020204030204" pitchFamily="34" charset="0"/>
              </a:rPr>
              <a:t>Potatoes </a:t>
            </a:r>
            <a:r>
              <a:rPr lang="en-US" sz="2800" dirty="0">
                <a:latin typeface="Calibri" panose="020F0502020204030204" pitchFamily="34" charset="0"/>
              </a:rPr>
              <a:t>are sold </a:t>
            </a:r>
            <a:r>
              <a:rPr lang="en-US" sz="2800" dirty="0" smtClean="0">
                <a:latin typeface="Calibri" panose="020F0502020204030204" pitchFamily="34" charset="0"/>
              </a:rPr>
              <a:t>in </a:t>
            </a:r>
            <a:r>
              <a:rPr lang="en-IN" sz="2800" dirty="0" smtClean="0">
                <a:latin typeface="Calibri" panose="020F0502020204030204" pitchFamily="34" charset="0"/>
              </a:rPr>
              <a:t>markets </a:t>
            </a:r>
            <a:r>
              <a:rPr lang="en-IN" sz="2800" dirty="0">
                <a:latin typeface="Calibri" panose="020F0502020204030204" pitchFamily="34" charset="0"/>
              </a:rPr>
              <a:t>where </a:t>
            </a:r>
            <a:r>
              <a:rPr lang="en-IN" sz="2800" dirty="0" smtClean="0">
                <a:latin typeface="Calibri" panose="020F0502020204030204" pitchFamily="34" charset="0"/>
              </a:rPr>
              <a:t>all vendors sell homogenous products at </a:t>
            </a:r>
            <a:r>
              <a:rPr lang="en-IN" sz="2800" dirty="0">
                <a:latin typeface="Calibri" panose="020F0502020204030204" pitchFamily="34" charset="0"/>
              </a:rPr>
              <a:t>homogeneous prices</a:t>
            </a:r>
            <a:r>
              <a:rPr lang="en-IN" sz="2800" dirty="0" smtClean="0">
                <a:latin typeface="Calibri" panose="020F0502020204030204" pitchFamily="34" charset="0"/>
              </a:rPr>
              <a:t>.</a:t>
            </a:r>
          </a:p>
          <a:p>
            <a:endParaRPr lang="en-US" sz="2800" dirty="0">
              <a:latin typeface="Calibri" panose="020F0502020204030204" pitchFamily="34" charset="0"/>
            </a:endParaRPr>
          </a:p>
          <a:p>
            <a:endParaRPr lang="en-IN" sz="2800" dirty="0"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446" y="3862453"/>
            <a:ext cx="1857600" cy="13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3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Characteristics of Perfect Competition: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Large number of buyers and sellers</a:t>
            </a:r>
          </a:p>
          <a:p>
            <a:r>
              <a:rPr lang="en-IN" dirty="0" smtClean="0"/>
              <a:t>Product homogeneity</a:t>
            </a:r>
          </a:p>
          <a:p>
            <a:r>
              <a:rPr lang="en-IN" dirty="0" smtClean="0"/>
              <a:t>Free entry and exit</a:t>
            </a:r>
          </a:p>
          <a:p>
            <a:r>
              <a:rPr lang="en-IN" dirty="0" smtClean="0"/>
              <a:t>Perfect knowledge about the market</a:t>
            </a:r>
          </a:p>
          <a:p>
            <a:r>
              <a:rPr lang="en-IN" dirty="0" smtClean="0"/>
              <a:t>Perfect mobility of factors and products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289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090" y="5454361"/>
            <a:ext cx="10515600" cy="1325563"/>
          </a:xfrm>
        </p:spPr>
        <p:txBody>
          <a:bodyPr/>
          <a:lstStyle/>
          <a:p>
            <a:r>
              <a:rPr lang="en-IN" dirty="0" smtClean="0"/>
              <a:t> For a firm, AR=MR=Price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1" y="591127"/>
            <a:ext cx="10871200" cy="4286467"/>
          </a:xfrm>
        </p:spPr>
      </p:pic>
    </p:spTree>
    <p:extLst>
      <p:ext uri="{BB962C8B-B14F-4D97-AF65-F5344CB8AC3E}">
        <p14:creationId xmlns:p14="http://schemas.microsoft.com/office/powerpoint/2010/main" val="180683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Equilibrium Conditions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endParaRPr lang="en-IN" dirty="0" smtClean="0">
                  <a:latin typeface="Times New Roman"/>
                  <a:cs typeface="Times New Roman"/>
                </a:endParaRPr>
              </a:p>
              <a:p>
                <a:pPr marL="184785" lvl="1" indent="0">
                  <a:lnSpc>
                    <a:spcPct val="100000"/>
                  </a:lnSpc>
                  <a:buNone/>
                  <a:tabLst>
                    <a:tab pos="414655" algn="l"/>
                    <a:tab pos="41529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pc="25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ymbol"/>
                        </a:rPr>
                        <m:t>𝝅</m:t>
                      </m:r>
                      <m:r>
                        <a:rPr lang="en-IN" sz="2800" b="1" i="1" spc="25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Symbol"/>
                        </a:rPr>
                        <m:t> = </m:t>
                      </m:r>
                      <m:r>
                        <a:rPr lang="en-IN" sz="2800" b="1" i="1" spc="25" dirty="0" smtClean="0">
                          <a:latin typeface="Cambria Math" panose="02040503050406030204" pitchFamily="18" charset="0"/>
                          <a:cs typeface="Arial"/>
                        </a:rPr>
                        <m:t>𝑹</m:t>
                      </m:r>
                      <m:r>
                        <a:rPr lang="en-IN" sz="2800" b="1" i="1" spc="25" dirty="0" smtClean="0">
                          <a:latin typeface="Cambria Math" panose="02040503050406030204" pitchFamily="18" charset="0"/>
                          <a:cs typeface="Arial"/>
                        </a:rPr>
                        <m:t> − </m:t>
                      </m:r>
                      <m:r>
                        <a:rPr lang="en-IN" sz="2800" b="1" i="1" spc="15" dirty="0" smtClean="0">
                          <a:latin typeface="Cambria Math" panose="02040503050406030204" pitchFamily="18" charset="0"/>
                          <a:cs typeface="Arial"/>
                        </a:rPr>
                        <m:t>𝑪</m:t>
                      </m:r>
                    </m:oMath>
                  </m:oMathPara>
                </a14:m>
                <a:endParaRPr lang="en-IN" sz="2800" b="1" spc="-10" dirty="0" smtClean="0">
                  <a:latin typeface="Arial"/>
                  <a:cs typeface="Arial"/>
                </a:endParaRPr>
              </a:p>
              <a:p>
                <a:pPr marL="184785" lvl="1" indent="0">
                  <a:lnSpc>
                    <a:spcPct val="100000"/>
                  </a:lnSpc>
                  <a:buNone/>
                  <a:tabLst>
                    <a:tab pos="414655" algn="l"/>
                    <a:tab pos="415290" algn="l"/>
                  </a:tabLst>
                </a:pPr>
                <a:r>
                  <a:rPr lang="en-IN" sz="2800" b="1" spc="-10" dirty="0" smtClean="0">
                    <a:latin typeface="Arial"/>
                    <a:cs typeface="Arial"/>
                  </a:rPr>
                  <a:t>First order necessary </a:t>
                </a:r>
                <a:r>
                  <a:rPr lang="en-IN" sz="2800" b="1" spc="-5" dirty="0">
                    <a:latin typeface="Arial"/>
                    <a:cs typeface="Arial"/>
                  </a:rPr>
                  <a:t>c</a:t>
                </a:r>
                <a:r>
                  <a:rPr lang="en-IN" sz="2800" b="1" spc="-5" dirty="0" smtClean="0">
                    <a:latin typeface="Arial"/>
                    <a:cs typeface="Arial"/>
                  </a:rPr>
                  <a:t>ondition</a:t>
                </a:r>
                <a:r>
                  <a:rPr lang="en-IN" sz="2800" b="1" spc="60" dirty="0" smtClean="0">
                    <a:latin typeface="Arial"/>
                    <a:cs typeface="Arial"/>
                  </a:rPr>
                  <a:t> </a:t>
                </a:r>
                <a:endParaRPr lang="en-IN" sz="2800" dirty="0" smtClean="0">
                  <a:latin typeface="Arial"/>
                  <a:cs typeface="Arial"/>
                </a:endParaRPr>
              </a:p>
              <a:p>
                <a:pPr lvl="1">
                  <a:lnSpc>
                    <a:spcPct val="100000"/>
                  </a:lnSpc>
                  <a:spcBef>
                    <a:spcPts val="40"/>
                  </a:spcBef>
                  <a:buFont typeface="Times New Roman"/>
                  <a:buChar char="•"/>
                </a:pPr>
                <a:endParaRPr lang="en-IN" sz="2800" dirty="0" smtClean="0">
                  <a:latin typeface="Times New Roman"/>
                  <a:cs typeface="Times New Roman"/>
                </a:endParaRPr>
              </a:p>
              <a:p>
                <a:pPr marL="186055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pc="25" dirty="0" smtClean="0">
                          <a:latin typeface="Cambria Math" panose="02040503050406030204" pitchFamily="18" charset="0"/>
                          <a:cs typeface="Arial"/>
                        </a:rPr>
                        <m:t>𝒅</m:t>
                      </m:r>
                      <m:r>
                        <a:rPr lang="en-IN" b="1" i="1" spc="25" dirty="0" smtClean="0">
                          <a:latin typeface="Cambria Math" panose="02040503050406030204" pitchFamily="18" charset="0"/>
                          <a:cs typeface="Arial"/>
                        </a:rPr>
                        <m:t>µ/</m:t>
                      </m:r>
                      <m:r>
                        <a:rPr lang="en-IN" b="1" i="1" spc="25" dirty="0" err="1" smtClean="0">
                          <a:latin typeface="Cambria Math" panose="02040503050406030204" pitchFamily="18" charset="0"/>
                          <a:cs typeface="Arial"/>
                        </a:rPr>
                        <m:t>𝒅𝒒</m:t>
                      </m:r>
                      <m:r>
                        <a:rPr lang="en-IN" b="1" i="1" spc="-145" dirty="0" smtClean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IN" b="1" i="1" spc="15" dirty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IN" b="1" i="1" spc="-30" dirty="0" smtClean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IN" b="1" i="1" spc="25" dirty="0" err="1" smtClean="0">
                          <a:latin typeface="Cambria Math" panose="02040503050406030204" pitchFamily="18" charset="0"/>
                          <a:cs typeface="Arial"/>
                        </a:rPr>
                        <m:t>𝒅𝑹</m:t>
                      </m:r>
                      <m:r>
                        <a:rPr lang="en-IN" b="1" i="1" spc="25" dirty="0" smtClean="0">
                          <a:latin typeface="Cambria Math" panose="02040503050406030204" pitchFamily="18" charset="0"/>
                          <a:cs typeface="Arial"/>
                        </a:rPr>
                        <m:t>/</m:t>
                      </m:r>
                      <m:r>
                        <a:rPr lang="en-IN" b="1" i="1" spc="25" dirty="0" err="1" smtClean="0">
                          <a:latin typeface="Cambria Math" panose="02040503050406030204" pitchFamily="18" charset="0"/>
                          <a:cs typeface="Arial"/>
                        </a:rPr>
                        <m:t>𝒅𝒒</m:t>
                      </m:r>
                      <m:r>
                        <a:rPr lang="en-IN" b="1" i="1" spc="-130" dirty="0" smtClean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IN" b="1" i="1" spc="5" dirty="0" smtClean="0">
                          <a:latin typeface="Cambria Math" panose="02040503050406030204" pitchFamily="18" charset="0"/>
                          <a:cs typeface="Arial"/>
                        </a:rPr>
                        <m:t>−</m:t>
                      </m:r>
                      <m:r>
                        <a:rPr lang="en-IN" b="1" i="1" spc="-45" dirty="0" smtClean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IN" b="1" i="1" spc="15" dirty="0" err="1" smtClean="0">
                          <a:latin typeface="Cambria Math" panose="02040503050406030204" pitchFamily="18" charset="0"/>
                          <a:cs typeface="Arial"/>
                        </a:rPr>
                        <m:t>𝒅𝑪</m:t>
                      </m:r>
                      <m:r>
                        <a:rPr lang="en-IN" b="1" i="1" spc="15" dirty="0" smtClean="0">
                          <a:latin typeface="Cambria Math" panose="02040503050406030204" pitchFamily="18" charset="0"/>
                          <a:cs typeface="Arial"/>
                        </a:rPr>
                        <m:t>/</m:t>
                      </m:r>
                      <m:r>
                        <a:rPr lang="en-IN" b="1" i="1" spc="15" dirty="0" err="1" smtClean="0">
                          <a:latin typeface="Cambria Math" panose="02040503050406030204" pitchFamily="18" charset="0"/>
                          <a:cs typeface="Arial"/>
                        </a:rPr>
                        <m:t>𝒅𝒒</m:t>
                      </m:r>
                      <m:r>
                        <a:rPr lang="en-IN" b="1" i="1" spc="-140" dirty="0" smtClean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IN" b="1" i="1" spc="15" dirty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IN" b="1" i="1" spc="-30" dirty="0" smtClean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IN" b="1" i="1" spc="15" dirty="0" smtClean="0">
                          <a:latin typeface="Cambria Math" panose="02040503050406030204" pitchFamily="18" charset="0"/>
                          <a:cs typeface="Arial"/>
                        </a:rPr>
                        <m:t>𝟎</m:t>
                      </m:r>
                    </m:oMath>
                  </m:oMathPara>
                </a14:m>
                <a:endParaRPr lang="en-IN" dirty="0" smtClean="0">
                  <a:latin typeface="Arial"/>
                  <a:cs typeface="Arial"/>
                </a:endParaRPr>
              </a:p>
              <a:p>
                <a:pPr marL="241935" lvl="2" indent="0">
                  <a:lnSpc>
                    <a:spcPct val="100000"/>
                  </a:lnSpc>
                  <a:spcBef>
                    <a:spcPts val="1075"/>
                  </a:spcBef>
                  <a:buNone/>
                  <a:tabLst>
                    <a:tab pos="472440" algn="l"/>
                  </a:tabLst>
                </a:pPr>
                <a:r>
                  <a:rPr lang="en-IN" sz="2800" b="1" spc="-25" dirty="0" smtClean="0">
                    <a:latin typeface="Arial"/>
                    <a:cs typeface="Arial"/>
                  </a:rPr>
                  <a:t>					</a:t>
                </a:r>
                <a14:m>
                  <m:oMath xmlns:m="http://schemas.openxmlformats.org/officeDocument/2006/math">
                    <m:r>
                      <a:rPr lang="en-IN" sz="2800" b="1" i="1" spc="-25" dirty="0" smtClean="0">
                        <a:latin typeface="Cambria Math" panose="02040503050406030204" pitchFamily="18" charset="0"/>
                        <a:cs typeface="Arial"/>
                      </a:rPr>
                      <m:t>𝑴𝑹</m:t>
                    </m:r>
                    <m:r>
                      <a:rPr lang="en-IN" sz="2800" b="1" i="1" spc="-25" dirty="0" smtClean="0">
                        <a:latin typeface="Cambria Math" panose="02040503050406030204" pitchFamily="18" charset="0"/>
                        <a:cs typeface="Arial"/>
                      </a:rPr>
                      <m:t> = </m:t>
                    </m:r>
                    <m:r>
                      <a:rPr lang="en-IN" sz="2800" b="1" i="1" spc="-15" dirty="0" smtClean="0">
                        <a:latin typeface="Cambria Math" panose="02040503050406030204" pitchFamily="18" charset="0"/>
                        <a:cs typeface="Arial"/>
                      </a:rPr>
                      <m:t>𝑴𝑪</m:t>
                    </m:r>
                    <m:r>
                      <a:rPr lang="en-IN" sz="2800" b="1" i="1" spc="-15" dirty="0" smtClean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endParaRPr lang="en-IN" sz="2800" dirty="0" smtClean="0">
                  <a:latin typeface="Arial"/>
                  <a:cs typeface="Arial"/>
                </a:endParaRPr>
              </a:p>
              <a:p>
                <a:pPr lvl="2">
                  <a:lnSpc>
                    <a:spcPct val="100000"/>
                  </a:lnSpc>
                  <a:spcBef>
                    <a:spcPts val="35"/>
                  </a:spcBef>
                  <a:buFont typeface="Wingdings"/>
                  <a:buChar char=""/>
                </a:pPr>
                <a:endParaRPr lang="en-IN" sz="2800" dirty="0" smtClean="0">
                  <a:latin typeface="Times New Roman"/>
                  <a:cs typeface="Times New Roman"/>
                </a:endParaRPr>
              </a:p>
              <a:p>
                <a:pPr marL="185420" marR="62865" indent="0" algn="just">
                  <a:lnSpc>
                    <a:spcPct val="96500"/>
                  </a:lnSpc>
                  <a:spcBef>
                    <a:spcPts val="1165"/>
                  </a:spcBef>
                  <a:buNone/>
                  <a:tabLst>
                    <a:tab pos="415290" algn="l"/>
                  </a:tabLst>
                </a:pPr>
                <a:r>
                  <a:rPr lang="en-IN" b="1" spc="5" dirty="0" smtClean="0">
                    <a:latin typeface="Arial"/>
                    <a:cs typeface="Arial"/>
                  </a:rPr>
                  <a:t>Second</a:t>
                </a:r>
                <a:r>
                  <a:rPr lang="en-IN" b="1" spc="340" dirty="0" smtClean="0">
                    <a:latin typeface="Arial"/>
                    <a:cs typeface="Arial"/>
                  </a:rPr>
                  <a:t> </a:t>
                </a:r>
                <a:r>
                  <a:rPr lang="en-IN" b="1" spc="-10" dirty="0">
                    <a:latin typeface="Arial"/>
                    <a:cs typeface="Arial"/>
                  </a:rPr>
                  <a:t>o</a:t>
                </a:r>
                <a:r>
                  <a:rPr lang="en-IN" b="1" spc="-10" dirty="0" smtClean="0">
                    <a:latin typeface="Arial"/>
                    <a:cs typeface="Arial"/>
                  </a:rPr>
                  <a:t>rder sufficient </a:t>
                </a:r>
                <a:r>
                  <a:rPr lang="en-IN" b="1" spc="-5" dirty="0">
                    <a:latin typeface="Arial"/>
                    <a:cs typeface="Arial"/>
                  </a:rPr>
                  <a:t>c</a:t>
                </a:r>
                <a:r>
                  <a:rPr lang="en-IN" b="1" spc="-5" dirty="0" smtClean="0">
                    <a:latin typeface="Arial"/>
                    <a:cs typeface="Arial"/>
                  </a:rPr>
                  <a:t>ondition requires  that </a:t>
                </a:r>
                <a:r>
                  <a:rPr lang="en-IN" b="1" spc="5" dirty="0" smtClean="0">
                    <a:latin typeface="Arial"/>
                    <a:cs typeface="Arial"/>
                  </a:rPr>
                  <a:t>MC </a:t>
                </a:r>
                <a:r>
                  <a:rPr lang="en-IN" b="1" dirty="0" smtClean="0">
                    <a:latin typeface="Arial"/>
                    <a:cs typeface="Arial"/>
                  </a:rPr>
                  <a:t>must </a:t>
                </a:r>
                <a:r>
                  <a:rPr lang="en-IN" b="1" spc="5" dirty="0" smtClean="0">
                    <a:latin typeface="Arial"/>
                    <a:cs typeface="Arial"/>
                  </a:rPr>
                  <a:t>be </a:t>
                </a:r>
                <a:r>
                  <a:rPr lang="en-IN" b="1" spc="-15" dirty="0" smtClean="0">
                    <a:latin typeface="Arial"/>
                    <a:cs typeface="Arial"/>
                  </a:rPr>
                  <a:t>rising </a:t>
                </a:r>
                <a:r>
                  <a:rPr lang="en-IN" b="1" spc="35" dirty="0" smtClean="0">
                    <a:latin typeface="Arial"/>
                    <a:cs typeface="Arial"/>
                  </a:rPr>
                  <a:t>at  </a:t>
                </a:r>
                <a:r>
                  <a:rPr lang="en-IN" b="1" spc="-10" dirty="0" smtClean="0">
                    <a:latin typeface="Arial"/>
                    <a:cs typeface="Arial"/>
                  </a:rPr>
                  <a:t>equilibrium.</a:t>
                </a:r>
                <a:endParaRPr lang="en-IN" dirty="0" smtClean="0">
                  <a:latin typeface="Arial"/>
                  <a:cs typeface="Arial"/>
                </a:endParaRPr>
              </a:p>
              <a:p>
                <a:pPr marL="0" indent="0">
                  <a:buNone/>
                </a:pPr>
                <a:r>
                  <a:rPr lang="en-IN" b="1" spc="25" dirty="0" smtClean="0">
                    <a:latin typeface="Arial"/>
                    <a:cs typeface="Arial"/>
                  </a:rPr>
                  <a:t>	</a:t>
                </a:r>
                <a:endParaRPr lang="en-IN" b="1" i="1" spc="25" dirty="0" smtClean="0">
                  <a:latin typeface="Cambria Math" panose="02040503050406030204" pitchFamily="18" charset="0"/>
                  <a:cs typeface="Arial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pc="25" dirty="0" smtClean="0">
                          <a:latin typeface="Cambria Math" panose="02040503050406030204" pitchFamily="18" charset="0"/>
                          <a:cs typeface="Arial"/>
                        </a:rPr>
                        <m:t>𝒅</m:t>
                      </m:r>
                      <m:r>
                        <a:rPr lang="en-IN" b="1" i="1" spc="37" baseline="30864" dirty="0" smtClean="0">
                          <a:latin typeface="Cambria Math" panose="02040503050406030204" pitchFamily="18" charset="0"/>
                          <a:cs typeface="Arial"/>
                        </a:rPr>
                        <m:t>𝟐</m:t>
                      </m:r>
                      <m:r>
                        <a:rPr lang="en-IN" b="1" i="1" spc="25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𝝅</m:t>
                      </m:r>
                      <m:r>
                        <a:rPr lang="en-IN" b="1" i="1" spc="25" dirty="0">
                          <a:latin typeface="Cambria Math" panose="02040503050406030204" pitchFamily="18" charset="0"/>
                          <a:cs typeface="Arial"/>
                        </a:rPr>
                        <m:t>/</m:t>
                      </m:r>
                      <m:r>
                        <a:rPr lang="en-IN" b="1" i="1" spc="25" dirty="0">
                          <a:latin typeface="Cambria Math" panose="02040503050406030204" pitchFamily="18" charset="0"/>
                          <a:cs typeface="Arial"/>
                        </a:rPr>
                        <m:t>𝒅𝒒</m:t>
                      </m:r>
                      <m:r>
                        <a:rPr lang="en-IN" b="1" i="1" spc="37" baseline="30864" dirty="0">
                          <a:latin typeface="Cambria Math" panose="02040503050406030204" pitchFamily="18" charset="0"/>
                          <a:cs typeface="Arial"/>
                        </a:rPr>
                        <m:t>𝟐</m:t>
                      </m:r>
                      <m:r>
                        <a:rPr lang="en-IN" b="1" i="1" spc="-120" baseline="30864" dirty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IN" b="1" i="1" spc="15" dirty="0" smtClean="0">
                          <a:latin typeface="Cambria Math" panose="02040503050406030204" pitchFamily="18" charset="0"/>
                          <a:cs typeface="Arial"/>
                        </a:rPr>
                        <m:t>&lt;</m:t>
                      </m:r>
                      <m:r>
                        <a:rPr lang="en-IN" b="1" i="1" spc="-105" dirty="0" smtClean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IN" b="1" i="1" spc="15" dirty="0" smtClean="0">
                          <a:latin typeface="Cambria Math" panose="02040503050406030204" pitchFamily="18" charset="0"/>
                          <a:cs typeface="Arial"/>
                        </a:rPr>
                        <m:t>𝟎</m:t>
                      </m:r>
                    </m:oMath>
                  </m:oMathPara>
                </a14:m>
                <a:endParaRPr lang="en-IN" b="1" spc="15" dirty="0" smtClean="0">
                  <a:latin typeface="Arial"/>
                  <a:cs typeface="Arial"/>
                </a:endParaRPr>
              </a:p>
              <a:p>
                <a:pPr marL="0" indent="0">
                  <a:buNone/>
                </a:pPr>
                <a:endParaRPr lang="en-IN" b="1" spc="15" dirty="0" smtClean="0">
                  <a:latin typeface="Arial"/>
                  <a:cs typeface="Arial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pc="15" dirty="0" smtClean="0">
                          <a:latin typeface="Cambria Math" panose="02040503050406030204" pitchFamily="18" charset="0"/>
                          <a:cs typeface="Arial"/>
                        </a:rPr>
                        <m:t>𝑺𝒍𝒐𝒑𝒆</m:t>
                      </m:r>
                      <m:r>
                        <a:rPr lang="en-IN" b="1" i="1" spc="15" dirty="0" smtClean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IN" b="1" i="1" spc="15" dirty="0" smtClean="0">
                          <a:latin typeface="Cambria Math" panose="02040503050406030204" pitchFamily="18" charset="0"/>
                          <a:cs typeface="Arial"/>
                        </a:rPr>
                        <m:t>𝒐𝒇</m:t>
                      </m:r>
                      <m:r>
                        <a:rPr lang="en-IN" b="1" i="1" spc="15" dirty="0" smtClean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IN" b="1" i="1" spc="15" dirty="0" smtClean="0">
                          <a:latin typeface="Cambria Math" panose="02040503050406030204" pitchFamily="18" charset="0"/>
                          <a:cs typeface="Arial"/>
                        </a:rPr>
                        <m:t>𝑴𝑪</m:t>
                      </m:r>
                      <m:r>
                        <a:rPr lang="en-IN" b="1" i="1" spc="15" dirty="0" smtClean="0">
                          <a:latin typeface="Cambria Math" panose="02040503050406030204" pitchFamily="18" charset="0"/>
                          <a:cs typeface="Arial"/>
                        </a:rPr>
                        <m:t>&gt; </m:t>
                      </m:r>
                      <m:r>
                        <a:rPr lang="en-IN" b="1" i="1" spc="15" dirty="0" smtClean="0">
                          <a:latin typeface="Cambria Math" panose="02040503050406030204" pitchFamily="18" charset="0"/>
                          <a:cs typeface="Arial"/>
                        </a:rPr>
                        <m:t>𝑺𝒍𝒐𝒑𝒆</m:t>
                      </m:r>
                      <m:r>
                        <a:rPr lang="en-IN" b="1" i="1" spc="15" dirty="0" smtClean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IN" b="1" i="1" spc="15" dirty="0" smtClean="0">
                          <a:latin typeface="Cambria Math" panose="02040503050406030204" pitchFamily="18" charset="0"/>
                          <a:cs typeface="Arial"/>
                        </a:rPr>
                        <m:t>𝒐𝒇</m:t>
                      </m:r>
                      <m:r>
                        <a:rPr lang="en-IN" b="1" i="1" spc="15" dirty="0" smtClean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IN" b="1" i="1" spc="15" dirty="0" smtClean="0">
                          <a:latin typeface="Cambria Math" panose="02040503050406030204" pitchFamily="18" charset="0"/>
                          <a:cs typeface="Arial"/>
                        </a:rPr>
                        <m:t>𝑴𝑹</m:t>
                      </m:r>
                    </m:oMath>
                  </m:oMathPara>
                </a14:m>
                <a:endParaRPr lang="en-IN" dirty="0">
                  <a:latin typeface="Arial"/>
                  <a:cs typeface="Arial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58" b="-8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91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1093</TotalTime>
  <Words>1497</Words>
  <Application>Microsoft Office PowerPoint</Application>
  <PresentationFormat>Widescreen</PresentationFormat>
  <Paragraphs>363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Book Antiqua</vt:lpstr>
      <vt:lpstr>Calibri</vt:lpstr>
      <vt:lpstr>Calibri Light</vt:lpstr>
      <vt:lpstr>Cambria Math</vt:lpstr>
      <vt:lpstr>Carlito</vt:lpstr>
      <vt:lpstr>Symbol</vt:lpstr>
      <vt:lpstr>Times New Roman</vt:lpstr>
      <vt:lpstr>Wingdings</vt:lpstr>
      <vt:lpstr>Office Theme</vt:lpstr>
      <vt:lpstr>Market Structure  </vt:lpstr>
      <vt:lpstr>MARKET STRUCTURE</vt:lpstr>
      <vt:lpstr>PowerPoint Presentation</vt:lpstr>
      <vt:lpstr>PowerPoint Presentation</vt:lpstr>
      <vt:lpstr>PowerPoint Presentation</vt:lpstr>
      <vt:lpstr>PowerPoint Presentation</vt:lpstr>
      <vt:lpstr>Basic Characteristics of Perfect Competition: </vt:lpstr>
      <vt:lpstr> For a firm, AR=MR=Price</vt:lpstr>
      <vt:lpstr>Equilibrium Conditions</vt:lpstr>
      <vt:lpstr>Firm’s Equilibrium </vt:lpstr>
      <vt:lpstr>Short-run Equilibrium</vt:lpstr>
      <vt:lpstr>Long-run Equilibrium</vt:lpstr>
      <vt:lpstr>PowerPoint Presentation</vt:lpstr>
      <vt:lpstr>Factors responsible for the existence of Monopoly</vt:lpstr>
      <vt:lpstr>Demand curve for a monopoly firm</vt:lpstr>
      <vt:lpstr>Equilibrium conditions under Monopoly</vt:lpstr>
      <vt:lpstr>Long-run Situations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MONOPOLISTIC COMPETITION</vt:lpstr>
      <vt:lpstr>MONOPOLISTIC COMPETITION</vt:lpstr>
      <vt:lpstr>MONOPOLISTIC COMPETITION</vt:lpstr>
      <vt:lpstr>Oligopoly</vt:lpstr>
      <vt:lpstr>OLIGOPOLY</vt:lpstr>
      <vt:lpstr>DUOPOLY</vt:lpstr>
    </vt:vector>
  </TitlesOfParts>
  <Company>IIT Kharagpur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Structure</dc:title>
  <dc:creator>Nirupam Mukhopadhyay</dc:creator>
  <cp:lastModifiedBy>Prof.N.C.Nayak</cp:lastModifiedBy>
  <cp:revision>41</cp:revision>
  <dcterms:created xsi:type="dcterms:W3CDTF">2020-03-26T13:23:29Z</dcterms:created>
  <dcterms:modified xsi:type="dcterms:W3CDTF">2020-10-11T14:57:10Z</dcterms:modified>
</cp:coreProperties>
</file>