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3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7F63-2A91-4633-815A-89B5581AA2E8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36CFF-2BCD-421A-8F03-B14E8D791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05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7F63-2A91-4633-815A-89B5581AA2E8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36CFF-2BCD-421A-8F03-B14E8D791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7F63-2A91-4633-815A-89B5581AA2E8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36CFF-2BCD-421A-8F03-B14E8D791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88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7F63-2A91-4633-815A-89B5581AA2E8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36CFF-2BCD-421A-8F03-B14E8D791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25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7F63-2A91-4633-815A-89B5581AA2E8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36CFF-2BCD-421A-8F03-B14E8D791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82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7F63-2A91-4633-815A-89B5581AA2E8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36CFF-2BCD-421A-8F03-B14E8D791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83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7F63-2A91-4633-815A-89B5581AA2E8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36CFF-2BCD-421A-8F03-B14E8D791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14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7F63-2A91-4633-815A-89B5581AA2E8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36CFF-2BCD-421A-8F03-B14E8D791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22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7F63-2A91-4633-815A-89B5581AA2E8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36CFF-2BCD-421A-8F03-B14E8D791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43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7F63-2A91-4633-815A-89B5581AA2E8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36CFF-2BCD-421A-8F03-B14E8D791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745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7F63-2A91-4633-815A-89B5581AA2E8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36CFF-2BCD-421A-8F03-B14E8D791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87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67F63-2A91-4633-815A-89B5581AA2E8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36CFF-2BCD-421A-8F03-B14E8D791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15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.png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.png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.png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.png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.png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png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png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1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Segment 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5325"/>
            <a:ext cx="5554960" cy="4525963"/>
          </a:xfrm>
        </p:spPr>
        <p:txBody>
          <a:bodyPr>
            <a:noAutofit/>
          </a:bodyPr>
          <a:lstStyle/>
          <a:p>
            <a:r>
              <a:rPr lang="en-US" altLang="en-US" sz="2400" dirty="0" smtClean="0"/>
              <a:t>Once we find Q we can find the shear stress at a distance s from B</a:t>
            </a:r>
            <a:endParaRPr lang="en-US" altLang="en-US" sz="2400" dirty="0" smtClean="0"/>
          </a:p>
          <a:p>
            <a:endParaRPr lang="en-IN" sz="2400" dirty="0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143577"/>
              </p:ext>
            </p:extLst>
          </p:nvPr>
        </p:nvGraphicFramePr>
        <p:xfrm>
          <a:off x="1042988" y="2659063"/>
          <a:ext cx="3886200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3" imgW="1942920" imgH="1320480" progId="Equation.DSMT4">
                  <p:embed/>
                </p:oleObj>
              </mc:Choice>
              <mc:Fallback>
                <p:oleObj name="Equation" r:id="rId3" imgW="1942920" imgH="1320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659063"/>
                        <a:ext cx="3886200" cy="264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135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6228184" y="890392"/>
            <a:ext cx="2395538" cy="2717800"/>
            <a:chOff x="6228184" y="890392"/>
            <a:chExt cx="2395538" cy="2717800"/>
          </a:xfrm>
        </p:grpSpPr>
        <p:grpSp>
          <p:nvGrpSpPr>
            <p:cNvPr id="16" name="Group 15"/>
            <p:cNvGrpSpPr/>
            <p:nvPr/>
          </p:nvGrpSpPr>
          <p:grpSpPr>
            <a:xfrm>
              <a:off x="6228184" y="890392"/>
              <a:ext cx="2395538" cy="2717800"/>
              <a:chOff x="6228184" y="890392"/>
              <a:chExt cx="2395538" cy="2717800"/>
            </a:xfrm>
          </p:grpSpPr>
          <p:pic>
            <p:nvPicPr>
              <p:cNvPr id="18" name="Picture 7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28184" y="890392"/>
                <a:ext cx="2395538" cy="2717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9" name="TextBox 28"/>
              <p:cNvSpPr txBox="1">
                <a:spLocks noChangeArrowheads="1"/>
              </p:cNvSpPr>
              <p:nvPr/>
            </p:nvSpPr>
            <p:spPr bwMode="auto">
              <a:xfrm>
                <a:off x="6372200" y="1484784"/>
                <a:ext cx="552450" cy="3698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dirty="0" smtClean="0"/>
                  <a:t>s</a:t>
                </a:r>
                <a:endParaRPr lang="en-IN" altLang="en-US" sz="1800" dirty="0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rot="16200000" flipH="1">
                <a:off x="6516216" y="1682784"/>
                <a:ext cx="396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7092280" y="1426424"/>
                <a:ext cx="1260000" cy="144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078648" y="1916848"/>
                <a:ext cx="144000" cy="144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 rot="5400000">
              <a:off x="6962216" y="1687480"/>
              <a:ext cx="360000" cy="126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342944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Segment 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5325"/>
            <a:ext cx="5554960" cy="4525963"/>
          </a:xfrm>
        </p:spPr>
        <p:txBody>
          <a:bodyPr>
            <a:noAutofit/>
          </a:bodyPr>
          <a:lstStyle/>
          <a:p>
            <a:r>
              <a:rPr lang="en-US" altLang="en-US" sz="2400" dirty="0" smtClean="0"/>
              <a:t>We can now find the force in segment BC by integrating this shear stress for the entire area from B to C</a:t>
            </a:r>
            <a:endParaRPr lang="en-US" altLang="en-US" sz="2400" dirty="0" smtClean="0"/>
          </a:p>
          <a:p>
            <a:endParaRPr lang="en-IN" sz="2400" dirty="0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780898"/>
              </p:ext>
            </p:extLst>
          </p:nvPr>
        </p:nvGraphicFramePr>
        <p:xfrm>
          <a:off x="928688" y="2889250"/>
          <a:ext cx="5080000" cy="325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3" imgW="2539800" imgH="1625400" progId="Equation.DSMT4">
                  <p:embed/>
                </p:oleObj>
              </mc:Choice>
              <mc:Fallback>
                <p:oleObj name="Equation" r:id="rId3" imgW="2539800" imgH="1625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889250"/>
                        <a:ext cx="5080000" cy="325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135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6228184" y="890392"/>
            <a:ext cx="2395538" cy="2717800"/>
            <a:chOff x="6228184" y="890392"/>
            <a:chExt cx="2395538" cy="2717800"/>
          </a:xfrm>
        </p:grpSpPr>
        <p:grpSp>
          <p:nvGrpSpPr>
            <p:cNvPr id="19" name="Group 18"/>
            <p:cNvGrpSpPr/>
            <p:nvPr/>
          </p:nvGrpSpPr>
          <p:grpSpPr>
            <a:xfrm>
              <a:off x="6228184" y="890392"/>
              <a:ext cx="2395538" cy="2717800"/>
              <a:chOff x="6228184" y="890392"/>
              <a:chExt cx="2395538" cy="2717800"/>
            </a:xfrm>
          </p:grpSpPr>
          <p:pic>
            <p:nvPicPr>
              <p:cNvPr id="21" name="Picture 7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28184" y="890392"/>
                <a:ext cx="2395538" cy="2717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2" name="TextBox 28"/>
              <p:cNvSpPr txBox="1">
                <a:spLocks noChangeArrowheads="1"/>
              </p:cNvSpPr>
              <p:nvPr/>
            </p:nvSpPr>
            <p:spPr bwMode="auto">
              <a:xfrm>
                <a:off x="6372200" y="1484784"/>
                <a:ext cx="552450" cy="3698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dirty="0" smtClean="0"/>
                  <a:t>s</a:t>
                </a:r>
                <a:endParaRPr lang="en-IN" altLang="en-US" sz="1800" dirty="0"/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rot="16200000" flipH="1">
                <a:off x="6516216" y="1682784"/>
                <a:ext cx="396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7092280" y="1426424"/>
                <a:ext cx="1260000" cy="144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078648" y="1916848"/>
                <a:ext cx="144000" cy="144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 rot="5400000">
              <a:off x="6962216" y="1687480"/>
              <a:ext cx="360000" cy="126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228184" y="3879552"/>
            <a:ext cx="2395538" cy="2717800"/>
            <a:chOff x="6228184" y="890392"/>
            <a:chExt cx="2395538" cy="2717800"/>
          </a:xfrm>
        </p:grpSpPr>
        <p:pic>
          <p:nvPicPr>
            <p:cNvPr id="30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890392"/>
              <a:ext cx="2395538" cy="271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" name="TextBox 28"/>
            <p:cNvSpPr txBox="1">
              <a:spLocks noChangeArrowheads="1"/>
            </p:cNvSpPr>
            <p:nvPr/>
          </p:nvSpPr>
          <p:spPr bwMode="auto">
            <a:xfrm>
              <a:off x="6372200" y="1484784"/>
              <a:ext cx="552450" cy="369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/>
                <a:t>s</a:t>
              </a:r>
              <a:endParaRPr lang="en-IN" altLang="en-US" sz="1800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16200000" flipH="1">
              <a:off x="6516216" y="1682784"/>
              <a:ext cx="39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/>
          <p:cNvCxnSpPr/>
          <p:nvPr/>
        </p:nvCxnSpPr>
        <p:spPr>
          <a:xfrm rot="16200000" flipH="1">
            <a:off x="6416992" y="5301288"/>
            <a:ext cx="1440000" cy="0"/>
          </a:xfrm>
          <a:prstGeom prst="straightConnector1">
            <a:avLst/>
          </a:prstGeom>
          <a:ln w="57150">
            <a:solidFill>
              <a:srgbClr val="FFFF0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800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Segment 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5325"/>
            <a:ext cx="5554960" cy="5030019"/>
          </a:xfrm>
        </p:spPr>
        <p:txBody>
          <a:bodyPr>
            <a:noAutofit/>
          </a:bodyPr>
          <a:lstStyle/>
          <a:p>
            <a:r>
              <a:rPr lang="en-US" altLang="en-US" sz="2400" dirty="0" smtClean="0"/>
              <a:t>Let us put the value of </a:t>
            </a:r>
            <a:r>
              <a:rPr lang="en-US" altLang="en-US" sz="2400" dirty="0" err="1" smtClean="0"/>
              <a:t>Izz</a:t>
            </a:r>
            <a:endParaRPr lang="en-US" altLang="en-US" sz="2400" dirty="0" smtClean="0"/>
          </a:p>
          <a:p>
            <a:endParaRPr lang="en-US" altLang="en-US" sz="2400" dirty="0"/>
          </a:p>
          <a:p>
            <a:endParaRPr lang="en-US" altLang="en-US" sz="2400" dirty="0" smtClean="0"/>
          </a:p>
          <a:p>
            <a:endParaRPr lang="en-US" altLang="en-US" sz="2400" dirty="0"/>
          </a:p>
          <a:p>
            <a:endParaRPr lang="en-US" altLang="en-US" sz="2400" dirty="0" smtClean="0"/>
          </a:p>
          <a:p>
            <a:endParaRPr lang="en-US" altLang="en-US" sz="2400" dirty="0"/>
          </a:p>
          <a:p>
            <a:endParaRPr lang="en-US" altLang="en-US" sz="2400" dirty="0" smtClean="0"/>
          </a:p>
          <a:p>
            <a:endParaRPr lang="en-US" altLang="en-US" sz="2400" dirty="0"/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So this vertical force is equal but opposite to the external vertical force! </a:t>
            </a:r>
            <a:endParaRPr lang="en-US" altLang="en-US" sz="2400" dirty="0" smtClean="0"/>
          </a:p>
          <a:p>
            <a:endParaRPr lang="en-IN" sz="2400" dirty="0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627919"/>
              </p:ext>
            </p:extLst>
          </p:nvPr>
        </p:nvGraphicFramePr>
        <p:xfrm>
          <a:off x="1001713" y="2225675"/>
          <a:ext cx="37592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3" imgW="1879560" imgH="1600200" progId="Equation.DSMT4">
                  <p:embed/>
                </p:oleObj>
              </mc:Choice>
              <mc:Fallback>
                <p:oleObj name="Equation" r:id="rId3" imgW="1879560" imgH="160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2225675"/>
                        <a:ext cx="375920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135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6228184" y="890392"/>
            <a:ext cx="2395538" cy="2717800"/>
            <a:chOff x="6228184" y="890392"/>
            <a:chExt cx="2395538" cy="2717800"/>
          </a:xfrm>
        </p:grpSpPr>
        <p:grpSp>
          <p:nvGrpSpPr>
            <p:cNvPr id="19" name="Group 18"/>
            <p:cNvGrpSpPr/>
            <p:nvPr/>
          </p:nvGrpSpPr>
          <p:grpSpPr>
            <a:xfrm>
              <a:off x="6228184" y="890392"/>
              <a:ext cx="2395538" cy="2717800"/>
              <a:chOff x="6228184" y="890392"/>
              <a:chExt cx="2395538" cy="2717800"/>
            </a:xfrm>
          </p:grpSpPr>
          <p:pic>
            <p:nvPicPr>
              <p:cNvPr id="21" name="Picture 7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28184" y="890392"/>
                <a:ext cx="2395538" cy="2717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2" name="TextBox 28"/>
              <p:cNvSpPr txBox="1">
                <a:spLocks noChangeArrowheads="1"/>
              </p:cNvSpPr>
              <p:nvPr/>
            </p:nvSpPr>
            <p:spPr bwMode="auto">
              <a:xfrm>
                <a:off x="6372200" y="1484784"/>
                <a:ext cx="552450" cy="3698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dirty="0" smtClean="0"/>
                  <a:t>s</a:t>
                </a:r>
                <a:endParaRPr lang="en-IN" altLang="en-US" sz="1800" dirty="0"/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rot="16200000" flipH="1">
                <a:off x="6516216" y="1682784"/>
                <a:ext cx="396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7092280" y="1426424"/>
                <a:ext cx="1260000" cy="144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078648" y="1916848"/>
                <a:ext cx="144000" cy="144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 rot="5400000">
              <a:off x="6962216" y="1687480"/>
              <a:ext cx="360000" cy="126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228184" y="3879552"/>
            <a:ext cx="2395538" cy="2717800"/>
            <a:chOff x="6228184" y="890392"/>
            <a:chExt cx="2395538" cy="2717800"/>
          </a:xfrm>
        </p:grpSpPr>
        <p:pic>
          <p:nvPicPr>
            <p:cNvPr id="30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890392"/>
              <a:ext cx="2395538" cy="271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" name="TextBox 28"/>
            <p:cNvSpPr txBox="1">
              <a:spLocks noChangeArrowheads="1"/>
            </p:cNvSpPr>
            <p:nvPr/>
          </p:nvSpPr>
          <p:spPr bwMode="auto">
            <a:xfrm>
              <a:off x="6372200" y="1484784"/>
              <a:ext cx="552450" cy="369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/>
                <a:t>s</a:t>
              </a:r>
              <a:endParaRPr lang="en-IN" altLang="en-US" sz="1800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16200000" flipH="1">
              <a:off x="6516216" y="1682784"/>
              <a:ext cx="39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/>
          <p:cNvCxnSpPr/>
          <p:nvPr/>
        </p:nvCxnSpPr>
        <p:spPr>
          <a:xfrm rot="16200000" flipH="1">
            <a:off x="6416992" y="5301288"/>
            <a:ext cx="1440000" cy="0"/>
          </a:xfrm>
          <a:prstGeom prst="straightConnector1">
            <a:avLst/>
          </a:prstGeom>
          <a:ln w="57150">
            <a:solidFill>
              <a:srgbClr val="FFFF0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575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Segment CD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5325"/>
            <a:ext cx="5554960" cy="4525963"/>
          </a:xfrm>
        </p:spPr>
        <p:txBody>
          <a:bodyPr>
            <a:noAutofit/>
          </a:bodyPr>
          <a:lstStyle/>
          <a:p>
            <a:r>
              <a:rPr lang="en-US" altLang="en-US" sz="2400" dirty="0" smtClean="0"/>
              <a:t>We choose a small area (yellow) of width ds at distance s from C. </a:t>
            </a:r>
          </a:p>
          <a:p>
            <a:r>
              <a:rPr lang="en-US" altLang="en-US" sz="2400" dirty="0" smtClean="0"/>
              <a:t>First we need to find the shear stress in this area.</a:t>
            </a:r>
          </a:p>
          <a:p>
            <a:r>
              <a:rPr lang="en-US" altLang="en-US" sz="2400" dirty="0" smtClean="0"/>
              <a:t>So we make a vertical cut and consider the area (red) before the cut. </a:t>
            </a:r>
          </a:p>
          <a:p>
            <a:r>
              <a:rPr lang="en-US" altLang="en-US" sz="2400" dirty="0" smtClean="0"/>
              <a:t>We can find Q for this area</a:t>
            </a:r>
          </a:p>
          <a:p>
            <a:endParaRPr lang="en-US" altLang="en-US" sz="2400" dirty="0" smtClean="0"/>
          </a:p>
          <a:p>
            <a:endParaRPr lang="en-IN" sz="2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598889"/>
              </p:ext>
            </p:extLst>
          </p:nvPr>
        </p:nvGraphicFramePr>
        <p:xfrm>
          <a:off x="588963" y="4611688"/>
          <a:ext cx="60960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3" imgW="3047760" imgH="914400" progId="Equation.DSMT4">
                  <p:embed/>
                </p:oleObj>
              </mc:Choice>
              <mc:Fallback>
                <p:oleObj name="Equation" r:id="rId3" imgW="30477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4611688"/>
                        <a:ext cx="60960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135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6228184" y="890392"/>
            <a:ext cx="2395538" cy="2826640"/>
            <a:chOff x="6228184" y="890392"/>
            <a:chExt cx="2395538" cy="2826640"/>
          </a:xfrm>
        </p:grpSpPr>
        <p:grpSp>
          <p:nvGrpSpPr>
            <p:cNvPr id="8" name="Group 7"/>
            <p:cNvGrpSpPr/>
            <p:nvPr/>
          </p:nvGrpSpPr>
          <p:grpSpPr>
            <a:xfrm>
              <a:off x="6228184" y="890392"/>
              <a:ext cx="2395538" cy="2826640"/>
              <a:chOff x="6228184" y="890392"/>
              <a:chExt cx="2395538" cy="2826640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228184" y="890392"/>
                <a:ext cx="2395538" cy="2826640"/>
                <a:chOff x="6228184" y="890392"/>
                <a:chExt cx="2395538" cy="2826640"/>
              </a:xfrm>
            </p:grpSpPr>
            <p:pic>
              <p:nvPicPr>
                <p:cNvPr id="22" name="Picture 7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28184" y="890392"/>
                  <a:ext cx="2395538" cy="2717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4" name="TextBox 28"/>
                <p:cNvSpPr txBox="1">
                  <a:spLocks noChangeArrowheads="1"/>
                </p:cNvSpPr>
                <p:nvPr/>
              </p:nvSpPr>
              <p:spPr bwMode="auto">
                <a:xfrm>
                  <a:off x="7763966" y="3347145"/>
                  <a:ext cx="552450" cy="369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 dirty="0" smtClean="0"/>
                    <a:t>s</a:t>
                  </a:r>
                  <a:endParaRPr lang="en-IN" altLang="en-US" sz="1800" dirty="0"/>
                </a:p>
              </p:txBody>
            </p:sp>
            <p:cxnSp>
              <p:nvCxnSpPr>
                <p:cNvPr id="25" name="Straight Arrow Connector 24"/>
                <p:cNvCxnSpPr/>
                <p:nvPr/>
              </p:nvCxnSpPr>
              <p:spPr>
                <a:xfrm rot="10800000" flipH="1">
                  <a:off x="7092360" y="3501008"/>
                  <a:ext cx="72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Rectangle 3"/>
                <p:cNvSpPr/>
                <p:nvPr/>
              </p:nvSpPr>
              <p:spPr>
                <a:xfrm>
                  <a:off x="7092280" y="1426424"/>
                  <a:ext cx="1260000" cy="14400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7798728" y="3068960"/>
                  <a:ext cx="144000" cy="144000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1" name="Rectangle 10"/>
              <p:cNvSpPr/>
              <p:nvPr/>
            </p:nvSpPr>
            <p:spPr>
              <a:xfrm rot="5400000">
                <a:off x="6332216" y="2317480"/>
                <a:ext cx="1620000" cy="126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 flipH="1">
              <a:off x="7078632" y="3068976"/>
              <a:ext cx="720000" cy="144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2548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Segment CD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5325"/>
            <a:ext cx="5554960" cy="4525963"/>
          </a:xfrm>
        </p:spPr>
        <p:txBody>
          <a:bodyPr>
            <a:noAutofit/>
          </a:bodyPr>
          <a:lstStyle/>
          <a:p>
            <a:r>
              <a:rPr lang="en-US" altLang="en-US" sz="2400" dirty="0" smtClean="0"/>
              <a:t>Once we find Q we can find the shear stress at a distance s from C</a:t>
            </a:r>
            <a:endParaRPr lang="en-US" altLang="en-US" sz="2400" dirty="0" smtClean="0"/>
          </a:p>
          <a:p>
            <a:endParaRPr lang="en-IN" sz="2400" dirty="0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857745"/>
              </p:ext>
            </p:extLst>
          </p:nvPr>
        </p:nvGraphicFramePr>
        <p:xfrm>
          <a:off x="1373188" y="2925763"/>
          <a:ext cx="32258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3" imgW="1612800" imgH="1054080" progId="Equation.DSMT4">
                  <p:embed/>
                </p:oleObj>
              </mc:Choice>
              <mc:Fallback>
                <p:oleObj name="Equation" r:id="rId3" imgW="1612800" imgH="1054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2925763"/>
                        <a:ext cx="32258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135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6228184" y="890392"/>
            <a:ext cx="2395538" cy="2826640"/>
            <a:chOff x="6228184" y="890392"/>
            <a:chExt cx="2395538" cy="2826640"/>
          </a:xfrm>
        </p:grpSpPr>
        <p:grpSp>
          <p:nvGrpSpPr>
            <p:cNvPr id="23" name="Group 22"/>
            <p:cNvGrpSpPr/>
            <p:nvPr/>
          </p:nvGrpSpPr>
          <p:grpSpPr>
            <a:xfrm>
              <a:off x="6228184" y="890392"/>
              <a:ext cx="2395538" cy="2826640"/>
              <a:chOff x="6228184" y="890392"/>
              <a:chExt cx="2395538" cy="282664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6228184" y="890392"/>
                <a:ext cx="2395538" cy="2826640"/>
                <a:chOff x="6228184" y="890392"/>
                <a:chExt cx="2395538" cy="2826640"/>
              </a:xfrm>
            </p:grpSpPr>
            <p:pic>
              <p:nvPicPr>
                <p:cNvPr id="28" name="Picture 7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28184" y="890392"/>
                  <a:ext cx="2395538" cy="2717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9" name="TextBox 28"/>
                <p:cNvSpPr txBox="1">
                  <a:spLocks noChangeArrowheads="1"/>
                </p:cNvSpPr>
                <p:nvPr/>
              </p:nvSpPr>
              <p:spPr bwMode="auto">
                <a:xfrm>
                  <a:off x="7763966" y="3347145"/>
                  <a:ext cx="552450" cy="369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 dirty="0" smtClean="0"/>
                    <a:t>s</a:t>
                  </a:r>
                  <a:endParaRPr lang="en-IN" altLang="en-US" sz="1800" dirty="0"/>
                </a:p>
              </p:txBody>
            </p:sp>
            <p:cxnSp>
              <p:nvCxnSpPr>
                <p:cNvPr id="30" name="Straight Arrow Connector 29"/>
                <p:cNvCxnSpPr/>
                <p:nvPr/>
              </p:nvCxnSpPr>
              <p:spPr>
                <a:xfrm rot="10800000" flipH="1">
                  <a:off x="7092360" y="3501008"/>
                  <a:ext cx="72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Rectangle 30"/>
                <p:cNvSpPr/>
                <p:nvPr/>
              </p:nvSpPr>
              <p:spPr>
                <a:xfrm>
                  <a:off x="7092280" y="1426424"/>
                  <a:ext cx="1260000" cy="14400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7798728" y="3068960"/>
                  <a:ext cx="144000" cy="144000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26" name="Rectangle 25"/>
              <p:cNvSpPr/>
              <p:nvPr/>
            </p:nvSpPr>
            <p:spPr>
              <a:xfrm rot="5400000">
                <a:off x="6332216" y="2317480"/>
                <a:ext cx="1620000" cy="126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4" name="Rectangle 23"/>
            <p:cNvSpPr/>
            <p:nvPr/>
          </p:nvSpPr>
          <p:spPr>
            <a:xfrm flipH="1">
              <a:off x="7078632" y="3068976"/>
              <a:ext cx="720000" cy="144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052030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6228184" y="3789040"/>
            <a:ext cx="2395538" cy="2826640"/>
            <a:chOff x="6228184" y="890392"/>
            <a:chExt cx="2395538" cy="2826640"/>
          </a:xfrm>
        </p:grpSpPr>
        <p:pic>
          <p:nvPicPr>
            <p:cNvPr id="46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890392"/>
              <a:ext cx="2395538" cy="271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Box 46"/>
            <p:cNvSpPr txBox="1">
              <a:spLocks noChangeArrowheads="1"/>
            </p:cNvSpPr>
            <p:nvPr/>
          </p:nvSpPr>
          <p:spPr bwMode="auto">
            <a:xfrm>
              <a:off x="7763966" y="3347145"/>
              <a:ext cx="552450" cy="36988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/>
                <a:t>s</a:t>
              </a:r>
              <a:endParaRPr lang="en-IN" altLang="en-US" sz="1800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rot="10800000" flipH="1">
              <a:off x="7092360" y="3501008"/>
              <a:ext cx="72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Segment CD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5325"/>
            <a:ext cx="5554960" cy="4525963"/>
          </a:xfrm>
        </p:spPr>
        <p:txBody>
          <a:bodyPr>
            <a:noAutofit/>
          </a:bodyPr>
          <a:lstStyle/>
          <a:p>
            <a:r>
              <a:rPr lang="en-US" altLang="en-US" sz="2400" dirty="0" smtClean="0"/>
              <a:t>We can now find the force in segment CD by integrating this shear stress for the entire area from C to D</a:t>
            </a:r>
            <a:endParaRPr lang="en-US" altLang="en-US" sz="2400" dirty="0" smtClean="0"/>
          </a:p>
          <a:p>
            <a:endParaRPr lang="en-IN" sz="2400" dirty="0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797368"/>
              </p:ext>
            </p:extLst>
          </p:nvPr>
        </p:nvGraphicFramePr>
        <p:xfrm>
          <a:off x="1246188" y="2889250"/>
          <a:ext cx="4445000" cy="325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4" imgW="2222280" imgH="1625400" progId="Equation.DSMT4">
                  <p:embed/>
                </p:oleObj>
              </mc:Choice>
              <mc:Fallback>
                <p:oleObj name="Equation" r:id="rId4" imgW="2222280" imgH="1625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2889250"/>
                        <a:ext cx="4445000" cy="325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135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Straight Arrow Connector 34"/>
          <p:cNvCxnSpPr/>
          <p:nvPr/>
        </p:nvCxnSpPr>
        <p:spPr>
          <a:xfrm rot="10800000" flipH="1">
            <a:off x="7236297" y="6065999"/>
            <a:ext cx="1080000" cy="0"/>
          </a:xfrm>
          <a:prstGeom prst="straightConnector1">
            <a:avLst/>
          </a:prstGeom>
          <a:ln w="57150">
            <a:solidFill>
              <a:srgbClr val="FFFF0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6228184" y="890392"/>
            <a:ext cx="2395538" cy="2826640"/>
            <a:chOff x="6228184" y="890392"/>
            <a:chExt cx="2395538" cy="28266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890392"/>
              <a:ext cx="2395538" cy="2826640"/>
              <a:chOff x="6228184" y="890392"/>
              <a:chExt cx="2395538" cy="2826640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6228184" y="890392"/>
                <a:ext cx="2395538" cy="2826640"/>
                <a:chOff x="6228184" y="890392"/>
                <a:chExt cx="2395538" cy="2826640"/>
              </a:xfrm>
            </p:grpSpPr>
            <p:pic>
              <p:nvPicPr>
                <p:cNvPr id="36" name="Picture 7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28184" y="890392"/>
                  <a:ext cx="2395538" cy="2717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7" name="TextBox 36"/>
                <p:cNvSpPr txBox="1">
                  <a:spLocks noChangeArrowheads="1"/>
                </p:cNvSpPr>
                <p:nvPr/>
              </p:nvSpPr>
              <p:spPr bwMode="auto">
                <a:xfrm>
                  <a:off x="7763966" y="3347145"/>
                  <a:ext cx="552450" cy="369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 dirty="0" smtClean="0"/>
                    <a:t>s</a:t>
                  </a:r>
                  <a:endParaRPr lang="en-IN" altLang="en-US" sz="1800" dirty="0"/>
                </a:p>
              </p:txBody>
            </p:sp>
            <p:cxnSp>
              <p:nvCxnSpPr>
                <p:cNvPr id="38" name="Straight Arrow Connector 37"/>
                <p:cNvCxnSpPr/>
                <p:nvPr/>
              </p:nvCxnSpPr>
              <p:spPr>
                <a:xfrm rot="10800000" flipH="1">
                  <a:off x="7092360" y="3501008"/>
                  <a:ext cx="720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Rectangle 38"/>
                <p:cNvSpPr/>
                <p:nvPr/>
              </p:nvSpPr>
              <p:spPr>
                <a:xfrm>
                  <a:off x="7092280" y="1426424"/>
                  <a:ext cx="1260000" cy="14400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7798728" y="3068960"/>
                  <a:ext cx="144000" cy="144000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34" name="Rectangle 33"/>
              <p:cNvSpPr/>
              <p:nvPr/>
            </p:nvSpPr>
            <p:spPr>
              <a:xfrm rot="5400000">
                <a:off x="6332216" y="2317480"/>
                <a:ext cx="1620000" cy="126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9" name="Rectangle 28"/>
            <p:cNvSpPr/>
            <p:nvPr/>
          </p:nvSpPr>
          <p:spPr>
            <a:xfrm flipH="1">
              <a:off x="7078632" y="3068976"/>
              <a:ext cx="720000" cy="144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935129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Force equilibrium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5325"/>
            <a:ext cx="5554960" cy="5030019"/>
          </a:xfrm>
        </p:spPr>
        <p:txBody>
          <a:bodyPr>
            <a:noAutofit/>
          </a:bodyPr>
          <a:lstStyle/>
          <a:p>
            <a:r>
              <a:rPr lang="en-US" altLang="en-US" sz="2400" dirty="0" smtClean="0"/>
              <a:t>We now have a complete picture of internal shear forces. </a:t>
            </a:r>
            <a:endParaRPr lang="en-US" altLang="en-US" sz="2400" dirty="0"/>
          </a:p>
          <a:p>
            <a:r>
              <a:rPr lang="en-US" altLang="en-US" sz="2400" dirty="0" smtClean="0"/>
              <a:t>Let P be at a distance e from BC.</a:t>
            </a:r>
          </a:p>
          <a:p>
            <a:endParaRPr lang="en-US" altLang="en-US" sz="2400" dirty="0"/>
          </a:p>
          <a:p>
            <a:endParaRPr lang="en-US" altLang="en-US" sz="2400" dirty="0" smtClean="0"/>
          </a:p>
          <a:p>
            <a:endParaRPr lang="en-US" altLang="en-US" sz="2400" dirty="0"/>
          </a:p>
          <a:p>
            <a:endParaRPr lang="en-US" altLang="en-US" sz="2400" dirty="0" smtClean="0"/>
          </a:p>
          <a:p>
            <a:endParaRPr lang="en-US" altLang="en-US" sz="2400" dirty="0"/>
          </a:p>
          <a:p>
            <a:r>
              <a:rPr lang="en-US" altLang="en-US" sz="2400" dirty="0" smtClean="0"/>
              <a:t>F</a:t>
            </a:r>
            <a:r>
              <a:rPr lang="en-US" altLang="en-US" sz="2400" baseline="-25000" dirty="0" smtClean="0"/>
              <a:t>BC</a:t>
            </a:r>
            <a:r>
              <a:rPr lang="en-US" altLang="en-US" sz="2400" dirty="0" smtClean="0"/>
              <a:t> balances the external force</a:t>
            </a:r>
          </a:p>
          <a:p>
            <a:r>
              <a:rPr lang="en-US" altLang="en-US" sz="2400" dirty="0" smtClean="0"/>
              <a:t>F</a:t>
            </a:r>
            <a:r>
              <a:rPr lang="en-US" altLang="en-US" sz="2400" baseline="-25000" dirty="0" smtClean="0"/>
              <a:t>AB</a:t>
            </a:r>
            <a:r>
              <a:rPr lang="en-US" altLang="en-US" sz="2400" dirty="0" smtClean="0"/>
              <a:t> balances F</a:t>
            </a:r>
            <a:r>
              <a:rPr lang="en-US" altLang="en-US" sz="2400" baseline="-25000" dirty="0" smtClean="0"/>
              <a:t>CD</a:t>
            </a:r>
            <a:r>
              <a:rPr lang="en-US" altLang="en-US" sz="2400" dirty="0" smtClean="0"/>
              <a:t> </a:t>
            </a:r>
          </a:p>
          <a:p>
            <a:r>
              <a:rPr lang="en-US" altLang="en-US" sz="2400" dirty="0" smtClean="0"/>
              <a:t>Hence force equilibrium is maintained</a:t>
            </a:r>
          </a:p>
          <a:p>
            <a:endParaRPr lang="en-US" altLang="en-US" sz="2400" dirty="0" smtClean="0"/>
          </a:p>
          <a:p>
            <a:endParaRPr lang="en-IN" sz="2400" dirty="0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394341"/>
              </p:ext>
            </p:extLst>
          </p:nvPr>
        </p:nvGraphicFramePr>
        <p:xfrm>
          <a:off x="1649413" y="2968352"/>
          <a:ext cx="24638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3" imgW="1231560" imgH="914400" progId="Equation.DSMT4">
                  <p:embed/>
                </p:oleObj>
              </mc:Choice>
              <mc:Fallback>
                <p:oleObj name="Equation" r:id="rId3" imgW="12315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413" y="2968352"/>
                        <a:ext cx="24638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135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5323457" y="994376"/>
            <a:ext cx="3795863" cy="4495800"/>
            <a:chOff x="4675385" y="1309464"/>
            <a:chExt cx="3795863" cy="4495800"/>
          </a:xfrm>
        </p:grpSpPr>
        <p:grpSp>
          <p:nvGrpSpPr>
            <p:cNvPr id="52" name="Group 51"/>
            <p:cNvGrpSpPr/>
            <p:nvPr/>
          </p:nvGrpSpPr>
          <p:grpSpPr>
            <a:xfrm>
              <a:off x="4675385" y="1309464"/>
              <a:ext cx="3795863" cy="4495800"/>
              <a:chOff x="1809750" y="838200"/>
              <a:chExt cx="3795863" cy="4495800"/>
            </a:xfrm>
          </p:grpSpPr>
          <p:sp>
            <p:nvSpPr>
              <p:cNvPr id="61" name="TextBox 20"/>
              <p:cNvSpPr txBox="1">
                <a:spLocks noChangeArrowheads="1"/>
              </p:cNvSpPr>
              <p:nvPr/>
            </p:nvSpPr>
            <p:spPr bwMode="auto">
              <a:xfrm>
                <a:off x="4038600" y="2819400"/>
                <a:ext cx="323850" cy="369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O</a:t>
                </a:r>
                <a:endParaRPr lang="en-IN" altLang="en-US" sz="1800"/>
              </a:p>
            </p:txBody>
          </p:sp>
          <p:sp>
            <p:nvSpPr>
              <p:cNvPr id="62" name="TextBox 23"/>
              <p:cNvSpPr txBox="1">
                <a:spLocks noChangeArrowheads="1"/>
              </p:cNvSpPr>
              <p:nvPr/>
            </p:nvSpPr>
            <p:spPr bwMode="auto">
              <a:xfrm>
                <a:off x="3409950" y="1993900"/>
                <a:ext cx="323850" cy="368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B</a:t>
                </a:r>
                <a:endParaRPr lang="en-IN" altLang="en-US" sz="1800"/>
              </a:p>
            </p:txBody>
          </p:sp>
          <p:sp>
            <p:nvSpPr>
              <p:cNvPr id="63" name="TextBox 24"/>
              <p:cNvSpPr txBox="1">
                <a:spLocks noChangeArrowheads="1"/>
              </p:cNvSpPr>
              <p:nvPr/>
            </p:nvSpPr>
            <p:spPr bwMode="auto">
              <a:xfrm>
                <a:off x="4953000" y="1992313"/>
                <a:ext cx="323850" cy="3698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A</a:t>
                </a:r>
                <a:endParaRPr lang="en-IN" altLang="en-US" sz="1800"/>
              </a:p>
            </p:txBody>
          </p:sp>
          <p:sp>
            <p:nvSpPr>
              <p:cNvPr id="64" name="TextBox 26"/>
              <p:cNvSpPr txBox="1">
                <a:spLocks noChangeArrowheads="1"/>
              </p:cNvSpPr>
              <p:nvPr/>
            </p:nvSpPr>
            <p:spPr bwMode="auto">
              <a:xfrm>
                <a:off x="3429000" y="4114800"/>
                <a:ext cx="323850" cy="369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C</a:t>
                </a:r>
                <a:endParaRPr lang="en-IN" altLang="en-US" sz="1800"/>
              </a:p>
            </p:txBody>
          </p:sp>
          <p:sp>
            <p:nvSpPr>
              <p:cNvPr id="65" name="TextBox 27"/>
              <p:cNvSpPr txBox="1">
                <a:spLocks noChangeArrowheads="1"/>
              </p:cNvSpPr>
              <p:nvPr/>
            </p:nvSpPr>
            <p:spPr bwMode="auto">
              <a:xfrm>
                <a:off x="4038600" y="838200"/>
                <a:ext cx="323850" cy="369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y</a:t>
                </a:r>
                <a:endParaRPr lang="en-IN" altLang="en-US" sz="1800"/>
              </a:p>
            </p:txBody>
          </p:sp>
          <p:sp>
            <p:nvSpPr>
              <p:cNvPr id="66" name="TextBox 28"/>
              <p:cNvSpPr txBox="1">
                <a:spLocks noChangeArrowheads="1"/>
              </p:cNvSpPr>
              <p:nvPr/>
            </p:nvSpPr>
            <p:spPr bwMode="auto">
              <a:xfrm>
                <a:off x="1809750" y="2819400"/>
                <a:ext cx="323850" cy="369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z</a:t>
                </a:r>
                <a:endParaRPr lang="en-IN" altLang="en-US" sz="1800"/>
              </a:p>
            </p:txBody>
          </p:sp>
          <p:sp>
            <p:nvSpPr>
              <p:cNvPr id="67" name="Frame 66"/>
              <p:cNvSpPr/>
              <p:nvPr/>
            </p:nvSpPr>
            <p:spPr>
              <a:xfrm>
                <a:off x="3165475" y="1728788"/>
                <a:ext cx="2438400" cy="2971800"/>
              </a:xfrm>
              <a:prstGeom prst="frame">
                <a:avLst>
                  <a:gd name="adj1" fmla="val 8962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281613" y="1600200"/>
                <a:ext cx="324000" cy="3200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/>
              </a:p>
            </p:txBody>
          </p:sp>
          <p:cxnSp>
            <p:nvCxnSpPr>
              <p:cNvPr id="69" name="Straight Arrow Connector 68"/>
              <p:cNvCxnSpPr/>
              <p:nvPr/>
            </p:nvCxnSpPr>
            <p:spPr>
              <a:xfrm flipH="1" flipV="1">
                <a:off x="4038600" y="1014413"/>
                <a:ext cx="0" cy="43195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rot="16200000" flipV="1">
                <a:off x="3686175" y="1458913"/>
                <a:ext cx="0" cy="360045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2971800" y="1728788"/>
                <a:ext cx="0" cy="29718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rot="5400000">
                <a:off x="4231482" y="3850481"/>
                <a:ext cx="0" cy="20526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25"/>
              <p:cNvSpPr txBox="1">
                <a:spLocks noChangeArrowheads="1"/>
              </p:cNvSpPr>
              <p:nvPr/>
            </p:nvSpPr>
            <p:spPr bwMode="auto">
              <a:xfrm>
                <a:off x="4419600" y="4724400"/>
                <a:ext cx="323850" cy="369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b</a:t>
                </a:r>
                <a:endParaRPr lang="en-IN" altLang="en-US" sz="1800"/>
              </a:p>
            </p:txBody>
          </p:sp>
          <p:sp>
            <p:nvSpPr>
              <p:cNvPr id="74" name="TextBox 22"/>
              <p:cNvSpPr txBox="1">
                <a:spLocks noChangeArrowheads="1"/>
              </p:cNvSpPr>
              <p:nvPr/>
            </p:nvSpPr>
            <p:spPr bwMode="auto">
              <a:xfrm>
                <a:off x="2800350" y="3059113"/>
                <a:ext cx="323850" cy="3698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dirty="0"/>
                  <a:t>h</a:t>
                </a:r>
                <a:endParaRPr lang="en-IN" altLang="en-US" sz="1800" dirty="0"/>
              </a:p>
            </p:txBody>
          </p:sp>
          <p:sp>
            <p:nvSpPr>
              <p:cNvPr id="75" name="TextBox 24"/>
              <p:cNvSpPr txBox="1">
                <a:spLocks noChangeArrowheads="1"/>
              </p:cNvSpPr>
              <p:nvPr/>
            </p:nvSpPr>
            <p:spPr bwMode="auto">
              <a:xfrm>
                <a:off x="4953000" y="4038600"/>
                <a:ext cx="323850" cy="369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D</a:t>
                </a:r>
                <a:endParaRPr lang="en-IN" altLang="en-US" sz="1800"/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 flipV="1">
              <a:off x="5292080" y="2672506"/>
              <a:ext cx="0" cy="2052638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rot="16200000" flipH="1">
              <a:off x="5256176" y="3752937"/>
              <a:ext cx="1800000" cy="0"/>
            </a:xfrm>
            <a:prstGeom prst="straightConnector1">
              <a:avLst/>
            </a:prstGeom>
            <a:ln w="57150">
              <a:solidFill>
                <a:srgbClr val="FFFF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6372200" y="2276872"/>
              <a:ext cx="1440000" cy="0"/>
            </a:xfrm>
            <a:prstGeom prst="straightConnector1">
              <a:avLst/>
            </a:prstGeom>
            <a:ln w="57150">
              <a:solidFill>
                <a:srgbClr val="FFFF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6444368" y="5071536"/>
              <a:ext cx="1440000" cy="0"/>
            </a:xfrm>
            <a:prstGeom prst="straightConnector1">
              <a:avLst/>
            </a:prstGeom>
            <a:ln w="57150">
              <a:solidFill>
                <a:srgbClr val="FFFF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4988792" y="3717032"/>
              <a:ext cx="3032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 smtClean="0"/>
                <a:t>P</a:t>
              </a:r>
              <a:endParaRPr lang="en-IN" dirty="0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rot="5400000">
              <a:off x="5652160" y="4995800"/>
              <a:ext cx="0" cy="720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22"/>
            <p:cNvSpPr txBox="1">
              <a:spLocks noChangeArrowheads="1"/>
            </p:cNvSpPr>
            <p:nvPr/>
          </p:nvSpPr>
          <p:spPr bwMode="auto">
            <a:xfrm>
              <a:off x="5508104" y="5301208"/>
              <a:ext cx="323850" cy="369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/>
                <a:t>e</a:t>
              </a:r>
              <a:endParaRPr lang="en-IN" altLang="en-US" sz="1800" dirty="0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5292080" y="2689448"/>
              <a:ext cx="0" cy="29718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7366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Moment equilibrium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5325"/>
            <a:ext cx="5554960" cy="5030019"/>
          </a:xfrm>
        </p:spPr>
        <p:txBody>
          <a:bodyPr>
            <a:noAutofit/>
          </a:bodyPr>
          <a:lstStyle/>
          <a:p>
            <a:r>
              <a:rPr lang="en-US" altLang="en-US" sz="2400" dirty="0" smtClean="0"/>
              <a:t>To simplify calculations we choose a point where maximum number of forces intersect. B and C are two choices. </a:t>
            </a:r>
          </a:p>
          <a:p>
            <a:r>
              <a:rPr lang="en-US" altLang="en-US" sz="2400" dirty="0" smtClean="0"/>
              <a:t>We choose C.</a:t>
            </a:r>
            <a:r>
              <a:rPr lang="en-US" altLang="en-US" sz="2400" dirty="0" smtClean="0"/>
              <a:t> </a:t>
            </a:r>
          </a:p>
          <a:p>
            <a:r>
              <a:rPr lang="en-US" altLang="en-US" sz="2400" dirty="0" smtClean="0"/>
              <a:t>Hence F</a:t>
            </a:r>
            <a:r>
              <a:rPr lang="en-US" altLang="en-US" sz="2400" baseline="-25000" dirty="0" smtClean="0"/>
              <a:t>AB</a:t>
            </a:r>
            <a:r>
              <a:rPr lang="en-US" altLang="en-US" sz="2400" dirty="0" smtClean="0"/>
              <a:t> and F</a:t>
            </a:r>
            <a:r>
              <a:rPr lang="en-US" altLang="en-US" sz="2400" baseline="-25000" dirty="0" smtClean="0"/>
              <a:t>CD</a:t>
            </a:r>
            <a:r>
              <a:rPr lang="en-US" altLang="en-US" sz="2400" dirty="0" smtClean="0"/>
              <a:t> play no role</a:t>
            </a:r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793666"/>
              </p:ext>
            </p:extLst>
          </p:nvPr>
        </p:nvGraphicFramePr>
        <p:xfrm>
          <a:off x="823913" y="3836988"/>
          <a:ext cx="4114800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3" imgW="2057400" imgH="1206360" progId="Equation.DSMT4">
                  <p:embed/>
                </p:oleObj>
              </mc:Choice>
              <mc:Fallback>
                <p:oleObj name="Equation" r:id="rId3" imgW="2057400" imgH="1206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3836988"/>
                        <a:ext cx="4114800" cy="241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135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5323457" y="994376"/>
            <a:ext cx="3795863" cy="4495800"/>
            <a:chOff x="4675385" y="1309464"/>
            <a:chExt cx="3795863" cy="4495800"/>
          </a:xfrm>
        </p:grpSpPr>
        <p:grpSp>
          <p:nvGrpSpPr>
            <p:cNvPr id="50" name="Group 49"/>
            <p:cNvGrpSpPr/>
            <p:nvPr/>
          </p:nvGrpSpPr>
          <p:grpSpPr>
            <a:xfrm>
              <a:off x="4675385" y="1309464"/>
              <a:ext cx="3795863" cy="4495800"/>
              <a:chOff x="1809750" y="838200"/>
              <a:chExt cx="3795863" cy="4495800"/>
            </a:xfrm>
          </p:grpSpPr>
          <p:sp>
            <p:nvSpPr>
              <p:cNvPr id="59" name="TextBox 20"/>
              <p:cNvSpPr txBox="1">
                <a:spLocks noChangeArrowheads="1"/>
              </p:cNvSpPr>
              <p:nvPr/>
            </p:nvSpPr>
            <p:spPr bwMode="auto">
              <a:xfrm>
                <a:off x="4038600" y="2819400"/>
                <a:ext cx="323850" cy="369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O</a:t>
                </a:r>
                <a:endParaRPr lang="en-IN" altLang="en-US" sz="1800"/>
              </a:p>
            </p:txBody>
          </p:sp>
          <p:sp>
            <p:nvSpPr>
              <p:cNvPr id="60" name="TextBox 23"/>
              <p:cNvSpPr txBox="1">
                <a:spLocks noChangeArrowheads="1"/>
              </p:cNvSpPr>
              <p:nvPr/>
            </p:nvSpPr>
            <p:spPr bwMode="auto">
              <a:xfrm>
                <a:off x="3409950" y="1993900"/>
                <a:ext cx="323850" cy="368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B</a:t>
                </a:r>
                <a:endParaRPr lang="en-IN" altLang="en-US" sz="1800"/>
              </a:p>
            </p:txBody>
          </p:sp>
          <p:sp>
            <p:nvSpPr>
              <p:cNvPr id="61" name="TextBox 24"/>
              <p:cNvSpPr txBox="1">
                <a:spLocks noChangeArrowheads="1"/>
              </p:cNvSpPr>
              <p:nvPr/>
            </p:nvSpPr>
            <p:spPr bwMode="auto">
              <a:xfrm>
                <a:off x="4953000" y="1992313"/>
                <a:ext cx="323850" cy="3698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dirty="0"/>
                  <a:t>A</a:t>
                </a:r>
                <a:endParaRPr lang="en-IN" altLang="en-US" sz="1800" dirty="0"/>
              </a:p>
            </p:txBody>
          </p:sp>
          <p:sp>
            <p:nvSpPr>
              <p:cNvPr id="62" name="TextBox 26"/>
              <p:cNvSpPr txBox="1">
                <a:spLocks noChangeArrowheads="1"/>
              </p:cNvSpPr>
              <p:nvPr/>
            </p:nvSpPr>
            <p:spPr bwMode="auto">
              <a:xfrm>
                <a:off x="3429000" y="4114800"/>
                <a:ext cx="323850" cy="369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C</a:t>
                </a:r>
                <a:endParaRPr lang="en-IN" altLang="en-US" sz="1800"/>
              </a:p>
            </p:txBody>
          </p:sp>
          <p:sp>
            <p:nvSpPr>
              <p:cNvPr id="63" name="TextBox 27"/>
              <p:cNvSpPr txBox="1">
                <a:spLocks noChangeArrowheads="1"/>
              </p:cNvSpPr>
              <p:nvPr/>
            </p:nvSpPr>
            <p:spPr bwMode="auto">
              <a:xfrm>
                <a:off x="4038600" y="838200"/>
                <a:ext cx="323850" cy="369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y</a:t>
                </a:r>
                <a:endParaRPr lang="en-IN" altLang="en-US" sz="1800"/>
              </a:p>
            </p:txBody>
          </p:sp>
          <p:sp>
            <p:nvSpPr>
              <p:cNvPr id="64" name="TextBox 28"/>
              <p:cNvSpPr txBox="1">
                <a:spLocks noChangeArrowheads="1"/>
              </p:cNvSpPr>
              <p:nvPr/>
            </p:nvSpPr>
            <p:spPr bwMode="auto">
              <a:xfrm>
                <a:off x="1809750" y="2819400"/>
                <a:ext cx="323850" cy="369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z</a:t>
                </a:r>
                <a:endParaRPr lang="en-IN" altLang="en-US" sz="1800"/>
              </a:p>
            </p:txBody>
          </p:sp>
          <p:sp>
            <p:nvSpPr>
              <p:cNvPr id="65" name="Frame 64"/>
              <p:cNvSpPr/>
              <p:nvPr/>
            </p:nvSpPr>
            <p:spPr>
              <a:xfrm>
                <a:off x="3165475" y="1728788"/>
                <a:ext cx="2438400" cy="2971800"/>
              </a:xfrm>
              <a:prstGeom prst="frame">
                <a:avLst>
                  <a:gd name="adj1" fmla="val 8962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281613" y="1600200"/>
                <a:ext cx="324000" cy="3200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/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H="1" flipV="1">
                <a:off x="4038600" y="1014413"/>
                <a:ext cx="0" cy="43195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rot="16200000" flipV="1">
                <a:off x="3686175" y="1458913"/>
                <a:ext cx="0" cy="360045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2971800" y="1728788"/>
                <a:ext cx="0" cy="29718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rot="5400000">
                <a:off x="4231482" y="3850481"/>
                <a:ext cx="0" cy="20526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25"/>
              <p:cNvSpPr txBox="1">
                <a:spLocks noChangeArrowheads="1"/>
              </p:cNvSpPr>
              <p:nvPr/>
            </p:nvSpPr>
            <p:spPr bwMode="auto">
              <a:xfrm>
                <a:off x="4419600" y="4724400"/>
                <a:ext cx="323850" cy="369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b</a:t>
                </a:r>
                <a:endParaRPr lang="en-IN" altLang="en-US" sz="1800"/>
              </a:p>
            </p:txBody>
          </p:sp>
          <p:sp>
            <p:nvSpPr>
              <p:cNvPr id="72" name="TextBox 22"/>
              <p:cNvSpPr txBox="1">
                <a:spLocks noChangeArrowheads="1"/>
              </p:cNvSpPr>
              <p:nvPr/>
            </p:nvSpPr>
            <p:spPr bwMode="auto">
              <a:xfrm>
                <a:off x="2800350" y="3059113"/>
                <a:ext cx="323850" cy="3698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dirty="0"/>
                  <a:t>h</a:t>
                </a:r>
                <a:endParaRPr lang="en-IN" altLang="en-US" sz="1800" dirty="0"/>
              </a:p>
            </p:txBody>
          </p:sp>
          <p:sp>
            <p:nvSpPr>
              <p:cNvPr id="73" name="TextBox 24"/>
              <p:cNvSpPr txBox="1">
                <a:spLocks noChangeArrowheads="1"/>
              </p:cNvSpPr>
              <p:nvPr/>
            </p:nvSpPr>
            <p:spPr bwMode="auto">
              <a:xfrm>
                <a:off x="4953000" y="4038600"/>
                <a:ext cx="323850" cy="369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D</a:t>
                </a:r>
                <a:endParaRPr lang="en-IN" altLang="en-US" sz="180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 flipV="1">
              <a:off x="5292080" y="2672506"/>
              <a:ext cx="0" cy="2052638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16200000" flipH="1">
              <a:off x="5256176" y="3752937"/>
              <a:ext cx="1800000" cy="0"/>
            </a:xfrm>
            <a:prstGeom prst="straightConnector1">
              <a:avLst/>
            </a:prstGeom>
            <a:ln w="57150">
              <a:solidFill>
                <a:srgbClr val="FFFF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6372200" y="2276872"/>
              <a:ext cx="1440000" cy="0"/>
            </a:xfrm>
            <a:prstGeom prst="straightConnector1">
              <a:avLst/>
            </a:prstGeom>
            <a:ln w="57150">
              <a:solidFill>
                <a:srgbClr val="FFFF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444368" y="5071536"/>
              <a:ext cx="1440000" cy="0"/>
            </a:xfrm>
            <a:prstGeom prst="straightConnector1">
              <a:avLst/>
            </a:prstGeom>
            <a:ln w="57150">
              <a:solidFill>
                <a:srgbClr val="FFFF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4988792" y="3717032"/>
              <a:ext cx="3032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 smtClean="0"/>
                <a:t>P</a:t>
              </a:r>
              <a:endParaRPr lang="en-IN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rot="5400000">
              <a:off x="5652160" y="4995800"/>
              <a:ext cx="0" cy="720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22"/>
            <p:cNvSpPr txBox="1">
              <a:spLocks noChangeArrowheads="1"/>
            </p:cNvSpPr>
            <p:nvPr/>
          </p:nvSpPr>
          <p:spPr bwMode="auto">
            <a:xfrm>
              <a:off x="5508104" y="5301208"/>
              <a:ext cx="323850" cy="369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/>
                <a:t>e</a:t>
              </a:r>
              <a:endParaRPr lang="en-IN" altLang="en-US" sz="1800" dirty="0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5292080" y="2689448"/>
              <a:ext cx="0" cy="29718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420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Shear </a:t>
            </a:r>
            <a:r>
              <a:rPr lang="en-IN" dirty="0" err="1" smtClean="0"/>
              <a:t>center</a:t>
            </a:r>
            <a:r>
              <a:rPr lang="en-IN" dirty="0" smtClean="0"/>
              <a:t> of C section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4114800" cy="5184576"/>
          </a:xfrm>
        </p:spPr>
        <p:txBody>
          <a:bodyPr>
            <a:noAutofit/>
          </a:bodyPr>
          <a:lstStyle/>
          <a:p>
            <a:r>
              <a:rPr lang="en-US" altLang="en-US" sz="2400" dirty="0" smtClean="0"/>
              <a:t>Consider a C section. It is an example of a cross section with one axis of symmetry. </a:t>
            </a:r>
          </a:p>
          <a:p>
            <a:r>
              <a:rPr lang="en-US" altLang="en-US" sz="2400" dirty="0" smtClean="0"/>
              <a:t>The shear load is vertical</a:t>
            </a:r>
          </a:p>
          <a:p>
            <a:r>
              <a:rPr lang="en-US" altLang="en-US" sz="2400" dirty="0" smtClean="0"/>
              <a:t>It is required to find a point P on the z axis through which </a:t>
            </a:r>
            <a:r>
              <a:rPr lang="en-US" altLang="en-US" sz="2400" dirty="0" smtClean="0"/>
              <a:t>the shear force</a:t>
            </a:r>
            <a:r>
              <a:rPr lang="en-US" altLang="en-US" sz="2400" dirty="0" smtClean="0"/>
              <a:t> must pass so that the overall internal forces generated do not cause the section to twist. Flange width t is negligible as compared to other dimensions.</a:t>
            </a:r>
          </a:p>
          <a:p>
            <a:endParaRPr lang="en-IN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4675385" y="1309464"/>
            <a:ext cx="3929063" cy="4495800"/>
            <a:chOff x="1809750" y="838200"/>
            <a:chExt cx="3929063" cy="4495800"/>
          </a:xfrm>
        </p:grpSpPr>
        <p:sp>
          <p:nvSpPr>
            <p:cNvPr id="6" name="TextBox 20"/>
            <p:cNvSpPr txBox="1">
              <a:spLocks noChangeArrowheads="1"/>
            </p:cNvSpPr>
            <p:nvPr/>
          </p:nvSpPr>
          <p:spPr bwMode="auto">
            <a:xfrm>
              <a:off x="4038600" y="2819400"/>
              <a:ext cx="323850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O</a:t>
              </a:r>
              <a:endParaRPr lang="en-IN" altLang="en-US" sz="1800"/>
            </a:p>
          </p:txBody>
        </p:sp>
        <p:sp>
          <p:nvSpPr>
            <p:cNvPr id="7" name="TextBox 23"/>
            <p:cNvSpPr txBox="1">
              <a:spLocks noChangeArrowheads="1"/>
            </p:cNvSpPr>
            <p:nvPr/>
          </p:nvSpPr>
          <p:spPr bwMode="auto">
            <a:xfrm>
              <a:off x="3409950" y="1993900"/>
              <a:ext cx="323850" cy="368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B</a:t>
              </a:r>
              <a:endParaRPr lang="en-IN" altLang="en-US" sz="1800"/>
            </a:p>
          </p:txBody>
        </p:sp>
        <p:sp>
          <p:nvSpPr>
            <p:cNvPr id="8" name="TextBox 24"/>
            <p:cNvSpPr txBox="1">
              <a:spLocks noChangeArrowheads="1"/>
            </p:cNvSpPr>
            <p:nvPr/>
          </p:nvSpPr>
          <p:spPr bwMode="auto">
            <a:xfrm>
              <a:off x="4953000" y="1992313"/>
              <a:ext cx="323850" cy="369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A</a:t>
              </a:r>
              <a:endParaRPr lang="en-IN" altLang="en-US" sz="1800"/>
            </a:p>
          </p:txBody>
        </p:sp>
        <p:sp>
          <p:nvSpPr>
            <p:cNvPr id="9" name="TextBox 26"/>
            <p:cNvSpPr txBox="1">
              <a:spLocks noChangeArrowheads="1"/>
            </p:cNvSpPr>
            <p:nvPr/>
          </p:nvSpPr>
          <p:spPr bwMode="auto">
            <a:xfrm>
              <a:off x="3429000" y="4114800"/>
              <a:ext cx="323850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</a:t>
              </a:r>
              <a:endParaRPr lang="en-IN" altLang="en-US" sz="1800"/>
            </a:p>
          </p:txBody>
        </p:sp>
        <p:sp>
          <p:nvSpPr>
            <p:cNvPr id="10" name="TextBox 27"/>
            <p:cNvSpPr txBox="1">
              <a:spLocks noChangeArrowheads="1"/>
            </p:cNvSpPr>
            <p:nvPr/>
          </p:nvSpPr>
          <p:spPr bwMode="auto">
            <a:xfrm>
              <a:off x="4038600" y="838200"/>
              <a:ext cx="323850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y</a:t>
              </a:r>
              <a:endParaRPr lang="en-IN" altLang="en-US" sz="1800"/>
            </a:p>
          </p:txBody>
        </p:sp>
        <p:sp>
          <p:nvSpPr>
            <p:cNvPr id="11" name="TextBox 28"/>
            <p:cNvSpPr txBox="1">
              <a:spLocks noChangeArrowheads="1"/>
            </p:cNvSpPr>
            <p:nvPr/>
          </p:nvSpPr>
          <p:spPr bwMode="auto">
            <a:xfrm>
              <a:off x="1809750" y="2819400"/>
              <a:ext cx="323850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z</a:t>
              </a:r>
              <a:endParaRPr lang="en-IN" altLang="en-US" sz="1800"/>
            </a:p>
          </p:txBody>
        </p:sp>
        <p:sp>
          <p:nvSpPr>
            <p:cNvPr id="12" name="Frame 11"/>
            <p:cNvSpPr/>
            <p:nvPr/>
          </p:nvSpPr>
          <p:spPr>
            <a:xfrm>
              <a:off x="3165475" y="1728788"/>
              <a:ext cx="2438400" cy="2971800"/>
            </a:xfrm>
            <a:prstGeom prst="frame">
              <a:avLst>
                <a:gd name="adj1" fmla="val 8962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81613" y="1600200"/>
              <a:ext cx="457200" cy="3200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4038600" y="1014413"/>
              <a:ext cx="0" cy="431958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6200000" flipV="1">
              <a:off x="3686175" y="1458913"/>
              <a:ext cx="0" cy="36004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971800" y="1728788"/>
              <a:ext cx="0" cy="29718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>
              <a:off x="4231482" y="3850481"/>
              <a:ext cx="0" cy="205263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25"/>
            <p:cNvSpPr txBox="1">
              <a:spLocks noChangeArrowheads="1"/>
            </p:cNvSpPr>
            <p:nvPr/>
          </p:nvSpPr>
          <p:spPr bwMode="auto">
            <a:xfrm>
              <a:off x="4419600" y="4724400"/>
              <a:ext cx="323850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b</a:t>
              </a:r>
              <a:endParaRPr lang="en-IN" altLang="en-US" sz="1800"/>
            </a:p>
          </p:txBody>
        </p:sp>
        <p:sp>
          <p:nvSpPr>
            <p:cNvPr id="19" name="TextBox 22"/>
            <p:cNvSpPr txBox="1">
              <a:spLocks noChangeArrowheads="1"/>
            </p:cNvSpPr>
            <p:nvPr/>
          </p:nvSpPr>
          <p:spPr bwMode="auto">
            <a:xfrm>
              <a:off x="2800350" y="3059113"/>
              <a:ext cx="323850" cy="369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</a:t>
              </a:r>
              <a:endParaRPr lang="en-IN" altLang="en-US" sz="1800"/>
            </a:p>
          </p:txBody>
        </p:sp>
        <p:sp>
          <p:nvSpPr>
            <p:cNvPr id="20" name="TextBox 24"/>
            <p:cNvSpPr txBox="1">
              <a:spLocks noChangeArrowheads="1"/>
            </p:cNvSpPr>
            <p:nvPr/>
          </p:nvSpPr>
          <p:spPr bwMode="auto">
            <a:xfrm>
              <a:off x="4953000" y="4038600"/>
              <a:ext cx="323850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</a:t>
              </a:r>
              <a:endParaRPr lang="en-IN" altLang="en-US" sz="180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V="1">
            <a:off x="5292080" y="2672506"/>
            <a:ext cx="0" cy="2052638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988792" y="3717032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/>
              <a:t>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77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Shear </a:t>
            </a:r>
            <a:r>
              <a:rPr lang="en-IN" dirty="0" err="1" smtClean="0"/>
              <a:t>center</a:t>
            </a:r>
            <a:r>
              <a:rPr lang="en-IN" dirty="0" smtClean="0"/>
              <a:t> of C section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5325"/>
            <a:ext cx="4114800" cy="4525963"/>
          </a:xfrm>
        </p:spPr>
        <p:txBody>
          <a:bodyPr>
            <a:noAutofit/>
          </a:bodyPr>
          <a:lstStyle/>
          <a:p>
            <a:r>
              <a:rPr lang="en-US" altLang="en-US" sz="2400" dirty="0" smtClean="0"/>
              <a:t> The coordinate system is chosen with the origin at the centroid O.</a:t>
            </a:r>
          </a:p>
          <a:p>
            <a:r>
              <a:rPr lang="en-US" altLang="en-US" sz="2400" dirty="0" smtClean="0"/>
              <a:t>The z axis is chosen to be along the axis of symmetry.</a:t>
            </a:r>
          </a:p>
          <a:p>
            <a:r>
              <a:rPr lang="en-US" altLang="en-US" sz="2400" dirty="0" smtClean="0"/>
              <a:t>Y axis is vertically upwards. </a:t>
            </a:r>
          </a:p>
          <a:p>
            <a:r>
              <a:rPr lang="en-US" altLang="en-US" sz="2400" dirty="0" smtClean="0"/>
              <a:t>X axis is along the length f the beam (out of the plane of the paper). </a:t>
            </a:r>
            <a:endParaRPr lang="en-IN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4675385" y="1309464"/>
            <a:ext cx="3929063" cy="4495800"/>
            <a:chOff x="1809750" y="838200"/>
            <a:chExt cx="3929063" cy="4495800"/>
          </a:xfrm>
        </p:grpSpPr>
        <p:sp>
          <p:nvSpPr>
            <p:cNvPr id="6" name="TextBox 20"/>
            <p:cNvSpPr txBox="1">
              <a:spLocks noChangeArrowheads="1"/>
            </p:cNvSpPr>
            <p:nvPr/>
          </p:nvSpPr>
          <p:spPr bwMode="auto">
            <a:xfrm>
              <a:off x="4038600" y="2819400"/>
              <a:ext cx="323850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O</a:t>
              </a:r>
              <a:endParaRPr lang="en-IN" altLang="en-US" sz="1800"/>
            </a:p>
          </p:txBody>
        </p:sp>
        <p:sp>
          <p:nvSpPr>
            <p:cNvPr id="7" name="TextBox 23"/>
            <p:cNvSpPr txBox="1">
              <a:spLocks noChangeArrowheads="1"/>
            </p:cNvSpPr>
            <p:nvPr/>
          </p:nvSpPr>
          <p:spPr bwMode="auto">
            <a:xfrm>
              <a:off x="3409950" y="1993900"/>
              <a:ext cx="323850" cy="368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B</a:t>
              </a:r>
              <a:endParaRPr lang="en-IN" altLang="en-US" sz="1800"/>
            </a:p>
          </p:txBody>
        </p:sp>
        <p:sp>
          <p:nvSpPr>
            <p:cNvPr id="8" name="TextBox 24"/>
            <p:cNvSpPr txBox="1">
              <a:spLocks noChangeArrowheads="1"/>
            </p:cNvSpPr>
            <p:nvPr/>
          </p:nvSpPr>
          <p:spPr bwMode="auto">
            <a:xfrm>
              <a:off x="4953000" y="1992313"/>
              <a:ext cx="323850" cy="369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A</a:t>
              </a:r>
              <a:endParaRPr lang="en-IN" altLang="en-US" sz="1800"/>
            </a:p>
          </p:txBody>
        </p:sp>
        <p:sp>
          <p:nvSpPr>
            <p:cNvPr id="9" name="TextBox 26"/>
            <p:cNvSpPr txBox="1">
              <a:spLocks noChangeArrowheads="1"/>
            </p:cNvSpPr>
            <p:nvPr/>
          </p:nvSpPr>
          <p:spPr bwMode="auto">
            <a:xfrm>
              <a:off x="3429000" y="4114800"/>
              <a:ext cx="323850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</a:t>
              </a:r>
              <a:endParaRPr lang="en-IN" altLang="en-US" sz="1800"/>
            </a:p>
          </p:txBody>
        </p:sp>
        <p:sp>
          <p:nvSpPr>
            <p:cNvPr id="10" name="TextBox 27"/>
            <p:cNvSpPr txBox="1">
              <a:spLocks noChangeArrowheads="1"/>
            </p:cNvSpPr>
            <p:nvPr/>
          </p:nvSpPr>
          <p:spPr bwMode="auto">
            <a:xfrm>
              <a:off x="4038600" y="838200"/>
              <a:ext cx="323850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y</a:t>
              </a:r>
              <a:endParaRPr lang="en-IN" altLang="en-US" sz="1800"/>
            </a:p>
          </p:txBody>
        </p:sp>
        <p:sp>
          <p:nvSpPr>
            <p:cNvPr id="11" name="TextBox 28"/>
            <p:cNvSpPr txBox="1">
              <a:spLocks noChangeArrowheads="1"/>
            </p:cNvSpPr>
            <p:nvPr/>
          </p:nvSpPr>
          <p:spPr bwMode="auto">
            <a:xfrm>
              <a:off x="1809750" y="2819400"/>
              <a:ext cx="323850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z</a:t>
              </a:r>
              <a:endParaRPr lang="en-IN" altLang="en-US" sz="1800"/>
            </a:p>
          </p:txBody>
        </p:sp>
        <p:sp>
          <p:nvSpPr>
            <p:cNvPr id="12" name="Frame 11"/>
            <p:cNvSpPr/>
            <p:nvPr/>
          </p:nvSpPr>
          <p:spPr>
            <a:xfrm>
              <a:off x="3165475" y="1728788"/>
              <a:ext cx="2438400" cy="2971800"/>
            </a:xfrm>
            <a:prstGeom prst="frame">
              <a:avLst>
                <a:gd name="adj1" fmla="val 8962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81613" y="1600200"/>
              <a:ext cx="457200" cy="3200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4038600" y="1014413"/>
              <a:ext cx="0" cy="431958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6200000" flipV="1">
              <a:off x="3686175" y="1458913"/>
              <a:ext cx="0" cy="36004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971800" y="1728788"/>
              <a:ext cx="0" cy="29718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>
              <a:off x="4231482" y="3850481"/>
              <a:ext cx="0" cy="205263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25"/>
            <p:cNvSpPr txBox="1">
              <a:spLocks noChangeArrowheads="1"/>
            </p:cNvSpPr>
            <p:nvPr/>
          </p:nvSpPr>
          <p:spPr bwMode="auto">
            <a:xfrm>
              <a:off x="4419600" y="4724400"/>
              <a:ext cx="323850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b</a:t>
              </a:r>
              <a:endParaRPr lang="en-IN" altLang="en-US" sz="1800"/>
            </a:p>
          </p:txBody>
        </p:sp>
        <p:sp>
          <p:nvSpPr>
            <p:cNvPr id="19" name="TextBox 22"/>
            <p:cNvSpPr txBox="1">
              <a:spLocks noChangeArrowheads="1"/>
            </p:cNvSpPr>
            <p:nvPr/>
          </p:nvSpPr>
          <p:spPr bwMode="auto">
            <a:xfrm>
              <a:off x="2800350" y="3059113"/>
              <a:ext cx="323850" cy="369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</a:t>
              </a:r>
              <a:endParaRPr lang="en-IN" altLang="en-US" sz="1800"/>
            </a:p>
          </p:txBody>
        </p:sp>
        <p:sp>
          <p:nvSpPr>
            <p:cNvPr id="20" name="TextBox 24"/>
            <p:cNvSpPr txBox="1">
              <a:spLocks noChangeArrowheads="1"/>
            </p:cNvSpPr>
            <p:nvPr/>
          </p:nvSpPr>
          <p:spPr bwMode="auto">
            <a:xfrm>
              <a:off x="4953000" y="4038600"/>
              <a:ext cx="323850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</a:t>
              </a:r>
              <a:endParaRPr lang="en-IN" altLang="en-US" sz="180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V="1">
            <a:off x="5292080" y="2672506"/>
            <a:ext cx="0" cy="2052638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065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Shear </a:t>
            </a:r>
            <a:r>
              <a:rPr lang="en-IN" dirty="0" err="1" smtClean="0"/>
              <a:t>center</a:t>
            </a:r>
            <a:r>
              <a:rPr lang="en-IN" dirty="0" smtClean="0"/>
              <a:t> of C section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5325"/>
            <a:ext cx="4114800" cy="4525963"/>
          </a:xfrm>
        </p:spPr>
        <p:txBody>
          <a:bodyPr>
            <a:noAutofit/>
          </a:bodyPr>
          <a:lstStyle/>
          <a:p>
            <a:r>
              <a:rPr lang="en-US" altLang="en-US" sz="2400" dirty="0" smtClean="0"/>
              <a:t>T</a:t>
            </a:r>
            <a:r>
              <a:rPr lang="en-US" altLang="en-US" sz="2400" dirty="0" smtClean="0"/>
              <a:t>he overall internal forces generated are such that they do not cause the section to twist.</a:t>
            </a:r>
          </a:p>
          <a:p>
            <a:r>
              <a:rPr lang="en-US" altLang="en-US" sz="2400" dirty="0" smtClean="0"/>
              <a:t>This can only happen when the moments of the internal forces balance the moment of the external load. </a:t>
            </a:r>
          </a:p>
          <a:p>
            <a:endParaRPr lang="en-IN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4675385" y="1309464"/>
            <a:ext cx="3929063" cy="4495800"/>
            <a:chOff x="1809750" y="838200"/>
            <a:chExt cx="3929063" cy="4495800"/>
          </a:xfrm>
        </p:grpSpPr>
        <p:sp>
          <p:nvSpPr>
            <p:cNvPr id="6" name="TextBox 20"/>
            <p:cNvSpPr txBox="1">
              <a:spLocks noChangeArrowheads="1"/>
            </p:cNvSpPr>
            <p:nvPr/>
          </p:nvSpPr>
          <p:spPr bwMode="auto">
            <a:xfrm>
              <a:off x="4038600" y="2819400"/>
              <a:ext cx="323850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O</a:t>
              </a:r>
              <a:endParaRPr lang="en-IN" altLang="en-US" sz="1800"/>
            </a:p>
          </p:txBody>
        </p:sp>
        <p:sp>
          <p:nvSpPr>
            <p:cNvPr id="7" name="TextBox 23"/>
            <p:cNvSpPr txBox="1">
              <a:spLocks noChangeArrowheads="1"/>
            </p:cNvSpPr>
            <p:nvPr/>
          </p:nvSpPr>
          <p:spPr bwMode="auto">
            <a:xfrm>
              <a:off x="3409950" y="1993900"/>
              <a:ext cx="323850" cy="368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B</a:t>
              </a:r>
              <a:endParaRPr lang="en-IN" altLang="en-US" sz="1800"/>
            </a:p>
          </p:txBody>
        </p:sp>
        <p:sp>
          <p:nvSpPr>
            <p:cNvPr id="8" name="TextBox 24"/>
            <p:cNvSpPr txBox="1">
              <a:spLocks noChangeArrowheads="1"/>
            </p:cNvSpPr>
            <p:nvPr/>
          </p:nvSpPr>
          <p:spPr bwMode="auto">
            <a:xfrm>
              <a:off x="4953000" y="1992313"/>
              <a:ext cx="323850" cy="369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A</a:t>
              </a:r>
              <a:endParaRPr lang="en-IN" altLang="en-US" sz="1800"/>
            </a:p>
          </p:txBody>
        </p:sp>
        <p:sp>
          <p:nvSpPr>
            <p:cNvPr id="9" name="TextBox 26"/>
            <p:cNvSpPr txBox="1">
              <a:spLocks noChangeArrowheads="1"/>
            </p:cNvSpPr>
            <p:nvPr/>
          </p:nvSpPr>
          <p:spPr bwMode="auto">
            <a:xfrm>
              <a:off x="3429000" y="4114800"/>
              <a:ext cx="323850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</a:t>
              </a:r>
              <a:endParaRPr lang="en-IN" altLang="en-US" sz="1800"/>
            </a:p>
          </p:txBody>
        </p:sp>
        <p:sp>
          <p:nvSpPr>
            <p:cNvPr id="10" name="TextBox 27"/>
            <p:cNvSpPr txBox="1">
              <a:spLocks noChangeArrowheads="1"/>
            </p:cNvSpPr>
            <p:nvPr/>
          </p:nvSpPr>
          <p:spPr bwMode="auto">
            <a:xfrm>
              <a:off x="4038600" y="838200"/>
              <a:ext cx="323850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y</a:t>
              </a:r>
              <a:endParaRPr lang="en-IN" altLang="en-US" sz="1800"/>
            </a:p>
          </p:txBody>
        </p:sp>
        <p:sp>
          <p:nvSpPr>
            <p:cNvPr id="11" name="TextBox 28"/>
            <p:cNvSpPr txBox="1">
              <a:spLocks noChangeArrowheads="1"/>
            </p:cNvSpPr>
            <p:nvPr/>
          </p:nvSpPr>
          <p:spPr bwMode="auto">
            <a:xfrm>
              <a:off x="1809750" y="2819400"/>
              <a:ext cx="323850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z</a:t>
              </a:r>
              <a:endParaRPr lang="en-IN" altLang="en-US" sz="1800"/>
            </a:p>
          </p:txBody>
        </p:sp>
        <p:sp>
          <p:nvSpPr>
            <p:cNvPr id="12" name="Frame 11"/>
            <p:cNvSpPr/>
            <p:nvPr/>
          </p:nvSpPr>
          <p:spPr>
            <a:xfrm>
              <a:off x="3165475" y="1728788"/>
              <a:ext cx="2438400" cy="2971800"/>
            </a:xfrm>
            <a:prstGeom prst="frame">
              <a:avLst>
                <a:gd name="adj1" fmla="val 8962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81613" y="1600200"/>
              <a:ext cx="457200" cy="3200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4038600" y="1014413"/>
              <a:ext cx="0" cy="431958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6200000" flipV="1">
              <a:off x="3686175" y="1458913"/>
              <a:ext cx="0" cy="36004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971800" y="1728788"/>
              <a:ext cx="0" cy="29718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>
              <a:off x="4231482" y="3850481"/>
              <a:ext cx="0" cy="205263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25"/>
            <p:cNvSpPr txBox="1">
              <a:spLocks noChangeArrowheads="1"/>
            </p:cNvSpPr>
            <p:nvPr/>
          </p:nvSpPr>
          <p:spPr bwMode="auto">
            <a:xfrm>
              <a:off x="4419600" y="4724400"/>
              <a:ext cx="323850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b</a:t>
              </a:r>
              <a:endParaRPr lang="en-IN" altLang="en-US" sz="1800"/>
            </a:p>
          </p:txBody>
        </p:sp>
        <p:sp>
          <p:nvSpPr>
            <p:cNvPr id="19" name="TextBox 22"/>
            <p:cNvSpPr txBox="1">
              <a:spLocks noChangeArrowheads="1"/>
            </p:cNvSpPr>
            <p:nvPr/>
          </p:nvSpPr>
          <p:spPr bwMode="auto">
            <a:xfrm>
              <a:off x="2800350" y="3059113"/>
              <a:ext cx="323850" cy="369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</a:t>
              </a:r>
              <a:endParaRPr lang="en-IN" altLang="en-US" sz="1800"/>
            </a:p>
          </p:txBody>
        </p:sp>
        <p:sp>
          <p:nvSpPr>
            <p:cNvPr id="20" name="TextBox 24"/>
            <p:cNvSpPr txBox="1">
              <a:spLocks noChangeArrowheads="1"/>
            </p:cNvSpPr>
            <p:nvPr/>
          </p:nvSpPr>
          <p:spPr bwMode="auto">
            <a:xfrm>
              <a:off x="4953000" y="4038600"/>
              <a:ext cx="323850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</a:t>
              </a:r>
              <a:endParaRPr lang="en-IN" altLang="en-US" sz="180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V="1">
            <a:off x="5292080" y="2672506"/>
            <a:ext cx="0" cy="2052638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888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Shear </a:t>
            </a:r>
            <a:r>
              <a:rPr lang="en-IN" dirty="0" err="1" smtClean="0"/>
              <a:t>center</a:t>
            </a:r>
            <a:r>
              <a:rPr lang="en-IN" dirty="0" smtClean="0"/>
              <a:t> of C section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5325"/>
            <a:ext cx="4114800" cy="4525963"/>
          </a:xfrm>
        </p:spPr>
        <p:txBody>
          <a:bodyPr>
            <a:noAutofit/>
          </a:bodyPr>
          <a:lstStyle/>
          <a:p>
            <a:r>
              <a:rPr lang="en-US" altLang="en-US" sz="2400" dirty="0" smtClean="0"/>
              <a:t>We need to find out first the I about z, which we can simplify by considering the smallness of t.</a:t>
            </a:r>
          </a:p>
          <a:p>
            <a:endParaRPr lang="en-US" altLang="en-US" sz="2400" dirty="0" smtClean="0"/>
          </a:p>
          <a:p>
            <a:endParaRPr lang="en-IN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4675385" y="1309464"/>
            <a:ext cx="3929063" cy="4495800"/>
            <a:chOff x="1809750" y="838200"/>
            <a:chExt cx="3929063" cy="4495800"/>
          </a:xfrm>
        </p:grpSpPr>
        <p:sp>
          <p:nvSpPr>
            <p:cNvPr id="6" name="TextBox 20"/>
            <p:cNvSpPr txBox="1">
              <a:spLocks noChangeArrowheads="1"/>
            </p:cNvSpPr>
            <p:nvPr/>
          </p:nvSpPr>
          <p:spPr bwMode="auto">
            <a:xfrm>
              <a:off x="4038600" y="2819400"/>
              <a:ext cx="323850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O</a:t>
              </a:r>
              <a:endParaRPr lang="en-IN" altLang="en-US" sz="1800"/>
            </a:p>
          </p:txBody>
        </p:sp>
        <p:sp>
          <p:nvSpPr>
            <p:cNvPr id="7" name="TextBox 23"/>
            <p:cNvSpPr txBox="1">
              <a:spLocks noChangeArrowheads="1"/>
            </p:cNvSpPr>
            <p:nvPr/>
          </p:nvSpPr>
          <p:spPr bwMode="auto">
            <a:xfrm>
              <a:off x="3409950" y="1993900"/>
              <a:ext cx="323850" cy="368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B</a:t>
              </a:r>
              <a:endParaRPr lang="en-IN" altLang="en-US" sz="1800"/>
            </a:p>
          </p:txBody>
        </p:sp>
        <p:sp>
          <p:nvSpPr>
            <p:cNvPr id="8" name="TextBox 24"/>
            <p:cNvSpPr txBox="1">
              <a:spLocks noChangeArrowheads="1"/>
            </p:cNvSpPr>
            <p:nvPr/>
          </p:nvSpPr>
          <p:spPr bwMode="auto">
            <a:xfrm>
              <a:off x="4953000" y="1992313"/>
              <a:ext cx="323850" cy="369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A</a:t>
              </a:r>
              <a:endParaRPr lang="en-IN" altLang="en-US" sz="1800"/>
            </a:p>
          </p:txBody>
        </p:sp>
        <p:sp>
          <p:nvSpPr>
            <p:cNvPr id="9" name="TextBox 26"/>
            <p:cNvSpPr txBox="1">
              <a:spLocks noChangeArrowheads="1"/>
            </p:cNvSpPr>
            <p:nvPr/>
          </p:nvSpPr>
          <p:spPr bwMode="auto">
            <a:xfrm>
              <a:off x="3429000" y="4114800"/>
              <a:ext cx="323850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</a:t>
              </a:r>
              <a:endParaRPr lang="en-IN" altLang="en-US" sz="1800"/>
            </a:p>
          </p:txBody>
        </p:sp>
        <p:sp>
          <p:nvSpPr>
            <p:cNvPr id="10" name="TextBox 27"/>
            <p:cNvSpPr txBox="1">
              <a:spLocks noChangeArrowheads="1"/>
            </p:cNvSpPr>
            <p:nvPr/>
          </p:nvSpPr>
          <p:spPr bwMode="auto">
            <a:xfrm>
              <a:off x="4038600" y="838200"/>
              <a:ext cx="323850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y</a:t>
              </a:r>
              <a:endParaRPr lang="en-IN" altLang="en-US" sz="1800"/>
            </a:p>
          </p:txBody>
        </p:sp>
        <p:sp>
          <p:nvSpPr>
            <p:cNvPr id="11" name="TextBox 28"/>
            <p:cNvSpPr txBox="1">
              <a:spLocks noChangeArrowheads="1"/>
            </p:cNvSpPr>
            <p:nvPr/>
          </p:nvSpPr>
          <p:spPr bwMode="auto">
            <a:xfrm>
              <a:off x="1809750" y="2819400"/>
              <a:ext cx="323850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z</a:t>
              </a:r>
              <a:endParaRPr lang="en-IN" altLang="en-US" sz="1800"/>
            </a:p>
          </p:txBody>
        </p:sp>
        <p:sp>
          <p:nvSpPr>
            <p:cNvPr id="12" name="Frame 11"/>
            <p:cNvSpPr/>
            <p:nvPr/>
          </p:nvSpPr>
          <p:spPr>
            <a:xfrm>
              <a:off x="3165475" y="1728788"/>
              <a:ext cx="2438400" cy="2971800"/>
            </a:xfrm>
            <a:prstGeom prst="frame">
              <a:avLst>
                <a:gd name="adj1" fmla="val 8962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81613" y="1600200"/>
              <a:ext cx="457200" cy="3200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4038600" y="1014413"/>
              <a:ext cx="0" cy="431958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6200000" flipV="1">
              <a:off x="3686175" y="1458913"/>
              <a:ext cx="0" cy="36004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971800" y="1728788"/>
              <a:ext cx="0" cy="29718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>
              <a:off x="4231482" y="3850481"/>
              <a:ext cx="0" cy="205263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25"/>
            <p:cNvSpPr txBox="1">
              <a:spLocks noChangeArrowheads="1"/>
            </p:cNvSpPr>
            <p:nvPr/>
          </p:nvSpPr>
          <p:spPr bwMode="auto">
            <a:xfrm>
              <a:off x="4419600" y="4724400"/>
              <a:ext cx="323850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b</a:t>
              </a:r>
              <a:endParaRPr lang="en-IN" altLang="en-US" sz="1800"/>
            </a:p>
          </p:txBody>
        </p:sp>
        <p:sp>
          <p:nvSpPr>
            <p:cNvPr id="19" name="TextBox 22"/>
            <p:cNvSpPr txBox="1">
              <a:spLocks noChangeArrowheads="1"/>
            </p:cNvSpPr>
            <p:nvPr/>
          </p:nvSpPr>
          <p:spPr bwMode="auto">
            <a:xfrm>
              <a:off x="2800350" y="3059113"/>
              <a:ext cx="323850" cy="369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h</a:t>
              </a:r>
              <a:endParaRPr lang="en-IN" altLang="en-US" sz="1800"/>
            </a:p>
          </p:txBody>
        </p:sp>
        <p:sp>
          <p:nvSpPr>
            <p:cNvPr id="20" name="TextBox 24"/>
            <p:cNvSpPr txBox="1">
              <a:spLocks noChangeArrowheads="1"/>
            </p:cNvSpPr>
            <p:nvPr/>
          </p:nvSpPr>
          <p:spPr bwMode="auto">
            <a:xfrm>
              <a:off x="4953000" y="4038600"/>
              <a:ext cx="323850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</a:t>
              </a:r>
              <a:endParaRPr lang="en-IN" altLang="en-US" sz="180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V="1">
            <a:off x="5292080" y="2672506"/>
            <a:ext cx="0" cy="2052638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795342"/>
              </p:ext>
            </p:extLst>
          </p:nvPr>
        </p:nvGraphicFramePr>
        <p:xfrm>
          <a:off x="683568" y="3303736"/>
          <a:ext cx="3759200" cy="314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1879600" imgH="1574800" progId="Equation.DSMT4">
                  <p:embed/>
                </p:oleObj>
              </mc:Choice>
              <mc:Fallback>
                <p:oleObj name="Equation" r:id="rId3" imgW="1879600" imgH="1574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303736"/>
                        <a:ext cx="3759200" cy="314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135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948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Segment AB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5325"/>
            <a:ext cx="5554960" cy="4525963"/>
          </a:xfrm>
        </p:spPr>
        <p:txBody>
          <a:bodyPr>
            <a:noAutofit/>
          </a:bodyPr>
          <a:lstStyle/>
          <a:p>
            <a:r>
              <a:rPr lang="en-US" altLang="en-US" sz="2400" dirty="0" smtClean="0"/>
              <a:t>We choose a small area (yellow) of width ds at distance s from A.</a:t>
            </a:r>
            <a:r>
              <a:rPr lang="en-US" altLang="en-US" sz="2400" dirty="0"/>
              <a:t> </a:t>
            </a:r>
            <a:endParaRPr lang="en-US" altLang="en-US" sz="2400" dirty="0" smtClean="0"/>
          </a:p>
          <a:p>
            <a:r>
              <a:rPr lang="en-US" altLang="en-US" sz="2400" dirty="0" smtClean="0"/>
              <a:t>First we need to find the shear stress in this area.</a:t>
            </a:r>
          </a:p>
          <a:p>
            <a:r>
              <a:rPr lang="en-US" altLang="en-US" sz="2400" dirty="0" smtClean="0"/>
              <a:t>So we make a vertical cut and consider the area (red) behind the cut. </a:t>
            </a:r>
          </a:p>
          <a:p>
            <a:r>
              <a:rPr lang="en-US" altLang="en-US" sz="2400" dirty="0" smtClean="0"/>
              <a:t>We can find Q for this area</a:t>
            </a:r>
          </a:p>
          <a:p>
            <a:endParaRPr lang="en-US" altLang="en-US" sz="2400" dirty="0" smtClean="0"/>
          </a:p>
          <a:p>
            <a:endParaRPr lang="en-IN" sz="2400" dirty="0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857124"/>
              </p:ext>
            </p:extLst>
          </p:nvPr>
        </p:nvGraphicFramePr>
        <p:xfrm>
          <a:off x="1115616" y="4581128"/>
          <a:ext cx="40386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3" imgW="2019240" imgH="812520" progId="Equation.DSMT4">
                  <p:embed/>
                </p:oleObj>
              </mc:Choice>
              <mc:Fallback>
                <p:oleObj name="Equation" r:id="rId3" imgW="2019240" imgH="8125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581128"/>
                        <a:ext cx="40386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135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6228184" y="890392"/>
            <a:ext cx="2395538" cy="2717800"/>
            <a:chOff x="6228184" y="890392"/>
            <a:chExt cx="2395538" cy="2717800"/>
          </a:xfrm>
        </p:grpSpPr>
        <p:pic>
          <p:nvPicPr>
            <p:cNvPr id="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890392"/>
              <a:ext cx="2395538" cy="271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28"/>
            <p:cNvSpPr txBox="1">
              <a:spLocks noChangeArrowheads="1"/>
            </p:cNvSpPr>
            <p:nvPr/>
          </p:nvSpPr>
          <p:spPr bwMode="auto">
            <a:xfrm>
              <a:off x="8051998" y="970881"/>
              <a:ext cx="552450" cy="369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/>
                <a:t>s</a:t>
              </a:r>
              <a:endParaRPr lang="en-IN" altLang="en-US" sz="18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>
              <a:off x="7920416" y="1340768"/>
              <a:ext cx="39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7956376" y="1426424"/>
              <a:ext cx="360000" cy="144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812376" y="1426424"/>
              <a:ext cx="144000" cy="144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24305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Segment AB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5325"/>
            <a:ext cx="5554960" cy="4525963"/>
          </a:xfrm>
        </p:spPr>
        <p:txBody>
          <a:bodyPr>
            <a:noAutofit/>
          </a:bodyPr>
          <a:lstStyle/>
          <a:p>
            <a:r>
              <a:rPr lang="en-US" altLang="en-US" sz="2400" dirty="0" smtClean="0"/>
              <a:t>Once we find Q we can find the shear stress at a distance s from A</a:t>
            </a:r>
            <a:endParaRPr lang="en-US" altLang="en-US" sz="2400" dirty="0" smtClean="0"/>
          </a:p>
          <a:p>
            <a:endParaRPr lang="en-IN" sz="2400" dirty="0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649397"/>
              </p:ext>
            </p:extLst>
          </p:nvPr>
        </p:nvGraphicFramePr>
        <p:xfrm>
          <a:off x="966788" y="2492375"/>
          <a:ext cx="4038600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3" imgW="2019240" imgH="1244520" progId="Equation.DSMT4">
                  <p:embed/>
                </p:oleObj>
              </mc:Choice>
              <mc:Fallback>
                <p:oleObj name="Equation" r:id="rId3" imgW="2019240" imgH="1244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2492375"/>
                        <a:ext cx="4038600" cy="248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135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6228184" y="890392"/>
            <a:ext cx="2395538" cy="2717800"/>
            <a:chOff x="6228184" y="890392"/>
            <a:chExt cx="2395538" cy="2717800"/>
          </a:xfrm>
        </p:grpSpPr>
        <p:pic>
          <p:nvPicPr>
            <p:cNvPr id="10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890392"/>
              <a:ext cx="2395538" cy="271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28"/>
            <p:cNvSpPr txBox="1">
              <a:spLocks noChangeArrowheads="1"/>
            </p:cNvSpPr>
            <p:nvPr/>
          </p:nvSpPr>
          <p:spPr bwMode="auto">
            <a:xfrm>
              <a:off x="8051998" y="970881"/>
              <a:ext cx="552450" cy="369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/>
                <a:t>s</a:t>
              </a:r>
              <a:endParaRPr lang="en-IN" altLang="en-US" sz="18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7920416" y="1340768"/>
              <a:ext cx="39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7956376" y="1426424"/>
              <a:ext cx="360000" cy="144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812376" y="1426424"/>
              <a:ext cx="144000" cy="144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928190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Segment AB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5325"/>
            <a:ext cx="5554960" cy="4525963"/>
          </a:xfrm>
        </p:spPr>
        <p:txBody>
          <a:bodyPr>
            <a:noAutofit/>
          </a:bodyPr>
          <a:lstStyle/>
          <a:p>
            <a:r>
              <a:rPr lang="en-US" altLang="en-US" sz="2400" dirty="0" smtClean="0"/>
              <a:t>We can now find the force in segment AB by integrating this shear stress for the entire area from A to B</a:t>
            </a:r>
            <a:endParaRPr lang="en-US" altLang="en-US" sz="2400" dirty="0" smtClean="0"/>
          </a:p>
          <a:p>
            <a:endParaRPr lang="en-IN" sz="2400" dirty="0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842769"/>
              </p:ext>
            </p:extLst>
          </p:nvPr>
        </p:nvGraphicFramePr>
        <p:xfrm>
          <a:off x="1103313" y="2863850"/>
          <a:ext cx="4140200" cy="330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3" imgW="2070000" imgH="1650960" progId="Equation.DSMT4">
                  <p:embed/>
                </p:oleObj>
              </mc:Choice>
              <mc:Fallback>
                <p:oleObj name="Equation" r:id="rId3" imgW="2070000" imgH="1650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2863850"/>
                        <a:ext cx="4140200" cy="330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135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6228184" y="890392"/>
            <a:ext cx="2395538" cy="2717800"/>
            <a:chOff x="6228184" y="890392"/>
            <a:chExt cx="2395538" cy="2717800"/>
          </a:xfrm>
        </p:grpSpPr>
        <p:pic>
          <p:nvPicPr>
            <p:cNvPr id="10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890392"/>
              <a:ext cx="2395538" cy="271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28"/>
            <p:cNvSpPr txBox="1">
              <a:spLocks noChangeArrowheads="1"/>
            </p:cNvSpPr>
            <p:nvPr/>
          </p:nvSpPr>
          <p:spPr bwMode="auto">
            <a:xfrm>
              <a:off x="8051998" y="970881"/>
              <a:ext cx="552450" cy="369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smtClean="0"/>
                <a:t>s</a:t>
              </a:r>
              <a:endParaRPr lang="en-IN" altLang="en-US" sz="18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7920416" y="1340768"/>
              <a:ext cx="39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7956376" y="1426424"/>
              <a:ext cx="360000" cy="144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812376" y="1426424"/>
              <a:ext cx="144000" cy="144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380584" y="3735536"/>
            <a:ext cx="2395538" cy="2717800"/>
            <a:chOff x="6228184" y="890392"/>
            <a:chExt cx="2395538" cy="2717800"/>
          </a:xfrm>
        </p:grpSpPr>
        <p:pic>
          <p:nvPicPr>
            <p:cNvPr id="16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890392"/>
              <a:ext cx="2395538" cy="271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8" name="Straight Arrow Connector 17"/>
            <p:cNvCxnSpPr/>
            <p:nvPr/>
          </p:nvCxnSpPr>
          <p:spPr>
            <a:xfrm flipH="1">
              <a:off x="7228032" y="1506312"/>
              <a:ext cx="1080000" cy="0"/>
            </a:xfrm>
            <a:prstGeom prst="straightConnector1">
              <a:avLst/>
            </a:prstGeom>
            <a:ln w="57150">
              <a:solidFill>
                <a:srgbClr val="FFFF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2943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Segment 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5325"/>
            <a:ext cx="5554960" cy="4525963"/>
          </a:xfrm>
        </p:spPr>
        <p:txBody>
          <a:bodyPr>
            <a:noAutofit/>
          </a:bodyPr>
          <a:lstStyle/>
          <a:p>
            <a:r>
              <a:rPr lang="en-US" altLang="en-US" sz="2400" dirty="0" smtClean="0"/>
              <a:t>We choose a small area (yellow) of width ds at distance s from B. </a:t>
            </a:r>
          </a:p>
          <a:p>
            <a:r>
              <a:rPr lang="en-US" altLang="en-US" sz="2400" dirty="0" smtClean="0"/>
              <a:t>First we need to find the shear stress in this area.</a:t>
            </a:r>
          </a:p>
          <a:p>
            <a:r>
              <a:rPr lang="en-US" altLang="en-US" sz="2400" dirty="0" smtClean="0"/>
              <a:t>So we make a horizontal cut and consider the area (red) above the cut. </a:t>
            </a:r>
          </a:p>
          <a:p>
            <a:r>
              <a:rPr lang="en-US" altLang="en-US" sz="2400" dirty="0" smtClean="0"/>
              <a:t>We can find Q for this area</a:t>
            </a:r>
          </a:p>
          <a:p>
            <a:endParaRPr lang="en-US" altLang="en-US" sz="2400" dirty="0" smtClean="0"/>
          </a:p>
          <a:p>
            <a:endParaRPr lang="en-IN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228184" y="890392"/>
            <a:ext cx="2395538" cy="2717800"/>
            <a:chOff x="6228184" y="890392"/>
            <a:chExt cx="2395538" cy="2717800"/>
          </a:xfrm>
        </p:grpSpPr>
        <p:grpSp>
          <p:nvGrpSpPr>
            <p:cNvPr id="29" name="Group 28"/>
            <p:cNvGrpSpPr/>
            <p:nvPr/>
          </p:nvGrpSpPr>
          <p:grpSpPr>
            <a:xfrm>
              <a:off x="6228184" y="890392"/>
              <a:ext cx="2395538" cy="2717800"/>
              <a:chOff x="6228184" y="890392"/>
              <a:chExt cx="2395538" cy="2717800"/>
            </a:xfrm>
          </p:grpSpPr>
          <p:pic>
            <p:nvPicPr>
              <p:cNvPr id="22" name="Picture 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28184" y="890392"/>
                <a:ext cx="2395538" cy="2717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4" name="TextBox 28"/>
              <p:cNvSpPr txBox="1">
                <a:spLocks noChangeArrowheads="1"/>
              </p:cNvSpPr>
              <p:nvPr/>
            </p:nvSpPr>
            <p:spPr bwMode="auto">
              <a:xfrm>
                <a:off x="6372200" y="1484784"/>
                <a:ext cx="552450" cy="3698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dirty="0" smtClean="0"/>
                  <a:t>s</a:t>
                </a:r>
                <a:endParaRPr lang="en-IN" altLang="en-US" sz="1800" dirty="0"/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 rot="16200000" flipH="1">
                <a:off x="6516216" y="1682784"/>
                <a:ext cx="396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/>
              <p:cNvSpPr/>
              <p:nvPr/>
            </p:nvSpPr>
            <p:spPr>
              <a:xfrm>
                <a:off x="7092280" y="1426424"/>
                <a:ext cx="1260000" cy="144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078648" y="1916848"/>
                <a:ext cx="144000" cy="144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 rot="5400000">
              <a:off x="6962216" y="1687480"/>
              <a:ext cx="360000" cy="126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992840"/>
              </p:ext>
            </p:extLst>
          </p:nvPr>
        </p:nvGraphicFramePr>
        <p:xfrm>
          <a:off x="830808" y="4599136"/>
          <a:ext cx="56134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4" imgW="2806560" imgH="927000" progId="Equation.DSMT4">
                  <p:embed/>
                </p:oleObj>
              </mc:Choice>
              <mc:Fallback>
                <p:oleObj name="Equation" r:id="rId4" imgW="2806560" imgH="927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808" y="4599136"/>
                        <a:ext cx="5613400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135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6430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46861E66B55641AE6575F44CB71A27" ma:contentTypeVersion="2" ma:contentTypeDescription="Create a new document." ma:contentTypeScope="" ma:versionID="4b35607b4ed4efdf9b624cbff1e22375">
  <xsd:schema xmlns:xsd="http://www.w3.org/2001/XMLSchema" xmlns:xs="http://www.w3.org/2001/XMLSchema" xmlns:p="http://schemas.microsoft.com/office/2006/metadata/properties" xmlns:ns2="8ea5e6b7-b3de-443a-b1f0-55105e463460" targetNamespace="http://schemas.microsoft.com/office/2006/metadata/properties" ma:root="true" ma:fieldsID="69e72cdc59b480a047fb28f085ec0421" ns2:_="">
    <xsd:import namespace="8ea5e6b7-b3de-443a-b1f0-55105e4634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a5e6b7-b3de-443a-b1f0-55105e4634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25C722-0CCF-4908-A8BF-1E0E0B12113B}"/>
</file>

<file path=customXml/itemProps2.xml><?xml version="1.0" encoding="utf-8"?>
<ds:datastoreItem xmlns:ds="http://schemas.openxmlformats.org/officeDocument/2006/customXml" ds:itemID="{A8E2683E-1DA5-427A-B715-51BDC15AC09C}"/>
</file>

<file path=customXml/itemProps3.xml><?xml version="1.0" encoding="utf-8"?>
<ds:datastoreItem xmlns:ds="http://schemas.openxmlformats.org/officeDocument/2006/customXml" ds:itemID="{90225173-164E-42AD-93A9-C988AA422037}"/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654</Words>
  <Application>Microsoft Office PowerPoint</Application>
  <PresentationFormat>On-screen Show (4:3)</PresentationFormat>
  <Paragraphs>139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Office Theme</vt:lpstr>
      <vt:lpstr>MathType 5.0 Equation</vt:lpstr>
      <vt:lpstr>MathType 7.0 Equation</vt:lpstr>
      <vt:lpstr>PowerPoint Presentation</vt:lpstr>
      <vt:lpstr>Shear center of C section</vt:lpstr>
      <vt:lpstr>Shear center of C section</vt:lpstr>
      <vt:lpstr>Shear center of C section</vt:lpstr>
      <vt:lpstr>Shear center of C section</vt:lpstr>
      <vt:lpstr>Segment AB</vt:lpstr>
      <vt:lpstr>Segment AB</vt:lpstr>
      <vt:lpstr>Segment AB</vt:lpstr>
      <vt:lpstr>Segment BC</vt:lpstr>
      <vt:lpstr>Segment BC</vt:lpstr>
      <vt:lpstr>Segment BC</vt:lpstr>
      <vt:lpstr>Segment BC</vt:lpstr>
      <vt:lpstr>Segment CD</vt:lpstr>
      <vt:lpstr>Segment CD</vt:lpstr>
      <vt:lpstr>Segment CD</vt:lpstr>
      <vt:lpstr>Force equilibrium</vt:lpstr>
      <vt:lpstr>Moment equilibrium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16</cp:revision>
  <dcterms:created xsi:type="dcterms:W3CDTF">2020-10-27T16:37:52Z</dcterms:created>
  <dcterms:modified xsi:type="dcterms:W3CDTF">2020-10-27T22:30:48Z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0x0101001446861E66B55641AE6575F44CB71A27</vt:lpwstr>
  </property>
</Properties>
</file>