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79" r:id="rId7"/>
    <p:sldId id="260" r:id="rId8"/>
    <p:sldId id="284" r:id="rId9"/>
    <p:sldId id="261" r:id="rId10"/>
    <p:sldId id="280" r:id="rId11"/>
    <p:sldId id="263" r:id="rId12"/>
    <p:sldId id="264" r:id="rId13"/>
    <p:sldId id="262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1" r:id="rId23"/>
    <p:sldId id="274" r:id="rId24"/>
    <p:sldId id="282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5081-B23F-40E8-9A6C-97CC660DD8C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912C-E816-45CC-9EAD-3F1655CF6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2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5081-B23F-40E8-9A6C-97CC660DD8C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912C-E816-45CC-9EAD-3F1655CF6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5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5081-B23F-40E8-9A6C-97CC660DD8C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912C-E816-45CC-9EAD-3F1655CF6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9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5081-B23F-40E8-9A6C-97CC660DD8C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912C-E816-45CC-9EAD-3F1655CF6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0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5081-B23F-40E8-9A6C-97CC660DD8C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912C-E816-45CC-9EAD-3F1655CF6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73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5081-B23F-40E8-9A6C-97CC660DD8C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912C-E816-45CC-9EAD-3F1655CF6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2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5081-B23F-40E8-9A6C-97CC660DD8C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912C-E816-45CC-9EAD-3F1655CF6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74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5081-B23F-40E8-9A6C-97CC660DD8C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912C-E816-45CC-9EAD-3F1655CF6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5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5081-B23F-40E8-9A6C-97CC660DD8C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912C-E816-45CC-9EAD-3F1655CF6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62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5081-B23F-40E8-9A6C-97CC660DD8C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912C-E816-45CC-9EAD-3F1655CF6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99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5081-B23F-40E8-9A6C-97CC660DD8C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912C-E816-45CC-9EAD-3F1655CF6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63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081-B23F-40E8-9A6C-97CC660DD8C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E912C-E816-45CC-9EAD-3F1655CF6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21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Strain Transformations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0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Transformations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65831"/>
              </p:ext>
            </p:extLst>
          </p:nvPr>
        </p:nvGraphicFramePr>
        <p:xfrm>
          <a:off x="107504" y="2636912"/>
          <a:ext cx="9028800" cy="270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3" imgW="3009600" imgH="901440" progId="Equation.DSMT4">
                  <p:embed/>
                </p:oleObj>
              </mc:Choice>
              <mc:Fallback>
                <p:oleObj name="Equation" r:id="rId3" imgW="300960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6912"/>
                        <a:ext cx="9028800" cy="27043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533400" y="1340768"/>
            <a:ext cx="5562600" cy="685800"/>
          </a:xfrm>
          <a:prstGeom prst="homePlate">
            <a:avLst>
              <a:gd name="adj" fmla="val 6308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Displacement  of a point 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along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 given direction n</a:t>
            </a:r>
          </a:p>
        </p:txBody>
      </p:sp>
    </p:spTree>
    <p:extLst>
      <p:ext uri="{BB962C8B-B14F-4D97-AF65-F5344CB8AC3E}">
        <p14:creationId xmlns:p14="http://schemas.microsoft.com/office/powerpoint/2010/main" val="369560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20030" y="1412776"/>
            <a:ext cx="6553200" cy="685800"/>
          </a:xfrm>
          <a:prstGeom prst="homePlate">
            <a:avLst>
              <a:gd name="adj" fmla="val 3835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Strain along direction x due to incremental displacement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D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endParaRPr lang="en-US" altLang="en-US" sz="2000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510421"/>
              </p:ext>
            </p:extLst>
          </p:nvPr>
        </p:nvGraphicFramePr>
        <p:xfrm>
          <a:off x="255712" y="2403375"/>
          <a:ext cx="8571960" cy="140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2857320" imgH="469800" progId="Equation.DSMT4">
                  <p:embed/>
                </p:oleObj>
              </mc:Choice>
              <mc:Fallback>
                <p:oleObj name="Equation" r:id="rId3" imgW="28573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12" y="2403375"/>
                        <a:ext cx="8571960" cy="1409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55374"/>
              </p:ext>
            </p:extLst>
          </p:nvPr>
        </p:nvGraphicFramePr>
        <p:xfrm>
          <a:off x="179512" y="5091458"/>
          <a:ext cx="8648640" cy="156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5" imgW="2882880" imgH="520560" progId="Equation.DSMT4">
                  <p:embed/>
                </p:oleObj>
              </mc:Choice>
              <mc:Fallback>
                <p:oleObj name="Equation" r:id="rId5" imgW="28828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091458"/>
                        <a:ext cx="8648640" cy="15616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539080" y="4100859"/>
            <a:ext cx="6553200" cy="685800"/>
          </a:xfrm>
          <a:prstGeom prst="homePlate">
            <a:avLst>
              <a:gd name="adj" fmla="val 3835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</a:rPr>
              <a:t>Strain along direction y due to incremental displacement </a:t>
            </a: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D</a:t>
            </a: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0951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533400" y="1772816"/>
            <a:ext cx="4876800" cy="685800"/>
          </a:xfrm>
          <a:prstGeom prst="homePlate">
            <a:avLst>
              <a:gd name="adj" fmla="val 5530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r>
              <a:rPr lang="en-US" altLang="en-US" sz="20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Analogously strain along direction n </a:t>
            </a:r>
          </a:p>
          <a:p>
            <a:r>
              <a:rPr lang="en-US" altLang="en-US" sz="20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due to incremental displacement </a:t>
            </a:r>
            <a:r>
              <a:rPr lang="en-US" altLang="en-US" sz="2000" b="1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D</a:t>
            </a:r>
            <a:r>
              <a:rPr lang="en-US" altLang="en-US" sz="2000" b="1" i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endParaRPr lang="en-US" altLang="en-US" sz="2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501611"/>
              </p:ext>
            </p:extLst>
          </p:nvPr>
        </p:nvGraphicFramePr>
        <p:xfrm>
          <a:off x="676275" y="2868613"/>
          <a:ext cx="822960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2743200" imgH="482400" progId="Equation.DSMT4">
                  <p:embed/>
                </p:oleObj>
              </mc:Choice>
              <mc:Fallback>
                <p:oleObj name="Equation" r:id="rId3" imgW="2743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868613"/>
                        <a:ext cx="8229600" cy="1446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64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Transformations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097761"/>
              </p:ext>
            </p:extLst>
          </p:nvPr>
        </p:nvGraphicFramePr>
        <p:xfrm>
          <a:off x="3216156" y="1338263"/>
          <a:ext cx="5460300" cy="49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2184120" imgH="1981080" progId="Equation.DSMT4">
                  <p:embed/>
                </p:oleObj>
              </mc:Choice>
              <mc:Fallback>
                <p:oleObj name="Equation" r:id="rId3" imgW="2184120" imgH="1981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156" y="1338263"/>
                        <a:ext cx="5460300" cy="4952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899592" y="1700808"/>
            <a:ext cx="2088232" cy="1188132"/>
          </a:xfrm>
          <a:prstGeom prst="homePlate">
            <a:avLst>
              <a:gd name="adj" fmla="val 2278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For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 small </a:t>
            </a:r>
            <a:endParaRPr lang="en-US" altLang="en-US" sz="2000" i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en-US" sz="20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change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D</a:t>
            </a:r>
            <a:endParaRPr lang="en-US" altLang="en-US" sz="2000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014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609600" y="1381905"/>
            <a:ext cx="5486400" cy="914400"/>
          </a:xfrm>
          <a:prstGeom prst="homePlate">
            <a:avLst>
              <a:gd name="adj" fmla="val 2408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Incremental elongation 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D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u</a:t>
            </a:r>
            <a:endParaRPr lang="en-US" altLang="en-US" sz="2000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025209"/>
              </p:ext>
            </p:extLst>
          </p:nvPr>
        </p:nvGraphicFramePr>
        <p:xfrm>
          <a:off x="798513" y="2516188"/>
          <a:ext cx="6972300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2323800" imgH="1384200" progId="Equation.DSMT4">
                  <p:embed/>
                </p:oleObj>
              </mc:Choice>
              <mc:Fallback>
                <p:oleObj name="Equation" r:id="rId3" imgW="2323800" imgH="13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2516188"/>
                        <a:ext cx="6972300" cy="4152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837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395536" y="1675656"/>
            <a:ext cx="8354888" cy="4572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Incremental elongation </a:t>
            </a:r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D</a:t>
            </a:r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 due to incremental displacement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D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in direction n </a:t>
            </a:r>
          </a:p>
        </p:txBody>
      </p:sp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124225"/>
              </p:ext>
            </p:extLst>
          </p:nvPr>
        </p:nvGraphicFramePr>
        <p:xfrm>
          <a:off x="463301" y="2473325"/>
          <a:ext cx="8285163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3" imgW="3682800" imgH="1434960" progId="Equation.DSMT4">
                  <p:embed/>
                </p:oleObj>
              </mc:Choice>
              <mc:Fallback>
                <p:oleObj name="Equation" r:id="rId3" imgW="368280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01" y="2473325"/>
                        <a:ext cx="8285163" cy="3228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54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713189"/>
              </p:ext>
            </p:extLst>
          </p:nvPr>
        </p:nvGraphicFramePr>
        <p:xfrm>
          <a:off x="395536" y="2795736"/>
          <a:ext cx="853416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3" imgW="4267080" imgH="1828800" progId="Equation.DSMT4">
                  <p:embed/>
                </p:oleObj>
              </mc:Choice>
              <mc:Fallback>
                <p:oleObj name="Equation" r:id="rId3" imgW="4267080" imgH="182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795736"/>
                        <a:ext cx="8534160" cy="3657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67544" y="1628800"/>
            <a:ext cx="1800200" cy="914400"/>
          </a:xfrm>
          <a:prstGeom prst="homePlate">
            <a:avLst>
              <a:gd name="adj" fmla="val 2797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Taking 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limits</a:t>
            </a:r>
            <a:endParaRPr lang="en-US" altLang="en-US" sz="2000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188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975312"/>
              </p:ext>
            </p:extLst>
          </p:nvPr>
        </p:nvGraphicFramePr>
        <p:xfrm>
          <a:off x="323528" y="2852936"/>
          <a:ext cx="8534160" cy="383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3" imgW="4267080" imgH="1917360" progId="Equation.DSMT4">
                  <p:embed/>
                </p:oleObj>
              </mc:Choice>
              <mc:Fallback>
                <p:oleObj name="Equation" r:id="rId3" imgW="4267080" imgH="1917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852936"/>
                        <a:ext cx="8534160" cy="38347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51520" y="1268760"/>
            <a:ext cx="1003920" cy="914400"/>
          </a:xfrm>
          <a:prstGeom prst="homePlate">
            <a:avLst>
              <a:gd name="adj" fmla="val 1304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20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Using</a:t>
            </a:r>
            <a:endParaRPr lang="en-US" altLang="en-US" sz="2000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188059"/>
              </p:ext>
            </p:extLst>
          </p:nvPr>
        </p:nvGraphicFramePr>
        <p:xfrm>
          <a:off x="1403648" y="1340768"/>
          <a:ext cx="624816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5" imgW="3124080" imgH="457200" progId="Equation.DSMT4">
                  <p:embed/>
                </p:oleObj>
              </mc:Choice>
              <mc:Fallback>
                <p:oleObj name="Equation" r:id="rId5" imgW="3124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340768"/>
                        <a:ext cx="6248160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0963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get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Alternate form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040960"/>
              </p:ext>
            </p:extLst>
          </p:nvPr>
        </p:nvGraphicFramePr>
        <p:xfrm>
          <a:off x="624408" y="2348879"/>
          <a:ext cx="7620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3048000" imgH="279400" progId="Equation.DSMT4">
                  <p:embed/>
                </p:oleObj>
              </mc:Choice>
              <mc:Fallback>
                <p:oleObj name="Equation" r:id="rId3" imgW="30480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08" y="2348879"/>
                        <a:ext cx="7620000" cy="698500"/>
                      </a:xfrm>
                      <a:prstGeom prst="rect">
                        <a:avLst/>
                      </a:prstGeom>
                      <a:solidFill>
                        <a:srgbClr val="E6E6E6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chemeClr val="bg2">
                            <a:alpha val="50000"/>
                          </a:scheme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382283"/>
              </p:ext>
            </p:extLst>
          </p:nvPr>
        </p:nvGraphicFramePr>
        <p:xfrm>
          <a:off x="624408" y="4436590"/>
          <a:ext cx="75882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5" imgW="3035300" imgH="469900" progId="Equation.DSMT4">
                  <p:embed/>
                </p:oleObj>
              </mc:Choice>
              <mc:Fallback>
                <p:oleObj name="Equation" r:id="rId5" imgW="30353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08" y="4436590"/>
                        <a:ext cx="7588250" cy="1174750"/>
                      </a:xfrm>
                      <a:prstGeom prst="rect">
                        <a:avLst/>
                      </a:prstGeom>
                      <a:solidFill>
                        <a:srgbClr val="E6E6E6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chemeClr val="bg2">
                            <a:alpha val="50000"/>
                          </a:scheme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82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083033"/>
              </p:ext>
            </p:extLst>
          </p:nvPr>
        </p:nvGraphicFramePr>
        <p:xfrm>
          <a:off x="3169936" y="1700808"/>
          <a:ext cx="5866560" cy="163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3" imgW="1955520" imgH="545760" progId="Equation.DSMT4">
                  <p:embed/>
                </p:oleObj>
              </mc:Choice>
              <mc:Fallback>
                <p:oleObj name="Equation" r:id="rId3" imgW="19555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936" y="1700808"/>
                        <a:ext cx="5866560" cy="16372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609600" y="3812760"/>
            <a:ext cx="5715000" cy="1066800"/>
          </a:xfrm>
          <a:prstGeom prst="homePlate">
            <a:avLst>
              <a:gd name="adj" fmla="val 2150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/>
          <a:lstStyle/>
          <a:p>
            <a:pPr algn="l"/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Analogously, along the two orthogonal directions – </a:t>
            </a:r>
          </a:p>
          <a:p>
            <a:pPr algn="l"/>
            <a:r>
              <a:rPr lang="en-US" altLang="en-US" sz="20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along </a:t>
            </a:r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q</a:t>
            </a:r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  <a:p>
            <a:pPr algn="l"/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and therefore  </a:t>
            </a:r>
            <a:r>
              <a:rPr lang="en-US" altLang="en-US" sz="20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 </a:t>
            </a:r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along ( </a:t>
            </a:r>
            <a:r>
              <a:rPr lang="en-US" altLang="en-US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q+p</a:t>
            </a:r>
            <a:r>
              <a:rPr lang="en-US" altLang="en-US" i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/2</a:t>
            </a:r>
            <a:r>
              <a:rPr lang="en-US" altLang="en-US" i="1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)</a:t>
            </a:r>
            <a:endParaRPr lang="en-US" altLang="en-US" i="1" dirty="0">
              <a:effectLst>
                <a:outerShdw blurRad="38100" dist="38100" dir="2700000" algn="tl">
                  <a:srgbClr val="FFFFFF"/>
                </a:outerShdw>
              </a:effectLst>
              <a:latin typeface="Symbol" pitchFamily="18" charset="2"/>
            </a:endParaRPr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978719"/>
              </p:ext>
            </p:extLst>
          </p:nvPr>
        </p:nvGraphicFramePr>
        <p:xfrm>
          <a:off x="685799" y="5184360"/>
          <a:ext cx="5790960" cy="148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5" imgW="1930320" imgH="495000" progId="Equation.DSMT4">
                  <p:embed/>
                </p:oleObj>
              </mc:Choice>
              <mc:Fallback>
                <p:oleObj name="Equation" r:id="rId5" imgW="19303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799" y="5184360"/>
                        <a:ext cx="5790960" cy="1485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762000" y="1556792"/>
            <a:ext cx="1865784" cy="1066800"/>
          </a:xfrm>
          <a:prstGeom prst="homePlate">
            <a:avLst>
              <a:gd name="adj" fmla="val 2150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/>
          <a:lstStyle/>
          <a:p>
            <a:pPr algn="l"/>
            <a:r>
              <a:rPr lang="en-US" altLang="en-US" sz="20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Shear in </a:t>
            </a:r>
            <a:r>
              <a:rPr lang="en-US" altLang="en-US" sz="2000" i="1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xy</a:t>
            </a:r>
            <a:endParaRPr lang="en-US" altLang="en-US" i="1" dirty="0">
              <a:effectLst>
                <a:outerShdw blurRad="38100" dist="38100" dir="2700000" algn="tl">
                  <a:srgbClr val="FFFFFF"/>
                </a:outerShdw>
              </a:effectLst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029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Strain Transformations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Basic definitions</a:t>
            </a:r>
          </a:p>
          <a:p>
            <a:r>
              <a:rPr lang="en-US" altLang="en-US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Displacement vector in one dimension</a:t>
            </a:r>
          </a:p>
          <a:p>
            <a:endParaRPr lang="en-US" altLang="en-US" i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en-US" altLang="en-US" i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en-US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Uniaxial strain</a:t>
            </a:r>
          </a:p>
          <a:p>
            <a:endParaRPr lang="en-US" altLang="en-US" i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444395"/>
              </p:ext>
            </p:extLst>
          </p:nvPr>
        </p:nvGraphicFramePr>
        <p:xfrm>
          <a:off x="1140668" y="4683596"/>
          <a:ext cx="67437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2247900" imgH="469900" progId="Equation.DSMT4">
                  <p:embed/>
                </p:oleObj>
              </mc:Choice>
              <mc:Fallback>
                <p:oleObj name="Equation" r:id="rId3" imgW="2247900" imgH="4699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668" y="4683596"/>
                        <a:ext cx="6743700" cy="1409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165485"/>
              </p:ext>
            </p:extLst>
          </p:nvPr>
        </p:nvGraphicFramePr>
        <p:xfrm>
          <a:off x="3707904" y="2780928"/>
          <a:ext cx="1143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380880" imgH="266400" progId="Equation.DSMT4">
                  <p:embed/>
                </p:oleObj>
              </mc:Choice>
              <mc:Fallback>
                <p:oleObj name="Equation" r:id="rId5" imgW="380880" imgH="26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780928"/>
                        <a:ext cx="11430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7385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664637"/>
              </p:ext>
            </p:extLst>
          </p:nvPr>
        </p:nvGraphicFramePr>
        <p:xfrm>
          <a:off x="539552" y="1784226"/>
          <a:ext cx="54610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2184120" imgH="571320" progId="Equation.DSMT4">
                  <p:embed/>
                </p:oleObj>
              </mc:Choice>
              <mc:Fallback>
                <p:oleObj name="Equation" r:id="rId3" imgW="2184120" imgH="571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84226"/>
                        <a:ext cx="5461000" cy="1428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460220"/>
              </p:ext>
            </p:extLst>
          </p:nvPr>
        </p:nvGraphicFramePr>
        <p:xfrm>
          <a:off x="483469" y="3578820"/>
          <a:ext cx="796925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5" imgW="3187700" imgH="1092200" progId="Equation.DSMT4">
                  <p:embed/>
                </p:oleObj>
              </mc:Choice>
              <mc:Fallback>
                <p:oleObj name="Equation" r:id="rId5" imgW="3187700" imgH="1092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469" y="3578820"/>
                        <a:ext cx="7969250" cy="273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5010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52952"/>
              </p:ext>
            </p:extLst>
          </p:nvPr>
        </p:nvGraphicFramePr>
        <p:xfrm>
          <a:off x="611560" y="2101552"/>
          <a:ext cx="56007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3" imgW="1866600" imgH="1498320" progId="Equation.DSMT4">
                  <p:embed/>
                </p:oleObj>
              </mc:Choice>
              <mc:Fallback>
                <p:oleObj name="Equation" r:id="rId3" imgW="1866600" imgH="14983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101552"/>
                        <a:ext cx="5600700" cy="449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533400" y="1607840"/>
            <a:ext cx="4038600" cy="381000"/>
          </a:xfrm>
          <a:prstGeom prst="homePlate">
            <a:avLst>
              <a:gd name="adj" fmla="val 4254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Some </a:t>
            </a:r>
            <a:r>
              <a:rPr lang="en-US" altLang="en-US" sz="20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geometry and analogy</a:t>
            </a:r>
            <a:endParaRPr lang="en-US" altLang="en-US" sz="2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5919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233421"/>
              </p:ext>
            </p:extLst>
          </p:nvPr>
        </p:nvGraphicFramePr>
        <p:xfrm>
          <a:off x="533400" y="2420888"/>
          <a:ext cx="8413200" cy="257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3" imgW="3365280" imgH="1028520" progId="Equation.DSMT4">
                  <p:embed/>
                </p:oleObj>
              </mc:Choice>
              <mc:Fallback>
                <p:oleObj name="Equation" r:id="rId3" imgW="3365280" imgH="1028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20888"/>
                        <a:ext cx="8413200" cy="257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533400" y="1628800"/>
            <a:ext cx="4038600" cy="381000"/>
          </a:xfrm>
          <a:prstGeom prst="homePlate">
            <a:avLst>
              <a:gd name="adj" fmla="val 4254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Some operator calculus</a:t>
            </a:r>
            <a:endParaRPr lang="en-US" altLang="en-US" sz="2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5947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450242"/>
              </p:ext>
            </p:extLst>
          </p:nvPr>
        </p:nvGraphicFramePr>
        <p:xfrm>
          <a:off x="467544" y="2276872"/>
          <a:ext cx="850860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3" imgW="3403440" imgH="1600200" progId="Equation.DSMT4">
                  <p:embed/>
                </p:oleObj>
              </mc:Choice>
              <mc:Fallback>
                <p:oleObj name="Equation" r:id="rId3" imgW="3403440" imgH="1600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76872"/>
                        <a:ext cx="8508600" cy="400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533400" y="1628800"/>
            <a:ext cx="4038600" cy="381000"/>
          </a:xfrm>
          <a:prstGeom prst="homePlate">
            <a:avLst>
              <a:gd name="adj" fmla="val 4254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20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Putting everything together</a:t>
            </a:r>
            <a:endParaRPr lang="en-US" altLang="en-US" sz="2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5450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656264"/>
              </p:ext>
            </p:extLst>
          </p:nvPr>
        </p:nvGraphicFramePr>
        <p:xfrm>
          <a:off x="607892" y="1724248"/>
          <a:ext cx="7492500" cy="492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3" imgW="2997000" imgH="1968480" progId="Equation.DSMT4">
                  <p:embed/>
                </p:oleObj>
              </mc:Choice>
              <mc:Fallback>
                <p:oleObj name="Equation" r:id="rId3" imgW="2997000" imgH="1968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92" y="1724248"/>
                        <a:ext cx="7492500" cy="4921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467544" y="1124744"/>
            <a:ext cx="1446312" cy="381000"/>
          </a:xfrm>
          <a:prstGeom prst="homePlate">
            <a:avLst>
              <a:gd name="adj" fmla="val 4254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20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Simplifying</a:t>
            </a:r>
            <a:endParaRPr lang="en-US" altLang="en-US" sz="2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1120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282917"/>
              </p:ext>
            </p:extLst>
          </p:nvPr>
        </p:nvGraphicFramePr>
        <p:xfrm>
          <a:off x="809402" y="4080824"/>
          <a:ext cx="7397100" cy="136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3" imgW="2958840" imgH="545760" progId="Equation.DSMT4">
                  <p:embed/>
                </p:oleObj>
              </mc:Choice>
              <mc:Fallback>
                <p:oleObj name="Equation" r:id="rId3" imgW="29588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402" y="4080824"/>
                        <a:ext cx="7397100" cy="1364400"/>
                      </a:xfrm>
                      <a:prstGeom prst="rect">
                        <a:avLst/>
                      </a:prstGeom>
                      <a:solidFill>
                        <a:srgbClr val="E6E6E6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352600"/>
              </p:ext>
            </p:extLst>
          </p:nvPr>
        </p:nvGraphicFramePr>
        <p:xfrm>
          <a:off x="711422" y="2578626"/>
          <a:ext cx="7587900" cy="117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5" imgW="3035160" imgH="469800" progId="Equation.DSMT4">
                  <p:embed/>
                </p:oleObj>
              </mc:Choice>
              <mc:Fallback>
                <p:oleObj name="Equation" r:id="rId5" imgW="3035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422" y="2578626"/>
                        <a:ext cx="7587900" cy="1174500"/>
                      </a:xfrm>
                      <a:prstGeom prst="rect">
                        <a:avLst/>
                      </a:prstGeom>
                      <a:solidFill>
                        <a:srgbClr val="E6E6E6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chemeClr val="bg2">
                            <a:alpha val="50000"/>
                          </a:scheme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600298" y="1748904"/>
            <a:ext cx="5867400" cy="381000"/>
          </a:xfrm>
          <a:prstGeom prst="homePlate">
            <a:avLst>
              <a:gd name="adj" fmla="val 6181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20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Summary of strain transformation formulae</a:t>
            </a:r>
          </a:p>
        </p:txBody>
      </p:sp>
    </p:spTree>
    <p:extLst>
      <p:ext uri="{BB962C8B-B14F-4D97-AF65-F5344CB8AC3E}">
        <p14:creationId xmlns:p14="http://schemas.microsoft.com/office/powerpoint/2010/main" val="3368983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AutoShape 14"/>
          <p:cNvSpPr>
            <a:spLocks noChangeArrowheads="1"/>
          </p:cNvSpPr>
          <p:nvPr/>
        </p:nvSpPr>
        <p:spPr bwMode="auto">
          <a:xfrm>
            <a:off x="416024" y="1486396"/>
            <a:ext cx="5867400" cy="381000"/>
          </a:xfrm>
          <a:prstGeom prst="homePlate">
            <a:avLst>
              <a:gd name="adj" fmla="val 6181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20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Summary of stress transformation formulae</a:t>
            </a:r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492224" y="5221560"/>
            <a:ext cx="6096000" cy="1447800"/>
          </a:xfrm>
          <a:prstGeom prst="homePlate">
            <a:avLst>
              <a:gd name="adj" fmla="val 16901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</a:rPr>
              <a:t>Formulae for stress and strain transformations are analogous and match term by term. </a:t>
            </a:r>
          </a:p>
          <a:p>
            <a:pPr algn="l"/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</a:rPr>
              <a:t>Formulae for principal strains, maximum and minimum strains, maximum shear will therefore be analogous</a:t>
            </a:r>
          </a:p>
        </p:txBody>
      </p:sp>
      <p:graphicFrame>
        <p:nvGraphicFramePr>
          <p:cNvPr id="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851955"/>
              </p:ext>
            </p:extLst>
          </p:nvPr>
        </p:nvGraphicFramePr>
        <p:xfrm>
          <a:off x="416023" y="2095996"/>
          <a:ext cx="8317800" cy="136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3" imgW="3327120" imgH="545760" progId="Equation.DSMT4">
                  <p:embed/>
                </p:oleObj>
              </mc:Choice>
              <mc:Fallback>
                <p:oleObj name="Equation" r:id="rId3" imgW="33271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23" y="2095996"/>
                        <a:ext cx="8317800" cy="1364400"/>
                      </a:xfrm>
                      <a:prstGeom prst="rect">
                        <a:avLst/>
                      </a:prstGeom>
                      <a:solidFill>
                        <a:srgbClr val="E6E6E6"/>
                      </a:solidFill>
                      <a:ln w="9525">
                        <a:solidFill>
                          <a:srgbClr val="5F5F5F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153759"/>
              </p:ext>
            </p:extLst>
          </p:nvPr>
        </p:nvGraphicFramePr>
        <p:xfrm>
          <a:off x="467544" y="3648776"/>
          <a:ext cx="5936400" cy="136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5" imgW="2374560" imgH="545760" progId="Equation.DSMT4">
                  <p:embed/>
                </p:oleObj>
              </mc:Choice>
              <mc:Fallback>
                <p:oleObj name="Equation" r:id="rId5" imgW="23745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648776"/>
                        <a:ext cx="5936400" cy="1364400"/>
                      </a:xfrm>
                      <a:prstGeom prst="rect">
                        <a:avLst/>
                      </a:prstGeom>
                      <a:solidFill>
                        <a:srgbClr val="E6E6E6"/>
                      </a:solidFill>
                      <a:ln w="9525">
                        <a:solidFill>
                          <a:srgbClr val="5F5F5F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9004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57200" y="2324397"/>
            <a:ext cx="2362200" cy="609600"/>
          </a:xfrm>
          <a:prstGeom prst="homePlate">
            <a:avLst>
              <a:gd name="adj" fmla="val 1555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20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Principal Normal Strain directions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222718"/>
              </p:ext>
            </p:extLst>
          </p:nvPr>
        </p:nvGraphicFramePr>
        <p:xfrm>
          <a:off x="3047999" y="2171996"/>
          <a:ext cx="3111300" cy="133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3" imgW="1244520" imgH="533160" progId="Equation.DSMT4">
                  <p:embed/>
                </p:oleObj>
              </mc:Choice>
              <mc:Fallback>
                <p:oleObj name="Equation" r:id="rId3" imgW="12445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99" y="2171996"/>
                        <a:ext cx="3111300" cy="1332900"/>
                      </a:xfrm>
                      <a:prstGeom prst="rect">
                        <a:avLst/>
                      </a:prstGeom>
                      <a:solidFill>
                        <a:srgbClr val="E6E6E6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457200" y="1714797"/>
            <a:ext cx="1981200" cy="381000"/>
          </a:xfrm>
          <a:prstGeom prst="homePlate">
            <a:avLst>
              <a:gd name="adj" fmla="val 208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</a:rPr>
              <a:t>Using analogy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937568" y="3675037"/>
            <a:ext cx="4343400" cy="381000"/>
          </a:xfrm>
          <a:prstGeom prst="homePlate">
            <a:avLst>
              <a:gd name="adj" fmla="val 4575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20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Principal / Extremal Normal Strains</a:t>
            </a:r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501025"/>
              </p:ext>
            </p:extLst>
          </p:nvPr>
        </p:nvGraphicFramePr>
        <p:xfrm>
          <a:off x="683567" y="4132236"/>
          <a:ext cx="7556400" cy="136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5" imgW="3022560" imgH="545760" progId="Equation.DSMT4">
                  <p:embed/>
                </p:oleObj>
              </mc:Choice>
              <mc:Fallback>
                <p:oleObj name="Equation" r:id="rId5" imgW="30225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7" y="4132236"/>
                        <a:ext cx="7556400" cy="1364400"/>
                      </a:xfrm>
                      <a:prstGeom prst="rect">
                        <a:avLst/>
                      </a:prstGeom>
                      <a:solidFill>
                        <a:srgbClr val="E6E6E6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chemeClr val="bg2">
                            <a:alpha val="50000"/>
                          </a:scheme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131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14"/>
          <p:cNvSpPr>
            <a:spLocks noChangeArrowheads="1"/>
          </p:cNvSpPr>
          <p:nvPr/>
        </p:nvSpPr>
        <p:spPr bwMode="auto">
          <a:xfrm>
            <a:off x="539552" y="1556792"/>
            <a:ext cx="2362200" cy="685800"/>
          </a:xfrm>
          <a:prstGeom prst="homePlate">
            <a:avLst>
              <a:gd name="adj" fmla="val 1382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20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Extremal shear strain directions</a:t>
            </a:r>
          </a:p>
        </p:txBody>
      </p:sp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749942"/>
              </p:ext>
            </p:extLst>
          </p:nvPr>
        </p:nvGraphicFramePr>
        <p:xfrm>
          <a:off x="2881659" y="4686448"/>
          <a:ext cx="4984200" cy="14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3" imgW="1993680" imgH="596880" progId="Equation.DSMT4">
                  <p:embed/>
                </p:oleObj>
              </mc:Choice>
              <mc:Fallback>
                <p:oleObj name="Equation" r:id="rId3" imgW="199368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659" y="4686448"/>
                        <a:ext cx="4984200" cy="1492200"/>
                      </a:xfrm>
                      <a:prstGeom prst="rect">
                        <a:avLst/>
                      </a:prstGeom>
                      <a:solidFill>
                        <a:srgbClr val="E6E6E6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chemeClr val="bg2">
                            <a:alpha val="50000"/>
                          </a:scheme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671859" y="3064024"/>
            <a:ext cx="1828800" cy="990600"/>
          </a:xfrm>
          <a:prstGeom prst="homePlate">
            <a:avLst>
              <a:gd name="adj" fmla="val 2644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20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Extremal Shear Strains</a:t>
            </a:r>
          </a:p>
        </p:txBody>
      </p:sp>
      <p:graphicFrame>
        <p:nvGraphicFramePr>
          <p:cNvPr id="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614820"/>
              </p:ext>
            </p:extLst>
          </p:nvPr>
        </p:nvGraphicFramePr>
        <p:xfrm>
          <a:off x="3567459" y="1844823"/>
          <a:ext cx="3429000" cy="133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5" imgW="1371600" imgH="533160" progId="Equation.DSMT4">
                  <p:embed/>
                </p:oleObj>
              </mc:Choice>
              <mc:Fallback>
                <p:oleObj name="Equation" r:id="rId5" imgW="13716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459" y="1844823"/>
                        <a:ext cx="3429000" cy="1332900"/>
                      </a:xfrm>
                      <a:prstGeom prst="rect">
                        <a:avLst/>
                      </a:prstGeom>
                      <a:solidFill>
                        <a:srgbClr val="E6E6E6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142593"/>
              </p:ext>
            </p:extLst>
          </p:nvPr>
        </p:nvGraphicFramePr>
        <p:xfrm>
          <a:off x="2653058" y="2987824"/>
          <a:ext cx="5428800" cy="155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7" imgW="2171520" imgH="622080" progId="Equation.DSMT4">
                  <p:embed/>
                </p:oleObj>
              </mc:Choice>
              <mc:Fallback>
                <p:oleObj name="Equation" r:id="rId7" imgW="217152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3058" y="2987824"/>
                        <a:ext cx="5428800" cy="1555200"/>
                      </a:xfrm>
                      <a:prstGeom prst="rect">
                        <a:avLst/>
                      </a:prstGeom>
                      <a:solidFill>
                        <a:srgbClr val="E6E6E6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21"/>
          <p:cNvSpPr>
            <a:spLocks noChangeArrowheads="1"/>
          </p:cNvSpPr>
          <p:nvPr/>
        </p:nvSpPr>
        <p:spPr bwMode="auto">
          <a:xfrm>
            <a:off x="595659" y="4838849"/>
            <a:ext cx="2133600" cy="685800"/>
          </a:xfrm>
          <a:prstGeom prst="homePlate">
            <a:avLst>
              <a:gd name="adj" fmla="val 1248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20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Direction of zero normal strain </a:t>
            </a:r>
          </a:p>
        </p:txBody>
      </p:sp>
    </p:spTree>
    <p:extLst>
      <p:ext uri="{BB962C8B-B14F-4D97-AF65-F5344CB8AC3E}">
        <p14:creationId xmlns:p14="http://schemas.microsoft.com/office/powerpoint/2010/main" val="383452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Strain Transformations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Biaxial strain</a:t>
            </a:r>
          </a:p>
          <a:p>
            <a:r>
              <a:rPr lang="en-US" altLang="en-US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Displacement vector in two dimensions</a:t>
            </a:r>
          </a:p>
          <a:p>
            <a:endParaRPr lang="en-US" altLang="en-US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en-US" altLang="en-US" i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en-US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 position of a point (</a:t>
            </a:r>
            <a:r>
              <a:rPr lang="en-US" altLang="en-US" i="1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x,y</a:t>
            </a:r>
            <a:r>
              <a:rPr lang="en-US" altLang="en-US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) is a vector</a:t>
            </a:r>
          </a:p>
          <a:p>
            <a:r>
              <a:rPr lang="en-US" altLang="en-US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Thus we have a vector function of a vector variable. </a:t>
            </a:r>
          </a:p>
          <a:p>
            <a:r>
              <a:rPr lang="en-US" altLang="en-US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We call it a field and hence use the term displacement field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111837"/>
              </p:ext>
            </p:extLst>
          </p:nvPr>
        </p:nvGraphicFramePr>
        <p:xfrm>
          <a:off x="1072852" y="2852936"/>
          <a:ext cx="6667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2222500" imgH="279400" progId="Equation.DSMT4">
                  <p:embed/>
                </p:oleObj>
              </mc:Choice>
              <mc:Fallback>
                <p:oleObj name="Equation" r:id="rId3" imgW="2222500" imgH="2794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852" y="2852936"/>
                        <a:ext cx="6667500" cy="83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244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Strain Transformations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en-US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Biaxial </a:t>
            </a:r>
            <a:r>
              <a:rPr lang="en-US" altLang="en-US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strain</a:t>
            </a:r>
          </a:p>
          <a:p>
            <a:r>
              <a:rPr lang="en-US" altLang="en-US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Normal Strains</a:t>
            </a:r>
            <a:endParaRPr lang="en-US" altLang="en-US" i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00787"/>
              </p:ext>
            </p:extLst>
          </p:nvPr>
        </p:nvGraphicFramePr>
        <p:xfrm>
          <a:off x="342578" y="2595364"/>
          <a:ext cx="85725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2857500" imgH="469900" progId="Equation.DSMT4">
                  <p:embed/>
                </p:oleObj>
              </mc:Choice>
              <mc:Fallback>
                <p:oleObj name="Equation" r:id="rId3" imgW="2857500" imgH="4699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78" y="2595364"/>
                        <a:ext cx="8572500" cy="1409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38063"/>
              </p:ext>
            </p:extLst>
          </p:nvPr>
        </p:nvGraphicFramePr>
        <p:xfrm>
          <a:off x="323528" y="4387180"/>
          <a:ext cx="8648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2882900" imgH="520700" progId="Equation.DSMT4">
                  <p:embed/>
                </p:oleObj>
              </mc:Choice>
              <mc:Fallback>
                <p:oleObj name="Equation" r:id="rId5" imgW="2882900" imgH="5207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387180"/>
                        <a:ext cx="8648700" cy="1562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65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Strain Transformations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en-US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Biaxial </a:t>
            </a:r>
            <a:r>
              <a:rPr lang="en-US" altLang="en-US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strain</a:t>
            </a:r>
          </a:p>
          <a:p>
            <a:r>
              <a:rPr lang="en-US" altLang="en-US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Shear strain</a:t>
            </a:r>
            <a:endParaRPr lang="en-US" altLang="en-US" i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824506"/>
              </p:ext>
            </p:extLst>
          </p:nvPr>
        </p:nvGraphicFramePr>
        <p:xfrm>
          <a:off x="867387" y="2708920"/>
          <a:ext cx="5864853" cy="1637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1954951" imgH="545863" progId="Equation.DSMT4">
                  <p:embed/>
                </p:oleObj>
              </mc:Choice>
              <mc:Fallback>
                <p:oleObj name="Equation" r:id="rId3" imgW="1954951" imgH="5458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387" y="2708920"/>
                        <a:ext cx="5864853" cy="16375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09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Strain Transformations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en-US" i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609600" y="1628800"/>
            <a:ext cx="4876800" cy="685800"/>
          </a:xfrm>
          <a:prstGeom prst="homePlate">
            <a:avLst>
              <a:gd name="adj" fmla="val 5530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 particular direction in vector form</a:t>
            </a:r>
          </a:p>
        </p:txBody>
      </p:sp>
      <p:graphicFrame>
        <p:nvGraphicFramePr>
          <p:cNvPr id="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717962"/>
              </p:ext>
            </p:extLst>
          </p:nvPr>
        </p:nvGraphicFramePr>
        <p:xfrm>
          <a:off x="685799" y="2780928"/>
          <a:ext cx="5180760" cy="79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3" imgW="1726920" imgH="266400" progId="Equation.DSMT4">
                  <p:embed/>
                </p:oleObj>
              </mc:Choice>
              <mc:Fallback>
                <p:oleObj name="Equation" r:id="rId3" imgW="17269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799" y="2780928"/>
                        <a:ext cx="5180760" cy="799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665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Strain Transformations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en-US" i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AutoShape 28"/>
          <p:cNvSpPr>
            <a:spLocks noChangeArrowheads="1"/>
          </p:cNvSpPr>
          <p:nvPr/>
        </p:nvSpPr>
        <p:spPr bwMode="auto">
          <a:xfrm>
            <a:off x="609600" y="1340768"/>
            <a:ext cx="5791200" cy="685800"/>
          </a:xfrm>
          <a:prstGeom prst="homePlate">
            <a:avLst>
              <a:gd name="adj" fmla="val 6567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Consider a small distance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D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along the direction </a:t>
            </a:r>
            <a:r>
              <a:rPr lang="en-US" altLang="en-US" sz="20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</a:p>
        </p:txBody>
      </p:sp>
      <p:graphicFrame>
        <p:nvGraphicFramePr>
          <p:cNvPr id="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702525"/>
              </p:ext>
            </p:extLst>
          </p:nvPr>
        </p:nvGraphicFramePr>
        <p:xfrm>
          <a:off x="685799" y="2132856"/>
          <a:ext cx="7352640" cy="308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2450880" imgH="1028520" progId="Equation.DSMT4">
                  <p:embed/>
                </p:oleObj>
              </mc:Choice>
              <mc:Fallback>
                <p:oleObj name="Equation" r:id="rId3" imgW="2450880" imgH="1028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799" y="2132856"/>
                        <a:ext cx="7352640" cy="30855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246180"/>
              </p:ext>
            </p:extLst>
          </p:nvPr>
        </p:nvGraphicFramePr>
        <p:xfrm>
          <a:off x="2819399" y="5373216"/>
          <a:ext cx="4686120" cy="144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5" imgW="1562040" imgH="482400" progId="Equation.DSMT4">
                  <p:embed/>
                </p:oleObj>
              </mc:Choice>
              <mc:Fallback>
                <p:oleObj name="Equation" r:id="rId5" imgW="1562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399" y="5373216"/>
                        <a:ext cx="4686120" cy="144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32"/>
          <p:cNvSpPr>
            <a:spLocks noChangeArrowheads="1"/>
          </p:cNvSpPr>
          <p:nvPr/>
        </p:nvSpPr>
        <p:spPr bwMode="auto">
          <a:xfrm>
            <a:off x="609600" y="5712296"/>
            <a:ext cx="1905000" cy="381000"/>
          </a:xfrm>
          <a:prstGeom prst="homePlate">
            <a:avLst>
              <a:gd name="adj" fmla="val 3888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 the limit</a:t>
            </a:r>
            <a:endParaRPr lang="en-US" altLang="en-US" sz="2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737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Strain Transformations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en-US" i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AutoShape 28"/>
          <p:cNvSpPr>
            <a:spLocks noChangeArrowheads="1"/>
          </p:cNvSpPr>
          <p:nvPr/>
        </p:nvSpPr>
        <p:spPr bwMode="auto">
          <a:xfrm>
            <a:off x="609600" y="1340768"/>
            <a:ext cx="5791200" cy="685800"/>
          </a:xfrm>
          <a:prstGeom prst="homePlate">
            <a:avLst>
              <a:gd name="adj" fmla="val 6567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 3 D</a:t>
            </a:r>
            <a:endParaRPr lang="en-US" altLang="en-US" sz="2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990044"/>
              </p:ext>
            </p:extLst>
          </p:nvPr>
        </p:nvGraphicFramePr>
        <p:xfrm>
          <a:off x="133350" y="2076450"/>
          <a:ext cx="8458200" cy="319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3" imgW="2819160" imgH="1066680" progId="Equation.DSMT4">
                  <p:embed/>
                </p:oleObj>
              </mc:Choice>
              <mc:Fallback>
                <p:oleObj name="Equation" r:id="rId3" imgW="281916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2076450"/>
                        <a:ext cx="8458200" cy="3198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877500"/>
              </p:ext>
            </p:extLst>
          </p:nvPr>
        </p:nvGraphicFramePr>
        <p:xfrm>
          <a:off x="2571750" y="5373688"/>
          <a:ext cx="518160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5" imgW="1726920" imgH="482400" progId="Equation.DSMT4">
                  <p:embed/>
                </p:oleObj>
              </mc:Choice>
              <mc:Fallback>
                <p:oleObj name="Equation" r:id="rId5" imgW="17269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373688"/>
                        <a:ext cx="5181600" cy="1446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32"/>
          <p:cNvSpPr>
            <a:spLocks noChangeArrowheads="1"/>
          </p:cNvSpPr>
          <p:nvPr/>
        </p:nvSpPr>
        <p:spPr bwMode="auto">
          <a:xfrm>
            <a:off x="609600" y="5712296"/>
            <a:ext cx="1905000" cy="381000"/>
          </a:xfrm>
          <a:prstGeom prst="homePlate">
            <a:avLst>
              <a:gd name="adj" fmla="val 3888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 the limit</a:t>
            </a:r>
            <a:endParaRPr lang="en-US" altLang="en-US" sz="2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898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Strain Transformations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33400" y="1628800"/>
            <a:ext cx="3429000" cy="685800"/>
          </a:xfrm>
          <a:prstGeom prst="homePlate">
            <a:avLst>
              <a:gd name="adj" fmla="val 3888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</a:rPr>
              <a:t>Displacement of a point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278126"/>
              </p:ext>
            </p:extLst>
          </p:nvPr>
        </p:nvGraphicFramePr>
        <p:xfrm>
          <a:off x="609600" y="2564903"/>
          <a:ext cx="6667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3" imgW="2222500" imgH="279400" progId="Equation.DSMT4">
                  <p:embed/>
                </p:oleObj>
              </mc:Choice>
              <mc:Fallback>
                <p:oleObj name="Equation" r:id="rId3" imgW="22225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64903"/>
                        <a:ext cx="6667500" cy="83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6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6861E66B55641AE6575F44CB71A27" ma:contentTypeVersion="2" ma:contentTypeDescription="Create a new document." ma:contentTypeScope="" ma:versionID="4b35607b4ed4efdf9b624cbff1e22375">
  <xsd:schema xmlns:xsd="http://www.w3.org/2001/XMLSchema" xmlns:xs="http://www.w3.org/2001/XMLSchema" xmlns:p="http://schemas.microsoft.com/office/2006/metadata/properties" xmlns:ns2="8ea5e6b7-b3de-443a-b1f0-55105e463460" targetNamespace="http://schemas.microsoft.com/office/2006/metadata/properties" ma:root="true" ma:fieldsID="69e72cdc59b480a047fb28f085ec0421" ns2:_="">
    <xsd:import namespace="8ea5e6b7-b3de-443a-b1f0-55105e463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5e6b7-b3de-443a-b1f0-55105e463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A6AC5D-2308-4D93-A904-FB9823BFC837}"/>
</file>

<file path=customXml/itemProps2.xml><?xml version="1.0" encoding="utf-8"?>
<ds:datastoreItem xmlns:ds="http://schemas.openxmlformats.org/officeDocument/2006/customXml" ds:itemID="{925697D5-D26F-4749-872C-0669FE3C76DF}"/>
</file>

<file path=customXml/itemProps3.xml><?xml version="1.0" encoding="utf-8"?>
<ds:datastoreItem xmlns:ds="http://schemas.openxmlformats.org/officeDocument/2006/customXml" ds:itemID="{B64462B2-9F4E-4785-8A17-10F1DD87E8B3}"/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300</Words>
  <Application>Microsoft Office PowerPoint</Application>
  <PresentationFormat>On-screen Show (4:3)</PresentationFormat>
  <Paragraphs>83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Office Theme</vt:lpstr>
      <vt:lpstr>Equation</vt:lpstr>
      <vt:lpstr>MathType 7.0 Equation</vt:lpstr>
      <vt:lpstr>MathType 5.0 Equation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  <vt:lpstr>Strain Transformations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Strain Transformations</dc:title>
  <dc:creator>Windows User</dc:creator>
  <cp:lastModifiedBy>Windows User</cp:lastModifiedBy>
  <cp:revision>10</cp:revision>
  <dcterms:created xsi:type="dcterms:W3CDTF">2020-11-03T14:25:00Z</dcterms:created>
  <dcterms:modified xsi:type="dcterms:W3CDTF">2020-11-03T21:28:26Z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0x0101001446861E66B55641AE6575F44CB71A27</vt:lpwstr>
  </property>
</Properties>
</file>