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57" r:id="rId5"/>
    <p:sldId id="271" r:id="rId6"/>
    <p:sldId id="270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8" r:id="rId16"/>
    <p:sldId id="274" r:id="rId17"/>
    <p:sldId id="275" r:id="rId18"/>
    <p:sldId id="276" r:id="rId19"/>
    <p:sldId id="284" r:id="rId20"/>
    <p:sldId id="280" r:id="rId21"/>
    <p:sldId id="282" r:id="rId22"/>
    <p:sldId id="281" r:id="rId23"/>
    <p:sldId id="283" r:id="rId24"/>
    <p:sldId id="277" r:id="rId25"/>
    <p:sldId id="285" r:id="rId26"/>
    <p:sldId id="287" r:id="rId27"/>
    <p:sldId id="286" r:id="rId28"/>
    <p:sldId id="288" r:id="rId29"/>
    <p:sldId id="290" r:id="rId30"/>
    <p:sldId id="289" r:id="rId31"/>
    <p:sldId id="292" r:id="rId32"/>
    <p:sldId id="291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0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1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7867-ABB4-4449-AFF1-7593060B2A44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B31E-07C0-4F7E-AA0F-7D0457D1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6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Stress Transformation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to a tensor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5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Stress at a point is defined in  terms of a vector called the traction vector. </a:t>
            </a:r>
          </a:p>
          <a:p>
            <a:r>
              <a:rPr lang="en-US" sz="2800" dirty="0" smtClean="0"/>
              <a:t>Its magnitude is the ratio of the magnitudes  of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F </a:t>
            </a:r>
            <a:r>
              <a:rPr lang="en-US" sz="2800" dirty="0" smtClean="0"/>
              <a:t>and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A </a:t>
            </a:r>
            <a:r>
              <a:rPr lang="en-US" sz="2800" dirty="0" smtClean="0"/>
              <a:t>vectors</a:t>
            </a:r>
          </a:p>
          <a:p>
            <a:r>
              <a:rPr lang="en-US" sz="2800" dirty="0" smtClean="0"/>
              <a:t>The direction is that of the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F </a:t>
            </a:r>
            <a:r>
              <a:rPr lang="en-US" sz="2800" dirty="0" smtClean="0"/>
              <a:t>vector.</a:t>
            </a:r>
            <a:endParaRPr lang="en-IN" sz="2800" dirty="0" smtClean="0"/>
          </a:p>
          <a:p>
            <a:endParaRPr lang="en-IN" sz="28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34890"/>
              </p:ext>
            </p:extLst>
          </p:nvPr>
        </p:nvGraphicFramePr>
        <p:xfrm>
          <a:off x="2267744" y="5229200"/>
          <a:ext cx="5409720" cy="140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803240" imgH="469800" progId="Equation.DSMT4">
                  <p:embed/>
                </p:oleObj>
              </mc:Choice>
              <mc:Fallback>
                <p:oleObj name="Equation" r:id="rId3" imgW="1803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5229200"/>
                        <a:ext cx="5409720" cy="140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5076056" y="1527175"/>
            <a:ext cx="3960440" cy="3197969"/>
            <a:chOff x="5076056" y="2031231"/>
            <a:chExt cx="3960440" cy="3197969"/>
          </a:xfrm>
        </p:grpSpPr>
        <p:grpSp>
          <p:nvGrpSpPr>
            <p:cNvPr id="57" name="Group 56"/>
            <p:cNvGrpSpPr/>
            <p:nvPr/>
          </p:nvGrpSpPr>
          <p:grpSpPr>
            <a:xfrm>
              <a:off x="5076056" y="2031231"/>
              <a:ext cx="3960440" cy="3197969"/>
              <a:chOff x="5076056" y="2031231"/>
              <a:chExt cx="3960440" cy="319796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076056" y="2031231"/>
                <a:ext cx="3960440" cy="3197969"/>
                <a:chOff x="1844824" y="1085999"/>
                <a:chExt cx="3960440" cy="3197969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 rot="20261926">
                  <a:off x="2914686" y="1222526"/>
                  <a:ext cx="2238774" cy="2664296"/>
                  <a:chOff x="3530486" y="1403648"/>
                  <a:chExt cx="2238774" cy="2664296"/>
                </a:xfrm>
              </p:grpSpPr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3530486" y="1403648"/>
                    <a:ext cx="978634" cy="136815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3573016" y="2771800"/>
                    <a:ext cx="1253614" cy="1296144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3573016" y="2771800"/>
                    <a:ext cx="2196244" cy="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844824" y="1085999"/>
                  <a:ext cx="3960440" cy="3197969"/>
                  <a:chOff x="2790644" y="487869"/>
                  <a:chExt cx="3960440" cy="3197969"/>
                </a:xfrm>
              </p:grpSpPr>
              <p:cxnSp>
                <p:nvCxnSpPr>
                  <p:cNvPr id="66" name="Straight Arrow Connector 65"/>
                  <p:cNvCxnSpPr/>
                  <p:nvPr/>
                </p:nvCxnSpPr>
                <p:spPr>
                  <a:xfrm flipV="1">
                    <a:off x="3140968" y="805518"/>
                    <a:ext cx="0" cy="25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3153018" y="3316506"/>
                    <a:ext cx="3310034" cy="221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391044" y="331650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790644" y="58949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598956" y="109355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I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582732" y="487869"/>
                    <a:ext cx="7627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err="1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206536" y="2529402"/>
                    <a:ext cx="7819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07198" y="2356279"/>
                  <a:ext cx="1959620" cy="155835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/>
              <p:cNvCxnSpPr/>
              <p:nvPr/>
            </p:nvCxnSpPr>
            <p:spPr>
              <a:xfrm rot="16200000">
                <a:off x="5261283" y="3110171"/>
                <a:ext cx="1959620" cy="155835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7020272" y="2607295"/>
                <a:ext cx="35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dirty="0"/>
              </a:p>
            </p:txBody>
          </p:sp>
        </p:grp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>
              <a:off x="5968454" y="3729941"/>
              <a:ext cx="979810" cy="77917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516216" y="4335487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7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18410"/>
              </p:ext>
            </p:extLst>
          </p:nvPr>
        </p:nvGraphicFramePr>
        <p:xfrm>
          <a:off x="512067" y="4889500"/>
          <a:ext cx="83804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352680" imgH="469800" progId="Equation.DSMT4">
                  <p:embed/>
                </p:oleObj>
              </mc:Choice>
              <mc:Fallback>
                <p:oleObj name="Equation" r:id="rId3" imgW="33526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7" y="4889500"/>
                        <a:ext cx="83804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2778382"/>
          </a:xfrm>
        </p:spPr>
        <p:txBody>
          <a:bodyPr>
            <a:normAutofit/>
          </a:bodyPr>
          <a:lstStyle/>
          <a:p>
            <a:r>
              <a:rPr lang="en-US" dirty="0" smtClean="0"/>
              <a:t> We now consider the component of the traction vector along the normal to the area and do some manipulations. 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39" name="Group 38"/>
          <p:cNvGrpSpPr/>
          <p:nvPr/>
        </p:nvGrpSpPr>
        <p:grpSpPr>
          <a:xfrm>
            <a:off x="5076056" y="1527175"/>
            <a:ext cx="3960440" cy="3197969"/>
            <a:chOff x="5076056" y="2031231"/>
            <a:chExt cx="3960440" cy="3197969"/>
          </a:xfrm>
        </p:grpSpPr>
        <p:grpSp>
          <p:nvGrpSpPr>
            <p:cNvPr id="40" name="Group 39"/>
            <p:cNvGrpSpPr/>
            <p:nvPr/>
          </p:nvGrpSpPr>
          <p:grpSpPr>
            <a:xfrm>
              <a:off x="5076056" y="2031231"/>
              <a:ext cx="3960440" cy="3197969"/>
              <a:chOff x="5076056" y="2031231"/>
              <a:chExt cx="3960440" cy="319796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076056" y="2031231"/>
                <a:ext cx="3960440" cy="3197969"/>
                <a:chOff x="1844824" y="1085999"/>
                <a:chExt cx="3960440" cy="319796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 rot="20261926">
                  <a:off x="2914686" y="1222526"/>
                  <a:ext cx="2238774" cy="2664296"/>
                  <a:chOff x="3530486" y="1403648"/>
                  <a:chExt cx="2238774" cy="2664296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3530486" y="1403648"/>
                    <a:ext cx="978634" cy="136815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3573016" y="2771800"/>
                    <a:ext cx="1253614" cy="1296144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3573016" y="2771800"/>
                    <a:ext cx="2196244" cy="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844824" y="1085999"/>
                  <a:ext cx="3960440" cy="3197969"/>
                  <a:chOff x="2790644" y="487869"/>
                  <a:chExt cx="3960440" cy="3197969"/>
                </a:xfrm>
              </p:grpSpPr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3140968" y="805518"/>
                    <a:ext cx="0" cy="25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V="1">
                    <a:off x="3153018" y="3316506"/>
                    <a:ext cx="3310034" cy="221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391044" y="331650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790644" y="58949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98956" y="109355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I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82732" y="487869"/>
                    <a:ext cx="7627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err="1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206536" y="2529402"/>
                    <a:ext cx="7819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7198" y="2356279"/>
                  <a:ext cx="1959620" cy="155835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rot="16200000">
                <a:off x="5261283" y="3110171"/>
                <a:ext cx="1959620" cy="155835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020272" y="2607295"/>
                <a:ext cx="35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dirty="0"/>
              </a:p>
            </p:txBody>
          </p:sp>
        </p:grpSp>
        <p:cxnSp>
          <p:nvCxnSpPr>
            <p:cNvPr id="41" name="Straight Connector 40"/>
            <p:cNvCxnSpPr>
              <a:cxnSpLocks noChangeAspect="1"/>
            </p:cNvCxnSpPr>
            <p:nvPr/>
          </p:nvCxnSpPr>
          <p:spPr>
            <a:xfrm>
              <a:off x="5968454" y="3729941"/>
              <a:ext cx="979810" cy="77917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516216" y="4335487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95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80370"/>
              </p:ext>
            </p:extLst>
          </p:nvPr>
        </p:nvGraphicFramePr>
        <p:xfrm>
          <a:off x="5431036" y="5127625"/>
          <a:ext cx="31734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036" y="5127625"/>
                        <a:ext cx="31734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component of the traction vector is the normal stress. </a:t>
            </a:r>
          </a:p>
          <a:p>
            <a:r>
              <a:rPr lang="en-US" dirty="0" smtClean="0"/>
              <a:t>As we can see, this is simply the ratio of the force component normal to the surface, i.e. the normal force, to the area of the surface.</a:t>
            </a:r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5076056" y="1527175"/>
            <a:ext cx="3960440" cy="3197969"/>
            <a:chOff x="5076056" y="2031231"/>
            <a:chExt cx="3960440" cy="3197969"/>
          </a:xfrm>
        </p:grpSpPr>
        <p:grpSp>
          <p:nvGrpSpPr>
            <p:cNvPr id="39" name="Group 38"/>
            <p:cNvGrpSpPr/>
            <p:nvPr/>
          </p:nvGrpSpPr>
          <p:grpSpPr>
            <a:xfrm>
              <a:off x="5076056" y="2031231"/>
              <a:ext cx="3960440" cy="3197969"/>
              <a:chOff x="5076056" y="2031231"/>
              <a:chExt cx="3960440" cy="319796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076056" y="2031231"/>
                <a:ext cx="3960440" cy="3197969"/>
                <a:chOff x="1844824" y="1085999"/>
                <a:chExt cx="3960440" cy="319796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 rot="20261926">
                  <a:off x="2914686" y="1222526"/>
                  <a:ext cx="2238774" cy="2664296"/>
                  <a:chOff x="3530486" y="1403648"/>
                  <a:chExt cx="2238774" cy="2664296"/>
                </a:xfrm>
              </p:grpSpPr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3530486" y="1403648"/>
                    <a:ext cx="978634" cy="136815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3573016" y="2771800"/>
                    <a:ext cx="1253614" cy="1296144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3573016" y="2771800"/>
                    <a:ext cx="2196244" cy="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1844824" y="1085999"/>
                  <a:ext cx="3960440" cy="3197969"/>
                  <a:chOff x="2790644" y="487869"/>
                  <a:chExt cx="3960440" cy="3197969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3140968" y="805518"/>
                    <a:ext cx="0" cy="25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3153018" y="3316506"/>
                    <a:ext cx="3310034" cy="221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91044" y="331650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790644" y="58949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598956" y="109355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I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82732" y="487869"/>
                    <a:ext cx="7627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err="1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206536" y="2529402"/>
                    <a:ext cx="7819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207198" y="2356279"/>
                  <a:ext cx="1959620" cy="155835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rot="16200000">
                <a:off x="5261283" y="3110171"/>
                <a:ext cx="1959620" cy="155835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7020272" y="2607295"/>
                <a:ext cx="35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dirty="0"/>
              </a:p>
            </p:txBody>
          </p:sp>
        </p:grpSp>
        <p:cxnSp>
          <p:nvCxnSpPr>
            <p:cNvPr id="40" name="Straight Connector 39"/>
            <p:cNvCxnSpPr>
              <a:cxnSpLocks noChangeAspect="1"/>
            </p:cNvCxnSpPr>
            <p:nvPr/>
          </p:nvCxnSpPr>
          <p:spPr>
            <a:xfrm>
              <a:off x="5968454" y="3729941"/>
              <a:ext cx="979810" cy="77917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16216" y="4335487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42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78633"/>
              </p:ext>
            </p:extLst>
          </p:nvPr>
        </p:nvGraphicFramePr>
        <p:xfrm>
          <a:off x="2915816" y="4772868"/>
          <a:ext cx="56483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260440" imgH="787320" progId="Equation.DSMT4">
                  <p:embed/>
                </p:oleObj>
              </mc:Choice>
              <mc:Fallback>
                <p:oleObj name="Equation" r:id="rId3" imgW="22604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72868"/>
                        <a:ext cx="56483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Next we consider the component of the traction vector along the surface. </a:t>
            </a:r>
          </a:p>
          <a:p>
            <a:pPr algn="just"/>
            <a:r>
              <a:rPr lang="en-US" sz="2800" dirty="0" smtClean="0"/>
              <a:t>Its will simply be the  magnitude of the vector difference of the traction vector and its normal component.</a:t>
            </a:r>
            <a:endParaRPr lang="en-IN" sz="28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5076056" y="1383159"/>
            <a:ext cx="3960440" cy="3197969"/>
            <a:chOff x="5076056" y="2031231"/>
            <a:chExt cx="3960440" cy="3197969"/>
          </a:xfrm>
        </p:grpSpPr>
        <p:grpSp>
          <p:nvGrpSpPr>
            <p:cNvPr id="21" name="Group 20"/>
            <p:cNvGrpSpPr/>
            <p:nvPr/>
          </p:nvGrpSpPr>
          <p:grpSpPr>
            <a:xfrm>
              <a:off x="5076056" y="2031231"/>
              <a:ext cx="3960440" cy="3197969"/>
              <a:chOff x="1844824" y="1085999"/>
              <a:chExt cx="3960440" cy="3197969"/>
            </a:xfrm>
          </p:grpSpPr>
          <p:grpSp>
            <p:nvGrpSpPr>
              <p:cNvPr id="24" name="Group 23"/>
              <p:cNvGrpSpPr/>
              <p:nvPr/>
            </p:nvGrpSpPr>
            <p:grpSpPr>
              <a:xfrm rot="20261926">
                <a:off x="2914686" y="1222526"/>
                <a:ext cx="2238774" cy="2664296"/>
                <a:chOff x="3530486" y="1403648"/>
                <a:chExt cx="2238774" cy="2664296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3530486" y="1403648"/>
                  <a:ext cx="978634" cy="136815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573016" y="2771800"/>
                  <a:ext cx="1253614" cy="129614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3573016" y="2771800"/>
                  <a:ext cx="2196244" cy="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844824" y="1085999"/>
                <a:ext cx="3960440" cy="3197969"/>
                <a:chOff x="2790644" y="487869"/>
                <a:chExt cx="3960440" cy="3197969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140968" y="805518"/>
                  <a:ext cx="0" cy="252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153018" y="3316506"/>
                  <a:ext cx="3310034" cy="221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6391044" y="331650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790644" y="589494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598956" y="109355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582732" y="487869"/>
                  <a:ext cx="762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err="1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400" b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206536" y="2529402"/>
                  <a:ext cx="78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4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I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2207198" y="2356279"/>
                <a:ext cx="1959620" cy="1558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16200000">
              <a:off x="5261283" y="3110171"/>
              <a:ext cx="1959620" cy="155835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020272" y="2607295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21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74833"/>
              </p:ext>
            </p:extLst>
          </p:nvPr>
        </p:nvGraphicFramePr>
        <p:xfrm>
          <a:off x="1096963" y="2420888"/>
          <a:ext cx="695007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2781000" imgH="1320480" progId="Equation.DSMT4">
                  <p:embed/>
                </p:oleObj>
              </mc:Choice>
              <mc:Fallback>
                <p:oleObj name="Equation" r:id="rId3" imgW="278100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420888"/>
                        <a:ext cx="695007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4687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do some manipulations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8021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81847"/>
              </p:ext>
            </p:extLst>
          </p:nvPr>
        </p:nvGraphicFramePr>
        <p:xfrm>
          <a:off x="755650" y="3257550"/>
          <a:ext cx="4264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422360" imgH="228600" progId="Equation.DSMT4">
                  <p:embed/>
                </p:oleObj>
              </mc:Choice>
              <mc:Fallback>
                <p:oleObj name="Equation" r:id="rId3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57550"/>
                        <a:ext cx="4264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So we now can define this traction vector in terms of stress.</a:t>
            </a:r>
          </a:p>
          <a:p>
            <a:pPr marL="0" indent="0" algn="just">
              <a:buNone/>
            </a:pPr>
            <a:endParaRPr lang="en-IN" sz="2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819088" y="1527175"/>
            <a:ext cx="4217408" cy="3486001"/>
            <a:chOff x="4819088" y="1527175"/>
            <a:chExt cx="4217408" cy="3486001"/>
          </a:xfrm>
        </p:grpSpPr>
        <p:grpSp>
          <p:nvGrpSpPr>
            <p:cNvPr id="19" name="Group 18"/>
            <p:cNvGrpSpPr/>
            <p:nvPr/>
          </p:nvGrpSpPr>
          <p:grpSpPr>
            <a:xfrm>
              <a:off x="5076056" y="1527175"/>
              <a:ext cx="3960440" cy="3197969"/>
              <a:chOff x="5076056" y="2031231"/>
              <a:chExt cx="3960440" cy="319796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076056" y="2031231"/>
                <a:ext cx="3960440" cy="3197969"/>
                <a:chOff x="5076056" y="2031231"/>
                <a:chExt cx="3960440" cy="319796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076056" y="2031231"/>
                  <a:ext cx="3960440" cy="3197969"/>
                  <a:chOff x="1844824" y="1085999"/>
                  <a:chExt cx="3960440" cy="3197969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 rot="20261926">
                    <a:off x="2914686" y="1222526"/>
                    <a:ext cx="2238774" cy="2664296"/>
                    <a:chOff x="3530486" y="1403648"/>
                    <a:chExt cx="2238774" cy="2664296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V="1">
                      <a:off x="3530486" y="1403648"/>
                      <a:ext cx="978634" cy="136815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3573016" y="2771800"/>
                      <a:ext cx="1253614" cy="1296144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3573016" y="2771800"/>
                      <a:ext cx="2196244" cy="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844824" y="1085999"/>
                    <a:ext cx="3960440" cy="3197969"/>
                    <a:chOff x="2790644" y="487869"/>
                    <a:chExt cx="3960440" cy="3197969"/>
                  </a:xfrm>
                </p:grpSpPr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3140968" y="805518"/>
                      <a:ext cx="0" cy="252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3153018" y="3316506"/>
                      <a:ext cx="3310034" cy="2214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6391044" y="331650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790644" y="589494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5598956" y="1093550"/>
                      <a:ext cx="6480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582732" y="487869"/>
                      <a:ext cx="76274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5206536" y="2529402"/>
                      <a:ext cx="78198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207198" y="2356279"/>
                    <a:ext cx="1959620" cy="155835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5261283" y="3110171"/>
                  <a:ext cx="1959620" cy="15583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7020272" y="2607295"/>
                  <a:ext cx="3561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sz="2400" dirty="0"/>
                </a:p>
              </p:txBody>
            </p:sp>
          </p:grpSp>
          <p:cxnSp>
            <p:nvCxnSpPr>
              <p:cNvPr id="22" name="Straight Connector 21"/>
              <p:cNvCxnSpPr>
                <a:cxnSpLocks noChangeAspect="1"/>
              </p:cNvCxnSpPr>
              <p:nvPr/>
            </p:nvCxnSpPr>
            <p:spPr>
              <a:xfrm>
                <a:off x="5968454" y="3729941"/>
                <a:ext cx="979810" cy="7791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6516216" y="4335487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IN" sz="2400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580112" y="3933056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4819088" y="3753176"/>
              <a:ext cx="1260000" cy="1260000"/>
            </a:xfrm>
            <a:prstGeom prst="arc">
              <a:avLst>
                <a:gd name="adj1" fmla="val 1861969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3561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32614"/>
              </p:ext>
            </p:extLst>
          </p:nvPr>
        </p:nvGraphicFramePr>
        <p:xfrm>
          <a:off x="755650" y="3257550"/>
          <a:ext cx="4264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422360" imgH="228600" progId="Equation.DSMT4">
                  <p:embed/>
                </p:oleObj>
              </mc:Choice>
              <mc:Fallback>
                <p:oleObj name="Equation" r:id="rId3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57550"/>
                        <a:ext cx="4264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So we now can define this traction vector in terms of stress.</a:t>
            </a:r>
          </a:p>
          <a:p>
            <a:pPr marL="0" indent="0" algn="just">
              <a:buNone/>
            </a:pPr>
            <a:endParaRPr lang="en-IN" sz="2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819088" y="1527175"/>
            <a:ext cx="4217408" cy="3486001"/>
            <a:chOff x="4819088" y="1527175"/>
            <a:chExt cx="4217408" cy="3486001"/>
          </a:xfrm>
        </p:grpSpPr>
        <p:grpSp>
          <p:nvGrpSpPr>
            <p:cNvPr id="19" name="Group 18"/>
            <p:cNvGrpSpPr/>
            <p:nvPr/>
          </p:nvGrpSpPr>
          <p:grpSpPr>
            <a:xfrm>
              <a:off x="5076056" y="1527175"/>
              <a:ext cx="3960440" cy="3197969"/>
              <a:chOff x="5076056" y="2031231"/>
              <a:chExt cx="3960440" cy="319796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076056" y="2031231"/>
                <a:ext cx="3960440" cy="3197969"/>
                <a:chOff x="5076056" y="2031231"/>
                <a:chExt cx="3960440" cy="319796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076056" y="2031231"/>
                  <a:ext cx="3960440" cy="3197969"/>
                  <a:chOff x="1844824" y="1085999"/>
                  <a:chExt cx="3960440" cy="3197969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 rot="20261926">
                    <a:off x="2914686" y="1222526"/>
                    <a:ext cx="2238774" cy="2664296"/>
                    <a:chOff x="3530486" y="1403648"/>
                    <a:chExt cx="2238774" cy="2664296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V="1">
                      <a:off x="3530486" y="1403648"/>
                      <a:ext cx="978634" cy="136815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3573016" y="2771800"/>
                      <a:ext cx="1253614" cy="1296144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3573016" y="2771800"/>
                      <a:ext cx="2196244" cy="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844824" y="1085999"/>
                    <a:ext cx="3960440" cy="3197969"/>
                    <a:chOff x="2790644" y="487869"/>
                    <a:chExt cx="3960440" cy="3197969"/>
                  </a:xfrm>
                </p:grpSpPr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3140968" y="805518"/>
                      <a:ext cx="0" cy="252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3153018" y="3316506"/>
                      <a:ext cx="3310034" cy="2214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6391044" y="331650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790644" y="589494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5598956" y="1093550"/>
                      <a:ext cx="6480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582732" y="487869"/>
                      <a:ext cx="76274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5206536" y="2529402"/>
                      <a:ext cx="78198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207198" y="2356279"/>
                    <a:ext cx="1959620" cy="155835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5261283" y="3110171"/>
                  <a:ext cx="1959620" cy="15583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7020272" y="2607295"/>
                  <a:ext cx="3561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sz="2400" dirty="0"/>
                </a:p>
              </p:txBody>
            </p:sp>
          </p:grpSp>
          <p:cxnSp>
            <p:nvCxnSpPr>
              <p:cNvPr id="22" name="Straight Connector 21"/>
              <p:cNvCxnSpPr>
                <a:cxnSpLocks noChangeAspect="1"/>
              </p:cNvCxnSpPr>
              <p:nvPr/>
            </p:nvCxnSpPr>
            <p:spPr>
              <a:xfrm>
                <a:off x="5968454" y="3729941"/>
                <a:ext cx="979810" cy="7791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6516216" y="4335487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IN" sz="2400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580112" y="3933056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4819088" y="3753176"/>
              <a:ext cx="1260000" cy="1260000"/>
            </a:xfrm>
            <a:prstGeom prst="arc">
              <a:avLst>
                <a:gd name="adj1" fmla="val 1861969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55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us get back to this figure and </a:t>
            </a:r>
            <a:r>
              <a:rPr lang="en-US" sz="2800" dirty="0" smtClean="0"/>
              <a:t>investigate the prism</a:t>
            </a:r>
            <a:endParaRPr lang="en-US" sz="2800" dirty="0" smtClean="0"/>
          </a:p>
          <a:p>
            <a:r>
              <a:rPr lang="en-US" sz="2800" dirty="0" smtClean="0"/>
              <a:t>They are also the dot products of the area vector with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unit vectors.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86699"/>
              </p:ext>
            </p:extLst>
          </p:nvPr>
        </p:nvGraphicFramePr>
        <p:xfrm>
          <a:off x="20638" y="5141913"/>
          <a:ext cx="90630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3022560" imgH="583920" progId="Equation.DSMT4">
                  <p:embed/>
                </p:oleObj>
              </mc:Choice>
              <mc:Fallback>
                <p:oleObj name="Equation" r:id="rId3" imgW="3022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5141913"/>
                        <a:ext cx="90630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grpSp>
          <p:nvGrpSpPr>
            <p:cNvPr id="18" name="Group 17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225040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" name="Right Triangle 20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arallelogram 7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arallelogram 29"/>
          <p:cNvSpPr/>
          <p:nvPr/>
        </p:nvSpPr>
        <p:spPr>
          <a:xfrm rot="10800000">
            <a:off x="5475328" y="3757972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4" name="Arc 33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600188" y="19168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268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>
          <a:xfrm rot="10800000">
            <a:off x="5475328" y="3757972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Now consider </a:t>
            </a:r>
            <a:r>
              <a:rPr lang="en-US" sz="2800" dirty="0"/>
              <a:t>a traction </a:t>
            </a:r>
            <a:r>
              <a:rPr lang="en-US" sz="2800" dirty="0" smtClean="0"/>
              <a:t>vector </a:t>
            </a:r>
            <a:r>
              <a:rPr lang="en-US" sz="2800" dirty="0"/>
              <a:t>T, due to a force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F </a:t>
            </a:r>
            <a:r>
              <a:rPr lang="en-US" sz="2800" dirty="0"/>
              <a:t>acting on the </a:t>
            </a:r>
            <a:r>
              <a:rPr lang="en-US" sz="2800" dirty="0" smtClean="0"/>
              <a:t>inclined shaded area of the prism. </a:t>
            </a:r>
          </a:p>
          <a:p>
            <a:r>
              <a:rPr lang="en-US" sz="2800" dirty="0" smtClean="0"/>
              <a:t>This time we will define it in terms of the x and y components of the forces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96561"/>
              </p:ext>
            </p:extLst>
          </p:nvPr>
        </p:nvGraphicFramePr>
        <p:xfrm>
          <a:off x="877888" y="5427663"/>
          <a:ext cx="73485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2450880" imgH="393480" progId="Equation.DSMT4">
                  <p:embed/>
                </p:oleObj>
              </mc:Choice>
              <mc:Fallback>
                <p:oleObj name="Equation" r:id="rId3" imgW="245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427663"/>
                        <a:ext cx="73485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sp>
          <p:nvSpPr>
            <p:cNvPr id="21" name="Right Triangle 20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234056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z</a:t>
                </a:r>
                <a:endParaRPr lang="en-IN" dirty="0"/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4" name="Arc 33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600188" y="17008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531341" y="1512501"/>
            <a:ext cx="0" cy="16695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70690" y="3113672"/>
            <a:ext cx="20319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0261926" flipV="1">
            <a:off x="6488552" y="2749198"/>
            <a:ext cx="2196244" cy="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72400" y="18609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9575" y="1255282"/>
            <a:ext cx="76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9980" y="3140968"/>
            <a:ext cx="7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>
          <a:xfrm rot="10800000">
            <a:off x="5475328" y="3757972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total force acting on this inclined face is therefore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90733"/>
              </p:ext>
            </p:extLst>
          </p:nvPr>
        </p:nvGraphicFramePr>
        <p:xfrm>
          <a:off x="1981200" y="5599113"/>
          <a:ext cx="5140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1714320" imgH="279360" progId="Equation.DSMT4">
                  <p:embed/>
                </p:oleObj>
              </mc:Choice>
              <mc:Fallback>
                <p:oleObj name="Equation" r:id="rId3" imgW="1714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99113"/>
                        <a:ext cx="5140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sp>
          <p:nvSpPr>
            <p:cNvPr id="21" name="Right Triangle 20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234056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z</a:t>
                </a:r>
                <a:endParaRPr lang="en-IN" dirty="0"/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4" name="Arc 33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600188" y="17008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531341" y="1512501"/>
            <a:ext cx="0" cy="16695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70690" y="3113672"/>
            <a:ext cx="20319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0261926" flipV="1">
            <a:off x="6488552" y="2749198"/>
            <a:ext cx="2196244" cy="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72400" y="18609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9575" y="1255282"/>
            <a:ext cx="76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9980" y="3140968"/>
            <a:ext cx="7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124744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consider a small  surface patch as shown, in an element of volume in a body. </a:t>
            </a:r>
          </a:p>
          <a:p>
            <a:r>
              <a:rPr lang="en-US" sz="2800" dirty="0" smtClean="0"/>
              <a:t>A force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F acts at the center of this surface.</a:t>
            </a:r>
          </a:p>
          <a:p>
            <a:r>
              <a:rPr lang="en-US" sz="2800" dirty="0" smtClean="0"/>
              <a:t>We will be considering  only the 2 D version of the problem</a:t>
            </a:r>
          </a:p>
          <a:p>
            <a:r>
              <a:rPr lang="en-US" sz="2800" dirty="0" smtClean="0"/>
              <a:t>So we will look at a section in the X Y plane.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grpSp>
          <p:nvGrpSpPr>
            <p:cNvPr id="38" name="Group 37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225040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rot="20261926" flipV="1">
              <a:off x="6488552" y="2661051"/>
              <a:ext cx="219624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72400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7645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>
          <a:xfrm rot="10800000">
            <a:off x="5475328" y="3757972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us consider the traction vector acting on the area </a:t>
            </a:r>
            <a:r>
              <a:rPr lang="en-US" sz="2800" dirty="0" err="1" smtClean="0">
                <a:latin typeface="Symbol" panose="05050102010706020507" pitchFamily="18" charset="2"/>
              </a:rPr>
              <a:t>D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. As we have seen it can be expressed in terms of the normal and shear stresses acting on the area on which it acts. Hence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45337"/>
              </p:ext>
            </p:extLst>
          </p:nvPr>
        </p:nvGraphicFramePr>
        <p:xfrm>
          <a:off x="1550988" y="5599113"/>
          <a:ext cx="3387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130040" imgH="279360" progId="Equation.DSMT4">
                  <p:embed/>
                </p:oleObj>
              </mc:Choice>
              <mc:Fallback>
                <p:oleObj name="Equation" r:id="rId3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5599113"/>
                        <a:ext cx="3387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739705" y="1412776"/>
            <a:ext cx="4104456" cy="3869382"/>
            <a:chOff x="1556792" y="1187624"/>
            <a:chExt cx="4104456" cy="3869382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924944" y="1187624"/>
              <a:ext cx="0" cy="230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24944" y="3508209"/>
              <a:ext cx="237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556792" y="3501172"/>
              <a:ext cx="1368152" cy="1406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01208" y="3323543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27387" y="128734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1391" y="4687674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34056" y="1826585"/>
              <a:ext cx="2395391" cy="2395338"/>
            </a:xfrm>
            <a:custGeom>
              <a:avLst/>
              <a:gdLst>
                <a:gd name="connsiteX0" fmla="*/ 1004681 w 2865774"/>
                <a:gd name="connsiteY0" fmla="*/ 10799 h 2469186"/>
                <a:gd name="connsiteX1" fmla="*/ 2854746 w 2865774"/>
                <a:gd name="connsiteY1" fmla="*/ 1563152 h 2469186"/>
                <a:gd name="connsiteX2" fmla="*/ 69016 w 2865774"/>
                <a:gd name="connsiteY2" fmla="*/ 2413757 h 2469186"/>
                <a:gd name="connsiteX3" fmla="*/ 1004681 w 2865774"/>
                <a:gd name="connsiteY3" fmla="*/ 10799 h 2469186"/>
                <a:gd name="connsiteX0" fmla="*/ 1004681 w 2865774"/>
                <a:gd name="connsiteY0" fmla="*/ 10799 h 2469186"/>
                <a:gd name="connsiteX1" fmla="*/ 2854746 w 2865774"/>
                <a:gd name="connsiteY1" fmla="*/ 1563152 h 2469186"/>
                <a:gd name="connsiteX2" fmla="*/ 69016 w 2865774"/>
                <a:gd name="connsiteY2" fmla="*/ 2413757 h 2469186"/>
                <a:gd name="connsiteX3" fmla="*/ 1004681 w 2865774"/>
                <a:gd name="connsiteY3" fmla="*/ 10799 h 2469186"/>
                <a:gd name="connsiteX0" fmla="*/ 1004681 w 2854746"/>
                <a:gd name="connsiteY0" fmla="*/ 0 h 2458387"/>
                <a:gd name="connsiteX1" fmla="*/ 2854746 w 2854746"/>
                <a:gd name="connsiteY1" fmla="*/ 1552353 h 2458387"/>
                <a:gd name="connsiteX2" fmla="*/ 69016 w 2854746"/>
                <a:gd name="connsiteY2" fmla="*/ 2402958 h 2458387"/>
                <a:gd name="connsiteX3" fmla="*/ 1004681 w 2854746"/>
                <a:gd name="connsiteY3" fmla="*/ 0 h 2458387"/>
                <a:gd name="connsiteX0" fmla="*/ 1004681 w 2854746"/>
                <a:gd name="connsiteY0" fmla="*/ 0 h 2402958"/>
                <a:gd name="connsiteX1" fmla="*/ 2854746 w 2854746"/>
                <a:gd name="connsiteY1" fmla="*/ 1552353 h 2402958"/>
                <a:gd name="connsiteX2" fmla="*/ 69016 w 2854746"/>
                <a:gd name="connsiteY2" fmla="*/ 2402958 h 2402958"/>
                <a:gd name="connsiteX3" fmla="*/ 1004681 w 2854746"/>
                <a:gd name="connsiteY3" fmla="*/ 0 h 2402958"/>
                <a:gd name="connsiteX0" fmla="*/ 935665 w 2785730"/>
                <a:gd name="connsiteY0" fmla="*/ 0 h 2402958"/>
                <a:gd name="connsiteX1" fmla="*/ 2785730 w 2785730"/>
                <a:gd name="connsiteY1" fmla="*/ 1552353 h 2402958"/>
                <a:gd name="connsiteX2" fmla="*/ 0 w 2785730"/>
                <a:gd name="connsiteY2" fmla="*/ 2402958 h 2402958"/>
                <a:gd name="connsiteX3" fmla="*/ 935665 w 2785730"/>
                <a:gd name="connsiteY3" fmla="*/ 0 h 2402958"/>
                <a:gd name="connsiteX0" fmla="*/ 716590 w 2785730"/>
                <a:gd name="connsiteY0" fmla="*/ 0 h 2383908"/>
                <a:gd name="connsiteX1" fmla="*/ 2785730 w 2785730"/>
                <a:gd name="connsiteY1" fmla="*/ 1533303 h 2383908"/>
                <a:gd name="connsiteX2" fmla="*/ 0 w 2785730"/>
                <a:gd name="connsiteY2" fmla="*/ 2383908 h 2383908"/>
                <a:gd name="connsiteX3" fmla="*/ 716590 w 2785730"/>
                <a:gd name="connsiteY3" fmla="*/ 0 h 2383908"/>
                <a:gd name="connsiteX0" fmla="*/ 716590 w 2423780"/>
                <a:gd name="connsiteY0" fmla="*/ 0 h 2383908"/>
                <a:gd name="connsiteX1" fmla="*/ 2423780 w 2423780"/>
                <a:gd name="connsiteY1" fmla="*/ 1657128 h 2383908"/>
                <a:gd name="connsiteX2" fmla="*/ 0 w 2423780"/>
                <a:gd name="connsiteY2" fmla="*/ 2383908 h 2383908"/>
                <a:gd name="connsiteX3" fmla="*/ 716590 w 2423780"/>
                <a:gd name="connsiteY3" fmla="*/ 0 h 2383908"/>
                <a:gd name="connsiteX0" fmla="*/ 668965 w 2376155"/>
                <a:gd name="connsiteY0" fmla="*/ 0 h 2364858"/>
                <a:gd name="connsiteX1" fmla="*/ 2376155 w 2376155"/>
                <a:gd name="connsiteY1" fmla="*/ 1657128 h 2364858"/>
                <a:gd name="connsiteX2" fmla="*/ 0 w 2376155"/>
                <a:gd name="connsiteY2" fmla="*/ 2364858 h 2364858"/>
                <a:gd name="connsiteX3" fmla="*/ 668965 w 2376155"/>
                <a:gd name="connsiteY3" fmla="*/ 0 h 2364858"/>
                <a:gd name="connsiteX0" fmla="*/ 668965 w 2376155"/>
                <a:gd name="connsiteY0" fmla="*/ 0 h 2364858"/>
                <a:gd name="connsiteX1" fmla="*/ 2376155 w 2376155"/>
                <a:gd name="connsiteY1" fmla="*/ 1657128 h 2364858"/>
                <a:gd name="connsiteX2" fmla="*/ 0 w 2376155"/>
                <a:gd name="connsiteY2" fmla="*/ 2364858 h 2364858"/>
                <a:gd name="connsiteX3" fmla="*/ 331284 w 2376155"/>
                <a:gd name="connsiteY3" fmla="*/ 1160455 h 2364858"/>
                <a:gd name="connsiteX4" fmla="*/ 668965 w 2376155"/>
                <a:gd name="connsiteY4" fmla="*/ 0 h 2364858"/>
                <a:gd name="connsiteX0" fmla="*/ 688201 w 2395391"/>
                <a:gd name="connsiteY0" fmla="*/ 0 h 2364858"/>
                <a:gd name="connsiteX1" fmla="*/ 2395391 w 2395391"/>
                <a:gd name="connsiteY1" fmla="*/ 1657128 h 2364858"/>
                <a:gd name="connsiteX2" fmla="*/ 19236 w 2395391"/>
                <a:gd name="connsiteY2" fmla="*/ 2364858 h 2364858"/>
                <a:gd name="connsiteX3" fmla="*/ 0 w 2395391"/>
                <a:gd name="connsiteY3" fmla="*/ 718495 h 2364858"/>
                <a:gd name="connsiteX4" fmla="*/ 688201 w 2395391"/>
                <a:gd name="connsiteY4" fmla="*/ 0 h 2364858"/>
                <a:gd name="connsiteX0" fmla="*/ 688201 w 2395391"/>
                <a:gd name="connsiteY0" fmla="*/ 0 h 2395338"/>
                <a:gd name="connsiteX1" fmla="*/ 2395391 w 2395391"/>
                <a:gd name="connsiteY1" fmla="*/ 1657128 h 2395338"/>
                <a:gd name="connsiteX2" fmla="*/ 1756596 w 2395391"/>
                <a:gd name="connsiteY2" fmla="*/ 2395338 h 2395338"/>
                <a:gd name="connsiteX3" fmla="*/ 0 w 2395391"/>
                <a:gd name="connsiteY3" fmla="*/ 718495 h 2395338"/>
                <a:gd name="connsiteX4" fmla="*/ 688201 w 2395391"/>
                <a:gd name="connsiteY4" fmla="*/ 0 h 23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5391" h="2395338">
                  <a:moveTo>
                    <a:pt x="688201" y="0"/>
                  </a:moveTo>
                  <a:lnTo>
                    <a:pt x="2395391" y="1657128"/>
                  </a:lnTo>
                  <a:lnTo>
                    <a:pt x="1756596" y="2395338"/>
                  </a:lnTo>
                  <a:lnTo>
                    <a:pt x="0" y="718495"/>
                  </a:lnTo>
                  <a:lnTo>
                    <a:pt x="6882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z</a:t>
              </a:r>
              <a:endParaRPr lang="en-IN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4" name="Arc 33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600188" y="17008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rot="20261926" flipV="1">
            <a:off x="6488552" y="2749198"/>
            <a:ext cx="2196244" cy="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72400" y="18609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9980" y="3140968"/>
            <a:ext cx="7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allelogram 7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436096" y="2823319"/>
            <a:ext cx="7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9575" y="1255282"/>
            <a:ext cx="76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 flipV="1">
            <a:off x="5652120" y="3501008"/>
            <a:ext cx="128398" cy="1008000"/>
            <a:chOff x="5537132" y="1486114"/>
            <a:chExt cx="216024" cy="1695934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5724128" y="1512501"/>
              <a:ext cx="0" cy="16695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Triangle 5"/>
            <p:cNvSpPr/>
            <p:nvPr/>
          </p:nvSpPr>
          <p:spPr>
            <a:xfrm flipH="1">
              <a:off x="5537132" y="1486114"/>
              <a:ext cx="216024" cy="241990"/>
            </a:xfrm>
            <a:prstGeom prst="rt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5302018" y="3131031"/>
            <a:ext cx="108012" cy="847967"/>
            <a:chOff x="5537132" y="1486114"/>
            <a:chExt cx="216024" cy="1695934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5724128" y="1512501"/>
              <a:ext cx="0" cy="16695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ight Triangle 44"/>
            <p:cNvSpPr/>
            <p:nvPr/>
          </p:nvSpPr>
          <p:spPr>
            <a:xfrm flipH="1">
              <a:off x="5537132" y="1486114"/>
              <a:ext cx="216024" cy="241990"/>
            </a:xfrm>
            <a:prstGeom prst="rt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/>
          <p:cNvSpPr/>
          <p:nvPr/>
        </p:nvSpPr>
        <p:spPr>
          <a:xfrm>
            <a:off x="5582107" y="4551511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en-I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16016" y="2996952"/>
            <a:ext cx="4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03234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Recalling the original definition of a traction vector , we get for traction vector T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70460"/>
              </p:ext>
            </p:extLst>
          </p:nvPr>
        </p:nvGraphicFramePr>
        <p:xfrm>
          <a:off x="866775" y="2781300"/>
          <a:ext cx="50625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688760" imgH="1015920" progId="Equation.DSMT4">
                  <p:embed/>
                </p:oleObj>
              </mc:Choice>
              <mc:Fallback>
                <p:oleObj name="Equation" r:id="rId3" imgW="16887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781300"/>
                        <a:ext cx="50625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3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arallelogram 58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Next </a:t>
            </a:r>
            <a:r>
              <a:rPr lang="en-US" sz="2800" dirty="0"/>
              <a:t>consider the traction vector acting on the area  </a:t>
            </a:r>
            <a:r>
              <a:rPr lang="en-US" sz="2800" dirty="0" err="1" smtClean="0">
                <a:latin typeface="Symbol" panose="05050102010706020507" pitchFamily="18" charset="2"/>
              </a:rPr>
              <a:t>D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 </a:t>
            </a:r>
            <a:r>
              <a:rPr lang="en-US" sz="2800" dirty="0"/>
              <a:t>. </a:t>
            </a:r>
            <a:r>
              <a:rPr lang="en-US" sz="2800" dirty="0" smtClean="0"/>
              <a:t>Expressing </a:t>
            </a:r>
            <a:r>
              <a:rPr lang="en-US" sz="2800" dirty="0" smtClean="0"/>
              <a:t>this component as well  in terms of the normal and shear stress acting on the area on which it acts, and remembering that </a:t>
            </a:r>
            <a:r>
              <a:rPr lang="en-US" sz="2800" dirty="0" smtClean="0">
                <a:latin typeface="Symbol" panose="05050102010706020507" pitchFamily="18" charset="2"/>
              </a:rPr>
              <a:t>t</a:t>
            </a:r>
            <a:r>
              <a:rPr lang="en-US" sz="2800" baseline="-25000" dirty="0" smtClean="0"/>
              <a:t>xy</a:t>
            </a:r>
            <a:r>
              <a:rPr lang="en-US" sz="2800" dirty="0" smtClean="0"/>
              <a:t>=</a:t>
            </a:r>
            <a:r>
              <a:rPr lang="en-US" sz="2800" dirty="0" err="1" smtClean="0">
                <a:latin typeface="Symbol" panose="05050102010706020507" pitchFamily="18" charset="2"/>
              </a:rPr>
              <a:t>t</a:t>
            </a:r>
            <a:r>
              <a:rPr lang="en-US" sz="2800" baseline="-25000" dirty="0" err="1" smtClean="0"/>
              <a:t>yx</a:t>
            </a:r>
            <a:r>
              <a:rPr lang="en-US" sz="2800" dirty="0" smtClean="0"/>
              <a:t>, we get</a:t>
            </a: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18749"/>
              </p:ext>
            </p:extLst>
          </p:nvPr>
        </p:nvGraphicFramePr>
        <p:xfrm>
          <a:off x="1530350" y="5689600"/>
          <a:ext cx="342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1143000" imgH="279360" progId="Equation.DSMT4">
                  <p:embed/>
                </p:oleObj>
              </mc:Choice>
              <mc:Fallback>
                <p:oleObj name="Equation" r:id="rId3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689600"/>
                        <a:ext cx="3427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739705" y="1412776"/>
            <a:ext cx="4104456" cy="3869382"/>
            <a:chOff x="1556792" y="1187624"/>
            <a:chExt cx="4104456" cy="386938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2924944" y="1187624"/>
              <a:ext cx="0" cy="230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924944" y="3508209"/>
              <a:ext cx="237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556792" y="3501172"/>
              <a:ext cx="1368152" cy="1406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301208" y="3323543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7387" y="128734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01391" y="4687674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234056" y="1826585"/>
              <a:ext cx="2395391" cy="2395338"/>
            </a:xfrm>
            <a:custGeom>
              <a:avLst/>
              <a:gdLst>
                <a:gd name="connsiteX0" fmla="*/ 1004681 w 2865774"/>
                <a:gd name="connsiteY0" fmla="*/ 10799 h 2469186"/>
                <a:gd name="connsiteX1" fmla="*/ 2854746 w 2865774"/>
                <a:gd name="connsiteY1" fmla="*/ 1563152 h 2469186"/>
                <a:gd name="connsiteX2" fmla="*/ 69016 w 2865774"/>
                <a:gd name="connsiteY2" fmla="*/ 2413757 h 2469186"/>
                <a:gd name="connsiteX3" fmla="*/ 1004681 w 2865774"/>
                <a:gd name="connsiteY3" fmla="*/ 10799 h 2469186"/>
                <a:gd name="connsiteX0" fmla="*/ 1004681 w 2865774"/>
                <a:gd name="connsiteY0" fmla="*/ 10799 h 2469186"/>
                <a:gd name="connsiteX1" fmla="*/ 2854746 w 2865774"/>
                <a:gd name="connsiteY1" fmla="*/ 1563152 h 2469186"/>
                <a:gd name="connsiteX2" fmla="*/ 69016 w 2865774"/>
                <a:gd name="connsiteY2" fmla="*/ 2413757 h 2469186"/>
                <a:gd name="connsiteX3" fmla="*/ 1004681 w 2865774"/>
                <a:gd name="connsiteY3" fmla="*/ 10799 h 2469186"/>
                <a:gd name="connsiteX0" fmla="*/ 1004681 w 2854746"/>
                <a:gd name="connsiteY0" fmla="*/ 0 h 2458387"/>
                <a:gd name="connsiteX1" fmla="*/ 2854746 w 2854746"/>
                <a:gd name="connsiteY1" fmla="*/ 1552353 h 2458387"/>
                <a:gd name="connsiteX2" fmla="*/ 69016 w 2854746"/>
                <a:gd name="connsiteY2" fmla="*/ 2402958 h 2458387"/>
                <a:gd name="connsiteX3" fmla="*/ 1004681 w 2854746"/>
                <a:gd name="connsiteY3" fmla="*/ 0 h 2458387"/>
                <a:gd name="connsiteX0" fmla="*/ 1004681 w 2854746"/>
                <a:gd name="connsiteY0" fmla="*/ 0 h 2402958"/>
                <a:gd name="connsiteX1" fmla="*/ 2854746 w 2854746"/>
                <a:gd name="connsiteY1" fmla="*/ 1552353 h 2402958"/>
                <a:gd name="connsiteX2" fmla="*/ 69016 w 2854746"/>
                <a:gd name="connsiteY2" fmla="*/ 2402958 h 2402958"/>
                <a:gd name="connsiteX3" fmla="*/ 1004681 w 2854746"/>
                <a:gd name="connsiteY3" fmla="*/ 0 h 2402958"/>
                <a:gd name="connsiteX0" fmla="*/ 935665 w 2785730"/>
                <a:gd name="connsiteY0" fmla="*/ 0 h 2402958"/>
                <a:gd name="connsiteX1" fmla="*/ 2785730 w 2785730"/>
                <a:gd name="connsiteY1" fmla="*/ 1552353 h 2402958"/>
                <a:gd name="connsiteX2" fmla="*/ 0 w 2785730"/>
                <a:gd name="connsiteY2" fmla="*/ 2402958 h 2402958"/>
                <a:gd name="connsiteX3" fmla="*/ 935665 w 2785730"/>
                <a:gd name="connsiteY3" fmla="*/ 0 h 2402958"/>
                <a:gd name="connsiteX0" fmla="*/ 716590 w 2785730"/>
                <a:gd name="connsiteY0" fmla="*/ 0 h 2383908"/>
                <a:gd name="connsiteX1" fmla="*/ 2785730 w 2785730"/>
                <a:gd name="connsiteY1" fmla="*/ 1533303 h 2383908"/>
                <a:gd name="connsiteX2" fmla="*/ 0 w 2785730"/>
                <a:gd name="connsiteY2" fmla="*/ 2383908 h 2383908"/>
                <a:gd name="connsiteX3" fmla="*/ 716590 w 2785730"/>
                <a:gd name="connsiteY3" fmla="*/ 0 h 2383908"/>
                <a:gd name="connsiteX0" fmla="*/ 716590 w 2423780"/>
                <a:gd name="connsiteY0" fmla="*/ 0 h 2383908"/>
                <a:gd name="connsiteX1" fmla="*/ 2423780 w 2423780"/>
                <a:gd name="connsiteY1" fmla="*/ 1657128 h 2383908"/>
                <a:gd name="connsiteX2" fmla="*/ 0 w 2423780"/>
                <a:gd name="connsiteY2" fmla="*/ 2383908 h 2383908"/>
                <a:gd name="connsiteX3" fmla="*/ 716590 w 2423780"/>
                <a:gd name="connsiteY3" fmla="*/ 0 h 2383908"/>
                <a:gd name="connsiteX0" fmla="*/ 668965 w 2376155"/>
                <a:gd name="connsiteY0" fmla="*/ 0 h 2364858"/>
                <a:gd name="connsiteX1" fmla="*/ 2376155 w 2376155"/>
                <a:gd name="connsiteY1" fmla="*/ 1657128 h 2364858"/>
                <a:gd name="connsiteX2" fmla="*/ 0 w 2376155"/>
                <a:gd name="connsiteY2" fmla="*/ 2364858 h 2364858"/>
                <a:gd name="connsiteX3" fmla="*/ 668965 w 2376155"/>
                <a:gd name="connsiteY3" fmla="*/ 0 h 2364858"/>
                <a:gd name="connsiteX0" fmla="*/ 668965 w 2376155"/>
                <a:gd name="connsiteY0" fmla="*/ 0 h 2364858"/>
                <a:gd name="connsiteX1" fmla="*/ 2376155 w 2376155"/>
                <a:gd name="connsiteY1" fmla="*/ 1657128 h 2364858"/>
                <a:gd name="connsiteX2" fmla="*/ 0 w 2376155"/>
                <a:gd name="connsiteY2" fmla="*/ 2364858 h 2364858"/>
                <a:gd name="connsiteX3" fmla="*/ 331284 w 2376155"/>
                <a:gd name="connsiteY3" fmla="*/ 1160455 h 2364858"/>
                <a:gd name="connsiteX4" fmla="*/ 668965 w 2376155"/>
                <a:gd name="connsiteY4" fmla="*/ 0 h 2364858"/>
                <a:gd name="connsiteX0" fmla="*/ 688201 w 2395391"/>
                <a:gd name="connsiteY0" fmla="*/ 0 h 2364858"/>
                <a:gd name="connsiteX1" fmla="*/ 2395391 w 2395391"/>
                <a:gd name="connsiteY1" fmla="*/ 1657128 h 2364858"/>
                <a:gd name="connsiteX2" fmla="*/ 19236 w 2395391"/>
                <a:gd name="connsiteY2" fmla="*/ 2364858 h 2364858"/>
                <a:gd name="connsiteX3" fmla="*/ 0 w 2395391"/>
                <a:gd name="connsiteY3" fmla="*/ 718495 h 2364858"/>
                <a:gd name="connsiteX4" fmla="*/ 688201 w 2395391"/>
                <a:gd name="connsiteY4" fmla="*/ 0 h 2364858"/>
                <a:gd name="connsiteX0" fmla="*/ 688201 w 2395391"/>
                <a:gd name="connsiteY0" fmla="*/ 0 h 2395338"/>
                <a:gd name="connsiteX1" fmla="*/ 2395391 w 2395391"/>
                <a:gd name="connsiteY1" fmla="*/ 1657128 h 2395338"/>
                <a:gd name="connsiteX2" fmla="*/ 1756596 w 2395391"/>
                <a:gd name="connsiteY2" fmla="*/ 2395338 h 2395338"/>
                <a:gd name="connsiteX3" fmla="*/ 0 w 2395391"/>
                <a:gd name="connsiteY3" fmla="*/ 718495 h 2395338"/>
                <a:gd name="connsiteX4" fmla="*/ 688201 w 2395391"/>
                <a:gd name="connsiteY4" fmla="*/ 0 h 23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5391" h="2395338">
                  <a:moveTo>
                    <a:pt x="688201" y="0"/>
                  </a:moveTo>
                  <a:lnTo>
                    <a:pt x="2395391" y="1657128"/>
                  </a:lnTo>
                  <a:lnTo>
                    <a:pt x="1756596" y="2395338"/>
                  </a:lnTo>
                  <a:lnTo>
                    <a:pt x="0" y="718495"/>
                  </a:lnTo>
                  <a:lnTo>
                    <a:pt x="688201" y="0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z</a:t>
              </a:r>
              <a:endParaRPr lang="en-IN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52" name="Arc 51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7600188" y="17008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54" name="Rectangle 53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  <p:sp>
        <p:nvSpPr>
          <p:cNvPr id="60" name="Parallelogram 59"/>
          <p:cNvSpPr/>
          <p:nvPr/>
        </p:nvSpPr>
        <p:spPr>
          <a:xfrm rot="10800000">
            <a:off x="5489842" y="3731546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 flipV="1">
            <a:off x="6531834" y="4149080"/>
            <a:ext cx="128398" cy="1008000"/>
            <a:chOff x="5537132" y="1486114"/>
            <a:chExt cx="216024" cy="1695934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5724128" y="1512501"/>
              <a:ext cx="0" cy="16695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Triangle 63"/>
            <p:cNvSpPr/>
            <p:nvPr/>
          </p:nvSpPr>
          <p:spPr>
            <a:xfrm flipH="1">
              <a:off x="5537132" y="1486114"/>
              <a:ext cx="216024" cy="241990"/>
            </a:xfrm>
            <a:prstGeom prst="rt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16200000">
            <a:off x="6181732" y="3815106"/>
            <a:ext cx="108012" cy="847967"/>
            <a:chOff x="5537132" y="1486114"/>
            <a:chExt cx="216024" cy="1695934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5724128" y="1512501"/>
              <a:ext cx="0" cy="16695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ight Triangle 66"/>
            <p:cNvSpPr/>
            <p:nvPr/>
          </p:nvSpPr>
          <p:spPr>
            <a:xfrm flipH="1">
              <a:off x="5537132" y="1486114"/>
              <a:ext cx="216024" cy="241990"/>
            </a:xfrm>
            <a:prstGeom prst="rt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724128" y="4293096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en-I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02302" y="4479503"/>
            <a:ext cx="4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0258" y="3717032"/>
            <a:ext cx="7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1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03234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Similarly using the </a:t>
            </a:r>
            <a:r>
              <a:rPr lang="en-US" sz="2800" dirty="0"/>
              <a:t>original definition of a traction vector , we get for traction vector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y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00810"/>
              </p:ext>
            </p:extLst>
          </p:nvPr>
        </p:nvGraphicFramePr>
        <p:xfrm>
          <a:off x="847725" y="2724150"/>
          <a:ext cx="510063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1701720" imgH="1054080" progId="Equation.DSMT4">
                  <p:embed/>
                </p:oleObj>
              </mc:Choice>
              <mc:Fallback>
                <p:oleObj name="Equation" r:id="rId3" imgW="1701720" imgH="1054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724150"/>
                        <a:ext cx="5100638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4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7859218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equilibrium of the prism sum total of forces acting on the three faces must be zero. Hence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0179"/>
              </p:ext>
            </p:extLst>
          </p:nvPr>
        </p:nvGraphicFramePr>
        <p:xfrm>
          <a:off x="415380" y="2780928"/>
          <a:ext cx="8477100" cy="352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3390840" imgH="1409400" progId="Equation.DSMT4">
                  <p:embed/>
                </p:oleObj>
              </mc:Choice>
              <mc:Fallback>
                <p:oleObj name="Equation" r:id="rId3" imgW="339084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80" y="2780928"/>
                        <a:ext cx="8477100" cy="352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68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7859218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Separating the components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We can write this in matrix form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is Cauchy’s stress formula in 2D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08237"/>
              </p:ext>
            </p:extLst>
          </p:nvPr>
        </p:nvGraphicFramePr>
        <p:xfrm>
          <a:off x="2987824" y="2224086"/>
          <a:ext cx="3123360" cy="14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1041120" imgH="482400" progId="Equation.DSMT4">
                  <p:embed/>
                </p:oleObj>
              </mc:Choice>
              <mc:Fallback>
                <p:oleObj name="Equation" r:id="rId3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24086"/>
                        <a:ext cx="3123360" cy="144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18443"/>
              </p:ext>
            </p:extLst>
          </p:nvPr>
        </p:nvGraphicFramePr>
        <p:xfrm>
          <a:off x="2511425" y="4293096"/>
          <a:ext cx="4267080" cy="14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1422360" imgH="482400" progId="Equation.DSMT4">
                  <p:embed/>
                </p:oleObj>
              </mc:Choice>
              <mc:Fallback>
                <p:oleObj name="Equation" r:id="rId5" imgW="14223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293096"/>
                        <a:ext cx="4267080" cy="144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52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2" y="1484784"/>
            <a:ext cx="7859218" cy="3168352"/>
          </a:xfrm>
        </p:spPr>
        <p:txBody>
          <a:bodyPr>
            <a:noAutofit/>
          </a:bodyPr>
          <a:lstStyle/>
          <a:p>
            <a:r>
              <a:rPr lang="en-US" sz="2800" dirty="0" smtClean="0"/>
              <a:t>Now consider the individual components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So we can consider an extension of the definition of dot products to matrix multiplication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27696"/>
              </p:ext>
            </p:extLst>
          </p:nvPr>
        </p:nvGraphicFramePr>
        <p:xfrm>
          <a:off x="1997075" y="2180456"/>
          <a:ext cx="5105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1701720" imgH="583920" progId="Equation.DSMT4">
                  <p:embed/>
                </p:oleObj>
              </mc:Choice>
              <mc:Fallback>
                <p:oleObj name="Equation" r:id="rId3" imgW="17017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180456"/>
                        <a:ext cx="5105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12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A matrix is a column of row vectors and also a row of column vectors</a:t>
            </a:r>
          </a:p>
          <a:p>
            <a:r>
              <a:rPr lang="en-US" sz="2800" dirty="0" smtClean="0"/>
              <a:t>The extended definition means that matrix multiplication is simply taking dot products of the row vectors of the first matric with the column vectors of the second.</a:t>
            </a:r>
          </a:p>
          <a:p>
            <a:r>
              <a:rPr lang="en-US" sz="2800" dirty="0" smtClean="0"/>
              <a:t>Also a column vector is a matrix with a single column and a row vector is a matrix with a single row. </a:t>
            </a:r>
          </a:p>
          <a:p>
            <a:r>
              <a:rPr lang="en-US" sz="2800" dirty="0" smtClean="0"/>
              <a:t>Finally we can now (this is a very loose definition) call our matrix as a tensor.</a:t>
            </a: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204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So we have a stress tensor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Dot product of this stress tensor with the unit normal vector of an area gives the traction vector.</a:t>
            </a: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45972"/>
              </p:ext>
            </p:extLst>
          </p:nvPr>
        </p:nvGraphicFramePr>
        <p:xfrm>
          <a:off x="5004048" y="1268760"/>
          <a:ext cx="1981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660240" imgH="482400" progId="Equation.DSMT4">
                  <p:embed/>
                </p:oleObj>
              </mc:Choice>
              <mc:Fallback>
                <p:oleObj name="Equation" r:id="rId3" imgW="6602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68760"/>
                        <a:ext cx="1981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10036"/>
              </p:ext>
            </p:extLst>
          </p:nvPr>
        </p:nvGraphicFramePr>
        <p:xfrm>
          <a:off x="1520825" y="4076700"/>
          <a:ext cx="6248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2082600" imgH="482400" progId="Equation.DSMT4">
                  <p:embed/>
                </p:oleObj>
              </mc:Choice>
              <mc:Fallback>
                <p:oleObj name="Equation" r:id="rId5" imgW="2082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076700"/>
                        <a:ext cx="6248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16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traction vector is also expressed as </a:t>
            </a:r>
          </a:p>
          <a:p>
            <a:endParaRPr lang="en-US" sz="2800" dirty="0"/>
          </a:p>
          <a:p>
            <a:r>
              <a:rPr lang="en-US" sz="2800" dirty="0" smtClean="0"/>
              <a:t>We can further use the dot product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 a more compact form</a:t>
            </a:r>
          </a:p>
          <a:p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65416"/>
              </p:ext>
            </p:extLst>
          </p:nvPr>
        </p:nvGraphicFramePr>
        <p:xfrm>
          <a:off x="1768475" y="5043488"/>
          <a:ext cx="57531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1917360" imgH="583920" progId="Equation.DSMT4">
                  <p:embed/>
                </p:oleObj>
              </mc:Choice>
              <mc:Fallback>
                <p:oleObj name="Equation" r:id="rId3" imgW="1917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043488"/>
                        <a:ext cx="57531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22827"/>
              </p:ext>
            </p:extLst>
          </p:nvPr>
        </p:nvGraphicFramePr>
        <p:xfrm>
          <a:off x="956047" y="1988840"/>
          <a:ext cx="4264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47" y="1988840"/>
                        <a:ext cx="4264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61580"/>
              </p:ext>
            </p:extLst>
          </p:nvPr>
        </p:nvGraphicFramePr>
        <p:xfrm>
          <a:off x="1447527" y="3057128"/>
          <a:ext cx="44926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7" imgW="1498320" imgH="507960" progId="Equation.DSMT4">
                  <p:embed/>
                </p:oleObj>
              </mc:Choice>
              <mc:Fallback>
                <p:oleObj name="Equation" r:id="rId7" imgW="14983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527" y="3057128"/>
                        <a:ext cx="44926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2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8760"/>
            <a:ext cx="8686801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will now recall some simple ideas about vectors. </a:t>
            </a:r>
          </a:p>
          <a:p>
            <a:r>
              <a:rPr lang="en-US" sz="2800" dirty="0" smtClean="0"/>
              <a:t>Component (scalar) of a vector in direction n is</a:t>
            </a:r>
          </a:p>
          <a:p>
            <a:endParaRPr lang="en-US" sz="2800" dirty="0" smtClean="0"/>
          </a:p>
          <a:p>
            <a:r>
              <a:rPr lang="en-US" sz="2800" dirty="0" smtClean="0"/>
              <a:t>This component can be represented also as a vector in the direction n as</a:t>
            </a:r>
          </a:p>
          <a:p>
            <a:endParaRPr lang="en-US" sz="2800" dirty="0"/>
          </a:p>
          <a:p>
            <a:r>
              <a:rPr lang="en-US" sz="2800" dirty="0" smtClean="0"/>
              <a:t> The remaining (vector) part of the vector is therefore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will use these ideas both for force and area vectors.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6673"/>
              </p:ext>
            </p:extLst>
          </p:nvPr>
        </p:nvGraphicFramePr>
        <p:xfrm>
          <a:off x="3491880" y="3573016"/>
          <a:ext cx="1485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73016"/>
                        <a:ext cx="1485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97474"/>
              </p:ext>
            </p:extLst>
          </p:nvPr>
        </p:nvGraphicFramePr>
        <p:xfrm>
          <a:off x="3419872" y="2247528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5" imgW="279360" imgH="177480" progId="Equation.DSMT4">
                  <p:embed/>
                </p:oleObj>
              </mc:Choice>
              <mc:Fallback>
                <p:oleObj name="Equation" r:id="rId5" imgW="2793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247528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16096"/>
              </p:ext>
            </p:extLst>
          </p:nvPr>
        </p:nvGraphicFramePr>
        <p:xfrm>
          <a:off x="3419872" y="4869160"/>
          <a:ext cx="22082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7" imgW="736560" imgH="253800" progId="Equation.DSMT4">
                  <p:embed/>
                </p:oleObj>
              </mc:Choice>
              <mc:Fallback>
                <p:oleObj name="Equation" r:id="rId7" imgW="7365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869160"/>
                        <a:ext cx="22082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030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12494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Thus when we are given the state of stress at a point, then all we need to do to find the normal and shear stress in a particular plane are the following.</a:t>
            </a:r>
          </a:p>
          <a:p>
            <a:r>
              <a:rPr lang="en-US" sz="2800" dirty="0" smtClean="0"/>
              <a:t>Form the stress tensor</a:t>
            </a:r>
          </a:p>
          <a:p>
            <a:r>
              <a:rPr lang="en-US" sz="2800" dirty="0" smtClean="0"/>
              <a:t>Take the dot product of this stress tensor with the unit normal vector of the plane to get the traction vector.</a:t>
            </a:r>
          </a:p>
          <a:p>
            <a:r>
              <a:rPr lang="en-US" sz="2800" dirty="0"/>
              <a:t>Take the dot product of </a:t>
            </a:r>
            <a:r>
              <a:rPr lang="en-US" sz="2800" dirty="0" smtClean="0"/>
              <a:t>the traction vector </a:t>
            </a:r>
            <a:r>
              <a:rPr lang="en-US" sz="2800" dirty="0"/>
              <a:t>with the unit normal vector of the plane to get the </a:t>
            </a:r>
            <a:r>
              <a:rPr lang="en-US" sz="2800" dirty="0" smtClean="0"/>
              <a:t>normal stress.</a:t>
            </a:r>
          </a:p>
          <a:p>
            <a:r>
              <a:rPr lang="en-US" sz="2800" dirty="0" smtClean="0"/>
              <a:t>Subtract the square of the normal stress from the square of the magnitude of the traction vector and take square root too get the shear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116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Suppose we have a plane with no shear</a:t>
            </a:r>
          </a:p>
          <a:p>
            <a:r>
              <a:rPr lang="en-US" sz="2800" dirty="0" smtClean="0"/>
              <a:t>Let the unit normal vector of the plane be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Using Cauchy’s stress formula in matrix form we have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09673"/>
              </p:ext>
            </p:extLst>
          </p:nvPr>
        </p:nvGraphicFramePr>
        <p:xfrm>
          <a:off x="3563888" y="2564904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564904"/>
                        <a:ext cx="1600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22822"/>
              </p:ext>
            </p:extLst>
          </p:nvPr>
        </p:nvGraphicFramePr>
        <p:xfrm>
          <a:off x="2123728" y="4285456"/>
          <a:ext cx="4267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1422360" imgH="482400" progId="Equation.DSMT4">
                  <p:embed/>
                </p:oleObj>
              </mc:Choice>
              <mc:Fallback>
                <p:oleObj name="Equation" r:id="rId5" imgW="14223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85456"/>
                        <a:ext cx="4267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70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However, since there is no shear stress acting on the plane  the traction vector is also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 can write this in a matrix form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47013"/>
              </p:ext>
            </p:extLst>
          </p:nvPr>
        </p:nvGraphicFramePr>
        <p:xfrm>
          <a:off x="868759" y="2595563"/>
          <a:ext cx="7159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3" imgW="2387520" imgH="253800" progId="Equation.DSMT4">
                  <p:embed/>
                </p:oleObj>
              </mc:Choice>
              <mc:Fallback>
                <p:oleObj name="Equation" r:id="rId3" imgW="23875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59" y="2595563"/>
                        <a:ext cx="7159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33566"/>
              </p:ext>
            </p:extLst>
          </p:nvPr>
        </p:nvGraphicFramePr>
        <p:xfrm>
          <a:off x="2195736" y="4149080"/>
          <a:ext cx="407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5" imgW="1358640" imgH="482400" progId="Equation.DSMT4">
                  <p:embed/>
                </p:oleObj>
              </mc:Choice>
              <mc:Fallback>
                <p:oleObj name="Equation" r:id="rId5" imgW="13586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9080"/>
                        <a:ext cx="40767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355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now get a matrix equation in  a form we will encounter in a few other subjects known as an eigenvalue equation. The roots of the unknown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 smtClean="0"/>
              <a:t> are called eigenvalues, while the corresponding direction vectors are called eigenvectors.</a:t>
            </a:r>
          </a:p>
          <a:p>
            <a:endParaRPr lang="en-US" sz="28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77505"/>
              </p:ext>
            </p:extLst>
          </p:nvPr>
        </p:nvGraphicFramePr>
        <p:xfrm>
          <a:off x="576263" y="4149725"/>
          <a:ext cx="731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49725"/>
                        <a:ext cx="731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53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us simplify further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have </a:t>
            </a:r>
          </a:p>
          <a:p>
            <a:endParaRPr lang="en-US" sz="28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824058"/>
              </p:ext>
            </p:extLst>
          </p:nvPr>
        </p:nvGraphicFramePr>
        <p:xfrm>
          <a:off x="1490663" y="2204864"/>
          <a:ext cx="5486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1828800" imgH="482400" progId="Equation.DSMT4">
                  <p:embed/>
                </p:oleObj>
              </mc:Choice>
              <mc:Fallback>
                <p:oleObj name="Equation" r:id="rId3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204864"/>
                        <a:ext cx="5486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83721"/>
              </p:ext>
            </p:extLst>
          </p:nvPr>
        </p:nvGraphicFramePr>
        <p:xfrm>
          <a:off x="2181225" y="4725144"/>
          <a:ext cx="4076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1358640" imgH="533160" progId="Equation.DSMT4">
                  <p:embed/>
                </p:oleObj>
              </mc:Choice>
              <mc:Fallback>
                <p:oleObj name="Equation" r:id="rId5" imgW="135864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725144"/>
                        <a:ext cx="40767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91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Attempting to solve we get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Thus we can only get a ratio and even that ratio will exist only if </a:t>
            </a:r>
          </a:p>
          <a:p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03117"/>
              </p:ext>
            </p:extLst>
          </p:nvPr>
        </p:nvGraphicFramePr>
        <p:xfrm>
          <a:off x="1603375" y="2133600"/>
          <a:ext cx="468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562040" imgH="469800" progId="Equation.DSMT4">
                  <p:embed/>
                </p:oleObj>
              </mc:Choice>
              <mc:Fallback>
                <p:oleObj name="Equation" r:id="rId3" imgW="1562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133600"/>
                        <a:ext cx="468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36129"/>
              </p:ext>
            </p:extLst>
          </p:nvPr>
        </p:nvGraphicFramePr>
        <p:xfrm>
          <a:off x="277688" y="4797425"/>
          <a:ext cx="8686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2895480" imgH="469800" progId="Equation.DSMT4">
                  <p:embed/>
                </p:oleObj>
              </mc:Choice>
              <mc:Fallback>
                <p:oleObj name="Equation" r:id="rId5" imgW="28954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8" y="4797425"/>
                        <a:ext cx="8686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21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2" y="1512168"/>
            <a:ext cx="8280920" cy="5085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thus get a quadratic equation in 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dirty="0" smtClean="0"/>
              <a:t>, whose solution will give two roots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Once we obtain the roots we can get the ratio n1/n2</a:t>
            </a:r>
          </a:p>
          <a:p>
            <a:r>
              <a:rPr lang="en-US" sz="2800" dirty="0" smtClean="0"/>
              <a:t>We can then use the relation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This will let us find the direction vectors corresponding to the plane of zero shear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6393"/>
              </p:ext>
            </p:extLst>
          </p:nvPr>
        </p:nvGraphicFramePr>
        <p:xfrm>
          <a:off x="1115616" y="2590800"/>
          <a:ext cx="651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2171520" imgH="279360" progId="Equation.DSMT4">
                  <p:embed/>
                </p:oleObj>
              </mc:Choice>
              <mc:Fallback>
                <p:oleObj name="Equation" r:id="rId3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90800"/>
                        <a:ext cx="651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87944"/>
              </p:ext>
            </p:extLst>
          </p:nvPr>
        </p:nvGraphicFramePr>
        <p:xfrm>
          <a:off x="3421063" y="4592638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592638"/>
                        <a:ext cx="220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8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92514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2 D section is now shown along with the coordinate system. </a:t>
            </a:r>
          </a:p>
          <a:p>
            <a:r>
              <a:rPr lang="en-US" sz="2800" dirty="0" smtClean="0"/>
              <a:t>The vector n is the vector normal to the surface.</a:t>
            </a:r>
          </a:p>
          <a:p>
            <a:r>
              <a:rPr lang="en-US" sz="2800" dirty="0" smtClean="0"/>
              <a:t>In 2 D it can be specified in terms of the angle </a:t>
            </a:r>
            <a:r>
              <a:rPr lang="en-US" sz="2800" i="1" dirty="0" smtClean="0">
                <a:latin typeface="Symbol" panose="05050102010706020507" pitchFamily="18" charset="2"/>
              </a:rPr>
              <a:t>q</a:t>
            </a:r>
            <a:r>
              <a:rPr lang="en-US" sz="2800" dirty="0" smtClean="0"/>
              <a:t> made by it with the +</a:t>
            </a:r>
            <a:r>
              <a:rPr lang="en-US" sz="2800" dirty="0" err="1" smtClean="0"/>
              <a:t>ve</a:t>
            </a:r>
            <a:r>
              <a:rPr lang="en-US" sz="2800" dirty="0" smtClean="0"/>
              <a:t> x axis.</a:t>
            </a:r>
          </a:p>
          <a:p>
            <a:r>
              <a:rPr lang="en-US" sz="2800" dirty="0" smtClean="0"/>
              <a:t>The vector s is along the surface and perpendicular to n.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819088" y="1527175"/>
            <a:ext cx="4217408" cy="3486001"/>
            <a:chOff x="4819088" y="1527175"/>
            <a:chExt cx="4217408" cy="3486001"/>
          </a:xfrm>
        </p:grpSpPr>
        <p:grpSp>
          <p:nvGrpSpPr>
            <p:cNvPr id="39" name="Group 38"/>
            <p:cNvGrpSpPr/>
            <p:nvPr/>
          </p:nvGrpSpPr>
          <p:grpSpPr>
            <a:xfrm>
              <a:off x="5076056" y="1527175"/>
              <a:ext cx="3960440" cy="3197969"/>
              <a:chOff x="5076056" y="2031231"/>
              <a:chExt cx="3960440" cy="319796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076056" y="2031231"/>
                <a:ext cx="3960440" cy="3197969"/>
                <a:chOff x="5076056" y="2031231"/>
                <a:chExt cx="3960440" cy="319796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5076056" y="2031231"/>
                  <a:ext cx="3960440" cy="3197969"/>
                  <a:chOff x="1844824" y="1085999"/>
                  <a:chExt cx="3960440" cy="319796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 rot="20261926">
                    <a:off x="2914686" y="1222526"/>
                    <a:ext cx="2238774" cy="2664296"/>
                    <a:chOff x="3530486" y="1403648"/>
                    <a:chExt cx="2238774" cy="2664296"/>
                  </a:xfrm>
                </p:grpSpPr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 flipV="1">
                      <a:off x="3530486" y="1403648"/>
                      <a:ext cx="978634" cy="136815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3573016" y="2771800"/>
                      <a:ext cx="1253614" cy="1296144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3573016" y="2771800"/>
                      <a:ext cx="2196244" cy="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844824" y="1085999"/>
                    <a:ext cx="3960440" cy="3197969"/>
                    <a:chOff x="2790644" y="487869"/>
                    <a:chExt cx="3960440" cy="3197969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V="1">
                      <a:off x="3140968" y="805518"/>
                      <a:ext cx="0" cy="252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V="1">
                      <a:off x="3153018" y="3316506"/>
                      <a:ext cx="3310034" cy="2214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391044" y="331650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790644" y="589494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598956" y="1093550"/>
                      <a:ext cx="6480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82732" y="487869"/>
                      <a:ext cx="76274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06536" y="2529402"/>
                      <a:ext cx="78198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2207198" y="2356279"/>
                    <a:ext cx="1959620" cy="155835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5261283" y="3110171"/>
                  <a:ext cx="1959620" cy="15583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/>
                <p:cNvSpPr/>
                <p:nvPr/>
              </p:nvSpPr>
              <p:spPr>
                <a:xfrm>
                  <a:off x="7020272" y="2607295"/>
                  <a:ext cx="3561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sz="2400" dirty="0"/>
                </a:p>
              </p:txBody>
            </p:sp>
          </p:grpSp>
          <p:cxnSp>
            <p:nvCxnSpPr>
              <p:cNvPr id="43" name="Straight Connector 42"/>
              <p:cNvCxnSpPr>
                <a:cxnSpLocks noChangeAspect="1"/>
              </p:cNvCxnSpPr>
              <p:nvPr/>
            </p:nvCxnSpPr>
            <p:spPr>
              <a:xfrm>
                <a:off x="5968454" y="3729941"/>
                <a:ext cx="979810" cy="7791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6516216" y="4335487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IN" sz="24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80112" y="3933056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41" name="Arc 40"/>
            <p:cNvSpPr/>
            <p:nvPr/>
          </p:nvSpPr>
          <p:spPr>
            <a:xfrm>
              <a:off x="4819088" y="3753176"/>
              <a:ext cx="1260000" cy="1260000"/>
            </a:xfrm>
            <a:prstGeom prst="arc">
              <a:avLst>
                <a:gd name="adj1" fmla="val 1861969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59281"/>
              </p:ext>
            </p:extLst>
          </p:nvPr>
        </p:nvGraphicFramePr>
        <p:xfrm>
          <a:off x="5558036" y="4937720"/>
          <a:ext cx="30464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015920" imgH="457200" progId="Equation.DSMT4">
                  <p:embed/>
                </p:oleObj>
              </mc:Choice>
              <mc:Fallback>
                <p:oleObj name="Equation" r:id="rId3" imgW="10159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036" y="4937720"/>
                        <a:ext cx="30464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2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will consider areas as vectors. </a:t>
            </a:r>
            <a:r>
              <a:rPr lang="en-US" sz="2800" dirty="0"/>
              <a:t> </a:t>
            </a:r>
            <a:r>
              <a:rPr lang="en-US" sz="2800" dirty="0" smtClean="0"/>
              <a:t>Thus if the surface patch(shaded) has area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A, then it is designated as 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03777"/>
              </p:ext>
            </p:extLst>
          </p:nvPr>
        </p:nvGraphicFramePr>
        <p:xfrm>
          <a:off x="611560" y="3917404"/>
          <a:ext cx="399891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333440" imgH="749160" progId="Equation.DSMT4">
                  <p:embed/>
                </p:oleObj>
              </mc:Choice>
              <mc:Fallback>
                <p:oleObj name="Equation" r:id="rId3" imgW="133344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17404"/>
                        <a:ext cx="399891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grpSp>
          <p:nvGrpSpPr>
            <p:cNvPr id="17" name="Group 16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225040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ight Triangle 19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600188" y="19168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3" name="Rectangle 32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47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2507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is easy to see that the components of the area vector are simply the projections on the YZ and ZX planes.</a:t>
            </a:r>
          </a:p>
          <a:p>
            <a:r>
              <a:rPr lang="en-US" sz="2800" dirty="0" smtClean="0"/>
              <a:t>They are also the dot products of the area vector with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unit vectors.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53137"/>
              </p:ext>
            </p:extLst>
          </p:nvPr>
        </p:nvGraphicFramePr>
        <p:xfrm>
          <a:off x="3347864" y="5294313"/>
          <a:ext cx="57118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294313"/>
                        <a:ext cx="57118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739705" y="1412776"/>
            <a:ext cx="4104456" cy="3869382"/>
            <a:chOff x="4739705" y="1412776"/>
            <a:chExt cx="4104456" cy="3869382"/>
          </a:xfrm>
        </p:grpSpPr>
        <p:grpSp>
          <p:nvGrpSpPr>
            <p:cNvPr id="18" name="Group 17"/>
            <p:cNvGrpSpPr/>
            <p:nvPr/>
          </p:nvGrpSpPr>
          <p:grpSpPr>
            <a:xfrm>
              <a:off x="4739705" y="1412776"/>
              <a:ext cx="4104456" cy="3869382"/>
              <a:chOff x="1556792" y="1187624"/>
              <a:chExt cx="4104456" cy="386938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2924944" y="1187624"/>
                <a:ext cx="0" cy="2304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24944" y="3508209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556792" y="3501172"/>
                <a:ext cx="1368152" cy="1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301208" y="3323543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27387" y="1287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01391" y="4687674"/>
                <a:ext cx="360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225040" y="1826585"/>
                <a:ext cx="2395391" cy="2395338"/>
              </a:xfrm>
              <a:custGeom>
                <a:avLst/>
                <a:gdLst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65774"/>
                  <a:gd name="connsiteY0" fmla="*/ 10799 h 2469186"/>
                  <a:gd name="connsiteX1" fmla="*/ 2854746 w 2865774"/>
                  <a:gd name="connsiteY1" fmla="*/ 1563152 h 2469186"/>
                  <a:gd name="connsiteX2" fmla="*/ 69016 w 2865774"/>
                  <a:gd name="connsiteY2" fmla="*/ 2413757 h 2469186"/>
                  <a:gd name="connsiteX3" fmla="*/ 1004681 w 2865774"/>
                  <a:gd name="connsiteY3" fmla="*/ 10799 h 2469186"/>
                  <a:gd name="connsiteX0" fmla="*/ 1004681 w 2854746"/>
                  <a:gd name="connsiteY0" fmla="*/ 0 h 2458387"/>
                  <a:gd name="connsiteX1" fmla="*/ 2854746 w 2854746"/>
                  <a:gd name="connsiteY1" fmla="*/ 1552353 h 2458387"/>
                  <a:gd name="connsiteX2" fmla="*/ 69016 w 2854746"/>
                  <a:gd name="connsiteY2" fmla="*/ 2402958 h 2458387"/>
                  <a:gd name="connsiteX3" fmla="*/ 1004681 w 2854746"/>
                  <a:gd name="connsiteY3" fmla="*/ 0 h 2458387"/>
                  <a:gd name="connsiteX0" fmla="*/ 1004681 w 2854746"/>
                  <a:gd name="connsiteY0" fmla="*/ 0 h 2402958"/>
                  <a:gd name="connsiteX1" fmla="*/ 2854746 w 2854746"/>
                  <a:gd name="connsiteY1" fmla="*/ 1552353 h 2402958"/>
                  <a:gd name="connsiteX2" fmla="*/ 69016 w 2854746"/>
                  <a:gd name="connsiteY2" fmla="*/ 2402958 h 2402958"/>
                  <a:gd name="connsiteX3" fmla="*/ 1004681 w 2854746"/>
                  <a:gd name="connsiteY3" fmla="*/ 0 h 2402958"/>
                  <a:gd name="connsiteX0" fmla="*/ 935665 w 2785730"/>
                  <a:gd name="connsiteY0" fmla="*/ 0 h 2402958"/>
                  <a:gd name="connsiteX1" fmla="*/ 2785730 w 2785730"/>
                  <a:gd name="connsiteY1" fmla="*/ 1552353 h 2402958"/>
                  <a:gd name="connsiteX2" fmla="*/ 0 w 2785730"/>
                  <a:gd name="connsiteY2" fmla="*/ 2402958 h 2402958"/>
                  <a:gd name="connsiteX3" fmla="*/ 935665 w 2785730"/>
                  <a:gd name="connsiteY3" fmla="*/ 0 h 2402958"/>
                  <a:gd name="connsiteX0" fmla="*/ 716590 w 2785730"/>
                  <a:gd name="connsiteY0" fmla="*/ 0 h 2383908"/>
                  <a:gd name="connsiteX1" fmla="*/ 2785730 w 2785730"/>
                  <a:gd name="connsiteY1" fmla="*/ 1533303 h 2383908"/>
                  <a:gd name="connsiteX2" fmla="*/ 0 w 2785730"/>
                  <a:gd name="connsiteY2" fmla="*/ 2383908 h 2383908"/>
                  <a:gd name="connsiteX3" fmla="*/ 716590 w 2785730"/>
                  <a:gd name="connsiteY3" fmla="*/ 0 h 2383908"/>
                  <a:gd name="connsiteX0" fmla="*/ 716590 w 2423780"/>
                  <a:gd name="connsiteY0" fmla="*/ 0 h 2383908"/>
                  <a:gd name="connsiteX1" fmla="*/ 2423780 w 2423780"/>
                  <a:gd name="connsiteY1" fmla="*/ 1657128 h 2383908"/>
                  <a:gd name="connsiteX2" fmla="*/ 0 w 2423780"/>
                  <a:gd name="connsiteY2" fmla="*/ 2383908 h 2383908"/>
                  <a:gd name="connsiteX3" fmla="*/ 716590 w 2423780"/>
                  <a:gd name="connsiteY3" fmla="*/ 0 h 238390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668965 w 2376155"/>
                  <a:gd name="connsiteY3" fmla="*/ 0 h 2364858"/>
                  <a:gd name="connsiteX0" fmla="*/ 668965 w 2376155"/>
                  <a:gd name="connsiteY0" fmla="*/ 0 h 2364858"/>
                  <a:gd name="connsiteX1" fmla="*/ 2376155 w 2376155"/>
                  <a:gd name="connsiteY1" fmla="*/ 1657128 h 2364858"/>
                  <a:gd name="connsiteX2" fmla="*/ 0 w 2376155"/>
                  <a:gd name="connsiteY2" fmla="*/ 2364858 h 2364858"/>
                  <a:gd name="connsiteX3" fmla="*/ 331284 w 2376155"/>
                  <a:gd name="connsiteY3" fmla="*/ 1160455 h 2364858"/>
                  <a:gd name="connsiteX4" fmla="*/ 668965 w 2376155"/>
                  <a:gd name="connsiteY4" fmla="*/ 0 h 2364858"/>
                  <a:gd name="connsiteX0" fmla="*/ 688201 w 2395391"/>
                  <a:gd name="connsiteY0" fmla="*/ 0 h 2364858"/>
                  <a:gd name="connsiteX1" fmla="*/ 2395391 w 2395391"/>
                  <a:gd name="connsiteY1" fmla="*/ 1657128 h 2364858"/>
                  <a:gd name="connsiteX2" fmla="*/ 19236 w 2395391"/>
                  <a:gd name="connsiteY2" fmla="*/ 2364858 h 2364858"/>
                  <a:gd name="connsiteX3" fmla="*/ 0 w 2395391"/>
                  <a:gd name="connsiteY3" fmla="*/ 718495 h 2364858"/>
                  <a:gd name="connsiteX4" fmla="*/ 688201 w 2395391"/>
                  <a:gd name="connsiteY4" fmla="*/ 0 h 2364858"/>
                  <a:gd name="connsiteX0" fmla="*/ 688201 w 2395391"/>
                  <a:gd name="connsiteY0" fmla="*/ 0 h 2395338"/>
                  <a:gd name="connsiteX1" fmla="*/ 2395391 w 2395391"/>
                  <a:gd name="connsiteY1" fmla="*/ 1657128 h 2395338"/>
                  <a:gd name="connsiteX2" fmla="*/ 1756596 w 2395391"/>
                  <a:gd name="connsiteY2" fmla="*/ 2395338 h 2395338"/>
                  <a:gd name="connsiteX3" fmla="*/ 0 w 2395391"/>
                  <a:gd name="connsiteY3" fmla="*/ 718495 h 2395338"/>
                  <a:gd name="connsiteX4" fmla="*/ 688201 w 2395391"/>
                  <a:gd name="connsiteY4" fmla="*/ 0 h 23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91" h="2395338">
                    <a:moveTo>
                      <a:pt x="688201" y="0"/>
                    </a:moveTo>
                    <a:lnTo>
                      <a:pt x="2395391" y="1657128"/>
                    </a:lnTo>
                    <a:lnTo>
                      <a:pt x="1756596" y="2395338"/>
                    </a:lnTo>
                    <a:lnTo>
                      <a:pt x="0" y="718495"/>
                    </a:lnTo>
                    <a:lnTo>
                      <a:pt x="688201" y="0"/>
                    </a:ln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" name="Right Triangle 20"/>
            <p:cNvSpPr/>
            <p:nvPr/>
          </p:nvSpPr>
          <p:spPr>
            <a:xfrm>
              <a:off x="5407953" y="2780928"/>
              <a:ext cx="1756335" cy="1648663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arallelogram 7"/>
          <p:cNvSpPr/>
          <p:nvPr/>
        </p:nvSpPr>
        <p:spPr>
          <a:xfrm rot="16200000" flipV="1">
            <a:off x="4576893" y="2898624"/>
            <a:ext cx="2377854" cy="684078"/>
          </a:xfrm>
          <a:prstGeom prst="parallelogram">
            <a:avLst>
              <a:gd name="adj" fmla="val 99759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arallelogram 29"/>
          <p:cNvSpPr/>
          <p:nvPr/>
        </p:nvSpPr>
        <p:spPr>
          <a:xfrm rot="10800000">
            <a:off x="5475328" y="3757972"/>
            <a:ext cx="2328016" cy="689099"/>
          </a:xfrm>
          <a:prstGeom prst="parallelogram">
            <a:avLst>
              <a:gd name="adj" fmla="val 93716"/>
            </a:avLst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 rot="16200000">
            <a:off x="5941897" y="1928736"/>
            <a:ext cx="1959620" cy="15583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>
            <a:off x="6571814" y="3153877"/>
            <a:ext cx="1469715" cy="1168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266" y="329355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2400" i="1" dirty="0">
              <a:latin typeface="Symbol" panose="05050102010706020507" pitchFamily="18" charset="2"/>
            </a:endParaRPr>
          </a:p>
        </p:txBody>
      </p:sp>
      <p:sp>
        <p:nvSpPr>
          <p:cNvPr id="34" name="Arc 33"/>
          <p:cNvSpPr/>
          <p:nvPr/>
        </p:nvSpPr>
        <p:spPr>
          <a:xfrm>
            <a:off x="5472240" y="3113672"/>
            <a:ext cx="1260000" cy="1260000"/>
          </a:xfrm>
          <a:prstGeom prst="arc">
            <a:avLst>
              <a:gd name="adj1" fmla="val 186196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600188" y="19168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8100392" y="4119463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96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2 D, the vector n can therefore be specified in terms of the angle </a:t>
            </a:r>
            <a:r>
              <a:rPr lang="en-US" sz="2800" i="1" dirty="0" smtClean="0">
                <a:latin typeface="Symbol" panose="05050102010706020507" pitchFamily="18" charset="2"/>
              </a:rPr>
              <a:t>q</a:t>
            </a:r>
            <a:r>
              <a:rPr lang="en-US" sz="2800" dirty="0" smtClean="0"/>
              <a:t> made by it with the +</a:t>
            </a:r>
            <a:r>
              <a:rPr lang="en-US" sz="2800" dirty="0" err="1" smtClean="0"/>
              <a:t>ve</a:t>
            </a:r>
            <a:r>
              <a:rPr lang="en-US" sz="2800" dirty="0" smtClean="0"/>
              <a:t> x axis. 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88003"/>
              </p:ext>
            </p:extLst>
          </p:nvPr>
        </p:nvGraphicFramePr>
        <p:xfrm>
          <a:off x="611560" y="3917404"/>
          <a:ext cx="399891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333440" imgH="749160" progId="Equation.DSMT4">
                  <p:embed/>
                </p:oleObj>
              </mc:Choice>
              <mc:Fallback>
                <p:oleObj name="Equation" r:id="rId3" imgW="133344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17404"/>
                        <a:ext cx="399891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819088" y="1628800"/>
            <a:ext cx="4217408" cy="3384376"/>
            <a:chOff x="4819088" y="1628800"/>
            <a:chExt cx="4217408" cy="3384376"/>
          </a:xfrm>
        </p:grpSpPr>
        <p:grpSp>
          <p:nvGrpSpPr>
            <p:cNvPr id="15" name="Group 14"/>
            <p:cNvGrpSpPr/>
            <p:nvPr/>
          </p:nvGrpSpPr>
          <p:grpSpPr>
            <a:xfrm>
              <a:off x="5076056" y="1628800"/>
              <a:ext cx="3960440" cy="3096344"/>
              <a:chOff x="5076056" y="2132856"/>
              <a:chExt cx="3960440" cy="309634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076056" y="2132856"/>
                <a:ext cx="3960440" cy="3096344"/>
                <a:chOff x="5076056" y="2132856"/>
                <a:chExt cx="3960440" cy="309634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076056" y="2132856"/>
                  <a:ext cx="3960440" cy="3096344"/>
                  <a:chOff x="1844824" y="1187624"/>
                  <a:chExt cx="3960440" cy="30963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844824" y="1187624"/>
                    <a:ext cx="3960440" cy="3096344"/>
                    <a:chOff x="2790644" y="589494"/>
                    <a:chExt cx="3960440" cy="3096344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140968" y="805518"/>
                      <a:ext cx="0" cy="252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V="1">
                      <a:off x="3153018" y="3316506"/>
                      <a:ext cx="3310034" cy="2214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391044" y="331650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2790644" y="589494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2207198" y="2356279"/>
                    <a:ext cx="1959620" cy="155835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5261283" y="3110171"/>
                  <a:ext cx="1959620" cy="15583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/>
                <p:cNvSpPr/>
                <p:nvPr/>
              </p:nvSpPr>
              <p:spPr>
                <a:xfrm>
                  <a:off x="7020272" y="2607295"/>
                  <a:ext cx="3561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sz="2400" dirty="0"/>
                </a:p>
              </p:txBody>
            </p:sp>
          </p:grpSp>
          <p:cxnSp>
            <p:nvCxnSpPr>
              <p:cNvPr id="19" name="Straight Connector 18"/>
              <p:cNvCxnSpPr>
                <a:cxnSpLocks noChangeAspect="1"/>
              </p:cNvCxnSpPr>
              <p:nvPr/>
            </p:nvCxnSpPr>
            <p:spPr>
              <a:xfrm>
                <a:off x="5968454" y="3729941"/>
                <a:ext cx="979810" cy="7791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6516216" y="4335487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IN" sz="24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580112" y="3933056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4819088" y="3753176"/>
              <a:ext cx="1260000" cy="1260000"/>
            </a:xfrm>
            <a:prstGeom prst="arc">
              <a:avLst>
                <a:gd name="adj1" fmla="val 1861969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629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force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/>
              <a:t> can be resolved into two components straight away. </a:t>
            </a:r>
          </a:p>
          <a:p>
            <a:r>
              <a:rPr lang="en-US" sz="2800" dirty="0" smtClean="0"/>
              <a:t>One component </a:t>
            </a:r>
            <a:r>
              <a:rPr lang="en-US" sz="2800" dirty="0" err="1" smtClean="0">
                <a:latin typeface="Symbol" panose="05050102010706020507" pitchFamily="18" charset="2"/>
              </a:rPr>
              <a:t>D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/>
              <a:t> is along the unit normal to the surface 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US" sz="2800" dirty="0" smtClean="0"/>
              <a:t>. This direction is unique since a flat surface has a unique normal. </a:t>
            </a:r>
          </a:p>
          <a:p>
            <a:r>
              <a:rPr lang="en-US" sz="2800" dirty="0" smtClean="0"/>
              <a:t>The other component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/>
              <a:t> is tangential to the surface. 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76056" y="2031231"/>
            <a:ext cx="3960440" cy="3197969"/>
            <a:chOff x="5076056" y="2031231"/>
            <a:chExt cx="3960440" cy="3197969"/>
          </a:xfrm>
        </p:grpSpPr>
        <p:grpSp>
          <p:nvGrpSpPr>
            <p:cNvPr id="27" name="Group 26"/>
            <p:cNvGrpSpPr/>
            <p:nvPr/>
          </p:nvGrpSpPr>
          <p:grpSpPr>
            <a:xfrm>
              <a:off x="5076056" y="2031231"/>
              <a:ext cx="3960440" cy="3197969"/>
              <a:chOff x="5076056" y="2031231"/>
              <a:chExt cx="3960440" cy="31979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076056" y="2031231"/>
                <a:ext cx="3960440" cy="3197969"/>
                <a:chOff x="1844824" y="1085999"/>
                <a:chExt cx="3960440" cy="319796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 rot="20261926">
                  <a:off x="2914686" y="1222526"/>
                  <a:ext cx="2238774" cy="2664296"/>
                  <a:chOff x="3530486" y="1403648"/>
                  <a:chExt cx="2238774" cy="2664296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3530486" y="1403648"/>
                    <a:ext cx="978634" cy="136815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3573016" y="2771800"/>
                    <a:ext cx="1253614" cy="1296144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3573016" y="2771800"/>
                    <a:ext cx="2196244" cy="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844824" y="1085999"/>
                  <a:ext cx="3960440" cy="3197969"/>
                  <a:chOff x="2790644" y="487869"/>
                  <a:chExt cx="3960440" cy="3197969"/>
                </a:xfrm>
              </p:grpSpPr>
              <p:cxnSp>
                <p:nvCxnSpPr>
                  <p:cNvPr id="36" name="Straight Arrow Connector 35"/>
                  <p:cNvCxnSpPr/>
                  <p:nvPr/>
                </p:nvCxnSpPr>
                <p:spPr>
                  <a:xfrm flipV="1">
                    <a:off x="3140968" y="805518"/>
                    <a:ext cx="0" cy="25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3153018" y="3316506"/>
                    <a:ext cx="3310034" cy="221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391044" y="331650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90644" y="58949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598956" y="109355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I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582732" y="487869"/>
                    <a:ext cx="7627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err="1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206536" y="2529402"/>
                    <a:ext cx="7819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7198" y="2356279"/>
                  <a:ext cx="1959620" cy="155835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 rot="16200000">
                <a:off x="5261283" y="3110171"/>
                <a:ext cx="1959620" cy="155835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7020272" y="2607295"/>
                <a:ext cx="35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dirty="0"/>
              </a:p>
            </p:txBody>
          </p:sp>
        </p:grp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>
              <a:off x="5968454" y="3729941"/>
              <a:ext cx="979810" cy="77917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516216" y="4335487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4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Transformation in 2D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9971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/>
              <a:t> </a:t>
            </a:r>
            <a:r>
              <a:rPr lang="en-US" sz="2800" dirty="0" smtClean="0"/>
              <a:t>poses a mild problem in 3 D, since  a tangent in 3D is not a line but a surface. </a:t>
            </a:r>
          </a:p>
          <a:p>
            <a:r>
              <a:rPr lang="en-US" sz="2800" dirty="0" smtClean="0"/>
              <a:t>Therefore full information about this component  requires that it be split into two orthogonal directions along the surface patch. </a:t>
            </a:r>
          </a:p>
          <a:p>
            <a:r>
              <a:rPr lang="en-US" sz="2800" dirty="0" smtClean="0"/>
              <a:t>For the time being, we leave this problem unresolved and focus on 2D only.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076056" y="2031231"/>
            <a:ext cx="3960440" cy="3197969"/>
            <a:chOff x="5076056" y="2031231"/>
            <a:chExt cx="3960440" cy="3197969"/>
          </a:xfrm>
        </p:grpSpPr>
        <p:grpSp>
          <p:nvGrpSpPr>
            <p:cNvPr id="36" name="Group 35"/>
            <p:cNvGrpSpPr/>
            <p:nvPr/>
          </p:nvGrpSpPr>
          <p:grpSpPr>
            <a:xfrm>
              <a:off x="5076056" y="2031231"/>
              <a:ext cx="3960440" cy="3197969"/>
              <a:chOff x="5076056" y="2031231"/>
              <a:chExt cx="3960440" cy="3197969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076056" y="2031231"/>
                <a:ext cx="3960440" cy="3197969"/>
                <a:chOff x="1844824" y="1085999"/>
                <a:chExt cx="3960440" cy="319796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 rot="20261926">
                  <a:off x="2914686" y="1222526"/>
                  <a:ext cx="2238774" cy="2664296"/>
                  <a:chOff x="3530486" y="1403648"/>
                  <a:chExt cx="2238774" cy="2664296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3530486" y="1403648"/>
                    <a:ext cx="978634" cy="136815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3573016" y="2771800"/>
                    <a:ext cx="1253614" cy="1296144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/>
                  <p:nvPr/>
                </p:nvCxnSpPr>
                <p:spPr>
                  <a:xfrm flipV="1">
                    <a:off x="3573016" y="2771800"/>
                    <a:ext cx="2196244" cy="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844824" y="1085999"/>
                  <a:ext cx="3960440" cy="3197969"/>
                  <a:chOff x="2790644" y="487869"/>
                  <a:chExt cx="3960440" cy="3197969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3140968" y="805518"/>
                    <a:ext cx="0" cy="25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3153018" y="3316506"/>
                    <a:ext cx="3310034" cy="221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391044" y="331650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790644" y="58949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598956" y="109355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I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82732" y="487869"/>
                    <a:ext cx="7627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err="1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206536" y="2529402"/>
                    <a:ext cx="7819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Symbol" panose="05050102010706020507" pitchFamily="18" charset="2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2400" b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IN" sz="2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207198" y="2356279"/>
                  <a:ext cx="1959620" cy="155835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rot="16200000">
                <a:off x="5261283" y="3110171"/>
                <a:ext cx="1959620" cy="155835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7020272" y="2607295"/>
                <a:ext cx="35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dirty="0"/>
              </a:p>
            </p:txBody>
          </p:sp>
        </p:grpSp>
        <p:cxnSp>
          <p:nvCxnSpPr>
            <p:cNvPr id="37" name="Straight Connector 36"/>
            <p:cNvCxnSpPr>
              <a:cxnSpLocks noChangeAspect="1"/>
            </p:cNvCxnSpPr>
            <p:nvPr/>
          </p:nvCxnSpPr>
          <p:spPr>
            <a:xfrm>
              <a:off x="5968454" y="3729941"/>
              <a:ext cx="979810" cy="77917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516216" y="4335487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099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5D39D-1DFE-45D0-87E0-E52903421FC7}"/>
</file>

<file path=customXml/itemProps2.xml><?xml version="1.0" encoding="utf-8"?>
<ds:datastoreItem xmlns:ds="http://schemas.openxmlformats.org/officeDocument/2006/customXml" ds:itemID="{27E76DE5-A21F-4EB4-BD03-F61A53FB6EE8}"/>
</file>

<file path=customXml/itemProps3.xml><?xml version="1.0" encoding="utf-8"?>
<ds:datastoreItem xmlns:ds="http://schemas.openxmlformats.org/officeDocument/2006/customXml" ds:itemID="{7326B9C6-82DF-4074-9110-D96B4BEFDB88}"/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1461</Words>
  <Application>Microsoft Office PowerPoint</Application>
  <PresentationFormat>On-screen Show (4:3)</PresentationFormat>
  <Paragraphs>288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Equation</vt:lpstr>
      <vt:lpstr>MathType 7.0 Equation</vt:lpstr>
      <vt:lpstr>Stress Transformation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  <vt:lpstr>Stress Transformation in 2D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Transformation</dc:title>
  <dc:creator>Windows User</dc:creator>
  <cp:lastModifiedBy>Windows User</cp:lastModifiedBy>
  <cp:revision>34</cp:revision>
  <dcterms:created xsi:type="dcterms:W3CDTF">2020-10-30T12:09:00Z</dcterms:created>
  <dcterms:modified xsi:type="dcterms:W3CDTF">2020-10-31T00:17:24Z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