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502" r:id="rId3"/>
    <p:sldId id="536" r:id="rId4"/>
    <p:sldId id="588" r:id="rId5"/>
    <p:sldId id="574" r:id="rId6"/>
    <p:sldId id="555" r:id="rId7"/>
    <p:sldId id="597" r:id="rId8"/>
    <p:sldId id="592" r:id="rId9"/>
    <p:sldId id="593" r:id="rId10"/>
    <p:sldId id="584" r:id="rId11"/>
    <p:sldId id="583" r:id="rId12"/>
    <p:sldId id="549" r:id="rId13"/>
    <p:sldId id="591" r:id="rId14"/>
    <p:sldId id="601" r:id="rId15"/>
    <p:sldId id="576" r:id="rId16"/>
    <p:sldId id="578" r:id="rId17"/>
    <p:sldId id="579" r:id="rId18"/>
    <p:sldId id="575" r:id="rId19"/>
    <p:sldId id="577" r:id="rId20"/>
    <p:sldId id="602" r:id="rId21"/>
    <p:sldId id="561" r:id="rId22"/>
    <p:sldId id="562" r:id="rId23"/>
    <p:sldId id="410" r:id="rId24"/>
    <p:sldId id="587" r:id="rId25"/>
    <p:sldId id="589" r:id="rId26"/>
    <p:sldId id="590" r:id="rId27"/>
    <p:sldId id="611" r:id="rId28"/>
    <p:sldId id="594" r:id="rId29"/>
    <p:sldId id="604" r:id="rId30"/>
    <p:sldId id="595" r:id="rId31"/>
    <p:sldId id="586" r:id="rId32"/>
    <p:sldId id="546" r:id="rId33"/>
    <p:sldId id="542" r:id="rId34"/>
    <p:sldId id="605" r:id="rId35"/>
    <p:sldId id="596" r:id="rId36"/>
    <p:sldId id="600"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818A9A-0C07-4B63-BF2F-FE835B796C83}" type="datetimeFigureOut">
              <a:rPr lang="en-IN" smtClean="0"/>
              <a:t>21-04-2020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07730-1F55-41F7-B3ED-165ADE43E43B}" type="slidenum">
              <a:rPr lang="en-IN" smtClean="0"/>
              <a:t>‹#›</a:t>
            </a:fld>
            <a:endParaRPr lang="en-IN"/>
          </a:p>
        </p:txBody>
      </p:sp>
    </p:spTree>
    <p:extLst>
      <p:ext uri="{BB962C8B-B14F-4D97-AF65-F5344CB8AC3E}">
        <p14:creationId xmlns:p14="http://schemas.microsoft.com/office/powerpoint/2010/main" val="23346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github.com/mbeaudru/modern-js-cheatsheet#class"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eveloper.mozilla.org/en-US/docs/Web/JavaScript/Reference/Global_Objects/Strin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github.com/krishnr/JavaScript-cheat-sheet"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5F3102E-6C56-4F81-B30B-581BE2EC6691}" type="slidenum">
              <a:rPr lang="en-GB" smtClean="0"/>
              <a:t>3</a:t>
            </a:fld>
            <a:endParaRPr lang="en-GB" dirty="0"/>
          </a:p>
        </p:txBody>
      </p:sp>
    </p:spTree>
    <p:extLst>
      <p:ext uri="{BB962C8B-B14F-4D97-AF65-F5344CB8AC3E}">
        <p14:creationId xmlns:p14="http://schemas.microsoft.com/office/powerpoint/2010/main" val="40571725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https://github.com/mbeaudru/modern-js-cheatsheet#class</a:t>
            </a:r>
            <a:endParaRPr lang="en-US" dirty="0"/>
          </a:p>
        </p:txBody>
      </p:sp>
      <p:sp>
        <p:nvSpPr>
          <p:cNvPr id="4" name="Slide Number Placeholder 3"/>
          <p:cNvSpPr>
            <a:spLocks noGrp="1"/>
          </p:cNvSpPr>
          <p:nvPr>
            <p:ph type="sldNum" sz="quarter" idx="5"/>
          </p:nvPr>
        </p:nvSpPr>
        <p:spPr/>
        <p:txBody>
          <a:bodyPr/>
          <a:lstStyle/>
          <a:p>
            <a:fld id="{A5F3102E-6C56-4F81-B30B-581BE2EC6691}" type="slidenum">
              <a:rPr lang="en-GB" smtClean="0"/>
              <a:t>34</a:t>
            </a:fld>
            <a:endParaRPr lang="en-GB"/>
          </a:p>
        </p:txBody>
      </p:sp>
    </p:spTree>
    <p:extLst>
      <p:ext uri="{BB962C8B-B14F-4D97-AF65-F5344CB8AC3E}">
        <p14:creationId xmlns:p14="http://schemas.microsoft.com/office/powerpoint/2010/main" val="3672385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F3102E-6C56-4F81-B30B-581BE2EC6691}" type="slidenum">
              <a:rPr lang="en-GB" smtClean="0"/>
              <a:t>5</a:t>
            </a:fld>
            <a:endParaRPr lang="en-GB"/>
          </a:p>
        </p:txBody>
      </p:sp>
    </p:spTree>
    <p:extLst>
      <p:ext uri="{BB962C8B-B14F-4D97-AF65-F5344CB8AC3E}">
        <p14:creationId xmlns:p14="http://schemas.microsoft.com/office/powerpoint/2010/main" val="2905404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F3102E-6C56-4F81-B30B-581BE2EC6691}" type="slidenum">
              <a:rPr lang="en-GB" smtClean="0"/>
              <a:t>6</a:t>
            </a:fld>
            <a:endParaRPr lang="en-GB"/>
          </a:p>
        </p:txBody>
      </p:sp>
    </p:spTree>
    <p:extLst>
      <p:ext uri="{BB962C8B-B14F-4D97-AF65-F5344CB8AC3E}">
        <p14:creationId xmlns:p14="http://schemas.microsoft.com/office/powerpoint/2010/main" val="3228546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https://developer.mozilla.org/en-US/docs/Web/JavaScript/Reference/Global_Objects/String</a:t>
            </a:r>
            <a:endParaRPr lang="en-US" dirty="0"/>
          </a:p>
        </p:txBody>
      </p:sp>
      <p:sp>
        <p:nvSpPr>
          <p:cNvPr id="4" name="Slide Number Placeholder 3"/>
          <p:cNvSpPr>
            <a:spLocks noGrp="1"/>
          </p:cNvSpPr>
          <p:nvPr>
            <p:ph type="sldNum" sz="quarter" idx="5"/>
          </p:nvPr>
        </p:nvSpPr>
        <p:spPr/>
        <p:txBody>
          <a:bodyPr/>
          <a:lstStyle/>
          <a:p>
            <a:fld id="{A5F3102E-6C56-4F81-B30B-581BE2EC6691}" type="slidenum">
              <a:rPr lang="en-GB" smtClean="0"/>
              <a:t>18</a:t>
            </a:fld>
            <a:endParaRPr lang="en-GB"/>
          </a:p>
        </p:txBody>
      </p:sp>
    </p:spTree>
    <p:extLst>
      <p:ext uri="{BB962C8B-B14F-4D97-AF65-F5344CB8AC3E}">
        <p14:creationId xmlns:p14="http://schemas.microsoft.com/office/powerpoint/2010/main" val="22876955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altLang="en-US" dirty="0"/>
              <a:t> </a:t>
            </a:r>
            <a:r>
              <a:rPr lang="en-US" altLang="en-US" dirty="0" err="1">
                <a:cs typeface="Consolas" panose="020B0609020204030204" pitchFamily="49" charset="0"/>
              </a:rPr>
              <a:t>addEventListener</a:t>
            </a:r>
            <a:r>
              <a:rPr lang="en-US" altLang="en-US" dirty="0">
                <a:cs typeface="Consolas" panose="020B0609020204030204" pitchFamily="49" charset="0"/>
              </a:rPr>
              <a:t>()</a:t>
            </a:r>
            <a:r>
              <a:rPr lang="en-US" altLang="en-US" dirty="0"/>
              <a:t> method attaches an event handler to the specified element.</a:t>
            </a:r>
          </a:p>
          <a:p>
            <a:r>
              <a:rPr lang="en-US" altLang="en-US" dirty="0"/>
              <a:t>The </a:t>
            </a:r>
            <a:r>
              <a:rPr lang="en-US" altLang="en-US" dirty="0" err="1">
                <a:cs typeface="Consolas" panose="020B0609020204030204" pitchFamily="49" charset="0"/>
              </a:rPr>
              <a:t>addEventListener</a:t>
            </a:r>
            <a:r>
              <a:rPr lang="en-US" altLang="en-US" dirty="0">
                <a:cs typeface="Consolas" panose="020B0609020204030204" pitchFamily="49" charset="0"/>
              </a:rPr>
              <a:t>()</a:t>
            </a:r>
            <a:r>
              <a:rPr lang="en-US" altLang="en-US" dirty="0"/>
              <a:t> method attaches an event handler to an element without overwriting existing event handlers.</a:t>
            </a:r>
          </a:p>
          <a:p>
            <a:r>
              <a:rPr lang="en-US" altLang="en-US" dirty="0"/>
              <a:t>You can add many event handlers to one element.</a:t>
            </a:r>
          </a:p>
          <a:p>
            <a:r>
              <a:rPr lang="en-US" altLang="en-US" dirty="0"/>
              <a:t>You can add many event handlers of the same type to one element, </a:t>
            </a:r>
            <a:r>
              <a:rPr lang="en-US" altLang="en-US" dirty="0" err="1"/>
              <a:t>i.e</a:t>
            </a:r>
            <a:r>
              <a:rPr lang="en-US" altLang="en-US" dirty="0"/>
              <a:t> two "click" events.</a:t>
            </a:r>
          </a:p>
          <a:p>
            <a:r>
              <a:rPr lang="en-US" altLang="en-US" dirty="0"/>
              <a:t>The </a:t>
            </a:r>
            <a:r>
              <a:rPr lang="en-US" altLang="en-US" dirty="0" err="1">
                <a:cs typeface="Consolas" panose="020B0609020204030204" pitchFamily="49" charset="0"/>
              </a:rPr>
              <a:t>removeEventListener</a:t>
            </a:r>
            <a:r>
              <a:rPr lang="en-US" altLang="en-US" dirty="0">
                <a:cs typeface="Consolas" panose="020B0609020204030204" pitchFamily="49" charset="0"/>
              </a:rPr>
              <a:t>()</a:t>
            </a:r>
            <a:r>
              <a:rPr lang="en-US" altLang="en-US" dirty="0"/>
              <a:t> </a:t>
            </a:r>
            <a:r>
              <a:rPr lang="en-US" dirty="0"/>
              <a:t>method removes event handlers that have been attached with the </a:t>
            </a:r>
            <a:r>
              <a:rPr lang="en-US" dirty="0" err="1"/>
              <a:t>addEventListener</a:t>
            </a:r>
            <a:r>
              <a:rPr lang="en-US" dirty="0"/>
              <a:t>() method.</a:t>
            </a:r>
            <a:endParaRPr lang="en-US" altLang="en-US" dirty="0"/>
          </a:p>
          <a:p>
            <a:endParaRPr lang="en-US" altLang="en-US" dirty="0"/>
          </a:p>
          <a:p>
            <a:endParaRPr lang="en-US" altLang="en-US" dirty="0"/>
          </a:p>
          <a:p>
            <a:endParaRPr lang="en-US" dirty="0"/>
          </a:p>
          <a:p>
            <a:endParaRPr lang="en-US" dirty="0"/>
          </a:p>
        </p:txBody>
      </p:sp>
      <p:sp>
        <p:nvSpPr>
          <p:cNvPr id="4" name="Slide Number Placeholder 3"/>
          <p:cNvSpPr>
            <a:spLocks noGrp="1"/>
          </p:cNvSpPr>
          <p:nvPr>
            <p:ph type="sldNum" sz="quarter" idx="5"/>
          </p:nvPr>
        </p:nvSpPr>
        <p:spPr/>
        <p:txBody>
          <a:bodyPr/>
          <a:lstStyle/>
          <a:p>
            <a:fld id="{A5F3102E-6C56-4F81-B30B-581BE2EC6691}" type="slidenum">
              <a:rPr lang="en-GB" smtClean="0"/>
              <a:t>22</a:t>
            </a:fld>
            <a:endParaRPr lang="en-GB"/>
          </a:p>
        </p:txBody>
      </p:sp>
    </p:spTree>
    <p:extLst>
      <p:ext uri="{BB962C8B-B14F-4D97-AF65-F5344CB8AC3E}">
        <p14:creationId xmlns:p14="http://schemas.microsoft.com/office/powerpoint/2010/main" val="34518514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Courtesy: https://upload.wikimedia.org/wikipedia/commons/thumb/5/5a/DOM-model.svg/330px-DOM-model.svg.png</a:t>
            </a:r>
          </a:p>
        </p:txBody>
      </p:sp>
      <p:sp>
        <p:nvSpPr>
          <p:cNvPr id="4" name="Slide Number Placeholder 3"/>
          <p:cNvSpPr>
            <a:spLocks noGrp="1"/>
          </p:cNvSpPr>
          <p:nvPr>
            <p:ph type="sldNum" sz="quarter" idx="5"/>
          </p:nvPr>
        </p:nvSpPr>
        <p:spPr/>
        <p:txBody>
          <a:bodyPr/>
          <a:lstStyle/>
          <a:p>
            <a:fld id="{A5F3102E-6C56-4F81-B30B-581BE2EC6691}" type="slidenum">
              <a:rPr lang="en-GB" smtClean="0"/>
              <a:t>23</a:t>
            </a:fld>
            <a:endParaRPr lang="en-GB"/>
          </a:p>
        </p:txBody>
      </p:sp>
    </p:spTree>
    <p:extLst>
      <p:ext uri="{BB962C8B-B14F-4D97-AF65-F5344CB8AC3E}">
        <p14:creationId xmlns:p14="http://schemas.microsoft.com/office/powerpoint/2010/main" val="39857091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an array of strings and display its values in list format in browser.</a:t>
            </a:r>
          </a:p>
          <a:p>
            <a:r>
              <a:rPr lang="en-US" dirty="0"/>
              <a:t>Take input from the name text box and validate to check if it contains only alphabets or not. If it does not contain, display the error message next to the text box “please enter only alphabets”.</a:t>
            </a:r>
          </a:p>
          <a:p>
            <a:pPr marL="0" indent="0">
              <a:buNone/>
            </a:pPr>
            <a:endParaRPr lang="en-US" dirty="0"/>
          </a:p>
          <a:p>
            <a:endParaRPr lang="en-US" dirty="0"/>
          </a:p>
        </p:txBody>
      </p:sp>
      <p:sp>
        <p:nvSpPr>
          <p:cNvPr id="4" name="Slide Number Placeholder 3"/>
          <p:cNvSpPr>
            <a:spLocks noGrp="1"/>
          </p:cNvSpPr>
          <p:nvPr>
            <p:ph type="sldNum" sz="quarter" idx="5"/>
          </p:nvPr>
        </p:nvSpPr>
        <p:spPr/>
        <p:txBody>
          <a:bodyPr/>
          <a:lstStyle/>
          <a:p>
            <a:fld id="{A5F3102E-6C56-4F81-B30B-581BE2EC6691}" type="slidenum">
              <a:rPr lang="en-GB" smtClean="0"/>
              <a:t>28</a:t>
            </a:fld>
            <a:endParaRPr lang="en-GB"/>
          </a:p>
        </p:txBody>
      </p:sp>
    </p:spTree>
    <p:extLst>
      <p:ext uri="{BB962C8B-B14F-4D97-AF65-F5344CB8AC3E}">
        <p14:creationId xmlns:p14="http://schemas.microsoft.com/office/powerpoint/2010/main" val="17575109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hlinkClick r:id="rId3"/>
              </a:rPr>
              <a:t>https://github.com/krishnr/JavaScript-cheat-sheet</a:t>
            </a:r>
            <a:endParaRPr lang="en-US" dirty="0"/>
          </a:p>
        </p:txBody>
      </p:sp>
      <p:sp>
        <p:nvSpPr>
          <p:cNvPr id="4" name="Slide Number Placeholder 3"/>
          <p:cNvSpPr>
            <a:spLocks noGrp="1"/>
          </p:cNvSpPr>
          <p:nvPr>
            <p:ph type="sldNum" sz="quarter" idx="5"/>
          </p:nvPr>
        </p:nvSpPr>
        <p:spPr/>
        <p:txBody>
          <a:bodyPr/>
          <a:lstStyle/>
          <a:p>
            <a:fld id="{A5F3102E-6C56-4F81-B30B-581BE2EC6691}" type="slidenum">
              <a:rPr lang="en-GB" smtClean="0"/>
              <a:t>29</a:t>
            </a:fld>
            <a:endParaRPr lang="en-GB"/>
          </a:p>
        </p:txBody>
      </p:sp>
    </p:spTree>
    <p:extLst>
      <p:ext uri="{BB962C8B-B14F-4D97-AF65-F5344CB8AC3E}">
        <p14:creationId xmlns:p14="http://schemas.microsoft.com/office/powerpoint/2010/main" val="41166438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Body Level 1"/>
              </a:rPr>
              <a:t>Field / Data members: </a:t>
            </a:r>
            <a:r>
              <a:rPr kumimoji="0" lang="en-US" sz="1200" b="0" i="0" u="none" strike="noStrike" kern="1200" cap="none" spc="-10" normalizeH="0" baseline="0" noProof="0" dirty="0">
                <a:ln>
                  <a:noFill/>
                </a:ln>
                <a:solidFill>
                  <a:prstClr val="black">
                    <a:lumMod val="65000"/>
                    <a:lumOff val="35000"/>
                  </a:prstClr>
                </a:solidFill>
                <a:effectLst/>
                <a:uLnTx/>
                <a:uFillTx/>
                <a:latin typeface="Raleway"/>
                <a:ea typeface="+mn-ea"/>
                <a:cs typeface="Arial"/>
              </a:rPr>
              <a:t>Any variable declared in a class. Fields represent data pertaining to objects</a:t>
            </a:r>
            <a:endParaRPr kumimoji="0" lang="en-US" sz="1200" b="0" i="0" u="none" strike="noStrike" kern="1200" cap="none" spc="0" normalizeH="0" baseline="0" noProof="0" dirty="0">
              <a:ln>
                <a:noFill/>
              </a:ln>
              <a:solidFill>
                <a:prstClr val="black">
                  <a:lumMod val="65000"/>
                  <a:lumOff val="35000"/>
                </a:prstClr>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Body Level 1"/>
              </a:rPr>
              <a:t>Constructors: </a:t>
            </a:r>
            <a:r>
              <a:rPr kumimoji="0" lang="en-US" sz="1200" b="0" i="0" u="none" strike="noStrike" kern="1200" cap="none" spc="-10" normalizeH="0" baseline="0" noProof="0" dirty="0">
                <a:ln>
                  <a:noFill/>
                </a:ln>
                <a:solidFill>
                  <a:prstClr val="black">
                    <a:lumMod val="65000"/>
                    <a:lumOff val="35000"/>
                  </a:prstClr>
                </a:solidFill>
                <a:effectLst/>
                <a:uLnTx/>
                <a:uFillTx/>
                <a:latin typeface="Raleway"/>
                <a:ea typeface="+mn-ea"/>
                <a:cs typeface="Arial"/>
              </a:rPr>
              <a:t>Responsible for allocating memory for the objects of the class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Body Level 1"/>
              </a:rPr>
              <a:t>Member Functions: </a:t>
            </a:r>
            <a:r>
              <a:rPr kumimoji="0" lang="en-US" sz="1200" b="0" i="0" u="none" strike="noStrike" kern="1200" cap="none" spc="-10" normalizeH="0" baseline="0" noProof="0" dirty="0">
                <a:ln>
                  <a:noFill/>
                </a:ln>
                <a:solidFill>
                  <a:prstClr val="black">
                    <a:lumMod val="65000"/>
                    <a:lumOff val="35000"/>
                  </a:prstClr>
                </a:solidFill>
                <a:effectLst/>
                <a:uLnTx/>
                <a:uFillTx/>
                <a:latin typeface="Raleway"/>
                <a:ea typeface="+mn-ea"/>
                <a:cs typeface="Arial"/>
              </a:rPr>
              <a:t>Represent actions an object can take. They are also at times referred to as methods</a:t>
            </a:r>
          </a:p>
          <a:p>
            <a:endParaRPr lang="en-US" dirty="0"/>
          </a:p>
        </p:txBody>
      </p:sp>
      <p:sp>
        <p:nvSpPr>
          <p:cNvPr id="4" name="Slide Number Placeholder 3"/>
          <p:cNvSpPr>
            <a:spLocks noGrp="1"/>
          </p:cNvSpPr>
          <p:nvPr>
            <p:ph type="sldNum" sz="quarter" idx="5"/>
          </p:nvPr>
        </p:nvSpPr>
        <p:spPr/>
        <p:txBody>
          <a:bodyPr/>
          <a:lstStyle/>
          <a:p>
            <a:fld id="{A5F3102E-6C56-4F81-B30B-581BE2EC6691}" type="slidenum">
              <a:rPr lang="en-GB" smtClean="0"/>
              <a:t>33</a:t>
            </a:fld>
            <a:endParaRPr lang="en-GB"/>
          </a:p>
        </p:txBody>
      </p:sp>
    </p:spTree>
    <p:extLst>
      <p:ext uri="{BB962C8B-B14F-4D97-AF65-F5344CB8AC3E}">
        <p14:creationId xmlns:p14="http://schemas.microsoft.com/office/powerpoint/2010/main" val="2287631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F2052-58EA-4782-9278-BE1494634C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EDC24C8-4CCD-40BF-AA04-0D155C15E5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F81E7D8-DD90-4132-84E0-B796EE24AED8}"/>
              </a:ext>
            </a:extLst>
          </p:cNvPr>
          <p:cNvSpPr>
            <a:spLocks noGrp="1"/>
          </p:cNvSpPr>
          <p:nvPr>
            <p:ph type="dt" sz="half" idx="10"/>
          </p:nvPr>
        </p:nvSpPr>
        <p:spPr/>
        <p:txBody>
          <a:bodyPr/>
          <a:lstStyle/>
          <a:p>
            <a:fld id="{2D58CF6D-1D39-495A-BAA2-8A197F9F0470}" type="datetimeFigureOut">
              <a:rPr lang="en-IN" smtClean="0"/>
              <a:t>21-04-2020</a:t>
            </a:fld>
            <a:endParaRPr lang="en-IN"/>
          </a:p>
        </p:txBody>
      </p:sp>
      <p:sp>
        <p:nvSpPr>
          <p:cNvPr id="5" name="Footer Placeholder 4">
            <a:extLst>
              <a:ext uri="{FF2B5EF4-FFF2-40B4-BE49-F238E27FC236}">
                <a16:creationId xmlns:a16="http://schemas.microsoft.com/office/drawing/2014/main" id="{8B3103F7-3005-4323-8732-700AC818F6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28BCB6-29C3-4D90-8961-F6B98C54141F}"/>
              </a:ext>
            </a:extLst>
          </p:cNvPr>
          <p:cNvSpPr>
            <a:spLocks noGrp="1"/>
          </p:cNvSpPr>
          <p:nvPr>
            <p:ph type="sldNum" sz="quarter" idx="12"/>
          </p:nvPr>
        </p:nvSpPr>
        <p:spPr/>
        <p:txBody>
          <a:bodyPr/>
          <a:lstStyle/>
          <a:p>
            <a:fld id="{7C8C9EB5-2343-46F1-881C-BC35DFB1F7AA}" type="slidenum">
              <a:rPr lang="en-IN" smtClean="0"/>
              <a:t>‹#›</a:t>
            </a:fld>
            <a:endParaRPr lang="en-IN"/>
          </a:p>
        </p:txBody>
      </p:sp>
    </p:spTree>
    <p:extLst>
      <p:ext uri="{BB962C8B-B14F-4D97-AF65-F5344CB8AC3E}">
        <p14:creationId xmlns:p14="http://schemas.microsoft.com/office/powerpoint/2010/main" val="2266508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7309D-16C1-45CA-BD34-7BA2C496D6D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3B6ACEF-98A0-4F10-939F-ABFFCDC3C4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1F1ED3-380F-499A-BD37-A4794F97C770}"/>
              </a:ext>
            </a:extLst>
          </p:cNvPr>
          <p:cNvSpPr>
            <a:spLocks noGrp="1"/>
          </p:cNvSpPr>
          <p:nvPr>
            <p:ph type="dt" sz="half" idx="10"/>
          </p:nvPr>
        </p:nvSpPr>
        <p:spPr/>
        <p:txBody>
          <a:bodyPr/>
          <a:lstStyle/>
          <a:p>
            <a:fld id="{2D58CF6D-1D39-495A-BAA2-8A197F9F0470}" type="datetimeFigureOut">
              <a:rPr lang="en-IN" smtClean="0"/>
              <a:t>21-04-2020</a:t>
            </a:fld>
            <a:endParaRPr lang="en-IN"/>
          </a:p>
        </p:txBody>
      </p:sp>
      <p:sp>
        <p:nvSpPr>
          <p:cNvPr id="5" name="Footer Placeholder 4">
            <a:extLst>
              <a:ext uri="{FF2B5EF4-FFF2-40B4-BE49-F238E27FC236}">
                <a16:creationId xmlns:a16="http://schemas.microsoft.com/office/drawing/2014/main" id="{CA2A4D8E-CBB4-442C-8FE2-DAD7060124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FA4142-3242-4086-888C-D7BBCAD40548}"/>
              </a:ext>
            </a:extLst>
          </p:cNvPr>
          <p:cNvSpPr>
            <a:spLocks noGrp="1"/>
          </p:cNvSpPr>
          <p:nvPr>
            <p:ph type="sldNum" sz="quarter" idx="12"/>
          </p:nvPr>
        </p:nvSpPr>
        <p:spPr/>
        <p:txBody>
          <a:bodyPr/>
          <a:lstStyle/>
          <a:p>
            <a:fld id="{7C8C9EB5-2343-46F1-881C-BC35DFB1F7AA}" type="slidenum">
              <a:rPr lang="en-IN" smtClean="0"/>
              <a:t>‹#›</a:t>
            </a:fld>
            <a:endParaRPr lang="en-IN"/>
          </a:p>
        </p:txBody>
      </p:sp>
    </p:spTree>
    <p:extLst>
      <p:ext uri="{BB962C8B-B14F-4D97-AF65-F5344CB8AC3E}">
        <p14:creationId xmlns:p14="http://schemas.microsoft.com/office/powerpoint/2010/main" val="3506859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F177F3-6883-474E-97DF-6903A7CCB29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B66B52B-97EA-4822-B82C-85543E6EB3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668495-CE4C-4CF2-A33B-9CFF81E23CCA}"/>
              </a:ext>
            </a:extLst>
          </p:cNvPr>
          <p:cNvSpPr>
            <a:spLocks noGrp="1"/>
          </p:cNvSpPr>
          <p:nvPr>
            <p:ph type="dt" sz="half" idx="10"/>
          </p:nvPr>
        </p:nvSpPr>
        <p:spPr/>
        <p:txBody>
          <a:bodyPr/>
          <a:lstStyle/>
          <a:p>
            <a:fld id="{2D58CF6D-1D39-495A-BAA2-8A197F9F0470}" type="datetimeFigureOut">
              <a:rPr lang="en-IN" smtClean="0"/>
              <a:t>21-04-2020</a:t>
            </a:fld>
            <a:endParaRPr lang="en-IN"/>
          </a:p>
        </p:txBody>
      </p:sp>
      <p:sp>
        <p:nvSpPr>
          <p:cNvPr id="5" name="Footer Placeholder 4">
            <a:extLst>
              <a:ext uri="{FF2B5EF4-FFF2-40B4-BE49-F238E27FC236}">
                <a16:creationId xmlns:a16="http://schemas.microsoft.com/office/drawing/2014/main" id="{1046C3A8-7BB1-4153-9DF7-E60929E8E8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54AC56-F11D-4468-A440-3EF5F44C2849}"/>
              </a:ext>
            </a:extLst>
          </p:cNvPr>
          <p:cNvSpPr>
            <a:spLocks noGrp="1"/>
          </p:cNvSpPr>
          <p:nvPr>
            <p:ph type="sldNum" sz="quarter" idx="12"/>
          </p:nvPr>
        </p:nvSpPr>
        <p:spPr/>
        <p:txBody>
          <a:bodyPr/>
          <a:lstStyle/>
          <a:p>
            <a:fld id="{7C8C9EB5-2343-46F1-881C-BC35DFB1F7AA}" type="slidenum">
              <a:rPr lang="en-IN" smtClean="0"/>
              <a:t>‹#›</a:t>
            </a:fld>
            <a:endParaRPr lang="en-IN"/>
          </a:p>
        </p:txBody>
      </p:sp>
    </p:spTree>
    <p:extLst>
      <p:ext uri="{BB962C8B-B14F-4D97-AF65-F5344CB8AC3E}">
        <p14:creationId xmlns:p14="http://schemas.microsoft.com/office/powerpoint/2010/main" val="1932098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9004B-C7E3-4B45-8C95-B204D323C45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6AFAF07-685E-41DF-B566-1A34BB0F5C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A85C96-83E1-424D-9BAC-D468DD4A39A3}"/>
              </a:ext>
            </a:extLst>
          </p:cNvPr>
          <p:cNvSpPr>
            <a:spLocks noGrp="1"/>
          </p:cNvSpPr>
          <p:nvPr>
            <p:ph type="dt" sz="half" idx="10"/>
          </p:nvPr>
        </p:nvSpPr>
        <p:spPr/>
        <p:txBody>
          <a:bodyPr/>
          <a:lstStyle/>
          <a:p>
            <a:fld id="{2D58CF6D-1D39-495A-BAA2-8A197F9F0470}" type="datetimeFigureOut">
              <a:rPr lang="en-IN" smtClean="0"/>
              <a:t>21-04-2020</a:t>
            </a:fld>
            <a:endParaRPr lang="en-IN"/>
          </a:p>
        </p:txBody>
      </p:sp>
      <p:sp>
        <p:nvSpPr>
          <p:cNvPr id="5" name="Footer Placeholder 4">
            <a:extLst>
              <a:ext uri="{FF2B5EF4-FFF2-40B4-BE49-F238E27FC236}">
                <a16:creationId xmlns:a16="http://schemas.microsoft.com/office/drawing/2014/main" id="{965010EC-97A4-4847-A374-7A460A3723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B68CD7-BB59-43DD-86D0-292740584BD8}"/>
              </a:ext>
            </a:extLst>
          </p:cNvPr>
          <p:cNvSpPr>
            <a:spLocks noGrp="1"/>
          </p:cNvSpPr>
          <p:nvPr>
            <p:ph type="sldNum" sz="quarter" idx="12"/>
          </p:nvPr>
        </p:nvSpPr>
        <p:spPr/>
        <p:txBody>
          <a:bodyPr/>
          <a:lstStyle/>
          <a:p>
            <a:fld id="{7C8C9EB5-2343-46F1-881C-BC35DFB1F7AA}" type="slidenum">
              <a:rPr lang="en-IN" smtClean="0"/>
              <a:t>‹#›</a:t>
            </a:fld>
            <a:endParaRPr lang="en-IN"/>
          </a:p>
        </p:txBody>
      </p:sp>
    </p:spTree>
    <p:extLst>
      <p:ext uri="{BB962C8B-B14F-4D97-AF65-F5344CB8AC3E}">
        <p14:creationId xmlns:p14="http://schemas.microsoft.com/office/powerpoint/2010/main" val="634452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4E4CD-ADCE-4F81-BFD6-7C0452236E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170037B-1B60-4116-AAA2-2DFDBD5A4D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F43204-A077-4A0A-A4C0-841ABD3A8EC5}"/>
              </a:ext>
            </a:extLst>
          </p:cNvPr>
          <p:cNvSpPr>
            <a:spLocks noGrp="1"/>
          </p:cNvSpPr>
          <p:nvPr>
            <p:ph type="dt" sz="half" idx="10"/>
          </p:nvPr>
        </p:nvSpPr>
        <p:spPr/>
        <p:txBody>
          <a:bodyPr/>
          <a:lstStyle/>
          <a:p>
            <a:fld id="{2D58CF6D-1D39-495A-BAA2-8A197F9F0470}" type="datetimeFigureOut">
              <a:rPr lang="en-IN" smtClean="0"/>
              <a:t>21-04-2020</a:t>
            </a:fld>
            <a:endParaRPr lang="en-IN"/>
          </a:p>
        </p:txBody>
      </p:sp>
      <p:sp>
        <p:nvSpPr>
          <p:cNvPr id="5" name="Footer Placeholder 4">
            <a:extLst>
              <a:ext uri="{FF2B5EF4-FFF2-40B4-BE49-F238E27FC236}">
                <a16:creationId xmlns:a16="http://schemas.microsoft.com/office/drawing/2014/main" id="{BBB4591D-23A9-469B-B2A4-16561215DC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9C9A09-AB06-4626-ABDD-23C27122C418}"/>
              </a:ext>
            </a:extLst>
          </p:cNvPr>
          <p:cNvSpPr>
            <a:spLocks noGrp="1"/>
          </p:cNvSpPr>
          <p:nvPr>
            <p:ph type="sldNum" sz="quarter" idx="12"/>
          </p:nvPr>
        </p:nvSpPr>
        <p:spPr/>
        <p:txBody>
          <a:bodyPr/>
          <a:lstStyle/>
          <a:p>
            <a:fld id="{7C8C9EB5-2343-46F1-881C-BC35DFB1F7AA}" type="slidenum">
              <a:rPr lang="en-IN" smtClean="0"/>
              <a:t>‹#›</a:t>
            </a:fld>
            <a:endParaRPr lang="en-IN"/>
          </a:p>
        </p:txBody>
      </p:sp>
    </p:spTree>
    <p:extLst>
      <p:ext uri="{BB962C8B-B14F-4D97-AF65-F5344CB8AC3E}">
        <p14:creationId xmlns:p14="http://schemas.microsoft.com/office/powerpoint/2010/main" val="4038624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96207-8F87-4229-97E7-B334273E4C3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BBCE537-9780-45BD-8146-B05031E25C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434B89F-0F17-4A57-B156-25EBA6B1CB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DDFE720-45EE-4D10-A3A3-3512BD9EE344}"/>
              </a:ext>
            </a:extLst>
          </p:cNvPr>
          <p:cNvSpPr>
            <a:spLocks noGrp="1"/>
          </p:cNvSpPr>
          <p:nvPr>
            <p:ph type="dt" sz="half" idx="10"/>
          </p:nvPr>
        </p:nvSpPr>
        <p:spPr/>
        <p:txBody>
          <a:bodyPr/>
          <a:lstStyle/>
          <a:p>
            <a:fld id="{2D58CF6D-1D39-495A-BAA2-8A197F9F0470}" type="datetimeFigureOut">
              <a:rPr lang="en-IN" smtClean="0"/>
              <a:t>21-04-2020</a:t>
            </a:fld>
            <a:endParaRPr lang="en-IN"/>
          </a:p>
        </p:txBody>
      </p:sp>
      <p:sp>
        <p:nvSpPr>
          <p:cNvPr id="6" name="Footer Placeholder 5">
            <a:extLst>
              <a:ext uri="{FF2B5EF4-FFF2-40B4-BE49-F238E27FC236}">
                <a16:creationId xmlns:a16="http://schemas.microsoft.com/office/drawing/2014/main" id="{53605BCC-D660-4158-8F52-8A12D04355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C8057AE-2705-494B-99BA-7AB524A23CA2}"/>
              </a:ext>
            </a:extLst>
          </p:cNvPr>
          <p:cNvSpPr>
            <a:spLocks noGrp="1"/>
          </p:cNvSpPr>
          <p:nvPr>
            <p:ph type="sldNum" sz="quarter" idx="12"/>
          </p:nvPr>
        </p:nvSpPr>
        <p:spPr/>
        <p:txBody>
          <a:bodyPr/>
          <a:lstStyle/>
          <a:p>
            <a:fld id="{7C8C9EB5-2343-46F1-881C-BC35DFB1F7AA}" type="slidenum">
              <a:rPr lang="en-IN" smtClean="0"/>
              <a:t>‹#›</a:t>
            </a:fld>
            <a:endParaRPr lang="en-IN"/>
          </a:p>
        </p:txBody>
      </p:sp>
    </p:spTree>
    <p:extLst>
      <p:ext uri="{BB962C8B-B14F-4D97-AF65-F5344CB8AC3E}">
        <p14:creationId xmlns:p14="http://schemas.microsoft.com/office/powerpoint/2010/main" val="43569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FCB79-4B91-4AB5-81DB-3E23397C365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9F54B8F-0BE6-4951-A908-2EA9A233CF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6B5C93-5354-45AE-B954-B5A28161CC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91F13BE-E415-477C-9D15-62183FED8F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70D7AF-5941-4C18-8EEA-51ABD93C225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DEF4C12-49B5-4C3E-AEA6-B6D4B2516A9A}"/>
              </a:ext>
            </a:extLst>
          </p:cNvPr>
          <p:cNvSpPr>
            <a:spLocks noGrp="1"/>
          </p:cNvSpPr>
          <p:nvPr>
            <p:ph type="dt" sz="half" idx="10"/>
          </p:nvPr>
        </p:nvSpPr>
        <p:spPr/>
        <p:txBody>
          <a:bodyPr/>
          <a:lstStyle/>
          <a:p>
            <a:fld id="{2D58CF6D-1D39-495A-BAA2-8A197F9F0470}" type="datetimeFigureOut">
              <a:rPr lang="en-IN" smtClean="0"/>
              <a:t>21-04-2020</a:t>
            </a:fld>
            <a:endParaRPr lang="en-IN"/>
          </a:p>
        </p:txBody>
      </p:sp>
      <p:sp>
        <p:nvSpPr>
          <p:cNvPr id="8" name="Footer Placeholder 7">
            <a:extLst>
              <a:ext uri="{FF2B5EF4-FFF2-40B4-BE49-F238E27FC236}">
                <a16:creationId xmlns:a16="http://schemas.microsoft.com/office/drawing/2014/main" id="{93EFBD00-F71A-4BEB-BB84-F56B5BEE90E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5AB6DFE-754F-4ADB-97D9-F0D81401459A}"/>
              </a:ext>
            </a:extLst>
          </p:cNvPr>
          <p:cNvSpPr>
            <a:spLocks noGrp="1"/>
          </p:cNvSpPr>
          <p:nvPr>
            <p:ph type="sldNum" sz="quarter" idx="12"/>
          </p:nvPr>
        </p:nvSpPr>
        <p:spPr/>
        <p:txBody>
          <a:bodyPr/>
          <a:lstStyle/>
          <a:p>
            <a:fld id="{7C8C9EB5-2343-46F1-881C-BC35DFB1F7AA}" type="slidenum">
              <a:rPr lang="en-IN" smtClean="0"/>
              <a:t>‹#›</a:t>
            </a:fld>
            <a:endParaRPr lang="en-IN"/>
          </a:p>
        </p:txBody>
      </p:sp>
    </p:spTree>
    <p:extLst>
      <p:ext uri="{BB962C8B-B14F-4D97-AF65-F5344CB8AC3E}">
        <p14:creationId xmlns:p14="http://schemas.microsoft.com/office/powerpoint/2010/main" val="1794091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35566-A7D9-4F8C-989B-4B4637981EB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0478EDF-5C71-4BFC-9CC0-630AC7B820B2}"/>
              </a:ext>
            </a:extLst>
          </p:cNvPr>
          <p:cNvSpPr>
            <a:spLocks noGrp="1"/>
          </p:cNvSpPr>
          <p:nvPr>
            <p:ph type="dt" sz="half" idx="10"/>
          </p:nvPr>
        </p:nvSpPr>
        <p:spPr/>
        <p:txBody>
          <a:bodyPr/>
          <a:lstStyle/>
          <a:p>
            <a:fld id="{2D58CF6D-1D39-495A-BAA2-8A197F9F0470}" type="datetimeFigureOut">
              <a:rPr lang="en-IN" smtClean="0"/>
              <a:t>21-04-2020</a:t>
            </a:fld>
            <a:endParaRPr lang="en-IN"/>
          </a:p>
        </p:txBody>
      </p:sp>
      <p:sp>
        <p:nvSpPr>
          <p:cNvPr id="4" name="Footer Placeholder 3">
            <a:extLst>
              <a:ext uri="{FF2B5EF4-FFF2-40B4-BE49-F238E27FC236}">
                <a16:creationId xmlns:a16="http://schemas.microsoft.com/office/drawing/2014/main" id="{106E7CCD-10B9-4C0B-97FA-F70F8D0B299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4A7FDB9-0435-41E1-AC4B-DAD22950F120}"/>
              </a:ext>
            </a:extLst>
          </p:cNvPr>
          <p:cNvSpPr>
            <a:spLocks noGrp="1"/>
          </p:cNvSpPr>
          <p:nvPr>
            <p:ph type="sldNum" sz="quarter" idx="12"/>
          </p:nvPr>
        </p:nvSpPr>
        <p:spPr/>
        <p:txBody>
          <a:bodyPr/>
          <a:lstStyle/>
          <a:p>
            <a:fld id="{7C8C9EB5-2343-46F1-881C-BC35DFB1F7AA}" type="slidenum">
              <a:rPr lang="en-IN" smtClean="0"/>
              <a:t>‹#›</a:t>
            </a:fld>
            <a:endParaRPr lang="en-IN"/>
          </a:p>
        </p:txBody>
      </p:sp>
    </p:spTree>
    <p:extLst>
      <p:ext uri="{BB962C8B-B14F-4D97-AF65-F5344CB8AC3E}">
        <p14:creationId xmlns:p14="http://schemas.microsoft.com/office/powerpoint/2010/main" val="1338180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F24C31-BB8A-43EF-81ED-6F031D0DCA20}"/>
              </a:ext>
            </a:extLst>
          </p:cNvPr>
          <p:cNvSpPr>
            <a:spLocks noGrp="1"/>
          </p:cNvSpPr>
          <p:nvPr>
            <p:ph type="dt" sz="half" idx="10"/>
          </p:nvPr>
        </p:nvSpPr>
        <p:spPr/>
        <p:txBody>
          <a:bodyPr/>
          <a:lstStyle/>
          <a:p>
            <a:fld id="{2D58CF6D-1D39-495A-BAA2-8A197F9F0470}" type="datetimeFigureOut">
              <a:rPr lang="en-IN" smtClean="0"/>
              <a:t>21-04-2020</a:t>
            </a:fld>
            <a:endParaRPr lang="en-IN"/>
          </a:p>
        </p:txBody>
      </p:sp>
      <p:sp>
        <p:nvSpPr>
          <p:cNvPr id="3" name="Footer Placeholder 2">
            <a:extLst>
              <a:ext uri="{FF2B5EF4-FFF2-40B4-BE49-F238E27FC236}">
                <a16:creationId xmlns:a16="http://schemas.microsoft.com/office/drawing/2014/main" id="{EBD649D5-F476-4B54-A1B8-9048F18B05F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0C38753-3293-4694-BAA8-28E8B28F675C}"/>
              </a:ext>
            </a:extLst>
          </p:cNvPr>
          <p:cNvSpPr>
            <a:spLocks noGrp="1"/>
          </p:cNvSpPr>
          <p:nvPr>
            <p:ph type="sldNum" sz="quarter" idx="12"/>
          </p:nvPr>
        </p:nvSpPr>
        <p:spPr/>
        <p:txBody>
          <a:bodyPr/>
          <a:lstStyle/>
          <a:p>
            <a:fld id="{7C8C9EB5-2343-46F1-881C-BC35DFB1F7AA}" type="slidenum">
              <a:rPr lang="en-IN" smtClean="0"/>
              <a:t>‹#›</a:t>
            </a:fld>
            <a:endParaRPr lang="en-IN"/>
          </a:p>
        </p:txBody>
      </p:sp>
    </p:spTree>
    <p:extLst>
      <p:ext uri="{BB962C8B-B14F-4D97-AF65-F5344CB8AC3E}">
        <p14:creationId xmlns:p14="http://schemas.microsoft.com/office/powerpoint/2010/main" val="3697102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41A53-BD03-49EB-85F3-91F9C31C79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F914E53-9246-4623-A9FF-540DFCC1CF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609F968-B2E1-4A6C-8BD7-0A511B243F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AAD21B-C1F4-4647-B48F-5D8BBEBC5E91}"/>
              </a:ext>
            </a:extLst>
          </p:cNvPr>
          <p:cNvSpPr>
            <a:spLocks noGrp="1"/>
          </p:cNvSpPr>
          <p:nvPr>
            <p:ph type="dt" sz="half" idx="10"/>
          </p:nvPr>
        </p:nvSpPr>
        <p:spPr/>
        <p:txBody>
          <a:bodyPr/>
          <a:lstStyle/>
          <a:p>
            <a:fld id="{2D58CF6D-1D39-495A-BAA2-8A197F9F0470}" type="datetimeFigureOut">
              <a:rPr lang="en-IN" smtClean="0"/>
              <a:t>21-04-2020</a:t>
            </a:fld>
            <a:endParaRPr lang="en-IN"/>
          </a:p>
        </p:txBody>
      </p:sp>
      <p:sp>
        <p:nvSpPr>
          <p:cNvPr id="6" name="Footer Placeholder 5">
            <a:extLst>
              <a:ext uri="{FF2B5EF4-FFF2-40B4-BE49-F238E27FC236}">
                <a16:creationId xmlns:a16="http://schemas.microsoft.com/office/drawing/2014/main" id="{F916E7CF-70F6-4DA9-802A-82FFA111542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7233C90-1DED-404F-AC62-7BEACD97C902}"/>
              </a:ext>
            </a:extLst>
          </p:cNvPr>
          <p:cNvSpPr>
            <a:spLocks noGrp="1"/>
          </p:cNvSpPr>
          <p:nvPr>
            <p:ph type="sldNum" sz="quarter" idx="12"/>
          </p:nvPr>
        </p:nvSpPr>
        <p:spPr/>
        <p:txBody>
          <a:bodyPr/>
          <a:lstStyle/>
          <a:p>
            <a:fld id="{7C8C9EB5-2343-46F1-881C-BC35DFB1F7AA}" type="slidenum">
              <a:rPr lang="en-IN" smtClean="0"/>
              <a:t>‹#›</a:t>
            </a:fld>
            <a:endParaRPr lang="en-IN"/>
          </a:p>
        </p:txBody>
      </p:sp>
    </p:spTree>
    <p:extLst>
      <p:ext uri="{BB962C8B-B14F-4D97-AF65-F5344CB8AC3E}">
        <p14:creationId xmlns:p14="http://schemas.microsoft.com/office/powerpoint/2010/main" val="1150582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FB1BF-A680-433E-9B20-669EA01D61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4EF95B7-7352-47B7-9A06-46C704A7B6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C07AC87-B88E-4224-A313-CAB6DE064C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911E70-F2C8-4695-9F80-56C2413AE316}"/>
              </a:ext>
            </a:extLst>
          </p:cNvPr>
          <p:cNvSpPr>
            <a:spLocks noGrp="1"/>
          </p:cNvSpPr>
          <p:nvPr>
            <p:ph type="dt" sz="half" idx="10"/>
          </p:nvPr>
        </p:nvSpPr>
        <p:spPr/>
        <p:txBody>
          <a:bodyPr/>
          <a:lstStyle/>
          <a:p>
            <a:fld id="{2D58CF6D-1D39-495A-BAA2-8A197F9F0470}" type="datetimeFigureOut">
              <a:rPr lang="en-IN" smtClean="0"/>
              <a:t>21-04-2020</a:t>
            </a:fld>
            <a:endParaRPr lang="en-IN"/>
          </a:p>
        </p:txBody>
      </p:sp>
      <p:sp>
        <p:nvSpPr>
          <p:cNvPr id="6" name="Footer Placeholder 5">
            <a:extLst>
              <a:ext uri="{FF2B5EF4-FFF2-40B4-BE49-F238E27FC236}">
                <a16:creationId xmlns:a16="http://schemas.microsoft.com/office/drawing/2014/main" id="{5D00D7A8-ED91-45B5-A617-65982E381B6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C2C47AB-939C-4ACD-93FD-97DE4D14E7FC}"/>
              </a:ext>
            </a:extLst>
          </p:cNvPr>
          <p:cNvSpPr>
            <a:spLocks noGrp="1"/>
          </p:cNvSpPr>
          <p:nvPr>
            <p:ph type="sldNum" sz="quarter" idx="12"/>
          </p:nvPr>
        </p:nvSpPr>
        <p:spPr/>
        <p:txBody>
          <a:bodyPr/>
          <a:lstStyle/>
          <a:p>
            <a:fld id="{7C8C9EB5-2343-46F1-881C-BC35DFB1F7AA}" type="slidenum">
              <a:rPr lang="en-IN" smtClean="0"/>
              <a:t>‹#›</a:t>
            </a:fld>
            <a:endParaRPr lang="en-IN"/>
          </a:p>
        </p:txBody>
      </p:sp>
    </p:spTree>
    <p:extLst>
      <p:ext uri="{BB962C8B-B14F-4D97-AF65-F5344CB8AC3E}">
        <p14:creationId xmlns:p14="http://schemas.microsoft.com/office/powerpoint/2010/main" val="3663462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E47CB8-F42D-4645-9198-6F661A8156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B3073FA-FB04-4951-ABD3-CCEEDBFE8F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D7C3A2-859C-4D22-A4B7-000E9B64C6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58CF6D-1D39-495A-BAA2-8A197F9F0470}" type="datetimeFigureOut">
              <a:rPr lang="en-IN" smtClean="0"/>
              <a:t>21-04-2020</a:t>
            </a:fld>
            <a:endParaRPr lang="en-IN"/>
          </a:p>
        </p:txBody>
      </p:sp>
      <p:sp>
        <p:nvSpPr>
          <p:cNvPr id="5" name="Footer Placeholder 4">
            <a:extLst>
              <a:ext uri="{FF2B5EF4-FFF2-40B4-BE49-F238E27FC236}">
                <a16:creationId xmlns:a16="http://schemas.microsoft.com/office/drawing/2014/main" id="{8ABDAA80-96DB-4521-925A-ADF1BC01DC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8A6AE43-5323-48BB-BA4D-2F7D99B353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8C9EB5-2343-46F1-881C-BC35DFB1F7AA}" type="slidenum">
              <a:rPr lang="en-IN" smtClean="0"/>
              <a:t>‹#›</a:t>
            </a:fld>
            <a:endParaRPr lang="en-IN"/>
          </a:p>
        </p:txBody>
      </p:sp>
    </p:spTree>
    <p:extLst>
      <p:ext uri="{BB962C8B-B14F-4D97-AF65-F5344CB8AC3E}">
        <p14:creationId xmlns:p14="http://schemas.microsoft.com/office/powerpoint/2010/main" val="2319249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4E521-CAC0-45BD-AEF4-7B077B3AFA24}"/>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0DA13F90-D862-4089-9AED-3F9CD2FD888C}"/>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140940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3C14C-1A12-467C-A92B-1D25C139830A}"/>
              </a:ext>
            </a:extLst>
          </p:cNvPr>
          <p:cNvSpPr>
            <a:spLocks noGrp="1"/>
          </p:cNvSpPr>
          <p:nvPr>
            <p:ph type="title"/>
          </p:nvPr>
        </p:nvSpPr>
        <p:spPr/>
        <p:txBody>
          <a:bodyPr/>
          <a:lstStyle/>
          <a:p>
            <a:r>
              <a:rPr lang="en-US" dirty="0"/>
              <a:t>What is a Function</a:t>
            </a:r>
          </a:p>
        </p:txBody>
      </p:sp>
      <p:sp>
        <p:nvSpPr>
          <p:cNvPr id="3" name="Content Placeholder 2">
            <a:extLst>
              <a:ext uri="{FF2B5EF4-FFF2-40B4-BE49-F238E27FC236}">
                <a16:creationId xmlns:a16="http://schemas.microsoft.com/office/drawing/2014/main" id="{F56CD7A7-0EC4-4FF4-B50F-6549E9A87F22}"/>
              </a:ext>
            </a:extLst>
          </p:cNvPr>
          <p:cNvSpPr>
            <a:spLocks noGrp="1"/>
          </p:cNvSpPr>
          <p:nvPr>
            <p:ph idx="1"/>
          </p:nvPr>
        </p:nvSpPr>
        <p:spPr>
          <a:xfrm>
            <a:off x="1467092" y="1371601"/>
            <a:ext cx="5162309" cy="4417411"/>
          </a:xfrm>
        </p:spPr>
        <p:txBody>
          <a:bodyPr>
            <a:normAutofit fontScale="92500" lnSpcReduction="10000"/>
          </a:bodyPr>
          <a:lstStyle/>
          <a:p>
            <a:r>
              <a:rPr lang="en-US" dirty="0">
                <a:cs typeface="Arial" panose="020B0604020202020204" pitchFamily="34" charset="0"/>
              </a:rPr>
              <a:t>Fundamental building blocks in JavaScript.</a:t>
            </a:r>
          </a:p>
          <a:p>
            <a:r>
              <a:rPr lang="en-US" dirty="0">
                <a:cs typeface="Arial" panose="020B0604020202020204" pitchFamily="34" charset="0"/>
              </a:rPr>
              <a:t>A set of statements that performs a task or calculates a value.</a:t>
            </a:r>
          </a:p>
          <a:p>
            <a:r>
              <a:rPr lang="en-US" dirty="0">
                <a:cs typeface="Arial" panose="020B0604020202020204" pitchFamily="34" charset="0"/>
              </a:rPr>
              <a:t>To use a function, you must define it somewhere in the scope from which you wish to call it.</a:t>
            </a:r>
          </a:p>
          <a:p>
            <a:r>
              <a:rPr lang="en-US" dirty="0">
                <a:cs typeface="Arial" panose="020B0604020202020204" pitchFamily="34" charset="0"/>
              </a:rPr>
              <a:t>Function can be created in many ways:</a:t>
            </a:r>
          </a:p>
          <a:p>
            <a:pPr marL="0" indent="0">
              <a:buNone/>
            </a:pPr>
            <a:r>
              <a:rPr lang="en-US" dirty="0">
                <a:cs typeface="Arial" panose="020B0604020202020204" pitchFamily="34" charset="0"/>
              </a:rPr>
              <a:t>	Function Declaration</a:t>
            </a:r>
          </a:p>
          <a:p>
            <a:pPr marL="0" indent="0">
              <a:buNone/>
            </a:pPr>
            <a:r>
              <a:rPr lang="en-US" dirty="0">
                <a:cs typeface="Arial" panose="020B0604020202020204" pitchFamily="34" charset="0"/>
              </a:rPr>
              <a:t>	Function Expression</a:t>
            </a:r>
          </a:p>
          <a:p>
            <a:endParaRPr lang="en-US" dirty="0">
              <a:cs typeface="Arial" panose="020B0604020202020204" pitchFamily="34" charset="0"/>
            </a:endParaRPr>
          </a:p>
          <a:p>
            <a:endParaRPr lang="en-US" dirty="0">
              <a:cs typeface="Arial" panose="020B0604020202020204" pitchFamily="34" charset="0"/>
            </a:endParaRPr>
          </a:p>
          <a:p>
            <a:endParaRPr lang="en-US" dirty="0"/>
          </a:p>
        </p:txBody>
      </p:sp>
      <p:pic>
        <p:nvPicPr>
          <p:cNvPr id="4" name="Picture 3">
            <a:extLst>
              <a:ext uri="{FF2B5EF4-FFF2-40B4-BE49-F238E27FC236}">
                <a16:creationId xmlns:a16="http://schemas.microsoft.com/office/drawing/2014/main" id="{7BCBC553-BAA8-47ED-9E36-F608A90458A9}"/>
              </a:ext>
            </a:extLst>
          </p:cNvPr>
          <p:cNvPicPr>
            <a:picLocks noChangeAspect="1"/>
          </p:cNvPicPr>
          <p:nvPr/>
        </p:nvPicPr>
        <p:blipFill>
          <a:blip r:embed="rId2"/>
          <a:stretch>
            <a:fillRect/>
          </a:stretch>
        </p:blipFill>
        <p:spPr>
          <a:xfrm>
            <a:off x="6705600" y="3991355"/>
            <a:ext cx="4247909" cy="984541"/>
          </a:xfrm>
          <a:prstGeom prst="rect">
            <a:avLst/>
          </a:prstGeom>
          <a:ln>
            <a:solidFill>
              <a:schemeClr val="tx1"/>
            </a:solidFill>
          </a:ln>
        </p:spPr>
      </p:pic>
      <p:pic>
        <p:nvPicPr>
          <p:cNvPr id="5" name="Picture 4">
            <a:extLst>
              <a:ext uri="{FF2B5EF4-FFF2-40B4-BE49-F238E27FC236}">
                <a16:creationId xmlns:a16="http://schemas.microsoft.com/office/drawing/2014/main" id="{E61A89FF-D549-4CD8-95A8-61C698BF240F}"/>
              </a:ext>
            </a:extLst>
          </p:cNvPr>
          <p:cNvPicPr>
            <a:picLocks noChangeAspect="1"/>
          </p:cNvPicPr>
          <p:nvPr/>
        </p:nvPicPr>
        <p:blipFill>
          <a:blip r:embed="rId3"/>
          <a:stretch>
            <a:fillRect/>
          </a:stretch>
        </p:blipFill>
        <p:spPr>
          <a:xfrm>
            <a:off x="6705600" y="1615458"/>
            <a:ext cx="4247909" cy="1388206"/>
          </a:xfrm>
          <a:prstGeom prst="rect">
            <a:avLst/>
          </a:prstGeom>
          <a:ln>
            <a:solidFill>
              <a:schemeClr val="tx1"/>
            </a:solidFill>
          </a:ln>
        </p:spPr>
      </p:pic>
      <p:sp>
        <p:nvSpPr>
          <p:cNvPr id="6" name="Rectangle 5">
            <a:extLst>
              <a:ext uri="{FF2B5EF4-FFF2-40B4-BE49-F238E27FC236}">
                <a16:creationId xmlns:a16="http://schemas.microsoft.com/office/drawing/2014/main" id="{68F2D4A7-7D34-4721-858C-979A66E1EBE2}"/>
              </a:ext>
            </a:extLst>
          </p:cNvPr>
          <p:cNvSpPr/>
          <p:nvPr/>
        </p:nvSpPr>
        <p:spPr>
          <a:xfrm>
            <a:off x="7543800" y="1142472"/>
            <a:ext cx="2135072" cy="369332"/>
          </a:xfrm>
          <a:prstGeom prst="rect">
            <a:avLst/>
          </a:prstGeom>
        </p:spPr>
        <p:txBody>
          <a:bodyPr wrap="none">
            <a:spAutoFit/>
          </a:bodyPr>
          <a:lstStyle/>
          <a:p>
            <a:r>
              <a:rPr lang="en-US" dirty="0">
                <a:cs typeface="Arial" panose="020B0604020202020204" pitchFamily="34" charset="0"/>
              </a:rPr>
              <a:t>Function Declaration</a:t>
            </a:r>
            <a:endParaRPr lang="en-US" dirty="0"/>
          </a:p>
        </p:txBody>
      </p:sp>
      <p:sp>
        <p:nvSpPr>
          <p:cNvPr id="7" name="Rectangle 6">
            <a:extLst>
              <a:ext uri="{FF2B5EF4-FFF2-40B4-BE49-F238E27FC236}">
                <a16:creationId xmlns:a16="http://schemas.microsoft.com/office/drawing/2014/main" id="{2A8C3A9E-F46C-493C-9DA4-D4413A61E452}"/>
              </a:ext>
            </a:extLst>
          </p:cNvPr>
          <p:cNvSpPr/>
          <p:nvPr/>
        </p:nvSpPr>
        <p:spPr>
          <a:xfrm>
            <a:off x="6866359" y="3580305"/>
            <a:ext cx="2983702" cy="369332"/>
          </a:xfrm>
          <a:prstGeom prst="rect">
            <a:avLst/>
          </a:prstGeom>
        </p:spPr>
        <p:txBody>
          <a:bodyPr wrap="none">
            <a:spAutoFit/>
          </a:bodyPr>
          <a:lstStyle/>
          <a:p>
            <a:r>
              <a:rPr lang="en-US" dirty="0">
                <a:cs typeface="Arial" panose="020B0604020202020204" pitchFamily="34" charset="0"/>
              </a:rPr>
              <a:t>	Function Expression</a:t>
            </a:r>
          </a:p>
        </p:txBody>
      </p:sp>
    </p:spTree>
    <p:extLst>
      <p:ext uri="{BB962C8B-B14F-4D97-AF65-F5344CB8AC3E}">
        <p14:creationId xmlns:p14="http://schemas.microsoft.com/office/powerpoint/2010/main" val="311700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7612E-43B2-4A3A-90D9-1135B0BE9378}"/>
              </a:ext>
            </a:extLst>
          </p:cNvPr>
          <p:cNvSpPr>
            <a:spLocks noGrp="1"/>
          </p:cNvSpPr>
          <p:nvPr>
            <p:ph type="title"/>
          </p:nvPr>
        </p:nvSpPr>
        <p:spPr/>
        <p:txBody>
          <a:bodyPr/>
          <a:lstStyle/>
          <a:p>
            <a:r>
              <a:rPr lang="en-US" dirty="0"/>
              <a:t>Function Declaration</a:t>
            </a:r>
          </a:p>
        </p:txBody>
      </p:sp>
      <p:sp>
        <p:nvSpPr>
          <p:cNvPr id="3" name="Content Placeholder 2">
            <a:extLst>
              <a:ext uri="{FF2B5EF4-FFF2-40B4-BE49-F238E27FC236}">
                <a16:creationId xmlns:a16="http://schemas.microsoft.com/office/drawing/2014/main" id="{9D73F056-6E10-4370-BA29-99C9CE824389}"/>
              </a:ext>
            </a:extLst>
          </p:cNvPr>
          <p:cNvSpPr>
            <a:spLocks noGrp="1"/>
          </p:cNvSpPr>
          <p:nvPr>
            <p:ph idx="1"/>
          </p:nvPr>
        </p:nvSpPr>
        <p:spPr>
          <a:xfrm>
            <a:off x="1371601" y="1371601"/>
            <a:ext cx="5619509" cy="3960211"/>
          </a:xfrm>
        </p:spPr>
        <p:txBody>
          <a:bodyPr/>
          <a:lstStyle/>
          <a:p>
            <a:r>
              <a:rPr lang="en-US" altLang="en-US" dirty="0">
                <a:cs typeface="Arial" panose="020B0604020202020204" pitchFamily="34" charset="0"/>
              </a:rPr>
              <a:t>A function declaration consists of the </a:t>
            </a:r>
            <a:r>
              <a:rPr lang="en-US" altLang="en-US" dirty="0">
                <a:cs typeface="Consolas" panose="020B0609020204030204" pitchFamily="49" charset="0"/>
              </a:rPr>
              <a:t>function</a:t>
            </a:r>
            <a:r>
              <a:rPr lang="en-US" altLang="en-US" dirty="0">
                <a:cs typeface="Arial" panose="020B0604020202020204" pitchFamily="34" charset="0"/>
              </a:rPr>
              <a:t> keyword, followed by:</a:t>
            </a:r>
          </a:p>
          <a:p>
            <a:pPr lvl="1"/>
            <a:r>
              <a:rPr lang="en-US" altLang="en-US" dirty="0">
                <a:cs typeface="Arial" panose="020B0604020202020204" pitchFamily="34" charset="0"/>
              </a:rPr>
              <a:t>The name of the function.</a:t>
            </a:r>
          </a:p>
          <a:p>
            <a:pPr lvl="1"/>
            <a:r>
              <a:rPr lang="en-US" altLang="en-US" dirty="0">
                <a:cs typeface="Arial" panose="020B0604020202020204" pitchFamily="34" charset="0"/>
              </a:rPr>
              <a:t>A list of parameters to the function, enclosed in parentheses and separated by commas.</a:t>
            </a:r>
          </a:p>
          <a:p>
            <a:pPr lvl="1"/>
            <a:r>
              <a:rPr lang="en-US" altLang="en-US" dirty="0">
                <a:cs typeface="Arial" panose="020B0604020202020204" pitchFamily="34" charset="0"/>
              </a:rPr>
              <a:t>The JavaScript statements that define the function, enclosed in curly brackets, </a:t>
            </a:r>
            <a:r>
              <a:rPr lang="en-US" altLang="en-US" dirty="0">
                <a:cs typeface="Consolas" panose="020B0609020204030204" pitchFamily="49" charset="0"/>
              </a:rPr>
              <a:t>{ }</a:t>
            </a:r>
            <a:r>
              <a:rPr lang="en-US" altLang="en-US" dirty="0">
                <a:cs typeface="Arial" panose="020B0604020202020204" pitchFamily="34" charset="0"/>
              </a:rPr>
              <a:t>.</a:t>
            </a:r>
          </a:p>
          <a:p>
            <a:pPr marL="0" indent="0" eaLnBrk="0" fontAlgn="base" hangingPunct="0">
              <a:lnSpc>
                <a:spcPct val="100000"/>
              </a:lnSpc>
              <a:spcBef>
                <a:spcPct val="0"/>
              </a:spcBef>
              <a:spcAft>
                <a:spcPct val="0"/>
              </a:spcAft>
              <a:buNone/>
            </a:pPr>
            <a:endParaRPr lang="en-US" altLang="en-US" dirty="0">
              <a:cs typeface="Arial" panose="020B0604020202020204" pitchFamily="34" charset="0"/>
            </a:endParaRPr>
          </a:p>
          <a:p>
            <a:endParaRPr lang="en-US" altLang="en-US" dirty="0">
              <a:cs typeface="Arial" panose="020B0604020202020204" pitchFamily="34" charset="0"/>
            </a:endParaRPr>
          </a:p>
          <a:p>
            <a:endParaRPr lang="en-US" b="1" dirty="0"/>
          </a:p>
        </p:txBody>
      </p:sp>
      <p:pic>
        <p:nvPicPr>
          <p:cNvPr id="4" name="Picture 3">
            <a:extLst>
              <a:ext uri="{FF2B5EF4-FFF2-40B4-BE49-F238E27FC236}">
                <a16:creationId xmlns:a16="http://schemas.microsoft.com/office/drawing/2014/main" id="{425BB4EF-8161-4BB1-8C58-48E6617FE6DC}"/>
              </a:ext>
            </a:extLst>
          </p:cNvPr>
          <p:cNvPicPr>
            <a:picLocks noChangeAspect="1"/>
          </p:cNvPicPr>
          <p:nvPr/>
        </p:nvPicPr>
        <p:blipFill>
          <a:blip r:embed="rId2"/>
          <a:stretch>
            <a:fillRect/>
          </a:stretch>
        </p:blipFill>
        <p:spPr>
          <a:xfrm>
            <a:off x="7007675" y="1384852"/>
            <a:ext cx="3539805" cy="1441614"/>
          </a:xfrm>
          <a:prstGeom prst="rect">
            <a:avLst/>
          </a:prstGeom>
          <a:ln>
            <a:solidFill>
              <a:schemeClr val="tx1"/>
            </a:solidFill>
          </a:ln>
        </p:spPr>
      </p:pic>
    </p:spTree>
    <p:extLst>
      <p:ext uri="{BB962C8B-B14F-4D97-AF65-F5344CB8AC3E}">
        <p14:creationId xmlns:p14="http://schemas.microsoft.com/office/powerpoint/2010/main" val="1460047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A1DAF-B9BC-452C-9C9D-6EB427F6F9A6}"/>
              </a:ext>
            </a:extLst>
          </p:cNvPr>
          <p:cNvSpPr>
            <a:spLocks noGrp="1"/>
          </p:cNvSpPr>
          <p:nvPr>
            <p:ph type="title"/>
          </p:nvPr>
        </p:nvSpPr>
        <p:spPr/>
        <p:txBody>
          <a:bodyPr/>
          <a:lstStyle/>
          <a:p>
            <a:r>
              <a:rPr lang="en-US" dirty="0"/>
              <a:t>Function Expression</a:t>
            </a:r>
          </a:p>
        </p:txBody>
      </p:sp>
      <p:pic>
        <p:nvPicPr>
          <p:cNvPr id="7" name="Picture 6">
            <a:extLst>
              <a:ext uri="{FF2B5EF4-FFF2-40B4-BE49-F238E27FC236}">
                <a16:creationId xmlns:a16="http://schemas.microsoft.com/office/drawing/2014/main" id="{48DAFB32-1F46-4179-BD10-DC426145B7BD}"/>
              </a:ext>
            </a:extLst>
          </p:cNvPr>
          <p:cNvPicPr>
            <a:picLocks noChangeAspect="1"/>
          </p:cNvPicPr>
          <p:nvPr/>
        </p:nvPicPr>
        <p:blipFill>
          <a:blip r:embed="rId2"/>
          <a:stretch>
            <a:fillRect/>
          </a:stretch>
        </p:blipFill>
        <p:spPr>
          <a:xfrm>
            <a:off x="5464539" y="1691567"/>
            <a:ext cx="5260371" cy="1219200"/>
          </a:xfrm>
          <a:prstGeom prst="rect">
            <a:avLst/>
          </a:prstGeom>
          <a:ln>
            <a:solidFill>
              <a:schemeClr val="tx1"/>
            </a:solidFill>
          </a:ln>
        </p:spPr>
      </p:pic>
      <p:pic>
        <p:nvPicPr>
          <p:cNvPr id="5" name="Picture 4">
            <a:extLst>
              <a:ext uri="{FF2B5EF4-FFF2-40B4-BE49-F238E27FC236}">
                <a16:creationId xmlns:a16="http://schemas.microsoft.com/office/drawing/2014/main" id="{D946CBF4-5D7D-40CB-8C9D-ABFD76260BC6}"/>
              </a:ext>
            </a:extLst>
          </p:cNvPr>
          <p:cNvPicPr>
            <a:picLocks noChangeAspect="1"/>
          </p:cNvPicPr>
          <p:nvPr/>
        </p:nvPicPr>
        <p:blipFill>
          <a:blip r:embed="rId3"/>
          <a:stretch>
            <a:fillRect/>
          </a:stretch>
        </p:blipFill>
        <p:spPr>
          <a:xfrm>
            <a:off x="5464539" y="4159505"/>
            <a:ext cx="5260371" cy="1110969"/>
          </a:xfrm>
          <a:prstGeom prst="rect">
            <a:avLst/>
          </a:prstGeom>
          <a:ln>
            <a:solidFill>
              <a:schemeClr val="tx1"/>
            </a:solidFill>
          </a:ln>
        </p:spPr>
      </p:pic>
      <p:sp>
        <p:nvSpPr>
          <p:cNvPr id="9" name="Arrow: Right 8">
            <a:extLst>
              <a:ext uri="{FF2B5EF4-FFF2-40B4-BE49-F238E27FC236}">
                <a16:creationId xmlns:a16="http://schemas.microsoft.com/office/drawing/2014/main" id="{25169C66-4DAA-4F25-B5BF-862E5461A7AB}"/>
              </a:ext>
            </a:extLst>
          </p:cNvPr>
          <p:cNvSpPr/>
          <p:nvPr/>
        </p:nvSpPr>
        <p:spPr>
          <a:xfrm>
            <a:off x="1505192" y="4051273"/>
            <a:ext cx="3686221" cy="1219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Named Function Expression</a:t>
            </a:r>
          </a:p>
        </p:txBody>
      </p:sp>
      <p:sp>
        <p:nvSpPr>
          <p:cNvPr id="10" name="Arrow: Right 9">
            <a:extLst>
              <a:ext uri="{FF2B5EF4-FFF2-40B4-BE49-F238E27FC236}">
                <a16:creationId xmlns:a16="http://schemas.microsoft.com/office/drawing/2014/main" id="{81F66895-E390-4EF8-B2C0-9B78AE10F73D}"/>
              </a:ext>
            </a:extLst>
          </p:cNvPr>
          <p:cNvSpPr/>
          <p:nvPr/>
        </p:nvSpPr>
        <p:spPr>
          <a:xfrm>
            <a:off x="1505192" y="1615295"/>
            <a:ext cx="3686221" cy="1219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Anonymous Function expression</a:t>
            </a:r>
          </a:p>
        </p:txBody>
      </p:sp>
    </p:spTree>
    <p:extLst>
      <p:ext uri="{BB962C8B-B14F-4D97-AF65-F5344CB8AC3E}">
        <p14:creationId xmlns:p14="http://schemas.microsoft.com/office/powerpoint/2010/main" val="1270044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95737-8902-4FCA-A9B5-512945BC711A}"/>
              </a:ext>
            </a:extLst>
          </p:cNvPr>
          <p:cNvSpPr>
            <a:spLocks noGrp="1"/>
          </p:cNvSpPr>
          <p:nvPr>
            <p:ph type="title"/>
          </p:nvPr>
        </p:nvSpPr>
        <p:spPr/>
        <p:txBody>
          <a:bodyPr/>
          <a:lstStyle/>
          <a:p>
            <a:r>
              <a:rPr lang="en-US" dirty="0"/>
              <a:t>Scoping</a:t>
            </a:r>
          </a:p>
        </p:txBody>
      </p:sp>
      <p:sp>
        <p:nvSpPr>
          <p:cNvPr id="3" name="Content Placeholder 2">
            <a:extLst>
              <a:ext uri="{FF2B5EF4-FFF2-40B4-BE49-F238E27FC236}">
                <a16:creationId xmlns:a16="http://schemas.microsoft.com/office/drawing/2014/main" id="{A2C453AB-2905-448A-967A-B528FEB1BD70}"/>
              </a:ext>
            </a:extLst>
          </p:cNvPr>
          <p:cNvSpPr>
            <a:spLocks noGrp="1"/>
          </p:cNvSpPr>
          <p:nvPr>
            <p:ph idx="1"/>
          </p:nvPr>
        </p:nvSpPr>
        <p:spPr>
          <a:xfrm>
            <a:off x="1467092" y="1371601"/>
            <a:ext cx="4628909" cy="4417411"/>
          </a:xfrm>
        </p:spPr>
        <p:txBody>
          <a:bodyPr>
            <a:normAutofit lnSpcReduction="10000"/>
          </a:bodyPr>
          <a:lstStyle/>
          <a:p>
            <a:r>
              <a:rPr lang="en-US" dirty="0"/>
              <a:t>When you declare a variable outside of any function, it is called a </a:t>
            </a:r>
            <a:r>
              <a:rPr lang="en-US" i="1" dirty="0"/>
              <a:t>global</a:t>
            </a:r>
            <a:r>
              <a:rPr lang="en-US" dirty="0"/>
              <a:t> variable, because it is available to any other code in the current document. </a:t>
            </a:r>
          </a:p>
          <a:p>
            <a:r>
              <a:rPr lang="en-US" dirty="0"/>
              <a:t>When you declare a variable within a function, it is called a </a:t>
            </a:r>
            <a:r>
              <a:rPr lang="en-US" i="1" dirty="0"/>
              <a:t>local</a:t>
            </a:r>
            <a:r>
              <a:rPr lang="en-US" dirty="0"/>
              <a:t> variable, because it is available only within that function.</a:t>
            </a:r>
          </a:p>
        </p:txBody>
      </p:sp>
      <p:pic>
        <p:nvPicPr>
          <p:cNvPr id="5" name="Picture 4">
            <a:extLst>
              <a:ext uri="{FF2B5EF4-FFF2-40B4-BE49-F238E27FC236}">
                <a16:creationId xmlns:a16="http://schemas.microsoft.com/office/drawing/2014/main" id="{7D378119-C6A0-47F0-BB6C-C7644D9B13F9}"/>
              </a:ext>
            </a:extLst>
          </p:cNvPr>
          <p:cNvPicPr>
            <a:picLocks noChangeAspect="1"/>
          </p:cNvPicPr>
          <p:nvPr/>
        </p:nvPicPr>
        <p:blipFill>
          <a:blip r:embed="rId2"/>
          <a:stretch>
            <a:fillRect/>
          </a:stretch>
        </p:blipFill>
        <p:spPr>
          <a:xfrm>
            <a:off x="6248401" y="1371600"/>
            <a:ext cx="4714875" cy="2514600"/>
          </a:xfrm>
          <a:prstGeom prst="rect">
            <a:avLst/>
          </a:prstGeom>
          <a:ln>
            <a:solidFill>
              <a:schemeClr val="tx1"/>
            </a:solidFill>
          </a:ln>
        </p:spPr>
      </p:pic>
    </p:spTree>
    <p:extLst>
      <p:ext uri="{BB962C8B-B14F-4D97-AF65-F5344CB8AC3E}">
        <p14:creationId xmlns:p14="http://schemas.microsoft.com/office/powerpoint/2010/main" val="14613722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76899-C821-4428-9D48-63B6A697E55C}"/>
              </a:ext>
            </a:extLst>
          </p:cNvPr>
          <p:cNvSpPr>
            <a:spLocks noGrp="1"/>
          </p:cNvSpPr>
          <p:nvPr>
            <p:ph type="title"/>
          </p:nvPr>
        </p:nvSpPr>
        <p:spPr/>
        <p:txBody>
          <a:bodyPr/>
          <a:lstStyle/>
          <a:p>
            <a:r>
              <a:rPr lang="en-US" dirty="0"/>
              <a:t>Hands on variable and functions</a:t>
            </a:r>
          </a:p>
        </p:txBody>
      </p:sp>
      <p:sp>
        <p:nvSpPr>
          <p:cNvPr id="3" name="Content Placeholder 2">
            <a:extLst>
              <a:ext uri="{FF2B5EF4-FFF2-40B4-BE49-F238E27FC236}">
                <a16:creationId xmlns:a16="http://schemas.microsoft.com/office/drawing/2014/main" id="{451AE824-CFCD-41F4-9B9F-01D15C372656}"/>
              </a:ext>
            </a:extLst>
          </p:cNvPr>
          <p:cNvSpPr>
            <a:spLocks noGrp="1"/>
          </p:cNvSpPr>
          <p:nvPr>
            <p:ph idx="1"/>
          </p:nvPr>
        </p:nvSpPr>
        <p:spPr/>
        <p:txBody>
          <a:bodyPr/>
          <a:lstStyle/>
          <a:p>
            <a:r>
              <a:rPr lang="en-US" dirty="0"/>
              <a:t>Create a function which displays the Fibonacci series for 10  numbers: 0,1,1,2,3,5,8,13,21,25</a:t>
            </a:r>
          </a:p>
          <a:p>
            <a:r>
              <a:rPr lang="en-US" dirty="0"/>
              <a:t>Create a function which display the table of 8.</a:t>
            </a:r>
          </a:p>
          <a:p>
            <a:endParaRPr lang="en-US" dirty="0"/>
          </a:p>
          <a:p>
            <a:endParaRPr lang="en-US" dirty="0"/>
          </a:p>
        </p:txBody>
      </p:sp>
    </p:spTree>
    <p:extLst>
      <p:ext uri="{BB962C8B-B14F-4D97-AF65-F5344CB8AC3E}">
        <p14:creationId xmlns:p14="http://schemas.microsoft.com/office/powerpoint/2010/main" val="3351451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B386A-98D2-49C0-BB08-DA8EE2A215A4}"/>
              </a:ext>
            </a:extLst>
          </p:cNvPr>
          <p:cNvSpPr>
            <a:spLocks noGrp="1"/>
          </p:cNvSpPr>
          <p:nvPr>
            <p:ph type="title"/>
          </p:nvPr>
        </p:nvSpPr>
        <p:spPr/>
        <p:txBody>
          <a:bodyPr/>
          <a:lstStyle/>
          <a:p>
            <a:r>
              <a:rPr lang="en-US" dirty="0"/>
              <a:t>Array</a:t>
            </a:r>
          </a:p>
        </p:txBody>
      </p:sp>
      <p:sp>
        <p:nvSpPr>
          <p:cNvPr id="3" name="Content Placeholder 2">
            <a:extLst>
              <a:ext uri="{FF2B5EF4-FFF2-40B4-BE49-F238E27FC236}">
                <a16:creationId xmlns:a16="http://schemas.microsoft.com/office/drawing/2014/main" id="{C314B590-D39B-413F-B419-ED9EF3C43D6E}"/>
              </a:ext>
            </a:extLst>
          </p:cNvPr>
          <p:cNvSpPr>
            <a:spLocks noGrp="1"/>
          </p:cNvSpPr>
          <p:nvPr>
            <p:ph idx="1"/>
          </p:nvPr>
        </p:nvSpPr>
        <p:spPr>
          <a:xfrm>
            <a:off x="1448283" y="1334595"/>
            <a:ext cx="4324109" cy="4188811"/>
          </a:xfrm>
        </p:spPr>
        <p:txBody>
          <a:bodyPr>
            <a:normAutofit lnSpcReduction="10000"/>
          </a:bodyPr>
          <a:lstStyle/>
          <a:p>
            <a:r>
              <a:rPr lang="en-US" dirty="0"/>
              <a:t>An array can hold many values under a single variable name, and you can access the values by referring to an index number.</a:t>
            </a:r>
          </a:p>
          <a:p>
            <a:r>
              <a:rPr lang="en-US" dirty="0"/>
              <a:t> Array can consist homogenous as well as heterogenous elements.</a:t>
            </a:r>
          </a:p>
          <a:p>
            <a:r>
              <a:rPr lang="en-US" dirty="0"/>
              <a:t> Iteration of the array can be done using loops.</a:t>
            </a:r>
          </a:p>
        </p:txBody>
      </p:sp>
      <p:pic>
        <p:nvPicPr>
          <p:cNvPr id="4" name="Picture 3">
            <a:extLst>
              <a:ext uri="{FF2B5EF4-FFF2-40B4-BE49-F238E27FC236}">
                <a16:creationId xmlns:a16="http://schemas.microsoft.com/office/drawing/2014/main" id="{2C1F48B4-214E-4EC2-94BA-63CFD551A11F}"/>
              </a:ext>
            </a:extLst>
          </p:cNvPr>
          <p:cNvPicPr>
            <a:picLocks noChangeAspect="1"/>
          </p:cNvPicPr>
          <p:nvPr/>
        </p:nvPicPr>
        <p:blipFill>
          <a:blip r:embed="rId2"/>
          <a:stretch>
            <a:fillRect/>
          </a:stretch>
        </p:blipFill>
        <p:spPr>
          <a:xfrm>
            <a:off x="5863587" y="1492419"/>
            <a:ext cx="5107202" cy="1027606"/>
          </a:xfrm>
          <a:prstGeom prst="rect">
            <a:avLst/>
          </a:prstGeom>
          <a:ln>
            <a:solidFill>
              <a:schemeClr val="tx1"/>
            </a:solidFill>
          </a:ln>
        </p:spPr>
      </p:pic>
      <p:grpSp>
        <p:nvGrpSpPr>
          <p:cNvPr id="15" name="Group 14">
            <a:extLst>
              <a:ext uri="{FF2B5EF4-FFF2-40B4-BE49-F238E27FC236}">
                <a16:creationId xmlns:a16="http://schemas.microsoft.com/office/drawing/2014/main" id="{51E9CD9B-5EAA-43E1-B682-EEFF75980DAA}"/>
              </a:ext>
            </a:extLst>
          </p:cNvPr>
          <p:cNvGrpSpPr/>
          <p:nvPr/>
        </p:nvGrpSpPr>
        <p:grpSpPr>
          <a:xfrm>
            <a:off x="5863588" y="3396308"/>
            <a:ext cx="4324109" cy="1516572"/>
            <a:chOff x="1047268" y="3810000"/>
            <a:chExt cx="4876800" cy="1659293"/>
          </a:xfrm>
        </p:grpSpPr>
        <p:sp>
          <p:nvSpPr>
            <p:cNvPr id="5" name="Rectangle 4">
              <a:extLst>
                <a:ext uri="{FF2B5EF4-FFF2-40B4-BE49-F238E27FC236}">
                  <a16:creationId xmlns:a16="http://schemas.microsoft.com/office/drawing/2014/main" id="{76C8F23C-6AF0-4117-9548-64782502001E}"/>
                </a:ext>
              </a:extLst>
            </p:cNvPr>
            <p:cNvSpPr/>
            <p:nvPr/>
          </p:nvSpPr>
          <p:spPr>
            <a:xfrm>
              <a:off x="1047268" y="3810000"/>
              <a:ext cx="4876800" cy="10276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Doe</a:t>
              </a:r>
            </a:p>
          </p:txBody>
        </p:sp>
        <p:cxnSp>
          <p:nvCxnSpPr>
            <p:cNvPr id="7" name="Straight Connector 6">
              <a:extLst>
                <a:ext uri="{FF2B5EF4-FFF2-40B4-BE49-F238E27FC236}">
                  <a16:creationId xmlns:a16="http://schemas.microsoft.com/office/drawing/2014/main" id="{8797876E-E5BB-489C-9E66-29850D5E49C6}"/>
                </a:ext>
              </a:extLst>
            </p:cNvPr>
            <p:cNvCxnSpPr/>
            <p:nvPr/>
          </p:nvCxnSpPr>
          <p:spPr>
            <a:xfrm>
              <a:off x="2590800" y="3810000"/>
              <a:ext cx="0" cy="1027606"/>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955EF68-C515-437E-A78D-E7DD09146FE9}"/>
                </a:ext>
              </a:extLst>
            </p:cNvPr>
            <p:cNvCxnSpPr/>
            <p:nvPr/>
          </p:nvCxnSpPr>
          <p:spPr>
            <a:xfrm>
              <a:off x="4343400" y="3810000"/>
              <a:ext cx="0" cy="1027606"/>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8217C23-65E3-49BF-9F38-4274993EF723}"/>
                </a:ext>
              </a:extLst>
            </p:cNvPr>
            <p:cNvSpPr txBox="1"/>
            <p:nvPr/>
          </p:nvSpPr>
          <p:spPr>
            <a:xfrm>
              <a:off x="1660795" y="5065204"/>
              <a:ext cx="340246" cy="404089"/>
            </a:xfrm>
            <a:prstGeom prst="rect">
              <a:avLst/>
            </a:prstGeom>
            <a:noFill/>
          </p:spPr>
          <p:txBody>
            <a:bodyPr wrap="none" rtlCol="0">
              <a:spAutoFit/>
            </a:bodyPr>
            <a:lstStyle/>
            <a:p>
              <a:r>
                <a:rPr lang="en-US" dirty="0"/>
                <a:t>0</a:t>
              </a:r>
            </a:p>
          </p:txBody>
        </p:sp>
        <p:sp>
          <p:nvSpPr>
            <p:cNvPr id="10" name="TextBox 9">
              <a:extLst>
                <a:ext uri="{FF2B5EF4-FFF2-40B4-BE49-F238E27FC236}">
                  <a16:creationId xmlns:a16="http://schemas.microsoft.com/office/drawing/2014/main" id="{5F4E0F90-CA79-430E-8578-4A9F0DFAAD2D}"/>
                </a:ext>
              </a:extLst>
            </p:cNvPr>
            <p:cNvSpPr txBox="1"/>
            <p:nvPr/>
          </p:nvSpPr>
          <p:spPr>
            <a:xfrm>
              <a:off x="3329215" y="5065204"/>
              <a:ext cx="340246" cy="404089"/>
            </a:xfrm>
            <a:prstGeom prst="rect">
              <a:avLst/>
            </a:prstGeom>
            <a:noFill/>
          </p:spPr>
          <p:txBody>
            <a:bodyPr wrap="none" rtlCol="0">
              <a:spAutoFit/>
            </a:bodyPr>
            <a:lstStyle/>
            <a:p>
              <a:r>
                <a:rPr lang="en-US" dirty="0"/>
                <a:t>1</a:t>
              </a:r>
            </a:p>
          </p:txBody>
        </p:sp>
        <p:sp>
          <p:nvSpPr>
            <p:cNvPr id="11" name="TextBox 10">
              <a:extLst>
                <a:ext uri="{FF2B5EF4-FFF2-40B4-BE49-F238E27FC236}">
                  <a16:creationId xmlns:a16="http://schemas.microsoft.com/office/drawing/2014/main" id="{DAE37CB6-6BDA-48BA-B1FD-E7536A15B588}"/>
                </a:ext>
              </a:extLst>
            </p:cNvPr>
            <p:cNvSpPr txBox="1"/>
            <p:nvPr/>
          </p:nvSpPr>
          <p:spPr>
            <a:xfrm>
              <a:off x="4942056" y="4995839"/>
              <a:ext cx="340246" cy="404089"/>
            </a:xfrm>
            <a:prstGeom prst="rect">
              <a:avLst/>
            </a:prstGeom>
            <a:noFill/>
          </p:spPr>
          <p:txBody>
            <a:bodyPr wrap="none" rtlCol="0">
              <a:spAutoFit/>
            </a:bodyPr>
            <a:lstStyle/>
            <a:p>
              <a:r>
                <a:rPr lang="en-US" dirty="0"/>
                <a:t>2</a:t>
              </a:r>
            </a:p>
          </p:txBody>
        </p:sp>
        <p:sp>
          <p:nvSpPr>
            <p:cNvPr id="13" name="TextBox 12">
              <a:extLst>
                <a:ext uri="{FF2B5EF4-FFF2-40B4-BE49-F238E27FC236}">
                  <a16:creationId xmlns:a16="http://schemas.microsoft.com/office/drawing/2014/main" id="{F58BB1FD-3AF1-473E-95B9-2122E6F09BF7}"/>
                </a:ext>
              </a:extLst>
            </p:cNvPr>
            <p:cNvSpPr txBox="1"/>
            <p:nvPr/>
          </p:nvSpPr>
          <p:spPr>
            <a:xfrm>
              <a:off x="5063487" y="4143375"/>
              <a:ext cx="472221" cy="404089"/>
            </a:xfrm>
            <a:prstGeom prst="rect">
              <a:avLst/>
            </a:prstGeom>
            <a:noFill/>
          </p:spPr>
          <p:txBody>
            <a:bodyPr wrap="none" rtlCol="0">
              <a:spAutoFit/>
            </a:bodyPr>
            <a:lstStyle/>
            <a:p>
              <a:r>
                <a:rPr lang="en-US" dirty="0"/>
                <a:t>46</a:t>
              </a:r>
            </a:p>
          </p:txBody>
        </p:sp>
        <p:sp>
          <p:nvSpPr>
            <p:cNvPr id="14" name="TextBox 13">
              <a:extLst>
                <a:ext uri="{FF2B5EF4-FFF2-40B4-BE49-F238E27FC236}">
                  <a16:creationId xmlns:a16="http://schemas.microsoft.com/office/drawing/2014/main" id="{BD79A404-4646-4883-9669-D9A9BE0AB169}"/>
                </a:ext>
              </a:extLst>
            </p:cNvPr>
            <p:cNvSpPr txBox="1"/>
            <p:nvPr/>
          </p:nvSpPr>
          <p:spPr>
            <a:xfrm>
              <a:off x="1558088" y="4147065"/>
              <a:ext cx="703632" cy="404089"/>
            </a:xfrm>
            <a:prstGeom prst="rect">
              <a:avLst/>
            </a:prstGeom>
            <a:noFill/>
          </p:spPr>
          <p:txBody>
            <a:bodyPr wrap="none" rtlCol="0">
              <a:spAutoFit/>
            </a:bodyPr>
            <a:lstStyle/>
            <a:p>
              <a:r>
                <a:rPr lang="en-US" dirty="0"/>
                <a:t>John</a:t>
              </a:r>
            </a:p>
          </p:txBody>
        </p:sp>
      </p:grpSp>
    </p:spTree>
    <p:extLst>
      <p:ext uri="{BB962C8B-B14F-4D97-AF65-F5344CB8AC3E}">
        <p14:creationId xmlns:p14="http://schemas.microsoft.com/office/powerpoint/2010/main" val="238595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8E933-9C04-4099-B654-3FFC7E6044CF}"/>
              </a:ext>
            </a:extLst>
          </p:cNvPr>
          <p:cNvSpPr>
            <a:spLocks noGrp="1"/>
          </p:cNvSpPr>
          <p:nvPr>
            <p:ph type="title"/>
          </p:nvPr>
        </p:nvSpPr>
        <p:spPr/>
        <p:txBody>
          <a:bodyPr/>
          <a:lstStyle/>
          <a:p>
            <a:r>
              <a:rPr lang="en-US" dirty="0"/>
              <a:t>Array Methods</a:t>
            </a:r>
          </a:p>
        </p:txBody>
      </p:sp>
      <p:sp>
        <p:nvSpPr>
          <p:cNvPr id="3" name="Content Placeholder 2">
            <a:extLst>
              <a:ext uri="{FF2B5EF4-FFF2-40B4-BE49-F238E27FC236}">
                <a16:creationId xmlns:a16="http://schemas.microsoft.com/office/drawing/2014/main" id="{0F723BF3-FB15-4134-A023-3437478B0076}"/>
              </a:ext>
            </a:extLst>
          </p:cNvPr>
          <p:cNvSpPr>
            <a:spLocks noGrp="1"/>
          </p:cNvSpPr>
          <p:nvPr>
            <p:ph idx="1"/>
          </p:nvPr>
        </p:nvSpPr>
        <p:spPr>
          <a:xfrm>
            <a:off x="1418037" y="1269694"/>
            <a:ext cx="9308801" cy="696171"/>
          </a:xfrm>
        </p:spPr>
        <p:txBody>
          <a:bodyPr>
            <a:normAutofit fontScale="92500" lnSpcReduction="20000"/>
          </a:bodyPr>
          <a:lstStyle/>
          <a:p>
            <a:r>
              <a:rPr lang="en-US" dirty="0"/>
              <a:t>Below are the methods to add or delete the elements from the array (starting , ending or from some index number also)</a:t>
            </a:r>
          </a:p>
        </p:txBody>
      </p:sp>
      <p:grpSp>
        <p:nvGrpSpPr>
          <p:cNvPr id="27" name="Group 26">
            <a:extLst>
              <a:ext uri="{FF2B5EF4-FFF2-40B4-BE49-F238E27FC236}">
                <a16:creationId xmlns:a16="http://schemas.microsoft.com/office/drawing/2014/main" id="{46D0774E-95AD-4B77-8557-32BF96223FD8}"/>
              </a:ext>
            </a:extLst>
          </p:cNvPr>
          <p:cNvGrpSpPr/>
          <p:nvPr/>
        </p:nvGrpSpPr>
        <p:grpSpPr>
          <a:xfrm>
            <a:off x="1519875" y="1927764"/>
            <a:ext cx="5295455" cy="4048320"/>
            <a:chOff x="3886200" y="2375308"/>
            <a:chExt cx="6008398" cy="4222176"/>
          </a:xfrm>
        </p:grpSpPr>
        <p:grpSp>
          <p:nvGrpSpPr>
            <p:cNvPr id="22" name="Group 21">
              <a:extLst>
                <a:ext uri="{FF2B5EF4-FFF2-40B4-BE49-F238E27FC236}">
                  <a16:creationId xmlns:a16="http://schemas.microsoft.com/office/drawing/2014/main" id="{BCC18A98-E9B1-4E55-8E4B-C1311978ED04}"/>
                </a:ext>
              </a:extLst>
            </p:cNvPr>
            <p:cNvGrpSpPr/>
            <p:nvPr/>
          </p:nvGrpSpPr>
          <p:grpSpPr>
            <a:xfrm>
              <a:off x="4724400" y="3124200"/>
              <a:ext cx="4339443" cy="2799196"/>
              <a:chOff x="4627100" y="1416923"/>
              <a:chExt cx="4339443" cy="2799196"/>
            </a:xfrm>
          </p:grpSpPr>
          <p:grpSp>
            <p:nvGrpSpPr>
              <p:cNvPr id="4" name="Group 3">
                <a:extLst>
                  <a:ext uri="{FF2B5EF4-FFF2-40B4-BE49-F238E27FC236}">
                    <a16:creationId xmlns:a16="http://schemas.microsoft.com/office/drawing/2014/main" id="{55BE1F25-D08E-414C-BA03-78151ACA2E6F}"/>
                  </a:ext>
                </a:extLst>
              </p:cNvPr>
              <p:cNvGrpSpPr/>
              <p:nvPr/>
            </p:nvGrpSpPr>
            <p:grpSpPr>
              <a:xfrm>
                <a:off x="4800600" y="2209799"/>
                <a:ext cx="3990854" cy="1601154"/>
                <a:chOff x="1047268" y="3810000"/>
                <a:chExt cx="4876800" cy="1652829"/>
              </a:xfrm>
            </p:grpSpPr>
            <p:sp>
              <p:nvSpPr>
                <p:cNvPr id="5" name="Rectangle 4">
                  <a:extLst>
                    <a:ext uri="{FF2B5EF4-FFF2-40B4-BE49-F238E27FC236}">
                      <a16:creationId xmlns:a16="http://schemas.microsoft.com/office/drawing/2014/main" id="{13B67DA9-FC22-400D-8A92-41C7F18711E2}"/>
                    </a:ext>
                  </a:extLst>
                </p:cNvPr>
                <p:cNvSpPr/>
                <p:nvPr/>
              </p:nvSpPr>
              <p:spPr>
                <a:xfrm>
                  <a:off x="1047268" y="3810000"/>
                  <a:ext cx="4876800" cy="10276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Doe</a:t>
                  </a:r>
                </a:p>
              </p:txBody>
            </p:sp>
            <p:cxnSp>
              <p:nvCxnSpPr>
                <p:cNvPr id="6" name="Straight Connector 5">
                  <a:extLst>
                    <a:ext uri="{FF2B5EF4-FFF2-40B4-BE49-F238E27FC236}">
                      <a16:creationId xmlns:a16="http://schemas.microsoft.com/office/drawing/2014/main" id="{06393D4A-A2C5-43C8-9715-CD4D8C82F316}"/>
                    </a:ext>
                  </a:extLst>
                </p:cNvPr>
                <p:cNvCxnSpPr/>
                <p:nvPr/>
              </p:nvCxnSpPr>
              <p:spPr>
                <a:xfrm>
                  <a:off x="2590800" y="3810000"/>
                  <a:ext cx="0" cy="10276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52FFBA76-BBDD-4615-A19C-B1F4E976208B}"/>
                    </a:ext>
                  </a:extLst>
                </p:cNvPr>
                <p:cNvCxnSpPr/>
                <p:nvPr/>
              </p:nvCxnSpPr>
              <p:spPr>
                <a:xfrm>
                  <a:off x="4343400" y="3810000"/>
                  <a:ext cx="0" cy="1027606"/>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E9492F2-A6E9-442D-8D0D-F291B63A179E}"/>
                    </a:ext>
                  </a:extLst>
                </p:cNvPr>
                <p:cNvSpPr txBox="1"/>
                <p:nvPr/>
              </p:nvSpPr>
              <p:spPr>
                <a:xfrm>
                  <a:off x="1660797" y="5065204"/>
                  <a:ext cx="418292" cy="397625"/>
                </a:xfrm>
                <a:prstGeom prst="rect">
                  <a:avLst/>
                </a:prstGeom>
                <a:noFill/>
              </p:spPr>
              <p:txBody>
                <a:bodyPr wrap="none" rtlCol="0">
                  <a:spAutoFit/>
                </a:bodyPr>
                <a:lstStyle/>
                <a:p>
                  <a:r>
                    <a:rPr lang="en-US" dirty="0"/>
                    <a:t>0</a:t>
                  </a:r>
                </a:p>
              </p:txBody>
            </p:sp>
            <p:sp>
              <p:nvSpPr>
                <p:cNvPr id="9" name="TextBox 8">
                  <a:extLst>
                    <a:ext uri="{FF2B5EF4-FFF2-40B4-BE49-F238E27FC236}">
                      <a16:creationId xmlns:a16="http://schemas.microsoft.com/office/drawing/2014/main" id="{E7275E19-11FC-4D4D-96C4-9717B0F62EB8}"/>
                    </a:ext>
                  </a:extLst>
                </p:cNvPr>
                <p:cNvSpPr txBox="1"/>
                <p:nvPr/>
              </p:nvSpPr>
              <p:spPr>
                <a:xfrm>
                  <a:off x="3329215" y="5065205"/>
                  <a:ext cx="418292" cy="397624"/>
                </a:xfrm>
                <a:prstGeom prst="rect">
                  <a:avLst/>
                </a:prstGeom>
                <a:noFill/>
              </p:spPr>
              <p:txBody>
                <a:bodyPr wrap="none" rtlCol="0">
                  <a:spAutoFit/>
                </a:bodyPr>
                <a:lstStyle/>
                <a:p>
                  <a:r>
                    <a:rPr lang="en-US" dirty="0"/>
                    <a:t>1</a:t>
                  </a:r>
                </a:p>
              </p:txBody>
            </p:sp>
            <p:sp>
              <p:nvSpPr>
                <p:cNvPr id="10" name="TextBox 9">
                  <a:extLst>
                    <a:ext uri="{FF2B5EF4-FFF2-40B4-BE49-F238E27FC236}">
                      <a16:creationId xmlns:a16="http://schemas.microsoft.com/office/drawing/2014/main" id="{8FFE9EDC-C472-4C7B-82A2-B1E88DEADB52}"/>
                    </a:ext>
                  </a:extLst>
                </p:cNvPr>
                <p:cNvSpPr txBox="1"/>
                <p:nvPr/>
              </p:nvSpPr>
              <p:spPr>
                <a:xfrm>
                  <a:off x="4942056" y="4995839"/>
                  <a:ext cx="418292" cy="397624"/>
                </a:xfrm>
                <a:prstGeom prst="rect">
                  <a:avLst/>
                </a:prstGeom>
                <a:noFill/>
              </p:spPr>
              <p:txBody>
                <a:bodyPr wrap="none" rtlCol="0">
                  <a:spAutoFit/>
                </a:bodyPr>
                <a:lstStyle/>
                <a:p>
                  <a:r>
                    <a:rPr lang="en-US" dirty="0"/>
                    <a:t>2</a:t>
                  </a:r>
                </a:p>
              </p:txBody>
            </p:sp>
            <p:sp>
              <p:nvSpPr>
                <p:cNvPr id="11" name="TextBox 10">
                  <a:extLst>
                    <a:ext uri="{FF2B5EF4-FFF2-40B4-BE49-F238E27FC236}">
                      <a16:creationId xmlns:a16="http://schemas.microsoft.com/office/drawing/2014/main" id="{B4A58513-BC5E-40A9-A2D4-D4E6239769CE}"/>
                    </a:ext>
                  </a:extLst>
                </p:cNvPr>
                <p:cNvSpPr txBox="1"/>
                <p:nvPr/>
              </p:nvSpPr>
              <p:spPr>
                <a:xfrm>
                  <a:off x="5063487" y="4143375"/>
                  <a:ext cx="580539" cy="397624"/>
                </a:xfrm>
                <a:prstGeom prst="rect">
                  <a:avLst/>
                </a:prstGeom>
                <a:noFill/>
              </p:spPr>
              <p:txBody>
                <a:bodyPr wrap="none" rtlCol="0">
                  <a:spAutoFit/>
                </a:bodyPr>
                <a:lstStyle/>
                <a:p>
                  <a:r>
                    <a:rPr lang="en-US" dirty="0"/>
                    <a:t>46</a:t>
                  </a:r>
                </a:p>
              </p:txBody>
            </p:sp>
            <p:sp>
              <p:nvSpPr>
                <p:cNvPr id="12" name="TextBox 11">
                  <a:extLst>
                    <a:ext uri="{FF2B5EF4-FFF2-40B4-BE49-F238E27FC236}">
                      <a16:creationId xmlns:a16="http://schemas.microsoft.com/office/drawing/2014/main" id="{90DB660A-E835-4141-BFDC-C0C979CFC7A6}"/>
                    </a:ext>
                  </a:extLst>
                </p:cNvPr>
                <p:cNvSpPr txBox="1"/>
                <p:nvPr/>
              </p:nvSpPr>
              <p:spPr>
                <a:xfrm>
                  <a:off x="1558088" y="4147065"/>
                  <a:ext cx="865031" cy="397624"/>
                </a:xfrm>
                <a:prstGeom prst="rect">
                  <a:avLst/>
                </a:prstGeom>
                <a:noFill/>
              </p:spPr>
              <p:txBody>
                <a:bodyPr wrap="none" rtlCol="0">
                  <a:spAutoFit/>
                </a:bodyPr>
                <a:lstStyle/>
                <a:p>
                  <a:r>
                    <a:rPr lang="en-US" dirty="0"/>
                    <a:t>John</a:t>
                  </a:r>
                </a:p>
              </p:txBody>
            </p:sp>
          </p:grpSp>
          <p:sp>
            <p:nvSpPr>
              <p:cNvPr id="18" name="Arrow: Bent-Up 17">
                <a:extLst>
                  <a:ext uri="{FF2B5EF4-FFF2-40B4-BE49-F238E27FC236}">
                    <a16:creationId xmlns:a16="http://schemas.microsoft.com/office/drawing/2014/main" id="{C460BFDE-E05C-4FA7-8725-00EA1EA95D4E}"/>
                  </a:ext>
                </a:extLst>
              </p:cNvPr>
              <p:cNvSpPr/>
              <p:nvPr/>
            </p:nvSpPr>
            <p:spPr>
              <a:xfrm flipV="1">
                <a:off x="4627100" y="1416923"/>
                <a:ext cx="754076" cy="776006"/>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Bent 18">
                <a:extLst>
                  <a:ext uri="{FF2B5EF4-FFF2-40B4-BE49-F238E27FC236}">
                    <a16:creationId xmlns:a16="http://schemas.microsoft.com/office/drawing/2014/main" id="{BB338247-0480-4E80-94C0-4392145BA74A}"/>
                  </a:ext>
                </a:extLst>
              </p:cNvPr>
              <p:cNvSpPr/>
              <p:nvPr/>
            </p:nvSpPr>
            <p:spPr>
              <a:xfrm flipH="1" flipV="1">
                <a:off x="4627100" y="3220639"/>
                <a:ext cx="698830" cy="995480"/>
              </a:xfrm>
              <a:prstGeom prst="bentArrow">
                <a:avLst>
                  <a:gd name="adj1" fmla="val 25000"/>
                  <a:gd name="adj2" fmla="val 25000"/>
                  <a:gd name="adj3" fmla="val 25000"/>
                  <a:gd name="adj4" fmla="val 86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Arrow: Bent 19">
                <a:extLst>
                  <a:ext uri="{FF2B5EF4-FFF2-40B4-BE49-F238E27FC236}">
                    <a16:creationId xmlns:a16="http://schemas.microsoft.com/office/drawing/2014/main" id="{2F1408E7-0FB0-495A-B1EB-EE268891A2AA}"/>
                  </a:ext>
                </a:extLst>
              </p:cNvPr>
              <p:cNvSpPr/>
              <p:nvPr/>
            </p:nvSpPr>
            <p:spPr>
              <a:xfrm flipV="1">
                <a:off x="8267713" y="3194185"/>
                <a:ext cx="698830" cy="967699"/>
              </a:xfrm>
              <a:prstGeom prst="bentArrow">
                <a:avLst>
                  <a:gd name="adj1" fmla="val 25000"/>
                  <a:gd name="adj2" fmla="val 25000"/>
                  <a:gd name="adj3" fmla="val 50000"/>
                  <a:gd name="adj4"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Arrow: Bent-Up 20">
                <a:extLst>
                  <a:ext uri="{FF2B5EF4-FFF2-40B4-BE49-F238E27FC236}">
                    <a16:creationId xmlns:a16="http://schemas.microsoft.com/office/drawing/2014/main" id="{4EB7170A-AECA-45C1-B153-AD8F26F1E86F}"/>
                  </a:ext>
                </a:extLst>
              </p:cNvPr>
              <p:cNvSpPr/>
              <p:nvPr/>
            </p:nvSpPr>
            <p:spPr>
              <a:xfrm flipH="1" flipV="1">
                <a:off x="8153427" y="1416923"/>
                <a:ext cx="754076" cy="776006"/>
              </a:xfrm>
              <a:prstGeom prst="bentUpArrow">
                <a:avLst>
                  <a:gd name="adj1" fmla="val 17580"/>
                  <a:gd name="adj2" fmla="val 25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TextBox 22">
              <a:extLst>
                <a:ext uri="{FF2B5EF4-FFF2-40B4-BE49-F238E27FC236}">
                  <a16:creationId xmlns:a16="http://schemas.microsoft.com/office/drawing/2014/main" id="{DF59E059-C364-4957-B38E-F4D1F8162E20}"/>
                </a:ext>
              </a:extLst>
            </p:cNvPr>
            <p:cNvSpPr txBox="1"/>
            <p:nvPr/>
          </p:nvSpPr>
          <p:spPr>
            <a:xfrm>
              <a:off x="7420539" y="2381647"/>
              <a:ext cx="2051431" cy="674088"/>
            </a:xfrm>
            <a:prstGeom prst="rect">
              <a:avLst/>
            </a:prstGeom>
            <a:noFill/>
          </p:spPr>
          <p:txBody>
            <a:bodyPr wrap="square" rtlCol="0">
              <a:spAutoFit/>
            </a:bodyPr>
            <a:lstStyle/>
            <a:p>
              <a:r>
                <a:rPr lang="en-US" dirty="0"/>
                <a:t>add at the end:</a:t>
              </a:r>
            </a:p>
            <a:p>
              <a:r>
                <a:rPr lang="en-US" dirty="0" err="1"/>
                <a:t>arr.push</a:t>
              </a:r>
              <a:r>
                <a:rPr lang="en-US" dirty="0"/>
                <a:t>(</a:t>
              </a:r>
              <a:r>
                <a:rPr lang="en-US" dirty="0" err="1"/>
                <a:t>ele</a:t>
              </a:r>
              <a:r>
                <a:rPr lang="en-US" dirty="0"/>
                <a:t>)</a:t>
              </a:r>
            </a:p>
          </p:txBody>
        </p:sp>
        <p:sp>
          <p:nvSpPr>
            <p:cNvPr id="24" name="TextBox 23">
              <a:extLst>
                <a:ext uri="{FF2B5EF4-FFF2-40B4-BE49-F238E27FC236}">
                  <a16:creationId xmlns:a16="http://schemas.microsoft.com/office/drawing/2014/main" id="{05630A64-D5F7-4289-8BE5-86D8D24DE705}"/>
                </a:ext>
              </a:extLst>
            </p:cNvPr>
            <p:cNvSpPr txBox="1"/>
            <p:nvPr/>
          </p:nvSpPr>
          <p:spPr>
            <a:xfrm>
              <a:off x="7196434" y="5883660"/>
              <a:ext cx="2698164" cy="674088"/>
            </a:xfrm>
            <a:prstGeom prst="rect">
              <a:avLst/>
            </a:prstGeom>
            <a:noFill/>
          </p:spPr>
          <p:txBody>
            <a:bodyPr wrap="square" rtlCol="0">
              <a:spAutoFit/>
            </a:bodyPr>
            <a:lstStyle/>
            <a:p>
              <a:r>
                <a:rPr lang="en-US" dirty="0"/>
                <a:t>remove from the end</a:t>
              </a:r>
            </a:p>
            <a:p>
              <a:r>
                <a:rPr lang="en-US" dirty="0" err="1"/>
                <a:t>arr.pop</a:t>
              </a:r>
              <a:r>
                <a:rPr lang="en-US" dirty="0"/>
                <a:t>()</a:t>
              </a:r>
            </a:p>
          </p:txBody>
        </p:sp>
        <p:sp>
          <p:nvSpPr>
            <p:cNvPr id="25" name="TextBox 24">
              <a:extLst>
                <a:ext uri="{FF2B5EF4-FFF2-40B4-BE49-F238E27FC236}">
                  <a16:creationId xmlns:a16="http://schemas.microsoft.com/office/drawing/2014/main" id="{C4752228-3959-4643-815F-9638E1771C1E}"/>
                </a:ext>
              </a:extLst>
            </p:cNvPr>
            <p:cNvSpPr txBox="1"/>
            <p:nvPr/>
          </p:nvSpPr>
          <p:spPr>
            <a:xfrm>
              <a:off x="4067129" y="5923396"/>
              <a:ext cx="2698164" cy="674088"/>
            </a:xfrm>
            <a:prstGeom prst="rect">
              <a:avLst/>
            </a:prstGeom>
            <a:noFill/>
          </p:spPr>
          <p:txBody>
            <a:bodyPr wrap="square" rtlCol="0">
              <a:spAutoFit/>
            </a:bodyPr>
            <a:lstStyle/>
            <a:p>
              <a:r>
                <a:rPr lang="en-US" dirty="0"/>
                <a:t>remove from the start </a:t>
              </a:r>
              <a:r>
                <a:rPr lang="en-US" dirty="0" err="1"/>
                <a:t>arr.shift</a:t>
              </a:r>
              <a:r>
                <a:rPr lang="en-US" dirty="0"/>
                <a:t>()</a:t>
              </a:r>
            </a:p>
          </p:txBody>
        </p:sp>
        <p:sp>
          <p:nvSpPr>
            <p:cNvPr id="26" name="TextBox 25">
              <a:extLst>
                <a:ext uri="{FF2B5EF4-FFF2-40B4-BE49-F238E27FC236}">
                  <a16:creationId xmlns:a16="http://schemas.microsoft.com/office/drawing/2014/main" id="{6E4B06F6-BEDE-4DD0-8D12-348789757F22}"/>
                </a:ext>
              </a:extLst>
            </p:cNvPr>
            <p:cNvSpPr txBox="1"/>
            <p:nvPr/>
          </p:nvSpPr>
          <p:spPr>
            <a:xfrm>
              <a:off x="3886200" y="2375308"/>
              <a:ext cx="2430692" cy="674088"/>
            </a:xfrm>
            <a:prstGeom prst="rect">
              <a:avLst/>
            </a:prstGeom>
            <a:noFill/>
          </p:spPr>
          <p:txBody>
            <a:bodyPr wrap="square" rtlCol="0">
              <a:spAutoFit/>
            </a:bodyPr>
            <a:lstStyle/>
            <a:p>
              <a:r>
                <a:rPr lang="en-US" dirty="0"/>
                <a:t>add at the start: </a:t>
              </a:r>
              <a:r>
                <a:rPr lang="en-US" dirty="0" err="1"/>
                <a:t>arr.unshift</a:t>
              </a:r>
              <a:r>
                <a:rPr lang="en-US" dirty="0"/>
                <a:t>(</a:t>
              </a:r>
              <a:r>
                <a:rPr lang="en-US" dirty="0" err="1"/>
                <a:t>ele</a:t>
              </a:r>
              <a:r>
                <a:rPr lang="en-US" dirty="0"/>
                <a:t>)</a:t>
              </a:r>
            </a:p>
          </p:txBody>
        </p:sp>
      </p:grpSp>
      <p:pic>
        <p:nvPicPr>
          <p:cNvPr id="29" name="Picture 28">
            <a:extLst>
              <a:ext uri="{FF2B5EF4-FFF2-40B4-BE49-F238E27FC236}">
                <a16:creationId xmlns:a16="http://schemas.microsoft.com/office/drawing/2014/main" id="{675B18E1-28B2-484F-8D6D-7284042F5602}"/>
              </a:ext>
            </a:extLst>
          </p:cNvPr>
          <p:cNvPicPr>
            <a:picLocks noChangeAspect="1"/>
          </p:cNvPicPr>
          <p:nvPr/>
        </p:nvPicPr>
        <p:blipFill>
          <a:blip r:embed="rId2"/>
          <a:stretch>
            <a:fillRect/>
          </a:stretch>
        </p:blipFill>
        <p:spPr>
          <a:xfrm>
            <a:off x="6229907" y="3261275"/>
            <a:ext cx="4681874" cy="1258763"/>
          </a:xfrm>
          <a:prstGeom prst="rect">
            <a:avLst/>
          </a:prstGeom>
          <a:ln>
            <a:solidFill>
              <a:schemeClr val="tx1"/>
            </a:solidFill>
          </a:ln>
        </p:spPr>
      </p:pic>
    </p:spTree>
    <p:extLst>
      <p:ext uri="{BB962C8B-B14F-4D97-AF65-F5344CB8AC3E}">
        <p14:creationId xmlns:p14="http://schemas.microsoft.com/office/powerpoint/2010/main" val="34193926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7A985-AE32-4274-B4C6-5A6AEE2F8AE6}"/>
              </a:ext>
            </a:extLst>
          </p:cNvPr>
          <p:cNvSpPr>
            <a:spLocks noGrp="1"/>
          </p:cNvSpPr>
          <p:nvPr>
            <p:ph type="title"/>
          </p:nvPr>
        </p:nvSpPr>
        <p:spPr/>
        <p:txBody>
          <a:bodyPr/>
          <a:lstStyle/>
          <a:p>
            <a:r>
              <a:rPr lang="en-US" dirty="0"/>
              <a:t>Array Methods </a:t>
            </a:r>
            <a:r>
              <a:rPr lang="en-US" dirty="0" err="1"/>
              <a:t>cont</a:t>
            </a:r>
            <a:r>
              <a:rPr lang="en-US" dirty="0"/>
              <a:t>…</a:t>
            </a:r>
          </a:p>
        </p:txBody>
      </p:sp>
      <p:graphicFrame>
        <p:nvGraphicFramePr>
          <p:cNvPr id="8" name="Table 7">
            <a:extLst>
              <a:ext uri="{FF2B5EF4-FFF2-40B4-BE49-F238E27FC236}">
                <a16:creationId xmlns:a16="http://schemas.microsoft.com/office/drawing/2014/main" id="{3DC5172A-8857-4C26-A343-E024198376C1}"/>
              </a:ext>
            </a:extLst>
          </p:cNvPr>
          <p:cNvGraphicFramePr>
            <a:graphicFrameLocks noGrp="1"/>
          </p:cNvGraphicFramePr>
          <p:nvPr/>
        </p:nvGraphicFramePr>
        <p:xfrm>
          <a:off x="1676400" y="1371600"/>
          <a:ext cx="8903208" cy="2667000"/>
        </p:xfrm>
        <a:graphic>
          <a:graphicData uri="http://schemas.openxmlformats.org/drawingml/2006/table">
            <a:tbl>
              <a:tblPr firstRow="1" bandRow="1">
                <a:tableStyleId>{5C22544A-7EE6-4342-B048-85BDC9FD1C3A}</a:tableStyleId>
              </a:tblPr>
              <a:tblGrid>
                <a:gridCol w="3352800">
                  <a:extLst>
                    <a:ext uri="{9D8B030D-6E8A-4147-A177-3AD203B41FA5}">
                      <a16:colId xmlns:a16="http://schemas.microsoft.com/office/drawing/2014/main" val="3142067385"/>
                    </a:ext>
                  </a:extLst>
                </a:gridCol>
                <a:gridCol w="2819400">
                  <a:extLst>
                    <a:ext uri="{9D8B030D-6E8A-4147-A177-3AD203B41FA5}">
                      <a16:colId xmlns:a16="http://schemas.microsoft.com/office/drawing/2014/main" val="360286628"/>
                    </a:ext>
                  </a:extLst>
                </a:gridCol>
                <a:gridCol w="2731008">
                  <a:extLst>
                    <a:ext uri="{9D8B030D-6E8A-4147-A177-3AD203B41FA5}">
                      <a16:colId xmlns:a16="http://schemas.microsoft.com/office/drawing/2014/main" val="1141694124"/>
                    </a:ext>
                  </a:extLst>
                </a:gridCol>
              </a:tblGrid>
              <a:tr h="479973">
                <a:tc>
                  <a:txBody>
                    <a:bodyPr/>
                    <a:lstStyle/>
                    <a:p>
                      <a:r>
                        <a:rPr lang="en-US" dirty="0">
                          <a:solidFill>
                            <a:schemeClr val="tx1"/>
                          </a:solidFill>
                          <a:latin typeface="Body Level 1"/>
                        </a:rPr>
                        <a:t>Scenarios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latin typeface="Body Level 1"/>
                        </a:rPr>
                        <a:t>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latin typeface="Body Level 1"/>
                        </a:rPr>
                        <a:t>Output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90531688"/>
                  </a:ext>
                </a:extLst>
              </a:tr>
              <a:tr h="878606">
                <a:tc>
                  <a:txBody>
                    <a:bodyPr/>
                    <a:lstStyle/>
                    <a:p>
                      <a:r>
                        <a:rPr lang="en-US" dirty="0">
                          <a:solidFill>
                            <a:schemeClr val="tx1"/>
                          </a:solidFill>
                          <a:latin typeface="Body Level 1"/>
                        </a:rPr>
                        <a:t>Reverse of an array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latin typeface="Body Level 1"/>
                        </a:rPr>
                        <a:t>var </a:t>
                      </a:r>
                      <a:r>
                        <a:rPr lang="en-US" dirty="0" err="1">
                          <a:solidFill>
                            <a:schemeClr val="tx1"/>
                          </a:solidFill>
                          <a:latin typeface="Body Level 1"/>
                        </a:rPr>
                        <a:t>arr</a:t>
                      </a:r>
                      <a:r>
                        <a:rPr lang="en-US" dirty="0">
                          <a:solidFill>
                            <a:schemeClr val="tx1"/>
                          </a:solidFill>
                          <a:latin typeface="Body Level 1"/>
                        </a:rPr>
                        <a:t>= [24,27,20,12,28];</a:t>
                      </a:r>
                    </a:p>
                    <a:p>
                      <a:r>
                        <a:rPr lang="en-US" dirty="0" err="1">
                          <a:solidFill>
                            <a:schemeClr val="tx1"/>
                          </a:solidFill>
                          <a:latin typeface="Body Level 1"/>
                        </a:rPr>
                        <a:t>arr.reverse</a:t>
                      </a:r>
                      <a:r>
                        <a:rPr lang="en-US" dirty="0">
                          <a:solidFill>
                            <a:schemeClr val="tx1"/>
                          </a:solidFill>
                          <a:latin typeface="Body Level 1"/>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latin typeface="Body Level 1"/>
                        </a:rPr>
                        <a:t> 28,12,20,27,24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91323034"/>
                  </a:ext>
                </a:extLst>
              </a:tr>
              <a:tr h="479973">
                <a:tc>
                  <a:txBody>
                    <a:bodyPr/>
                    <a:lstStyle/>
                    <a:p>
                      <a:r>
                        <a:rPr lang="en-US" dirty="0">
                          <a:solidFill>
                            <a:schemeClr val="tx1"/>
                          </a:solidFill>
                          <a:latin typeface="Body Level 1"/>
                        </a:rPr>
                        <a:t>Sorting of an array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err="1">
                          <a:solidFill>
                            <a:schemeClr val="tx1"/>
                          </a:solidFill>
                          <a:latin typeface="Body Level 1"/>
                        </a:rPr>
                        <a:t>arr.sort</a:t>
                      </a:r>
                      <a:r>
                        <a:rPr lang="en-US" dirty="0">
                          <a:solidFill>
                            <a:schemeClr val="tx1"/>
                          </a:solidFill>
                          <a:latin typeface="Body Level 1"/>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latin typeface="Body Level 1"/>
                        </a:rPr>
                        <a:t>12,20,24,27,28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59113168"/>
                  </a:ext>
                </a:extLst>
              </a:tr>
              <a:tr h="828448">
                <a:tc>
                  <a:txBody>
                    <a:bodyPr/>
                    <a:lstStyle/>
                    <a:p>
                      <a:r>
                        <a:rPr lang="en-US" dirty="0">
                          <a:solidFill>
                            <a:schemeClr val="tx1"/>
                          </a:solidFill>
                          <a:latin typeface="Body Level 1"/>
                        </a:rPr>
                        <a:t>Converting an array into a string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err="1">
                          <a:solidFill>
                            <a:schemeClr val="tx1"/>
                          </a:solidFill>
                          <a:latin typeface="Body Level 1"/>
                        </a:rPr>
                        <a:t>arr.toString</a:t>
                      </a:r>
                      <a:r>
                        <a:rPr lang="en-US" dirty="0">
                          <a:solidFill>
                            <a:schemeClr val="tx1"/>
                          </a:solidFill>
                          <a:latin typeface="Body Level 1"/>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latin typeface="Body Level 1"/>
                        </a:rPr>
                        <a:t>“24,27,20,12,28”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36123103"/>
                  </a:ext>
                </a:extLst>
              </a:tr>
            </a:tbl>
          </a:graphicData>
        </a:graphic>
      </p:graphicFrame>
    </p:spTree>
    <p:extLst>
      <p:ext uri="{BB962C8B-B14F-4D97-AF65-F5344CB8AC3E}">
        <p14:creationId xmlns:p14="http://schemas.microsoft.com/office/powerpoint/2010/main" val="13095522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F3D57-0029-416C-98E5-162FDEBF325E}"/>
              </a:ext>
            </a:extLst>
          </p:cNvPr>
          <p:cNvSpPr>
            <a:spLocks noGrp="1"/>
          </p:cNvSpPr>
          <p:nvPr>
            <p:ph type="title"/>
          </p:nvPr>
        </p:nvSpPr>
        <p:spPr/>
        <p:txBody>
          <a:bodyPr/>
          <a:lstStyle/>
          <a:p>
            <a:r>
              <a:rPr lang="en-US" dirty="0"/>
              <a:t>String and String methods</a:t>
            </a:r>
          </a:p>
        </p:txBody>
      </p:sp>
      <p:sp>
        <p:nvSpPr>
          <p:cNvPr id="7" name="Rectangle 6">
            <a:extLst>
              <a:ext uri="{FF2B5EF4-FFF2-40B4-BE49-F238E27FC236}">
                <a16:creationId xmlns:a16="http://schemas.microsoft.com/office/drawing/2014/main" id="{F66DEB1B-6D9C-428A-B82C-B3E7725A4805}"/>
              </a:ext>
            </a:extLst>
          </p:cNvPr>
          <p:cNvSpPr/>
          <p:nvPr/>
        </p:nvSpPr>
        <p:spPr>
          <a:xfrm>
            <a:off x="1467091" y="1185651"/>
            <a:ext cx="9516814" cy="1323439"/>
          </a:xfrm>
          <a:prstGeom prst="rect">
            <a:avLst/>
          </a:prstGeom>
        </p:spPr>
        <p:txBody>
          <a:bodyPr wrap="square">
            <a:spAutoFit/>
          </a:bodyPr>
          <a:lstStyle/>
          <a:p>
            <a:r>
              <a:rPr lang="en-US" sz="2000" dirty="0">
                <a:latin typeface="Body Level 1"/>
              </a:rPr>
              <a:t>JavaScript strings are used for storing and manipulating text. Below are various methods for string. Syntax: </a:t>
            </a:r>
          </a:p>
          <a:p>
            <a:r>
              <a:rPr lang="en-US" sz="2000" dirty="0">
                <a:latin typeface="Body Level 1"/>
              </a:rPr>
              <a:t>var str=“company”;</a:t>
            </a:r>
          </a:p>
          <a:p>
            <a:r>
              <a:rPr lang="en-US" sz="2000" dirty="0">
                <a:latin typeface="Body Level 1"/>
              </a:rPr>
              <a:t>Below  are the list of methods supported in string :</a:t>
            </a:r>
          </a:p>
        </p:txBody>
      </p:sp>
      <p:graphicFrame>
        <p:nvGraphicFramePr>
          <p:cNvPr id="4" name="Table 3">
            <a:extLst>
              <a:ext uri="{FF2B5EF4-FFF2-40B4-BE49-F238E27FC236}">
                <a16:creationId xmlns:a16="http://schemas.microsoft.com/office/drawing/2014/main" id="{D35B90D6-4477-4759-8693-622D0E001083}"/>
              </a:ext>
            </a:extLst>
          </p:cNvPr>
          <p:cNvGraphicFramePr>
            <a:graphicFrameLocks noGrp="1"/>
          </p:cNvGraphicFramePr>
          <p:nvPr/>
        </p:nvGraphicFramePr>
        <p:xfrm>
          <a:off x="1467093" y="2509090"/>
          <a:ext cx="9257817" cy="3967911"/>
        </p:xfrm>
        <a:graphic>
          <a:graphicData uri="http://schemas.openxmlformats.org/drawingml/2006/table">
            <a:tbl>
              <a:tblPr firstRow="1" bandRow="1">
                <a:tableStyleId>{5C22544A-7EE6-4342-B048-85BDC9FD1C3A}</a:tableStyleId>
              </a:tblPr>
              <a:tblGrid>
                <a:gridCol w="3085939">
                  <a:extLst>
                    <a:ext uri="{9D8B030D-6E8A-4147-A177-3AD203B41FA5}">
                      <a16:colId xmlns:a16="http://schemas.microsoft.com/office/drawing/2014/main" val="267443297"/>
                    </a:ext>
                  </a:extLst>
                </a:gridCol>
                <a:gridCol w="3085939">
                  <a:extLst>
                    <a:ext uri="{9D8B030D-6E8A-4147-A177-3AD203B41FA5}">
                      <a16:colId xmlns:a16="http://schemas.microsoft.com/office/drawing/2014/main" val="1525134738"/>
                    </a:ext>
                  </a:extLst>
                </a:gridCol>
                <a:gridCol w="3085939">
                  <a:extLst>
                    <a:ext uri="{9D8B030D-6E8A-4147-A177-3AD203B41FA5}">
                      <a16:colId xmlns:a16="http://schemas.microsoft.com/office/drawing/2014/main" val="2278589013"/>
                    </a:ext>
                  </a:extLst>
                </a:gridCol>
              </a:tblGrid>
              <a:tr h="395681">
                <a:tc>
                  <a:txBody>
                    <a:bodyPr/>
                    <a:lstStyle/>
                    <a:p>
                      <a:r>
                        <a:rPr lang="en-US" dirty="0">
                          <a:solidFill>
                            <a:schemeClr val="tx1"/>
                          </a:solidFill>
                          <a:latin typeface="Body Level 1"/>
                        </a:rPr>
                        <a:t>Scenarios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latin typeface="Body Level 1"/>
                        </a:rPr>
                        <a:t>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latin typeface="Body Level 1"/>
                        </a:rPr>
                        <a:t>Output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77706082"/>
                  </a:ext>
                </a:extLst>
              </a:tr>
              <a:tr h="692442">
                <a:tc>
                  <a:txBody>
                    <a:bodyPr/>
                    <a:lstStyle/>
                    <a:p>
                      <a:r>
                        <a:rPr lang="en-US" dirty="0">
                          <a:solidFill>
                            <a:schemeClr val="tx1"/>
                          </a:solidFill>
                          <a:latin typeface="Body Level 1"/>
                        </a:rPr>
                        <a:t>Find the length of string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latin typeface="Body Level 1"/>
                        </a:rPr>
                        <a:t>var str= “company”;</a:t>
                      </a:r>
                    </a:p>
                    <a:p>
                      <a:r>
                        <a:rPr lang="en-US" dirty="0" err="1">
                          <a:solidFill>
                            <a:schemeClr val="tx1"/>
                          </a:solidFill>
                          <a:latin typeface="Body Level 1"/>
                        </a:rPr>
                        <a:t>str.length</a:t>
                      </a:r>
                      <a:r>
                        <a:rPr lang="en-US" dirty="0">
                          <a:solidFill>
                            <a:schemeClr val="tx1"/>
                          </a:solidFill>
                          <a:latin typeface="Body Level 1"/>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latin typeface="Body Level 1"/>
                        </a:rPr>
                        <a:t> 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77172577"/>
                  </a:ext>
                </a:extLst>
              </a:tr>
              <a:tr h="692442">
                <a:tc>
                  <a:txBody>
                    <a:bodyPr/>
                    <a:lstStyle/>
                    <a:p>
                      <a:r>
                        <a:rPr lang="en-US" dirty="0">
                          <a:solidFill>
                            <a:schemeClr val="tx1"/>
                          </a:solidFill>
                          <a:latin typeface="Body Level 1"/>
                        </a:rPr>
                        <a:t>Change to upper or lower case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err="1">
                          <a:solidFill>
                            <a:schemeClr val="tx1"/>
                          </a:solidFill>
                          <a:latin typeface="Body Level 1"/>
                        </a:rPr>
                        <a:t>str.toLowerCase</a:t>
                      </a:r>
                      <a:r>
                        <a:rPr lang="en-US" dirty="0">
                          <a:solidFill>
                            <a:schemeClr val="tx1"/>
                          </a:solidFill>
                          <a:latin typeface="Body Level 1"/>
                        </a:rPr>
                        <a:t>();</a:t>
                      </a:r>
                    </a:p>
                    <a:p>
                      <a:r>
                        <a:rPr lang="en-US" dirty="0" err="1">
                          <a:solidFill>
                            <a:schemeClr val="tx1"/>
                          </a:solidFill>
                          <a:latin typeface="Body Level 1"/>
                        </a:rPr>
                        <a:t>str.toUpperCase</a:t>
                      </a:r>
                      <a:r>
                        <a:rPr lang="en-US" dirty="0">
                          <a:solidFill>
                            <a:schemeClr val="tx1"/>
                          </a:solidFill>
                          <a:latin typeface="Body Level 1"/>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latin typeface="Body Level 1"/>
                        </a:rPr>
                        <a:t>company</a:t>
                      </a:r>
                    </a:p>
                    <a:p>
                      <a:r>
                        <a:rPr lang="en-US" dirty="0">
                          <a:solidFill>
                            <a:schemeClr val="tx1"/>
                          </a:solidFill>
                          <a:latin typeface="Body Level 1"/>
                        </a:rPr>
                        <a:t>COMPANY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0556115"/>
                  </a:ext>
                </a:extLst>
              </a:tr>
              <a:tr h="692442">
                <a:tc>
                  <a:txBody>
                    <a:bodyPr/>
                    <a:lstStyle/>
                    <a:p>
                      <a:r>
                        <a:rPr lang="en-US" dirty="0">
                          <a:solidFill>
                            <a:schemeClr val="tx1"/>
                          </a:solidFill>
                          <a:latin typeface="Body Level 1"/>
                        </a:rPr>
                        <a:t>To get a character at specified index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err="1">
                          <a:solidFill>
                            <a:schemeClr val="tx1"/>
                          </a:solidFill>
                          <a:latin typeface="Body Level 1"/>
                        </a:rPr>
                        <a:t>str.charAt</a:t>
                      </a:r>
                      <a:r>
                        <a:rPr lang="en-US" dirty="0">
                          <a:solidFill>
                            <a:schemeClr val="tx1"/>
                          </a:solidFill>
                          <a:latin typeface="Body Level 1"/>
                        </a:rPr>
                        <a:t>[3];</a:t>
                      </a:r>
                    </a:p>
                    <a:p>
                      <a:r>
                        <a:rPr lang="en-US" dirty="0">
                          <a:solidFill>
                            <a:schemeClr val="tx1"/>
                          </a:solidFill>
                          <a:latin typeface="Body Level 1"/>
                        </a:rPr>
                        <a:t>str[3];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latin typeface="Body Level 1"/>
                        </a:rPr>
                        <a:t>p</a:t>
                      </a:r>
                    </a:p>
                    <a:p>
                      <a:r>
                        <a:rPr lang="en-US" dirty="0">
                          <a:solidFill>
                            <a:schemeClr val="tx1"/>
                          </a:solidFill>
                          <a:latin typeface="Body Level 1"/>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8301248"/>
                  </a:ext>
                </a:extLst>
              </a:tr>
              <a:tr h="747452">
                <a:tc>
                  <a:txBody>
                    <a:bodyPr/>
                    <a:lstStyle/>
                    <a:p>
                      <a:r>
                        <a:rPr lang="en-US" dirty="0">
                          <a:solidFill>
                            <a:schemeClr val="tx1"/>
                          </a:solidFill>
                          <a:latin typeface="Body Level 1"/>
                        </a:rPr>
                        <a:t>Trims whitespace from both sides of a string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err="1">
                          <a:solidFill>
                            <a:schemeClr val="tx1"/>
                          </a:solidFill>
                          <a:latin typeface="Body Level 1"/>
                        </a:rPr>
                        <a:t>str.trim</a:t>
                      </a:r>
                      <a:r>
                        <a:rPr lang="en-US" dirty="0">
                          <a:solidFill>
                            <a:schemeClr val="tx1"/>
                          </a:solidFill>
                          <a:latin typeface="Body Level 1"/>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latin typeface="Body Level 1"/>
                        </a:rPr>
                        <a:t>company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93826592"/>
                  </a:ext>
                </a:extLst>
              </a:tr>
              <a:tr h="747452">
                <a:tc>
                  <a:txBody>
                    <a:bodyPr/>
                    <a:lstStyle/>
                    <a:p>
                      <a:r>
                        <a:rPr lang="en-US" dirty="0">
                          <a:solidFill>
                            <a:schemeClr val="tx1"/>
                          </a:solidFill>
                          <a:latin typeface="Body Level 1"/>
                        </a:rPr>
                        <a:t>Finding a substring inside a string and extracting 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err="1">
                          <a:solidFill>
                            <a:schemeClr val="tx1"/>
                          </a:solidFill>
                          <a:latin typeface="Body Level 1"/>
                        </a:rPr>
                        <a:t>str.indexOf</a:t>
                      </a:r>
                      <a:r>
                        <a:rPr lang="en-US" dirty="0">
                          <a:solidFill>
                            <a:schemeClr val="tx1"/>
                          </a:solidFill>
                          <a:latin typeface="Body Level 1"/>
                        </a:rPr>
                        <a:t>(“pan”);</a:t>
                      </a:r>
                    </a:p>
                    <a:p>
                      <a:r>
                        <a:rPr lang="en-US" dirty="0" err="1">
                          <a:solidFill>
                            <a:schemeClr val="tx1"/>
                          </a:solidFill>
                          <a:latin typeface="Body Level 1"/>
                        </a:rPr>
                        <a:t>Str.slice</a:t>
                      </a:r>
                      <a:r>
                        <a:rPr lang="en-US" dirty="0">
                          <a:solidFill>
                            <a:schemeClr val="tx1"/>
                          </a:solidFill>
                          <a:latin typeface="Body Level 1"/>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latin typeface="Body Level 1"/>
                        </a:rPr>
                        <a:t>3 if not found then -1</a:t>
                      </a:r>
                    </a:p>
                    <a:p>
                      <a:r>
                        <a:rPr lang="en-US" dirty="0">
                          <a:solidFill>
                            <a:schemeClr val="tx1"/>
                          </a:solidFill>
                          <a:latin typeface="Body Level 1"/>
                        </a:rPr>
                        <a:t>pan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56338103"/>
                  </a:ext>
                </a:extLst>
              </a:tr>
            </a:tbl>
          </a:graphicData>
        </a:graphic>
      </p:graphicFrame>
    </p:spTree>
    <p:extLst>
      <p:ext uri="{BB962C8B-B14F-4D97-AF65-F5344CB8AC3E}">
        <p14:creationId xmlns:p14="http://schemas.microsoft.com/office/powerpoint/2010/main" val="2733278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B386A-98D2-49C0-BB08-DA8EE2A215A4}"/>
              </a:ext>
            </a:extLst>
          </p:cNvPr>
          <p:cNvSpPr>
            <a:spLocks noGrp="1"/>
          </p:cNvSpPr>
          <p:nvPr>
            <p:ph type="title"/>
          </p:nvPr>
        </p:nvSpPr>
        <p:spPr/>
        <p:txBody>
          <a:bodyPr/>
          <a:lstStyle/>
          <a:p>
            <a:r>
              <a:rPr lang="en-US" dirty="0"/>
              <a:t>Object</a:t>
            </a:r>
          </a:p>
        </p:txBody>
      </p:sp>
      <p:sp>
        <p:nvSpPr>
          <p:cNvPr id="3" name="Content Placeholder 2">
            <a:extLst>
              <a:ext uri="{FF2B5EF4-FFF2-40B4-BE49-F238E27FC236}">
                <a16:creationId xmlns:a16="http://schemas.microsoft.com/office/drawing/2014/main" id="{C314B590-D39B-413F-B419-ED9EF3C43D6E}"/>
              </a:ext>
            </a:extLst>
          </p:cNvPr>
          <p:cNvSpPr>
            <a:spLocks noGrp="1"/>
          </p:cNvSpPr>
          <p:nvPr>
            <p:ph idx="1"/>
          </p:nvPr>
        </p:nvSpPr>
        <p:spPr>
          <a:xfrm>
            <a:off x="1327219" y="1525095"/>
            <a:ext cx="9259747" cy="702001"/>
          </a:xfrm>
        </p:spPr>
        <p:txBody>
          <a:bodyPr>
            <a:normAutofit fontScale="62500" lnSpcReduction="20000"/>
          </a:bodyPr>
          <a:lstStyle/>
          <a:p>
            <a:r>
              <a:rPr lang="en-US" dirty="0"/>
              <a:t>An object is a collection of related data and/or functionality (which usually consists of several variables and functions — which are called properties and methods when they are inside objects.)</a:t>
            </a:r>
          </a:p>
        </p:txBody>
      </p:sp>
      <p:pic>
        <p:nvPicPr>
          <p:cNvPr id="4" name="Picture 3">
            <a:extLst>
              <a:ext uri="{FF2B5EF4-FFF2-40B4-BE49-F238E27FC236}">
                <a16:creationId xmlns:a16="http://schemas.microsoft.com/office/drawing/2014/main" id="{908543CA-10E4-49C1-B46A-ADF38DF899C2}"/>
              </a:ext>
            </a:extLst>
          </p:cNvPr>
          <p:cNvPicPr>
            <a:picLocks noChangeAspect="1"/>
          </p:cNvPicPr>
          <p:nvPr/>
        </p:nvPicPr>
        <p:blipFill>
          <a:blip r:embed="rId2"/>
          <a:stretch>
            <a:fillRect/>
          </a:stretch>
        </p:blipFill>
        <p:spPr>
          <a:xfrm>
            <a:off x="3409337" y="2514601"/>
            <a:ext cx="7467977" cy="2559027"/>
          </a:xfrm>
          <a:prstGeom prst="rect">
            <a:avLst/>
          </a:prstGeom>
          <a:ln>
            <a:solidFill>
              <a:schemeClr val="tx1"/>
            </a:solidFill>
          </a:ln>
        </p:spPr>
      </p:pic>
      <p:grpSp>
        <p:nvGrpSpPr>
          <p:cNvPr id="10" name="Group 9">
            <a:extLst>
              <a:ext uri="{FF2B5EF4-FFF2-40B4-BE49-F238E27FC236}">
                <a16:creationId xmlns:a16="http://schemas.microsoft.com/office/drawing/2014/main" id="{5D9F439E-C20D-4890-B652-1C11DF8E79D4}"/>
              </a:ext>
            </a:extLst>
          </p:cNvPr>
          <p:cNvGrpSpPr/>
          <p:nvPr/>
        </p:nvGrpSpPr>
        <p:grpSpPr>
          <a:xfrm>
            <a:off x="1123123" y="3029587"/>
            <a:ext cx="9754191" cy="3303444"/>
            <a:chOff x="-19878" y="3029587"/>
            <a:chExt cx="9754191" cy="3303444"/>
          </a:xfrm>
        </p:grpSpPr>
        <p:pic>
          <p:nvPicPr>
            <p:cNvPr id="5" name="Picture 4">
              <a:extLst>
                <a:ext uri="{FF2B5EF4-FFF2-40B4-BE49-F238E27FC236}">
                  <a16:creationId xmlns:a16="http://schemas.microsoft.com/office/drawing/2014/main" id="{35C56F51-A6F2-4405-8880-B88851C60494}"/>
                </a:ext>
              </a:extLst>
            </p:cNvPr>
            <p:cNvPicPr>
              <a:picLocks noChangeAspect="1"/>
            </p:cNvPicPr>
            <p:nvPr/>
          </p:nvPicPr>
          <p:blipFill>
            <a:blip r:embed="rId3"/>
            <a:stretch>
              <a:fillRect/>
            </a:stretch>
          </p:blipFill>
          <p:spPr>
            <a:xfrm>
              <a:off x="8029338" y="5332906"/>
              <a:ext cx="1704975" cy="1000125"/>
            </a:xfrm>
            <a:prstGeom prst="rect">
              <a:avLst/>
            </a:prstGeom>
            <a:ln>
              <a:solidFill>
                <a:schemeClr val="tx1"/>
              </a:solidFill>
            </a:ln>
          </p:spPr>
        </p:pic>
        <p:sp>
          <p:nvSpPr>
            <p:cNvPr id="6" name="TextBox 5">
              <a:extLst>
                <a:ext uri="{FF2B5EF4-FFF2-40B4-BE49-F238E27FC236}">
                  <a16:creationId xmlns:a16="http://schemas.microsoft.com/office/drawing/2014/main" id="{06417CE6-D969-4FDC-871E-83B7FF2169A3}"/>
                </a:ext>
              </a:extLst>
            </p:cNvPr>
            <p:cNvSpPr txBox="1"/>
            <p:nvPr/>
          </p:nvSpPr>
          <p:spPr>
            <a:xfrm>
              <a:off x="-19878" y="3029587"/>
              <a:ext cx="4572000" cy="400110"/>
            </a:xfrm>
            <a:prstGeom prst="rect">
              <a:avLst/>
            </a:prstGeom>
            <a:noFill/>
          </p:spPr>
          <p:txBody>
            <a:bodyPr wrap="square" rtlCol="0">
              <a:spAutoFit/>
            </a:bodyPr>
            <a:lstStyle/>
            <a:p>
              <a:r>
                <a:rPr lang="en-US" sz="2000" dirty="0">
                  <a:latin typeface="Body Level 1"/>
                </a:rPr>
                <a:t>Declaration of object</a:t>
              </a:r>
            </a:p>
          </p:txBody>
        </p:sp>
      </p:grpSp>
      <p:sp>
        <p:nvSpPr>
          <p:cNvPr id="11" name="TextBox 10">
            <a:extLst>
              <a:ext uri="{FF2B5EF4-FFF2-40B4-BE49-F238E27FC236}">
                <a16:creationId xmlns:a16="http://schemas.microsoft.com/office/drawing/2014/main" id="{D6539008-A4E8-411A-8DE4-2254FCB77702}"/>
              </a:ext>
            </a:extLst>
          </p:cNvPr>
          <p:cNvSpPr txBox="1"/>
          <p:nvPr/>
        </p:nvSpPr>
        <p:spPr>
          <a:xfrm>
            <a:off x="5665305" y="5588614"/>
            <a:ext cx="4572000" cy="400110"/>
          </a:xfrm>
          <a:prstGeom prst="rect">
            <a:avLst/>
          </a:prstGeom>
          <a:noFill/>
        </p:spPr>
        <p:txBody>
          <a:bodyPr wrap="square" rtlCol="0">
            <a:spAutoFit/>
          </a:bodyPr>
          <a:lstStyle/>
          <a:p>
            <a:r>
              <a:rPr lang="en-US" sz="2000" dirty="0">
                <a:latin typeface="Body Level 1"/>
              </a:rPr>
              <a:t>Accessing the object properties</a:t>
            </a:r>
          </a:p>
        </p:txBody>
      </p:sp>
    </p:spTree>
    <p:extLst>
      <p:ext uri="{BB962C8B-B14F-4D97-AF65-F5344CB8AC3E}">
        <p14:creationId xmlns:p14="http://schemas.microsoft.com/office/powerpoint/2010/main" val="1414192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6CBCD-801A-49BC-A91C-B8BC9C087C5E}"/>
              </a:ext>
            </a:extLst>
          </p:cNvPr>
          <p:cNvSpPr>
            <a:spLocks noGrp="1"/>
          </p:cNvSpPr>
          <p:nvPr>
            <p:ph type="ctrTitle"/>
          </p:nvPr>
        </p:nvSpPr>
        <p:spPr/>
        <p:txBody>
          <a:bodyPr/>
          <a:lstStyle/>
          <a:p>
            <a:r>
              <a:rPr lang="en-US" dirty="0"/>
              <a:t>JavaScript</a:t>
            </a:r>
          </a:p>
        </p:txBody>
      </p:sp>
      <p:sp>
        <p:nvSpPr>
          <p:cNvPr id="3" name="Subtitle 2">
            <a:extLst>
              <a:ext uri="{FF2B5EF4-FFF2-40B4-BE49-F238E27FC236}">
                <a16:creationId xmlns:a16="http://schemas.microsoft.com/office/drawing/2014/main" id="{0E9FF59E-1E51-4BB7-BD98-F4CD1B0F6BFD}"/>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2892035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610CF-772B-4364-995C-395F839E9F91}"/>
              </a:ext>
            </a:extLst>
          </p:cNvPr>
          <p:cNvSpPr>
            <a:spLocks noGrp="1"/>
          </p:cNvSpPr>
          <p:nvPr>
            <p:ph type="title"/>
          </p:nvPr>
        </p:nvSpPr>
        <p:spPr/>
        <p:txBody>
          <a:bodyPr/>
          <a:lstStyle/>
          <a:p>
            <a:r>
              <a:rPr lang="en-US" dirty="0"/>
              <a:t>Hands on Array, String and Object</a:t>
            </a:r>
          </a:p>
        </p:txBody>
      </p:sp>
      <p:sp>
        <p:nvSpPr>
          <p:cNvPr id="3" name="Content Placeholder 2">
            <a:extLst>
              <a:ext uri="{FF2B5EF4-FFF2-40B4-BE49-F238E27FC236}">
                <a16:creationId xmlns:a16="http://schemas.microsoft.com/office/drawing/2014/main" id="{11E3ADD2-2A7F-4D36-ADA3-723DB6D9BAB3}"/>
              </a:ext>
            </a:extLst>
          </p:cNvPr>
          <p:cNvSpPr>
            <a:spLocks noGrp="1"/>
          </p:cNvSpPr>
          <p:nvPr>
            <p:ph idx="1"/>
          </p:nvPr>
        </p:nvSpPr>
        <p:spPr/>
        <p:txBody>
          <a:bodyPr/>
          <a:lstStyle/>
          <a:p>
            <a:r>
              <a:rPr lang="en-US" dirty="0"/>
              <a:t>Create an array of Strings which contains the values like [“</a:t>
            </a:r>
            <a:r>
              <a:rPr lang="en-US" dirty="0" err="1"/>
              <a:t>sTandarD</a:t>
            </a:r>
            <a:r>
              <a:rPr lang="en-US" dirty="0"/>
              <a:t>”,”</a:t>
            </a:r>
            <a:r>
              <a:rPr lang="en-US" dirty="0" err="1"/>
              <a:t>CharTered</a:t>
            </a:r>
            <a:r>
              <a:rPr lang="en-US" dirty="0"/>
              <a:t>”,”</a:t>
            </a:r>
            <a:r>
              <a:rPr lang="en-US" dirty="0" err="1"/>
              <a:t>banK</a:t>
            </a:r>
            <a:r>
              <a:rPr lang="en-US" dirty="0"/>
              <a:t>”] then replace the array values with corresponding Uppercase values only.</a:t>
            </a:r>
          </a:p>
          <a:p>
            <a:pPr marL="0" indent="0">
              <a:buNone/>
            </a:pPr>
            <a:r>
              <a:rPr lang="en-US" dirty="0"/>
              <a:t>	[“STANDARD”,”CHARTERED”,”BANK”]</a:t>
            </a:r>
          </a:p>
          <a:p>
            <a:pPr marL="0" indent="0">
              <a:buNone/>
            </a:pPr>
            <a:endParaRPr lang="en-US" dirty="0"/>
          </a:p>
        </p:txBody>
      </p:sp>
    </p:spTree>
    <p:extLst>
      <p:ext uri="{BB962C8B-B14F-4D97-AF65-F5344CB8AC3E}">
        <p14:creationId xmlns:p14="http://schemas.microsoft.com/office/powerpoint/2010/main" val="10585788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F5695-7DCF-4D3D-A834-E2A33D459975}"/>
              </a:ext>
            </a:extLst>
          </p:cNvPr>
          <p:cNvSpPr>
            <a:spLocks noGrp="1"/>
          </p:cNvSpPr>
          <p:nvPr>
            <p:ph type="title"/>
          </p:nvPr>
        </p:nvSpPr>
        <p:spPr/>
        <p:txBody>
          <a:bodyPr/>
          <a:lstStyle/>
          <a:p>
            <a:r>
              <a:rPr lang="en-US" dirty="0"/>
              <a:t>Events</a:t>
            </a:r>
          </a:p>
        </p:txBody>
      </p:sp>
      <p:sp>
        <p:nvSpPr>
          <p:cNvPr id="3" name="Content Placeholder 2">
            <a:extLst>
              <a:ext uri="{FF2B5EF4-FFF2-40B4-BE49-F238E27FC236}">
                <a16:creationId xmlns:a16="http://schemas.microsoft.com/office/drawing/2014/main" id="{81A5FE5A-3883-47CC-A12E-6BAE426FC663}"/>
              </a:ext>
            </a:extLst>
          </p:cNvPr>
          <p:cNvSpPr>
            <a:spLocks noGrp="1"/>
          </p:cNvSpPr>
          <p:nvPr>
            <p:ph idx="1"/>
          </p:nvPr>
        </p:nvSpPr>
        <p:spPr>
          <a:xfrm>
            <a:off x="1448283" y="1296495"/>
            <a:ext cx="9259747" cy="1675306"/>
          </a:xfrm>
        </p:spPr>
        <p:txBody>
          <a:bodyPr>
            <a:normAutofit fontScale="70000" lnSpcReduction="20000"/>
          </a:bodyPr>
          <a:lstStyle/>
          <a:p>
            <a:r>
              <a:rPr lang="en-US" dirty="0"/>
              <a:t>Events are actions or occurrences that happen in the system you are programming, which the system tells you about so you can respond to them in some way if desired.</a:t>
            </a:r>
          </a:p>
          <a:p>
            <a:r>
              <a:rPr lang="en-US" dirty="0"/>
              <a:t> For example, if the user clicks a button on a webpage, you might want to respond to that action by displaying an information box. </a:t>
            </a:r>
          </a:p>
          <a:p>
            <a:r>
              <a:rPr lang="en-US" dirty="0"/>
              <a:t>Below table consists types of events-</a:t>
            </a:r>
          </a:p>
          <a:p>
            <a:endParaRPr lang="en-US" dirty="0"/>
          </a:p>
        </p:txBody>
      </p:sp>
      <p:graphicFrame>
        <p:nvGraphicFramePr>
          <p:cNvPr id="4" name="Table 3">
            <a:extLst>
              <a:ext uri="{FF2B5EF4-FFF2-40B4-BE49-F238E27FC236}">
                <a16:creationId xmlns:a16="http://schemas.microsoft.com/office/drawing/2014/main" id="{6D64EE06-DCE2-480C-8085-8FD8F2F0A4C8}"/>
              </a:ext>
            </a:extLst>
          </p:cNvPr>
          <p:cNvGraphicFramePr>
            <a:graphicFrameLocks noGrp="1"/>
          </p:cNvGraphicFramePr>
          <p:nvPr/>
        </p:nvGraphicFramePr>
        <p:xfrm>
          <a:off x="1782982" y="3124200"/>
          <a:ext cx="8590346" cy="2903764"/>
        </p:xfrm>
        <a:graphic>
          <a:graphicData uri="http://schemas.openxmlformats.org/drawingml/2006/table">
            <a:tbl>
              <a:tblPr firstRow="1" bandRow="1">
                <a:tableStyleId>{5C22544A-7EE6-4342-B048-85BDC9FD1C3A}</a:tableStyleId>
              </a:tblPr>
              <a:tblGrid>
                <a:gridCol w="1922315">
                  <a:extLst>
                    <a:ext uri="{9D8B030D-6E8A-4147-A177-3AD203B41FA5}">
                      <a16:colId xmlns:a16="http://schemas.microsoft.com/office/drawing/2014/main" val="20000"/>
                    </a:ext>
                  </a:extLst>
                </a:gridCol>
                <a:gridCol w="2222677">
                  <a:extLst>
                    <a:ext uri="{9D8B030D-6E8A-4147-A177-3AD203B41FA5}">
                      <a16:colId xmlns:a16="http://schemas.microsoft.com/office/drawing/2014/main" val="20001"/>
                    </a:ext>
                  </a:extLst>
                </a:gridCol>
                <a:gridCol w="2222677">
                  <a:extLst>
                    <a:ext uri="{9D8B030D-6E8A-4147-A177-3AD203B41FA5}">
                      <a16:colId xmlns:a16="http://schemas.microsoft.com/office/drawing/2014/main" val="20002"/>
                    </a:ext>
                  </a:extLst>
                </a:gridCol>
                <a:gridCol w="2222677">
                  <a:extLst>
                    <a:ext uri="{9D8B030D-6E8A-4147-A177-3AD203B41FA5}">
                      <a16:colId xmlns:a16="http://schemas.microsoft.com/office/drawing/2014/main" val="20003"/>
                    </a:ext>
                  </a:extLst>
                </a:gridCol>
              </a:tblGrid>
              <a:tr h="533400">
                <a:tc>
                  <a:txBody>
                    <a:bodyPr/>
                    <a:lstStyle/>
                    <a:p>
                      <a:pPr algn="l" fontAlgn="t"/>
                      <a:r>
                        <a:rPr lang="en-US" sz="1800" dirty="0">
                          <a:solidFill>
                            <a:schemeClr val="tx1"/>
                          </a:solidFill>
                          <a:latin typeface="Body Level 1"/>
                        </a:rPr>
                        <a:t>Mouse Events</a:t>
                      </a:r>
                    </a:p>
                  </a:txBody>
                  <a:tcPr marL="1524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800">
                          <a:solidFill>
                            <a:schemeClr val="tx1"/>
                          </a:solidFill>
                          <a:latin typeface="Body Level 1"/>
                        </a:rPr>
                        <a:t>Keyboard Events</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800">
                          <a:solidFill>
                            <a:schemeClr val="tx1"/>
                          </a:solidFill>
                          <a:latin typeface="Body Level 1"/>
                        </a:rPr>
                        <a:t>Form Events</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800" dirty="0">
                          <a:solidFill>
                            <a:schemeClr val="tx1"/>
                          </a:solidFill>
                          <a:latin typeface="Body Level 1"/>
                        </a:rPr>
                        <a:t>Document/Window Events</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550681">
                <a:tc>
                  <a:txBody>
                    <a:bodyPr/>
                    <a:lstStyle/>
                    <a:p>
                      <a:pPr algn="l" fontAlgn="t"/>
                      <a:r>
                        <a:rPr lang="en-US" sz="1800" dirty="0">
                          <a:solidFill>
                            <a:schemeClr val="tx1"/>
                          </a:solidFill>
                          <a:latin typeface="Body Level 1"/>
                        </a:rPr>
                        <a:t>onclick</a:t>
                      </a:r>
                    </a:p>
                  </a:txBody>
                  <a:tcPr marL="1524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800" dirty="0" err="1">
                          <a:solidFill>
                            <a:schemeClr val="tx1"/>
                          </a:solidFill>
                          <a:latin typeface="Body Level 1"/>
                        </a:rPr>
                        <a:t>onkeypress</a:t>
                      </a:r>
                      <a:endParaRPr lang="en-US" sz="1800" dirty="0">
                        <a:solidFill>
                          <a:schemeClr val="tx1"/>
                        </a:solidFill>
                        <a:latin typeface="Body Level 1"/>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800" dirty="0" err="1">
                          <a:solidFill>
                            <a:schemeClr val="tx1"/>
                          </a:solidFill>
                          <a:latin typeface="Body Level 1"/>
                        </a:rPr>
                        <a:t>onsubmit</a:t>
                      </a:r>
                      <a:endParaRPr lang="en-US" sz="1800" dirty="0">
                        <a:solidFill>
                          <a:schemeClr val="tx1"/>
                        </a:solidFill>
                        <a:latin typeface="Body Level 1"/>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800" dirty="0">
                          <a:solidFill>
                            <a:schemeClr val="tx1"/>
                          </a:solidFill>
                          <a:latin typeface="Body Level 1"/>
                        </a:rPr>
                        <a:t>onload</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550681">
                <a:tc>
                  <a:txBody>
                    <a:bodyPr/>
                    <a:lstStyle/>
                    <a:p>
                      <a:pPr algn="l" fontAlgn="t"/>
                      <a:r>
                        <a:rPr lang="en-US" sz="1800" dirty="0" err="1">
                          <a:solidFill>
                            <a:schemeClr val="tx1"/>
                          </a:solidFill>
                          <a:latin typeface="Body Level 1"/>
                        </a:rPr>
                        <a:t>ondblclick</a:t>
                      </a:r>
                      <a:endParaRPr lang="en-US" sz="1800" dirty="0">
                        <a:solidFill>
                          <a:schemeClr val="tx1"/>
                        </a:solidFill>
                        <a:latin typeface="Body Level 1"/>
                      </a:endParaRPr>
                    </a:p>
                  </a:txBody>
                  <a:tcPr marL="1524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800" dirty="0" err="1">
                          <a:solidFill>
                            <a:schemeClr val="tx1"/>
                          </a:solidFill>
                          <a:latin typeface="Body Level 1"/>
                        </a:rPr>
                        <a:t>onkeydown</a:t>
                      </a:r>
                      <a:endParaRPr lang="en-US" sz="1800" dirty="0">
                        <a:solidFill>
                          <a:schemeClr val="tx1"/>
                        </a:solidFill>
                        <a:latin typeface="Body Level 1"/>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800" dirty="0" err="1">
                          <a:solidFill>
                            <a:schemeClr val="tx1"/>
                          </a:solidFill>
                          <a:latin typeface="Body Level 1"/>
                        </a:rPr>
                        <a:t>onchange</a:t>
                      </a:r>
                      <a:endParaRPr lang="en-US" sz="1800" dirty="0">
                        <a:solidFill>
                          <a:schemeClr val="tx1"/>
                        </a:solidFill>
                        <a:latin typeface="Body Level 1"/>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800" dirty="0" err="1">
                          <a:solidFill>
                            <a:schemeClr val="tx1"/>
                          </a:solidFill>
                          <a:latin typeface="Body Level 1"/>
                        </a:rPr>
                        <a:t>onunload</a:t>
                      </a:r>
                      <a:endParaRPr lang="en-US" sz="1800" dirty="0">
                        <a:solidFill>
                          <a:schemeClr val="tx1"/>
                        </a:solidFill>
                        <a:latin typeface="Body Level 1"/>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550681">
                <a:tc>
                  <a:txBody>
                    <a:bodyPr/>
                    <a:lstStyle/>
                    <a:p>
                      <a:pPr algn="l" fontAlgn="t"/>
                      <a:r>
                        <a:rPr lang="en-US" sz="1800" dirty="0" err="1">
                          <a:solidFill>
                            <a:schemeClr val="tx1"/>
                          </a:solidFill>
                          <a:latin typeface="Body Level 1"/>
                        </a:rPr>
                        <a:t>onmouseenter</a:t>
                      </a:r>
                      <a:endParaRPr lang="en-US" sz="1800" dirty="0">
                        <a:solidFill>
                          <a:schemeClr val="tx1"/>
                        </a:solidFill>
                        <a:latin typeface="Body Level 1"/>
                      </a:endParaRPr>
                    </a:p>
                  </a:txBody>
                  <a:tcPr marL="1524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800" dirty="0" err="1">
                          <a:solidFill>
                            <a:schemeClr val="tx1"/>
                          </a:solidFill>
                          <a:latin typeface="Body Level 1"/>
                        </a:rPr>
                        <a:t>onkeyup</a:t>
                      </a:r>
                      <a:endParaRPr lang="en-US" sz="1800" dirty="0">
                        <a:solidFill>
                          <a:schemeClr val="tx1"/>
                        </a:solidFill>
                        <a:latin typeface="Body Level 1"/>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800" dirty="0" err="1">
                          <a:solidFill>
                            <a:schemeClr val="tx1"/>
                          </a:solidFill>
                          <a:latin typeface="Body Level 1"/>
                        </a:rPr>
                        <a:t>onfocus</a:t>
                      </a:r>
                      <a:endParaRPr lang="en-US" sz="1800" dirty="0">
                        <a:solidFill>
                          <a:schemeClr val="tx1"/>
                        </a:solidFill>
                        <a:latin typeface="Body Level 1"/>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800" dirty="0" err="1">
                          <a:solidFill>
                            <a:schemeClr val="tx1"/>
                          </a:solidFill>
                          <a:latin typeface="Body Level 1"/>
                        </a:rPr>
                        <a:t>onscroll</a:t>
                      </a:r>
                      <a:endParaRPr lang="en-US" sz="1800" dirty="0">
                        <a:solidFill>
                          <a:schemeClr val="tx1"/>
                        </a:solidFill>
                        <a:latin typeface="Body Level 1"/>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550681">
                <a:tc>
                  <a:txBody>
                    <a:bodyPr/>
                    <a:lstStyle/>
                    <a:p>
                      <a:pPr algn="l" fontAlgn="t"/>
                      <a:r>
                        <a:rPr lang="en-US" sz="1800" dirty="0" err="1">
                          <a:solidFill>
                            <a:schemeClr val="tx1"/>
                          </a:solidFill>
                          <a:latin typeface="Body Level 1"/>
                        </a:rPr>
                        <a:t>onmouseleave</a:t>
                      </a:r>
                      <a:endParaRPr lang="en-US" sz="1800" dirty="0">
                        <a:solidFill>
                          <a:schemeClr val="tx1"/>
                        </a:solidFill>
                        <a:latin typeface="Body Level 1"/>
                      </a:endParaRPr>
                    </a:p>
                  </a:txBody>
                  <a:tcPr marL="1524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800">
                          <a:solidFill>
                            <a:schemeClr val="tx1"/>
                          </a:solidFill>
                          <a:latin typeface="Body Level 1"/>
                        </a:rPr>
                        <a:t> </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800" dirty="0" err="1">
                          <a:solidFill>
                            <a:schemeClr val="tx1"/>
                          </a:solidFill>
                          <a:latin typeface="Body Level 1"/>
                        </a:rPr>
                        <a:t>onblur</a:t>
                      </a:r>
                      <a:endParaRPr lang="en-US" sz="1800" dirty="0">
                        <a:solidFill>
                          <a:schemeClr val="tx1"/>
                        </a:solidFill>
                        <a:latin typeface="Body Level 1"/>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endParaRPr lang="en-US" sz="1800" dirty="0">
                        <a:solidFill>
                          <a:schemeClr val="tx1"/>
                        </a:solidFill>
                        <a:latin typeface="Body Level 1"/>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146050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F5695-7DCF-4D3D-A834-E2A33D459975}"/>
              </a:ext>
            </a:extLst>
          </p:cNvPr>
          <p:cNvSpPr>
            <a:spLocks noGrp="1"/>
          </p:cNvSpPr>
          <p:nvPr>
            <p:ph type="title"/>
          </p:nvPr>
        </p:nvSpPr>
        <p:spPr/>
        <p:txBody>
          <a:bodyPr/>
          <a:lstStyle/>
          <a:p>
            <a:r>
              <a:rPr lang="en-US" dirty="0"/>
              <a:t>Event Handler</a:t>
            </a:r>
          </a:p>
        </p:txBody>
      </p:sp>
      <p:sp>
        <p:nvSpPr>
          <p:cNvPr id="3" name="Content Placeholder 2">
            <a:extLst>
              <a:ext uri="{FF2B5EF4-FFF2-40B4-BE49-F238E27FC236}">
                <a16:creationId xmlns:a16="http://schemas.microsoft.com/office/drawing/2014/main" id="{81A5FE5A-3883-47CC-A12E-6BAE426FC663}"/>
              </a:ext>
            </a:extLst>
          </p:cNvPr>
          <p:cNvSpPr>
            <a:spLocks noGrp="1"/>
          </p:cNvSpPr>
          <p:nvPr>
            <p:ph idx="1"/>
          </p:nvPr>
        </p:nvSpPr>
        <p:spPr>
          <a:xfrm>
            <a:off x="1407195" y="1371601"/>
            <a:ext cx="4266718" cy="3275505"/>
          </a:xfrm>
        </p:spPr>
        <p:txBody>
          <a:bodyPr>
            <a:normAutofit fontScale="77500" lnSpcReduction="20000"/>
          </a:bodyPr>
          <a:lstStyle/>
          <a:p>
            <a:r>
              <a:rPr lang="en-US" dirty="0"/>
              <a:t>Each available event has an event handler, which is a block of code (usually a user-defined JavaScript function) that will be run when the event fires. </a:t>
            </a:r>
          </a:p>
          <a:p>
            <a:r>
              <a:rPr lang="en-US" dirty="0"/>
              <a:t>When such a block of code is defined to be run in response to an event firing, we say we are registering an event handler. Event handlers are sometimes called as event listeners</a:t>
            </a:r>
          </a:p>
        </p:txBody>
      </p:sp>
      <p:pic>
        <p:nvPicPr>
          <p:cNvPr id="5" name="Picture 4">
            <a:extLst>
              <a:ext uri="{FF2B5EF4-FFF2-40B4-BE49-F238E27FC236}">
                <a16:creationId xmlns:a16="http://schemas.microsoft.com/office/drawing/2014/main" id="{EF295FB0-82F2-4329-AA69-C262EDBE7180}"/>
              </a:ext>
            </a:extLst>
          </p:cNvPr>
          <p:cNvPicPr>
            <a:picLocks noChangeAspect="1"/>
          </p:cNvPicPr>
          <p:nvPr/>
        </p:nvPicPr>
        <p:blipFill>
          <a:blip r:embed="rId3"/>
          <a:stretch>
            <a:fillRect/>
          </a:stretch>
        </p:blipFill>
        <p:spPr>
          <a:xfrm>
            <a:off x="6134100" y="1409700"/>
            <a:ext cx="4735018" cy="2400300"/>
          </a:xfrm>
          <a:prstGeom prst="rect">
            <a:avLst/>
          </a:prstGeom>
          <a:ln>
            <a:solidFill>
              <a:schemeClr val="tx1"/>
            </a:solidFill>
          </a:ln>
        </p:spPr>
      </p:pic>
    </p:spTree>
    <p:extLst>
      <p:ext uri="{BB962C8B-B14F-4D97-AF65-F5344CB8AC3E}">
        <p14:creationId xmlns:p14="http://schemas.microsoft.com/office/powerpoint/2010/main" val="28301236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EA831-B15A-4A50-8E51-433F74D2F430}"/>
              </a:ext>
            </a:extLst>
          </p:cNvPr>
          <p:cNvSpPr>
            <a:spLocks noGrp="1"/>
          </p:cNvSpPr>
          <p:nvPr>
            <p:ph type="title"/>
          </p:nvPr>
        </p:nvSpPr>
        <p:spPr/>
        <p:txBody>
          <a:bodyPr>
            <a:normAutofit/>
          </a:bodyPr>
          <a:lstStyle/>
          <a:p>
            <a:r>
              <a:rPr lang="en-US" dirty="0"/>
              <a:t>Document Object Model</a:t>
            </a:r>
          </a:p>
        </p:txBody>
      </p:sp>
      <p:sp>
        <p:nvSpPr>
          <p:cNvPr id="4" name="Rectangle 3">
            <a:extLst>
              <a:ext uri="{FF2B5EF4-FFF2-40B4-BE49-F238E27FC236}">
                <a16:creationId xmlns:a16="http://schemas.microsoft.com/office/drawing/2014/main" id="{CCC4ACE6-602A-44B7-9E5A-C10551DE2478}"/>
              </a:ext>
            </a:extLst>
          </p:cNvPr>
          <p:cNvSpPr/>
          <p:nvPr/>
        </p:nvSpPr>
        <p:spPr>
          <a:xfrm>
            <a:off x="1467091" y="1160957"/>
            <a:ext cx="9048508" cy="1200329"/>
          </a:xfrm>
          <a:prstGeom prst="rect">
            <a:avLst/>
          </a:prstGeom>
        </p:spPr>
        <p:txBody>
          <a:bodyPr wrap="square">
            <a:spAutoFit/>
          </a:bodyPr>
          <a:lstStyle/>
          <a:p>
            <a:r>
              <a:rPr lang="en-US" dirty="0">
                <a:latin typeface="Body Level 1"/>
              </a:rPr>
              <a:t>The </a:t>
            </a:r>
            <a:r>
              <a:rPr lang="en-US" b="1" dirty="0">
                <a:latin typeface="Body Level 1"/>
              </a:rPr>
              <a:t>Document Object Model</a:t>
            </a:r>
            <a:r>
              <a:rPr lang="en-US" dirty="0">
                <a:latin typeface="Body Level 1"/>
              </a:rPr>
              <a:t> (</a:t>
            </a:r>
            <a:r>
              <a:rPr lang="en-US" b="1" dirty="0">
                <a:latin typeface="Body Level 1"/>
              </a:rPr>
              <a:t>DOM</a:t>
            </a:r>
            <a:r>
              <a:rPr lang="en-US" dirty="0">
                <a:latin typeface="Body Level 1"/>
              </a:rPr>
              <a:t>) is a cross-platform and language-independent application programming interface that treats an HTML document as a tree structure wherein each node is an object representing a part of the document. The DOM represents a document with a logical tree.</a:t>
            </a:r>
          </a:p>
        </p:txBody>
      </p:sp>
      <p:pic>
        <p:nvPicPr>
          <p:cNvPr id="6" name="Picture 5">
            <a:extLst>
              <a:ext uri="{FF2B5EF4-FFF2-40B4-BE49-F238E27FC236}">
                <a16:creationId xmlns:a16="http://schemas.microsoft.com/office/drawing/2014/main" id="{8D79D460-7029-4C84-8B75-7325991871A3}"/>
              </a:ext>
            </a:extLst>
          </p:cNvPr>
          <p:cNvPicPr>
            <a:picLocks noChangeAspect="1"/>
          </p:cNvPicPr>
          <p:nvPr/>
        </p:nvPicPr>
        <p:blipFill>
          <a:blip r:embed="rId3"/>
          <a:stretch>
            <a:fillRect/>
          </a:stretch>
        </p:blipFill>
        <p:spPr>
          <a:xfrm>
            <a:off x="6324600" y="2743551"/>
            <a:ext cx="3429000" cy="3520848"/>
          </a:xfrm>
          <a:prstGeom prst="rect">
            <a:avLst/>
          </a:prstGeom>
          <a:ln>
            <a:solidFill>
              <a:schemeClr val="tx1"/>
            </a:solidFill>
          </a:ln>
        </p:spPr>
      </p:pic>
      <p:pic>
        <p:nvPicPr>
          <p:cNvPr id="7" name="Picture 6">
            <a:extLst>
              <a:ext uri="{FF2B5EF4-FFF2-40B4-BE49-F238E27FC236}">
                <a16:creationId xmlns:a16="http://schemas.microsoft.com/office/drawing/2014/main" id="{328620F7-821F-4034-97AE-1BD9953B3B65}"/>
              </a:ext>
            </a:extLst>
          </p:cNvPr>
          <p:cNvPicPr>
            <a:picLocks noChangeAspect="1"/>
          </p:cNvPicPr>
          <p:nvPr/>
        </p:nvPicPr>
        <p:blipFill>
          <a:blip r:embed="rId4"/>
          <a:stretch>
            <a:fillRect/>
          </a:stretch>
        </p:blipFill>
        <p:spPr>
          <a:xfrm>
            <a:off x="1486141" y="2743551"/>
            <a:ext cx="4123192" cy="2953492"/>
          </a:xfrm>
          <a:prstGeom prst="rect">
            <a:avLst/>
          </a:prstGeom>
          <a:ln>
            <a:solidFill>
              <a:schemeClr val="tx1"/>
            </a:solidFill>
          </a:ln>
        </p:spPr>
      </p:pic>
    </p:spTree>
    <p:extLst>
      <p:ext uri="{BB962C8B-B14F-4D97-AF65-F5344CB8AC3E}">
        <p14:creationId xmlns:p14="http://schemas.microsoft.com/office/powerpoint/2010/main" val="37729790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08999-1899-4E4D-AE24-F84B9D899712}"/>
              </a:ext>
            </a:extLst>
          </p:cNvPr>
          <p:cNvSpPr>
            <a:spLocks noGrp="1"/>
          </p:cNvSpPr>
          <p:nvPr>
            <p:ph type="title"/>
          </p:nvPr>
        </p:nvSpPr>
        <p:spPr/>
        <p:txBody>
          <a:bodyPr/>
          <a:lstStyle/>
          <a:p>
            <a:r>
              <a:rPr lang="en-US" dirty="0"/>
              <a:t>DOM Methods</a:t>
            </a:r>
          </a:p>
        </p:txBody>
      </p:sp>
      <p:sp>
        <p:nvSpPr>
          <p:cNvPr id="3" name="Content Placeholder 2">
            <a:extLst>
              <a:ext uri="{FF2B5EF4-FFF2-40B4-BE49-F238E27FC236}">
                <a16:creationId xmlns:a16="http://schemas.microsoft.com/office/drawing/2014/main" id="{A458E96C-B83C-436C-B815-F9A37FA1CE25}"/>
              </a:ext>
            </a:extLst>
          </p:cNvPr>
          <p:cNvSpPr>
            <a:spLocks noGrp="1"/>
          </p:cNvSpPr>
          <p:nvPr>
            <p:ph idx="1"/>
          </p:nvPr>
        </p:nvSpPr>
        <p:spPr>
          <a:xfrm>
            <a:off x="1467092" y="1295400"/>
            <a:ext cx="4181475" cy="4876800"/>
          </a:xfrm>
        </p:spPr>
        <p:txBody>
          <a:bodyPr>
            <a:normAutofit fontScale="62500" lnSpcReduction="20000"/>
          </a:bodyPr>
          <a:lstStyle/>
          <a:p>
            <a:pPr marL="342900" indent="-342900"/>
            <a:r>
              <a:rPr lang="en-US" dirty="0" err="1"/>
              <a:t>document.getElementById</a:t>
            </a:r>
            <a:r>
              <a:rPr lang="en-US" dirty="0"/>
              <a:t>() : </a:t>
            </a:r>
            <a:r>
              <a:rPr lang="en-US" dirty="0">
                <a:solidFill>
                  <a:schemeClr val="dk1"/>
                </a:solidFill>
              </a:rPr>
              <a:t>returns an element with a given </a:t>
            </a:r>
            <a:r>
              <a:rPr lang="en-US" dirty="0"/>
              <a:t>id</a:t>
            </a:r>
            <a:r>
              <a:rPr lang="en-US" dirty="0">
                <a:solidFill>
                  <a:schemeClr val="dk1"/>
                </a:solidFill>
              </a:rPr>
              <a:t> attribute value.</a:t>
            </a:r>
          </a:p>
          <a:p>
            <a:pPr marL="0" indent="0">
              <a:buNone/>
            </a:pPr>
            <a:r>
              <a:rPr lang="en-US" dirty="0">
                <a:solidFill>
                  <a:schemeClr val="dk1"/>
                </a:solidFill>
              </a:rPr>
              <a:t> </a:t>
            </a:r>
          </a:p>
          <a:p>
            <a:pPr marL="342900" indent="-342900"/>
            <a:r>
              <a:rPr lang="en-US" altLang="en-US" dirty="0" err="1"/>
              <a:t>document.getElementsByTagName</a:t>
            </a:r>
            <a:r>
              <a:rPr lang="en-US" altLang="en-US" dirty="0"/>
              <a:t>() : returns an array containing all the elements on the page of a given type.</a:t>
            </a:r>
          </a:p>
          <a:p>
            <a:pPr marL="342900" indent="-342900"/>
            <a:endParaRPr lang="en-US" altLang="en-US" dirty="0"/>
          </a:p>
          <a:p>
            <a:pPr marL="342900" indent="-342900"/>
            <a:r>
              <a:rPr lang="en-US" altLang="en-US" dirty="0" err="1"/>
              <a:t>document.getElementsByClassName</a:t>
            </a:r>
            <a:r>
              <a:rPr lang="en-US" altLang="en-US" dirty="0"/>
              <a:t>() : returns an array containing all the elements on the page of a given class.</a:t>
            </a:r>
          </a:p>
          <a:p>
            <a:pPr marL="342900" indent="-342900"/>
            <a:endParaRPr lang="en-US" altLang="en-US" dirty="0"/>
          </a:p>
          <a:p>
            <a:pPr marL="342900" indent="-342900"/>
            <a:r>
              <a:rPr lang="en-US" altLang="en-US" dirty="0" err="1"/>
              <a:t>document.querySelector</a:t>
            </a:r>
            <a:r>
              <a:rPr lang="en-US" altLang="en-US" dirty="0"/>
              <a:t>() : returns the very first matching element as per the selector.</a:t>
            </a:r>
          </a:p>
          <a:p>
            <a:pPr marL="342900" indent="-342900"/>
            <a:endParaRPr lang="en-US" altLang="en-US" dirty="0"/>
          </a:p>
          <a:p>
            <a:pPr marL="342900" indent="-342900"/>
            <a:r>
              <a:rPr lang="en-US" altLang="en-US" dirty="0" err="1"/>
              <a:t>document.querySelectorAll</a:t>
            </a:r>
            <a:r>
              <a:rPr lang="en-US" altLang="en-US" dirty="0"/>
              <a:t>() : returns the all matching elements as per the selector.</a:t>
            </a:r>
            <a:endParaRPr lang="en-US" dirty="0"/>
          </a:p>
        </p:txBody>
      </p:sp>
      <p:pic>
        <p:nvPicPr>
          <p:cNvPr id="4" name="Picture 3">
            <a:extLst>
              <a:ext uri="{FF2B5EF4-FFF2-40B4-BE49-F238E27FC236}">
                <a16:creationId xmlns:a16="http://schemas.microsoft.com/office/drawing/2014/main" id="{874B7D84-BCB3-4C20-9777-FFBF3395269B}"/>
              </a:ext>
            </a:extLst>
          </p:cNvPr>
          <p:cNvPicPr>
            <a:picLocks noChangeAspect="1"/>
          </p:cNvPicPr>
          <p:nvPr/>
        </p:nvPicPr>
        <p:blipFill>
          <a:blip r:embed="rId2"/>
          <a:stretch>
            <a:fillRect/>
          </a:stretch>
        </p:blipFill>
        <p:spPr>
          <a:xfrm>
            <a:off x="6000752" y="1157102"/>
            <a:ext cx="4181475" cy="800100"/>
          </a:xfrm>
          <a:prstGeom prst="rect">
            <a:avLst/>
          </a:prstGeom>
          <a:ln>
            <a:solidFill>
              <a:schemeClr val="tx1"/>
            </a:solidFill>
          </a:ln>
        </p:spPr>
      </p:pic>
      <p:pic>
        <p:nvPicPr>
          <p:cNvPr id="5" name="Picture 4">
            <a:extLst>
              <a:ext uri="{FF2B5EF4-FFF2-40B4-BE49-F238E27FC236}">
                <a16:creationId xmlns:a16="http://schemas.microsoft.com/office/drawing/2014/main" id="{7E478066-3CBA-40BC-9BF6-D17BCB2FAC68}"/>
              </a:ext>
            </a:extLst>
          </p:cNvPr>
          <p:cNvPicPr>
            <a:picLocks noChangeAspect="1"/>
          </p:cNvPicPr>
          <p:nvPr/>
        </p:nvPicPr>
        <p:blipFill>
          <a:blip r:embed="rId3"/>
          <a:stretch>
            <a:fillRect/>
          </a:stretch>
        </p:blipFill>
        <p:spPr>
          <a:xfrm>
            <a:off x="6000751" y="2110734"/>
            <a:ext cx="4800600" cy="1026011"/>
          </a:xfrm>
          <a:prstGeom prst="rect">
            <a:avLst/>
          </a:prstGeom>
          <a:ln>
            <a:solidFill>
              <a:schemeClr val="tx1"/>
            </a:solidFill>
          </a:ln>
        </p:spPr>
      </p:pic>
      <p:pic>
        <p:nvPicPr>
          <p:cNvPr id="6" name="Picture 5">
            <a:extLst>
              <a:ext uri="{FF2B5EF4-FFF2-40B4-BE49-F238E27FC236}">
                <a16:creationId xmlns:a16="http://schemas.microsoft.com/office/drawing/2014/main" id="{795D40EA-486E-4B94-9D1C-CE279122D9FD}"/>
              </a:ext>
            </a:extLst>
          </p:cNvPr>
          <p:cNvPicPr>
            <a:picLocks noChangeAspect="1"/>
          </p:cNvPicPr>
          <p:nvPr/>
        </p:nvPicPr>
        <p:blipFill>
          <a:blip r:embed="rId4"/>
          <a:stretch>
            <a:fillRect/>
          </a:stretch>
        </p:blipFill>
        <p:spPr>
          <a:xfrm>
            <a:off x="6000752" y="3331964"/>
            <a:ext cx="4924425" cy="914400"/>
          </a:xfrm>
          <a:prstGeom prst="rect">
            <a:avLst/>
          </a:prstGeom>
          <a:ln>
            <a:solidFill>
              <a:schemeClr val="tx1"/>
            </a:solidFill>
          </a:ln>
        </p:spPr>
      </p:pic>
      <p:pic>
        <p:nvPicPr>
          <p:cNvPr id="7" name="Picture 6">
            <a:extLst>
              <a:ext uri="{FF2B5EF4-FFF2-40B4-BE49-F238E27FC236}">
                <a16:creationId xmlns:a16="http://schemas.microsoft.com/office/drawing/2014/main" id="{6713D352-02E9-416B-8AB8-05ECE896FF32}"/>
              </a:ext>
            </a:extLst>
          </p:cNvPr>
          <p:cNvPicPr>
            <a:picLocks noChangeAspect="1"/>
          </p:cNvPicPr>
          <p:nvPr/>
        </p:nvPicPr>
        <p:blipFill>
          <a:blip r:embed="rId5"/>
          <a:stretch>
            <a:fillRect/>
          </a:stretch>
        </p:blipFill>
        <p:spPr>
          <a:xfrm>
            <a:off x="6000752" y="4418945"/>
            <a:ext cx="4908749" cy="1016734"/>
          </a:xfrm>
          <a:prstGeom prst="rect">
            <a:avLst/>
          </a:prstGeom>
          <a:ln>
            <a:solidFill>
              <a:schemeClr val="tx1"/>
            </a:solidFill>
          </a:ln>
        </p:spPr>
      </p:pic>
      <p:pic>
        <p:nvPicPr>
          <p:cNvPr id="8" name="Picture 7">
            <a:extLst>
              <a:ext uri="{FF2B5EF4-FFF2-40B4-BE49-F238E27FC236}">
                <a16:creationId xmlns:a16="http://schemas.microsoft.com/office/drawing/2014/main" id="{B897A934-76EF-4694-BA48-BCF548696C17}"/>
              </a:ext>
            </a:extLst>
          </p:cNvPr>
          <p:cNvPicPr>
            <a:picLocks noChangeAspect="1"/>
          </p:cNvPicPr>
          <p:nvPr/>
        </p:nvPicPr>
        <p:blipFill>
          <a:blip r:embed="rId6"/>
          <a:stretch>
            <a:fillRect/>
          </a:stretch>
        </p:blipFill>
        <p:spPr>
          <a:xfrm>
            <a:off x="6000752" y="5547606"/>
            <a:ext cx="4924425" cy="946617"/>
          </a:xfrm>
          <a:prstGeom prst="rect">
            <a:avLst/>
          </a:prstGeom>
          <a:ln>
            <a:solidFill>
              <a:schemeClr val="tx1"/>
            </a:solidFill>
          </a:ln>
        </p:spPr>
      </p:pic>
    </p:spTree>
    <p:extLst>
      <p:ext uri="{BB962C8B-B14F-4D97-AF65-F5344CB8AC3E}">
        <p14:creationId xmlns:p14="http://schemas.microsoft.com/office/powerpoint/2010/main" val="17124689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62D54-8569-49A1-BFAC-99873749AF01}"/>
              </a:ext>
            </a:extLst>
          </p:cNvPr>
          <p:cNvSpPr>
            <a:spLocks noGrp="1"/>
          </p:cNvSpPr>
          <p:nvPr>
            <p:ph type="title"/>
          </p:nvPr>
        </p:nvSpPr>
        <p:spPr/>
        <p:txBody>
          <a:bodyPr/>
          <a:lstStyle/>
          <a:p>
            <a:r>
              <a:rPr lang="en-US" dirty="0"/>
              <a:t>DOM Manipulation</a:t>
            </a:r>
          </a:p>
        </p:txBody>
      </p:sp>
      <p:sp>
        <p:nvSpPr>
          <p:cNvPr id="3" name="Content Placeholder 2">
            <a:extLst>
              <a:ext uri="{FF2B5EF4-FFF2-40B4-BE49-F238E27FC236}">
                <a16:creationId xmlns:a16="http://schemas.microsoft.com/office/drawing/2014/main" id="{AD211C94-1140-4E3B-80B8-F232B0B355B5}"/>
              </a:ext>
            </a:extLst>
          </p:cNvPr>
          <p:cNvSpPr>
            <a:spLocks noGrp="1"/>
          </p:cNvSpPr>
          <p:nvPr>
            <p:ph idx="1"/>
          </p:nvPr>
        </p:nvSpPr>
        <p:spPr>
          <a:xfrm>
            <a:off x="1467092" y="1358349"/>
            <a:ext cx="4095509" cy="4569811"/>
          </a:xfrm>
        </p:spPr>
        <p:txBody>
          <a:bodyPr>
            <a:normAutofit fontScale="92500" lnSpcReduction="20000"/>
          </a:bodyPr>
          <a:lstStyle/>
          <a:p>
            <a:pPr marL="0" indent="0">
              <a:buNone/>
            </a:pPr>
            <a:r>
              <a:rPr lang="en-US" dirty="0"/>
              <a:t>In DOM manipulation, we can modify below fields on existing DOM tree:</a:t>
            </a:r>
          </a:p>
          <a:p>
            <a:pPr marL="342900" indent="-342900"/>
            <a:r>
              <a:rPr lang="en-US" dirty="0"/>
              <a:t>Element CSS properties:</a:t>
            </a:r>
          </a:p>
          <a:p>
            <a:pPr marL="0" indent="0">
              <a:buNone/>
            </a:pPr>
            <a:r>
              <a:rPr lang="en-US" dirty="0"/>
              <a:t>      </a:t>
            </a:r>
            <a:r>
              <a:rPr lang="en-US" dirty="0" err="1"/>
              <a:t>ele.style.color</a:t>
            </a:r>
            <a:r>
              <a:rPr lang="en-US" dirty="0"/>
              <a:t>=“blue”;</a:t>
            </a:r>
          </a:p>
          <a:p>
            <a:pPr marL="342900" indent="-342900"/>
            <a:r>
              <a:rPr lang="en-US" dirty="0"/>
              <a:t>Element  Attribute values:</a:t>
            </a:r>
          </a:p>
          <a:p>
            <a:pPr marL="0" indent="0">
              <a:buNone/>
            </a:pPr>
            <a:r>
              <a:rPr lang="en-US" dirty="0"/>
              <a:t>       </a:t>
            </a:r>
            <a:r>
              <a:rPr lang="en-US" dirty="0" err="1"/>
              <a:t>ele.setAttribuite</a:t>
            </a:r>
            <a:r>
              <a:rPr lang="en-US" dirty="0"/>
              <a:t>(“width”,”100px”);</a:t>
            </a:r>
          </a:p>
          <a:p>
            <a:pPr marL="342900" indent="-342900"/>
            <a:r>
              <a:rPr lang="en-US" dirty="0"/>
              <a:t>Element values</a:t>
            </a:r>
          </a:p>
          <a:p>
            <a:pPr marL="0" indent="0">
              <a:buNone/>
            </a:pPr>
            <a:r>
              <a:rPr lang="en-US" dirty="0"/>
              <a:t>       </a:t>
            </a:r>
            <a:r>
              <a:rPr lang="en-US" dirty="0" err="1"/>
              <a:t>ele.innerHTML</a:t>
            </a:r>
            <a:r>
              <a:rPr lang="en-US" dirty="0"/>
              <a:t>=“Updated value”;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4" name="Content Placeholder 3">
            <a:extLst>
              <a:ext uri="{FF2B5EF4-FFF2-40B4-BE49-F238E27FC236}">
                <a16:creationId xmlns:a16="http://schemas.microsoft.com/office/drawing/2014/main" id="{C856245F-D8D8-4A6E-93B2-9A4DA5F3B6FD}"/>
              </a:ext>
            </a:extLst>
          </p:cNvPr>
          <p:cNvPicPr>
            <a:picLocks noChangeAspect="1"/>
          </p:cNvPicPr>
          <p:nvPr/>
        </p:nvPicPr>
        <p:blipFill>
          <a:blip r:embed="rId2"/>
          <a:stretch>
            <a:fillRect/>
          </a:stretch>
        </p:blipFill>
        <p:spPr>
          <a:xfrm>
            <a:off x="5879072" y="1371600"/>
            <a:ext cx="4828717" cy="2286000"/>
          </a:xfrm>
          <a:prstGeom prst="rect">
            <a:avLst/>
          </a:prstGeom>
          <a:ln>
            <a:solidFill>
              <a:schemeClr val="tx1"/>
            </a:solidFill>
          </a:ln>
        </p:spPr>
      </p:pic>
    </p:spTree>
    <p:extLst>
      <p:ext uri="{BB962C8B-B14F-4D97-AF65-F5344CB8AC3E}">
        <p14:creationId xmlns:p14="http://schemas.microsoft.com/office/powerpoint/2010/main" val="8166413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EF0F3-D8D9-4CD9-A8A7-EFD7113672F4}"/>
              </a:ext>
            </a:extLst>
          </p:cNvPr>
          <p:cNvSpPr>
            <a:spLocks noGrp="1"/>
          </p:cNvSpPr>
          <p:nvPr>
            <p:ph type="title"/>
          </p:nvPr>
        </p:nvSpPr>
        <p:spPr/>
        <p:txBody>
          <a:bodyPr/>
          <a:lstStyle/>
          <a:p>
            <a:r>
              <a:rPr lang="en-US" dirty="0"/>
              <a:t>Creation or Deletion of nodes in DOM :</a:t>
            </a:r>
          </a:p>
        </p:txBody>
      </p:sp>
      <p:sp>
        <p:nvSpPr>
          <p:cNvPr id="3" name="Content Placeholder 2">
            <a:extLst>
              <a:ext uri="{FF2B5EF4-FFF2-40B4-BE49-F238E27FC236}">
                <a16:creationId xmlns:a16="http://schemas.microsoft.com/office/drawing/2014/main" id="{9F82F208-FD6D-4A7A-83B2-D6D5E73FA0D5}"/>
              </a:ext>
            </a:extLst>
          </p:cNvPr>
          <p:cNvSpPr>
            <a:spLocks noGrp="1"/>
          </p:cNvSpPr>
          <p:nvPr>
            <p:ph idx="1"/>
          </p:nvPr>
        </p:nvSpPr>
        <p:spPr/>
        <p:txBody>
          <a:bodyPr/>
          <a:lstStyle/>
          <a:p>
            <a:pPr marL="0" indent="0">
              <a:buNone/>
            </a:pPr>
            <a:r>
              <a:rPr lang="en-US" dirty="0"/>
              <a:t>Let us learn how to create, add, replace or remove the node</a:t>
            </a:r>
          </a:p>
          <a:p>
            <a:r>
              <a:rPr lang="en-US" dirty="0"/>
              <a:t>Element creation:</a:t>
            </a:r>
          </a:p>
          <a:p>
            <a:pPr marL="342900" indent="-342900"/>
            <a:endParaRPr lang="en-US" dirty="0"/>
          </a:p>
          <a:p>
            <a:pPr marL="342900" indent="-342900"/>
            <a:endParaRPr lang="en-US" dirty="0"/>
          </a:p>
          <a:p>
            <a:r>
              <a:rPr lang="en-US" dirty="0"/>
              <a:t>Element  addition in tree:</a:t>
            </a:r>
          </a:p>
          <a:p>
            <a:endParaRPr lang="en-US" dirty="0"/>
          </a:p>
          <a:p>
            <a:pPr marL="342900" indent="-342900"/>
            <a:endParaRPr lang="en-US" dirty="0"/>
          </a:p>
          <a:p>
            <a:r>
              <a:rPr lang="en-US" dirty="0"/>
              <a:t>Element removal from tree:</a:t>
            </a:r>
          </a:p>
          <a:p>
            <a:endParaRPr lang="en-US" dirty="0"/>
          </a:p>
        </p:txBody>
      </p:sp>
      <p:pic>
        <p:nvPicPr>
          <p:cNvPr id="4" name="Picture 3">
            <a:extLst>
              <a:ext uri="{FF2B5EF4-FFF2-40B4-BE49-F238E27FC236}">
                <a16:creationId xmlns:a16="http://schemas.microsoft.com/office/drawing/2014/main" id="{03305F1F-B6DB-4AD1-A38E-172496F0BCF5}"/>
              </a:ext>
            </a:extLst>
          </p:cNvPr>
          <p:cNvPicPr>
            <a:picLocks noChangeAspect="1"/>
          </p:cNvPicPr>
          <p:nvPr/>
        </p:nvPicPr>
        <p:blipFill>
          <a:blip r:embed="rId2"/>
          <a:stretch>
            <a:fillRect/>
          </a:stretch>
        </p:blipFill>
        <p:spPr>
          <a:xfrm>
            <a:off x="6326794" y="2021764"/>
            <a:ext cx="4645242" cy="2025800"/>
          </a:xfrm>
          <a:prstGeom prst="rect">
            <a:avLst/>
          </a:prstGeom>
          <a:ln>
            <a:solidFill>
              <a:schemeClr val="tx1"/>
            </a:solidFill>
          </a:ln>
        </p:spPr>
      </p:pic>
      <p:pic>
        <p:nvPicPr>
          <p:cNvPr id="5" name="Picture 4">
            <a:extLst>
              <a:ext uri="{FF2B5EF4-FFF2-40B4-BE49-F238E27FC236}">
                <a16:creationId xmlns:a16="http://schemas.microsoft.com/office/drawing/2014/main" id="{C44D612A-390E-4529-8852-F9C1F5633194}"/>
              </a:ext>
            </a:extLst>
          </p:cNvPr>
          <p:cNvPicPr>
            <a:picLocks noChangeAspect="1"/>
          </p:cNvPicPr>
          <p:nvPr/>
        </p:nvPicPr>
        <p:blipFill>
          <a:blip r:embed="rId3"/>
          <a:stretch>
            <a:fillRect/>
          </a:stretch>
        </p:blipFill>
        <p:spPr>
          <a:xfrm>
            <a:off x="1755309" y="2021764"/>
            <a:ext cx="4501482" cy="542224"/>
          </a:xfrm>
          <a:prstGeom prst="rect">
            <a:avLst/>
          </a:prstGeom>
          <a:ln>
            <a:solidFill>
              <a:schemeClr val="tx1"/>
            </a:solidFill>
          </a:ln>
        </p:spPr>
      </p:pic>
      <p:pic>
        <p:nvPicPr>
          <p:cNvPr id="6" name="Picture 5">
            <a:extLst>
              <a:ext uri="{FF2B5EF4-FFF2-40B4-BE49-F238E27FC236}">
                <a16:creationId xmlns:a16="http://schemas.microsoft.com/office/drawing/2014/main" id="{BC893222-9588-45BA-BB6D-99B6B3D65185}"/>
              </a:ext>
            </a:extLst>
          </p:cNvPr>
          <p:cNvPicPr>
            <a:picLocks noChangeAspect="1"/>
          </p:cNvPicPr>
          <p:nvPr/>
        </p:nvPicPr>
        <p:blipFill>
          <a:blip r:embed="rId4"/>
          <a:stretch>
            <a:fillRect/>
          </a:stretch>
        </p:blipFill>
        <p:spPr>
          <a:xfrm>
            <a:off x="1712289" y="3247380"/>
            <a:ext cx="4411980" cy="332497"/>
          </a:xfrm>
          <a:prstGeom prst="rect">
            <a:avLst/>
          </a:prstGeom>
          <a:ln>
            <a:solidFill>
              <a:schemeClr val="tx1"/>
            </a:solidFill>
          </a:ln>
        </p:spPr>
      </p:pic>
      <p:pic>
        <p:nvPicPr>
          <p:cNvPr id="7" name="Picture 6">
            <a:extLst>
              <a:ext uri="{FF2B5EF4-FFF2-40B4-BE49-F238E27FC236}">
                <a16:creationId xmlns:a16="http://schemas.microsoft.com/office/drawing/2014/main" id="{B0A3C76A-AD3E-4895-B98E-F084F2B13192}"/>
              </a:ext>
            </a:extLst>
          </p:cNvPr>
          <p:cNvPicPr>
            <a:picLocks noChangeAspect="1"/>
          </p:cNvPicPr>
          <p:nvPr/>
        </p:nvPicPr>
        <p:blipFill>
          <a:blip r:embed="rId5"/>
          <a:stretch>
            <a:fillRect/>
          </a:stretch>
        </p:blipFill>
        <p:spPr>
          <a:xfrm>
            <a:off x="1712289" y="4427469"/>
            <a:ext cx="4367146" cy="422627"/>
          </a:xfrm>
          <a:prstGeom prst="rect">
            <a:avLst/>
          </a:prstGeom>
          <a:ln>
            <a:solidFill>
              <a:schemeClr val="tx1"/>
            </a:solidFill>
          </a:ln>
        </p:spPr>
      </p:pic>
    </p:spTree>
    <p:extLst>
      <p:ext uri="{BB962C8B-B14F-4D97-AF65-F5344CB8AC3E}">
        <p14:creationId xmlns:p14="http://schemas.microsoft.com/office/powerpoint/2010/main" val="4563461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7EDCE-9A2A-4800-A191-0E153D85CE17}"/>
              </a:ext>
            </a:extLst>
          </p:cNvPr>
          <p:cNvSpPr>
            <a:spLocks noGrp="1"/>
          </p:cNvSpPr>
          <p:nvPr>
            <p:ph type="title"/>
          </p:nvPr>
        </p:nvSpPr>
        <p:spPr/>
        <p:txBody>
          <a:bodyPr/>
          <a:lstStyle/>
          <a:p>
            <a:r>
              <a:rPr lang="en-US" dirty="0"/>
              <a:t>Regular Expression Pattern and Quantifiers</a:t>
            </a:r>
          </a:p>
        </p:txBody>
      </p:sp>
      <p:graphicFrame>
        <p:nvGraphicFramePr>
          <p:cNvPr id="4" name="Content Placeholder 3">
            <a:extLst>
              <a:ext uri="{FF2B5EF4-FFF2-40B4-BE49-F238E27FC236}">
                <a16:creationId xmlns:a16="http://schemas.microsoft.com/office/drawing/2014/main" id="{189CD79E-9658-4987-85DE-336946D6C559}"/>
              </a:ext>
            </a:extLst>
          </p:cNvPr>
          <p:cNvGraphicFramePr>
            <a:graphicFrameLocks noGrp="1"/>
          </p:cNvGraphicFramePr>
          <p:nvPr>
            <p:ph idx="1"/>
          </p:nvPr>
        </p:nvGraphicFramePr>
        <p:xfrm>
          <a:off x="1457157" y="1097280"/>
          <a:ext cx="6404890" cy="2331720"/>
        </p:xfrm>
        <a:graphic>
          <a:graphicData uri="http://schemas.openxmlformats.org/drawingml/2006/table">
            <a:tbl>
              <a:tblPr firstRow="1" bandRow="1">
                <a:tableStyleId>{5C22544A-7EE6-4342-B048-85BDC9FD1C3A}</a:tableStyleId>
              </a:tblPr>
              <a:tblGrid>
                <a:gridCol w="1133643">
                  <a:extLst>
                    <a:ext uri="{9D8B030D-6E8A-4147-A177-3AD203B41FA5}">
                      <a16:colId xmlns:a16="http://schemas.microsoft.com/office/drawing/2014/main" val="503371139"/>
                    </a:ext>
                  </a:extLst>
                </a:gridCol>
                <a:gridCol w="5271247">
                  <a:extLst>
                    <a:ext uri="{9D8B030D-6E8A-4147-A177-3AD203B41FA5}">
                      <a16:colId xmlns:a16="http://schemas.microsoft.com/office/drawing/2014/main" val="752705039"/>
                    </a:ext>
                  </a:extLst>
                </a:gridCol>
              </a:tblGrid>
              <a:tr h="331382">
                <a:tc>
                  <a:txBody>
                    <a:bodyPr/>
                    <a:lstStyle/>
                    <a:p>
                      <a:r>
                        <a:rPr lang="en-US" sz="1700" dirty="0">
                          <a:solidFill>
                            <a:schemeClr val="tx1"/>
                          </a:solidFill>
                          <a:latin typeface="Body Level 1"/>
                        </a:rPr>
                        <a:t> Pattern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700" dirty="0">
                          <a:solidFill>
                            <a:schemeClr val="tx1"/>
                          </a:solidFill>
                          <a:latin typeface="Body Level 1"/>
                        </a:rPr>
                        <a:t>  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33532259"/>
                  </a:ext>
                </a:extLst>
              </a:tr>
              <a:tr h="331382">
                <a:tc>
                  <a:txBody>
                    <a:bodyPr/>
                    <a:lstStyle/>
                    <a:p>
                      <a:r>
                        <a:rPr lang="en-US" sz="1700" dirty="0">
                          <a:solidFill>
                            <a:schemeClr val="tx1"/>
                          </a:solidFill>
                          <a:latin typeface="Body Level 1"/>
                        </a:rPr>
                        <a:t>[0-9]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0" lang="en-US" sz="1700" b="0" i="0" kern="1200" dirty="0">
                          <a:solidFill>
                            <a:schemeClr val="tx1"/>
                          </a:solidFill>
                          <a:latin typeface="Body Level 1"/>
                          <a:ea typeface="+mn-ea"/>
                          <a:cs typeface="+mn-cs"/>
                        </a:rPr>
                        <a:t>Find any of the digits between the brackets</a:t>
                      </a:r>
                      <a:endParaRPr lang="en-US" sz="1700" dirty="0">
                        <a:solidFill>
                          <a:schemeClr val="tx1"/>
                        </a:solidFill>
                        <a:latin typeface="Body Level 1"/>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15578871"/>
                  </a:ext>
                </a:extLst>
              </a:tr>
              <a:tr h="331382">
                <a:tc>
                  <a:txBody>
                    <a:bodyPr/>
                    <a:lstStyle/>
                    <a:p>
                      <a:r>
                        <a:rPr lang="en-US" sz="1700" dirty="0">
                          <a:solidFill>
                            <a:schemeClr val="tx1"/>
                          </a:solidFill>
                          <a:latin typeface="Body Level 1"/>
                        </a:rPr>
                        <a:t>[A-Z]</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0" lang="en-US" sz="1700" b="0" i="0" kern="1200" dirty="0">
                          <a:solidFill>
                            <a:schemeClr val="tx1"/>
                          </a:solidFill>
                          <a:latin typeface="Body Level 1"/>
                          <a:ea typeface="+mn-ea"/>
                          <a:cs typeface="+mn-cs"/>
                        </a:rPr>
                        <a:t>Find any of the characters (capital letters) between the brackets</a:t>
                      </a:r>
                      <a:endParaRPr lang="en-US" sz="1700" dirty="0">
                        <a:solidFill>
                          <a:schemeClr val="tx1"/>
                        </a:solidFill>
                        <a:latin typeface="Body Level 1"/>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06969586"/>
                  </a:ext>
                </a:extLst>
              </a:tr>
              <a:tr h="331382">
                <a:tc>
                  <a:txBody>
                    <a:bodyPr/>
                    <a:lstStyle/>
                    <a:p>
                      <a:r>
                        <a:rPr lang="en-US" sz="1700" dirty="0">
                          <a:solidFill>
                            <a:schemeClr val="tx1"/>
                          </a:solidFill>
                          <a:latin typeface="Body Level 1"/>
                        </a:rPr>
                        <a:t>[0-9a-z]</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0" lang="en-US" sz="1700" b="0" i="0" kern="1200" dirty="0">
                          <a:solidFill>
                            <a:schemeClr val="tx1"/>
                          </a:solidFill>
                          <a:latin typeface="Body Level 1"/>
                          <a:ea typeface="+mn-ea"/>
                          <a:cs typeface="+mn-cs"/>
                        </a:rPr>
                        <a:t>Find any of the alphanumeric characters between the brackets</a:t>
                      </a:r>
                      <a:endParaRPr lang="en-US" sz="1700" dirty="0">
                        <a:solidFill>
                          <a:schemeClr val="tx1"/>
                        </a:solidFill>
                        <a:latin typeface="Body Level 1"/>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09662833"/>
                  </a:ext>
                </a:extLst>
              </a:tr>
              <a:tr h="367698">
                <a:tc>
                  <a:txBody>
                    <a:bodyPr/>
                    <a:lstStyle/>
                    <a:p>
                      <a:pPr algn="l" fontAlgn="t"/>
                      <a:r>
                        <a:rPr lang="en-US" sz="1700" dirty="0">
                          <a:effectLst/>
                          <a:latin typeface="Body Level 1"/>
                        </a:rPr>
                        <a:t>(</a:t>
                      </a:r>
                      <a:r>
                        <a:rPr lang="en-US" sz="1700" dirty="0" err="1">
                          <a:effectLst/>
                          <a:latin typeface="Body Level 1"/>
                        </a:rPr>
                        <a:t>x|y</a:t>
                      </a:r>
                      <a:r>
                        <a:rPr lang="en-US" sz="1700" dirty="0">
                          <a:effectLst/>
                          <a:latin typeface="Body Level 1"/>
                        </a:rPr>
                        <a:t>)</a:t>
                      </a:r>
                    </a:p>
                  </a:txBody>
                  <a:tcPr marL="1524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700" dirty="0">
                          <a:effectLst/>
                          <a:latin typeface="Body Level 1"/>
                        </a:rPr>
                        <a:t>Find any of the alternatives separated with |</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42708484"/>
                  </a:ext>
                </a:extLst>
              </a:tr>
            </a:tbl>
          </a:graphicData>
        </a:graphic>
      </p:graphicFrame>
      <p:graphicFrame>
        <p:nvGraphicFramePr>
          <p:cNvPr id="5" name="Table 4">
            <a:extLst>
              <a:ext uri="{FF2B5EF4-FFF2-40B4-BE49-F238E27FC236}">
                <a16:creationId xmlns:a16="http://schemas.microsoft.com/office/drawing/2014/main" id="{FA021F3F-C1EA-45F4-B308-8BD4D34A97AD}"/>
              </a:ext>
            </a:extLst>
          </p:cNvPr>
          <p:cNvGraphicFramePr>
            <a:graphicFrameLocks noGrp="1"/>
          </p:cNvGraphicFramePr>
          <p:nvPr/>
        </p:nvGraphicFramePr>
        <p:xfrm>
          <a:off x="1443710" y="3475451"/>
          <a:ext cx="6404890" cy="3323724"/>
        </p:xfrm>
        <a:graphic>
          <a:graphicData uri="http://schemas.openxmlformats.org/drawingml/2006/table">
            <a:tbl>
              <a:tblPr firstRow="1" bandRow="1">
                <a:tableStyleId>{5C22544A-7EE6-4342-B048-85BDC9FD1C3A}</a:tableStyleId>
              </a:tblPr>
              <a:tblGrid>
                <a:gridCol w="1179414">
                  <a:extLst>
                    <a:ext uri="{9D8B030D-6E8A-4147-A177-3AD203B41FA5}">
                      <a16:colId xmlns:a16="http://schemas.microsoft.com/office/drawing/2014/main" val="139956982"/>
                    </a:ext>
                  </a:extLst>
                </a:gridCol>
                <a:gridCol w="5225476">
                  <a:extLst>
                    <a:ext uri="{9D8B030D-6E8A-4147-A177-3AD203B41FA5}">
                      <a16:colId xmlns:a16="http://schemas.microsoft.com/office/drawing/2014/main" val="1360932106"/>
                    </a:ext>
                  </a:extLst>
                </a:gridCol>
              </a:tblGrid>
              <a:tr h="494247">
                <a:tc>
                  <a:txBody>
                    <a:bodyPr/>
                    <a:lstStyle/>
                    <a:p>
                      <a:r>
                        <a:rPr lang="en-US" sz="1700" dirty="0">
                          <a:solidFill>
                            <a:schemeClr val="tx1"/>
                          </a:solidFill>
                          <a:latin typeface="Body Level 1"/>
                        </a:rPr>
                        <a:t> Quantifier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700" dirty="0">
                          <a:solidFill>
                            <a:schemeClr val="tx1"/>
                          </a:solidFill>
                          <a:latin typeface="Body Level 1"/>
                        </a:rPr>
                        <a:t>  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77134404"/>
                  </a:ext>
                </a:extLst>
              </a:tr>
              <a:tr h="391077">
                <a:tc>
                  <a:txBody>
                    <a:bodyPr/>
                    <a:lstStyle/>
                    <a:p>
                      <a:r>
                        <a:rPr lang="en-US" sz="1700" dirty="0">
                          <a:solidFill>
                            <a:schemeClr val="tx1"/>
                          </a:solidFill>
                          <a:latin typeface="Body Level 1"/>
                        </a:rPr>
                        <a:t>[0-9]+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0" lang="en-US" sz="1700" b="0" i="0" kern="1200" dirty="0">
                          <a:solidFill>
                            <a:schemeClr val="tx1"/>
                          </a:solidFill>
                          <a:latin typeface="Body Level 1"/>
                          <a:ea typeface="+mn-ea"/>
                          <a:cs typeface="+mn-cs"/>
                        </a:rPr>
                        <a:t>Matches any string that contains at least one </a:t>
                      </a:r>
                      <a:r>
                        <a:rPr kumimoji="0" lang="en-US" sz="1700" b="0" i="1" kern="1200" dirty="0">
                          <a:solidFill>
                            <a:schemeClr val="tx1"/>
                          </a:solidFill>
                          <a:latin typeface="Body Level 1"/>
                          <a:ea typeface="+mn-ea"/>
                          <a:cs typeface="+mn-cs"/>
                        </a:rPr>
                        <a:t>digit</a:t>
                      </a:r>
                      <a:endParaRPr lang="en-US" sz="1700" dirty="0">
                        <a:solidFill>
                          <a:schemeClr val="tx1"/>
                        </a:solidFill>
                        <a:latin typeface="Body Level 1"/>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14452822"/>
                  </a:ext>
                </a:extLst>
              </a:tr>
              <a:tr h="494247">
                <a:tc>
                  <a:txBody>
                    <a:bodyPr/>
                    <a:lstStyle/>
                    <a:p>
                      <a:r>
                        <a:rPr lang="en-US" sz="1700" dirty="0">
                          <a:solidFill>
                            <a:schemeClr val="tx1"/>
                          </a:solidFill>
                          <a:latin typeface="Body Level 1"/>
                        </a:rPr>
                        <a:t>[0-9]*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0" lang="en-US" sz="1700" b="0" i="0" kern="1200" dirty="0">
                          <a:solidFill>
                            <a:schemeClr val="tx1"/>
                          </a:solidFill>
                          <a:latin typeface="Body Level 1"/>
                          <a:ea typeface="+mn-ea"/>
                          <a:cs typeface="+mn-cs"/>
                        </a:rPr>
                        <a:t>Matches any string that contains zero or more occurrences of </a:t>
                      </a:r>
                      <a:r>
                        <a:rPr kumimoji="0" lang="en-US" sz="1700" b="0" i="1" kern="1200" dirty="0">
                          <a:solidFill>
                            <a:schemeClr val="tx1"/>
                          </a:solidFill>
                          <a:latin typeface="Body Level 1"/>
                          <a:ea typeface="+mn-ea"/>
                          <a:cs typeface="+mn-cs"/>
                        </a:rPr>
                        <a:t>n</a:t>
                      </a:r>
                      <a:endParaRPr lang="en-US" sz="1700" dirty="0">
                        <a:solidFill>
                          <a:schemeClr val="tx1"/>
                        </a:solidFill>
                        <a:latin typeface="Body Level 1"/>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34266496"/>
                  </a:ext>
                </a:extLst>
              </a:tr>
              <a:tr h="494247">
                <a:tc>
                  <a:txBody>
                    <a:bodyPr/>
                    <a:lstStyle/>
                    <a:p>
                      <a:r>
                        <a:rPr lang="en-US" sz="1700" dirty="0">
                          <a:solidFill>
                            <a:schemeClr val="tx1"/>
                          </a:solidFill>
                          <a:latin typeface="Body Level 1"/>
                        </a:rPr>
                        <a:t>[0-9]?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0" lang="en-US" sz="1700" b="0" i="0" kern="1200" dirty="0">
                          <a:solidFill>
                            <a:schemeClr val="tx1"/>
                          </a:solidFill>
                          <a:latin typeface="Body Level 1"/>
                          <a:ea typeface="+mn-ea"/>
                          <a:cs typeface="+mn-cs"/>
                        </a:rPr>
                        <a:t>Matches any string that contains zero or one occurrences of </a:t>
                      </a:r>
                      <a:r>
                        <a:rPr kumimoji="0" lang="en-US" sz="1700" b="0" i="1" kern="1200" dirty="0">
                          <a:solidFill>
                            <a:schemeClr val="tx1"/>
                          </a:solidFill>
                          <a:latin typeface="Body Level 1"/>
                          <a:ea typeface="+mn-ea"/>
                          <a:cs typeface="+mn-cs"/>
                        </a:rPr>
                        <a:t>n</a:t>
                      </a:r>
                      <a:endParaRPr lang="en-US" sz="1700" dirty="0">
                        <a:solidFill>
                          <a:schemeClr val="tx1"/>
                        </a:solidFill>
                        <a:latin typeface="Body Level 1"/>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81771667"/>
                  </a:ext>
                </a:extLst>
              </a:tr>
              <a:tr h="494247">
                <a:tc>
                  <a:txBody>
                    <a:bodyPr/>
                    <a:lstStyle/>
                    <a:p>
                      <a:r>
                        <a:rPr lang="en-US" sz="1700" dirty="0">
                          <a:solidFill>
                            <a:schemeClr val="tx1"/>
                          </a:solidFill>
                          <a:latin typeface="Body Level 1"/>
                        </a:rPr>
                        <a:t>[0-9]{3}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0" lang="en-US" sz="1700" b="0" i="0" kern="1200" dirty="0">
                          <a:solidFill>
                            <a:schemeClr val="tx1"/>
                          </a:solidFill>
                          <a:latin typeface="Body Level 1"/>
                          <a:ea typeface="+mn-ea"/>
                          <a:cs typeface="+mn-cs"/>
                        </a:rPr>
                        <a:t>Matches any string that contains exactly 3 occurrences of </a:t>
                      </a:r>
                      <a:r>
                        <a:rPr kumimoji="0" lang="en-US" sz="1700" b="0" i="1" kern="1200" dirty="0">
                          <a:solidFill>
                            <a:schemeClr val="tx1"/>
                          </a:solidFill>
                          <a:latin typeface="Body Level 1"/>
                          <a:ea typeface="+mn-ea"/>
                          <a:cs typeface="+mn-cs"/>
                        </a:rPr>
                        <a:t>n</a:t>
                      </a:r>
                      <a:endParaRPr lang="en-US" sz="1700" dirty="0">
                        <a:solidFill>
                          <a:schemeClr val="tx1"/>
                        </a:solidFill>
                        <a:latin typeface="Body Level 1"/>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92501625"/>
                  </a:ext>
                </a:extLst>
              </a:tr>
              <a:tr h="557284">
                <a:tc>
                  <a:txBody>
                    <a:bodyPr/>
                    <a:lstStyle/>
                    <a:p>
                      <a:r>
                        <a:rPr lang="en-US" sz="1700" dirty="0">
                          <a:solidFill>
                            <a:schemeClr val="tx1"/>
                          </a:solidFill>
                          <a:latin typeface="Body Level 1"/>
                        </a:rPr>
                        <a:t>[0,9]{3,6}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00" b="0" i="0" kern="1200" dirty="0">
                          <a:solidFill>
                            <a:schemeClr val="tx1"/>
                          </a:solidFill>
                          <a:latin typeface="Body Level 1"/>
                          <a:ea typeface="+mn-ea"/>
                          <a:cs typeface="+mn-cs"/>
                        </a:rPr>
                        <a:t>Matches any string that contains minimum 3 occurrences of </a:t>
                      </a:r>
                      <a:r>
                        <a:rPr kumimoji="0" lang="en-US" sz="1700" b="0" i="1" kern="1200" dirty="0">
                          <a:solidFill>
                            <a:schemeClr val="tx1"/>
                          </a:solidFill>
                          <a:latin typeface="Body Level 1"/>
                          <a:ea typeface="+mn-ea"/>
                          <a:cs typeface="+mn-cs"/>
                        </a:rPr>
                        <a:t>n and max 6 occurrences</a:t>
                      </a:r>
                      <a:endParaRPr lang="en-US" sz="1700" dirty="0">
                        <a:solidFill>
                          <a:schemeClr val="tx1"/>
                        </a:solidFill>
                        <a:latin typeface="Body Level 1"/>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60388317"/>
                  </a:ext>
                </a:extLst>
              </a:tr>
            </a:tbl>
          </a:graphicData>
        </a:graphic>
      </p:graphicFrame>
      <p:sp>
        <p:nvSpPr>
          <p:cNvPr id="6" name="Content Placeholder 2">
            <a:extLst>
              <a:ext uri="{FF2B5EF4-FFF2-40B4-BE49-F238E27FC236}">
                <a16:creationId xmlns:a16="http://schemas.microsoft.com/office/drawing/2014/main" id="{83335DEF-52FF-4D03-850A-D1F59962BC24}"/>
              </a:ext>
            </a:extLst>
          </p:cNvPr>
          <p:cNvSpPr txBox="1">
            <a:spLocks/>
          </p:cNvSpPr>
          <p:nvPr/>
        </p:nvSpPr>
        <p:spPr>
          <a:xfrm>
            <a:off x="7949386" y="1130808"/>
            <a:ext cx="3075230" cy="3962400"/>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Clr>
                <a:schemeClr val="accent3"/>
              </a:buClr>
              <a:buFont typeface="Arial" panose="020B0604020202020204" pitchFamily="34" charset="0"/>
              <a:buChar char="•"/>
              <a:defRPr sz="1800" kern="1200" baseline="0">
                <a:solidFill>
                  <a:schemeClr val="tx1"/>
                </a:solidFill>
                <a:latin typeface="Body Level 1"/>
                <a:ea typeface="+mn-ea"/>
                <a:cs typeface="+mn-cs"/>
              </a:defRPr>
            </a:lvl1pPr>
            <a:lvl2pPr marL="685800" indent="-228600" algn="l" defTabSz="914400" rtl="0" eaLnBrk="1" latinLnBrk="0" hangingPunct="1">
              <a:lnSpc>
                <a:spcPct val="90000"/>
              </a:lnSpc>
              <a:spcBef>
                <a:spcPts val="500"/>
              </a:spcBef>
              <a:buClr>
                <a:schemeClr val="accent3"/>
              </a:buClr>
              <a:buSzPct val="100000"/>
              <a:buFont typeface="Wingdings" panose="05000000000000000000" pitchFamily="2" charset="2"/>
              <a:buChar char="§"/>
              <a:defRPr sz="1600" kern="1200" baseline="0">
                <a:solidFill>
                  <a:schemeClr val="tx1"/>
                </a:solidFill>
                <a:latin typeface="Body Level 2"/>
                <a:ea typeface="+mn-ea"/>
                <a:cs typeface="+mn-cs"/>
              </a:defRPr>
            </a:lvl2pPr>
            <a:lvl3pPr marL="1143000" indent="-228600" algn="l" defTabSz="914400" rtl="0" eaLnBrk="1" latinLnBrk="0" hangingPunct="1">
              <a:lnSpc>
                <a:spcPct val="90000"/>
              </a:lnSpc>
              <a:spcBef>
                <a:spcPts val="500"/>
              </a:spcBef>
              <a:buClr>
                <a:schemeClr val="accent3"/>
              </a:buClr>
              <a:buSzPct val="80000"/>
              <a:buFont typeface="Courier New" panose="02070309020205020404" pitchFamily="49" charset="0"/>
              <a:buChar char="o"/>
              <a:defRPr sz="1500" kern="1200" baseline="0">
                <a:solidFill>
                  <a:schemeClr val="tx1"/>
                </a:solidFill>
                <a:latin typeface="Body Level 3"/>
                <a:ea typeface="+mn-ea"/>
                <a:cs typeface="+mn-cs"/>
              </a:defRPr>
            </a:lvl3pPr>
            <a:lvl4pPr marL="1600200" indent="-228600" algn="l" defTabSz="914400" rtl="0" eaLnBrk="1" latinLnBrk="0" hangingPunct="1">
              <a:lnSpc>
                <a:spcPct val="90000"/>
              </a:lnSpc>
              <a:spcBef>
                <a:spcPts val="500"/>
              </a:spcBef>
              <a:buClr>
                <a:schemeClr val="accent3"/>
              </a:buClr>
              <a:buSzPct val="60000"/>
              <a:buFont typeface="Wingdings" panose="05000000000000000000" pitchFamily="2" charset="2"/>
              <a:buChar char="q"/>
              <a:defRPr sz="1400" kern="1200" baseline="0">
                <a:solidFill>
                  <a:schemeClr val="tx1"/>
                </a:solidFill>
                <a:latin typeface="Body Level 4"/>
                <a:ea typeface="+mn-ea"/>
                <a:cs typeface="+mn-cs"/>
              </a:defRPr>
            </a:lvl4pPr>
            <a:lvl5pPr marL="2057400" indent="-228600" algn="l" defTabSz="914400" rtl="0" eaLnBrk="1" latinLnBrk="0" hangingPunct="1">
              <a:lnSpc>
                <a:spcPct val="90000"/>
              </a:lnSpc>
              <a:spcBef>
                <a:spcPts val="500"/>
              </a:spcBef>
              <a:buClr>
                <a:schemeClr val="accent3"/>
              </a:buClr>
              <a:buFont typeface="Arial" panose="020B0604020202020204" pitchFamily="34" charset="0"/>
              <a:buChar char="-"/>
              <a:defRPr sz="1200" kern="1200" baseline="0">
                <a:solidFill>
                  <a:schemeClr val="tx1"/>
                </a:solidFill>
                <a:latin typeface="Body Level 5"/>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Example 1</a:t>
            </a:r>
            <a:r>
              <a:rPr lang="en-US" dirty="0"/>
              <a:t>: To check name field can only have alphabets.</a:t>
            </a:r>
          </a:p>
          <a:p>
            <a:r>
              <a:rPr lang="en-US" dirty="0"/>
              <a:t>The pattern can be :</a:t>
            </a:r>
          </a:p>
          <a:p>
            <a:pPr lvl="1"/>
            <a:r>
              <a:rPr lang="en-US" dirty="0"/>
              <a:t> /^[A-Za-z]+$/   or</a:t>
            </a:r>
          </a:p>
          <a:p>
            <a:pPr lvl="1"/>
            <a:r>
              <a:rPr lang="en-US" dirty="0"/>
              <a:t>“^[A-Za-z]+$”</a:t>
            </a:r>
          </a:p>
          <a:p>
            <a:pPr lvl="1"/>
            <a:r>
              <a:rPr lang="en-US" dirty="0"/>
              <a:t>/^[a-z]+$/</a:t>
            </a:r>
            <a:r>
              <a:rPr lang="en-US" dirty="0" err="1"/>
              <a:t>i</a:t>
            </a:r>
            <a:r>
              <a:rPr lang="en-US" dirty="0"/>
              <a:t>  (case insensitive)</a:t>
            </a:r>
          </a:p>
          <a:p>
            <a:r>
              <a:rPr lang="en-US" b="1" dirty="0"/>
              <a:t>Example 2</a:t>
            </a:r>
            <a:r>
              <a:rPr lang="en-US" dirty="0"/>
              <a:t>: To check contact field can only have numbers of 10 digits.</a:t>
            </a:r>
          </a:p>
          <a:p>
            <a:r>
              <a:rPr lang="en-US" dirty="0"/>
              <a:t>The pattern can be :</a:t>
            </a:r>
          </a:p>
          <a:p>
            <a:pPr lvl="1"/>
            <a:r>
              <a:rPr lang="en-US" dirty="0"/>
              <a:t> /^[7-9]{1}[0-9]{9}$/   or</a:t>
            </a:r>
          </a:p>
          <a:p>
            <a:pPr lvl="1"/>
            <a:r>
              <a:rPr lang="en-US" dirty="0"/>
              <a:t> “^[7-9]{1}[0-9]{9}$”</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3047044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1BBD6-AC0F-4DAD-8678-D64E9E6B0B59}"/>
              </a:ext>
            </a:extLst>
          </p:cNvPr>
          <p:cNvSpPr>
            <a:spLocks noGrp="1"/>
          </p:cNvSpPr>
          <p:nvPr>
            <p:ph type="title"/>
          </p:nvPr>
        </p:nvSpPr>
        <p:spPr/>
        <p:txBody>
          <a:bodyPr/>
          <a:lstStyle/>
          <a:p>
            <a:r>
              <a:rPr lang="en-US" dirty="0"/>
              <a:t>Form Validation</a:t>
            </a:r>
          </a:p>
        </p:txBody>
      </p:sp>
      <p:sp>
        <p:nvSpPr>
          <p:cNvPr id="3" name="Content Placeholder 2">
            <a:extLst>
              <a:ext uri="{FF2B5EF4-FFF2-40B4-BE49-F238E27FC236}">
                <a16:creationId xmlns:a16="http://schemas.microsoft.com/office/drawing/2014/main" id="{2D78DAA6-CFC0-4DB7-A715-568C2940BA7D}"/>
              </a:ext>
            </a:extLst>
          </p:cNvPr>
          <p:cNvSpPr>
            <a:spLocks noGrp="1"/>
          </p:cNvSpPr>
          <p:nvPr>
            <p:ph idx="1"/>
          </p:nvPr>
        </p:nvSpPr>
        <p:spPr>
          <a:xfrm>
            <a:off x="1467092" y="1295400"/>
            <a:ext cx="3638309" cy="4724400"/>
          </a:xfrm>
        </p:spPr>
        <p:txBody>
          <a:bodyPr>
            <a:normAutofit lnSpcReduction="10000"/>
          </a:bodyPr>
          <a:lstStyle/>
          <a:p>
            <a:pPr marL="285750" indent="-285750"/>
            <a:r>
              <a:rPr lang="en-US" dirty="0"/>
              <a:t>Fetch Form element values:</a:t>
            </a:r>
          </a:p>
          <a:p>
            <a:pPr marL="0" indent="0">
              <a:buNone/>
            </a:pPr>
            <a:r>
              <a:rPr lang="en-US" dirty="0"/>
              <a:t>     Syntax:  </a:t>
            </a:r>
            <a:r>
              <a:rPr lang="en-US" dirty="0" err="1"/>
              <a:t>formelement.value</a:t>
            </a:r>
            <a:endParaRPr lang="en-US" dirty="0"/>
          </a:p>
          <a:p>
            <a:pPr marL="285750" indent="-285750"/>
            <a:r>
              <a:rPr lang="en-US" dirty="0"/>
              <a:t>The search() method that tests for a match in a string. It returns the index of the match, or -1 if the search fails.</a:t>
            </a:r>
          </a:p>
          <a:p>
            <a:pPr marL="0" indent="0">
              <a:buNone/>
            </a:pPr>
            <a:r>
              <a:rPr lang="en-US" dirty="0"/>
              <a:t>     Syntax:  </a:t>
            </a:r>
            <a:r>
              <a:rPr lang="en-US" dirty="0" err="1"/>
              <a:t>name.search</a:t>
            </a:r>
            <a:r>
              <a:rPr lang="en-US" dirty="0"/>
              <a:t>(pattern)</a:t>
            </a:r>
          </a:p>
        </p:txBody>
      </p:sp>
      <p:pic>
        <p:nvPicPr>
          <p:cNvPr id="4" name="Picture 3">
            <a:extLst>
              <a:ext uri="{FF2B5EF4-FFF2-40B4-BE49-F238E27FC236}">
                <a16:creationId xmlns:a16="http://schemas.microsoft.com/office/drawing/2014/main" id="{7331EA7F-1645-463E-850E-BEFB52C10036}"/>
              </a:ext>
            </a:extLst>
          </p:cNvPr>
          <p:cNvPicPr>
            <a:picLocks noChangeAspect="1"/>
          </p:cNvPicPr>
          <p:nvPr/>
        </p:nvPicPr>
        <p:blipFill>
          <a:blip r:embed="rId3"/>
          <a:stretch>
            <a:fillRect/>
          </a:stretch>
        </p:blipFill>
        <p:spPr>
          <a:xfrm>
            <a:off x="5257801" y="1295401"/>
            <a:ext cx="5684737" cy="2745517"/>
          </a:xfrm>
          <a:prstGeom prst="rect">
            <a:avLst/>
          </a:prstGeom>
          <a:ln>
            <a:solidFill>
              <a:schemeClr val="tx1"/>
            </a:solidFill>
          </a:ln>
        </p:spPr>
      </p:pic>
    </p:spTree>
    <p:extLst>
      <p:ext uri="{BB962C8B-B14F-4D97-AF65-F5344CB8AC3E}">
        <p14:creationId xmlns:p14="http://schemas.microsoft.com/office/powerpoint/2010/main" val="40480930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6BF57-E0D1-4CAD-919D-A0A5C0FCD358}"/>
              </a:ext>
            </a:extLst>
          </p:cNvPr>
          <p:cNvSpPr>
            <a:spLocks noGrp="1"/>
          </p:cNvSpPr>
          <p:nvPr>
            <p:ph type="title"/>
          </p:nvPr>
        </p:nvSpPr>
        <p:spPr/>
        <p:txBody>
          <a:bodyPr/>
          <a:lstStyle/>
          <a:p>
            <a:r>
              <a:rPr lang="en-US" dirty="0"/>
              <a:t>Cheat Sheet references</a:t>
            </a:r>
          </a:p>
        </p:txBody>
      </p:sp>
      <p:sp>
        <p:nvSpPr>
          <p:cNvPr id="3" name="Content Placeholder 2">
            <a:extLst>
              <a:ext uri="{FF2B5EF4-FFF2-40B4-BE49-F238E27FC236}">
                <a16:creationId xmlns:a16="http://schemas.microsoft.com/office/drawing/2014/main" id="{9A5980D6-1B1C-4DEB-80E9-629D5947B514}"/>
              </a:ext>
            </a:extLst>
          </p:cNvPr>
          <p:cNvSpPr>
            <a:spLocks noGrp="1"/>
          </p:cNvSpPr>
          <p:nvPr>
            <p:ph idx="1"/>
          </p:nvPr>
        </p:nvSpPr>
        <p:spPr>
          <a:xfrm>
            <a:off x="1408726" y="1430772"/>
            <a:ext cx="9259747" cy="1998229"/>
          </a:xfrm>
        </p:spPr>
        <p:txBody>
          <a:bodyPr>
            <a:normAutofit/>
          </a:bodyPr>
          <a:lstStyle/>
          <a:p>
            <a:pPr marL="0" indent="0">
              <a:buNone/>
            </a:pPr>
            <a:r>
              <a:rPr lang="en-US" sz="2000" dirty="0"/>
              <a:t>Cheat Sheet for JavaScript : JS Cheat Sheet.doc</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4210060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C08CE-D734-4365-84DA-6E43F9805E5A}"/>
              </a:ext>
            </a:extLst>
          </p:cNvPr>
          <p:cNvSpPr>
            <a:spLocks noGrp="1"/>
          </p:cNvSpPr>
          <p:nvPr>
            <p:ph type="title"/>
          </p:nvPr>
        </p:nvSpPr>
        <p:spPr/>
        <p:txBody>
          <a:bodyPr/>
          <a:lstStyle/>
          <a:p>
            <a:r>
              <a:rPr lang="en-US" dirty="0"/>
              <a:t>Module Design</a:t>
            </a:r>
          </a:p>
        </p:txBody>
      </p:sp>
      <p:sp>
        <p:nvSpPr>
          <p:cNvPr id="113" name="TextBox 112">
            <a:extLst>
              <a:ext uri="{FF2B5EF4-FFF2-40B4-BE49-F238E27FC236}">
                <a16:creationId xmlns:a16="http://schemas.microsoft.com/office/drawing/2014/main" id="{C37CE2DB-C1BC-4E74-8788-D1CCCFC271F9}"/>
              </a:ext>
            </a:extLst>
          </p:cNvPr>
          <p:cNvSpPr txBox="1"/>
          <p:nvPr/>
        </p:nvSpPr>
        <p:spPr>
          <a:xfrm>
            <a:off x="1266054" y="6023683"/>
            <a:ext cx="2924947" cy="702001"/>
          </a:xfrm>
          <a:prstGeom prst="rect">
            <a:avLst/>
          </a:prstGeom>
          <a:noFill/>
          <a:ln w="3175">
            <a:solidFill>
              <a:schemeClr val="tx1"/>
            </a:solidFill>
          </a:ln>
        </p:spPr>
        <p:txBody>
          <a:bodyPr wrap="square" rtlCol="0">
            <a:spAutoFit/>
          </a:bodyPr>
          <a:lstStyle/>
          <a:p>
            <a:r>
              <a:rPr lang="en-US" sz="2000" b="1" dirty="0">
                <a:latin typeface="Calibri" panose="020F0502020204030204" pitchFamily="34" charset="0"/>
                <a:cs typeface="Calibri" panose="020F0502020204030204" pitchFamily="34" charset="0"/>
              </a:rPr>
              <a:t>IDE</a:t>
            </a:r>
            <a:r>
              <a:rPr lang="en-US" sz="2000" dirty="0">
                <a:latin typeface="Calibri" panose="020F0502020204030204" pitchFamily="34" charset="0"/>
                <a:cs typeface="Calibri" panose="020F0502020204030204" pitchFamily="34" charset="0"/>
              </a:rPr>
              <a:t> : Visual Studio</a:t>
            </a:r>
          </a:p>
          <a:p>
            <a:r>
              <a:rPr lang="en-US" sz="2000" b="1" dirty="0">
                <a:latin typeface="Calibri" panose="020F0502020204030204" pitchFamily="34" charset="0"/>
                <a:cs typeface="Calibri" panose="020F0502020204030204" pitchFamily="34" charset="0"/>
              </a:rPr>
              <a:t>Browser</a:t>
            </a:r>
            <a:r>
              <a:rPr lang="en-US" sz="2000" dirty="0">
                <a:latin typeface="Calibri" panose="020F0502020204030204" pitchFamily="34" charset="0"/>
                <a:cs typeface="Calibri" panose="020F0502020204030204" pitchFamily="34" charset="0"/>
              </a:rPr>
              <a:t>: Google Chrome</a:t>
            </a:r>
          </a:p>
        </p:txBody>
      </p:sp>
      <p:sp>
        <p:nvSpPr>
          <p:cNvPr id="78" name="Rectangle: Rounded Corners 77">
            <a:extLst>
              <a:ext uri="{FF2B5EF4-FFF2-40B4-BE49-F238E27FC236}">
                <a16:creationId xmlns:a16="http://schemas.microsoft.com/office/drawing/2014/main" id="{86D9A961-186F-425E-A1C2-C475C431DE37}"/>
              </a:ext>
            </a:extLst>
          </p:cNvPr>
          <p:cNvSpPr/>
          <p:nvPr/>
        </p:nvSpPr>
        <p:spPr>
          <a:xfrm>
            <a:off x="3521094" y="2980250"/>
            <a:ext cx="1638475" cy="979277"/>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Calibri" panose="020F0502020204030204" pitchFamily="34" charset="0"/>
                <a:cs typeface="Calibri" panose="020F0502020204030204" pitchFamily="34" charset="0"/>
              </a:rPr>
              <a:t>Introduce the Use Case to be completed</a:t>
            </a:r>
          </a:p>
        </p:txBody>
      </p:sp>
      <p:grpSp>
        <p:nvGrpSpPr>
          <p:cNvPr id="114" name="Group 113">
            <a:extLst>
              <a:ext uri="{FF2B5EF4-FFF2-40B4-BE49-F238E27FC236}">
                <a16:creationId xmlns:a16="http://schemas.microsoft.com/office/drawing/2014/main" id="{4A5E4DBF-F6EB-4D34-AF73-1EB2E2A35E80}"/>
              </a:ext>
            </a:extLst>
          </p:cNvPr>
          <p:cNvGrpSpPr/>
          <p:nvPr/>
        </p:nvGrpSpPr>
        <p:grpSpPr>
          <a:xfrm>
            <a:off x="1266053" y="1914186"/>
            <a:ext cx="4866510" cy="3731974"/>
            <a:chOff x="-12089" y="1521805"/>
            <a:chExt cx="5374507" cy="3775126"/>
          </a:xfrm>
        </p:grpSpPr>
        <p:sp>
          <p:nvSpPr>
            <p:cNvPr id="77" name="Rectangle: Rounded Corners 76">
              <a:extLst>
                <a:ext uri="{FF2B5EF4-FFF2-40B4-BE49-F238E27FC236}">
                  <a16:creationId xmlns:a16="http://schemas.microsoft.com/office/drawing/2014/main" id="{0FAD2F6E-8D24-4A84-BFF0-62184D6225BF}"/>
                </a:ext>
              </a:extLst>
            </p:cNvPr>
            <p:cNvSpPr/>
            <p:nvPr/>
          </p:nvSpPr>
          <p:spPr>
            <a:xfrm>
              <a:off x="-12089" y="2600196"/>
              <a:ext cx="1809509"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Calibri" panose="020F0502020204030204" pitchFamily="34" charset="0"/>
                  <a:cs typeface="Calibri" panose="020F0502020204030204" pitchFamily="34" charset="0"/>
                </a:rPr>
                <a:t>JavaScript Fundamentals</a:t>
              </a:r>
            </a:p>
          </p:txBody>
        </p:sp>
        <p:sp>
          <p:nvSpPr>
            <p:cNvPr id="111" name="TextBox 110">
              <a:extLst>
                <a:ext uri="{FF2B5EF4-FFF2-40B4-BE49-F238E27FC236}">
                  <a16:creationId xmlns:a16="http://schemas.microsoft.com/office/drawing/2014/main" id="{12405B6A-1CCB-4BB7-B586-8C87579D14F7}"/>
                </a:ext>
              </a:extLst>
            </p:cNvPr>
            <p:cNvSpPr txBox="1"/>
            <p:nvPr/>
          </p:nvSpPr>
          <p:spPr>
            <a:xfrm>
              <a:off x="5029240" y="1521805"/>
              <a:ext cx="333178" cy="373603"/>
            </a:xfrm>
            <a:prstGeom prst="rect">
              <a:avLst/>
            </a:prstGeom>
            <a:noFill/>
          </p:spPr>
          <p:txBody>
            <a:bodyPr wrap="none" rtlCol="0">
              <a:spAutoFit/>
            </a:bodyPr>
            <a:lstStyle/>
            <a:p>
              <a:r>
                <a:rPr lang="en-US" dirty="0">
                  <a:solidFill>
                    <a:schemeClr val="bg1"/>
                  </a:solidFill>
                  <a:latin typeface="Calibri" panose="020F0502020204030204" pitchFamily="34" charset="0"/>
                  <a:cs typeface="Calibri" panose="020F0502020204030204" pitchFamily="34" charset="0"/>
                </a:rPr>
                <a:t>2</a:t>
              </a:r>
            </a:p>
          </p:txBody>
        </p:sp>
        <p:sp>
          <p:nvSpPr>
            <p:cNvPr id="112" name="TextBox 111">
              <a:extLst>
                <a:ext uri="{FF2B5EF4-FFF2-40B4-BE49-F238E27FC236}">
                  <a16:creationId xmlns:a16="http://schemas.microsoft.com/office/drawing/2014/main" id="{83B97370-0D2F-454B-B6F0-2D8D29343A70}"/>
                </a:ext>
              </a:extLst>
            </p:cNvPr>
            <p:cNvSpPr txBox="1"/>
            <p:nvPr/>
          </p:nvSpPr>
          <p:spPr>
            <a:xfrm>
              <a:off x="5029240" y="4923328"/>
              <a:ext cx="333178" cy="373603"/>
            </a:xfrm>
            <a:prstGeom prst="rect">
              <a:avLst/>
            </a:prstGeom>
            <a:noFill/>
          </p:spPr>
          <p:txBody>
            <a:bodyPr wrap="none" rtlCol="0">
              <a:spAutoFit/>
            </a:bodyPr>
            <a:lstStyle/>
            <a:p>
              <a:r>
                <a:rPr lang="en-US" dirty="0">
                  <a:solidFill>
                    <a:schemeClr val="bg1"/>
                  </a:solidFill>
                  <a:latin typeface="Calibri" panose="020F0502020204030204" pitchFamily="34" charset="0"/>
                  <a:cs typeface="Calibri" panose="020F0502020204030204" pitchFamily="34" charset="0"/>
                </a:rPr>
                <a:t>5</a:t>
              </a:r>
            </a:p>
          </p:txBody>
        </p:sp>
      </p:grpSp>
      <p:sp>
        <p:nvSpPr>
          <p:cNvPr id="3" name="Rectangle 2">
            <a:extLst>
              <a:ext uri="{FF2B5EF4-FFF2-40B4-BE49-F238E27FC236}">
                <a16:creationId xmlns:a16="http://schemas.microsoft.com/office/drawing/2014/main" id="{A3AD5077-C76D-4E07-A324-630E2A6046F3}"/>
              </a:ext>
            </a:extLst>
          </p:cNvPr>
          <p:cNvSpPr/>
          <p:nvPr/>
        </p:nvSpPr>
        <p:spPr>
          <a:xfrm>
            <a:off x="1266054" y="5693102"/>
            <a:ext cx="2924947" cy="330581"/>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solidFill>
                <a:latin typeface="Calibri" panose="020F0502020204030204" pitchFamily="34" charset="0"/>
                <a:cs typeface="Calibri" panose="020F0502020204030204" pitchFamily="34" charset="0"/>
              </a:rPr>
              <a:t>S/W Requirements</a:t>
            </a:r>
            <a:endParaRPr lang="en-GB" b="1" dirty="0">
              <a:solidFill>
                <a:schemeClr val="tx2"/>
              </a:solidFill>
              <a:latin typeface="Calibri" panose="020F0502020204030204" pitchFamily="34" charset="0"/>
              <a:cs typeface="Calibri" panose="020F0502020204030204" pitchFamily="34" charset="0"/>
            </a:endParaRPr>
          </a:p>
        </p:txBody>
      </p:sp>
      <p:sp>
        <p:nvSpPr>
          <p:cNvPr id="24" name="Speech Bubble: Oval 23">
            <a:extLst>
              <a:ext uri="{FF2B5EF4-FFF2-40B4-BE49-F238E27FC236}">
                <a16:creationId xmlns:a16="http://schemas.microsoft.com/office/drawing/2014/main" id="{FE2A6C49-0619-4805-BB2E-6DC55E3116F5}"/>
              </a:ext>
            </a:extLst>
          </p:cNvPr>
          <p:cNvSpPr/>
          <p:nvPr/>
        </p:nvSpPr>
        <p:spPr>
          <a:xfrm>
            <a:off x="1499431" y="1246672"/>
            <a:ext cx="2459245" cy="811326"/>
          </a:xfrm>
          <a:prstGeom prst="wedgeEllipseCallout">
            <a:avLst>
              <a:gd name="adj1" fmla="val 42174"/>
              <a:gd name="adj2" fmla="val 161082"/>
            </a:avLst>
          </a:prstGeom>
          <a:solidFill>
            <a:srgbClr val="F9FC8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alibri" panose="020F0502020204030204" pitchFamily="34" charset="0"/>
                <a:cs typeface="Calibri" panose="020F0502020204030204" pitchFamily="34" charset="0"/>
              </a:rPr>
              <a:t>Target web page for validation</a:t>
            </a:r>
          </a:p>
        </p:txBody>
      </p:sp>
      <p:grpSp>
        <p:nvGrpSpPr>
          <p:cNvPr id="11" name="Group 10">
            <a:extLst>
              <a:ext uri="{FF2B5EF4-FFF2-40B4-BE49-F238E27FC236}">
                <a16:creationId xmlns:a16="http://schemas.microsoft.com/office/drawing/2014/main" id="{EB6FA7DE-AD15-4724-92E8-CDA68B36D559}"/>
              </a:ext>
            </a:extLst>
          </p:cNvPr>
          <p:cNvGrpSpPr/>
          <p:nvPr/>
        </p:nvGrpSpPr>
        <p:grpSpPr>
          <a:xfrm>
            <a:off x="4800601" y="1206369"/>
            <a:ext cx="6210300" cy="1547078"/>
            <a:chOff x="3657601" y="1206369"/>
            <a:chExt cx="6210300" cy="1384431"/>
          </a:xfrm>
        </p:grpSpPr>
        <p:sp>
          <p:nvSpPr>
            <p:cNvPr id="6" name="Rectangle 5">
              <a:extLst>
                <a:ext uri="{FF2B5EF4-FFF2-40B4-BE49-F238E27FC236}">
                  <a16:creationId xmlns:a16="http://schemas.microsoft.com/office/drawing/2014/main" id="{5729710E-8CF0-4588-92C9-DCEC1ED5BCB4}"/>
                </a:ext>
              </a:extLst>
            </p:cNvPr>
            <p:cNvSpPr/>
            <p:nvPr/>
          </p:nvSpPr>
          <p:spPr>
            <a:xfrm>
              <a:off x="3657601" y="1206369"/>
              <a:ext cx="6210300" cy="138443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2999F587-46A3-40A3-9A3E-362BAB715ED1}"/>
                </a:ext>
              </a:extLst>
            </p:cNvPr>
            <p:cNvSpPr/>
            <p:nvPr/>
          </p:nvSpPr>
          <p:spPr>
            <a:xfrm>
              <a:off x="3738377" y="1386488"/>
              <a:ext cx="1749005" cy="1099026"/>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Calibri" panose="020F0502020204030204" pitchFamily="34" charset="0"/>
                  <a:cs typeface="Calibri" panose="020F0502020204030204" pitchFamily="34" charset="0"/>
                </a:rPr>
                <a:t>Variable, data types, functions and scope</a:t>
              </a:r>
            </a:p>
          </p:txBody>
        </p:sp>
        <p:sp>
          <p:nvSpPr>
            <p:cNvPr id="26" name="Rectangle: Rounded Corners 25">
              <a:extLst>
                <a:ext uri="{FF2B5EF4-FFF2-40B4-BE49-F238E27FC236}">
                  <a16:creationId xmlns:a16="http://schemas.microsoft.com/office/drawing/2014/main" id="{8AC3362E-5540-4368-93E4-919715457CDD}"/>
                </a:ext>
              </a:extLst>
            </p:cNvPr>
            <p:cNvSpPr/>
            <p:nvPr/>
          </p:nvSpPr>
          <p:spPr>
            <a:xfrm>
              <a:off x="6031770" y="1429309"/>
              <a:ext cx="1524000" cy="1044090"/>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Calibri" panose="020F0502020204030204" pitchFamily="34" charset="0"/>
                  <a:cs typeface="Calibri" panose="020F0502020204030204" pitchFamily="34" charset="0"/>
                </a:rPr>
                <a:t>Array, String and Object</a:t>
              </a:r>
            </a:p>
          </p:txBody>
        </p:sp>
        <p:sp>
          <p:nvSpPr>
            <p:cNvPr id="27" name="Rectangle: Rounded Corners 26">
              <a:extLst>
                <a:ext uri="{FF2B5EF4-FFF2-40B4-BE49-F238E27FC236}">
                  <a16:creationId xmlns:a16="http://schemas.microsoft.com/office/drawing/2014/main" id="{ADDC0619-8E32-4E66-AEC6-514C0450248D}"/>
                </a:ext>
              </a:extLst>
            </p:cNvPr>
            <p:cNvSpPr/>
            <p:nvPr/>
          </p:nvSpPr>
          <p:spPr>
            <a:xfrm>
              <a:off x="8100158" y="1420726"/>
              <a:ext cx="1739092" cy="955713"/>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Calibri" panose="020F0502020204030204" pitchFamily="34" charset="0"/>
                  <a:cs typeface="Calibri" panose="020F0502020204030204" pitchFamily="34" charset="0"/>
                </a:rPr>
                <a:t>DOM and Form Manipulation methods</a:t>
              </a:r>
            </a:p>
          </p:txBody>
        </p:sp>
        <p:sp>
          <p:nvSpPr>
            <p:cNvPr id="8" name="Arrow: Right 7">
              <a:extLst>
                <a:ext uri="{FF2B5EF4-FFF2-40B4-BE49-F238E27FC236}">
                  <a16:creationId xmlns:a16="http://schemas.microsoft.com/office/drawing/2014/main" id="{C17D5202-6216-4336-BEE6-91B73C0053A8}"/>
                </a:ext>
              </a:extLst>
            </p:cNvPr>
            <p:cNvSpPr/>
            <p:nvPr/>
          </p:nvSpPr>
          <p:spPr>
            <a:xfrm>
              <a:off x="5516033" y="1715261"/>
              <a:ext cx="515737" cy="366641"/>
            </a:xfrm>
            <a:prstGeom prst="right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Arrow: Right 30">
              <a:extLst>
                <a:ext uri="{FF2B5EF4-FFF2-40B4-BE49-F238E27FC236}">
                  <a16:creationId xmlns:a16="http://schemas.microsoft.com/office/drawing/2014/main" id="{3F756FC2-2FF0-43C0-BCB9-0049E723BD7D}"/>
                </a:ext>
              </a:extLst>
            </p:cNvPr>
            <p:cNvSpPr/>
            <p:nvPr/>
          </p:nvSpPr>
          <p:spPr>
            <a:xfrm>
              <a:off x="7584421" y="1752681"/>
              <a:ext cx="515737" cy="366641"/>
            </a:xfrm>
            <a:prstGeom prst="right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Arrow: Right 8">
            <a:extLst>
              <a:ext uri="{FF2B5EF4-FFF2-40B4-BE49-F238E27FC236}">
                <a16:creationId xmlns:a16="http://schemas.microsoft.com/office/drawing/2014/main" id="{99EACE59-277F-4BED-ACEA-43465B213DB4}"/>
              </a:ext>
            </a:extLst>
          </p:cNvPr>
          <p:cNvSpPr/>
          <p:nvPr/>
        </p:nvSpPr>
        <p:spPr>
          <a:xfrm>
            <a:off x="2919727" y="3304597"/>
            <a:ext cx="616565" cy="330581"/>
          </a:xfrm>
          <a:prstGeom prst="right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Arrow: Left-Up 32">
            <a:extLst>
              <a:ext uri="{FF2B5EF4-FFF2-40B4-BE49-F238E27FC236}">
                <a16:creationId xmlns:a16="http://schemas.microsoft.com/office/drawing/2014/main" id="{FB52A2CB-6B5D-41E5-9AB5-402AD80FAD70}"/>
              </a:ext>
            </a:extLst>
          </p:cNvPr>
          <p:cNvSpPr/>
          <p:nvPr/>
        </p:nvSpPr>
        <p:spPr>
          <a:xfrm flipH="1" flipV="1">
            <a:off x="4091784" y="1912243"/>
            <a:ext cx="694490" cy="1068006"/>
          </a:xfrm>
          <a:prstGeom prst="leftUpArrow">
            <a:avLst>
              <a:gd name="adj1" fmla="val 29712"/>
              <a:gd name="adj2" fmla="val 25000"/>
              <a:gd name="adj3" fmla="val 25000"/>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Calibri" panose="020F0502020204030204" pitchFamily="34" charset="0"/>
              <a:cs typeface="Calibri" panose="020F0502020204030204" pitchFamily="34" charset="0"/>
            </a:endParaRPr>
          </a:p>
        </p:txBody>
      </p:sp>
      <p:sp>
        <p:nvSpPr>
          <p:cNvPr id="34" name="Speech Bubble: Oval 33">
            <a:extLst>
              <a:ext uri="{FF2B5EF4-FFF2-40B4-BE49-F238E27FC236}">
                <a16:creationId xmlns:a16="http://schemas.microsoft.com/office/drawing/2014/main" id="{7945FE48-896B-47E4-B329-44143EB05AE5}"/>
              </a:ext>
            </a:extLst>
          </p:cNvPr>
          <p:cNvSpPr/>
          <p:nvPr/>
        </p:nvSpPr>
        <p:spPr>
          <a:xfrm>
            <a:off x="8985290" y="2936576"/>
            <a:ext cx="1678407" cy="1167979"/>
          </a:xfrm>
          <a:prstGeom prst="wedgeEllipseCallout">
            <a:avLst>
              <a:gd name="adj1" fmla="val -120315"/>
              <a:gd name="adj2" fmla="val -63089"/>
            </a:avLst>
          </a:prstGeom>
          <a:solidFill>
            <a:srgbClr val="F9FC8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alibri" panose="020F0502020204030204" pitchFamily="34" charset="0"/>
                <a:cs typeface="Calibri" panose="020F0502020204030204" pitchFamily="34" charset="0"/>
              </a:rPr>
              <a:t>Cheat Sheet for JavaScript</a:t>
            </a:r>
          </a:p>
        </p:txBody>
      </p:sp>
      <p:grpSp>
        <p:nvGrpSpPr>
          <p:cNvPr id="43" name="Group 42">
            <a:extLst>
              <a:ext uri="{FF2B5EF4-FFF2-40B4-BE49-F238E27FC236}">
                <a16:creationId xmlns:a16="http://schemas.microsoft.com/office/drawing/2014/main" id="{33238E8A-20B7-4405-AEE1-E2762CAD157C}"/>
              </a:ext>
            </a:extLst>
          </p:cNvPr>
          <p:cNvGrpSpPr/>
          <p:nvPr/>
        </p:nvGrpSpPr>
        <p:grpSpPr>
          <a:xfrm>
            <a:off x="4782180" y="4451483"/>
            <a:ext cx="6134896" cy="983383"/>
            <a:chOff x="3704354" y="1616440"/>
            <a:chExt cx="6134896" cy="983383"/>
          </a:xfrm>
        </p:grpSpPr>
        <p:sp>
          <p:nvSpPr>
            <p:cNvPr id="45" name="Rectangle: Rounded Corners 44">
              <a:extLst>
                <a:ext uri="{FF2B5EF4-FFF2-40B4-BE49-F238E27FC236}">
                  <a16:creationId xmlns:a16="http://schemas.microsoft.com/office/drawing/2014/main" id="{9ADE33F0-C849-4056-BC7D-0C0188FFBFA3}"/>
                </a:ext>
              </a:extLst>
            </p:cNvPr>
            <p:cNvSpPr/>
            <p:nvPr/>
          </p:nvSpPr>
          <p:spPr>
            <a:xfrm>
              <a:off x="3704354" y="1616440"/>
              <a:ext cx="1749005" cy="983383"/>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Calibri" panose="020F0502020204030204" pitchFamily="34" charset="0"/>
                  <a:cs typeface="Calibri" panose="020F0502020204030204" pitchFamily="34" charset="0"/>
                </a:rPr>
                <a:t>let and const</a:t>
              </a:r>
            </a:p>
          </p:txBody>
        </p:sp>
        <p:sp>
          <p:nvSpPr>
            <p:cNvPr id="46" name="Rectangle: Rounded Corners 45">
              <a:extLst>
                <a:ext uri="{FF2B5EF4-FFF2-40B4-BE49-F238E27FC236}">
                  <a16:creationId xmlns:a16="http://schemas.microsoft.com/office/drawing/2014/main" id="{BC2F7E25-2CDB-48DD-BDD0-6AAC9132295D}"/>
                </a:ext>
              </a:extLst>
            </p:cNvPr>
            <p:cNvSpPr/>
            <p:nvPr/>
          </p:nvSpPr>
          <p:spPr>
            <a:xfrm>
              <a:off x="6031770" y="1638859"/>
              <a:ext cx="1524000" cy="955713"/>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Calibri" panose="020F0502020204030204" pitchFamily="34" charset="0"/>
                  <a:cs typeface="Calibri" panose="020F0502020204030204" pitchFamily="34" charset="0"/>
                </a:rPr>
                <a:t>Arrow Functions</a:t>
              </a:r>
            </a:p>
          </p:txBody>
        </p:sp>
        <p:sp>
          <p:nvSpPr>
            <p:cNvPr id="47" name="Rectangle: Rounded Corners 46">
              <a:extLst>
                <a:ext uri="{FF2B5EF4-FFF2-40B4-BE49-F238E27FC236}">
                  <a16:creationId xmlns:a16="http://schemas.microsoft.com/office/drawing/2014/main" id="{D4F14437-3FB1-4D78-8182-CC5B41E91852}"/>
                </a:ext>
              </a:extLst>
            </p:cNvPr>
            <p:cNvSpPr/>
            <p:nvPr/>
          </p:nvSpPr>
          <p:spPr>
            <a:xfrm>
              <a:off x="8100158" y="1630276"/>
              <a:ext cx="1739092" cy="955713"/>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Calibri" panose="020F0502020204030204" pitchFamily="34" charset="0"/>
                  <a:cs typeface="Calibri" panose="020F0502020204030204" pitchFamily="34" charset="0"/>
                </a:rPr>
                <a:t>Class and objects</a:t>
              </a:r>
            </a:p>
          </p:txBody>
        </p:sp>
        <p:sp>
          <p:nvSpPr>
            <p:cNvPr id="48" name="Arrow: Right 47">
              <a:extLst>
                <a:ext uri="{FF2B5EF4-FFF2-40B4-BE49-F238E27FC236}">
                  <a16:creationId xmlns:a16="http://schemas.microsoft.com/office/drawing/2014/main" id="{DE156272-DA92-4224-BC6F-3F2C9EE12C1F}"/>
                </a:ext>
              </a:extLst>
            </p:cNvPr>
            <p:cNvSpPr/>
            <p:nvPr/>
          </p:nvSpPr>
          <p:spPr>
            <a:xfrm>
              <a:off x="5487382" y="1972735"/>
              <a:ext cx="580911" cy="302392"/>
            </a:xfrm>
            <a:prstGeom prst="right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Arrow: Right 48">
              <a:extLst>
                <a:ext uri="{FF2B5EF4-FFF2-40B4-BE49-F238E27FC236}">
                  <a16:creationId xmlns:a16="http://schemas.microsoft.com/office/drawing/2014/main" id="{E54EBDAB-D802-4B64-8BDD-FC4F4E8D836E}"/>
                </a:ext>
              </a:extLst>
            </p:cNvPr>
            <p:cNvSpPr/>
            <p:nvPr/>
          </p:nvSpPr>
          <p:spPr>
            <a:xfrm>
              <a:off x="7584421" y="1908485"/>
              <a:ext cx="515737" cy="366641"/>
            </a:xfrm>
            <a:prstGeom prst="right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0" name="Speech Bubble: Oval 49">
            <a:extLst>
              <a:ext uri="{FF2B5EF4-FFF2-40B4-BE49-F238E27FC236}">
                <a16:creationId xmlns:a16="http://schemas.microsoft.com/office/drawing/2014/main" id="{CF5942D1-CD65-4778-B0C7-58940F7F373B}"/>
              </a:ext>
            </a:extLst>
          </p:cNvPr>
          <p:cNvSpPr/>
          <p:nvPr/>
        </p:nvSpPr>
        <p:spPr>
          <a:xfrm>
            <a:off x="6077698" y="5693102"/>
            <a:ext cx="1678407" cy="965099"/>
          </a:xfrm>
          <a:prstGeom prst="wedgeEllipseCallout">
            <a:avLst>
              <a:gd name="adj1" fmla="val -174795"/>
              <a:gd name="adj2" fmla="val -72875"/>
            </a:avLst>
          </a:prstGeom>
          <a:solidFill>
            <a:srgbClr val="F9FC8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alibri" panose="020F0502020204030204" pitchFamily="34" charset="0"/>
                <a:cs typeface="Calibri" panose="020F0502020204030204" pitchFamily="34" charset="0"/>
              </a:rPr>
              <a:t>Cheat Sheet for advanced JavaScript</a:t>
            </a:r>
          </a:p>
        </p:txBody>
      </p:sp>
      <p:sp>
        <p:nvSpPr>
          <p:cNvPr id="51" name="Rectangle: Rounded Corners 50">
            <a:extLst>
              <a:ext uri="{FF2B5EF4-FFF2-40B4-BE49-F238E27FC236}">
                <a16:creationId xmlns:a16="http://schemas.microsoft.com/office/drawing/2014/main" id="{F061E9B0-D8F1-4293-9F65-D6E13965D083}"/>
              </a:ext>
            </a:extLst>
          </p:cNvPr>
          <p:cNvSpPr/>
          <p:nvPr/>
        </p:nvSpPr>
        <p:spPr>
          <a:xfrm>
            <a:off x="2472966" y="4501462"/>
            <a:ext cx="1638475" cy="9792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Calibri" panose="020F0502020204030204" pitchFamily="34" charset="0"/>
                <a:cs typeface="Calibri" panose="020F0502020204030204" pitchFamily="34" charset="0"/>
              </a:rPr>
              <a:t>Advanced JavaScript</a:t>
            </a:r>
          </a:p>
        </p:txBody>
      </p:sp>
      <p:sp>
        <p:nvSpPr>
          <p:cNvPr id="13" name="Arrow: Right 12">
            <a:extLst>
              <a:ext uri="{FF2B5EF4-FFF2-40B4-BE49-F238E27FC236}">
                <a16:creationId xmlns:a16="http://schemas.microsoft.com/office/drawing/2014/main" id="{13688140-E011-46DB-B6D3-60AB7013254A}"/>
              </a:ext>
            </a:extLst>
          </p:cNvPr>
          <p:cNvSpPr/>
          <p:nvPr/>
        </p:nvSpPr>
        <p:spPr>
          <a:xfrm>
            <a:off x="4140092" y="4807777"/>
            <a:ext cx="637344" cy="366642"/>
          </a:xfrm>
          <a:prstGeom prst="right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Arrow: Bent 14">
            <a:extLst>
              <a:ext uri="{FF2B5EF4-FFF2-40B4-BE49-F238E27FC236}">
                <a16:creationId xmlns:a16="http://schemas.microsoft.com/office/drawing/2014/main" id="{78E67727-75F1-405C-9B07-11DC5DC9FECD}"/>
              </a:ext>
            </a:extLst>
          </p:cNvPr>
          <p:cNvSpPr/>
          <p:nvPr/>
        </p:nvSpPr>
        <p:spPr>
          <a:xfrm flipV="1">
            <a:off x="1821776" y="4028408"/>
            <a:ext cx="678388" cy="1146011"/>
          </a:xfrm>
          <a:prstGeom prst="bentArrow">
            <a:avLst>
              <a:gd name="adj1" fmla="val 25000"/>
              <a:gd name="adj2" fmla="val 25000"/>
              <a:gd name="adj3" fmla="val 25000"/>
              <a:gd name="adj4" fmla="val 11218"/>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6304585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822E4-F6C9-4A61-A764-B7D7CF8678CD}"/>
              </a:ext>
            </a:extLst>
          </p:cNvPr>
          <p:cNvSpPr>
            <a:spLocks noGrp="1"/>
          </p:cNvSpPr>
          <p:nvPr>
            <p:ph type="title"/>
          </p:nvPr>
        </p:nvSpPr>
        <p:spPr/>
        <p:txBody>
          <a:bodyPr/>
          <a:lstStyle/>
          <a:p>
            <a:r>
              <a:rPr lang="en-US" dirty="0"/>
              <a:t>let and const keyword </a:t>
            </a:r>
          </a:p>
        </p:txBody>
      </p:sp>
      <p:sp>
        <p:nvSpPr>
          <p:cNvPr id="3" name="Content Placeholder 2">
            <a:extLst>
              <a:ext uri="{FF2B5EF4-FFF2-40B4-BE49-F238E27FC236}">
                <a16:creationId xmlns:a16="http://schemas.microsoft.com/office/drawing/2014/main" id="{F16D60B5-7C08-4215-AC53-A1183FA1BBE5}"/>
              </a:ext>
            </a:extLst>
          </p:cNvPr>
          <p:cNvSpPr>
            <a:spLocks noGrp="1"/>
          </p:cNvSpPr>
          <p:nvPr>
            <p:ph idx="1"/>
          </p:nvPr>
        </p:nvSpPr>
        <p:spPr>
          <a:xfrm>
            <a:off x="1467092" y="1371600"/>
            <a:ext cx="4171709" cy="4798411"/>
          </a:xfrm>
        </p:spPr>
        <p:txBody>
          <a:bodyPr>
            <a:normAutofit fontScale="92500" lnSpcReduction="10000"/>
          </a:bodyPr>
          <a:lstStyle/>
          <a:p>
            <a:r>
              <a:rPr lang="en-US" dirty="0"/>
              <a:t>B</a:t>
            </a:r>
            <a:r>
              <a:rPr lang="en-US" spc="-10" dirty="0">
                <a:cs typeface="Arial"/>
              </a:rPr>
              <a:t>oth are block scoped i.e. will be accessible only inside the block wherever they are declared.</a:t>
            </a:r>
          </a:p>
          <a:p>
            <a:r>
              <a:rPr lang="en-US" spc="-10" dirty="0">
                <a:cs typeface="Arial"/>
              </a:rPr>
              <a:t>let is the new var and  const is single-assignment.</a:t>
            </a:r>
          </a:p>
          <a:p>
            <a:r>
              <a:rPr lang="en-US" altLang="en-US" dirty="0">
                <a:cs typeface="Consolas" panose="020B0609020204030204" pitchFamily="49" charset="0"/>
              </a:rPr>
              <a:t>let  de</a:t>
            </a:r>
            <a:r>
              <a:rPr lang="en-US" altLang="en-US" dirty="0">
                <a:cs typeface="Arial" panose="020B0604020202020204" pitchFamily="34" charset="0"/>
              </a:rPr>
              <a:t>clares a block-scoped, local variable, optionally initializing it to a value.</a:t>
            </a:r>
          </a:p>
          <a:p>
            <a:r>
              <a:rPr lang="en-US" altLang="en-US" dirty="0">
                <a:cs typeface="Consolas" panose="020B0609020204030204" pitchFamily="49" charset="0"/>
              </a:rPr>
              <a:t>const d</a:t>
            </a:r>
            <a:r>
              <a:rPr lang="en-US" altLang="en-US" dirty="0">
                <a:cs typeface="Arial" panose="020B0604020202020204" pitchFamily="34" charset="0"/>
              </a:rPr>
              <a:t>eclares a block-scoped, read-only named constant.</a:t>
            </a:r>
            <a:endParaRPr lang="en-US" dirty="0"/>
          </a:p>
        </p:txBody>
      </p:sp>
      <p:pic>
        <p:nvPicPr>
          <p:cNvPr id="4" name="Picture 3">
            <a:extLst>
              <a:ext uri="{FF2B5EF4-FFF2-40B4-BE49-F238E27FC236}">
                <a16:creationId xmlns:a16="http://schemas.microsoft.com/office/drawing/2014/main" id="{5BC8B1CF-9AB0-49F2-85D5-DEDBC03C5E02}"/>
              </a:ext>
            </a:extLst>
          </p:cNvPr>
          <p:cNvPicPr>
            <a:picLocks noChangeAspect="1"/>
          </p:cNvPicPr>
          <p:nvPr/>
        </p:nvPicPr>
        <p:blipFill>
          <a:blip r:embed="rId2"/>
          <a:stretch>
            <a:fillRect/>
          </a:stretch>
        </p:blipFill>
        <p:spPr>
          <a:xfrm>
            <a:off x="5943601" y="1371600"/>
            <a:ext cx="4886325" cy="3305175"/>
          </a:xfrm>
          <a:prstGeom prst="rect">
            <a:avLst/>
          </a:prstGeom>
          <a:ln>
            <a:solidFill>
              <a:schemeClr val="tx1"/>
            </a:solidFill>
          </a:ln>
        </p:spPr>
      </p:pic>
    </p:spTree>
    <p:extLst>
      <p:ext uri="{BB962C8B-B14F-4D97-AF65-F5344CB8AC3E}">
        <p14:creationId xmlns:p14="http://schemas.microsoft.com/office/powerpoint/2010/main" val="5847706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A122-C55E-4AE9-9E09-8C6451755F07}"/>
              </a:ext>
            </a:extLst>
          </p:cNvPr>
          <p:cNvSpPr>
            <a:spLocks noGrp="1"/>
          </p:cNvSpPr>
          <p:nvPr>
            <p:ph type="title"/>
          </p:nvPr>
        </p:nvSpPr>
        <p:spPr/>
        <p:txBody>
          <a:bodyPr/>
          <a:lstStyle/>
          <a:p>
            <a:r>
              <a:rPr lang="en-US" dirty="0"/>
              <a:t>Arrow functions</a:t>
            </a:r>
          </a:p>
        </p:txBody>
      </p:sp>
      <p:sp>
        <p:nvSpPr>
          <p:cNvPr id="3" name="Content Placeholder 2">
            <a:extLst>
              <a:ext uri="{FF2B5EF4-FFF2-40B4-BE49-F238E27FC236}">
                <a16:creationId xmlns:a16="http://schemas.microsoft.com/office/drawing/2014/main" id="{4006A943-4B2A-4F1A-9966-0A41BFADBA8D}"/>
              </a:ext>
            </a:extLst>
          </p:cNvPr>
          <p:cNvSpPr>
            <a:spLocks noGrp="1"/>
          </p:cNvSpPr>
          <p:nvPr>
            <p:ph idx="1"/>
          </p:nvPr>
        </p:nvSpPr>
        <p:spPr>
          <a:xfrm>
            <a:off x="1371601" y="1259576"/>
            <a:ext cx="4171709" cy="4036849"/>
          </a:xfrm>
        </p:spPr>
        <p:txBody>
          <a:bodyPr>
            <a:normAutofit fontScale="92500" lnSpcReduction="20000"/>
          </a:bodyPr>
          <a:lstStyle/>
          <a:p>
            <a:pPr marL="342900" indent="-342900"/>
            <a:r>
              <a:rPr lang="en-US" dirty="0"/>
              <a:t>Arrow functions were introduced as a new syntax for writing JavaScript functions.</a:t>
            </a:r>
          </a:p>
          <a:p>
            <a:pPr marL="342900" indent="-342900"/>
            <a:r>
              <a:rPr lang="en-US" dirty="0"/>
              <a:t>They save developers time and simplify function scope.</a:t>
            </a:r>
          </a:p>
          <a:p>
            <a:pPr marL="342900" indent="-342900"/>
            <a:r>
              <a:rPr lang="en-US" dirty="0"/>
              <a:t>They use a token =&gt; that looks like a fat arrow</a:t>
            </a:r>
          </a:p>
          <a:p>
            <a:pPr marL="342900" indent="-342900"/>
            <a:r>
              <a:rPr lang="en-US" dirty="0"/>
              <a:t>Syntax:</a:t>
            </a:r>
          </a:p>
          <a:p>
            <a:pPr marL="0" indent="0">
              <a:buNone/>
            </a:pPr>
            <a:r>
              <a:rPr lang="en-US" dirty="0"/>
              <a:t>     (param1,param2) =&gt;  { //expression statements}	</a:t>
            </a:r>
          </a:p>
        </p:txBody>
      </p:sp>
      <p:pic>
        <p:nvPicPr>
          <p:cNvPr id="4" name="Picture 3">
            <a:extLst>
              <a:ext uri="{FF2B5EF4-FFF2-40B4-BE49-F238E27FC236}">
                <a16:creationId xmlns:a16="http://schemas.microsoft.com/office/drawing/2014/main" id="{1BF66A02-1FA8-41BD-91A7-2CFCE5EB2FF9}"/>
              </a:ext>
            </a:extLst>
          </p:cNvPr>
          <p:cNvPicPr>
            <a:picLocks noChangeAspect="1"/>
          </p:cNvPicPr>
          <p:nvPr/>
        </p:nvPicPr>
        <p:blipFill>
          <a:blip r:embed="rId2"/>
          <a:stretch>
            <a:fillRect/>
          </a:stretch>
        </p:blipFill>
        <p:spPr>
          <a:xfrm>
            <a:off x="5758835" y="1295838"/>
            <a:ext cx="5169244" cy="1643124"/>
          </a:xfrm>
          <a:prstGeom prst="rect">
            <a:avLst/>
          </a:prstGeom>
          <a:ln>
            <a:solidFill>
              <a:schemeClr val="tx1"/>
            </a:solidFill>
          </a:ln>
        </p:spPr>
      </p:pic>
      <p:pic>
        <p:nvPicPr>
          <p:cNvPr id="5" name="Picture 4">
            <a:extLst>
              <a:ext uri="{FF2B5EF4-FFF2-40B4-BE49-F238E27FC236}">
                <a16:creationId xmlns:a16="http://schemas.microsoft.com/office/drawing/2014/main" id="{906CA33B-0FB6-46E6-B273-D1CB38B278DB}"/>
              </a:ext>
            </a:extLst>
          </p:cNvPr>
          <p:cNvPicPr>
            <a:picLocks noChangeAspect="1"/>
          </p:cNvPicPr>
          <p:nvPr/>
        </p:nvPicPr>
        <p:blipFill>
          <a:blip r:embed="rId3"/>
          <a:stretch>
            <a:fillRect/>
          </a:stretch>
        </p:blipFill>
        <p:spPr>
          <a:xfrm>
            <a:off x="5758836" y="3278000"/>
            <a:ext cx="5230229" cy="1522600"/>
          </a:xfrm>
          <a:prstGeom prst="rect">
            <a:avLst/>
          </a:prstGeom>
          <a:ln>
            <a:solidFill>
              <a:schemeClr val="tx1"/>
            </a:solidFill>
          </a:ln>
        </p:spPr>
      </p:pic>
    </p:spTree>
    <p:extLst>
      <p:ext uri="{BB962C8B-B14F-4D97-AF65-F5344CB8AC3E}">
        <p14:creationId xmlns:p14="http://schemas.microsoft.com/office/powerpoint/2010/main" val="13629197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B4591-9C90-4523-BCEA-6E7FB2461A47}"/>
              </a:ext>
            </a:extLst>
          </p:cNvPr>
          <p:cNvSpPr>
            <a:spLocks noGrp="1"/>
          </p:cNvSpPr>
          <p:nvPr>
            <p:ph type="title"/>
          </p:nvPr>
        </p:nvSpPr>
        <p:spPr/>
        <p:txBody>
          <a:bodyPr/>
          <a:lstStyle/>
          <a:p>
            <a:r>
              <a:rPr lang="en-US" dirty="0"/>
              <a:t>More Examples on Arrow Functions</a:t>
            </a:r>
          </a:p>
        </p:txBody>
      </p:sp>
      <p:sp>
        <p:nvSpPr>
          <p:cNvPr id="3" name="Arrow: Right 2">
            <a:extLst>
              <a:ext uri="{FF2B5EF4-FFF2-40B4-BE49-F238E27FC236}">
                <a16:creationId xmlns:a16="http://schemas.microsoft.com/office/drawing/2014/main" id="{59CF50AC-DF4A-4941-B90E-7834614737BD}"/>
              </a:ext>
            </a:extLst>
          </p:cNvPr>
          <p:cNvSpPr/>
          <p:nvPr/>
        </p:nvSpPr>
        <p:spPr>
          <a:xfrm>
            <a:off x="1905001" y="4572000"/>
            <a:ext cx="3686221" cy="1219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With Arrow Functions</a:t>
            </a:r>
          </a:p>
        </p:txBody>
      </p:sp>
      <p:pic>
        <p:nvPicPr>
          <p:cNvPr id="7" name="Picture 6">
            <a:extLst>
              <a:ext uri="{FF2B5EF4-FFF2-40B4-BE49-F238E27FC236}">
                <a16:creationId xmlns:a16="http://schemas.microsoft.com/office/drawing/2014/main" id="{6C9EB628-4A4E-467C-835C-01B01268625C}"/>
              </a:ext>
            </a:extLst>
          </p:cNvPr>
          <p:cNvPicPr>
            <a:picLocks noChangeAspect="1"/>
          </p:cNvPicPr>
          <p:nvPr/>
        </p:nvPicPr>
        <p:blipFill>
          <a:blip r:embed="rId2"/>
          <a:stretch>
            <a:fillRect/>
          </a:stretch>
        </p:blipFill>
        <p:spPr>
          <a:xfrm>
            <a:off x="5591222" y="1142999"/>
            <a:ext cx="5190597" cy="2895600"/>
          </a:xfrm>
          <a:prstGeom prst="rect">
            <a:avLst/>
          </a:prstGeom>
          <a:ln>
            <a:solidFill>
              <a:schemeClr val="tx1"/>
            </a:solidFill>
          </a:ln>
        </p:spPr>
      </p:pic>
      <p:pic>
        <p:nvPicPr>
          <p:cNvPr id="8" name="Picture 7">
            <a:extLst>
              <a:ext uri="{FF2B5EF4-FFF2-40B4-BE49-F238E27FC236}">
                <a16:creationId xmlns:a16="http://schemas.microsoft.com/office/drawing/2014/main" id="{6A35BC24-5CFF-4F62-B3E1-DEFFF06EBAF8}"/>
              </a:ext>
            </a:extLst>
          </p:cNvPr>
          <p:cNvPicPr>
            <a:picLocks noChangeAspect="1"/>
          </p:cNvPicPr>
          <p:nvPr/>
        </p:nvPicPr>
        <p:blipFill>
          <a:blip r:embed="rId3"/>
          <a:stretch>
            <a:fillRect/>
          </a:stretch>
        </p:blipFill>
        <p:spPr>
          <a:xfrm>
            <a:off x="5591222" y="4038600"/>
            <a:ext cx="5190597" cy="2383231"/>
          </a:xfrm>
          <a:prstGeom prst="rect">
            <a:avLst/>
          </a:prstGeom>
          <a:ln>
            <a:solidFill>
              <a:schemeClr val="tx1"/>
            </a:solidFill>
          </a:ln>
        </p:spPr>
      </p:pic>
      <p:sp>
        <p:nvSpPr>
          <p:cNvPr id="9" name="Arrow: Right 8">
            <a:extLst>
              <a:ext uri="{FF2B5EF4-FFF2-40B4-BE49-F238E27FC236}">
                <a16:creationId xmlns:a16="http://schemas.microsoft.com/office/drawing/2014/main" id="{11EB5899-830A-4E47-B0B2-6C7BFB0C1923}"/>
              </a:ext>
            </a:extLst>
          </p:cNvPr>
          <p:cNvSpPr/>
          <p:nvPr/>
        </p:nvSpPr>
        <p:spPr>
          <a:xfrm>
            <a:off x="1905001" y="1981199"/>
            <a:ext cx="3686221" cy="1219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Without Arrow Functions</a:t>
            </a:r>
          </a:p>
        </p:txBody>
      </p:sp>
    </p:spTree>
    <p:extLst>
      <p:ext uri="{BB962C8B-B14F-4D97-AF65-F5344CB8AC3E}">
        <p14:creationId xmlns:p14="http://schemas.microsoft.com/office/powerpoint/2010/main" val="17136833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C5448-E505-4BEE-A1C9-D2A915B9AC94}"/>
              </a:ext>
            </a:extLst>
          </p:cNvPr>
          <p:cNvSpPr>
            <a:spLocks noGrp="1"/>
          </p:cNvSpPr>
          <p:nvPr>
            <p:ph type="title"/>
          </p:nvPr>
        </p:nvSpPr>
        <p:spPr/>
        <p:txBody>
          <a:bodyPr/>
          <a:lstStyle/>
          <a:p>
            <a:r>
              <a:rPr lang="en-US" dirty="0"/>
              <a:t>Class and Object</a:t>
            </a:r>
          </a:p>
        </p:txBody>
      </p:sp>
      <p:sp>
        <p:nvSpPr>
          <p:cNvPr id="3" name="Content Placeholder 2">
            <a:extLst>
              <a:ext uri="{FF2B5EF4-FFF2-40B4-BE49-F238E27FC236}">
                <a16:creationId xmlns:a16="http://schemas.microsoft.com/office/drawing/2014/main" id="{FF2A1561-736A-4BAF-A6AB-A6D4700B711F}"/>
              </a:ext>
            </a:extLst>
          </p:cNvPr>
          <p:cNvSpPr>
            <a:spLocks noGrp="1"/>
          </p:cNvSpPr>
          <p:nvPr>
            <p:ph idx="1"/>
          </p:nvPr>
        </p:nvSpPr>
        <p:spPr>
          <a:xfrm>
            <a:off x="1429233" y="1525095"/>
            <a:ext cx="4324109" cy="3807811"/>
          </a:xfrm>
        </p:spPr>
        <p:txBody>
          <a:bodyPr>
            <a:normAutofit fontScale="77500" lnSpcReduction="20000"/>
          </a:bodyPr>
          <a:lstStyle/>
          <a:p>
            <a:pPr>
              <a:lnSpc>
                <a:spcPct val="150000"/>
              </a:lnSpc>
            </a:pPr>
            <a:r>
              <a:rPr lang="en-US" dirty="0"/>
              <a:t>A class is a blueprint that contains the variables and the methods.</a:t>
            </a:r>
          </a:p>
          <a:p>
            <a:pPr>
              <a:lnSpc>
                <a:spcPct val="150000"/>
              </a:lnSpc>
            </a:pPr>
            <a:r>
              <a:rPr lang="en-US" dirty="0"/>
              <a:t>An object is an instance of class.</a:t>
            </a:r>
            <a:endParaRPr lang="en-IN" dirty="0"/>
          </a:p>
          <a:p>
            <a:r>
              <a:rPr lang="en-US" dirty="0"/>
              <a:t>A class contains:</a:t>
            </a:r>
          </a:p>
          <a:p>
            <a:pPr lvl="1"/>
            <a:r>
              <a:rPr lang="en-US" sz="1800" dirty="0">
                <a:latin typeface="Body Level 1"/>
              </a:rPr>
              <a:t>Field / Data members</a:t>
            </a:r>
          </a:p>
          <a:p>
            <a:pPr lvl="1"/>
            <a:r>
              <a:rPr lang="en-US" sz="1800" dirty="0">
                <a:latin typeface="Body Level 1"/>
              </a:rPr>
              <a:t>Constructors</a:t>
            </a:r>
          </a:p>
          <a:p>
            <a:pPr lvl="1"/>
            <a:r>
              <a:rPr lang="en-US" sz="1800" dirty="0">
                <a:latin typeface="Body Level 1"/>
              </a:rPr>
              <a:t>Member functions</a:t>
            </a:r>
          </a:p>
          <a:p>
            <a:pPr marL="0" indent="0">
              <a:buNone/>
            </a:pPr>
            <a:r>
              <a:rPr lang="en-US" dirty="0"/>
              <a:t>	</a:t>
            </a:r>
          </a:p>
        </p:txBody>
      </p:sp>
      <p:pic>
        <p:nvPicPr>
          <p:cNvPr id="7" name="Picture 6">
            <a:extLst>
              <a:ext uri="{FF2B5EF4-FFF2-40B4-BE49-F238E27FC236}">
                <a16:creationId xmlns:a16="http://schemas.microsoft.com/office/drawing/2014/main" id="{1DD90FBA-DE03-4951-B268-A512AE938E28}"/>
              </a:ext>
            </a:extLst>
          </p:cNvPr>
          <p:cNvPicPr>
            <a:picLocks noChangeAspect="1"/>
          </p:cNvPicPr>
          <p:nvPr/>
        </p:nvPicPr>
        <p:blipFill>
          <a:blip r:embed="rId3"/>
          <a:stretch>
            <a:fillRect/>
          </a:stretch>
        </p:blipFill>
        <p:spPr>
          <a:xfrm>
            <a:off x="5888380" y="1525094"/>
            <a:ext cx="4838459" cy="3434774"/>
          </a:xfrm>
          <a:prstGeom prst="rect">
            <a:avLst/>
          </a:prstGeom>
          <a:ln>
            <a:solidFill>
              <a:schemeClr val="tx1"/>
            </a:solidFill>
          </a:ln>
        </p:spPr>
      </p:pic>
    </p:spTree>
    <p:extLst>
      <p:ext uri="{BB962C8B-B14F-4D97-AF65-F5344CB8AC3E}">
        <p14:creationId xmlns:p14="http://schemas.microsoft.com/office/powerpoint/2010/main" val="19220688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6BF57-E0D1-4CAD-919D-A0A5C0FCD358}"/>
              </a:ext>
            </a:extLst>
          </p:cNvPr>
          <p:cNvSpPr>
            <a:spLocks noGrp="1"/>
          </p:cNvSpPr>
          <p:nvPr>
            <p:ph type="title"/>
          </p:nvPr>
        </p:nvSpPr>
        <p:spPr/>
        <p:txBody>
          <a:bodyPr/>
          <a:lstStyle/>
          <a:p>
            <a:r>
              <a:rPr lang="en-US" dirty="0"/>
              <a:t>Cheat Sheet references</a:t>
            </a:r>
          </a:p>
        </p:txBody>
      </p:sp>
      <p:sp>
        <p:nvSpPr>
          <p:cNvPr id="3" name="Content Placeholder 2">
            <a:extLst>
              <a:ext uri="{FF2B5EF4-FFF2-40B4-BE49-F238E27FC236}">
                <a16:creationId xmlns:a16="http://schemas.microsoft.com/office/drawing/2014/main" id="{9A5980D6-1B1C-4DEB-80E9-629D5947B514}"/>
              </a:ext>
            </a:extLst>
          </p:cNvPr>
          <p:cNvSpPr>
            <a:spLocks noGrp="1"/>
          </p:cNvSpPr>
          <p:nvPr>
            <p:ph idx="1"/>
          </p:nvPr>
        </p:nvSpPr>
        <p:spPr>
          <a:xfrm>
            <a:off x="1408726" y="1430772"/>
            <a:ext cx="9259747" cy="1998229"/>
          </a:xfrm>
        </p:spPr>
        <p:txBody>
          <a:bodyPr>
            <a:normAutofit/>
          </a:bodyPr>
          <a:lstStyle/>
          <a:p>
            <a:pPr marL="0" indent="0">
              <a:buNone/>
            </a:pPr>
            <a:r>
              <a:rPr lang="en-US" sz="2000" dirty="0"/>
              <a:t>Cheat Sheet for Advanced JS : Advanced JS Cheat Sheet</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31942041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A550D-055E-4A94-8F40-ADDD45C98E62}"/>
              </a:ext>
            </a:extLst>
          </p:cNvPr>
          <p:cNvSpPr>
            <a:spLocks noGrp="1"/>
          </p:cNvSpPr>
          <p:nvPr>
            <p:ph type="title"/>
          </p:nvPr>
        </p:nvSpPr>
        <p:spPr/>
        <p:txBody>
          <a:bodyPr/>
          <a:lstStyle/>
          <a:p>
            <a:r>
              <a:rPr lang="en-US" dirty="0"/>
              <a:t>Use Case on advanced JS</a:t>
            </a:r>
          </a:p>
        </p:txBody>
      </p:sp>
      <p:sp>
        <p:nvSpPr>
          <p:cNvPr id="6" name="Content Placeholder 5">
            <a:extLst>
              <a:ext uri="{FF2B5EF4-FFF2-40B4-BE49-F238E27FC236}">
                <a16:creationId xmlns:a16="http://schemas.microsoft.com/office/drawing/2014/main" id="{093DAAD8-AEFF-4E0F-AB0D-40CF72C23C1C}"/>
              </a:ext>
            </a:extLst>
          </p:cNvPr>
          <p:cNvSpPr>
            <a:spLocks noGrp="1"/>
          </p:cNvSpPr>
          <p:nvPr>
            <p:ph idx="1"/>
          </p:nvPr>
        </p:nvSpPr>
        <p:spPr>
          <a:xfrm>
            <a:off x="1467092" y="1447800"/>
            <a:ext cx="4171709" cy="4722211"/>
          </a:xfrm>
        </p:spPr>
        <p:txBody>
          <a:bodyPr/>
          <a:lstStyle/>
          <a:p>
            <a:r>
              <a:rPr lang="en-US" dirty="0"/>
              <a:t>Create the shopping list using advanced JS (arrow functions, classes etc.).</a:t>
            </a:r>
          </a:p>
          <a:p>
            <a:r>
              <a:rPr lang="en-US" dirty="0"/>
              <a:t> As and when user adds new item, it has to be added in the array of items object and display also.</a:t>
            </a:r>
          </a:p>
          <a:p>
            <a:endParaRPr lang="en-US" dirty="0"/>
          </a:p>
        </p:txBody>
      </p:sp>
      <p:pic>
        <p:nvPicPr>
          <p:cNvPr id="7" name="Picture 6">
            <a:extLst>
              <a:ext uri="{FF2B5EF4-FFF2-40B4-BE49-F238E27FC236}">
                <a16:creationId xmlns:a16="http://schemas.microsoft.com/office/drawing/2014/main" id="{8C788281-FC3B-4787-B01F-7E0CE40D520C}"/>
              </a:ext>
            </a:extLst>
          </p:cNvPr>
          <p:cNvPicPr>
            <a:picLocks noChangeAspect="1"/>
          </p:cNvPicPr>
          <p:nvPr/>
        </p:nvPicPr>
        <p:blipFill>
          <a:blip r:embed="rId2"/>
          <a:stretch>
            <a:fillRect/>
          </a:stretch>
        </p:blipFill>
        <p:spPr>
          <a:xfrm>
            <a:off x="6152324" y="1371600"/>
            <a:ext cx="4253048" cy="2901496"/>
          </a:xfrm>
          <a:prstGeom prst="rect">
            <a:avLst/>
          </a:prstGeom>
          <a:ln>
            <a:solidFill>
              <a:schemeClr val="tx1"/>
            </a:solidFill>
          </a:ln>
        </p:spPr>
      </p:pic>
    </p:spTree>
    <p:extLst>
      <p:ext uri="{BB962C8B-B14F-4D97-AF65-F5344CB8AC3E}">
        <p14:creationId xmlns:p14="http://schemas.microsoft.com/office/powerpoint/2010/main" val="37442366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6CBCD-801A-49BC-A91C-B8BC9C087C5E}"/>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0E9FF59E-1E51-4BB7-BD98-F4CD1B0F6BFD}"/>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33924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238F5-E2FC-4C78-AA54-441B0C899CC7}"/>
              </a:ext>
            </a:extLst>
          </p:cNvPr>
          <p:cNvSpPr>
            <a:spLocks noGrp="1"/>
          </p:cNvSpPr>
          <p:nvPr>
            <p:ph type="title"/>
          </p:nvPr>
        </p:nvSpPr>
        <p:spPr/>
        <p:txBody>
          <a:bodyPr/>
          <a:lstStyle/>
          <a:p>
            <a:r>
              <a:rPr lang="en-US" dirty="0"/>
              <a:t>What is JavaScript</a:t>
            </a:r>
          </a:p>
        </p:txBody>
      </p:sp>
      <p:sp>
        <p:nvSpPr>
          <p:cNvPr id="3" name="Content Placeholder 2">
            <a:extLst>
              <a:ext uri="{FF2B5EF4-FFF2-40B4-BE49-F238E27FC236}">
                <a16:creationId xmlns:a16="http://schemas.microsoft.com/office/drawing/2014/main" id="{1A439777-8842-45DB-BE75-3C33D567859C}"/>
              </a:ext>
            </a:extLst>
          </p:cNvPr>
          <p:cNvSpPr>
            <a:spLocks noGrp="1"/>
          </p:cNvSpPr>
          <p:nvPr>
            <p:ph idx="1"/>
          </p:nvPr>
        </p:nvSpPr>
        <p:spPr>
          <a:xfrm>
            <a:off x="1467092" y="1323001"/>
            <a:ext cx="5467109" cy="4238505"/>
          </a:xfrm>
        </p:spPr>
        <p:txBody>
          <a:bodyPr>
            <a:normAutofit fontScale="92500" lnSpcReduction="20000"/>
          </a:bodyPr>
          <a:lstStyle/>
          <a:p>
            <a:r>
              <a:rPr lang="en-US" dirty="0"/>
              <a:t>JavaScript is a cross-platform, object-oriented scripting language used to make webpages interactive.</a:t>
            </a:r>
          </a:p>
          <a:p>
            <a:r>
              <a:rPr lang="en-US" dirty="0">
                <a:cs typeface="Arial" pitchFamily="34" charset="0"/>
              </a:rPr>
              <a:t>When a JavaScript is placed inside a web page, the browser loads the page &amp; built-in interpreter reads the JavaScript code &amp; execute</a:t>
            </a:r>
          </a:p>
          <a:p>
            <a:r>
              <a:rPr lang="en-US" dirty="0">
                <a:cs typeface="Arial" pitchFamily="34" charset="0"/>
              </a:rPr>
              <a:t>JavaScript is case sensitive and </a:t>
            </a:r>
            <a:r>
              <a:rPr lang="en-US" dirty="0"/>
              <a:t>dynamic typing, loosely typed i.e. variable data types are not declared </a:t>
            </a:r>
          </a:p>
          <a:p>
            <a:r>
              <a:rPr lang="en-US" dirty="0"/>
              <a:t>Java</a:t>
            </a:r>
            <a:r>
              <a:rPr lang="en-US" dirty="0">
                <a:cs typeface="Arial" pitchFamily="34" charset="0"/>
              </a:rPr>
              <a:t>Script is used in Web pages for</a:t>
            </a:r>
          </a:p>
          <a:p>
            <a:pPr marL="742950" lvl="1" indent="-285750" eaLnBrk="0" hangingPunct="0">
              <a:spcBef>
                <a:spcPct val="20000"/>
              </a:spcBef>
              <a:buClr>
                <a:srgbClr val="00A1E4"/>
              </a:buClr>
              <a:buFont typeface="Arial" pitchFamily="34" charset="0"/>
              <a:buChar char="–"/>
            </a:pPr>
            <a:r>
              <a:rPr lang="en-US" sz="1800" dirty="0">
                <a:latin typeface="Body Level 1"/>
                <a:cs typeface="Arial" pitchFamily="34" charset="0"/>
              </a:rPr>
              <a:t>Validating data. </a:t>
            </a:r>
          </a:p>
          <a:p>
            <a:pPr marL="742950" lvl="1" indent="-285750" eaLnBrk="0" hangingPunct="0">
              <a:spcBef>
                <a:spcPct val="20000"/>
              </a:spcBef>
              <a:buClr>
                <a:srgbClr val="00A1E4"/>
              </a:buClr>
              <a:buFont typeface="Arial" pitchFamily="34" charset="0"/>
              <a:buChar char="–"/>
            </a:pPr>
            <a:r>
              <a:rPr lang="en-US" sz="1800" dirty="0">
                <a:latin typeface="Body Level 1"/>
                <a:cs typeface="Arial" pitchFamily="34" charset="0"/>
              </a:rPr>
              <a:t>Putting dynamic content into an HTML page.</a:t>
            </a:r>
          </a:p>
          <a:p>
            <a:pPr marL="742950" lvl="1" indent="-285750" eaLnBrk="0" hangingPunct="0">
              <a:spcBef>
                <a:spcPct val="20000"/>
              </a:spcBef>
              <a:buClr>
                <a:srgbClr val="00A1E4"/>
              </a:buClr>
              <a:buFont typeface="Arial" pitchFamily="34" charset="0"/>
              <a:buChar char="–"/>
            </a:pPr>
            <a:r>
              <a:rPr lang="en-US" sz="1800" dirty="0">
                <a:latin typeface="Body Level 1"/>
                <a:cs typeface="Arial" pitchFamily="34" charset="0"/>
              </a:rPr>
              <a:t>To make them interactive</a:t>
            </a:r>
            <a:endParaRPr lang="en-US" dirty="0"/>
          </a:p>
          <a:p>
            <a:pPr marL="0" indent="0">
              <a:buNone/>
            </a:pPr>
            <a:endParaRPr lang="en-US" dirty="0"/>
          </a:p>
          <a:p>
            <a:endParaRPr lang="en-US" dirty="0">
              <a:cs typeface="Arial" pitchFamily="34" charset="0"/>
            </a:endParaRPr>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A245E100-0EC5-4DC0-9CA2-F795F350E64F}"/>
              </a:ext>
            </a:extLst>
          </p:cNvPr>
          <p:cNvPicPr>
            <a:picLocks noChangeAspect="1"/>
          </p:cNvPicPr>
          <p:nvPr/>
        </p:nvPicPr>
        <p:blipFill>
          <a:blip r:embed="rId2"/>
          <a:stretch>
            <a:fillRect/>
          </a:stretch>
        </p:blipFill>
        <p:spPr>
          <a:xfrm>
            <a:off x="7924800" y="1323001"/>
            <a:ext cx="2438400" cy="2466975"/>
          </a:xfrm>
          <a:prstGeom prst="rect">
            <a:avLst/>
          </a:prstGeom>
          <a:ln>
            <a:solidFill>
              <a:schemeClr val="tx1"/>
            </a:solidFill>
          </a:ln>
        </p:spPr>
      </p:pic>
    </p:spTree>
    <p:extLst>
      <p:ext uri="{BB962C8B-B14F-4D97-AF65-F5344CB8AC3E}">
        <p14:creationId xmlns:p14="http://schemas.microsoft.com/office/powerpoint/2010/main" val="2412017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481AC-BCA0-4B0B-9473-76EB06A39780}"/>
              </a:ext>
            </a:extLst>
          </p:cNvPr>
          <p:cNvSpPr>
            <a:spLocks noGrp="1"/>
          </p:cNvSpPr>
          <p:nvPr>
            <p:ph type="title"/>
          </p:nvPr>
        </p:nvSpPr>
        <p:spPr/>
        <p:txBody>
          <a:bodyPr/>
          <a:lstStyle/>
          <a:p>
            <a:r>
              <a:rPr lang="en-US" dirty="0"/>
              <a:t>Client and Server side scripting</a:t>
            </a:r>
          </a:p>
        </p:txBody>
      </p:sp>
      <p:pic>
        <p:nvPicPr>
          <p:cNvPr id="23" name="Picture 22">
            <a:extLst>
              <a:ext uri="{FF2B5EF4-FFF2-40B4-BE49-F238E27FC236}">
                <a16:creationId xmlns:a16="http://schemas.microsoft.com/office/drawing/2014/main" id="{FACBDC1C-3AD6-4ED8-A0EF-916B61F9E5AB}"/>
              </a:ext>
            </a:extLst>
          </p:cNvPr>
          <p:cNvPicPr>
            <a:picLocks noChangeAspect="1"/>
          </p:cNvPicPr>
          <p:nvPr/>
        </p:nvPicPr>
        <p:blipFill>
          <a:blip r:embed="rId3"/>
          <a:stretch>
            <a:fillRect/>
          </a:stretch>
        </p:blipFill>
        <p:spPr>
          <a:xfrm>
            <a:off x="1471573" y="1600200"/>
            <a:ext cx="9264316" cy="3200400"/>
          </a:xfrm>
          <a:prstGeom prst="rect">
            <a:avLst/>
          </a:prstGeom>
        </p:spPr>
      </p:pic>
    </p:spTree>
    <p:extLst>
      <p:ext uri="{BB962C8B-B14F-4D97-AF65-F5344CB8AC3E}">
        <p14:creationId xmlns:p14="http://schemas.microsoft.com/office/powerpoint/2010/main" val="2492076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6282D58-4D7C-46FE-AEBF-FC2D029E95DA}"/>
              </a:ext>
            </a:extLst>
          </p:cNvPr>
          <p:cNvSpPr/>
          <p:nvPr/>
        </p:nvSpPr>
        <p:spPr>
          <a:xfrm>
            <a:off x="5257800" y="1219650"/>
            <a:ext cx="5269842" cy="54385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D0D5B3-6A3D-4CA4-B48A-BD670D9E7668}"/>
              </a:ext>
            </a:extLst>
          </p:cNvPr>
          <p:cNvSpPr>
            <a:spLocks noGrp="1"/>
          </p:cNvSpPr>
          <p:nvPr>
            <p:ph type="title"/>
          </p:nvPr>
        </p:nvSpPr>
        <p:spPr/>
        <p:txBody>
          <a:bodyPr/>
          <a:lstStyle/>
          <a:p>
            <a:r>
              <a:rPr lang="en-US" dirty="0"/>
              <a:t>Presenting the Use Case</a:t>
            </a:r>
          </a:p>
        </p:txBody>
      </p:sp>
      <p:pic>
        <p:nvPicPr>
          <p:cNvPr id="10" name="Picture 9">
            <a:extLst>
              <a:ext uri="{FF2B5EF4-FFF2-40B4-BE49-F238E27FC236}">
                <a16:creationId xmlns:a16="http://schemas.microsoft.com/office/drawing/2014/main" id="{2D37F716-4051-497A-A292-F3B4FEDFB793}"/>
              </a:ext>
            </a:extLst>
          </p:cNvPr>
          <p:cNvPicPr>
            <a:picLocks noChangeAspect="1"/>
          </p:cNvPicPr>
          <p:nvPr/>
        </p:nvPicPr>
        <p:blipFill>
          <a:blip r:embed="rId3"/>
          <a:stretch>
            <a:fillRect/>
          </a:stretch>
        </p:blipFill>
        <p:spPr>
          <a:xfrm>
            <a:off x="5465596" y="1304525"/>
            <a:ext cx="4854250" cy="2337191"/>
          </a:xfrm>
          <a:prstGeom prst="rect">
            <a:avLst/>
          </a:prstGeom>
        </p:spPr>
      </p:pic>
      <p:pic>
        <p:nvPicPr>
          <p:cNvPr id="13" name="Picture 12">
            <a:extLst>
              <a:ext uri="{FF2B5EF4-FFF2-40B4-BE49-F238E27FC236}">
                <a16:creationId xmlns:a16="http://schemas.microsoft.com/office/drawing/2014/main" id="{20AF5EBF-166F-4964-8FD8-8299E809E41B}"/>
              </a:ext>
            </a:extLst>
          </p:cNvPr>
          <p:cNvPicPr>
            <a:picLocks noChangeAspect="1"/>
          </p:cNvPicPr>
          <p:nvPr/>
        </p:nvPicPr>
        <p:blipFill>
          <a:blip r:embed="rId4"/>
          <a:stretch>
            <a:fillRect/>
          </a:stretch>
        </p:blipFill>
        <p:spPr>
          <a:xfrm>
            <a:off x="5465597" y="3611236"/>
            <a:ext cx="4854249" cy="3010217"/>
          </a:xfrm>
          <a:prstGeom prst="rect">
            <a:avLst/>
          </a:prstGeom>
        </p:spPr>
      </p:pic>
      <p:sp>
        <p:nvSpPr>
          <p:cNvPr id="6" name="Content Placeholder 2">
            <a:extLst>
              <a:ext uri="{FF2B5EF4-FFF2-40B4-BE49-F238E27FC236}">
                <a16:creationId xmlns:a16="http://schemas.microsoft.com/office/drawing/2014/main" id="{AF2FF9BA-6F86-4D6F-9BD2-34409A6FD05D}"/>
              </a:ext>
            </a:extLst>
          </p:cNvPr>
          <p:cNvSpPr>
            <a:spLocks noGrp="1"/>
          </p:cNvSpPr>
          <p:nvPr>
            <p:ph idx="1"/>
          </p:nvPr>
        </p:nvSpPr>
        <p:spPr>
          <a:xfrm>
            <a:off x="1296875" y="1250131"/>
            <a:ext cx="3766324" cy="4722211"/>
          </a:xfrm>
        </p:spPr>
        <p:txBody>
          <a:bodyPr>
            <a:normAutofit fontScale="62500" lnSpcReduction="20000"/>
          </a:bodyPr>
          <a:lstStyle/>
          <a:p>
            <a:pPr marL="342900" indent="-342900"/>
            <a:r>
              <a:rPr lang="en-US" dirty="0"/>
              <a:t>Design the page using HTML5.</a:t>
            </a:r>
          </a:p>
          <a:p>
            <a:pPr marL="342900" indent="-342900"/>
            <a:r>
              <a:rPr lang="en-US" dirty="0"/>
              <a:t>Make sure all the fields are required.</a:t>
            </a:r>
          </a:p>
          <a:p>
            <a:pPr marL="342900" indent="-342900"/>
            <a:r>
              <a:rPr lang="en-US" dirty="0"/>
              <a:t>Validate first name (only alphabets), last name (only alphabets), contact number(10 digits) and email-id. </a:t>
            </a:r>
          </a:p>
          <a:p>
            <a:pPr marL="342900" indent="-342900"/>
            <a:r>
              <a:rPr lang="en-US" dirty="0"/>
              <a:t>Whenever user inserts invalid value, show the error message next to text box for ex please enter only alphabets</a:t>
            </a:r>
          </a:p>
          <a:p>
            <a:pPr marL="342900" indent="-342900"/>
            <a:r>
              <a:rPr lang="en-US" dirty="0"/>
              <a:t>If both passwords do not match, show the error message once user is done with entering the confirm password value.</a:t>
            </a:r>
          </a:p>
          <a:p>
            <a:pPr marL="342900" indent="-342900"/>
            <a:r>
              <a:rPr lang="en-US" dirty="0"/>
              <a:t>Once all the values are valid and user clicks on Sign Up button, open another html page with message saying “Welcome User”.</a:t>
            </a:r>
          </a:p>
          <a:p>
            <a:endParaRPr lang="en-US" dirty="0"/>
          </a:p>
          <a:p>
            <a:endParaRPr lang="en-US" dirty="0"/>
          </a:p>
        </p:txBody>
      </p:sp>
    </p:spTree>
    <p:extLst>
      <p:ext uri="{BB962C8B-B14F-4D97-AF65-F5344CB8AC3E}">
        <p14:creationId xmlns:p14="http://schemas.microsoft.com/office/powerpoint/2010/main" val="2241998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92143-36F1-458D-83F4-A81CE81A9E4B}"/>
              </a:ext>
            </a:extLst>
          </p:cNvPr>
          <p:cNvSpPr>
            <a:spLocks noGrp="1"/>
          </p:cNvSpPr>
          <p:nvPr>
            <p:ph type="title"/>
          </p:nvPr>
        </p:nvSpPr>
        <p:spPr/>
        <p:txBody>
          <a:bodyPr/>
          <a:lstStyle/>
          <a:p>
            <a:r>
              <a:rPr lang="en-US" dirty="0"/>
              <a:t>Where to write java script</a:t>
            </a:r>
          </a:p>
        </p:txBody>
      </p:sp>
      <p:sp>
        <p:nvSpPr>
          <p:cNvPr id="3" name="Content Placeholder 2">
            <a:extLst>
              <a:ext uri="{FF2B5EF4-FFF2-40B4-BE49-F238E27FC236}">
                <a16:creationId xmlns:a16="http://schemas.microsoft.com/office/drawing/2014/main" id="{199E0C2C-8E9E-4E80-8ED9-86F28661664A}"/>
              </a:ext>
            </a:extLst>
          </p:cNvPr>
          <p:cNvSpPr>
            <a:spLocks noGrp="1"/>
          </p:cNvSpPr>
          <p:nvPr>
            <p:ph idx="1"/>
          </p:nvPr>
        </p:nvSpPr>
        <p:spPr/>
        <p:txBody>
          <a:bodyPr/>
          <a:lstStyle/>
          <a:p>
            <a:pPr>
              <a:spcBef>
                <a:spcPct val="50000"/>
              </a:spcBef>
            </a:pPr>
            <a:r>
              <a:rPr lang="en-US" dirty="0">
                <a:latin typeface="Candara" pitchFamily="34" charset="0"/>
                <a:cs typeface="Arial" pitchFamily="34" charset="0"/>
              </a:rPr>
              <a:t>Inline Scripting :  &lt;script&gt;&lt;/script&gt;</a:t>
            </a:r>
          </a:p>
          <a:p>
            <a:pPr>
              <a:spcBef>
                <a:spcPct val="50000"/>
              </a:spcBef>
            </a:pPr>
            <a:r>
              <a:rPr lang="en-US" dirty="0">
                <a:latin typeface="Candara" pitchFamily="34" charset="0"/>
                <a:cs typeface="Arial" pitchFamily="34" charset="0"/>
              </a:rPr>
              <a:t>External Scripting: &lt;script </a:t>
            </a:r>
            <a:r>
              <a:rPr lang="en-US" dirty="0" err="1">
                <a:latin typeface="Candara" pitchFamily="34" charset="0"/>
                <a:cs typeface="Arial" pitchFamily="34" charset="0"/>
              </a:rPr>
              <a:t>src</a:t>
            </a:r>
            <a:r>
              <a:rPr lang="en-US" dirty="0">
                <a:latin typeface="Candara" pitchFamily="34" charset="0"/>
                <a:cs typeface="Arial" pitchFamily="34" charset="0"/>
              </a:rPr>
              <a:t>=“myjs.js”&gt; &lt;/script&gt;</a:t>
            </a:r>
            <a:endParaRPr lang="en-US" dirty="0"/>
          </a:p>
        </p:txBody>
      </p:sp>
      <p:grpSp>
        <p:nvGrpSpPr>
          <p:cNvPr id="4" name="Group 3">
            <a:extLst>
              <a:ext uri="{FF2B5EF4-FFF2-40B4-BE49-F238E27FC236}">
                <a16:creationId xmlns:a16="http://schemas.microsoft.com/office/drawing/2014/main" id="{290B46EC-E5BB-4FE9-84B5-1E9B0EEE9479}"/>
              </a:ext>
            </a:extLst>
          </p:cNvPr>
          <p:cNvGrpSpPr/>
          <p:nvPr/>
        </p:nvGrpSpPr>
        <p:grpSpPr>
          <a:xfrm>
            <a:off x="3429001" y="2133601"/>
            <a:ext cx="6201129" cy="4276157"/>
            <a:chOff x="1447800" y="2038843"/>
            <a:chExt cx="6201129" cy="4352357"/>
          </a:xfrm>
        </p:grpSpPr>
        <p:grpSp>
          <p:nvGrpSpPr>
            <p:cNvPr id="5" name="Group 4">
              <a:extLst>
                <a:ext uri="{FF2B5EF4-FFF2-40B4-BE49-F238E27FC236}">
                  <a16:creationId xmlns:a16="http://schemas.microsoft.com/office/drawing/2014/main" id="{F6C2537C-9EF4-44A5-8A32-2BE2A1D70AF6}"/>
                </a:ext>
              </a:extLst>
            </p:cNvPr>
            <p:cNvGrpSpPr/>
            <p:nvPr/>
          </p:nvGrpSpPr>
          <p:grpSpPr>
            <a:xfrm>
              <a:off x="1447800" y="2038843"/>
              <a:ext cx="6201129" cy="4352357"/>
              <a:chOff x="1447800" y="2023338"/>
              <a:chExt cx="6201129" cy="4604148"/>
            </a:xfrm>
          </p:grpSpPr>
          <p:sp>
            <p:nvSpPr>
              <p:cNvPr id="7" name="Text Box 6" descr="cross-tab-1">
                <a:extLst>
                  <a:ext uri="{FF2B5EF4-FFF2-40B4-BE49-F238E27FC236}">
                    <a16:creationId xmlns:a16="http://schemas.microsoft.com/office/drawing/2014/main" id="{8C01FECF-E38C-49EA-82E6-7F2A5B83E06E}"/>
                  </a:ext>
                </a:extLst>
              </p:cNvPr>
              <p:cNvSpPr txBox="1">
                <a:spLocks noChangeArrowheads="1"/>
              </p:cNvSpPr>
              <p:nvPr/>
            </p:nvSpPr>
            <p:spPr bwMode="auto">
              <a:xfrm>
                <a:off x="1550253" y="3989078"/>
                <a:ext cx="2339555" cy="1292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dirty="0">
                    <a:latin typeface="Candara" pitchFamily="34" charset="0"/>
                    <a:cs typeface="Arial" pitchFamily="34" charset="0"/>
                  </a:rPr>
                  <a:t> &lt;script&gt;</a:t>
                </a:r>
              </a:p>
              <a:p>
                <a:pPr eaLnBrk="1" hangingPunct="1">
                  <a:spcBef>
                    <a:spcPct val="50000"/>
                  </a:spcBef>
                </a:pPr>
                <a:r>
                  <a:rPr lang="en-US" dirty="0">
                    <a:latin typeface="Candara" pitchFamily="34" charset="0"/>
                    <a:cs typeface="Arial" pitchFamily="34" charset="0"/>
                  </a:rPr>
                  <a:t>// java script code</a:t>
                </a:r>
              </a:p>
              <a:p>
                <a:pPr eaLnBrk="1" hangingPunct="1">
                  <a:spcBef>
                    <a:spcPct val="50000"/>
                  </a:spcBef>
                </a:pPr>
                <a:r>
                  <a:rPr lang="en-US" dirty="0">
                    <a:latin typeface="Candara" pitchFamily="34" charset="0"/>
                    <a:cs typeface="Arial" pitchFamily="34" charset="0"/>
                  </a:rPr>
                  <a:t> &lt;/script&gt;</a:t>
                </a:r>
              </a:p>
            </p:txBody>
          </p:sp>
          <p:grpSp>
            <p:nvGrpSpPr>
              <p:cNvPr id="8" name="Group 7">
                <a:extLst>
                  <a:ext uri="{FF2B5EF4-FFF2-40B4-BE49-F238E27FC236}">
                    <a16:creationId xmlns:a16="http://schemas.microsoft.com/office/drawing/2014/main" id="{80B1CAF6-76BB-4DDA-9601-9F25423D4FD9}"/>
                  </a:ext>
                </a:extLst>
              </p:cNvPr>
              <p:cNvGrpSpPr/>
              <p:nvPr/>
            </p:nvGrpSpPr>
            <p:grpSpPr>
              <a:xfrm>
                <a:off x="1447800" y="2023338"/>
                <a:ext cx="6201129" cy="4604148"/>
                <a:chOff x="3031453" y="1181234"/>
                <a:chExt cx="6677031" cy="4604148"/>
              </a:xfrm>
            </p:grpSpPr>
            <p:sp>
              <p:nvSpPr>
                <p:cNvPr id="9" name="Rectangle 4" descr="cross-tab-1">
                  <a:extLst>
                    <a:ext uri="{FF2B5EF4-FFF2-40B4-BE49-F238E27FC236}">
                      <a16:creationId xmlns:a16="http://schemas.microsoft.com/office/drawing/2014/main" id="{257F2285-8121-4DE2-93EE-BD9ACC6DA2C6}"/>
                    </a:ext>
                  </a:extLst>
                </p:cNvPr>
                <p:cNvSpPr>
                  <a:spLocks noChangeArrowheads="1"/>
                </p:cNvSpPr>
                <p:nvPr/>
              </p:nvSpPr>
              <p:spPr bwMode="auto">
                <a:xfrm>
                  <a:off x="6302256" y="1670581"/>
                  <a:ext cx="3406228" cy="4114801"/>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dirty="0">
                    <a:latin typeface="Candara" pitchFamily="34" charset="0"/>
                    <a:cs typeface="Arial" pitchFamily="34" charset="0"/>
                  </a:endParaRPr>
                </a:p>
              </p:txBody>
            </p:sp>
            <p:sp>
              <p:nvSpPr>
                <p:cNvPr id="10" name="Line 5">
                  <a:extLst>
                    <a:ext uri="{FF2B5EF4-FFF2-40B4-BE49-F238E27FC236}">
                      <a16:creationId xmlns:a16="http://schemas.microsoft.com/office/drawing/2014/main" id="{5EBEA81B-A516-4130-866A-4084244ADAC7}"/>
                    </a:ext>
                  </a:extLst>
                </p:cNvPr>
                <p:cNvSpPr>
                  <a:spLocks noChangeShapeType="1"/>
                </p:cNvSpPr>
                <p:nvPr/>
              </p:nvSpPr>
              <p:spPr bwMode="auto">
                <a:xfrm>
                  <a:off x="6302256" y="3727981"/>
                  <a:ext cx="3359361"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latin typeface="Candara" pitchFamily="34" charset="0"/>
                    <a:cs typeface="Arial" pitchFamily="34" charset="0"/>
                  </a:endParaRPr>
                </a:p>
              </p:txBody>
            </p:sp>
            <p:sp>
              <p:nvSpPr>
                <p:cNvPr id="11" name="Text Box 9" descr="cross-tab-1">
                  <a:extLst>
                    <a:ext uri="{FF2B5EF4-FFF2-40B4-BE49-F238E27FC236}">
                      <a16:creationId xmlns:a16="http://schemas.microsoft.com/office/drawing/2014/main" id="{2567B287-F9BA-4F21-90A5-B2FBFFBF6193}"/>
                    </a:ext>
                  </a:extLst>
                </p:cNvPr>
                <p:cNvSpPr txBox="1">
                  <a:spLocks noChangeArrowheads="1"/>
                </p:cNvSpPr>
                <p:nvPr/>
              </p:nvSpPr>
              <p:spPr bwMode="auto">
                <a:xfrm>
                  <a:off x="7064739" y="2256101"/>
                  <a:ext cx="1810945" cy="397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dirty="0">
                      <a:latin typeface="Candara" pitchFamily="34" charset="0"/>
                      <a:cs typeface="Arial" pitchFamily="34" charset="0"/>
                    </a:rPr>
                    <a:t>&lt;head&gt;&lt;/head&gt;</a:t>
                  </a:r>
                </a:p>
              </p:txBody>
            </p:sp>
            <p:sp>
              <p:nvSpPr>
                <p:cNvPr id="12" name="Text Box 10" descr="cross-tab-1">
                  <a:extLst>
                    <a:ext uri="{FF2B5EF4-FFF2-40B4-BE49-F238E27FC236}">
                      <a16:creationId xmlns:a16="http://schemas.microsoft.com/office/drawing/2014/main" id="{5787E895-02A4-427B-932B-4B1A36EABDE3}"/>
                    </a:ext>
                  </a:extLst>
                </p:cNvPr>
                <p:cNvSpPr txBox="1">
                  <a:spLocks noChangeArrowheads="1"/>
                </p:cNvSpPr>
                <p:nvPr/>
              </p:nvSpPr>
              <p:spPr bwMode="auto">
                <a:xfrm>
                  <a:off x="7050265" y="4376326"/>
                  <a:ext cx="1824753" cy="397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dirty="0">
                      <a:latin typeface="Candara" pitchFamily="34" charset="0"/>
                      <a:cs typeface="Arial" pitchFamily="34" charset="0"/>
                    </a:rPr>
                    <a:t>&lt;body&gt;&lt;/body&gt;</a:t>
                  </a:r>
                </a:p>
              </p:txBody>
            </p:sp>
            <p:sp>
              <p:nvSpPr>
                <p:cNvPr id="13" name="Rectangle 11" descr="cross-tab-1">
                  <a:extLst>
                    <a:ext uri="{FF2B5EF4-FFF2-40B4-BE49-F238E27FC236}">
                      <a16:creationId xmlns:a16="http://schemas.microsoft.com/office/drawing/2014/main" id="{2468D2EC-20E3-4A14-9474-520ED4FC6092}"/>
                    </a:ext>
                  </a:extLst>
                </p:cNvPr>
                <p:cNvSpPr>
                  <a:spLocks noChangeArrowheads="1"/>
                </p:cNvSpPr>
                <p:nvPr/>
              </p:nvSpPr>
              <p:spPr bwMode="auto">
                <a:xfrm>
                  <a:off x="3031453" y="3097043"/>
                  <a:ext cx="2028117" cy="1261877"/>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ndara" pitchFamily="34" charset="0"/>
                    <a:cs typeface="Arial" pitchFamily="34" charset="0"/>
                  </a:endParaRPr>
                </a:p>
              </p:txBody>
            </p:sp>
            <p:sp>
              <p:nvSpPr>
                <p:cNvPr id="14" name="Text Box 12" descr="cross-tab-1">
                  <a:extLst>
                    <a:ext uri="{FF2B5EF4-FFF2-40B4-BE49-F238E27FC236}">
                      <a16:creationId xmlns:a16="http://schemas.microsoft.com/office/drawing/2014/main" id="{5B5F3BB2-BD20-4699-BE9F-CBD07617932B}"/>
                    </a:ext>
                  </a:extLst>
                </p:cNvPr>
                <p:cNvSpPr txBox="1">
                  <a:spLocks noChangeArrowheads="1"/>
                </p:cNvSpPr>
                <p:nvPr/>
              </p:nvSpPr>
              <p:spPr bwMode="auto">
                <a:xfrm>
                  <a:off x="7318661" y="1181234"/>
                  <a:ext cx="1287960" cy="397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dirty="0">
                      <a:latin typeface="Candara" pitchFamily="34" charset="0"/>
                      <a:cs typeface="Arial" pitchFamily="34" charset="0"/>
                    </a:rPr>
                    <a:t>Html Page</a:t>
                  </a:r>
                </a:p>
              </p:txBody>
            </p:sp>
          </p:grpSp>
        </p:grpSp>
        <p:sp>
          <p:nvSpPr>
            <p:cNvPr id="6" name="Arrow: Bent 5">
              <a:extLst>
                <a:ext uri="{FF2B5EF4-FFF2-40B4-BE49-F238E27FC236}">
                  <a16:creationId xmlns:a16="http://schemas.microsoft.com/office/drawing/2014/main" id="{495648D7-BA31-4028-AC26-B5C54DE2DFE7}"/>
                </a:ext>
              </a:extLst>
            </p:cNvPr>
            <p:cNvSpPr/>
            <p:nvPr/>
          </p:nvSpPr>
          <p:spPr>
            <a:xfrm flipV="1">
              <a:off x="2720030" y="5059203"/>
              <a:ext cx="1744026" cy="872511"/>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5" name="Arrow: Bent 14">
            <a:extLst>
              <a:ext uri="{FF2B5EF4-FFF2-40B4-BE49-F238E27FC236}">
                <a16:creationId xmlns:a16="http://schemas.microsoft.com/office/drawing/2014/main" id="{E38741D4-2B1C-45D1-8F85-EEAC0A4056C3}"/>
              </a:ext>
            </a:extLst>
          </p:cNvPr>
          <p:cNvSpPr/>
          <p:nvPr/>
        </p:nvSpPr>
        <p:spPr>
          <a:xfrm>
            <a:off x="4701230" y="2948835"/>
            <a:ext cx="1781252" cy="947928"/>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654926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DCFB0-C5F4-48D1-A4BD-DC606D16D85B}"/>
              </a:ext>
            </a:extLst>
          </p:cNvPr>
          <p:cNvSpPr>
            <a:spLocks noGrp="1"/>
          </p:cNvSpPr>
          <p:nvPr>
            <p:ph type="title"/>
          </p:nvPr>
        </p:nvSpPr>
        <p:spPr/>
        <p:txBody>
          <a:bodyPr/>
          <a:lstStyle/>
          <a:p>
            <a:r>
              <a:rPr lang="en-US" dirty="0"/>
              <a:t>Variable and variable declarations</a:t>
            </a:r>
          </a:p>
        </p:txBody>
      </p:sp>
      <p:sp>
        <p:nvSpPr>
          <p:cNvPr id="3" name="Content Placeholder 2">
            <a:extLst>
              <a:ext uri="{FF2B5EF4-FFF2-40B4-BE49-F238E27FC236}">
                <a16:creationId xmlns:a16="http://schemas.microsoft.com/office/drawing/2014/main" id="{304DA600-918A-4084-AEFA-21BAD72F60CC}"/>
              </a:ext>
            </a:extLst>
          </p:cNvPr>
          <p:cNvSpPr>
            <a:spLocks noGrp="1"/>
          </p:cNvSpPr>
          <p:nvPr>
            <p:ph idx="1"/>
          </p:nvPr>
        </p:nvSpPr>
        <p:spPr>
          <a:xfrm>
            <a:off x="1467092" y="1576701"/>
            <a:ext cx="3790709" cy="4593310"/>
          </a:xfrm>
        </p:spPr>
        <p:txBody>
          <a:bodyPr>
            <a:normAutofit fontScale="92500" lnSpcReduction="20000"/>
          </a:bodyPr>
          <a:lstStyle/>
          <a:p>
            <a:r>
              <a:rPr lang="en-US" dirty="0"/>
              <a:t>A variable is a container for a value, like a number we might use in a sum, or a string that we might use as part  of a sentence.</a:t>
            </a:r>
          </a:p>
          <a:p>
            <a:endParaRPr lang="en-US" dirty="0"/>
          </a:p>
          <a:p>
            <a:endParaRPr lang="en-US" dirty="0"/>
          </a:p>
          <a:p>
            <a:endParaRPr lang="en-US" dirty="0"/>
          </a:p>
          <a:p>
            <a:endParaRPr lang="en-US" altLang="en-US" dirty="0">
              <a:cs typeface="Arial" panose="020B0604020202020204" pitchFamily="34" charset="0"/>
            </a:endParaRPr>
          </a:p>
          <a:p>
            <a:r>
              <a:rPr lang="en-US" altLang="en-US" dirty="0">
                <a:cs typeface="Arial" panose="020B0604020202020204" pitchFamily="34" charset="0"/>
              </a:rPr>
              <a:t>Declares a variable, optionally initializing it to a value.</a:t>
            </a:r>
            <a:endParaRPr lang="en-US" dirty="0"/>
          </a:p>
        </p:txBody>
      </p:sp>
      <p:pic>
        <p:nvPicPr>
          <p:cNvPr id="4" name="Picture 3">
            <a:extLst>
              <a:ext uri="{FF2B5EF4-FFF2-40B4-BE49-F238E27FC236}">
                <a16:creationId xmlns:a16="http://schemas.microsoft.com/office/drawing/2014/main" id="{F67DFEFF-CCCF-493F-B9D3-BD78881AA313}"/>
              </a:ext>
            </a:extLst>
          </p:cNvPr>
          <p:cNvPicPr>
            <a:picLocks noChangeAspect="1"/>
          </p:cNvPicPr>
          <p:nvPr/>
        </p:nvPicPr>
        <p:blipFill>
          <a:blip r:embed="rId2"/>
          <a:stretch>
            <a:fillRect/>
          </a:stretch>
        </p:blipFill>
        <p:spPr>
          <a:xfrm>
            <a:off x="6010276" y="1576702"/>
            <a:ext cx="4648199" cy="2063347"/>
          </a:xfrm>
          <a:prstGeom prst="rect">
            <a:avLst/>
          </a:prstGeom>
          <a:ln>
            <a:solidFill>
              <a:schemeClr val="tx1"/>
            </a:solidFill>
          </a:ln>
        </p:spPr>
      </p:pic>
      <p:pic>
        <p:nvPicPr>
          <p:cNvPr id="5" name="Picture 4">
            <a:extLst>
              <a:ext uri="{FF2B5EF4-FFF2-40B4-BE49-F238E27FC236}">
                <a16:creationId xmlns:a16="http://schemas.microsoft.com/office/drawing/2014/main" id="{DD2316B5-F1F2-4119-9BC1-B62CD43C0BCC}"/>
              </a:ext>
            </a:extLst>
          </p:cNvPr>
          <p:cNvPicPr>
            <a:picLocks noChangeAspect="1"/>
          </p:cNvPicPr>
          <p:nvPr/>
        </p:nvPicPr>
        <p:blipFill>
          <a:blip r:embed="rId3"/>
          <a:stretch>
            <a:fillRect/>
          </a:stretch>
        </p:blipFill>
        <p:spPr>
          <a:xfrm>
            <a:off x="6010276" y="4013386"/>
            <a:ext cx="2790825" cy="2535826"/>
          </a:xfrm>
          <a:prstGeom prst="rect">
            <a:avLst/>
          </a:prstGeom>
          <a:ln>
            <a:solidFill>
              <a:schemeClr val="tx1"/>
            </a:solidFill>
          </a:ln>
        </p:spPr>
      </p:pic>
    </p:spTree>
    <p:extLst>
      <p:ext uri="{BB962C8B-B14F-4D97-AF65-F5344CB8AC3E}">
        <p14:creationId xmlns:p14="http://schemas.microsoft.com/office/powerpoint/2010/main" val="2709749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37A49-FA78-4822-83C8-DD2614595332}"/>
              </a:ext>
            </a:extLst>
          </p:cNvPr>
          <p:cNvSpPr>
            <a:spLocks noGrp="1"/>
          </p:cNvSpPr>
          <p:nvPr>
            <p:ph type="title"/>
          </p:nvPr>
        </p:nvSpPr>
        <p:spPr/>
        <p:txBody>
          <a:bodyPr/>
          <a:lstStyle/>
          <a:p>
            <a:r>
              <a:rPr lang="en-US" dirty="0"/>
              <a:t>Different ways to declare a variable</a:t>
            </a:r>
          </a:p>
        </p:txBody>
      </p:sp>
      <p:sp>
        <p:nvSpPr>
          <p:cNvPr id="3" name="Content Placeholder 2">
            <a:extLst>
              <a:ext uri="{FF2B5EF4-FFF2-40B4-BE49-F238E27FC236}">
                <a16:creationId xmlns:a16="http://schemas.microsoft.com/office/drawing/2014/main" id="{EDAD60F9-1660-4B87-B7A9-2E0A8906883E}"/>
              </a:ext>
            </a:extLst>
          </p:cNvPr>
          <p:cNvSpPr>
            <a:spLocks noGrp="1"/>
          </p:cNvSpPr>
          <p:nvPr>
            <p:ph idx="1"/>
          </p:nvPr>
        </p:nvSpPr>
        <p:spPr/>
        <p:txBody>
          <a:bodyPr>
            <a:normAutofit fontScale="62500" lnSpcReduction="20000"/>
          </a:bodyPr>
          <a:lstStyle/>
          <a:p>
            <a:r>
              <a:rPr lang="en-US" dirty="0"/>
              <a:t>undefined</a:t>
            </a:r>
          </a:p>
          <a:p>
            <a:pPr marL="0" indent="0">
              <a:buNone/>
            </a:pPr>
            <a:endParaRPr lang="en-US" dirty="0"/>
          </a:p>
          <a:p>
            <a:r>
              <a:rPr lang="en-US" dirty="0"/>
              <a:t>null</a:t>
            </a:r>
          </a:p>
          <a:p>
            <a:pPr marL="0" indent="0">
              <a:buNone/>
            </a:pPr>
            <a:endParaRPr lang="en-US" dirty="0"/>
          </a:p>
          <a:p>
            <a:r>
              <a:rPr lang="en-US" dirty="0"/>
              <a:t>number</a:t>
            </a:r>
          </a:p>
          <a:p>
            <a:pPr marL="0" indent="0">
              <a:buNone/>
            </a:pPr>
            <a:endParaRPr lang="en-US" dirty="0"/>
          </a:p>
          <a:p>
            <a:r>
              <a:rPr lang="en-US" dirty="0"/>
              <a:t>string</a:t>
            </a:r>
          </a:p>
          <a:p>
            <a:endParaRPr lang="en-US" dirty="0"/>
          </a:p>
          <a:p>
            <a:r>
              <a:rPr lang="en-US" dirty="0" err="1"/>
              <a:t>boolean</a:t>
            </a:r>
            <a:endParaRPr lang="en-US" dirty="0"/>
          </a:p>
          <a:p>
            <a:pPr marL="0" indent="0">
              <a:buNone/>
            </a:pPr>
            <a:endParaRPr lang="en-US" dirty="0"/>
          </a:p>
          <a:p>
            <a:r>
              <a:rPr lang="en-US" dirty="0"/>
              <a:t>array</a:t>
            </a:r>
          </a:p>
          <a:p>
            <a:pPr marL="0" indent="0">
              <a:buNone/>
            </a:pPr>
            <a:endParaRPr lang="en-US" dirty="0"/>
          </a:p>
          <a:p>
            <a:r>
              <a:rPr lang="en-US" dirty="0"/>
              <a:t>object</a:t>
            </a:r>
          </a:p>
          <a:p>
            <a:endParaRPr lang="en-US" dirty="0"/>
          </a:p>
          <a:p>
            <a:endParaRPr lang="en-US" dirty="0"/>
          </a:p>
          <a:p>
            <a:endParaRPr lang="en-US" dirty="0"/>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5471DC11-FFA8-48B1-974F-1738F4FF4D5B}"/>
              </a:ext>
            </a:extLst>
          </p:cNvPr>
          <p:cNvPicPr>
            <a:picLocks noChangeAspect="1"/>
          </p:cNvPicPr>
          <p:nvPr/>
        </p:nvPicPr>
        <p:blipFill>
          <a:blip r:embed="rId2"/>
          <a:stretch>
            <a:fillRect/>
          </a:stretch>
        </p:blipFill>
        <p:spPr>
          <a:xfrm>
            <a:off x="4253599" y="1319688"/>
            <a:ext cx="6219771" cy="5081112"/>
          </a:xfrm>
          <a:prstGeom prst="rect">
            <a:avLst/>
          </a:prstGeom>
          <a:ln>
            <a:solidFill>
              <a:schemeClr val="tx1"/>
            </a:solidFill>
          </a:ln>
        </p:spPr>
      </p:pic>
    </p:spTree>
    <p:extLst>
      <p:ext uri="{BB962C8B-B14F-4D97-AF65-F5344CB8AC3E}">
        <p14:creationId xmlns:p14="http://schemas.microsoft.com/office/powerpoint/2010/main" val="26801584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2107</Words>
  <Application>Microsoft Office PowerPoint</Application>
  <PresentationFormat>Widescreen</PresentationFormat>
  <Paragraphs>337</Paragraphs>
  <Slides>36</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Arial</vt:lpstr>
      <vt:lpstr>Body Level 1</vt:lpstr>
      <vt:lpstr>Body Level 2</vt:lpstr>
      <vt:lpstr>Calibri</vt:lpstr>
      <vt:lpstr>Calibri Light</vt:lpstr>
      <vt:lpstr>Candara</vt:lpstr>
      <vt:lpstr>Raleway</vt:lpstr>
      <vt:lpstr>Wingdings</vt:lpstr>
      <vt:lpstr>Office Theme</vt:lpstr>
      <vt:lpstr>PowerPoint Presentation</vt:lpstr>
      <vt:lpstr>JavaScript</vt:lpstr>
      <vt:lpstr>Module Design</vt:lpstr>
      <vt:lpstr>What is JavaScript</vt:lpstr>
      <vt:lpstr>Client and Server side scripting</vt:lpstr>
      <vt:lpstr>Presenting the Use Case</vt:lpstr>
      <vt:lpstr>Where to write java script</vt:lpstr>
      <vt:lpstr>Variable and variable declarations</vt:lpstr>
      <vt:lpstr>Different ways to declare a variable</vt:lpstr>
      <vt:lpstr>What is a Function</vt:lpstr>
      <vt:lpstr>Function Declaration</vt:lpstr>
      <vt:lpstr>Function Expression</vt:lpstr>
      <vt:lpstr>Scoping</vt:lpstr>
      <vt:lpstr>Hands on variable and functions</vt:lpstr>
      <vt:lpstr>Array</vt:lpstr>
      <vt:lpstr>Array Methods</vt:lpstr>
      <vt:lpstr>Array Methods cont…</vt:lpstr>
      <vt:lpstr>String and String methods</vt:lpstr>
      <vt:lpstr>Object</vt:lpstr>
      <vt:lpstr>Hands on Array, String and Object</vt:lpstr>
      <vt:lpstr>Events</vt:lpstr>
      <vt:lpstr>Event Handler</vt:lpstr>
      <vt:lpstr>Document Object Model</vt:lpstr>
      <vt:lpstr>DOM Methods</vt:lpstr>
      <vt:lpstr>DOM Manipulation</vt:lpstr>
      <vt:lpstr>Creation or Deletion of nodes in DOM :</vt:lpstr>
      <vt:lpstr>Regular Expression Pattern and Quantifiers</vt:lpstr>
      <vt:lpstr>Form Validation</vt:lpstr>
      <vt:lpstr>Cheat Sheet references</vt:lpstr>
      <vt:lpstr>let and const keyword </vt:lpstr>
      <vt:lpstr>Arrow functions</vt:lpstr>
      <vt:lpstr>More Examples on Arrow Functions</vt:lpstr>
      <vt:lpstr>Class and Object</vt:lpstr>
      <vt:lpstr>Cheat Sheet references</vt:lpstr>
      <vt:lpstr>Use Case on advanced JS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Kavita</dc:creator>
  <cp:lastModifiedBy>Kavita</cp:lastModifiedBy>
  <cp:revision>1</cp:revision>
  <dcterms:created xsi:type="dcterms:W3CDTF">2020-04-21T11:46:34Z</dcterms:created>
  <dcterms:modified xsi:type="dcterms:W3CDTF">2020-04-21T11:47:56Z</dcterms:modified>
</cp:coreProperties>
</file>