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>
  <p:sldMasterIdLst>
    <p:sldMasterId id="2147483660" r:id="rId1"/>
  </p:sldMasterIdLst>
  <p:notesMasterIdLst>
    <p:notesMasterId r:id="rId25"/>
  </p:notesMasterIdLst>
  <p:sldIdLst>
    <p:sldId id="670" r:id="rId2"/>
    <p:sldId id="694" r:id="rId3"/>
    <p:sldId id="680" r:id="rId4"/>
    <p:sldId id="688" r:id="rId5"/>
    <p:sldId id="716" r:id="rId6"/>
    <p:sldId id="718" r:id="rId7"/>
    <p:sldId id="714" r:id="rId8"/>
    <p:sldId id="708" r:id="rId9"/>
    <p:sldId id="709" r:id="rId10"/>
    <p:sldId id="720" r:id="rId11"/>
    <p:sldId id="719" r:id="rId12"/>
    <p:sldId id="697" r:id="rId13"/>
    <p:sldId id="700" r:id="rId14"/>
    <p:sldId id="702" r:id="rId15"/>
    <p:sldId id="699" r:id="rId16"/>
    <p:sldId id="712" r:id="rId17"/>
    <p:sldId id="711" r:id="rId18"/>
    <p:sldId id="713" r:id="rId19"/>
    <p:sldId id="717" r:id="rId20"/>
    <p:sldId id="703" r:id="rId21"/>
    <p:sldId id="683" r:id="rId22"/>
    <p:sldId id="715" r:id="rId23"/>
    <p:sldId id="649" r:id="rId24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D18B"/>
    <a:srgbClr val="F9FC8E"/>
    <a:srgbClr val="99FFCC"/>
    <a:srgbClr val="EADC52"/>
    <a:srgbClr val="A1C5E0"/>
    <a:srgbClr val="C3E2C1"/>
    <a:srgbClr val="FF9900"/>
    <a:srgbClr val="6BA8D0"/>
    <a:srgbClr val="09ADFF"/>
    <a:srgbClr val="BCBE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6" autoAdjust="0"/>
    <p:restoredTop sz="80295" autoAdjust="0"/>
  </p:normalViewPr>
  <p:slideViewPr>
    <p:cSldViewPr showGuides="1">
      <p:cViewPr varScale="1">
        <p:scale>
          <a:sx n="58" d="100"/>
          <a:sy n="58" d="100"/>
        </p:scale>
        <p:origin x="1632" y="9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53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4F01A-3E91-4831-92AD-6D4AF38A1953}" type="datetimeFigureOut">
              <a:rPr lang="en-GB" smtClean="0"/>
              <a:t>21/06/2019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3102E-6C56-4F81-B30B-581BE2EC6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7964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altLang="en-US" dirty="0" err="1"/>
              <a:t>junit-jupiter-api</a:t>
            </a:r>
            <a:r>
              <a:rPr lang="en-US" altLang="en-US" dirty="0"/>
              <a:t> (version 5.4.2). This dependency provides the public API for writing tests and extensions.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en-US" altLang="en-US" dirty="0"/>
              <a:t>The </a:t>
            </a:r>
            <a:r>
              <a:rPr lang="en-US" altLang="en-US" dirty="0" err="1"/>
              <a:t>junit</a:t>
            </a:r>
            <a:r>
              <a:rPr lang="en-US" altLang="en-US" dirty="0"/>
              <a:t>-</a:t>
            </a:r>
            <a:r>
              <a:rPr lang="en-US" altLang="en-US" dirty="0" err="1"/>
              <a:t>jupiter</a:t>
            </a:r>
            <a:r>
              <a:rPr lang="en-US" altLang="en-US" dirty="0"/>
              <a:t>-engine (version 5.4.2). This dependency contains the implementation of the JUnit Jupiter test engine that runs our unit tests.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3102E-6C56-4F81-B30B-581BE2EC669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346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WB_PPTcover-BLUE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5"/>
          <a:stretch/>
        </p:blipFill>
        <p:spPr>
          <a:xfrm>
            <a:off x="2" y="12599"/>
            <a:ext cx="9905998" cy="68328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134132" y="6283800"/>
            <a:ext cx="1449706" cy="2269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51000" y="2008097"/>
            <a:ext cx="5316116" cy="1495525"/>
          </a:xfrm>
        </p:spPr>
        <p:txBody>
          <a:bodyPr anchor="b">
            <a:normAutofit/>
          </a:bodyPr>
          <a:lstStyle>
            <a:lvl1pPr algn="r">
              <a:defRPr sz="3500" baseline="0">
                <a:solidFill>
                  <a:schemeClr val="bg1"/>
                </a:solidFill>
                <a:latin typeface="Cover Titl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1893" y="3703460"/>
            <a:ext cx="5035223" cy="726458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Cover Description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26" descr="Visual Identitiy Band"/>
          <p:cNvPicPr preferRelativeResize="0"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039623"/>
            <a:ext cx="9905997" cy="48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9D4B84-79FB-4BAB-BA3E-79EA71FBEF2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060700" y="115759"/>
            <a:ext cx="1828800" cy="7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818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CWB_PPTcover-Grn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52"/>
          <a:stretch/>
        </p:blipFill>
        <p:spPr>
          <a:xfrm>
            <a:off x="3" y="12600"/>
            <a:ext cx="9908664" cy="6832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134137" y="245287"/>
            <a:ext cx="1449701" cy="5540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8134132" y="6283800"/>
            <a:ext cx="1449706" cy="226951"/>
          </a:xfrm>
          <a:prstGeom prst="rect">
            <a:avLst/>
          </a:prstGeom>
        </p:spPr>
      </p:pic>
      <p:pic>
        <p:nvPicPr>
          <p:cNvPr id="10" name="Picture 26" descr="Visual Identitiy Band"/>
          <p:cNvPicPr preferRelativeResize="0"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039623"/>
            <a:ext cx="9905997" cy="48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4251000" y="2008097"/>
            <a:ext cx="5316116" cy="1495525"/>
          </a:xfrm>
        </p:spPr>
        <p:txBody>
          <a:bodyPr anchor="b">
            <a:normAutofit/>
          </a:bodyPr>
          <a:lstStyle>
            <a:lvl1pPr algn="r">
              <a:defRPr sz="3500" baseline="0">
                <a:solidFill>
                  <a:schemeClr val="bg1"/>
                </a:solidFill>
                <a:latin typeface="Cover Titl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31893" y="3703460"/>
            <a:ext cx="5035223" cy="726458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Cover Description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89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ater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WB_PPT_Divider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21" b="2696"/>
          <a:stretch/>
        </p:blipFill>
        <p:spPr>
          <a:xfrm>
            <a:off x="2350" y="1088141"/>
            <a:ext cx="9903650" cy="5757259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40234" y="4833001"/>
            <a:ext cx="9259747" cy="1029600"/>
          </a:xfrm>
        </p:spPr>
        <p:txBody>
          <a:bodyPr anchor="t">
            <a:normAutofit/>
          </a:bodyPr>
          <a:lstStyle>
            <a:lvl1pPr algn="l">
              <a:defRPr sz="3500" baseline="0">
                <a:solidFill>
                  <a:schemeClr val="accent5"/>
                </a:solidFill>
                <a:latin typeface="Cover Titl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40234" y="3709800"/>
            <a:ext cx="9243814" cy="96604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Cover Description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082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/Agend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24091" y="1323001"/>
            <a:ext cx="9259747" cy="4847010"/>
          </a:xfrm>
          <a:prstGeom prst="rect">
            <a:avLst/>
          </a:prstGeom>
        </p:spPr>
        <p:txBody>
          <a:bodyPr vert="horz" lIns="0" tIns="72000" rIns="0" bIns="0" rtlCol="0">
            <a:normAutofit/>
          </a:bodyPr>
          <a:lstStyle>
            <a:lvl1pPr marL="328142" marR="0" indent="-328142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None/>
              <a:tabLst>
                <a:tab pos="6164618" algn="r"/>
              </a:tabLst>
              <a:defRPr baseline="0">
                <a:solidFill>
                  <a:schemeClr val="accent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328142" indent="-328142">
              <a:lnSpc>
                <a:spcPct val="130000"/>
              </a:lnSpc>
              <a:spcBef>
                <a:spcPts val="0"/>
              </a:spcBef>
              <a:buNone/>
              <a:tabLst>
                <a:tab pos="6164618" algn="r"/>
              </a:tabLst>
            </a:pPr>
            <a:r>
              <a:rPr lang="en-GB" dirty="0">
                <a:solidFill>
                  <a:srgbClr val="6D6E71"/>
                </a:solidFill>
                <a:latin typeface="Arial" charset="0"/>
              </a:rPr>
              <a:t>Edit Page Title	#</a:t>
            </a:r>
          </a:p>
          <a:p>
            <a:pPr marL="328142" indent="-328142">
              <a:lnSpc>
                <a:spcPct val="130000"/>
              </a:lnSpc>
              <a:spcBef>
                <a:spcPts val="0"/>
              </a:spcBef>
              <a:buNone/>
              <a:tabLst>
                <a:tab pos="6164618" algn="r"/>
              </a:tabLst>
            </a:pPr>
            <a:r>
              <a:rPr lang="en-GB" dirty="0">
                <a:solidFill>
                  <a:srgbClr val="6D6E71"/>
                </a:solidFill>
                <a:latin typeface="Arial" charset="0"/>
              </a:rPr>
              <a:t>Edit Page Title	#</a:t>
            </a:r>
          </a:p>
          <a:p>
            <a:pPr marL="328142" indent="-328142">
              <a:lnSpc>
                <a:spcPct val="130000"/>
              </a:lnSpc>
              <a:spcBef>
                <a:spcPts val="0"/>
              </a:spcBef>
              <a:buNone/>
              <a:tabLst>
                <a:tab pos="6164618" algn="r"/>
              </a:tabLst>
            </a:pPr>
            <a:r>
              <a:rPr lang="en-GB" dirty="0">
                <a:solidFill>
                  <a:srgbClr val="6D6E71"/>
                </a:solidFill>
                <a:latin typeface="Arial" charset="0"/>
              </a:rPr>
              <a:t>Edit Page Title	#</a:t>
            </a:r>
          </a:p>
          <a:p>
            <a:pPr marL="328142" indent="-328142">
              <a:lnSpc>
                <a:spcPct val="130000"/>
              </a:lnSpc>
              <a:spcBef>
                <a:spcPts val="0"/>
              </a:spcBef>
              <a:buNone/>
              <a:tabLst>
                <a:tab pos="6164618" algn="r"/>
              </a:tabLst>
            </a:pPr>
            <a:r>
              <a:rPr lang="en-GB" dirty="0">
                <a:solidFill>
                  <a:srgbClr val="6D6E71"/>
                </a:solidFill>
                <a:latin typeface="Arial" charset="0"/>
              </a:rPr>
              <a:t>Edit Page Title	#</a:t>
            </a:r>
          </a:p>
        </p:txBody>
      </p:sp>
    </p:spTree>
    <p:extLst>
      <p:ext uri="{BB962C8B-B14F-4D97-AF65-F5344CB8AC3E}">
        <p14:creationId xmlns:p14="http://schemas.microsoft.com/office/powerpoint/2010/main" val="33162295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/>
          </p:nvPr>
        </p:nvSpPr>
        <p:spPr>
          <a:xfrm>
            <a:off x="324091" y="1323001"/>
            <a:ext cx="9259747" cy="48470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876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324091" y="1323001"/>
            <a:ext cx="4488509" cy="48470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idx="12"/>
          </p:nvPr>
        </p:nvSpPr>
        <p:spPr>
          <a:xfrm>
            <a:off x="5093400" y="1323001"/>
            <a:ext cx="4490438" cy="48470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380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ABF3E-EF9B-47F8-BC27-8C04233D4794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96F9C-7FEE-48F2-A86C-DCFACBAB21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229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4091" y="199800"/>
            <a:ext cx="9259747" cy="70200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 noChangeAspect="1"/>
          </p:cNvSpPr>
          <p:nvPr>
            <p:ph type="body" idx="1"/>
          </p:nvPr>
        </p:nvSpPr>
        <p:spPr>
          <a:xfrm>
            <a:off x="324091" y="1323001"/>
            <a:ext cx="9259747" cy="48470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26" descr="Visual Identitiy Band"/>
          <p:cNvPicPr preferRelativeResize="0"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039623"/>
            <a:ext cx="9905997" cy="48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9223410" y="6447452"/>
            <a:ext cx="357028" cy="29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>
            <a:lvl1pPr defTabSz="1042988" eaLnBrk="0" hangingPunct="0">
              <a:defRPr sz="900" baseline="-25000">
                <a:solidFill>
                  <a:srgbClr val="006699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1042988" eaLnBrk="0" hangingPunct="0"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1042988" eaLnBrk="0" hangingPunct="0"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1042988" eaLnBrk="0" hangingPunct="0"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1042988" eaLnBrk="0" hangingPunct="0"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fld id="{6E0DC809-1827-F44D-A8AA-8C566384234E}" type="slidenum">
              <a:rPr lang="en-US" sz="900" baseline="0">
                <a:solidFill>
                  <a:srgbClr val="6D6E71"/>
                </a:solidFill>
                <a:latin typeface="+mn-lt"/>
              </a:rPr>
              <a:pPr algn="r" eaLnBrk="1" hangingPunct="1"/>
              <a:t>‹#›</a:t>
            </a:fld>
            <a:endParaRPr lang="en-US" sz="900" baseline="0">
              <a:solidFill>
                <a:srgbClr val="6D6E71"/>
              </a:solidFill>
              <a:latin typeface="+mn-lt"/>
            </a:endParaRPr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5661057" y="6471270"/>
            <a:ext cx="3473490" cy="252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132630" bIns="0" anchor="ctr"/>
          <a:lstStyle/>
          <a:p>
            <a:pPr marL="562284" indent="-562284" algn="r" defTabSz="1122860">
              <a:spcBef>
                <a:spcPct val="40000"/>
              </a:spcBef>
              <a:spcAft>
                <a:spcPct val="40000"/>
              </a:spcAft>
              <a:defRPr/>
            </a:pPr>
            <a:r>
              <a:rPr lang="en-GB" sz="900" baseline="0" dirty="0">
                <a:solidFill>
                  <a:srgbClr val="6D6E71"/>
                </a:solidFill>
                <a:latin typeface="+mn-lt"/>
                <a:ea typeface="+mn-ea"/>
              </a:rPr>
              <a:t>Document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FC6E1C-F72F-45A3-B159-0C9D9DB4CA03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853739" y="183759"/>
            <a:ext cx="1736100" cy="71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158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80" r:id="rId3"/>
    <p:sldLayoutId id="2147483701" r:id="rId4"/>
    <p:sldLayoutId id="2147483666" r:id="rId5"/>
    <p:sldLayoutId id="2147483668" r:id="rId6"/>
    <p:sldLayoutId id="2147483702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baseline="0">
          <a:solidFill>
            <a:schemeClr val="accent5"/>
          </a:solidFill>
          <a:latin typeface="Slide Heading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3"/>
        </a:buClr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Body Level 1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SzPct val="10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latin typeface="Body Level 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SzPct val="80000"/>
        <a:buFont typeface="Courier New" panose="02070309020205020404" pitchFamily="49" charset="0"/>
        <a:buChar char="o"/>
        <a:defRPr sz="1500" kern="1200" baseline="0">
          <a:solidFill>
            <a:schemeClr val="tx1"/>
          </a:solidFill>
          <a:latin typeface="Body Level 3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SzPct val="60000"/>
        <a:buFont typeface="Wingdings" panose="05000000000000000000" pitchFamily="2" charset="2"/>
        <a:buChar char="q"/>
        <a:defRPr sz="1400" kern="1200" baseline="0">
          <a:solidFill>
            <a:schemeClr val="tx1"/>
          </a:solidFill>
          <a:latin typeface="Body Level 4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-"/>
        <a:defRPr sz="1200" kern="1200" baseline="0">
          <a:solidFill>
            <a:schemeClr val="tx1"/>
          </a:solidFill>
          <a:latin typeface="Body Level 5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howtodoinjava.com/junit-5/before-each-annotation-example/" TargetMode="External"/><Relationship Id="rId2" Type="http://schemas.openxmlformats.org/officeDocument/2006/relationships/hyperlink" Target="https://howtodoinjava.com/junit-5/before-all-annotation-example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howtodoinjava.com/junit-5/after-all-annotation-example/" TargetMode="External"/><Relationship Id="rId4" Type="http://schemas.openxmlformats.org/officeDocument/2006/relationships/hyperlink" Target="https://howtodoinjava.com/junit-5/after-each-annotation-example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DBF15-3475-439A-B829-CD6B7E204E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JUnit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65DC1F-DE34-41BA-8B44-FBCAFF6EC4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93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DDD54-44B2-4A89-B6BE-41CA656AD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</a:t>
            </a:r>
            <a:r>
              <a:rPr lang="en-US"/>
              <a:t>LifeCycle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D8874-3D23-4705-88F8-C00388AAD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091" y="1323001"/>
            <a:ext cx="9259747" cy="886799"/>
          </a:xfrm>
        </p:spPr>
        <p:txBody>
          <a:bodyPr/>
          <a:lstStyle/>
          <a:p>
            <a:r>
              <a:rPr lang="en-US" altLang="en-US" dirty="0"/>
              <a:t>In JUnit 5, test lifecycle is driven by 4 primary annotations i.e. </a:t>
            </a:r>
            <a:r>
              <a:rPr lang="en-US" alt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</a:t>
            </a:r>
            <a:r>
              <a:rPr lang="en-US" altLang="en-US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BeforeAll</a:t>
            </a:r>
            <a:r>
              <a:rPr lang="en-US" altLang="en-US" dirty="0"/>
              <a:t>, </a:t>
            </a:r>
            <a:r>
              <a:rPr lang="en-US" alt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</a:t>
            </a:r>
            <a:r>
              <a:rPr lang="en-US" altLang="en-US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BeforeEach</a:t>
            </a:r>
            <a:r>
              <a:rPr lang="en-US" altLang="en-US" dirty="0"/>
              <a:t>, </a:t>
            </a:r>
            <a:r>
              <a:rPr lang="en-US" alt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</a:t>
            </a:r>
            <a:r>
              <a:rPr lang="en-US" altLang="en-US" dirty="0" err="1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AfterEach</a:t>
            </a:r>
            <a:r>
              <a:rPr lang="en-US" altLang="en-US" dirty="0"/>
              <a:t> and </a:t>
            </a:r>
            <a:r>
              <a:rPr lang="en-US" alt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</a:t>
            </a:r>
            <a:r>
              <a:rPr lang="en-US" altLang="en-US" dirty="0" err="1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AfterAll</a:t>
            </a:r>
            <a:r>
              <a:rPr lang="en-US" altLang="en-US" dirty="0"/>
              <a:t>. Along with it, each test method must be marked with @Test annotation. 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72AD63-BD47-4EB8-BF12-F8972D3B82F6}"/>
              </a:ext>
            </a:extLst>
          </p:cNvPr>
          <p:cNvSpPr/>
          <p:nvPr/>
        </p:nvSpPr>
        <p:spPr>
          <a:xfrm>
            <a:off x="3474038" y="2209800"/>
            <a:ext cx="2119724" cy="6096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ody Level 1"/>
              </a:rPr>
              <a:t>@</a:t>
            </a:r>
            <a:r>
              <a:rPr lang="en-US" dirty="0" err="1">
                <a:solidFill>
                  <a:schemeClr val="tx1"/>
                </a:solidFill>
                <a:latin typeface="Body Level 1"/>
              </a:rPr>
              <a:t>BeforeAll</a:t>
            </a:r>
            <a:endParaRPr lang="en-US" dirty="0">
              <a:solidFill>
                <a:schemeClr val="tx1"/>
              </a:solidFill>
              <a:latin typeface="Body Level 1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5583A1-1D14-4A07-B8D3-5DC6B1D5EEFF}"/>
              </a:ext>
            </a:extLst>
          </p:cNvPr>
          <p:cNvSpPr/>
          <p:nvPr/>
        </p:nvSpPr>
        <p:spPr>
          <a:xfrm>
            <a:off x="3474038" y="3276600"/>
            <a:ext cx="2119724" cy="609600"/>
          </a:xfrm>
          <a:prstGeom prst="rect">
            <a:avLst/>
          </a:prstGeom>
          <a:solidFill>
            <a:srgbClr val="F9FC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ody Level 1"/>
              </a:rPr>
              <a:t>@</a:t>
            </a:r>
            <a:r>
              <a:rPr lang="en-US" dirty="0" err="1">
                <a:solidFill>
                  <a:schemeClr val="tx1"/>
                </a:solidFill>
                <a:latin typeface="Body Level 1"/>
              </a:rPr>
              <a:t>BeforeEach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C01F18-E8F0-41B8-A4ED-519C47A5F46B}"/>
              </a:ext>
            </a:extLst>
          </p:cNvPr>
          <p:cNvSpPr/>
          <p:nvPr/>
        </p:nvSpPr>
        <p:spPr>
          <a:xfrm>
            <a:off x="6705600" y="4009507"/>
            <a:ext cx="2119724" cy="609600"/>
          </a:xfrm>
          <a:prstGeom prst="rect">
            <a:avLst/>
          </a:prstGeom>
          <a:solidFill>
            <a:srgbClr val="9FD1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ody Level 1"/>
              </a:rPr>
              <a:t>@Test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2E481D-BCA4-4C28-A931-9AE312F26D28}"/>
              </a:ext>
            </a:extLst>
          </p:cNvPr>
          <p:cNvSpPr/>
          <p:nvPr/>
        </p:nvSpPr>
        <p:spPr>
          <a:xfrm>
            <a:off x="3474038" y="4876800"/>
            <a:ext cx="2119724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ody Level 1"/>
              </a:rPr>
              <a:t>@</a:t>
            </a:r>
            <a:r>
              <a:rPr lang="en-US" dirty="0" err="1">
                <a:solidFill>
                  <a:schemeClr val="tx1"/>
                </a:solidFill>
                <a:latin typeface="Body Level 1"/>
              </a:rPr>
              <a:t>AfterEach</a:t>
            </a:r>
            <a:endParaRPr lang="en-US" dirty="0">
              <a:solidFill>
                <a:schemeClr val="tx1"/>
              </a:solidFill>
              <a:latin typeface="Body Level 1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BD458A-6754-4ED5-8D6E-8864832B4D98}"/>
              </a:ext>
            </a:extLst>
          </p:cNvPr>
          <p:cNvSpPr/>
          <p:nvPr/>
        </p:nvSpPr>
        <p:spPr>
          <a:xfrm>
            <a:off x="3474038" y="5943600"/>
            <a:ext cx="2119724" cy="609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ody Level 1"/>
              </a:rPr>
              <a:t>@</a:t>
            </a:r>
            <a:r>
              <a:rPr lang="en-US" dirty="0" err="1">
                <a:solidFill>
                  <a:schemeClr val="tx1"/>
                </a:solidFill>
                <a:latin typeface="Body Level 1"/>
              </a:rPr>
              <a:t>AfterAll</a:t>
            </a:r>
            <a:endParaRPr lang="en-US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E6B048E8-6D81-4A42-ADE2-7DB262D7E7D2}"/>
              </a:ext>
            </a:extLst>
          </p:cNvPr>
          <p:cNvSpPr/>
          <p:nvPr/>
        </p:nvSpPr>
        <p:spPr>
          <a:xfrm>
            <a:off x="4343400" y="2819400"/>
            <a:ext cx="3810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15F677B0-677A-4825-A846-2E23EDBA4B72}"/>
              </a:ext>
            </a:extLst>
          </p:cNvPr>
          <p:cNvSpPr/>
          <p:nvPr/>
        </p:nvSpPr>
        <p:spPr>
          <a:xfrm>
            <a:off x="4343400" y="5486400"/>
            <a:ext cx="3810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AC0B00-DE13-4D13-A287-E1A5CF911E97}"/>
              </a:ext>
            </a:extLst>
          </p:cNvPr>
          <p:cNvCxnSpPr>
            <a:stCxn id="5" idx="3"/>
            <a:endCxn id="6" idx="0"/>
          </p:cNvCxnSpPr>
          <p:nvPr/>
        </p:nvCxnSpPr>
        <p:spPr>
          <a:xfrm>
            <a:off x="5593762" y="3581400"/>
            <a:ext cx="2171700" cy="42810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BC1E03-51C3-4FC5-A6C2-599686798556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5593762" y="4648201"/>
            <a:ext cx="2026238" cy="53339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67E0F20-65E1-4FE3-80F1-B7544E5DCB15}"/>
              </a:ext>
            </a:extLst>
          </p:cNvPr>
          <p:cNvCxnSpPr>
            <a:cxnSpLocks/>
          </p:cNvCxnSpPr>
          <p:nvPr/>
        </p:nvCxnSpPr>
        <p:spPr>
          <a:xfrm flipH="1" flipV="1">
            <a:off x="5028481" y="3934690"/>
            <a:ext cx="1" cy="94211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697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13234-0AA0-44CF-AE80-0A132A934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</a:t>
            </a:r>
            <a:r>
              <a:rPr lang="en-US" dirty="0" err="1"/>
              <a:t>LifeCycle</a:t>
            </a:r>
            <a:r>
              <a:rPr lang="en-US" dirty="0"/>
              <a:t> Demo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68D6A5-50CE-4057-8CC4-7DAFE5F17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18" y="1617298"/>
            <a:ext cx="6314020" cy="4191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1B9967-2C9F-4585-B773-86196B258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476" y="1621454"/>
            <a:ext cx="2988206" cy="14941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0672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987DC-B85C-4F13-8D78-7AA037B70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@Test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0CBF40-9985-4A2C-9AB3-8EDA63B5F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350" y="1204836"/>
            <a:ext cx="4286250" cy="16668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6C0527-0A3D-416E-B698-58A2F8D70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090" y="1143000"/>
            <a:ext cx="4476509" cy="6019800"/>
          </a:xfrm>
        </p:spPr>
        <p:txBody>
          <a:bodyPr>
            <a:noAutofit/>
          </a:bodyPr>
          <a:lstStyle/>
          <a:p>
            <a:r>
              <a:rPr lang="en-US" dirty="0"/>
              <a:t>@Test: Denotes that a method is a test method.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RepeatedTest</a:t>
            </a:r>
            <a:r>
              <a:rPr lang="en-US" dirty="0"/>
              <a:t>: </a:t>
            </a:r>
            <a:r>
              <a:rPr lang="en-US" altLang="en-US" dirty="0"/>
              <a:t>It enables to write repeatable test templates which could be run multiple times. The frequency can be configured as parameter to @</a:t>
            </a:r>
            <a:r>
              <a:rPr lang="en-US" altLang="en-US" dirty="0" err="1"/>
              <a:t>RepeatedTest</a:t>
            </a:r>
            <a:r>
              <a:rPr lang="en-US" altLang="en-US" dirty="0"/>
              <a:t> annotation.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dk1"/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dk1"/>
              </a:solidFill>
            </a:endParaRPr>
          </a:p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7673ECC-CCA0-45FF-A00B-888770D6D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3581400"/>
            <a:ext cx="4343400" cy="1638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82647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C66F6-8EF4-4117-9E27-B30F3F048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BeforeEach</a:t>
            </a:r>
            <a:r>
              <a:rPr lang="en-US" dirty="0"/>
              <a:t> and @</a:t>
            </a:r>
            <a:r>
              <a:rPr lang="en-US" dirty="0" err="1"/>
              <a:t>BeforeAll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2A06D-47AF-47C7-9022-38F8611CD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091" y="1295401"/>
            <a:ext cx="9259747" cy="4267200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BeforeEach</a:t>
            </a:r>
            <a:r>
              <a:rPr lang="en-US" dirty="0"/>
              <a:t>: Denotes that the annotated method should be executed </a:t>
            </a:r>
            <a:r>
              <a:rPr lang="en-US" i="1" dirty="0"/>
              <a:t>before</a:t>
            </a:r>
            <a:r>
              <a:rPr lang="en-US" dirty="0"/>
              <a:t> </a:t>
            </a:r>
            <a:r>
              <a:rPr lang="en-US" b="1" dirty="0"/>
              <a:t>each</a:t>
            </a:r>
            <a:r>
              <a:rPr lang="en-US" dirty="0"/>
              <a:t> @Test, @</a:t>
            </a:r>
            <a:r>
              <a:rPr lang="en-US" dirty="0" err="1"/>
              <a:t>RepeatedTest</a:t>
            </a:r>
            <a:r>
              <a:rPr lang="en-US" dirty="0"/>
              <a:t>, @</a:t>
            </a:r>
            <a:r>
              <a:rPr lang="en-US" dirty="0" err="1"/>
              <a:t>ParameterizedTest</a:t>
            </a:r>
            <a:r>
              <a:rPr lang="en-US" dirty="0"/>
              <a:t>,.</a:t>
            </a:r>
          </a:p>
          <a:p>
            <a:r>
              <a:rPr lang="en-US" dirty="0"/>
              <a:t>@</a:t>
            </a:r>
            <a:r>
              <a:rPr lang="en-US" dirty="0" err="1"/>
              <a:t>BeforeAll</a:t>
            </a:r>
            <a:r>
              <a:rPr lang="en-US" dirty="0"/>
              <a:t>: Denotes that the annotated method should be executed </a:t>
            </a:r>
            <a:r>
              <a:rPr lang="en-US" i="1" dirty="0"/>
              <a:t>before</a:t>
            </a:r>
            <a:r>
              <a:rPr lang="en-US" dirty="0"/>
              <a:t> </a:t>
            </a:r>
            <a:r>
              <a:rPr lang="en-US" b="1" dirty="0"/>
              <a:t>all</a:t>
            </a:r>
            <a:r>
              <a:rPr lang="en-US" dirty="0"/>
              <a:t> @Test, @</a:t>
            </a:r>
            <a:r>
              <a:rPr lang="en-US" dirty="0" err="1"/>
              <a:t>RepeatedTest</a:t>
            </a:r>
            <a:r>
              <a:rPr lang="en-US" dirty="0"/>
              <a:t>, @</a:t>
            </a:r>
            <a:r>
              <a:rPr lang="en-US" dirty="0" err="1"/>
              <a:t>ParameterizedTest</a:t>
            </a:r>
            <a:r>
              <a:rPr lang="en-US" dirty="0"/>
              <a:t>,.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7FE94B-B005-4582-B232-29EF186B7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95600"/>
            <a:ext cx="6305550" cy="21621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89545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E3699-A45A-4BA6-B725-BE9013F6A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AfterEach</a:t>
            </a:r>
            <a:r>
              <a:rPr lang="en-US" dirty="0"/>
              <a:t> and @</a:t>
            </a:r>
            <a:r>
              <a:rPr lang="en-US" dirty="0" err="1"/>
              <a:t>AfterAll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7129D-E172-4D0D-8D9C-790A05148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091" y="1323000"/>
            <a:ext cx="9259747" cy="4849199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AfterEach</a:t>
            </a:r>
            <a:r>
              <a:rPr lang="en-US" dirty="0"/>
              <a:t>: Denotes that the annotated method should be executed </a:t>
            </a:r>
            <a:r>
              <a:rPr lang="en-US" i="1" dirty="0"/>
              <a:t>after</a:t>
            </a:r>
            <a:r>
              <a:rPr lang="en-US" dirty="0"/>
              <a:t> </a:t>
            </a:r>
            <a:r>
              <a:rPr lang="en-US" b="1" dirty="0"/>
              <a:t>each</a:t>
            </a:r>
            <a:r>
              <a:rPr lang="en-US" dirty="0"/>
              <a:t> @Test, @</a:t>
            </a:r>
            <a:r>
              <a:rPr lang="en-US" dirty="0" err="1"/>
              <a:t>RepeatedTest</a:t>
            </a:r>
            <a:r>
              <a:rPr lang="en-US" dirty="0"/>
              <a:t>, @</a:t>
            </a:r>
            <a:r>
              <a:rPr lang="en-US" dirty="0" err="1"/>
              <a:t>ParameterizedTest</a:t>
            </a:r>
            <a:r>
              <a:rPr lang="en-US" dirty="0"/>
              <a:t>,.</a:t>
            </a:r>
          </a:p>
          <a:p>
            <a:r>
              <a:rPr lang="en-US" dirty="0"/>
              <a:t>@</a:t>
            </a:r>
            <a:r>
              <a:rPr lang="en-US" dirty="0" err="1"/>
              <a:t>AfterAll</a:t>
            </a:r>
            <a:r>
              <a:rPr lang="en-US" dirty="0"/>
              <a:t>: Denotes that the annotated method should be executed </a:t>
            </a:r>
            <a:r>
              <a:rPr lang="en-US" i="1" dirty="0"/>
              <a:t>after</a:t>
            </a:r>
            <a:r>
              <a:rPr lang="en-US" dirty="0"/>
              <a:t> </a:t>
            </a:r>
            <a:r>
              <a:rPr lang="en-US" b="1" dirty="0"/>
              <a:t>all</a:t>
            </a:r>
            <a:r>
              <a:rPr lang="en-US" dirty="0"/>
              <a:t> @Test, @</a:t>
            </a:r>
            <a:r>
              <a:rPr lang="en-US" dirty="0" err="1"/>
              <a:t>RepeatedTest</a:t>
            </a:r>
            <a:r>
              <a:rPr lang="en-US" dirty="0"/>
              <a:t>, @</a:t>
            </a:r>
            <a:r>
              <a:rPr lang="en-US" dirty="0" err="1"/>
              <a:t>ParameterizedTest</a:t>
            </a:r>
            <a:r>
              <a:rPr lang="en-US" dirty="0"/>
              <a:t>,.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F7E0B5B-DD72-4050-84C1-84C34BCF5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971800"/>
            <a:ext cx="6191250" cy="21240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36161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0CD27-23EE-44AA-A2F5-C17BF1DE7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ParametrizedTest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1025C-4991-4093-ACFF-0B84456C6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091" y="1295400"/>
            <a:ext cx="6457709" cy="5362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@</a:t>
            </a:r>
            <a:r>
              <a:rPr lang="en-US" dirty="0" err="1"/>
              <a:t>ParametrizedTest</a:t>
            </a:r>
            <a:r>
              <a:rPr lang="en-US" dirty="0"/>
              <a:t> : </a:t>
            </a:r>
            <a:r>
              <a:rPr lang="en-US" dirty="0">
                <a:latin typeface="inherit"/>
              </a:rPr>
              <a:t>Denotes that a method is a </a:t>
            </a:r>
            <a:r>
              <a:rPr lang="en-US" dirty="0">
                <a:solidFill>
                  <a:srgbClr val="2156A5"/>
                </a:solidFill>
                <a:latin typeface="inherit"/>
              </a:rPr>
              <a:t>parameterized test.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>
                <a:solidFill>
                  <a:schemeClr val="dk1"/>
                </a:solidFill>
                <a:latin typeface="inherit"/>
              </a:rPr>
              <a:t>This makes it possible to run a test multiple times with different arguments.</a:t>
            </a:r>
          </a:p>
          <a:p>
            <a:r>
              <a:rPr lang="en-US" dirty="0">
                <a:solidFill>
                  <a:schemeClr val="dk1"/>
                </a:solidFill>
                <a:latin typeface="inherit"/>
              </a:rPr>
              <a:t>In addition, you must declare at least one source that will provide the arguments for each invocation and then consume the arguments in the test method.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lang="en-US" altLang="en-US" dirty="0">
              <a:latin typeface="Droid Sans Mono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latin typeface="Droid Sans Mono"/>
              </a:rPr>
              <a:t>@</a:t>
            </a:r>
            <a:r>
              <a:rPr lang="en-US" altLang="en-US" dirty="0" err="1">
                <a:latin typeface="Droid Sans Mono"/>
              </a:rPr>
              <a:t>ValueSource</a:t>
            </a:r>
            <a:r>
              <a:rPr lang="en-US" altLang="en-US" dirty="0">
                <a:latin typeface="inherit"/>
              </a:rPr>
              <a:t> is one of the simplest possible sources. It lets you specify a single array of literal values and can only be used for providing a single argument per parameterized test invocation.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latin typeface="inherit"/>
              </a:rPr>
              <a:t>The following types of literal values are supported by </a:t>
            </a:r>
            <a:r>
              <a:rPr lang="en-US" altLang="en-US" dirty="0">
                <a:latin typeface="Droid Sans Mono"/>
              </a:rPr>
              <a:t>@</a:t>
            </a:r>
            <a:r>
              <a:rPr lang="en-US" altLang="en-US" dirty="0" err="1">
                <a:latin typeface="Droid Sans Mono"/>
              </a:rPr>
              <a:t>ValueSource</a:t>
            </a:r>
            <a:r>
              <a:rPr lang="en-US" altLang="en-US" dirty="0">
                <a:latin typeface="inherit"/>
              </a:rPr>
              <a:t>.</a:t>
            </a:r>
            <a:endParaRPr lang="en-US" altLang="en-US" sz="1100" dirty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latin typeface="Droid Sans Mono"/>
              </a:rPr>
              <a:t>short</a:t>
            </a:r>
            <a:endParaRPr lang="en-US" altLang="en-US" dirty="0">
              <a:latin typeface="inherit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latin typeface="Droid Sans Mono"/>
              </a:rPr>
              <a:t>byte</a:t>
            </a:r>
            <a:endParaRPr lang="en-US" altLang="en-US" dirty="0">
              <a:latin typeface="inherit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latin typeface="Droid Sans Mono"/>
              </a:rPr>
              <a:t>int</a:t>
            </a:r>
            <a:endParaRPr lang="en-US" altLang="en-US" dirty="0">
              <a:latin typeface="inherit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latin typeface="Droid Sans Mono"/>
              </a:rPr>
              <a:t>long</a:t>
            </a:r>
            <a:endParaRPr lang="en-US" altLang="en-US" dirty="0">
              <a:latin typeface="inherit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latin typeface="Droid Sans Mono"/>
              </a:rPr>
              <a:t>float</a:t>
            </a:r>
            <a:endParaRPr lang="en-US" altLang="en-US" dirty="0">
              <a:latin typeface="inherit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latin typeface="Droid Sans Mono"/>
              </a:rPr>
              <a:t>double</a:t>
            </a:r>
            <a:endParaRPr lang="en-US" altLang="en-US" dirty="0">
              <a:latin typeface="inherit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latin typeface="Droid Sans Mono"/>
              </a:rPr>
              <a:t>char</a:t>
            </a:r>
            <a:endParaRPr lang="en-US" altLang="en-US" dirty="0">
              <a:latin typeface="inherit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 err="1">
                <a:latin typeface="Droid Sans Mono"/>
              </a:rPr>
              <a:t>java.lang.String</a:t>
            </a:r>
            <a:endParaRPr lang="en-US" altLang="en-US" dirty="0">
              <a:latin typeface="inherit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 err="1">
                <a:latin typeface="Droid Sans Mono"/>
              </a:rPr>
              <a:t>java.lang.Class</a:t>
            </a:r>
            <a:endParaRPr lang="en-US" altLang="en-US" dirty="0">
              <a:latin typeface="inherit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8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D65559-2F43-48C8-8365-A1FD0E374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335" y="4191000"/>
            <a:ext cx="6374486" cy="1371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52277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18CD0-135B-4DA0-B81B-0468150DB9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Assertions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7FC91D-D737-436C-95F2-6C0A63AC57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85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A7F9E-3ADB-408D-A83E-BEF53A1EE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78582-06B6-43B2-90D7-813D56821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Assertions help in validating the expected output with actual output of a testcase.</a:t>
            </a:r>
            <a:r>
              <a:rPr lang="en-US" altLang="en-US" dirty="0">
                <a:latin typeface="Noto Serif"/>
              </a:rPr>
              <a:t> All JUnit Jupiter assertions are </a:t>
            </a:r>
            <a:r>
              <a:rPr lang="en-US" altLang="en-US" dirty="0">
                <a:latin typeface="Droid Sans Mono"/>
              </a:rPr>
              <a:t>static</a:t>
            </a:r>
            <a:r>
              <a:rPr lang="en-US" altLang="en-US" dirty="0">
                <a:latin typeface="Noto Serif"/>
              </a:rPr>
              <a:t> methods in the </a:t>
            </a:r>
            <a:r>
              <a:rPr lang="en-US" altLang="en-US" u="sng" dirty="0" err="1">
                <a:solidFill>
                  <a:srgbClr val="2156A5"/>
                </a:solidFill>
                <a:latin typeface="Droid Sans Mono"/>
              </a:rPr>
              <a:t>org.junit.jupiter.api.Assertions</a:t>
            </a:r>
            <a:r>
              <a:rPr lang="en-US" altLang="en-US" u="sng" dirty="0">
                <a:solidFill>
                  <a:srgbClr val="2156A5"/>
                </a:solidFill>
                <a:latin typeface="Droid Sans Mono"/>
              </a:rPr>
              <a:t> </a:t>
            </a:r>
            <a:r>
              <a:rPr lang="en-US" altLang="en-US" dirty="0">
                <a:latin typeface="Noto Serif"/>
              </a:rPr>
              <a:t>class.</a:t>
            </a:r>
            <a:r>
              <a:rPr lang="en-US" altLang="en-US" sz="1100" dirty="0"/>
              <a:t> </a:t>
            </a:r>
          </a:p>
          <a:p>
            <a:r>
              <a:rPr lang="en-US" altLang="en-US" dirty="0">
                <a:latin typeface="Noto Serif"/>
              </a:rPr>
              <a:t>Few important methods are below:</a:t>
            </a:r>
          </a:p>
          <a:p>
            <a:pPr marL="342900" indent="-342900" fontAlgn="t">
              <a:buFont typeface="+mj-lt"/>
              <a:buAutoNum type="arabicPeriod"/>
            </a:pPr>
            <a:r>
              <a:rPr lang="en-US" b="1" dirty="0"/>
              <a:t>void </a:t>
            </a:r>
            <a:r>
              <a:rPr lang="en-US" b="1" dirty="0" err="1"/>
              <a:t>assertEquals</a:t>
            </a:r>
            <a:r>
              <a:rPr lang="en-US" b="1" dirty="0"/>
              <a:t>(String expected, String actual): </a:t>
            </a:r>
            <a:r>
              <a:rPr lang="en-US" dirty="0"/>
              <a:t>Checks that two primitives/objects are equal.</a:t>
            </a:r>
          </a:p>
          <a:p>
            <a:pPr marL="342900" indent="-342900" fontAlgn="t">
              <a:buFont typeface="+mj-lt"/>
              <a:buAutoNum type="arabicPeriod"/>
            </a:pPr>
            <a:r>
              <a:rPr lang="en-US" b="1" dirty="0"/>
              <a:t>void </a:t>
            </a:r>
            <a:r>
              <a:rPr lang="en-US" b="1" dirty="0" err="1"/>
              <a:t>assertTrue</a:t>
            </a:r>
            <a:r>
              <a:rPr lang="en-US" b="1" dirty="0"/>
              <a:t>(</a:t>
            </a:r>
            <a:r>
              <a:rPr lang="en-US" b="1" dirty="0" err="1"/>
              <a:t>boolean</a:t>
            </a:r>
            <a:r>
              <a:rPr lang="en-US" b="1" dirty="0"/>
              <a:t> condition): </a:t>
            </a:r>
            <a:r>
              <a:rPr lang="en-US" dirty="0"/>
              <a:t>Checks that a condition is true.</a:t>
            </a:r>
          </a:p>
          <a:p>
            <a:pPr marL="342900" indent="-342900" fontAlgn="t">
              <a:buFont typeface="+mj-lt"/>
              <a:buAutoNum type="arabicPeriod"/>
            </a:pPr>
            <a:r>
              <a:rPr lang="en-US" b="1" dirty="0"/>
              <a:t>void </a:t>
            </a:r>
            <a:r>
              <a:rPr lang="en-US" b="1" dirty="0" err="1"/>
              <a:t>assertFalse</a:t>
            </a:r>
            <a:r>
              <a:rPr lang="en-US" b="1" dirty="0"/>
              <a:t>(</a:t>
            </a:r>
            <a:r>
              <a:rPr lang="en-US" b="1" dirty="0" err="1"/>
              <a:t>boolean</a:t>
            </a:r>
            <a:r>
              <a:rPr lang="en-US" b="1" dirty="0"/>
              <a:t> condition): </a:t>
            </a:r>
            <a:r>
              <a:rPr lang="en-US" dirty="0"/>
              <a:t>Checks that a condition is false.</a:t>
            </a:r>
          </a:p>
          <a:p>
            <a:pPr marL="342900" indent="-342900" fontAlgn="t">
              <a:buFont typeface="+mj-lt"/>
              <a:buAutoNum type="arabicPeriod"/>
            </a:pPr>
            <a:r>
              <a:rPr lang="en-US" b="1" dirty="0"/>
              <a:t>void </a:t>
            </a:r>
            <a:r>
              <a:rPr lang="en-US" b="1" dirty="0" err="1"/>
              <a:t>assertNotNull</a:t>
            </a:r>
            <a:r>
              <a:rPr lang="en-US" b="1" dirty="0"/>
              <a:t>(Object object): </a:t>
            </a:r>
            <a:r>
              <a:rPr lang="en-US" dirty="0"/>
              <a:t>Checks that an object isn't null.</a:t>
            </a:r>
          </a:p>
          <a:p>
            <a:pPr marL="342900" indent="-342900" fontAlgn="t">
              <a:buFont typeface="+mj-lt"/>
              <a:buAutoNum type="arabicPeriod"/>
            </a:pPr>
            <a:r>
              <a:rPr lang="en-US" b="1" dirty="0"/>
              <a:t>void </a:t>
            </a:r>
            <a:r>
              <a:rPr lang="en-US" b="1" dirty="0" err="1"/>
              <a:t>assertNull</a:t>
            </a:r>
            <a:r>
              <a:rPr lang="en-US" b="1" dirty="0"/>
              <a:t>(Object object): </a:t>
            </a:r>
            <a:r>
              <a:rPr lang="en-US" dirty="0"/>
              <a:t>Checks that an object is null.</a:t>
            </a:r>
          </a:p>
          <a:p>
            <a:pPr marL="342900" indent="-342900" fontAlgn="t">
              <a:buFont typeface="+mj-lt"/>
              <a:buAutoNum type="arabicPeriod"/>
            </a:pPr>
            <a:r>
              <a:rPr lang="en-US" b="1" dirty="0"/>
              <a:t>void </a:t>
            </a:r>
            <a:r>
              <a:rPr lang="en-US" b="1" dirty="0" err="1"/>
              <a:t>assertSame</a:t>
            </a:r>
            <a:r>
              <a:rPr lang="en-US" b="1" dirty="0"/>
              <a:t>(object1, object2): </a:t>
            </a:r>
            <a:r>
              <a:rPr lang="en-US" dirty="0"/>
              <a:t>The </a:t>
            </a:r>
            <a:r>
              <a:rPr lang="en-US" dirty="0" err="1"/>
              <a:t>assertSame</a:t>
            </a:r>
            <a:r>
              <a:rPr lang="en-US" dirty="0"/>
              <a:t>() method tests if two object references point to the same object.</a:t>
            </a:r>
          </a:p>
          <a:p>
            <a:pPr marL="342900" indent="-342900" fontAlgn="t">
              <a:buFont typeface="+mj-lt"/>
              <a:buAutoNum type="arabicPeriod"/>
            </a:pPr>
            <a:r>
              <a:rPr lang="en-US" b="1" dirty="0"/>
              <a:t>void </a:t>
            </a:r>
            <a:r>
              <a:rPr lang="en-US" b="1" dirty="0" err="1"/>
              <a:t>assertNotSame</a:t>
            </a:r>
            <a:r>
              <a:rPr lang="en-US" b="1" dirty="0"/>
              <a:t>(object1, object2): </a:t>
            </a:r>
            <a:r>
              <a:rPr lang="en-US" dirty="0"/>
              <a:t>The </a:t>
            </a:r>
            <a:r>
              <a:rPr lang="en-US" dirty="0" err="1"/>
              <a:t>assertNotSame</a:t>
            </a:r>
            <a:r>
              <a:rPr lang="en-US" dirty="0"/>
              <a:t>() method tests if two object references do not point to the same object.</a:t>
            </a:r>
          </a:p>
          <a:p>
            <a:pPr marL="342900" indent="-342900" fontAlgn="t">
              <a:buFont typeface="+mj-lt"/>
              <a:buAutoNum type="arabicPeriod"/>
            </a:pPr>
            <a:r>
              <a:rPr lang="en-US" b="1" dirty="0"/>
              <a:t>void </a:t>
            </a:r>
            <a:r>
              <a:rPr lang="en-US" b="1" dirty="0" err="1"/>
              <a:t>assertArrayEquals</a:t>
            </a:r>
            <a:r>
              <a:rPr lang="en-US" b="1" dirty="0"/>
              <a:t>(</a:t>
            </a:r>
            <a:r>
              <a:rPr lang="en-US" b="1" dirty="0" err="1"/>
              <a:t>expectedArray</a:t>
            </a:r>
            <a:r>
              <a:rPr lang="en-US" b="1" dirty="0"/>
              <a:t>, </a:t>
            </a:r>
            <a:r>
              <a:rPr lang="en-US" b="1" dirty="0" err="1"/>
              <a:t>resultArray</a:t>
            </a:r>
            <a:r>
              <a:rPr lang="en-US" b="1" dirty="0"/>
              <a:t>);:</a:t>
            </a:r>
            <a:r>
              <a:rPr lang="en-US" dirty="0"/>
              <a:t>The </a:t>
            </a:r>
            <a:r>
              <a:rPr lang="en-US" dirty="0" err="1"/>
              <a:t>assertArrayEquals</a:t>
            </a:r>
            <a:r>
              <a:rPr lang="en-US" dirty="0"/>
              <a:t>() method will test whether two arrays are equal to each other.</a:t>
            </a:r>
          </a:p>
          <a:p>
            <a:endParaRPr lang="en-US" altLang="en-US" sz="1100" dirty="0"/>
          </a:p>
          <a:p>
            <a:endParaRPr lang="en-US" altLang="en-US" sz="28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696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34B8E-E150-460C-8B2A-2B3BA5597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Calculator Test Cases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7337C0-9ADD-424F-BD5C-B8734C16F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8" y="1149806"/>
            <a:ext cx="5036572" cy="38793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BF5E9C-96ED-457D-9FD3-5D29AE0DA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613" y="1149806"/>
            <a:ext cx="4752975" cy="54959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85940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DBF15-3475-439A-B829-CD6B7E204E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Cases execution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65DC1F-DE34-41BA-8B44-FBCAFF6EC4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13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15231-F8D8-42F1-B417-2028951CE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design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0186F7D-2A5C-4831-8A17-394CDF830DE9}"/>
              </a:ext>
            </a:extLst>
          </p:cNvPr>
          <p:cNvSpPr/>
          <p:nvPr/>
        </p:nvSpPr>
        <p:spPr>
          <a:xfrm>
            <a:off x="2954900" y="2541278"/>
            <a:ext cx="1590532" cy="8382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Body Level 1"/>
              </a:rPr>
              <a:t>JUnit Overview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9D8ED8E-851B-4ED4-B70F-BF0A86370CBB}"/>
              </a:ext>
            </a:extLst>
          </p:cNvPr>
          <p:cNvSpPr/>
          <p:nvPr/>
        </p:nvSpPr>
        <p:spPr>
          <a:xfrm>
            <a:off x="7919500" y="2558986"/>
            <a:ext cx="1653023" cy="8382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Body Level 1"/>
              </a:rPr>
              <a:t>JUnit Annotations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32F650E-FDC7-4F04-BDA4-745D0D2D60EF}"/>
              </a:ext>
            </a:extLst>
          </p:cNvPr>
          <p:cNvSpPr/>
          <p:nvPr/>
        </p:nvSpPr>
        <p:spPr>
          <a:xfrm>
            <a:off x="5460151" y="2558986"/>
            <a:ext cx="1653022" cy="8382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Body Level 1"/>
              </a:rPr>
              <a:t>JUnit Configuration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A4809A25-3E9B-4129-BCFA-CB2EF1BB22D8}"/>
              </a:ext>
            </a:extLst>
          </p:cNvPr>
          <p:cNvSpPr/>
          <p:nvPr/>
        </p:nvSpPr>
        <p:spPr>
          <a:xfrm>
            <a:off x="4545432" y="2832038"/>
            <a:ext cx="887260" cy="3305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0658473E-939F-4546-9077-4802B09AE0B2}"/>
              </a:ext>
            </a:extLst>
          </p:cNvPr>
          <p:cNvSpPr/>
          <p:nvPr/>
        </p:nvSpPr>
        <p:spPr>
          <a:xfrm>
            <a:off x="7140632" y="2832038"/>
            <a:ext cx="778867" cy="2809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3D8921-ED46-4639-8AD9-35F34ACE5E95}"/>
              </a:ext>
            </a:extLst>
          </p:cNvPr>
          <p:cNvSpPr txBox="1"/>
          <p:nvPr/>
        </p:nvSpPr>
        <p:spPr>
          <a:xfrm>
            <a:off x="155482" y="5816981"/>
            <a:ext cx="2924947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IDE :Eclipse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Java : version 8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JUnit: version 5.4.2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95F91BC-3074-40CF-B89E-11AECF044C6B}"/>
              </a:ext>
            </a:extLst>
          </p:cNvPr>
          <p:cNvSpPr/>
          <p:nvPr/>
        </p:nvSpPr>
        <p:spPr>
          <a:xfrm>
            <a:off x="155482" y="5486400"/>
            <a:ext cx="2924947" cy="3305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S/W Requirements</a:t>
            </a:r>
            <a:endParaRPr lang="en-GB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77A786EA-D466-4BEE-81A8-2FD818C7443C}"/>
              </a:ext>
            </a:extLst>
          </p:cNvPr>
          <p:cNvSpPr/>
          <p:nvPr/>
        </p:nvSpPr>
        <p:spPr>
          <a:xfrm>
            <a:off x="4785102" y="1128900"/>
            <a:ext cx="1905000" cy="793852"/>
          </a:xfrm>
          <a:prstGeom prst="wedgeEllipseCallout">
            <a:avLst>
              <a:gd name="adj1" fmla="val -85414"/>
              <a:gd name="adj2" fmla="val 123234"/>
            </a:avLst>
          </a:prstGeom>
          <a:solidFill>
            <a:srgbClr val="F9FC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ody Level 1"/>
              </a:rPr>
              <a:t>Provide the cheat sheet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381729A-0F75-4009-821B-D2C99A37253B}"/>
              </a:ext>
            </a:extLst>
          </p:cNvPr>
          <p:cNvSpPr/>
          <p:nvPr/>
        </p:nvSpPr>
        <p:spPr>
          <a:xfrm>
            <a:off x="376588" y="2578228"/>
            <a:ext cx="1524000" cy="8382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Body Level 1"/>
              </a:rPr>
              <a:t>Introduce the use case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F5D55FAA-872A-46DE-B66C-5CB6CD12FBF4}"/>
              </a:ext>
            </a:extLst>
          </p:cNvPr>
          <p:cNvSpPr/>
          <p:nvPr/>
        </p:nvSpPr>
        <p:spPr>
          <a:xfrm>
            <a:off x="1994581" y="2832039"/>
            <a:ext cx="932860" cy="242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D32D6FB2-EB4E-43FC-9200-3429FD816EF9}"/>
              </a:ext>
            </a:extLst>
          </p:cNvPr>
          <p:cNvSpPr/>
          <p:nvPr/>
        </p:nvSpPr>
        <p:spPr>
          <a:xfrm>
            <a:off x="1085820" y="4479518"/>
            <a:ext cx="1841621" cy="702000"/>
          </a:xfrm>
          <a:prstGeom prst="wedgeEllipseCallout">
            <a:avLst>
              <a:gd name="adj1" fmla="val -69655"/>
              <a:gd name="adj2" fmla="val -187960"/>
            </a:avLst>
          </a:prstGeom>
          <a:solidFill>
            <a:srgbClr val="F9FC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Body Level 1"/>
              </a:rPr>
              <a:t>Display use case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69CC060-E57A-4BDA-9C47-F02687ABF68E}"/>
              </a:ext>
            </a:extLst>
          </p:cNvPr>
          <p:cNvSpPr/>
          <p:nvPr/>
        </p:nvSpPr>
        <p:spPr>
          <a:xfrm>
            <a:off x="7993668" y="4107582"/>
            <a:ext cx="1653023" cy="8382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Body Level 1"/>
              </a:rPr>
              <a:t>Assertions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5726F1B3-63EA-4B41-85B7-1CA0A2432186}"/>
              </a:ext>
            </a:extLst>
          </p:cNvPr>
          <p:cNvSpPr/>
          <p:nvPr/>
        </p:nvSpPr>
        <p:spPr>
          <a:xfrm>
            <a:off x="8746011" y="3429000"/>
            <a:ext cx="245589" cy="6785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590FE08-AF21-4CBA-9F6E-D19F4AB66993}"/>
              </a:ext>
            </a:extLst>
          </p:cNvPr>
          <p:cNvSpPr/>
          <p:nvPr/>
        </p:nvSpPr>
        <p:spPr>
          <a:xfrm>
            <a:off x="5385985" y="4107582"/>
            <a:ext cx="1653022" cy="8382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Body Level 1"/>
              </a:rPr>
              <a:t>Execution of test cases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7813ABA6-6C7A-4503-93F2-813EC9063213}"/>
              </a:ext>
            </a:extLst>
          </p:cNvPr>
          <p:cNvSpPr/>
          <p:nvPr/>
        </p:nvSpPr>
        <p:spPr>
          <a:xfrm flipH="1">
            <a:off x="7052862" y="4386230"/>
            <a:ext cx="954405" cy="2809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445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987DC-B85C-4F13-8D78-7AA037B70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execute the JUnit test cases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23E20D-CD84-4E00-BB4C-850AD4CDB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95" y="1267691"/>
            <a:ext cx="3483239" cy="3733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DC668E-CA82-4F7F-86A5-77BF23438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599" y="1267691"/>
            <a:ext cx="6151063" cy="16327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B7F821-2045-4A54-8355-76673374D4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0" y="3657600"/>
            <a:ext cx="6151063" cy="23106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3668D4-08B3-41E6-B5A4-D1764E4EB86F}"/>
              </a:ext>
            </a:extLst>
          </p:cNvPr>
          <p:cNvSpPr txBox="1"/>
          <p:nvPr/>
        </p:nvSpPr>
        <p:spPr>
          <a:xfrm>
            <a:off x="5471160" y="2949925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ody Level 1"/>
              </a:rPr>
              <a:t>Successful test case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6A93EE-A69B-4986-AC94-3920A50BB744}"/>
              </a:ext>
            </a:extLst>
          </p:cNvPr>
          <p:cNvSpPr/>
          <p:nvPr/>
        </p:nvSpPr>
        <p:spPr>
          <a:xfrm>
            <a:off x="5486400" y="5983113"/>
            <a:ext cx="1609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dy Level 1"/>
              </a:rPr>
              <a:t>Failed test case</a:t>
            </a:r>
          </a:p>
        </p:txBody>
      </p:sp>
    </p:spTree>
    <p:extLst>
      <p:ext uri="{BB962C8B-B14F-4D97-AF65-F5344CB8AC3E}">
        <p14:creationId xmlns:p14="http://schemas.microsoft.com/office/powerpoint/2010/main" val="1112445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DBF15-3475-439A-B829-CD6B7E204E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 us work on use case on JUnit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65DC1F-DE34-41BA-8B44-FBCAFF6EC4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03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2D52-F9E3-4F62-B0D2-C45B2F912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Presenting the Use case on JUnit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EF7ADC8-12B9-4A35-8C5D-D8ABB13640C1}"/>
              </a:ext>
            </a:extLst>
          </p:cNvPr>
          <p:cNvSpPr txBox="1">
            <a:spLocks/>
          </p:cNvSpPr>
          <p:nvPr/>
        </p:nvSpPr>
        <p:spPr>
          <a:xfrm>
            <a:off x="324091" y="1323000"/>
            <a:ext cx="9048509" cy="34013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Body Level 1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Body Level 2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80000"/>
              <a:buFont typeface="Courier New" panose="02070309020205020404" pitchFamily="49" charset="0"/>
              <a:buChar char="o"/>
              <a:defRPr sz="1500" kern="1200" baseline="0">
                <a:solidFill>
                  <a:schemeClr val="tx1"/>
                </a:solidFill>
                <a:latin typeface="Body Level 3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60000"/>
              <a:buFont typeface="Wingdings" panose="05000000000000000000" pitchFamily="2" charset="2"/>
              <a:buChar char="q"/>
              <a:defRPr sz="1400" kern="1200" baseline="0">
                <a:solidFill>
                  <a:schemeClr val="tx1"/>
                </a:solidFill>
                <a:latin typeface="Body Level 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-"/>
              <a:defRPr sz="1200" kern="1200" baseline="0">
                <a:solidFill>
                  <a:schemeClr val="tx1"/>
                </a:solidFill>
                <a:latin typeface="Body Level 5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Write the JUnit test cases for Bank Customer Management System.</a:t>
            </a:r>
          </a:p>
          <a:p>
            <a:r>
              <a:rPr lang="en-US" dirty="0"/>
              <a:t>Write the test case to make sure the Customer class object gets created successfully.</a:t>
            </a:r>
          </a:p>
          <a:p>
            <a:r>
              <a:rPr lang="en-US" dirty="0"/>
              <a:t>Write the test cases to validate customer name, phone number, email id and account type.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547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6CBCD-801A-49BC-A91C-B8BC9C087C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9FF59E-1E51-4BB7-BD98-F4CD1B0F6B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316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DBF15-3475-439A-B829-CD6B7E204E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Introduce the Use Case on JUnit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65DC1F-DE34-41BA-8B44-FBCAFF6EC4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55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2D52-F9E3-4F62-B0D2-C45B2F912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Presenting the Use case on JUnit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EF7ADC8-12B9-4A35-8C5D-D8ABB13640C1}"/>
              </a:ext>
            </a:extLst>
          </p:cNvPr>
          <p:cNvSpPr txBox="1">
            <a:spLocks/>
          </p:cNvSpPr>
          <p:nvPr/>
        </p:nvSpPr>
        <p:spPr>
          <a:xfrm>
            <a:off x="324091" y="1323000"/>
            <a:ext cx="9048509" cy="34013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Body Level 1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Body Level 2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80000"/>
              <a:buFont typeface="Courier New" panose="02070309020205020404" pitchFamily="49" charset="0"/>
              <a:buChar char="o"/>
              <a:defRPr sz="1500" kern="1200" baseline="0">
                <a:solidFill>
                  <a:schemeClr val="tx1"/>
                </a:solidFill>
                <a:latin typeface="Body Level 3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60000"/>
              <a:buFont typeface="Wingdings" panose="05000000000000000000" pitchFamily="2" charset="2"/>
              <a:buChar char="q"/>
              <a:defRPr sz="1400" kern="1200" baseline="0">
                <a:solidFill>
                  <a:schemeClr val="tx1"/>
                </a:solidFill>
                <a:latin typeface="Body Level 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-"/>
              <a:defRPr sz="1200" kern="1200" baseline="0">
                <a:solidFill>
                  <a:schemeClr val="tx1"/>
                </a:solidFill>
                <a:latin typeface="Body Level 5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Write the JUnit test cases for Bank Customer Management System.</a:t>
            </a:r>
          </a:p>
          <a:p>
            <a:r>
              <a:rPr lang="en-US" dirty="0"/>
              <a:t>Write the test case to make sure the Customer class object gets created successfully.</a:t>
            </a:r>
          </a:p>
          <a:p>
            <a:r>
              <a:rPr lang="en-US" dirty="0"/>
              <a:t>Write the test cases to validate customer name, phone number, email id and account type.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372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DBF15-3475-439A-B829-CD6B7E204E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Junit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65DC1F-DE34-41BA-8B44-FBCAFF6EC4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331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D2477-EF76-4A82-A0CC-18F450A2E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Overview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C8CD6D-9DF0-4A6C-B5CD-A4E5A4A18A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70750" y="1447801"/>
            <a:ext cx="1913088" cy="10668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01919FA-A04A-4310-85E7-76975EA5E9DA}"/>
              </a:ext>
            </a:extLst>
          </p:cNvPr>
          <p:cNvSpPr txBox="1">
            <a:spLocks/>
          </p:cNvSpPr>
          <p:nvPr/>
        </p:nvSpPr>
        <p:spPr>
          <a:xfrm>
            <a:off x="322162" y="1447801"/>
            <a:ext cx="7219709" cy="48746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Body Level 1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Body Level 2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80000"/>
              <a:buFont typeface="Courier New" panose="02070309020205020404" pitchFamily="49" charset="0"/>
              <a:buChar char="o"/>
              <a:defRPr sz="1500" kern="1200" baseline="0">
                <a:solidFill>
                  <a:schemeClr val="tx1"/>
                </a:solidFill>
                <a:latin typeface="Body Level 3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60000"/>
              <a:buFont typeface="Wingdings" panose="05000000000000000000" pitchFamily="2" charset="2"/>
              <a:buChar char="q"/>
              <a:defRPr sz="1400" kern="1200" baseline="0">
                <a:solidFill>
                  <a:schemeClr val="tx1"/>
                </a:solidFill>
                <a:latin typeface="Body Level 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-"/>
              <a:defRPr sz="1200" kern="1200" baseline="0">
                <a:solidFill>
                  <a:schemeClr val="tx1"/>
                </a:solidFill>
                <a:latin typeface="Body Level 5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JUnit</a:t>
            </a:r>
            <a:r>
              <a:rPr lang="en-US" dirty="0"/>
              <a:t> is a unit testing framework for the Java programming language. </a:t>
            </a:r>
          </a:p>
          <a:p>
            <a:r>
              <a:rPr lang="en-US" dirty="0"/>
              <a:t>JUnit has been important in the development of test-driven development, and is one of a family of unit testing frameworks.</a:t>
            </a:r>
          </a:p>
          <a:p>
            <a:r>
              <a:rPr lang="en-US" dirty="0"/>
              <a:t>JUnit 5 aims to adapt java 8 style of coding and several other features like lambda expression, that’s why java 8 is required to create and execute tests in JUnit 5.</a:t>
            </a:r>
          </a:p>
          <a:p>
            <a:r>
              <a:rPr lang="en-US" dirty="0"/>
              <a:t>JUnit latest version is 5.4.2 released on April 2019.</a:t>
            </a:r>
          </a:p>
        </p:txBody>
      </p:sp>
    </p:spTree>
    <p:extLst>
      <p:ext uri="{BB962C8B-B14F-4D97-AF65-F5344CB8AC3E}">
        <p14:creationId xmlns:p14="http://schemas.microsoft.com/office/powerpoint/2010/main" val="3798572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DBF15-3475-439A-B829-CD6B7E204E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JUnit Configuration and Test Case execution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65DC1F-DE34-41BA-8B44-FBCAFF6EC4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8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CAA98-4690-458F-9F99-036524CE3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configure JUnit in eclipse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7DCC9-3D71-4575-8273-8D7801086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091" y="1160419"/>
            <a:ext cx="3409709" cy="5009592"/>
          </a:xfrm>
        </p:spPr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/>
              <a:t>Add these dependencies to POM file.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the required JUnit jar files in eclipse build path.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0225BF-4C82-49FF-A021-B0EE80778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5209" y="4176514"/>
            <a:ext cx="3638309" cy="25121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D176FE-0384-490F-9BF5-4F0B969222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6114" y="1160419"/>
            <a:ext cx="5675310" cy="29560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22806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DBF15-3475-439A-B829-CD6B7E204E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Annotations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65DC1F-DE34-41BA-8B44-FBCAFF6EC4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01412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Standard Chartered Template">
      <a:dk1>
        <a:srgbClr val="005C84"/>
      </a:dk1>
      <a:lt1>
        <a:sysClr val="window" lastClr="FFFFFF"/>
      </a:lt1>
      <a:dk2>
        <a:srgbClr val="000F46"/>
      </a:dk2>
      <a:lt2>
        <a:srgbClr val="E6E7E8"/>
      </a:lt2>
      <a:accent1>
        <a:srgbClr val="0075B0"/>
      </a:accent1>
      <a:accent2>
        <a:srgbClr val="009FDA"/>
      </a:accent2>
      <a:accent3>
        <a:srgbClr val="3F9C35"/>
      </a:accent3>
      <a:accent4>
        <a:srgbClr val="69BE28"/>
      </a:accent4>
      <a:accent5>
        <a:srgbClr val="6D6E71"/>
      </a:accent5>
      <a:accent6>
        <a:srgbClr val="939598"/>
      </a:accent6>
      <a:hlink>
        <a:srgbClr val="6D6E71"/>
      </a:hlink>
      <a:folHlink>
        <a:srgbClr val="2890C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Chartered_GlobalTemplate_Edit" id="{F6B87342-6B81-4D6D-A50D-E2D2D73676CB}" vid="{2987BD1D-0BCF-44F0-BC5D-89E75A8139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323</Words>
  <Application>Microsoft Office PowerPoint</Application>
  <PresentationFormat>A4 Paper (210x297 mm)</PresentationFormat>
  <Paragraphs>117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9" baseType="lpstr">
      <vt:lpstr>Arial</vt:lpstr>
      <vt:lpstr>Body Level 1</vt:lpstr>
      <vt:lpstr>Body Level 2</vt:lpstr>
      <vt:lpstr>Body Level 3</vt:lpstr>
      <vt:lpstr>Body Level 4</vt:lpstr>
      <vt:lpstr>Body Level 5</vt:lpstr>
      <vt:lpstr>Calibri</vt:lpstr>
      <vt:lpstr>Courier New</vt:lpstr>
      <vt:lpstr>Cover Description</vt:lpstr>
      <vt:lpstr>Cover Title</vt:lpstr>
      <vt:lpstr>Droid Sans Mono</vt:lpstr>
      <vt:lpstr>inherit</vt:lpstr>
      <vt:lpstr>Noto Serif</vt:lpstr>
      <vt:lpstr>Slide Heading</vt:lpstr>
      <vt:lpstr>Wingdings</vt:lpstr>
      <vt:lpstr>Blank</vt:lpstr>
      <vt:lpstr>JUnit</vt:lpstr>
      <vt:lpstr>Module design</vt:lpstr>
      <vt:lpstr>Introduce the Use Case on JUnit</vt:lpstr>
      <vt:lpstr>Presenting the Use case on JUnit</vt:lpstr>
      <vt:lpstr>Junit Overview</vt:lpstr>
      <vt:lpstr>Junit Overview</vt:lpstr>
      <vt:lpstr>JUnit Configuration and Test Case execution</vt:lpstr>
      <vt:lpstr>How to configure JUnit in eclipse</vt:lpstr>
      <vt:lpstr>Annotations</vt:lpstr>
      <vt:lpstr>Test LifeCycle</vt:lpstr>
      <vt:lpstr>Test LifeCycle Demo</vt:lpstr>
      <vt:lpstr>@Test</vt:lpstr>
      <vt:lpstr>@BeforeEach and @BeforeAll</vt:lpstr>
      <vt:lpstr>@AfterEach and @AfterAll</vt:lpstr>
      <vt:lpstr>@ParametrizedTest</vt:lpstr>
      <vt:lpstr>Assertions</vt:lpstr>
      <vt:lpstr>Assertions</vt:lpstr>
      <vt:lpstr>Calculator Test Cases</vt:lpstr>
      <vt:lpstr>Test Cases execution</vt:lpstr>
      <vt:lpstr>How to execute the JUnit test cases</vt:lpstr>
      <vt:lpstr>Let us work on use case on JUnit</vt:lpstr>
      <vt:lpstr>Presenting the Use case on JUnit</vt:lpstr>
      <vt:lpstr>Thank You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2019-02-13T05:36:40Z</dcterms:created>
  <dcterms:modified xsi:type="dcterms:W3CDTF">2019-06-21T20:15:46Z</dcterms:modified>
</cp:coreProperties>
</file>