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removePersonalInfoOnSave="1" saveSubsetFonts="1">
  <p:sldMasterIdLst>
    <p:sldMasterId id="2147483660" r:id="rId1"/>
  </p:sldMasterIdLst>
  <p:notesMasterIdLst>
    <p:notesMasterId r:id="rId150"/>
  </p:notesMasterIdLst>
  <p:sldIdLst>
    <p:sldId id="502" r:id="rId2"/>
    <p:sldId id="741" r:id="rId3"/>
    <p:sldId id="758" r:id="rId4"/>
    <p:sldId id="761" r:id="rId5"/>
    <p:sldId id="788" r:id="rId6"/>
    <p:sldId id="746" r:id="rId7"/>
    <p:sldId id="742" r:id="rId8"/>
    <p:sldId id="756" r:id="rId9"/>
    <p:sldId id="754" r:id="rId10"/>
    <p:sldId id="760" r:id="rId11"/>
    <p:sldId id="755" r:id="rId12"/>
    <p:sldId id="753" r:id="rId13"/>
    <p:sldId id="744" r:id="rId14"/>
    <p:sldId id="702" r:id="rId15"/>
    <p:sldId id="727" r:id="rId16"/>
    <p:sldId id="709" r:id="rId17"/>
    <p:sldId id="783" r:id="rId18"/>
    <p:sldId id="745" r:id="rId19"/>
    <p:sldId id="728" r:id="rId20"/>
    <p:sldId id="729" r:id="rId21"/>
    <p:sldId id="711" r:id="rId22"/>
    <p:sldId id="822" r:id="rId23"/>
    <p:sldId id="739" r:id="rId24"/>
    <p:sldId id="757" r:id="rId25"/>
    <p:sldId id="818" r:id="rId26"/>
    <p:sldId id="819" r:id="rId27"/>
    <p:sldId id="820" r:id="rId28"/>
    <p:sldId id="712" r:id="rId29"/>
    <p:sldId id="675" r:id="rId30"/>
    <p:sldId id="825" r:id="rId31"/>
    <p:sldId id="785" r:id="rId32"/>
    <p:sldId id="784" r:id="rId33"/>
    <p:sldId id="747" r:id="rId34"/>
    <p:sldId id="743" r:id="rId35"/>
    <p:sldId id="793" r:id="rId36"/>
    <p:sldId id="791" r:id="rId37"/>
    <p:sldId id="792" r:id="rId38"/>
    <p:sldId id="684" r:id="rId39"/>
    <p:sldId id="685" r:id="rId40"/>
    <p:sldId id="697" r:id="rId41"/>
    <p:sldId id="701" r:id="rId42"/>
    <p:sldId id="705" r:id="rId43"/>
    <p:sldId id="699" r:id="rId44"/>
    <p:sldId id="704" r:id="rId45"/>
    <p:sldId id="700" r:id="rId46"/>
    <p:sldId id="707" r:id="rId47"/>
    <p:sldId id="782" r:id="rId48"/>
    <p:sldId id="703" r:id="rId49"/>
    <p:sldId id="811" r:id="rId50"/>
    <p:sldId id="730" r:id="rId51"/>
    <p:sldId id="731" r:id="rId52"/>
    <p:sldId id="732" r:id="rId53"/>
    <p:sldId id="829" r:id="rId54"/>
    <p:sldId id="789" r:id="rId55"/>
    <p:sldId id="828" r:id="rId56"/>
    <p:sldId id="827" r:id="rId57"/>
    <p:sldId id="821" r:id="rId58"/>
    <p:sldId id="817" r:id="rId59"/>
    <p:sldId id="686" r:id="rId60"/>
    <p:sldId id="683" r:id="rId61"/>
    <p:sldId id="682" r:id="rId62"/>
    <p:sldId id="698" r:id="rId63"/>
    <p:sldId id="688" r:id="rId64"/>
    <p:sldId id="687" r:id="rId65"/>
    <p:sldId id="689" r:id="rId66"/>
    <p:sldId id="680" r:id="rId67"/>
    <p:sldId id="679" r:id="rId68"/>
    <p:sldId id="681" r:id="rId69"/>
    <p:sldId id="831" r:id="rId70"/>
    <p:sldId id="832" r:id="rId71"/>
    <p:sldId id="694" r:id="rId72"/>
    <p:sldId id="695" r:id="rId73"/>
    <p:sldId id="692" r:id="rId74"/>
    <p:sldId id="693" r:id="rId75"/>
    <p:sldId id="733" r:id="rId76"/>
    <p:sldId id="735" r:id="rId77"/>
    <p:sldId id="738" r:id="rId78"/>
    <p:sldId id="737" r:id="rId79"/>
    <p:sldId id="734" r:id="rId80"/>
    <p:sldId id="736" r:id="rId81"/>
    <p:sldId id="677" r:id="rId82"/>
    <p:sldId id="713" r:id="rId83"/>
    <p:sldId id="714" r:id="rId84"/>
    <p:sldId id="718" r:id="rId85"/>
    <p:sldId id="787" r:id="rId86"/>
    <p:sldId id="716" r:id="rId87"/>
    <p:sldId id="786" r:id="rId88"/>
    <p:sldId id="720" r:id="rId89"/>
    <p:sldId id="721" r:id="rId90"/>
    <p:sldId id="719" r:id="rId91"/>
    <p:sldId id="723" r:id="rId92"/>
    <p:sldId id="726" r:id="rId93"/>
    <p:sldId id="611" r:id="rId94"/>
    <p:sldId id="826" r:id="rId95"/>
    <p:sldId id="823" r:id="rId96"/>
    <p:sldId id="824" r:id="rId97"/>
    <p:sldId id="794" r:id="rId98"/>
    <p:sldId id="795" r:id="rId99"/>
    <p:sldId id="796" r:id="rId100"/>
    <p:sldId id="749" r:id="rId101"/>
    <p:sldId id="750" r:id="rId102"/>
    <p:sldId id="797" r:id="rId103"/>
    <p:sldId id="799" r:id="rId104"/>
    <p:sldId id="660" r:id="rId105"/>
    <p:sldId id="658" r:id="rId106"/>
    <p:sldId id="659" r:id="rId107"/>
    <p:sldId id="830" r:id="rId108"/>
    <p:sldId id="662" r:id="rId109"/>
    <p:sldId id="661" r:id="rId110"/>
    <p:sldId id="664" r:id="rId111"/>
    <p:sldId id="665" r:id="rId112"/>
    <p:sldId id="666" r:id="rId113"/>
    <p:sldId id="668" r:id="rId114"/>
    <p:sldId id="669" r:id="rId115"/>
    <p:sldId id="670" r:id="rId116"/>
    <p:sldId id="800" r:id="rId117"/>
    <p:sldId id="812" r:id="rId118"/>
    <p:sldId id="751" r:id="rId119"/>
    <p:sldId id="775" r:id="rId120"/>
    <p:sldId id="802" r:id="rId121"/>
    <p:sldId id="804" r:id="rId122"/>
    <p:sldId id="676" r:id="rId123"/>
    <p:sldId id="673" r:id="rId124"/>
    <p:sldId id="671" r:id="rId125"/>
    <p:sldId id="765" r:id="rId126"/>
    <p:sldId id="780" r:id="rId127"/>
    <p:sldId id="776" r:id="rId128"/>
    <p:sldId id="769" r:id="rId129"/>
    <p:sldId id="778" r:id="rId130"/>
    <p:sldId id="779" r:id="rId131"/>
    <p:sldId id="805" r:id="rId132"/>
    <p:sldId id="806" r:id="rId133"/>
    <p:sldId id="762" r:id="rId134"/>
    <p:sldId id="774" r:id="rId135"/>
    <p:sldId id="807" r:id="rId136"/>
    <p:sldId id="808" r:id="rId137"/>
    <p:sldId id="770" r:id="rId138"/>
    <p:sldId id="771" r:id="rId139"/>
    <p:sldId id="672" r:id="rId140"/>
    <p:sldId id="813" r:id="rId141"/>
    <p:sldId id="814" r:id="rId142"/>
    <p:sldId id="815" r:id="rId143"/>
    <p:sldId id="816" r:id="rId144"/>
    <p:sldId id="809" r:id="rId145"/>
    <p:sldId id="810" r:id="rId146"/>
    <p:sldId id="649" r:id="rId147"/>
    <p:sldId id="833" r:id="rId148"/>
    <p:sldId id="773" r:id="rId149"/>
  </p:sldIdLst>
  <p:sldSz cx="9906000" cy="6858000" type="A4"/>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1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9FC8E"/>
    <a:srgbClr val="99FFCC"/>
    <a:srgbClr val="FFCCCC"/>
    <a:srgbClr val="C3E2C1"/>
    <a:srgbClr val="6BA8D0"/>
    <a:srgbClr val="A1C5E0"/>
    <a:srgbClr val="FF9900"/>
    <a:srgbClr val="BCBEC0"/>
    <a:srgbClr val="169A97"/>
    <a:srgbClr val="EADC5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576" autoAdjust="0"/>
    <p:restoredTop sz="67587" autoAdjust="0"/>
  </p:normalViewPr>
  <p:slideViewPr>
    <p:cSldViewPr showGuides="1">
      <p:cViewPr varScale="1">
        <p:scale>
          <a:sx n="49" d="100"/>
          <a:sy n="49" d="100"/>
        </p:scale>
        <p:origin x="1896" y="42"/>
      </p:cViewPr>
      <p:guideLst>
        <p:guide orient="horz" pos="2160"/>
        <p:guide pos="3120"/>
      </p:guideLst>
    </p:cSldViewPr>
  </p:slideViewPr>
  <p:notesTextViewPr>
    <p:cViewPr>
      <p:scale>
        <a:sx n="1" d="1"/>
        <a:sy n="1" d="1"/>
      </p:scale>
      <p:origin x="0" y="0"/>
    </p:cViewPr>
  </p:notesTextViewPr>
  <p:sorterViewPr>
    <p:cViewPr varScale="1">
      <p:scale>
        <a:sx n="100" d="100"/>
        <a:sy n="100" d="100"/>
      </p:scale>
      <p:origin x="0" y="-5382"/>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notesMaster" Target="notesMasters/notesMaster1.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presProps" Target="pres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theme" Target="theme/theme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tableStyles" Target="tableStyles.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94F01A-3E91-4831-92AD-6D4AF38A1953}" type="datetimeFigureOut">
              <a:rPr lang="en-GB" smtClean="0"/>
              <a:t>19/06/2019</a:t>
            </a:fld>
            <a:endParaRPr lang="en-GB"/>
          </a:p>
        </p:txBody>
      </p:sp>
      <p:sp>
        <p:nvSpPr>
          <p:cNvPr id="4" name="Slide Image Placeholder 3"/>
          <p:cNvSpPr>
            <a:spLocks noGrp="1" noRot="1" noChangeAspect="1"/>
          </p:cNvSpPr>
          <p:nvPr>
            <p:ph type="sldImg" idx="2"/>
          </p:nvPr>
        </p:nvSpPr>
        <p:spPr>
          <a:xfrm>
            <a:off x="1200150" y="1143000"/>
            <a:ext cx="44577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5F3102E-6C56-4F81-B30B-581BE2EC6691}" type="slidenum">
              <a:rPr lang="en-GB" smtClean="0"/>
              <a:t>‹#›</a:t>
            </a:fld>
            <a:endParaRPr lang="en-GB"/>
          </a:p>
        </p:txBody>
      </p:sp>
    </p:spTree>
    <p:extLst>
      <p:ext uri="{BB962C8B-B14F-4D97-AF65-F5344CB8AC3E}">
        <p14:creationId xmlns:p14="http://schemas.microsoft.com/office/powerpoint/2010/main" val="10279647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simplesnippets.tech/exception-handling-in-java-part-1/" TargetMode="External"/><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simplesnippets.tech/throw-throws-in-java-exception-handling-part-3/" TargetMode="External"/><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tutorials.jenkov.com/jdbc/driver-types.html" TargetMode="External"/><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code4coding.com/datatype-and-variables-in-javaprogramming-language/"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5F3102E-6C56-4F81-B30B-581BE2EC6691}" type="slidenum">
              <a:rPr lang="en-GB" smtClean="0"/>
              <a:t>0</a:t>
            </a:fld>
            <a:endParaRPr lang="en-GB"/>
          </a:p>
        </p:txBody>
      </p:sp>
    </p:spTree>
    <p:extLst>
      <p:ext uri="{BB962C8B-B14F-4D97-AF65-F5344CB8AC3E}">
        <p14:creationId xmlns:p14="http://schemas.microsoft.com/office/powerpoint/2010/main" val="36070377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dirty="0"/>
              <a:t>An abstract class may or may not have all abstract methods. Some of them can be concrete methods</a:t>
            </a:r>
          </a:p>
          <a:p>
            <a:pPr fontAlgn="base"/>
            <a:r>
              <a:rPr lang="en-US" dirty="0"/>
              <a:t>An abstract method is a method that is declared without an implementation.</a:t>
            </a:r>
          </a:p>
          <a:p>
            <a:pPr fontAlgn="base"/>
            <a:r>
              <a:rPr lang="en-US" dirty="0"/>
              <a:t>A method defined abstract must always be redefined in the subclass, thus making overriding compulsory OR either make subclass itself abstract.</a:t>
            </a:r>
          </a:p>
          <a:p>
            <a:pPr fontAlgn="base"/>
            <a:r>
              <a:rPr lang="en-US" dirty="0"/>
              <a:t>Any class that contains one or more abstract methods must also be declared with abstract keyword.</a:t>
            </a:r>
          </a:p>
          <a:p>
            <a:pPr fontAlgn="base"/>
            <a:r>
              <a:rPr lang="en-US" dirty="0"/>
              <a:t>There can be no object of an abstract class. That is, an abstract class can not be directly instantiated with the </a:t>
            </a:r>
            <a:r>
              <a:rPr lang="en-US" i="1" dirty="0"/>
              <a:t>new operator.</a:t>
            </a:r>
            <a:endParaRPr lang="en-US" dirty="0"/>
          </a:p>
          <a:p>
            <a:pPr fontAlgn="base"/>
            <a:r>
              <a:rPr lang="en-US" dirty="0"/>
              <a:t>An abstract class can have parametrized constructors and default constructor is always present in an abstract class.</a:t>
            </a:r>
          </a:p>
        </p:txBody>
      </p:sp>
      <p:sp>
        <p:nvSpPr>
          <p:cNvPr id="4" name="Slide Number Placeholder 3"/>
          <p:cNvSpPr>
            <a:spLocks noGrp="1"/>
          </p:cNvSpPr>
          <p:nvPr>
            <p:ph type="sldNum" sz="quarter" idx="5"/>
          </p:nvPr>
        </p:nvSpPr>
        <p:spPr/>
        <p:txBody>
          <a:bodyPr/>
          <a:lstStyle/>
          <a:p>
            <a:fld id="{A5F3102E-6C56-4F81-B30B-581BE2EC6691}" type="slidenum">
              <a:rPr lang="en-GB" smtClean="0"/>
              <a:t>72</a:t>
            </a:fld>
            <a:endParaRPr lang="en-GB"/>
          </a:p>
        </p:txBody>
      </p:sp>
    </p:spTree>
    <p:extLst>
      <p:ext uri="{BB962C8B-B14F-4D97-AF65-F5344CB8AC3E}">
        <p14:creationId xmlns:p14="http://schemas.microsoft.com/office/powerpoint/2010/main" val="11981729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1" i="0" kern="1200" dirty="0">
                <a:solidFill>
                  <a:schemeClr val="tx1"/>
                </a:solidFill>
                <a:effectLst/>
                <a:latin typeface="+mn-lt"/>
                <a:ea typeface="+mn-ea"/>
                <a:cs typeface="+mn-cs"/>
              </a:rPr>
              <a:t>New features added in interfaces in JDK 9 </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From Java 9 onwards, interfaces can contain following also</a:t>
            </a:r>
          </a:p>
          <a:p>
            <a:pPr fontAlgn="base"/>
            <a:r>
              <a:rPr lang="en-US" sz="1200" b="0" i="0" kern="1200" dirty="0">
                <a:solidFill>
                  <a:schemeClr val="tx1"/>
                </a:solidFill>
                <a:effectLst/>
                <a:latin typeface="+mn-lt"/>
                <a:ea typeface="+mn-ea"/>
                <a:cs typeface="+mn-cs"/>
              </a:rPr>
              <a:t>Static methods</a:t>
            </a:r>
          </a:p>
          <a:p>
            <a:pPr fontAlgn="base"/>
            <a:r>
              <a:rPr lang="en-US" sz="1200" b="0" i="0" kern="1200" dirty="0">
                <a:solidFill>
                  <a:schemeClr val="tx1"/>
                </a:solidFill>
                <a:effectLst/>
                <a:latin typeface="+mn-lt"/>
                <a:ea typeface="+mn-ea"/>
                <a:cs typeface="+mn-cs"/>
              </a:rPr>
              <a:t>Private methods</a:t>
            </a:r>
          </a:p>
          <a:p>
            <a:pPr fontAlgn="base"/>
            <a:r>
              <a:rPr lang="en-US" sz="1200" b="0" i="0" kern="1200" dirty="0">
                <a:solidFill>
                  <a:schemeClr val="tx1"/>
                </a:solidFill>
                <a:effectLst/>
                <a:latin typeface="+mn-lt"/>
                <a:ea typeface="+mn-ea"/>
                <a:cs typeface="+mn-cs"/>
              </a:rPr>
              <a:t>Private Static methods</a:t>
            </a:r>
          </a:p>
          <a:p>
            <a:endParaRPr lang="en-US" dirty="0"/>
          </a:p>
        </p:txBody>
      </p:sp>
      <p:sp>
        <p:nvSpPr>
          <p:cNvPr id="4" name="Slide Number Placeholder 3"/>
          <p:cNvSpPr>
            <a:spLocks noGrp="1"/>
          </p:cNvSpPr>
          <p:nvPr>
            <p:ph type="sldNum" sz="quarter" idx="5"/>
          </p:nvPr>
        </p:nvSpPr>
        <p:spPr/>
        <p:txBody>
          <a:bodyPr/>
          <a:lstStyle/>
          <a:p>
            <a:fld id="{A5F3102E-6C56-4F81-B30B-581BE2EC6691}" type="slidenum">
              <a:rPr lang="en-GB" smtClean="0"/>
              <a:t>73</a:t>
            </a:fld>
            <a:endParaRPr lang="en-GB"/>
          </a:p>
        </p:txBody>
      </p:sp>
    </p:spTree>
    <p:extLst>
      <p:ext uri="{BB962C8B-B14F-4D97-AF65-F5344CB8AC3E}">
        <p14:creationId xmlns:p14="http://schemas.microsoft.com/office/powerpoint/2010/main" val="12472415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5F3102E-6C56-4F81-B30B-581BE2EC6691}" type="slidenum">
              <a:rPr lang="en-GB" smtClean="0"/>
              <a:t>78</a:t>
            </a:fld>
            <a:endParaRPr lang="en-GB"/>
          </a:p>
        </p:txBody>
      </p:sp>
    </p:spTree>
    <p:extLst>
      <p:ext uri="{BB962C8B-B14F-4D97-AF65-F5344CB8AC3E}">
        <p14:creationId xmlns:p14="http://schemas.microsoft.com/office/powerpoint/2010/main" val="29359110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dirty="0"/>
              <a:t>These variables are declared similarly as instance variables, the difference is that static variables are declared using the static keyword within a class outside any method constructor or block.</a:t>
            </a:r>
          </a:p>
          <a:p>
            <a:pPr fontAlgn="base"/>
            <a:r>
              <a:rPr lang="en-US" dirty="0"/>
              <a:t>Unlike instance variables, we can only have one copy of a static variable per class irrespective of how many objects we create.</a:t>
            </a:r>
          </a:p>
          <a:p>
            <a:pPr fontAlgn="base"/>
            <a:r>
              <a:rPr lang="en-US" dirty="0"/>
              <a:t>Static variables are created at start of program execution and destroyed automatically when execution ends.</a:t>
            </a:r>
          </a:p>
          <a:p>
            <a:pPr fontAlgn="base"/>
            <a:r>
              <a:rPr lang="en-US" dirty="0"/>
              <a:t>Initialization of Static Variable is not Mandatory. </a:t>
            </a:r>
          </a:p>
          <a:p>
            <a:pPr fontAlgn="base"/>
            <a:r>
              <a:rPr lang="en-US" dirty="0"/>
              <a:t>If we access the static variable like Instance variable (through object), compiler will show the warning message and it wont halt the program. Compiler will replace the object name to class name automatically.</a:t>
            </a:r>
          </a:p>
          <a:p>
            <a:pPr fontAlgn="base"/>
            <a:r>
              <a:rPr lang="en-US" dirty="0"/>
              <a:t>If we access the static variable without classname, Compiler will automatically append the class name.</a:t>
            </a:r>
          </a:p>
          <a:p>
            <a:endParaRPr lang="en-US" dirty="0"/>
          </a:p>
          <a:p>
            <a:endParaRPr lang="en-US" dirty="0"/>
          </a:p>
        </p:txBody>
      </p:sp>
      <p:sp>
        <p:nvSpPr>
          <p:cNvPr id="4" name="Slide Number Placeholder 3"/>
          <p:cNvSpPr>
            <a:spLocks noGrp="1"/>
          </p:cNvSpPr>
          <p:nvPr>
            <p:ph type="sldNum" sz="quarter" idx="5"/>
          </p:nvPr>
        </p:nvSpPr>
        <p:spPr/>
        <p:txBody>
          <a:bodyPr/>
          <a:lstStyle/>
          <a:p>
            <a:fld id="{A5F3102E-6C56-4F81-B30B-581BE2EC6691}" type="slidenum">
              <a:rPr lang="en-GB" smtClean="0"/>
              <a:t>83</a:t>
            </a:fld>
            <a:endParaRPr lang="en-GB"/>
          </a:p>
        </p:txBody>
      </p:sp>
    </p:spTree>
    <p:extLst>
      <p:ext uri="{BB962C8B-B14F-4D97-AF65-F5344CB8AC3E}">
        <p14:creationId xmlns:p14="http://schemas.microsoft.com/office/powerpoint/2010/main" val="16419344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5F3102E-6C56-4F81-B30B-581BE2EC6691}" type="slidenum">
              <a:rPr lang="en-GB" smtClean="0"/>
              <a:t>97</a:t>
            </a:fld>
            <a:endParaRPr lang="en-GB"/>
          </a:p>
        </p:txBody>
      </p:sp>
    </p:spTree>
    <p:extLst>
      <p:ext uri="{BB962C8B-B14F-4D97-AF65-F5344CB8AC3E}">
        <p14:creationId xmlns:p14="http://schemas.microsoft.com/office/powerpoint/2010/main" val="21811102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https://simplesnippets.tech/exception-handling-in-java-part-1/</a:t>
            </a:r>
            <a:endParaRPr lang="en-US" dirty="0"/>
          </a:p>
        </p:txBody>
      </p:sp>
      <p:sp>
        <p:nvSpPr>
          <p:cNvPr id="4" name="Slide Number Placeholder 3"/>
          <p:cNvSpPr>
            <a:spLocks noGrp="1"/>
          </p:cNvSpPr>
          <p:nvPr>
            <p:ph type="sldNum" sz="quarter" idx="5"/>
          </p:nvPr>
        </p:nvSpPr>
        <p:spPr/>
        <p:txBody>
          <a:bodyPr/>
          <a:lstStyle/>
          <a:p>
            <a:fld id="{A5F3102E-6C56-4F81-B30B-581BE2EC6691}" type="slidenum">
              <a:rPr lang="en-GB" smtClean="0"/>
              <a:t>104</a:t>
            </a:fld>
            <a:endParaRPr lang="en-GB"/>
          </a:p>
        </p:txBody>
      </p:sp>
    </p:spTree>
    <p:extLst>
      <p:ext uri="{BB962C8B-B14F-4D97-AF65-F5344CB8AC3E}">
        <p14:creationId xmlns:p14="http://schemas.microsoft.com/office/powerpoint/2010/main" val="10211579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a:solidFill>
                  <a:schemeClr val="tx1"/>
                </a:solidFill>
                <a:effectLst/>
                <a:latin typeface="+mn-lt"/>
                <a:ea typeface="+mn-ea"/>
                <a:cs typeface="+mn-cs"/>
              </a:rPr>
              <a:t>All exception and errors types are sub classes of class </a:t>
            </a:r>
            <a:r>
              <a:rPr lang="en-US" sz="1200" b="1" i="0" kern="1200" dirty="0">
                <a:solidFill>
                  <a:schemeClr val="tx1"/>
                </a:solidFill>
                <a:effectLst/>
                <a:latin typeface="+mn-lt"/>
                <a:ea typeface="+mn-ea"/>
                <a:cs typeface="+mn-cs"/>
              </a:rPr>
              <a:t>Throwable</a:t>
            </a:r>
            <a:r>
              <a:rPr lang="en-US" sz="1200" b="0" i="0" kern="1200" dirty="0">
                <a:solidFill>
                  <a:schemeClr val="tx1"/>
                </a:solidFill>
                <a:effectLst/>
                <a:latin typeface="+mn-lt"/>
                <a:ea typeface="+mn-ea"/>
                <a:cs typeface="+mn-cs"/>
              </a:rPr>
              <a:t>, which is base class of </a:t>
            </a:r>
            <a:r>
              <a:rPr lang="en-US" sz="1200" b="0" i="0" kern="1200" dirty="0" err="1">
                <a:solidFill>
                  <a:schemeClr val="tx1"/>
                </a:solidFill>
                <a:effectLst/>
                <a:latin typeface="+mn-lt"/>
                <a:ea typeface="+mn-ea"/>
                <a:cs typeface="+mn-cs"/>
              </a:rPr>
              <a:t>hierarchy.One</a:t>
            </a:r>
            <a:r>
              <a:rPr lang="en-US" sz="1200" b="0" i="0" kern="1200" dirty="0">
                <a:solidFill>
                  <a:schemeClr val="tx1"/>
                </a:solidFill>
                <a:effectLst/>
                <a:latin typeface="+mn-lt"/>
                <a:ea typeface="+mn-ea"/>
                <a:cs typeface="+mn-cs"/>
              </a:rPr>
              <a:t> branch is headed by </a:t>
            </a:r>
            <a:r>
              <a:rPr lang="en-US" sz="1200" b="1" i="0" kern="1200" dirty="0">
                <a:solidFill>
                  <a:schemeClr val="tx1"/>
                </a:solidFill>
                <a:effectLst/>
                <a:latin typeface="+mn-lt"/>
                <a:ea typeface="+mn-ea"/>
                <a:cs typeface="+mn-cs"/>
              </a:rPr>
              <a:t>Exception</a:t>
            </a:r>
            <a:r>
              <a:rPr lang="en-US" sz="1200" b="0" i="0" kern="1200" dirty="0">
                <a:solidFill>
                  <a:schemeClr val="tx1"/>
                </a:solidFill>
                <a:effectLst/>
                <a:latin typeface="+mn-lt"/>
                <a:ea typeface="+mn-ea"/>
                <a:cs typeface="+mn-cs"/>
              </a:rPr>
              <a:t>. This class is used for exceptional conditions that user programs should catch. </a:t>
            </a:r>
            <a:r>
              <a:rPr lang="en-US" sz="1200" b="0" i="0" kern="1200" dirty="0" err="1">
                <a:solidFill>
                  <a:schemeClr val="tx1"/>
                </a:solidFill>
                <a:effectLst/>
                <a:latin typeface="+mn-lt"/>
                <a:ea typeface="+mn-ea"/>
                <a:cs typeface="+mn-cs"/>
              </a:rPr>
              <a:t>NullPointerException</a:t>
            </a:r>
            <a:r>
              <a:rPr lang="en-US" sz="1200" b="0" i="0" kern="1200" dirty="0">
                <a:solidFill>
                  <a:schemeClr val="tx1"/>
                </a:solidFill>
                <a:effectLst/>
                <a:latin typeface="+mn-lt"/>
                <a:ea typeface="+mn-ea"/>
                <a:cs typeface="+mn-cs"/>
              </a:rPr>
              <a:t> is an example of such an </a:t>
            </a:r>
            <a:r>
              <a:rPr lang="en-US" sz="1200" b="0" i="0" kern="1200" dirty="0" err="1">
                <a:solidFill>
                  <a:schemeClr val="tx1"/>
                </a:solidFill>
                <a:effectLst/>
                <a:latin typeface="+mn-lt"/>
                <a:ea typeface="+mn-ea"/>
                <a:cs typeface="+mn-cs"/>
              </a:rPr>
              <a:t>exception.Another</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branch,</a:t>
            </a:r>
            <a:r>
              <a:rPr lang="en-US" sz="1200" b="1" i="0" kern="1200" dirty="0" err="1">
                <a:solidFill>
                  <a:schemeClr val="tx1"/>
                </a:solidFill>
                <a:effectLst/>
                <a:latin typeface="+mn-lt"/>
                <a:ea typeface="+mn-ea"/>
                <a:cs typeface="+mn-cs"/>
              </a:rPr>
              <a:t>Error</a:t>
            </a:r>
            <a:r>
              <a:rPr lang="en-US" sz="1200" b="0" i="0" kern="1200" dirty="0">
                <a:solidFill>
                  <a:schemeClr val="tx1"/>
                </a:solidFill>
                <a:effectLst/>
                <a:latin typeface="+mn-lt"/>
                <a:ea typeface="+mn-ea"/>
                <a:cs typeface="+mn-cs"/>
              </a:rPr>
              <a:t> are used by the Java run-time system(JVM) to indicate errors having to do with the run-time environment itself(JRE). </a:t>
            </a:r>
            <a:r>
              <a:rPr lang="en-US" sz="1200" b="0" i="0" kern="1200" dirty="0" err="1">
                <a:solidFill>
                  <a:schemeClr val="tx1"/>
                </a:solidFill>
                <a:effectLst/>
                <a:latin typeface="+mn-lt"/>
                <a:ea typeface="+mn-ea"/>
                <a:cs typeface="+mn-cs"/>
              </a:rPr>
              <a:t>StackOverflowError</a:t>
            </a:r>
            <a:r>
              <a:rPr lang="en-US" sz="1200" b="0" i="0" kern="1200" dirty="0">
                <a:solidFill>
                  <a:schemeClr val="tx1"/>
                </a:solidFill>
                <a:effectLst/>
                <a:latin typeface="+mn-lt"/>
                <a:ea typeface="+mn-ea"/>
                <a:cs typeface="+mn-cs"/>
              </a:rPr>
              <a:t> is an example of such an error.</a:t>
            </a:r>
          </a:p>
          <a:p>
            <a:pPr fontAlgn="base"/>
            <a:r>
              <a:rPr lang="en-US" sz="1200" b="0" i="0" kern="1200" dirty="0">
                <a:solidFill>
                  <a:schemeClr val="tx1"/>
                </a:solidFill>
                <a:effectLst/>
                <a:latin typeface="+mn-lt"/>
                <a:ea typeface="+mn-ea"/>
                <a:cs typeface="+mn-cs"/>
              </a:rPr>
              <a:t>There are basically 3 types of exceptions/abnormal conditions –</a:t>
            </a:r>
          </a:p>
          <a:p>
            <a:pPr fontAlgn="base"/>
            <a:r>
              <a:rPr lang="en-US" sz="1200" b="1" i="0" kern="1200" dirty="0">
                <a:solidFill>
                  <a:schemeClr val="tx1"/>
                </a:solidFill>
                <a:effectLst/>
                <a:latin typeface="+mn-lt"/>
                <a:ea typeface="+mn-ea"/>
                <a:cs typeface="+mn-cs"/>
              </a:rPr>
              <a:t>Checked Exceptions</a:t>
            </a:r>
            <a:endParaRPr lang="en-US" sz="1200" b="0" i="0" kern="1200" dirty="0">
              <a:solidFill>
                <a:schemeClr val="tx1"/>
              </a:solidFill>
              <a:effectLst/>
              <a:latin typeface="+mn-lt"/>
              <a:ea typeface="+mn-ea"/>
              <a:cs typeface="+mn-cs"/>
            </a:endParaRPr>
          </a:p>
          <a:p>
            <a:pPr fontAlgn="base"/>
            <a:r>
              <a:rPr lang="en-US" sz="1200" b="1" i="0" kern="1200" dirty="0">
                <a:solidFill>
                  <a:schemeClr val="tx1"/>
                </a:solidFill>
                <a:effectLst/>
                <a:latin typeface="+mn-lt"/>
                <a:ea typeface="+mn-ea"/>
                <a:cs typeface="+mn-cs"/>
              </a:rPr>
              <a:t>Unchecked Exceptions</a:t>
            </a:r>
            <a:endParaRPr lang="en-US" sz="1200" b="0" i="0" kern="1200" dirty="0">
              <a:solidFill>
                <a:schemeClr val="tx1"/>
              </a:solidFill>
              <a:effectLst/>
              <a:latin typeface="+mn-lt"/>
              <a:ea typeface="+mn-ea"/>
              <a:cs typeface="+mn-cs"/>
            </a:endParaRPr>
          </a:p>
          <a:p>
            <a:pPr fontAlgn="base"/>
            <a:r>
              <a:rPr lang="en-US" sz="1200" b="1" i="0" kern="1200" dirty="0">
                <a:solidFill>
                  <a:schemeClr val="tx1"/>
                </a:solidFill>
                <a:effectLst/>
                <a:latin typeface="+mn-lt"/>
                <a:ea typeface="+mn-ea"/>
                <a:cs typeface="+mn-cs"/>
              </a:rPr>
              <a:t>Errors</a:t>
            </a:r>
            <a:endParaRPr lang="en-US" sz="1200" b="0" i="0" kern="1200" dirty="0">
              <a:solidFill>
                <a:schemeClr val="tx1"/>
              </a:solidFill>
              <a:effectLst/>
              <a:latin typeface="+mn-lt"/>
              <a:ea typeface="+mn-ea"/>
              <a:cs typeface="+mn-cs"/>
            </a:endParaRPr>
          </a:p>
          <a:p>
            <a:endParaRPr lang="en-US" dirty="0"/>
          </a:p>
          <a:p>
            <a:endParaRPr lang="en-US" dirty="0"/>
          </a:p>
        </p:txBody>
      </p:sp>
      <p:sp>
        <p:nvSpPr>
          <p:cNvPr id="4" name="Slide Number Placeholder 3"/>
          <p:cNvSpPr>
            <a:spLocks noGrp="1"/>
          </p:cNvSpPr>
          <p:nvPr>
            <p:ph type="sldNum" sz="quarter" idx="5"/>
          </p:nvPr>
        </p:nvSpPr>
        <p:spPr/>
        <p:txBody>
          <a:bodyPr/>
          <a:lstStyle/>
          <a:p>
            <a:fld id="{A5F3102E-6C56-4F81-B30B-581BE2EC6691}" type="slidenum">
              <a:rPr lang="en-GB" smtClean="0"/>
              <a:t>106</a:t>
            </a:fld>
            <a:endParaRPr lang="en-GB"/>
          </a:p>
        </p:txBody>
      </p:sp>
    </p:spTree>
    <p:extLst>
      <p:ext uri="{BB962C8B-B14F-4D97-AF65-F5344CB8AC3E}">
        <p14:creationId xmlns:p14="http://schemas.microsoft.com/office/powerpoint/2010/main" val="10124719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a:solidFill>
                  <a:schemeClr val="tx1"/>
                </a:solidFill>
                <a:effectLst/>
                <a:latin typeface="+mn-lt"/>
                <a:ea typeface="+mn-ea"/>
                <a:cs typeface="+mn-cs"/>
              </a:rPr>
              <a:t>All exception and errors types are sub classes of class </a:t>
            </a:r>
            <a:r>
              <a:rPr lang="en-US" sz="1200" b="1" i="0" kern="1200" dirty="0">
                <a:solidFill>
                  <a:schemeClr val="tx1"/>
                </a:solidFill>
                <a:effectLst/>
                <a:latin typeface="+mn-lt"/>
                <a:ea typeface="+mn-ea"/>
                <a:cs typeface="+mn-cs"/>
              </a:rPr>
              <a:t>Throwable</a:t>
            </a:r>
            <a:r>
              <a:rPr lang="en-US" sz="1200" b="0" i="0" kern="1200" dirty="0">
                <a:solidFill>
                  <a:schemeClr val="tx1"/>
                </a:solidFill>
                <a:effectLst/>
                <a:latin typeface="+mn-lt"/>
                <a:ea typeface="+mn-ea"/>
                <a:cs typeface="+mn-cs"/>
              </a:rPr>
              <a:t>, which is base class of </a:t>
            </a:r>
            <a:r>
              <a:rPr lang="en-US" sz="1200" b="0" i="0" kern="1200" dirty="0" err="1">
                <a:solidFill>
                  <a:schemeClr val="tx1"/>
                </a:solidFill>
                <a:effectLst/>
                <a:latin typeface="+mn-lt"/>
                <a:ea typeface="+mn-ea"/>
                <a:cs typeface="+mn-cs"/>
              </a:rPr>
              <a:t>hierarchy.One</a:t>
            </a:r>
            <a:r>
              <a:rPr lang="en-US" sz="1200" b="0" i="0" kern="1200" dirty="0">
                <a:solidFill>
                  <a:schemeClr val="tx1"/>
                </a:solidFill>
                <a:effectLst/>
                <a:latin typeface="+mn-lt"/>
                <a:ea typeface="+mn-ea"/>
                <a:cs typeface="+mn-cs"/>
              </a:rPr>
              <a:t> branch is headed by </a:t>
            </a:r>
            <a:r>
              <a:rPr lang="en-US" sz="1200" b="1" i="0" kern="1200" dirty="0">
                <a:solidFill>
                  <a:schemeClr val="tx1"/>
                </a:solidFill>
                <a:effectLst/>
                <a:latin typeface="+mn-lt"/>
                <a:ea typeface="+mn-ea"/>
                <a:cs typeface="+mn-cs"/>
              </a:rPr>
              <a:t>Exception</a:t>
            </a:r>
            <a:r>
              <a:rPr lang="en-US" sz="1200" b="0" i="0" kern="1200" dirty="0">
                <a:solidFill>
                  <a:schemeClr val="tx1"/>
                </a:solidFill>
                <a:effectLst/>
                <a:latin typeface="+mn-lt"/>
                <a:ea typeface="+mn-ea"/>
                <a:cs typeface="+mn-cs"/>
              </a:rPr>
              <a:t>. This class is used for exceptional conditions that user programs should catch. </a:t>
            </a:r>
            <a:r>
              <a:rPr lang="en-US" sz="1200" b="0" i="0" kern="1200" dirty="0" err="1">
                <a:solidFill>
                  <a:schemeClr val="tx1"/>
                </a:solidFill>
                <a:effectLst/>
                <a:latin typeface="+mn-lt"/>
                <a:ea typeface="+mn-ea"/>
                <a:cs typeface="+mn-cs"/>
              </a:rPr>
              <a:t>NullPointerException</a:t>
            </a:r>
            <a:r>
              <a:rPr lang="en-US" sz="1200" b="0" i="0" kern="1200" dirty="0">
                <a:solidFill>
                  <a:schemeClr val="tx1"/>
                </a:solidFill>
                <a:effectLst/>
                <a:latin typeface="+mn-lt"/>
                <a:ea typeface="+mn-ea"/>
                <a:cs typeface="+mn-cs"/>
              </a:rPr>
              <a:t> is an example of such an </a:t>
            </a:r>
            <a:r>
              <a:rPr lang="en-US" sz="1200" b="0" i="0" kern="1200" dirty="0" err="1">
                <a:solidFill>
                  <a:schemeClr val="tx1"/>
                </a:solidFill>
                <a:effectLst/>
                <a:latin typeface="+mn-lt"/>
                <a:ea typeface="+mn-ea"/>
                <a:cs typeface="+mn-cs"/>
              </a:rPr>
              <a:t>exception.Another</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branch,</a:t>
            </a:r>
            <a:r>
              <a:rPr lang="en-US" sz="1200" b="1" i="0" kern="1200" dirty="0" err="1">
                <a:solidFill>
                  <a:schemeClr val="tx1"/>
                </a:solidFill>
                <a:effectLst/>
                <a:latin typeface="+mn-lt"/>
                <a:ea typeface="+mn-ea"/>
                <a:cs typeface="+mn-cs"/>
              </a:rPr>
              <a:t>Error</a:t>
            </a:r>
            <a:r>
              <a:rPr lang="en-US" sz="1200" b="0" i="0" kern="1200" dirty="0">
                <a:solidFill>
                  <a:schemeClr val="tx1"/>
                </a:solidFill>
                <a:effectLst/>
                <a:latin typeface="+mn-lt"/>
                <a:ea typeface="+mn-ea"/>
                <a:cs typeface="+mn-cs"/>
              </a:rPr>
              <a:t> are used by the Java run-time system(JVM) to indicate errors having to do with the run-time environment itself(JRE). </a:t>
            </a:r>
            <a:r>
              <a:rPr lang="en-US" sz="1200" b="0" i="0" kern="1200" dirty="0" err="1">
                <a:solidFill>
                  <a:schemeClr val="tx1"/>
                </a:solidFill>
                <a:effectLst/>
                <a:latin typeface="+mn-lt"/>
                <a:ea typeface="+mn-ea"/>
                <a:cs typeface="+mn-cs"/>
              </a:rPr>
              <a:t>StackOverflowError</a:t>
            </a:r>
            <a:r>
              <a:rPr lang="en-US" sz="1200" b="0" i="0" kern="1200" dirty="0">
                <a:solidFill>
                  <a:schemeClr val="tx1"/>
                </a:solidFill>
                <a:effectLst/>
                <a:latin typeface="+mn-lt"/>
                <a:ea typeface="+mn-ea"/>
                <a:cs typeface="+mn-cs"/>
              </a:rPr>
              <a:t> is an example of such an error.</a:t>
            </a:r>
          </a:p>
          <a:p>
            <a:pPr fontAlgn="base"/>
            <a:r>
              <a:rPr lang="en-US" sz="1200" b="0" i="0" kern="1200" dirty="0">
                <a:solidFill>
                  <a:schemeClr val="tx1"/>
                </a:solidFill>
                <a:effectLst/>
                <a:latin typeface="+mn-lt"/>
                <a:ea typeface="+mn-ea"/>
                <a:cs typeface="+mn-cs"/>
              </a:rPr>
              <a:t>There are basically 3 types of exceptions/abnormal conditions –</a:t>
            </a:r>
          </a:p>
          <a:p>
            <a:pPr fontAlgn="base"/>
            <a:r>
              <a:rPr lang="en-US" sz="1200" b="1" i="0" kern="1200" dirty="0">
                <a:solidFill>
                  <a:schemeClr val="tx1"/>
                </a:solidFill>
                <a:effectLst/>
                <a:latin typeface="+mn-lt"/>
                <a:ea typeface="+mn-ea"/>
                <a:cs typeface="+mn-cs"/>
              </a:rPr>
              <a:t>Checked Exceptions</a:t>
            </a:r>
            <a:endParaRPr lang="en-US" sz="1200" b="0" i="0" kern="1200" dirty="0">
              <a:solidFill>
                <a:schemeClr val="tx1"/>
              </a:solidFill>
              <a:effectLst/>
              <a:latin typeface="+mn-lt"/>
              <a:ea typeface="+mn-ea"/>
              <a:cs typeface="+mn-cs"/>
            </a:endParaRPr>
          </a:p>
          <a:p>
            <a:pPr fontAlgn="base"/>
            <a:r>
              <a:rPr lang="en-US" sz="1200" b="1" i="0" kern="1200" dirty="0">
                <a:solidFill>
                  <a:schemeClr val="tx1"/>
                </a:solidFill>
                <a:effectLst/>
                <a:latin typeface="+mn-lt"/>
                <a:ea typeface="+mn-ea"/>
                <a:cs typeface="+mn-cs"/>
              </a:rPr>
              <a:t>Unchecked Exceptions</a:t>
            </a:r>
            <a:endParaRPr lang="en-US" sz="1200" b="0" i="0" kern="1200" dirty="0">
              <a:solidFill>
                <a:schemeClr val="tx1"/>
              </a:solidFill>
              <a:effectLst/>
              <a:latin typeface="+mn-lt"/>
              <a:ea typeface="+mn-ea"/>
              <a:cs typeface="+mn-cs"/>
            </a:endParaRPr>
          </a:p>
          <a:p>
            <a:pPr fontAlgn="base"/>
            <a:r>
              <a:rPr lang="en-US" sz="1200" b="1" i="0" kern="1200" dirty="0">
                <a:solidFill>
                  <a:schemeClr val="tx1"/>
                </a:solidFill>
                <a:effectLst/>
                <a:latin typeface="+mn-lt"/>
                <a:ea typeface="+mn-ea"/>
                <a:cs typeface="+mn-cs"/>
              </a:rPr>
              <a:t>Errors</a:t>
            </a:r>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A5F3102E-6C56-4F81-B30B-581BE2EC6691}" type="slidenum">
              <a:rPr lang="en-GB" smtClean="0"/>
              <a:t>107</a:t>
            </a:fld>
            <a:endParaRPr lang="en-GB"/>
          </a:p>
        </p:txBody>
      </p:sp>
    </p:spTree>
    <p:extLst>
      <p:ext uri="{BB962C8B-B14F-4D97-AF65-F5344CB8AC3E}">
        <p14:creationId xmlns:p14="http://schemas.microsoft.com/office/powerpoint/2010/main" val="13620857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a:solidFill>
                  <a:schemeClr val="tx1"/>
                </a:solidFill>
                <a:effectLst/>
                <a:latin typeface="+mn-lt"/>
                <a:ea typeface="+mn-ea"/>
                <a:cs typeface="+mn-cs"/>
              </a:rPr>
              <a:t>All catch blocks must be ordered from most specific to most general i.e. catch for </a:t>
            </a:r>
            <a:r>
              <a:rPr lang="en-US" sz="1200" b="0" i="0" kern="1200" dirty="0" err="1">
                <a:solidFill>
                  <a:schemeClr val="tx1"/>
                </a:solidFill>
                <a:effectLst/>
                <a:latin typeface="+mn-lt"/>
                <a:ea typeface="+mn-ea"/>
                <a:cs typeface="+mn-cs"/>
              </a:rPr>
              <a:t>ArithmeticException</a:t>
            </a:r>
            <a:r>
              <a:rPr lang="en-US" sz="1200" b="0" i="0" kern="1200" dirty="0">
                <a:solidFill>
                  <a:schemeClr val="tx1"/>
                </a:solidFill>
                <a:effectLst/>
                <a:latin typeface="+mn-lt"/>
                <a:ea typeface="+mn-ea"/>
                <a:cs typeface="+mn-cs"/>
              </a:rPr>
              <a:t> must come before catch for Exception.</a:t>
            </a:r>
          </a:p>
          <a:p>
            <a:pPr fontAlgn="base"/>
            <a:r>
              <a:rPr lang="en-US" sz="1200" b="0" i="0" kern="1200" dirty="0">
                <a:solidFill>
                  <a:schemeClr val="tx1"/>
                </a:solidFill>
                <a:effectLst/>
                <a:latin typeface="+mn-lt"/>
                <a:ea typeface="+mn-ea"/>
                <a:cs typeface="+mn-cs"/>
              </a:rPr>
              <a:t>Some Important points to remember –</a:t>
            </a:r>
          </a:p>
          <a:p>
            <a:pPr fontAlgn="base"/>
            <a:r>
              <a:rPr lang="en-US" sz="1200" b="0" i="0" kern="1200" dirty="0">
                <a:solidFill>
                  <a:schemeClr val="tx1"/>
                </a:solidFill>
                <a:effectLst/>
                <a:latin typeface="+mn-lt"/>
                <a:ea typeface="+mn-ea"/>
                <a:cs typeface="+mn-cs"/>
              </a:rPr>
              <a:t>If you don’t handle exception, before terminating the program, JVM executes finally block(if any).</a:t>
            </a:r>
          </a:p>
          <a:p>
            <a:pPr fontAlgn="base"/>
            <a:r>
              <a:rPr lang="en-US" sz="1200" b="0" i="0" kern="1200" dirty="0">
                <a:solidFill>
                  <a:schemeClr val="tx1"/>
                </a:solidFill>
                <a:effectLst/>
                <a:latin typeface="+mn-lt"/>
                <a:ea typeface="+mn-ea"/>
                <a:cs typeface="+mn-cs"/>
              </a:rPr>
              <a:t>For each try block there can be zero or more catch blocks, but only one finally block.</a:t>
            </a:r>
          </a:p>
          <a:p>
            <a:pPr fontAlgn="base"/>
            <a:r>
              <a:rPr lang="en-US" sz="1200" b="0" i="0" kern="1200" dirty="0">
                <a:solidFill>
                  <a:schemeClr val="tx1"/>
                </a:solidFill>
                <a:effectLst/>
                <a:latin typeface="+mn-lt"/>
                <a:ea typeface="+mn-ea"/>
                <a:cs typeface="+mn-cs"/>
              </a:rPr>
              <a:t>At a time only one Exception is occurred and at a time only one catch block is executed.</a:t>
            </a:r>
          </a:p>
          <a:p>
            <a:pPr fontAlgn="base"/>
            <a:r>
              <a:rPr lang="en-US" sz="1200" b="0" i="0" kern="1200" dirty="0">
                <a:solidFill>
                  <a:schemeClr val="tx1"/>
                </a:solidFill>
                <a:effectLst/>
                <a:latin typeface="+mn-lt"/>
                <a:ea typeface="+mn-ea"/>
                <a:cs typeface="+mn-cs"/>
              </a:rPr>
              <a:t>All catch blocks must be ordered from most specific to most general i.e. catch for </a:t>
            </a:r>
            <a:r>
              <a:rPr lang="en-US" sz="1200" b="0" i="0" kern="1200" dirty="0" err="1">
                <a:solidFill>
                  <a:schemeClr val="tx1"/>
                </a:solidFill>
                <a:effectLst/>
                <a:latin typeface="+mn-lt"/>
                <a:ea typeface="+mn-ea"/>
                <a:cs typeface="+mn-cs"/>
              </a:rPr>
              <a:t>ArithmeticException</a:t>
            </a:r>
            <a:r>
              <a:rPr lang="en-US" sz="1200" b="0" i="0" kern="1200" dirty="0">
                <a:solidFill>
                  <a:schemeClr val="tx1"/>
                </a:solidFill>
                <a:effectLst/>
                <a:latin typeface="+mn-lt"/>
                <a:ea typeface="+mn-ea"/>
                <a:cs typeface="+mn-cs"/>
              </a:rPr>
              <a:t> must come before catch for Exception.</a:t>
            </a:r>
          </a:p>
          <a:p>
            <a:pPr fontAlgn="base"/>
            <a:r>
              <a:rPr lang="en-US" sz="1200" b="0" i="0" kern="1200" dirty="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5"/>
          </p:nvPr>
        </p:nvSpPr>
        <p:spPr/>
        <p:txBody>
          <a:bodyPr/>
          <a:lstStyle/>
          <a:p>
            <a:fld id="{A5F3102E-6C56-4F81-B30B-581BE2EC6691}" type="slidenum">
              <a:rPr lang="en-GB" smtClean="0"/>
              <a:t>110</a:t>
            </a:fld>
            <a:endParaRPr lang="en-GB"/>
          </a:p>
        </p:txBody>
      </p:sp>
    </p:spTree>
    <p:extLst>
      <p:ext uri="{BB962C8B-B14F-4D97-AF65-F5344CB8AC3E}">
        <p14:creationId xmlns:p14="http://schemas.microsoft.com/office/powerpoint/2010/main" val="35517359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https://simplesnippets.tech/throw-throws-in-java-exception-handling-part-3/</a:t>
            </a:r>
            <a:endParaRPr lang="en-US" dirty="0"/>
          </a:p>
        </p:txBody>
      </p:sp>
      <p:sp>
        <p:nvSpPr>
          <p:cNvPr id="4" name="Slide Number Placeholder 3"/>
          <p:cNvSpPr>
            <a:spLocks noGrp="1"/>
          </p:cNvSpPr>
          <p:nvPr>
            <p:ph type="sldNum" sz="quarter" idx="5"/>
          </p:nvPr>
        </p:nvSpPr>
        <p:spPr/>
        <p:txBody>
          <a:bodyPr/>
          <a:lstStyle/>
          <a:p>
            <a:fld id="{A5F3102E-6C56-4F81-B30B-581BE2EC6691}" type="slidenum">
              <a:rPr lang="en-GB" smtClean="0"/>
              <a:t>111</a:t>
            </a:fld>
            <a:endParaRPr lang="en-GB"/>
          </a:p>
        </p:txBody>
      </p:sp>
    </p:spTree>
    <p:extLst>
      <p:ext uri="{BB962C8B-B14F-4D97-AF65-F5344CB8AC3E}">
        <p14:creationId xmlns:p14="http://schemas.microsoft.com/office/powerpoint/2010/main" val="30361071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5F3102E-6C56-4F81-B30B-581BE2EC6691}" type="slidenum">
              <a:rPr lang="en-GB" smtClean="0"/>
              <a:t>3</a:t>
            </a:fld>
            <a:endParaRPr lang="en-GB"/>
          </a:p>
        </p:txBody>
      </p:sp>
    </p:spTree>
    <p:extLst>
      <p:ext uri="{BB962C8B-B14F-4D97-AF65-F5344CB8AC3E}">
        <p14:creationId xmlns:p14="http://schemas.microsoft.com/office/powerpoint/2010/main" val="338660785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5F3102E-6C56-4F81-B30B-581BE2EC6691}" type="slidenum">
              <a:rPr lang="en-GB" smtClean="0"/>
              <a:t>125</a:t>
            </a:fld>
            <a:endParaRPr lang="en-GB"/>
          </a:p>
        </p:txBody>
      </p:sp>
    </p:spTree>
    <p:extLst>
      <p:ext uri="{BB962C8B-B14F-4D97-AF65-F5344CB8AC3E}">
        <p14:creationId xmlns:p14="http://schemas.microsoft.com/office/powerpoint/2010/main" val="16091651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cs typeface="Arial" panose="020B0604020202020204" pitchFamily="34" charset="0"/>
              </a:rPr>
              <a:t>In addition to the operations inherited from Collection, the List interface includes operations for the following:</a:t>
            </a:r>
          </a:p>
          <a:p>
            <a:pPr lvl="1"/>
            <a:r>
              <a:rPr lang="en-US" altLang="en-US" dirty="0">
                <a:cs typeface="Arial" panose="020B0604020202020204" pitchFamily="34" charset="0"/>
              </a:rPr>
              <a:t>Positional access — manipulates elements based on their numerical position in the list. This includes methods such as get, set, add, </a:t>
            </a:r>
            <a:r>
              <a:rPr lang="en-US" altLang="en-US" dirty="0" err="1">
                <a:cs typeface="Arial" panose="020B0604020202020204" pitchFamily="34" charset="0"/>
              </a:rPr>
              <a:t>addAll</a:t>
            </a:r>
            <a:r>
              <a:rPr lang="en-US" altLang="en-US" dirty="0">
                <a:cs typeface="Arial" panose="020B0604020202020204" pitchFamily="34" charset="0"/>
              </a:rPr>
              <a:t>, and remove.</a:t>
            </a:r>
          </a:p>
          <a:p>
            <a:pPr lvl="1"/>
            <a:r>
              <a:rPr lang="en-US" altLang="en-US" dirty="0">
                <a:cs typeface="Arial" panose="020B0604020202020204" pitchFamily="34" charset="0"/>
              </a:rPr>
              <a:t>Search — searches for a specified object in the list and returns its numerical position. Search methods include </a:t>
            </a:r>
            <a:r>
              <a:rPr lang="en-US" altLang="en-US" dirty="0" err="1">
                <a:cs typeface="Arial" panose="020B0604020202020204" pitchFamily="34" charset="0"/>
              </a:rPr>
              <a:t>indexOf</a:t>
            </a:r>
            <a:r>
              <a:rPr lang="en-US" altLang="en-US" dirty="0">
                <a:cs typeface="Arial" panose="020B0604020202020204" pitchFamily="34" charset="0"/>
              </a:rPr>
              <a:t> and </a:t>
            </a:r>
            <a:r>
              <a:rPr lang="en-US" altLang="en-US" dirty="0" err="1">
                <a:cs typeface="Arial" panose="020B0604020202020204" pitchFamily="34" charset="0"/>
              </a:rPr>
              <a:t>lastIndexOf</a:t>
            </a:r>
            <a:r>
              <a:rPr lang="en-US" altLang="en-US" dirty="0">
                <a:cs typeface="Arial" panose="020B0604020202020204" pitchFamily="34" charset="0"/>
              </a:rPr>
              <a:t>.</a:t>
            </a:r>
          </a:p>
          <a:p>
            <a:pPr lvl="1"/>
            <a:r>
              <a:rPr lang="en-US" altLang="en-US" dirty="0">
                <a:cs typeface="Arial" panose="020B0604020202020204" pitchFamily="34" charset="0"/>
              </a:rPr>
              <a:t>Iteration — extends Iterator semantics to take advantage of the list's sequential nature. The </a:t>
            </a:r>
            <a:r>
              <a:rPr lang="en-US" altLang="en-US" dirty="0" err="1">
                <a:cs typeface="Arial" panose="020B0604020202020204" pitchFamily="34" charset="0"/>
              </a:rPr>
              <a:t>listIterator</a:t>
            </a:r>
            <a:r>
              <a:rPr lang="en-US" altLang="en-US" dirty="0">
                <a:cs typeface="Arial" panose="020B0604020202020204" pitchFamily="34" charset="0"/>
              </a:rPr>
              <a:t> methods provide this behavior.</a:t>
            </a:r>
          </a:p>
          <a:p>
            <a:pPr lvl="1"/>
            <a:endParaRPr lang="en-US" altLang="en-US" dirty="0">
              <a:cs typeface="Arial"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fld id="{A5F3102E-6C56-4F81-B30B-581BE2EC6691}" type="slidenum">
              <a:rPr lang="en-GB" smtClean="0"/>
              <a:t>127</a:t>
            </a:fld>
            <a:endParaRPr lang="en-GB"/>
          </a:p>
        </p:txBody>
      </p:sp>
    </p:spTree>
    <p:extLst>
      <p:ext uri="{BB962C8B-B14F-4D97-AF65-F5344CB8AC3E}">
        <p14:creationId xmlns:p14="http://schemas.microsoft.com/office/powerpoint/2010/main" val="7575507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http://tutorials.jenkov.com/jdbc/driver-types.html</a:t>
            </a:r>
            <a:endParaRPr lang="en-US" dirty="0"/>
          </a:p>
        </p:txBody>
      </p:sp>
      <p:sp>
        <p:nvSpPr>
          <p:cNvPr id="4" name="Slide Number Placeholder 3"/>
          <p:cNvSpPr>
            <a:spLocks noGrp="1"/>
          </p:cNvSpPr>
          <p:nvPr>
            <p:ph type="sldNum" sz="quarter" idx="5"/>
          </p:nvPr>
        </p:nvSpPr>
        <p:spPr/>
        <p:txBody>
          <a:bodyPr/>
          <a:lstStyle/>
          <a:p>
            <a:fld id="{A5F3102E-6C56-4F81-B30B-581BE2EC6691}" type="slidenum">
              <a:rPr lang="en-GB" smtClean="0"/>
              <a:t>147</a:t>
            </a:fld>
            <a:endParaRPr lang="en-GB"/>
          </a:p>
        </p:txBody>
      </p:sp>
    </p:spTree>
    <p:extLst>
      <p:ext uri="{BB962C8B-B14F-4D97-AF65-F5344CB8AC3E}">
        <p14:creationId xmlns:p14="http://schemas.microsoft.com/office/powerpoint/2010/main" val="29879357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Java applications are typically compiled to bytecode that can run on any Java virtual machine (JVM) regardless of the underlying computer architecture.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Java is fast, reliable and secure. From desktop to web applications, scientific supercomputers to gaming consoles, cell phones to the Internet, Java is used in every nook and corner.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A5F3102E-6C56-4F81-B30B-581BE2EC6691}" type="slidenum">
              <a:rPr lang="en-GB" smtClean="0"/>
              <a:t>8</a:t>
            </a:fld>
            <a:endParaRPr lang="en-GB"/>
          </a:p>
        </p:txBody>
      </p:sp>
    </p:spTree>
    <p:extLst>
      <p:ext uri="{BB962C8B-B14F-4D97-AF65-F5344CB8AC3E}">
        <p14:creationId xmlns:p14="http://schemas.microsoft.com/office/powerpoint/2010/main" val="29417999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https://code4coding.com/datatype-and-variables-in-javaprogramming-language/</a:t>
            </a:r>
            <a:endParaRPr lang="en-US" dirty="0"/>
          </a:p>
        </p:txBody>
      </p:sp>
      <p:sp>
        <p:nvSpPr>
          <p:cNvPr id="4" name="Slide Number Placeholder 3"/>
          <p:cNvSpPr>
            <a:spLocks noGrp="1"/>
          </p:cNvSpPr>
          <p:nvPr>
            <p:ph type="sldNum" sz="quarter" idx="5"/>
          </p:nvPr>
        </p:nvSpPr>
        <p:spPr/>
        <p:txBody>
          <a:bodyPr/>
          <a:lstStyle/>
          <a:p>
            <a:fld id="{A5F3102E-6C56-4F81-B30B-581BE2EC6691}" type="slidenum">
              <a:rPr lang="en-GB" smtClean="0"/>
              <a:t>15</a:t>
            </a:fld>
            <a:endParaRPr lang="en-GB"/>
          </a:p>
        </p:txBody>
      </p:sp>
    </p:spTree>
    <p:extLst>
      <p:ext uri="{BB962C8B-B14F-4D97-AF65-F5344CB8AC3E}">
        <p14:creationId xmlns:p14="http://schemas.microsoft.com/office/powerpoint/2010/main" val="6741069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p:txBody>
      </p:sp>
      <p:sp>
        <p:nvSpPr>
          <p:cNvPr id="4" name="Slide Number Placeholder 3"/>
          <p:cNvSpPr>
            <a:spLocks noGrp="1"/>
          </p:cNvSpPr>
          <p:nvPr>
            <p:ph type="sldNum" sz="quarter" idx="5"/>
          </p:nvPr>
        </p:nvSpPr>
        <p:spPr/>
        <p:txBody>
          <a:bodyPr/>
          <a:lstStyle/>
          <a:p>
            <a:fld id="{A5F3102E-6C56-4F81-B30B-581BE2EC6691}" type="slidenum">
              <a:rPr lang="en-GB" smtClean="0"/>
              <a:t>23</a:t>
            </a:fld>
            <a:endParaRPr lang="en-GB"/>
          </a:p>
        </p:txBody>
      </p:sp>
    </p:spTree>
    <p:extLst>
      <p:ext uri="{BB962C8B-B14F-4D97-AF65-F5344CB8AC3E}">
        <p14:creationId xmlns:p14="http://schemas.microsoft.com/office/powerpoint/2010/main" val="4029085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5F3102E-6C56-4F81-B30B-581BE2EC6691}" type="slidenum">
              <a:rPr lang="en-GB" smtClean="0"/>
              <a:t>35</a:t>
            </a:fld>
            <a:endParaRPr lang="en-GB"/>
          </a:p>
        </p:txBody>
      </p:sp>
    </p:spTree>
    <p:extLst>
      <p:ext uri="{BB962C8B-B14F-4D97-AF65-F5344CB8AC3E}">
        <p14:creationId xmlns:p14="http://schemas.microsoft.com/office/powerpoint/2010/main" val="29740063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5F3102E-6C56-4F81-B30B-581BE2EC6691}" type="slidenum">
              <a:rPr lang="en-GB" smtClean="0"/>
              <a:t>42</a:t>
            </a:fld>
            <a:endParaRPr lang="en-GB"/>
          </a:p>
        </p:txBody>
      </p:sp>
    </p:spTree>
    <p:extLst>
      <p:ext uri="{BB962C8B-B14F-4D97-AF65-F5344CB8AC3E}">
        <p14:creationId xmlns:p14="http://schemas.microsoft.com/office/powerpoint/2010/main" val="12680652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5F3102E-6C56-4F81-B30B-581BE2EC6691}" type="slidenum">
              <a:rPr lang="en-GB" smtClean="0"/>
              <a:t>45</a:t>
            </a:fld>
            <a:endParaRPr lang="en-GB"/>
          </a:p>
        </p:txBody>
      </p:sp>
    </p:spTree>
    <p:extLst>
      <p:ext uri="{BB962C8B-B14F-4D97-AF65-F5344CB8AC3E}">
        <p14:creationId xmlns:p14="http://schemas.microsoft.com/office/powerpoint/2010/main" val="3269219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dirty="0"/>
              <a:t>These variables are declared similarly as instance variables, the difference is that static variables are declared using the static keyword within a class outside any method constructor or block.</a:t>
            </a:r>
          </a:p>
          <a:p>
            <a:pPr fontAlgn="base"/>
            <a:r>
              <a:rPr lang="en-US" dirty="0"/>
              <a:t>Unlike instance variables, we can only have one copy of a static variable per class irrespective of how many objects we create.</a:t>
            </a:r>
          </a:p>
          <a:p>
            <a:pPr fontAlgn="base"/>
            <a:r>
              <a:rPr lang="en-US" dirty="0"/>
              <a:t>Static variables are created at start of program execution and destroyed automatically when execution ends.</a:t>
            </a:r>
          </a:p>
          <a:p>
            <a:pPr fontAlgn="base"/>
            <a:r>
              <a:rPr lang="en-US" dirty="0"/>
              <a:t>Initialization of Static Variable is not Mandatory. </a:t>
            </a:r>
          </a:p>
          <a:p>
            <a:pPr fontAlgn="base"/>
            <a:r>
              <a:rPr lang="en-US" dirty="0"/>
              <a:t>If we access the static variable like Instance variable (through object), compiler will show the warning message and it wont halt the program. Compiler will replace the object name to class name automatically.</a:t>
            </a:r>
          </a:p>
          <a:p>
            <a:pPr fontAlgn="base"/>
            <a:r>
              <a:rPr lang="en-US" dirty="0"/>
              <a:t>If we access the static variable without classname, Compiler will automatically append the class name.</a:t>
            </a:r>
          </a:p>
          <a:p>
            <a:endParaRPr lang="en-US" dirty="0"/>
          </a:p>
          <a:p>
            <a:endParaRPr lang="en-US" dirty="0"/>
          </a:p>
        </p:txBody>
      </p:sp>
      <p:sp>
        <p:nvSpPr>
          <p:cNvPr id="4" name="Slide Number Placeholder 3"/>
          <p:cNvSpPr>
            <a:spLocks noGrp="1"/>
          </p:cNvSpPr>
          <p:nvPr>
            <p:ph type="sldNum" sz="quarter" idx="5"/>
          </p:nvPr>
        </p:nvSpPr>
        <p:spPr/>
        <p:txBody>
          <a:bodyPr/>
          <a:lstStyle/>
          <a:p>
            <a:fld id="{A5F3102E-6C56-4F81-B30B-581BE2EC6691}" type="slidenum">
              <a:rPr lang="en-GB" smtClean="0"/>
              <a:t>51</a:t>
            </a:fld>
            <a:endParaRPr lang="en-GB"/>
          </a:p>
        </p:txBody>
      </p:sp>
    </p:spTree>
    <p:extLst>
      <p:ext uri="{BB962C8B-B14F-4D97-AF65-F5344CB8AC3E}">
        <p14:creationId xmlns:p14="http://schemas.microsoft.com/office/powerpoint/2010/main" val="321723688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e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jpeg"/><Relationship Id="rId1" Type="http://schemas.openxmlformats.org/officeDocument/2006/relationships/slideMaster" Target="../slideMasters/slideMaster1.xml"/><Relationship Id="rId5" Type="http://schemas.openxmlformats.org/officeDocument/2006/relationships/image" Target="../media/image1.png"/><Relationship Id="rId4" Type="http://schemas.openxmlformats.org/officeDocument/2006/relationships/image" Target="../media/image4.emf"/></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Cover Slide Blue">
    <p:spTree>
      <p:nvGrpSpPr>
        <p:cNvPr id="1" name=""/>
        <p:cNvGrpSpPr/>
        <p:nvPr/>
      </p:nvGrpSpPr>
      <p:grpSpPr>
        <a:xfrm>
          <a:off x="0" y="0"/>
          <a:ext cx="0" cy="0"/>
          <a:chOff x="0" y="0"/>
          <a:chExt cx="0" cy="0"/>
        </a:xfrm>
      </p:grpSpPr>
      <p:pic>
        <p:nvPicPr>
          <p:cNvPr id="7" name="Picture 6" descr="SCWB_PPTcover-BLUE.jpg"/>
          <p:cNvPicPr>
            <a:picLocks noChangeAspect="1"/>
          </p:cNvPicPr>
          <p:nvPr userDrawn="1"/>
        </p:nvPicPr>
        <p:blipFill rotWithShape="1">
          <a:blip r:embed="rId2" cstate="print">
            <a:extLst>
              <a:ext uri="{28A0092B-C50C-407E-A947-70E740481C1C}">
                <a14:useLocalDpi xmlns:a14="http://schemas.microsoft.com/office/drawing/2010/main" val="0"/>
              </a:ext>
            </a:extLst>
          </a:blip>
          <a:srcRect b="2225"/>
          <a:stretch/>
        </p:blipFill>
        <p:spPr>
          <a:xfrm>
            <a:off x="2" y="12599"/>
            <a:ext cx="9905998" cy="6832801"/>
          </a:xfrm>
          <a:prstGeom prst="rect">
            <a:avLst/>
          </a:prstGeom>
        </p:spPr>
      </p:pic>
      <p:pic>
        <p:nvPicPr>
          <p:cNvPr id="9" name="Picture 8"/>
          <p:cNvPicPr>
            <a:picLocks noChangeAspect="1"/>
          </p:cNvPicPr>
          <p:nvPr userDrawn="1"/>
        </p:nvPicPr>
        <p:blipFill>
          <a:blip r:embed="rId3" cstate="print"/>
          <a:stretch>
            <a:fillRect/>
          </a:stretch>
        </p:blipFill>
        <p:spPr>
          <a:xfrm>
            <a:off x="8134132" y="6283800"/>
            <a:ext cx="1449706" cy="226951"/>
          </a:xfrm>
          <a:prstGeom prst="rect">
            <a:avLst/>
          </a:prstGeom>
        </p:spPr>
      </p:pic>
      <p:sp>
        <p:nvSpPr>
          <p:cNvPr id="2" name="Title 1"/>
          <p:cNvSpPr>
            <a:spLocks noGrp="1"/>
          </p:cNvSpPr>
          <p:nvPr>
            <p:ph type="ctrTitle"/>
          </p:nvPr>
        </p:nvSpPr>
        <p:spPr>
          <a:xfrm>
            <a:off x="4251000" y="2008097"/>
            <a:ext cx="5316116" cy="1495525"/>
          </a:xfrm>
        </p:spPr>
        <p:txBody>
          <a:bodyPr anchor="b">
            <a:normAutofit/>
          </a:bodyPr>
          <a:lstStyle>
            <a:lvl1pPr algn="r">
              <a:defRPr sz="3500" baseline="0">
                <a:solidFill>
                  <a:schemeClr val="bg1"/>
                </a:solidFill>
                <a:latin typeface="Cover Title"/>
              </a:defRPr>
            </a:lvl1pPr>
          </a:lstStyle>
          <a:p>
            <a:r>
              <a:rPr lang="en-US"/>
              <a:t>Click to edit Master title style</a:t>
            </a:r>
            <a:endParaRPr lang="en-US" dirty="0"/>
          </a:p>
        </p:txBody>
      </p:sp>
      <p:sp>
        <p:nvSpPr>
          <p:cNvPr id="3" name="Subtitle 2"/>
          <p:cNvSpPr>
            <a:spLocks noGrp="1"/>
          </p:cNvSpPr>
          <p:nvPr>
            <p:ph type="subTitle" idx="1"/>
          </p:nvPr>
        </p:nvSpPr>
        <p:spPr>
          <a:xfrm>
            <a:off x="4531893" y="3703460"/>
            <a:ext cx="5035223" cy="726458"/>
          </a:xfrm>
        </p:spPr>
        <p:txBody>
          <a:bodyPr>
            <a:normAutofit/>
          </a:bodyPr>
          <a:lstStyle>
            <a:lvl1pPr marL="0" indent="0" algn="r">
              <a:buNone/>
              <a:defRPr sz="2000" baseline="0">
                <a:solidFill>
                  <a:schemeClr val="bg1"/>
                </a:solidFill>
                <a:latin typeface="Cover Description"/>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10" name="Picture 26" descr="Visual Identitiy Band"/>
          <p:cNvPicPr preferRelativeResize="0">
            <a:picLocks noChangeAspect="1" noChangeArrowheads="1"/>
          </p:cNvPicPr>
          <p:nvPr userDrawn="1"/>
        </p:nvPicPr>
        <p:blipFill>
          <a:blip r:embed="rId4" cstate="email">
            <a:extLst>
              <a:ext uri="{28A0092B-C50C-407E-A947-70E740481C1C}">
                <a14:useLocalDpi xmlns:a14="http://schemas.microsoft.com/office/drawing/2010/main"/>
              </a:ext>
            </a:extLst>
          </a:blip>
          <a:srcRect/>
          <a:stretch>
            <a:fillRect/>
          </a:stretch>
        </p:blipFill>
        <p:spPr bwMode="auto">
          <a:xfrm>
            <a:off x="0" y="1039623"/>
            <a:ext cx="9905997" cy="4851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1" name="Picture 10">
            <a:extLst>
              <a:ext uri="{FF2B5EF4-FFF2-40B4-BE49-F238E27FC236}">
                <a16:creationId xmlns:a16="http://schemas.microsoft.com/office/drawing/2014/main" id="{F29D4B84-79FB-4BAB-BA3E-79EA71FBEF28}"/>
              </a:ext>
            </a:extLst>
          </p:cNvPr>
          <p:cNvPicPr>
            <a:picLocks noChangeAspect="1"/>
          </p:cNvPicPr>
          <p:nvPr userDrawn="1"/>
        </p:nvPicPr>
        <p:blipFill>
          <a:blip r:embed="rId5"/>
          <a:stretch>
            <a:fillRect/>
          </a:stretch>
        </p:blipFill>
        <p:spPr>
          <a:xfrm>
            <a:off x="8060700" y="115759"/>
            <a:ext cx="1828800" cy="748531"/>
          </a:xfrm>
          <a:prstGeom prst="rect">
            <a:avLst/>
          </a:prstGeom>
        </p:spPr>
      </p:pic>
    </p:spTree>
    <p:extLst>
      <p:ext uri="{BB962C8B-B14F-4D97-AF65-F5344CB8AC3E}">
        <p14:creationId xmlns:p14="http://schemas.microsoft.com/office/powerpoint/2010/main" val="40668189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Slide Green">
    <p:spTree>
      <p:nvGrpSpPr>
        <p:cNvPr id="1" name=""/>
        <p:cNvGrpSpPr/>
        <p:nvPr/>
      </p:nvGrpSpPr>
      <p:grpSpPr>
        <a:xfrm>
          <a:off x="0" y="0"/>
          <a:ext cx="0" cy="0"/>
          <a:chOff x="0" y="0"/>
          <a:chExt cx="0" cy="0"/>
        </a:xfrm>
      </p:grpSpPr>
      <p:pic>
        <p:nvPicPr>
          <p:cNvPr id="11" name="Picture 10" descr="SCWB_PPTcover-Grn.jpg"/>
          <p:cNvPicPr>
            <a:picLocks noChangeAspect="1"/>
          </p:cNvPicPr>
          <p:nvPr userDrawn="1"/>
        </p:nvPicPr>
        <p:blipFill rotWithShape="1">
          <a:blip r:embed="rId2" cstate="print">
            <a:extLst>
              <a:ext uri="{28A0092B-C50C-407E-A947-70E740481C1C}">
                <a14:useLocalDpi xmlns:a14="http://schemas.microsoft.com/office/drawing/2010/main" val="0"/>
              </a:ext>
            </a:extLst>
          </a:blip>
          <a:srcRect b="2252"/>
          <a:stretch/>
        </p:blipFill>
        <p:spPr>
          <a:xfrm>
            <a:off x="3" y="12600"/>
            <a:ext cx="9908664" cy="6832800"/>
          </a:xfrm>
          <a:prstGeom prst="rect">
            <a:avLst/>
          </a:prstGeom>
        </p:spPr>
      </p:pic>
      <p:pic>
        <p:nvPicPr>
          <p:cNvPr id="8" name="Picture 7"/>
          <p:cNvPicPr>
            <a:picLocks noChangeAspect="1"/>
          </p:cNvPicPr>
          <p:nvPr userDrawn="1"/>
        </p:nvPicPr>
        <p:blipFill>
          <a:blip r:embed="rId3" cstate="print"/>
          <a:stretch>
            <a:fillRect/>
          </a:stretch>
        </p:blipFill>
        <p:spPr>
          <a:xfrm>
            <a:off x="8134137" y="245287"/>
            <a:ext cx="1449701" cy="554026"/>
          </a:xfrm>
          <a:prstGeom prst="rect">
            <a:avLst/>
          </a:prstGeom>
        </p:spPr>
      </p:pic>
      <p:pic>
        <p:nvPicPr>
          <p:cNvPr id="9" name="Picture 8"/>
          <p:cNvPicPr>
            <a:picLocks noChangeAspect="1"/>
          </p:cNvPicPr>
          <p:nvPr userDrawn="1"/>
        </p:nvPicPr>
        <p:blipFill>
          <a:blip r:embed="rId4" cstate="print"/>
          <a:stretch>
            <a:fillRect/>
          </a:stretch>
        </p:blipFill>
        <p:spPr>
          <a:xfrm>
            <a:off x="8134132" y="6283800"/>
            <a:ext cx="1449706" cy="226951"/>
          </a:xfrm>
          <a:prstGeom prst="rect">
            <a:avLst/>
          </a:prstGeom>
        </p:spPr>
      </p:pic>
      <p:pic>
        <p:nvPicPr>
          <p:cNvPr id="10" name="Picture 26" descr="Visual Identitiy Band"/>
          <p:cNvPicPr preferRelativeResize="0">
            <a:picLocks noChangeAspect="1" noChangeArrowheads="1"/>
          </p:cNvPicPr>
          <p:nvPr userDrawn="1"/>
        </p:nvPicPr>
        <p:blipFill>
          <a:blip r:embed="rId5" cstate="email">
            <a:extLst>
              <a:ext uri="{28A0092B-C50C-407E-A947-70E740481C1C}">
                <a14:useLocalDpi xmlns:a14="http://schemas.microsoft.com/office/drawing/2010/main"/>
              </a:ext>
            </a:extLst>
          </a:blip>
          <a:srcRect/>
          <a:stretch>
            <a:fillRect/>
          </a:stretch>
        </p:blipFill>
        <p:spPr bwMode="auto">
          <a:xfrm>
            <a:off x="0" y="1039623"/>
            <a:ext cx="9905997" cy="4851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2" name="Title 1"/>
          <p:cNvSpPr>
            <a:spLocks noGrp="1"/>
          </p:cNvSpPr>
          <p:nvPr>
            <p:ph type="ctrTitle"/>
          </p:nvPr>
        </p:nvSpPr>
        <p:spPr>
          <a:xfrm>
            <a:off x="4251000" y="2008097"/>
            <a:ext cx="5316116" cy="1495525"/>
          </a:xfrm>
        </p:spPr>
        <p:txBody>
          <a:bodyPr anchor="b">
            <a:normAutofit/>
          </a:bodyPr>
          <a:lstStyle>
            <a:lvl1pPr algn="r">
              <a:defRPr sz="3500" baseline="0">
                <a:solidFill>
                  <a:schemeClr val="bg1"/>
                </a:solidFill>
                <a:latin typeface="Cover Title"/>
              </a:defRPr>
            </a:lvl1pPr>
          </a:lstStyle>
          <a:p>
            <a:r>
              <a:rPr lang="en-US"/>
              <a:t>Click to edit Master title style</a:t>
            </a:r>
            <a:endParaRPr lang="en-US" dirty="0"/>
          </a:p>
        </p:txBody>
      </p:sp>
      <p:sp>
        <p:nvSpPr>
          <p:cNvPr id="13" name="Subtitle 2"/>
          <p:cNvSpPr>
            <a:spLocks noGrp="1"/>
          </p:cNvSpPr>
          <p:nvPr>
            <p:ph type="subTitle" idx="1"/>
          </p:nvPr>
        </p:nvSpPr>
        <p:spPr>
          <a:xfrm>
            <a:off x="4531893" y="3703460"/>
            <a:ext cx="5035223" cy="726458"/>
          </a:xfrm>
        </p:spPr>
        <p:txBody>
          <a:bodyPr>
            <a:normAutofit/>
          </a:bodyPr>
          <a:lstStyle>
            <a:lvl1pPr marL="0" indent="0" algn="r">
              <a:buNone/>
              <a:defRPr sz="2000" baseline="0">
                <a:solidFill>
                  <a:schemeClr val="bg1"/>
                </a:solidFill>
                <a:latin typeface="Cover Description"/>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190689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Slide Watermark">
    <p:spTree>
      <p:nvGrpSpPr>
        <p:cNvPr id="1" name=""/>
        <p:cNvGrpSpPr/>
        <p:nvPr/>
      </p:nvGrpSpPr>
      <p:grpSpPr>
        <a:xfrm>
          <a:off x="0" y="0"/>
          <a:ext cx="0" cy="0"/>
          <a:chOff x="0" y="0"/>
          <a:chExt cx="0" cy="0"/>
        </a:xfrm>
      </p:grpSpPr>
      <p:pic>
        <p:nvPicPr>
          <p:cNvPr id="3" name="Picture 2" descr="SCWB_PPT_Divider.jpg"/>
          <p:cNvPicPr>
            <a:picLocks noChangeAspect="1"/>
          </p:cNvPicPr>
          <p:nvPr userDrawn="1"/>
        </p:nvPicPr>
        <p:blipFill rotWithShape="1">
          <a:blip r:embed="rId2" cstate="print">
            <a:extLst>
              <a:ext uri="{28A0092B-C50C-407E-A947-70E740481C1C}">
                <a14:useLocalDpi xmlns:a14="http://schemas.microsoft.com/office/drawing/2010/main" val="0"/>
              </a:ext>
            </a:extLst>
          </a:blip>
          <a:srcRect t="15121" b="2696"/>
          <a:stretch/>
        </p:blipFill>
        <p:spPr>
          <a:xfrm>
            <a:off x="2350" y="1088141"/>
            <a:ext cx="9903650" cy="5757259"/>
          </a:xfrm>
          <a:prstGeom prst="rect">
            <a:avLst/>
          </a:prstGeom>
        </p:spPr>
      </p:pic>
      <p:sp>
        <p:nvSpPr>
          <p:cNvPr id="4" name="Title 1"/>
          <p:cNvSpPr>
            <a:spLocks noGrp="1"/>
          </p:cNvSpPr>
          <p:nvPr>
            <p:ph type="ctrTitle"/>
          </p:nvPr>
        </p:nvSpPr>
        <p:spPr>
          <a:xfrm>
            <a:off x="340234" y="4833001"/>
            <a:ext cx="9259747" cy="1029600"/>
          </a:xfrm>
        </p:spPr>
        <p:txBody>
          <a:bodyPr anchor="t">
            <a:normAutofit/>
          </a:bodyPr>
          <a:lstStyle>
            <a:lvl1pPr algn="l">
              <a:defRPr sz="3500" baseline="0">
                <a:solidFill>
                  <a:schemeClr val="accent5"/>
                </a:solidFill>
                <a:latin typeface="Cover Title"/>
              </a:defRPr>
            </a:lvl1pPr>
          </a:lstStyle>
          <a:p>
            <a:r>
              <a:rPr lang="en-US"/>
              <a:t>Click to edit Master title style</a:t>
            </a:r>
            <a:endParaRPr lang="en-US" dirty="0"/>
          </a:p>
        </p:txBody>
      </p:sp>
      <p:sp>
        <p:nvSpPr>
          <p:cNvPr id="5" name="Subtitle 2"/>
          <p:cNvSpPr>
            <a:spLocks noGrp="1"/>
          </p:cNvSpPr>
          <p:nvPr>
            <p:ph type="subTitle" idx="1"/>
          </p:nvPr>
        </p:nvSpPr>
        <p:spPr>
          <a:xfrm>
            <a:off x="340234" y="3709800"/>
            <a:ext cx="9243814" cy="966040"/>
          </a:xfrm>
        </p:spPr>
        <p:txBody>
          <a:bodyPr anchor="b">
            <a:normAutofit/>
          </a:bodyPr>
          <a:lstStyle>
            <a:lvl1pPr marL="0" indent="0" algn="l">
              <a:buNone/>
              <a:defRPr sz="2000" baseline="0">
                <a:solidFill>
                  <a:schemeClr val="tx1"/>
                </a:solidFill>
                <a:latin typeface="Cover Description"/>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0790826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s/Agenda P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6" name="Text Placeholder 2"/>
          <p:cNvSpPr>
            <a:spLocks noGrp="1"/>
          </p:cNvSpPr>
          <p:nvPr>
            <p:ph idx="1" hasCustomPrompt="1"/>
          </p:nvPr>
        </p:nvSpPr>
        <p:spPr>
          <a:xfrm>
            <a:off x="324091" y="1323001"/>
            <a:ext cx="9259747" cy="4847010"/>
          </a:xfrm>
          <a:prstGeom prst="rect">
            <a:avLst/>
          </a:prstGeom>
        </p:spPr>
        <p:txBody>
          <a:bodyPr vert="horz" lIns="0" tIns="72000" rIns="0" bIns="0" rtlCol="0">
            <a:normAutofit/>
          </a:bodyPr>
          <a:lstStyle>
            <a:lvl1pPr marL="328142" marR="0" indent="-328142" algn="l" defTabSz="914400" rtl="0" eaLnBrk="1" fontAlgn="auto" latinLnBrk="0" hangingPunct="1">
              <a:lnSpc>
                <a:spcPct val="130000"/>
              </a:lnSpc>
              <a:spcBef>
                <a:spcPts val="0"/>
              </a:spcBef>
              <a:spcAft>
                <a:spcPts val="0"/>
              </a:spcAft>
              <a:buClr>
                <a:schemeClr val="accent3"/>
              </a:buClr>
              <a:buSzTx/>
              <a:buFont typeface="Arial" panose="020B0604020202020204" pitchFamily="34" charset="0"/>
              <a:buNone/>
              <a:tabLst>
                <a:tab pos="6164618" algn="r"/>
              </a:tabLst>
              <a:defRPr baseline="0">
                <a:solidFill>
                  <a:schemeClr val="accent5"/>
                </a:solidFill>
              </a:defRPr>
            </a:lvl1pPr>
            <a:lvl2pPr marL="457200" indent="0">
              <a:buNone/>
              <a:defRPr/>
            </a:lvl2pPr>
            <a:lvl3pPr marL="914400" indent="0">
              <a:buNone/>
              <a:defRPr/>
            </a:lvl3pPr>
            <a:lvl4pPr marL="1371600" indent="0">
              <a:buNone/>
              <a:defRPr/>
            </a:lvl4pPr>
            <a:lvl5pPr marL="1828800" indent="0">
              <a:buNone/>
              <a:defRPr/>
            </a:lvl5pPr>
          </a:lstStyle>
          <a:p>
            <a:pPr marL="328142" indent="-328142">
              <a:lnSpc>
                <a:spcPct val="130000"/>
              </a:lnSpc>
              <a:spcBef>
                <a:spcPts val="0"/>
              </a:spcBef>
              <a:buNone/>
              <a:tabLst>
                <a:tab pos="6164618" algn="r"/>
              </a:tabLst>
            </a:pPr>
            <a:r>
              <a:rPr lang="en-GB" dirty="0">
                <a:solidFill>
                  <a:srgbClr val="6D6E71"/>
                </a:solidFill>
                <a:latin typeface="Arial" charset="0"/>
              </a:rPr>
              <a:t>Edit Page Title	#</a:t>
            </a:r>
          </a:p>
          <a:p>
            <a:pPr marL="328142" indent="-328142">
              <a:lnSpc>
                <a:spcPct val="130000"/>
              </a:lnSpc>
              <a:spcBef>
                <a:spcPts val="0"/>
              </a:spcBef>
              <a:buNone/>
              <a:tabLst>
                <a:tab pos="6164618" algn="r"/>
              </a:tabLst>
            </a:pPr>
            <a:r>
              <a:rPr lang="en-GB" dirty="0">
                <a:solidFill>
                  <a:srgbClr val="6D6E71"/>
                </a:solidFill>
                <a:latin typeface="Arial" charset="0"/>
              </a:rPr>
              <a:t>Edit Page Title	#</a:t>
            </a:r>
          </a:p>
          <a:p>
            <a:pPr marL="328142" indent="-328142">
              <a:lnSpc>
                <a:spcPct val="130000"/>
              </a:lnSpc>
              <a:spcBef>
                <a:spcPts val="0"/>
              </a:spcBef>
              <a:buNone/>
              <a:tabLst>
                <a:tab pos="6164618" algn="r"/>
              </a:tabLst>
            </a:pPr>
            <a:r>
              <a:rPr lang="en-GB" dirty="0">
                <a:solidFill>
                  <a:srgbClr val="6D6E71"/>
                </a:solidFill>
                <a:latin typeface="Arial" charset="0"/>
              </a:rPr>
              <a:t>Edit Page Title	#</a:t>
            </a:r>
          </a:p>
          <a:p>
            <a:pPr marL="328142" indent="-328142">
              <a:lnSpc>
                <a:spcPct val="130000"/>
              </a:lnSpc>
              <a:spcBef>
                <a:spcPts val="0"/>
              </a:spcBef>
              <a:buNone/>
              <a:tabLst>
                <a:tab pos="6164618" algn="r"/>
              </a:tabLst>
            </a:pPr>
            <a:r>
              <a:rPr lang="en-GB" dirty="0">
                <a:solidFill>
                  <a:srgbClr val="6D6E71"/>
                </a:solidFill>
                <a:latin typeface="Arial" charset="0"/>
              </a:rPr>
              <a:t>Edit Page Title	#</a:t>
            </a:r>
          </a:p>
        </p:txBody>
      </p:sp>
    </p:spTree>
    <p:extLst>
      <p:ext uri="{BB962C8B-B14F-4D97-AF65-F5344CB8AC3E}">
        <p14:creationId xmlns:p14="http://schemas.microsoft.com/office/powerpoint/2010/main" val="3316229516"/>
      </p:ext>
    </p:extLst>
  </p:cSld>
  <p:clrMapOvr>
    <a:masterClrMapping/>
  </p:clrMapOvr>
  <p:extLst>
    <p:ext uri="{DCECCB84-F9BA-43D5-87BE-67443E8EF086}">
      <p15:sldGuideLst xmlns:p15="http://schemas.microsoft.com/office/powerpoint/2012/main">
        <p15:guide id="1" orient="horz" pos="2160">
          <p15:clr>
            <a:srgbClr val="FBAE40"/>
          </p15:clr>
        </p15:guide>
        <p15:guide id="2" pos="312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Heading &amp; 1 Column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5" name="Text Placeholder 2"/>
          <p:cNvSpPr>
            <a:spLocks noGrp="1" noChangeAspect="1"/>
          </p:cNvSpPr>
          <p:nvPr>
            <p:ph idx="1"/>
          </p:nvPr>
        </p:nvSpPr>
        <p:spPr>
          <a:xfrm>
            <a:off x="324091" y="1323001"/>
            <a:ext cx="9259747" cy="4847010"/>
          </a:xfrm>
          <a:prstGeom prst="rect">
            <a:avLst/>
          </a:prstGeom>
        </p:spPr>
        <p:txBody>
          <a:bodyPr vert="horz" lIns="0" tIns="0" rIns="0" bIns="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118766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Heading &amp; 2 Column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5" name="Text Placeholder 2"/>
          <p:cNvSpPr>
            <a:spLocks noGrp="1"/>
          </p:cNvSpPr>
          <p:nvPr>
            <p:ph idx="1"/>
          </p:nvPr>
        </p:nvSpPr>
        <p:spPr>
          <a:xfrm>
            <a:off x="324091" y="1323001"/>
            <a:ext cx="4488509" cy="4847010"/>
          </a:xfrm>
          <a:prstGeom prst="rect">
            <a:avLst/>
          </a:prstGeom>
        </p:spPr>
        <p:txBody>
          <a:bodyPr vert="horz" lIns="0" tIns="0" rIns="0" bIns="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
          <p:cNvSpPr>
            <a:spLocks noGrp="1"/>
          </p:cNvSpPr>
          <p:nvPr>
            <p:ph idx="12"/>
          </p:nvPr>
        </p:nvSpPr>
        <p:spPr>
          <a:xfrm>
            <a:off x="5093400" y="1323001"/>
            <a:ext cx="4490438" cy="4847010"/>
          </a:xfrm>
          <a:prstGeom prst="rect">
            <a:avLst/>
          </a:prstGeom>
        </p:spPr>
        <p:txBody>
          <a:bodyPr vert="horz" lIns="0" tIns="0" rIns="0" bIns="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463806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7AABF3E-EF9B-47F8-BC27-8C04233D4794}" type="datetimeFigureOut">
              <a:rPr lang="en-US" smtClean="0"/>
              <a:pPr/>
              <a:t>6/19/2019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496F9C-7FEE-48F2-A86C-DCFACBAB2156}" type="slidenum">
              <a:rPr lang="en-US" smtClean="0"/>
              <a:pPr/>
              <a:t>‹#›</a:t>
            </a:fld>
            <a:endParaRPr lang="en-US"/>
          </a:p>
        </p:txBody>
      </p:sp>
    </p:spTree>
    <p:extLst>
      <p:ext uri="{BB962C8B-B14F-4D97-AF65-F5344CB8AC3E}">
        <p14:creationId xmlns:p14="http://schemas.microsoft.com/office/powerpoint/2010/main" val="34162292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24091" y="199800"/>
            <a:ext cx="9259747" cy="702000"/>
          </a:xfrm>
          <a:prstGeom prst="rect">
            <a:avLst/>
          </a:prstGeom>
        </p:spPr>
        <p:txBody>
          <a:bodyPr vert="horz" lIns="0" tIns="0" rIns="0" bIns="0" rtlCol="0" anchor="b">
            <a:normAutofit/>
          </a:bodyPr>
          <a:lstStyle/>
          <a:p>
            <a:r>
              <a:rPr lang="en-US"/>
              <a:t>Click to edit Master title style</a:t>
            </a:r>
            <a:endParaRPr lang="en-US" dirty="0"/>
          </a:p>
        </p:txBody>
      </p:sp>
      <p:sp>
        <p:nvSpPr>
          <p:cNvPr id="3" name="Text Placeholder 2"/>
          <p:cNvSpPr>
            <a:spLocks noGrp="1" noChangeAspect="1"/>
          </p:cNvSpPr>
          <p:nvPr>
            <p:ph type="body" idx="1"/>
          </p:nvPr>
        </p:nvSpPr>
        <p:spPr>
          <a:xfrm>
            <a:off x="324091" y="1323001"/>
            <a:ext cx="9259747" cy="4847010"/>
          </a:xfrm>
          <a:prstGeom prst="rect">
            <a:avLst/>
          </a:prstGeom>
        </p:spPr>
        <p:txBody>
          <a:bodyPr vert="horz" lIns="0" tIns="0" rIns="0" bIns="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2" name="Picture 26" descr="Visual Identitiy Band"/>
          <p:cNvPicPr preferRelativeResize="0">
            <a:picLocks noChangeAspect="1" noChangeArrowheads="1"/>
          </p:cNvPicPr>
          <p:nvPr/>
        </p:nvPicPr>
        <p:blipFill>
          <a:blip r:embed="rId9" cstate="email">
            <a:extLst>
              <a:ext uri="{28A0092B-C50C-407E-A947-70E740481C1C}">
                <a14:useLocalDpi xmlns:a14="http://schemas.microsoft.com/office/drawing/2010/main"/>
              </a:ext>
            </a:extLst>
          </a:blip>
          <a:srcRect/>
          <a:stretch>
            <a:fillRect/>
          </a:stretch>
        </p:blipFill>
        <p:spPr bwMode="auto">
          <a:xfrm>
            <a:off x="0" y="1039623"/>
            <a:ext cx="9905997" cy="4851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3" name="Text Box 6"/>
          <p:cNvSpPr txBox="1">
            <a:spLocks noChangeArrowheads="1"/>
          </p:cNvSpPr>
          <p:nvPr/>
        </p:nvSpPr>
        <p:spPr bwMode="auto">
          <a:xfrm>
            <a:off x="9223410" y="6447452"/>
            <a:ext cx="357028" cy="298513"/>
          </a:xfrm>
          <a:prstGeom prst="rect">
            <a:avLst/>
          </a:prstGeom>
          <a:noFill/>
          <a:ln w="9525">
            <a:noFill/>
            <a:miter lim="800000"/>
            <a:headEnd/>
            <a:tailEnd/>
          </a:ln>
        </p:spPr>
        <p:txBody>
          <a:bodyPr lIns="0" tIns="0" rIns="0" bIns="0" anchor="ctr"/>
          <a:lstStyle>
            <a:lvl1pPr defTabSz="1042988" eaLnBrk="0" hangingPunct="0">
              <a:defRPr sz="900" baseline="-25000">
                <a:solidFill>
                  <a:srgbClr val="006699"/>
                </a:solidFill>
                <a:latin typeface="Arial" charset="0"/>
                <a:ea typeface="ＭＳ Ｐゴシック" charset="0"/>
                <a:cs typeface="Arial" charset="0"/>
              </a:defRPr>
            </a:lvl1pPr>
            <a:lvl2pPr marL="742950" indent="-285750" defTabSz="1042988" eaLnBrk="0" hangingPunct="0">
              <a:defRPr sz="900" baseline="-25000">
                <a:solidFill>
                  <a:srgbClr val="006699"/>
                </a:solidFill>
                <a:latin typeface="Arial" charset="0"/>
                <a:ea typeface="Arial" charset="0"/>
                <a:cs typeface="Arial" charset="0"/>
              </a:defRPr>
            </a:lvl2pPr>
            <a:lvl3pPr marL="1143000" indent="-228600" defTabSz="1042988" eaLnBrk="0" hangingPunct="0">
              <a:defRPr sz="900" baseline="-25000">
                <a:solidFill>
                  <a:srgbClr val="006699"/>
                </a:solidFill>
                <a:latin typeface="Arial" charset="0"/>
                <a:ea typeface="Arial" charset="0"/>
                <a:cs typeface="Arial" charset="0"/>
              </a:defRPr>
            </a:lvl3pPr>
            <a:lvl4pPr marL="1600200" indent="-228600" defTabSz="1042988" eaLnBrk="0" hangingPunct="0">
              <a:defRPr sz="900" baseline="-25000">
                <a:solidFill>
                  <a:srgbClr val="006699"/>
                </a:solidFill>
                <a:latin typeface="Arial" charset="0"/>
                <a:ea typeface="Arial" charset="0"/>
                <a:cs typeface="Arial" charset="0"/>
              </a:defRPr>
            </a:lvl4pPr>
            <a:lvl5pPr marL="2057400" indent="-228600" defTabSz="1042988" eaLnBrk="0" hangingPunct="0">
              <a:defRPr sz="900" baseline="-25000">
                <a:solidFill>
                  <a:srgbClr val="006699"/>
                </a:solidFill>
                <a:latin typeface="Arial" charset="0"/>
                <a:ea typeface="Arial" charset="0"/>
                <a:cs typeface="Arial" charset="0"/>
              </a:defRPr>
            </a:lvl5pPr>
            <a:lvl6pPr marL="2514600" indent="-228600" defTabSz="1042988" eaLnBrk="0" fontAlgn="base" hangingPunct="0">
              <a:spcBef>
                <a:spcPct val="0"/>
              </a:spcBef>
              <a:spcAft>
                <a:spcPct val="0"/>
              </a:spcAft>
              <a:defRPr sz="900" baseline="-25000">
                <a:solidFill>
                  <a:srgbClr val="006699"/>
                </a:solidFill>
                <a:latin typeface="Arial" charset="0"/>
                <a:ea typeface="Arial" charset="0"/>
                <a:cs typeface="Arial" charset="0"/>
              </a:defRPr>
            </a:lvl6pPr>
            <a:lvl7pPr marL="2971800" indent="-228600" defTabSz="1042988" eaLnBrk="0" fontAlgn="base" hangingPunct="0">
              <a:spcBef>
                <a:spcPct val="0"/>
              </a:spcBef>
              <a:spcAft>
                <a:spcPct val="0"/>
              </a:spcAft>
              <a:defRPr sz="900" baseline="-25000">
                <a:solidFill>
                  <a:srgbClr val="006699"/>
                </a:solidFill>
                <a:latin typeface="Arial" charset="0"/>
                <a:ea typeface="Arial" charset="0"/>
                <a:cs typeface="Arial" charset="0"/>
              </a:defRPr>
            </a:lvl7pPr>
            <a:lvl8pPr marL="3429000" indent="-228600" defTabSz="1042988" eaLnBrk="0" fontAlgn="base" hangingPunct="0">
              <a:spcBef>
                <a:spcPct val="0"/>
              </a:spcBef>
              <a:spcAft>
                <a:spcPct val="0"/>
              </a:spcAft>
              <a:defRPr sz="900" baseline="-25000">
                <a:solidFill>
                  <a:srgbClr val="006699"/>
                </a:solidFill>
                <a:latin typeface="Arial" charset="0"/>
                <a:ea typeface="Arial" charset="0"/>
                <a:cs typeface="Arial" charset="0"/>
              </a:defRPr>
            </a:lvl8pPr>
            <a:lvl9pPr marL="3886200" indent="-228600" defTabSz="1042988" eaLnBrk="0" fontAlgn="base" hangingPunct="0">
              <a:spcBef>
                <a:spcPct val="0"/>
              </a:spcBef>
              <a:spcAft>
                <a:spcPct val="0"/>
              </a:spcAft>
              <a:defRPr sz="900" baseline="-25000">
                <a:solidFill>
                  <a:srgbClr val="006699"/>
                </a:solidFill>
                <a:latin typeface="Arial" charset="0"/>
                <a:ea typeface="Arial" charset="0"/>
                <a:cs typeface="Arial" charset="0"/>
              </a:defRPr>
            </a:lvl9pPr>
          </a:lstStyle>
          <a:p>
            <a:pPr algn="r" eaLnBrk="1" hangingPunct="1"/>
            <a:fld id="{6E0DC809-1827-F44D-A8AA-8C566384234E}" type="slidenum">
              <a:rPr lang="en-US" sz="900" baseline="0">
                <a:solidFill>
                  <a:srgbClr val="6D6E71"/>
                </a:solidFill>
                <a:latin typeface="+mn-lt"/>
              </a:rPr>
              <a:pPr algn="r" eaLnBrk="1" hangingPunct="1"/>
              <a:t>‹#›</a:t>
            </a:fld>
            <a:endParaRPr lang="en-US" sz="900" baseline="0">
              <a:solidFill>
                <a:srgbClr val="6D6E71"/>
              </a:solidFill>
              <a:latin typeface="+mn-lt"/>
            </a:endParaRPr>
          </a:p>
        </p:txBody>
      </p:sp>
      <p:sp>
        <p:nvSpPr>
          <p:cNvPr id="15" name="Text Box 25"/>
          <p:cNvSpPr txBox="1">
            <a:spLocks noChangeArrowheads="1"/>
          </p:cNvSpPr>
          <p:nvPr/>
        </p:nvSpPr>
        <p:spPr bwMode="auto">
          <a:xfrm>
            <a:off x="5661057" y="6471270"/>
            <a:ext cx="3473490" cy="252466"/>
          </a:xfrm>
          <a:prstGeom prst="rect">
            <a:avLst/>
          </a:prstGeom>
          <a:noFill/>
          <a:ln w="9525">
            <a:noFill/>
            <a:miter lim="800000"/>
            <a:headEnd/>
            <a:tailEnd/>
          </a:ln>
          <a:effectLst/>
        </p:spPr>
        <p:txBody>
          <a:bodyPr lIns="0" tIns="0" rIns="132630" bIns="0" anchor="ctr"/>
          <a:lstStyle/>
          <a:p>
            <a:pPr marL="562284" indent="-562284" algn="r" defTabSz="1122860">
              <a:spcBef>
                <a:spcPct val="40000"/>
              </a:spcBef>
              <a:spcAft>
                <a:spcPct val="40000"/>
              </a:spcAft>
              <a:defRPr/>
            </a:pPr>
            <a:r>
              <a:rPr lang="en-GB" sz="900" baseline="0" dirty="0">
                <a:solidFill>
                  <a:srgbClr val="6D6E71"/>
                </a:solidFill>
                <a:latin typeface="+mn-lt"/>
                <a:ea typeface="+mn-ea"/>
              </a:rPr>
              <a:t>Document Title</a:t>
            </a:r>
          </a:p>
        </p:txBody>
      </p:sp>
      <p:pic>
        <p:nvPicPr>
          <p:cNvPr id="9" name="Picture 8">
            <a:extLst>
              <a:ext uri="{FF2B5EF4-FFF2-40B4-BE49-F238E27FC236}">
                <a16:creationId xmlns:a16="http://schemas.microsoft.com/office/drawing/2014/main" id="{48FC6E1C-F72F-45A3-B159-0C9D9DB4CA03}"/>
              </a:ext>
            </a:extLst>
          </p:cNvPr>
          <p:cNvPicPr>
            <a:picLocks noChangeAspect="1"/>
          </p:cNvPicPr>
          <p:nvPr userDrawn="1"/>
        </p:nvPicPr>
        <p:blipFill>
          <a:blip r:embed="rId10"/>
          <a:stretch>
            <a:fillRect/>
          </a:stretch>
        </p:blipFill>
        <p:spPr>
          <a:xfrm>
            <a:off x="7853739" y="183759"/>
            <a:ext cx="1736100" cy="710589"/>
          </a:xfrm>
          <a:prstGeom prst="rect">
            <a:avLst/>
          </a:prstGeom>
        </p:spPr>
      </p:pic>
    </p:spTree>
    <p:extLst>
      <p:ext uri="{BB962C8B-B14F-4D97-AF65-F5344CB8AC3E}">
        <p14:creationId xmlns:p14="http://schemas.microsoft.com/office/powerpoint/2010/main" val="1033158396"/>
      </p:ext>
    </p:extLst>
  </p:cSld>
  <p:clrMap bg1="lt1" tx1="dk1" bg2="lt2" tx2="dk2" accent1="accent1" accent2="accent2" accent3="accent3" accent4="accent4" accent5="accent5" accent6="accent6" hlink="hlink" folHlink="folHlink"/>
  <p:sldLayoutIdLst>
    <p:sldLayoutId id="2147483661" r:id="rId1"/>
    <p:sldLayoutId id="2147483663" r:id="rId2"/>
    <p:sldLayoutId id="2147483680" r:id="rId3"/>
    <p:sldLayoutId id="2147483701" r:id="rId4"/>
    <p:sldLayoutId id="2147483666" r:id="rId5"/>
    <p:sldLayoutId id="2147483668" r:id="rId6"/>
    <p:sldLayoutId id="2147483702" r:id="rId7"/>
  </p:sldLayoutIdLst>
  <p:txStyles>
    <p:titleStyle>
      <a:lvl1pPr algn="l" defTabSz="914400" rtl="0" eaLnBrk="1" latinLnBrk="0" hangingPunct="1">
        <a:lnSpc>
          <a:spcPct val="90000"/>
        </a:lnSpc>
        <a:spcBef>
          <a:spcPct val="0"/>
        </a:spcBef>
        <a:buNone/>
        <a:defRPr sz="2800" kern="1200" baseline="0">
          <a:solidFill>
            <a:schemeClr val="accent5"/>
          </a:solidFill>
          <a:latin typeface="Slide Heading"/>
          <a:ea typeface="+mj-ea"/>
          <a:cs typeface="+mj-cs"/>
        </a:defRPr>
      </a:lvl1pPr>
    </p:titleStyle>
    <p:bodyStyle>
      <a:lvl1pPr marL="228600" indent="-228600" algn="l" defTabSz="914400" rtl="0" eaLnBrk="1" latinLnBrk="0" hangingPunct="1">
        <a:lnSpc>
          <a:spcPct val="90000"/>
        </a:lnSpc>
        <a:spcBef>
          <a:spcPts val="1000"/>
        </a:spcBef>
        <a:buClr>
          <a:schemeClr val="accent3"/>
        </a:buClr>
        <a:buFont typeface="Arial" panose="020B0604020202020204" pitchFamily="34" charset="0"/>
        <a:buChar char="•"/>
        <a:defRPr sz="1800" kern="1200" baseline="0">
          <a:solidFill>
            <a:schemeClr val="tx1"/>
          </a:solidFill>
          <a:latin typeface="Body Level 1"/>
          <a:ea typeface="+mn-ea"/>
          <a:cs typeface="+mn-cs"/>
        </a:defRPr>
      </a:lvl1pPr>
      <a:lvl2pPr marL="685800" indent="-228600" algn="l" defTabSz="914400" rtl="0" eaLnBrk="1" latinLnBrk="0" hangingPunct="1">
        <a:lnSpc>
          <a:spcPct val="90000"/>
        </a:lnSpc>
        <a:spcBef>
          <a:spcPts val="500"/>
        </a:spcBef>
        <a:buClr>
          <a:schemeClr val="accent3"/>
        </a:buClr>
        <a:buSzPct val="100000"/>
        <a:buFont typeface="Wingdings" panose="05000000000000000000" pitchFamily="2" charset="2"/>
        <a:buChar char="§"/>
        <a:defRPr sz="1600" kern="1200" baseline="0">
          <a:solidFill>
            <a:schemeClr val="tx1"/>
          </a:solidFill>
          <a:latin typeface="Body Level 2"/>
          <a:ea typeface="+mn-ea"/>
          <a:cs typeface="+mn-cs"/>
        </a:defRPr>
      </a:lvl2pPr>
      <a:lvl3pPr marL="1143000" indent="-228600" algn="l" defTabSz="914400" rtl="0" eaLnBrk="1" latinLnBrk="0" hangingPunct="1">
        <a:lnSpc>
          <a:spcPct val="90000"/>
        </a:lnSpc>
        <a:spcBef>
          <a:spcPts val="500"/>
        </a:spcBef>
        <a:buClr>
          <a:schemeClr val="accent3"/>
        </a:buClr>
        <a:buSzPct val="80000"/>
        <a:buFont typeface="Courier New" panose="02070309020205020404" pitchFamily="49" charset="0"/>
        <a:buChar char="o"/>
        <a:defRPr sz="1500" kern="1200" baseline="0">
          <a:solidFill>
            <a:schemeClr val="tx1"/>
          </a:solidFill>
          <a:latin typeface="Body Level 3"/>
          <a:ea typeface="+mn-ea"/>
          <a:cs typeface="+mn-cs"/>
        </a:defRPr>
      </a:lvl3pPr>
      <a:lvl4pPr marL="1600200" indent="-228600" algn="l" defTabSz="914400" rtl="0" eaLnBrk="1" latinLnBrk="0" hangingPunct="1">
        <a:lnSpc>
          <a:spcPct val="90000"/>
        </a:lnSpc>
        <a:spcBef>
          <a:spcPts val="500"/>
        </a:spcBef>
        <a:buClr>
          <a:schemeClr val="accent3"/>
        </a:buClr>
        <a:buSzPct val="60000"/>
        <a:buFont typeface="Wingdings" panose="05000000000000000000" pitchFamily="2" charset="2"/>
        <a:buChar char="q"/>
        <a:defRPr sz="1400" kern="1200" baseline="0">
          <a:solidFill>
            <a:schemeClr val="tx1"/>
          </a:solidFill>
          <a:latin typeface="Body Level 4"/>
          <a:ea typeface="+mn-ea"/>
          <a:cs typeface="+mn-cs"/>
        </a:defRPr>
      </a:lvl4pPr>
      <a:lvl5pPr marL="2057400" indent="-228600" algn="l" defTabSz="914400" rtl="0" eaLnBrk="1" latinLnBrk="0" hangingPunct="1">
        <a:lnSpc>
          <a:spcPct val="90000"/>
        </a:lnSpc>
        <a:spcBef>
          <a:spcPts val="500"/>
        </a:spcBef>
        <a:buClr>
          <a:schemeClr val="accent3"/>
        </a:buClr>
        <a:buFont typeface="Arial" panose="020B0604020202020204" pitchFamily="34" charset="0"/>
        <a:buChar char="-"/>
        <a:defRPr sz="1200" kern="1200" baseline="0">
          <a:solidFill>
            <a:schemeClr val="tx1"/>
          </a:solidFill>
          <a:latin typeface="Body Level 5"/>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9.png"/><Relationship Id="rId1" Type="http://schemas.openxmlformats.org/officeDocument/2006/relationships/slideLayout" Target="../slideLayouts/slideLayout7.xml"/><Relationship Id="rId5" Type="http://schemas.openxmlformats.org/officeDocument/2006/relationships/image" Target="../media/image82.png"/><Relationship Id="rId4" Type="http://schemas.openxmlformats.org/officeDocument/2006/relationships/image" Target="../media/image81.png"/></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image" Target="../media/image83.png"/><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86.png"/></Relationships>
</file>

<file path=ppt/slides/_rels/slide112.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89.png"/><Relationship Id="rId1" Type="http://schemas.openxmlformats.org/officeDocument/2006/relationships/slideLayout" Target="../slideLayouts/slideLayout7.xml"/><Relationship Id="rId4" Type="http://schemas.openxmlformats.org/officeDocument/2006/relationships/image" Target="../media/image9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image" Target="../media/image92.png"/><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openxmlformats.org/officeDocument/2006/relationships/image" Target="../media/image95.png"/></Relationships>
</file>

<file path=ppt/slides/_rels/slide129.xml.rels><?xml version="1.0" encoding="UTF-8" standalone="yes"?>
<Relationships xmlns="http://schemas.openxmlformats.org/package/2006/relationships"><Relationship Id="rId3" Type="http://schemas.openxmlformats.org/officeDocument/2006/relationships/image" Target="../media/image97.png"/><Relationship Id="rId2" Type="http://schemas.openxmlformats.org/officeDocument/2006/relationships/image" Target="../media/image96.png"/><Relationship Id="rId1" Type="http://schemas.openxmlformats.org/officeDocument/2006/relationships/slideLayout" Target="../slideLayouts/slideLayout7.xml"/><Relationship Id="rId5" Type="http://schemas.openxmlformats.org/officeDocument/2006/relationships/image" Target="../media/image99.png"/><Relationship Id="rId4" Type="http://schemas.openxmlformats.org/officeDocument/2006/relationships/image" Target="../media/image9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image" Target="../media/image100.png"/><Relationship Id="rId1" Type="http://schemas.openxmlformats.org/officeDocument/2006/relationships/slideLayout" Target="../slideLayouts/slideLayout7.xml"/><Relationship Id="rId5" Type="http://schemas.openxmlformats.org/officeDocument/2006/relationships/image" Target="../media/image103.png"/><Relationship Id="rId4" Type="http://schemas.openxmlformats.org/officeDocument/2006/relationships/image" Target="../media/image102.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3" Type="http://schemas.openxmlformats.org/officeDocument/2006/relationships/image" Target="../media/image105.wmf"/><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106.png"/><Relationship Id="rId5" Type="http://schemas.openxmlformats.org/officeDocument/2006/relationships/image" Target="../media/image104.wmf"/><Relationship Id="rId4" Type="http://schemas.openxmlformats.org/officeDocument/2006/relationships/oleObject" Target="../embeddings/oleObject1.bin"/></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3" Type="http://schemas.openxmlformats.org/officeDocument/2006/relationships/image" Target="../media/image108.png"/><Relationship Id="rId7" Type="http://schemas.openxmlformats.org/officeDocument/2006/relationships/image" Target="../media/image112.png"/><Relationship Id="rId2" Type="http://schemas.openxmlformats.org/officeDocument/2006/relationships/image" Target="../media/image107.png"/><Relationship Id="rId1" Type="http://schemas.openxmlformats.org/officeDocument/2006/relationships/slideLayout" Target="../slideLayouts/slideLayout7.xml"/><Relationship Id="rId6" Type="http://schemas.openxmlformats.org/officeDocument/2006/relationships/image" Target="../media/image111.png"/><Relationship Id="rId5" Type="http://schemas.openxmlformats.org/officeDocument/2006/relationships/image" Target="../media/image110.png"/><Relationship Id="rId4" Type="http://schemas.openxmlformats.org/officeDocument/2006/relationships/image" Target="../media/image109.png"/></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3" Type="http://schemas.openxmlformats.org/officeDocument/2006/relationships/image" Target="../media/image109.png"/><Relationship Id="rId2" Type="http://schemas.openxmlformats.org/officeDocument/2006/relationships/image" Target="../media/image108.png"/><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2" Type="http://schemas.openxmlformats.org/officeDocument/2006/relationships/image" Target="../media/image113.png"/><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3" Type="http://schemas.openxmlformats.org/officeDocument/2006/relationships/image" Target="../media/image115.png"/><Relationship Id="rId2" Type="http://schemas.openxmlformats.org/officeDocument/2006/relationships/image" Target="../media/image114.png"/><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2" Type="http://schemas.openxmlformats.org/officeDocument/2006/relationships/image" Target="../media/image116.png"/><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8.xml.rels><?xml version="1.0" encoding="UTF-8" standalone="yes"?>
<Relationships xmlns="http://schemas.openxmlformats.org/package/2006/relationships"><Relationship Id="rId3" Type="http://schemas.openxmlformats.org/officeDocument/2006/relationships/image" Target="../media/image117.png"/><Relationship Id="rId2" Type="http://schemas.openxmlformats.org/officeDocument/2006/relationships/notesSlide" Target="../notesSlides/notesSlide22.xml"/><Relationship Id="rId1" Type="http://schemas.openxmlformats.org/officeDocument/2006/relationships/slideLayout" Target="../slideLayouts/slideLayout7.xml"/><Relationship Id="rId6" Type="http://schemas.openxmlformats.org/officeDocument/2006/relationships/image" Target="../media/image120.png"/><Relationship Id="rId5" Type="http://schemas.openxmlformats.org/officeDocument/2006/relationships/image" Target="../media/image119.png"/><Relationship Id="rId4" Type="http://schemas.openxmlformats.org/officeDocument/2006/relationships/image" Target="../media/image1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 Id="rId4" Type="http://schemas.openxmlformats.org/officeDocument/2006/relationships/image" Target="../media/image28.png"/></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image" Target="../media/image29.png"/><Relationship Id="rId1" Type="http://schemas.openxmlformats.org/officeDocument/2006/relationships/slideLayout" Target="../slideLayouts/slideLayout7.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2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3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7.xml"/><Relationship Id="rId5" Type="http://schemas.openxmlformats.org/officeDocument/2006/relationships/image" Target="../media/image44.png"/><Relationship Id="rId4" Type="http://schemas.openxmlformats.org/officeDocument/2006/relationships/image" Target="../media/image43.png"/></Relationships>
</file>

<file path=ppt/slides/_rels/slide4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7.xml"/><Relationship Id="rId4" Type="http://schemas.openxmlformats.org/officeDocument/2006/relationships/image" Target="../media/image44.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61.png"/></Relationships>
</file>

<file path=ppt/slides/_rels/slide74.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6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7.xml"/><Relationship Id="rId4" Type="http://schemas.openxmlformats.org/officeDocument/2006/relationships/image" Target="../media/image69.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13.xml"/><Relationship Id="rId1" Type="http://schemas.openxmlformats.org/officeDocument/2006/relationships/slideLayout" Target="../slideLayouts/slideLayout7.xml"/><Relationship Id="rId5" Type="http://schemas.openxmlformats.org/officeDocument/2006/relationships/image" Target="../media/image72.png"/><Relationship Id="rId4" Type="http://schemas.openxmlformats.org/officeDocument/2006/relationships/image" Target="../media/image7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9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6CBCD-801A-49BC-A91C-B8BC9C087C5E}"/>
              </a:ext>
            </a:extLst>
          </p:cNvPr>
          <p:cNvSpPr>
            <a:spLocks noGrp="1"/>
          </p:cNvSpPr>
          <p:nvPr>
            <p:ph type="ctrTitle"/>
          </p:nvPr>
        </p:nvSpPr>
        <p:spPr/>
        <p:txBody>
          <a:bodyPr/>
          <a:lstStyle/>
          <a:p>
            <a:r>
              <a:rPr lang="en-US" dirty="0"/>
              <a:t>Java</a:t>
            </a:r>
          </a:p>
        </p:txBody>
      </p:sp>
      <p:sp>
        <p:nvSpPr>
          <p:cNvPr id="3" name="Subtitle 2">
            <a:extLst>
              <a:ext uri="{FF2B5EF4-FFF2-40B4-BE49-F238E27FC236}">
                <a16:creationId xmlns:a16="http://schemas.microsoft.com/office/drawing/2014/main" id="{0E9FF59E-1E51-4BB7-BD98-F4CD1B0F6BFD}"/>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289203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6F23C-8CE7-406F-886D-6C25575B4216}"/>
              </a:ext>
            </a:extLst>
          </p:cNvPr>
          <p:cNvSpPr>
            <a:spLocks noGrp="1"/>
          </p:cNvSpPr>
          <p:nvPr>
            <p:ph type="title"/>
          </p:nvPr>
        </p:nvSpPr>
        <p:spPr/>
        <p:txBody>
          <a:bodyPr/>
          <a:lstStyle/>
          <a:p>
            <a:r>
              <a:rPr lang="en-US" dirty="0"/>
              <a:t>Java Features</a:t>
            </a:r>
          </a:p>
        </p:txBody>
      </p:sp>
      <p:sp>
        <p:nvSpPr>
          <p:cNvPr id="6" name="Oval 5">
            <a:extLst>
              <a:ext uri="{FF2B5EF4-FFF2-40B4-BE49-F238E27FC236}">
                <a16:creationId xmlns:a16="http://schemas.microsoft.com/office/drawing/2014/main" id="{ED85EA91-659F-4EFD-8115-BE019ACBB2B7}"/>
              </a:ext>
            </a:extLst>
          </p:cNvPr>
          <p:cNvSpPr/>
          <p:nvPr/>
        </p:nvSpPr>
        <p:spPr>
          <a:xfrm>
            <a:off x="3172326" y="3043989"/>
            <a:ext cx="3810000" cy="1480453"/>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Body Level 1"/>
              </a:rPr>
              <a:t>Java</a:t>
            </a:r>
          </a:p>
        </p:txBody>
      </p:sp>
      <p:sp>
        <p:nvSpPr>
          <p:cNvPr id="7" name="Rectangle: Rounded Corners 6">
            <a:extLst>
              <a:ext uri="{FF2B5EF4-FFF2-40B4-BE49-F238E27FC236}">
                <a16:creationId xmlns:a16="http://schemas.microsoft.com/office/drawing/2014/main" id="{CE8D936F-528C-4306-83B8-DC73B4BAEF14}"/>
              </a:ext>
            </a:extLst>
          </p:cNvPr>
          <p:cNvSpPr/>
          <p:nvPr/>
        </p:nvSpPr>
        <p:spPr>
          <a:xfrm>
            <a:off x="4910889" y="1441642"/>
            <a:ext cx="1524000" cy="533400"/>
          </a:xfrm>
          <a:prstGeom prst="roundRect">
            <a:avLst/>
          </a:prstGeom>
          <a:solidFill>
            <a:srgbClr val="A1C5E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Body Level 1"/>
              </a:rPr>
              <a:t>Distributed</a:t>
            </a:r>
          </a:p>
        </p:txBody>
      </p:sp>
      <p:sp>
        <p:nvSpPr>
          <p:cNvPr id="8" name="Rectangle: Rounded Corners 7">
            <a:extLst>
              <a:ext uri="{FF2B5EF4-FFF2-40B4-BE49-F238E27FC236}">
                <a16:creationId xmlns:a16="http://schemas.microsoft.com/office/drawing/2014/main" id="{94E4EE29-F7D9-4DEF-9AB5-E266ACA19F41}"/>
              </a:ext>
            </a:extLst>
          </p:cNvPr>
          <p:cNvSpPr/>
          <p:nvPr/>
        </p:nvSpPr>
        <p:spPr>
          <a:xfrm>
            <a:off x="6787815" y="2173137"/>
            <a:ext cx="1905000" cy="533400"/>
          </a:xfrm>
          <a:prstGeom prst="roundRect">
            <a:avLst/>
          </a:prstGeom>
          <a:solidFill>
            <a:srgbClr val="99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Body Level 1"/>
              </a:rPr>
              <a:t>Object Oriented</a:t>
            </a:r>
          </a:p>
        </p:txBody>
      </p:sp>
      <p:sp>
        <p:nvSpPr>
          <p:cNvPr id="9" name="Rectangle: Rounded Corners 8">
            <a:extLst>
              <a:ext uri="{FF2B5EF4-FFF2-40B4-BE49-F238E27FC236}">
                <a16:creationId xmlns:a16="http://schemas.microsoft.com/office/drawing/2014/main" id="{4E9553CD-F684-4905-9F54-3C39ADB2F481}"/>
              </a:ext>
            </a:extLst>
          </p:cNvPr>
          <p:cNvSpPr/>
          <p:nvPr/>
        </p:nvSpPr>
        <p:spPr>
          <a:xfrm>
            <a:off x="7752347" y="3128495"/>
            <a:ext cx="1905000" cy="533400"/>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Body Level 1"/>
              </a:rPr>
              <a:t>Simple</a:t>
            </a:r>
          </a:p>
        </p:txBody>
      </p:sp>
      <p:sp>
        <p:nvSpPr>
          <p:cNvPr id="10" name="Rectangle: Rounded Corners 9">
            <a:extLst>
              <a:ext uri="{FF2B5EF4-FFF2-40B4-BE49-F238E27FC236}">
                <a16:creationId xmlns:a16="http://schemas.microsoft.com/office/drawing/2014/main" id="{870A3C3E-B6DF-4D35-9F27-58D73843FBDC}"/>
              </a:ext>
            </a:extLst>
          </p:cNvPr>
          <p:cNvSpPr/>
          <p:nvPr/>
        </p:nvSpPr>
        <p:spPr>
          <a:xfrm>
            <a:off x="7591926" y="3991043"/>
            <a:ext cx="1905000" cy="533400"/>
          </a:xfrm>
          <a:prstGeom prst="roundRect">
            <a:avLst/>
          </a:prstGeom>
          <a:solidFill>
            <a:srgbClr val="6BA8D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Body Level 1"/>
              </a:rPr>
              <a:t>Secure</a:t>
            </a:r>
          </a:p>
        </p:txBody>
      </p:sp>
      <p:sp>
        <p:nvSpPr>
          <p:cNvPr id="11" name="Rectangle: Rounded Corners 10">
            <a:extLst>
              <a:ext uri="{FF2B5EF4-FFF2-40B4-BE49-F238E27FC236}">
                <a16:creationId xmlns:a16="http://schemas.microsoft.com/office/drawing/2014/main" id="{CC2D97F5-B041-428D-A23A-301762030E5F}"/>
              </a:ext>
            </a:extLst>
          </p:cNvPr>
          <p:cNvSpPr/>
          <p:nvPr/>
        </p:nvSpPr>
        <p:spPr>
          <a:xfrm>
            <a:off x="6829926" y="4948990"/>
            <a:ext cx="1905000" cy="533400"/>
          </a:xfrm>
          <a:prstGeom prst="roundRect">
            <a:avLst/>
          </a:prstGeom>
          <a:solidFill>
            <a:srgbClr val="F9FC8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Body Level 1"/>
              </a:rPr>
              <a:t>Platform Independent</a:t>
            </a:r>
          </a:p>
        </p:txBody>
      </p:sp>
      <p:sp>
        <p:nvSpPr>
          <p:cNvPr id="12" name="Rectangle: Rounded Corners 11">
            <a:extLst>
              <a:ext uri="{FF2B5EF4-FFF2-40B4-BE49-F238E27FC236}">
                <a16:creationId xmlns:a16="http://schemas.microsoft.com/office/drawing/2014/main" id="{A93D1512-BBF9-4A83-904D-356D69C16E32}"/>
              </a:ext>
            </a:extLst>
          </p:cNvPr>
          <p:cNvSpPr/>
          <p:nvPr/>
        </p:nvSpPr>
        <p:spPr>
          <a:xfrm>
            <a:off x="2715126" y="5710990"/>
            <a:ext cx="1905000" cy="533400"/>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Body Level 1"/>
              </a:rPr>
              <a:t>Robust</a:t>
            </a:r>
          </a:p>
        </p:txBody>
      </p:sp>
      <p:sp>
        <p:nvSpPr>
          <p:cNvPr id="13" name="Rectangle: Rounded Corners 12">
            <a:extLst>
              <a:ext uri="{FF2B5EF4-FFF2-40B4-BE49-F238E27FC236}">
                <a16:creationId xmlns:a16="http://schemas.microsoft.com/office/drawing/2014/main" id="{9147A429-DAED-4A3F-B354-E962767AA02B}"/>
              </a:ext>
            </a:extLst>
          </p:cNvPr>
          <p:cNvSpPr/>
          <p:nvPr/>
        </p:nvSpPr>
        <p:spPr>
          <a:xfrm>
            <a:off x="962526" y="4985653"/>
            <a:ext cx="1905000" cy="533400"/>
          </a:xfrm>
          <a:prstGeom prst="roundRect">
            <a:avLst/>
          </a:prstGeom>
          <a:solidFill>
            <a:schemeClr val="tx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Body Level 1"/>
              </a:rPr>
              <a:t>Portable</a:t>
            </a:r>
          </a:p>
        </p:txBody>
      </p:sp>
      <p:sp>
        <p:nvSpPr>
          <p:cNvPr id="14" name="Rectangle: Rounded Corners 13">
            <a:extLst>
              <a:ext uri="{FF2B5EF4-FFF2-40B4-BE49-F238E27FC236}">
                <a16:creationId xmlns:a16="http://schemas.microsoft.com/office/drawing/2014/main" id="{3892C0EB-FFA5-41D2-8543-B03F5728A0E8}"/>
              </a:ext>
            </a:extLst>
          </p:cNvPr>
          <p:cNvSpPr/>
          <p:nvPr/>
        </p:nvSpPr>
        <p:spPr>
          <a:xfrm>
            <a:off x="505326" y="4158916"/>
            <a:ext cx="1905000" cy="533400"/>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Body Level 1"/>
              </a:rPr>
              <a:t>Interpreted</a:t>
            </a:r>
          </a:p>
        </p:txBody>
      </p:sp>
      <p:sp>
        <p:nvSpPr>
          <p:cNvPr id="15" name="Rectangle: Rounded Corners 14">
            <a:extLst>
              <a:ext uri="{FF2B5EF4-FFF2-40B4-BE49-F238E27FC236}">
                <a16:creationId xmlns:a16="http://schemas.microsoft.com/office/drawing/2014/main" id="{E7004245-7ADC-4406-A7DF-30D01557D41A}"/>
              </a:ext>
            </a:extLst>
          </p:cNvPr>
          <p:cNvSpPr/>
          <p:nvPr/>
        </p:nvSpPr>
        <p:spPr>
          <a:xfrm>
            <a:off x="276726" y="3234490"/>
            <a:ext cx="1905000" cy="533400"/>
          </a:xfrm>
          <a:prstGeom prst="roundRect">
            <a:avLst/>
          </a:prstGeom>
          <a:solidFill>
            <a:srgbClr val="FF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Body Level 1"/>
              </a:rPr>
              <a:t>High Performance</a:t>
            </a:r>
          </a:p>
        </p:txBody>
      </p:sp>
      <p:sp>
        <p:nvSpPr>
          <p:cNvPr id="16" name="Rectangle: Rounded Corners 15">
            <a:extLst>
              <a:ext uri="{FF2B5EF4-FFF2-40B4-BE49-F238E27FC236}">
                <a16:creationId xmlns:a16="http://schemas.microsoft.com/office/drawing/2014/main" id="{81EDBC95-74AF-4D84-8185-3208EA813C90}"/>
              </a:ext>
            </a:extLst>
          </p:cNvPr>
          <p:cNvSpPr/>
          <p:nvPr/>
        </p:nvSpPr>
        <p:spPr>
          <a:xfrm>
            <a:off x="926431" y="2223553"/>
            <a:ext cx="1905000" cy="533400"/>
          </a:xfrm>
          <a:prstGeom prst="roundRect">
            <a:avLst/>
          </a:prstGeom>
          <a:solidFill>
            <a:srgbClr val="F9FC8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Body Level 1"/>
              </a:rPr>
              <a:t>Multithreaded</a:t>
            </a:r>
          </a:p>
        </p:txBody>
      </p:sp>
      <p:sp>
        <p:nvSpPr>
          <p:cNvPr id="17" name="Rectangle: Rounded Corners 16">
            <a:extLst>
              <a:ext uri="{FF2B5EF4-FFF2-40B4-BE49-F238E27FC236}">
                <a16:creationId xmlns:a16="http://schemas.microsoft.com/office/drawing/2014/main" id="{5013AC88-1F23-47A0-94FF-61951C246E4E}"/>
              </a:ext>
            </a:extLst>
          </p:cNvPr>
          <p:cNvSpPr/>
          <p:nvPr/>
        </p:nvSpPr>
        <p:spPr>
          <a:xfrm>
            <a:off x="5001126" y="5725863"/>
            <a:ext cx="1905000" cy="533400"/>
          </a:xfrm>
          <a:prstGeom prst="roundRect">
            <a:avLst/>
          </a:prstGeom>
          <a:solidFill>
            <a:srgbClr val="C3E2C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Body Level 1"/>
              </a:rPr>
              <a:t>Architecture Neutral</a:t>
            </a:r>
          </a:p>
        </p:txBody>
      </p:sp>
      <p:sp>
        <p:nvSpPr>
          <p:cNvPr id="18" name="Rectangle: Rounded Corners 17">
            <a:extLst>
              <a:ext uri="{FF2B5EF4-FFF2-40B4-BE49-F238E27FC236}">
                <a16:creationId xmlns:a16="http://schemas.microsoft.com/office/drawing/2014/main" id="{7A524C25-887F-41A0-80E1-36EB37B4790F}"/>
              </a:ext>
            </a:extLst>
          </p:cNvPr>
          <p:cNvSpPr/>
          <p:nvPr/>
        </p:nvSpPr>
        <p:spPr>
          <a:xfrm>
            <a:off x="2905626" y="1474738"/>
            <a:ext cx="1524000" cy="533400"/>
          </a:xfrm>
          <a:prstGeom prst="round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Body Level 1"/>
              </a:rPr>
              <a:t>Dynamic</a:t>
            </a:r>
          </a:p>
        </p:txBody>
      </p:sp>
      <p:cxnSp>
        <p:nvCxnSpPr>
          <p:cNvPr id="20" name="Straight Arrow Connector 19">
            <a:extLst>
              <a:ext uri="{FF2B5EF4-FFF2-40B4-BE49-F238E27FC236}">
                <a16:creationId xmlns:a16="http://schemas.microsoft.com/office/drawing/2014/main" id="{008B1F10-347D-4DD9-B554-A7B7763A9F30}"/>
              </a:ext>
            </a:extLst>
          </p:cNvPr>
          <p:cNvCxnSpPr>
            <a:stCxn id="7" idx="2"/>
          </p:cNvCxnSpPr>
          <p:nvPr/>
        </p:nvCxnSpPr>
        <p:spPr>
          <a:xfrm flipH="1">
            <a:off x="5382126" y="1975042"/>
            <a:ext cx="290763" cy="106894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47E6371B-F3DC-4F27-9F1E-E73AC3D36DF6}"/>
              </a:ext>
            </a:extLst>
          </p:cNvPr>
          <p:cNvCxnSpPr>
            <a:cxnSpLocks/>
          </p:cNvCxnSpPr>
          <p:nvPr/>
        </p:nvCxnSpPr>
        <p:spPr>
          <a:xfrm flipV="1">
            <a:off x="6220326" y="2636495"/>
            <a:ext cx="567489" cy="53996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489B2296-604F-44BE-8379-7C8FCAC179E4}"/>
              </a:ext>
            </a:extLst>
          </p:cNvPr>
          <p:cNvCxnSpPr>
            <a:endCxn id="9" idx="1"/>
          </p:cNvCxnSpPr>
          <p:nvPr/>
        </p:nvCxnSpPr>
        <p:spPr>
          <a:xfrm flipV="1">
            <a:off x="6906126" y="3395195"/>
            <a:ext cx="846221" cy="26670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538E3813-1615-4C7B-8210-8AE475586185}"/>
              </a:ext>
            </a:extLst>
          </p:cNvPr>
          <p:cNvCxnSpPr>
            <a:cxnSpLocks/>
          </p:cNvCxnSpPr>
          <p:nvPr/>
        </p:nvCxnSpPr>
        <p:spPr>
          <a:xfrm>
            <a:off x="6504070" y="4257743"/>
            <a:ext cx="630656" cy="69124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7C3FE8B8-33AF-4645-A7F5-6E22704ADA13}"/>
              </a:ext>
            </a:extLst>
          </p:cNvPr>
          <p:cNvCxnSpPr>
            <a:cxnSpLocks/>
            <a:endCxn id="10" idx="1"/>
          </p:cNvCxnSpPr>
          <p:nvPr/>
        </p:nvCxnSpPr>
        <p:spPr>
          <a:xfrm>
            <a:off x="6829926" y="3991043"/>
            <a:ext cx="762000" cy="26670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3B7EC733-1596-47D1-88E7-8B6240059A61}"/>
              </a:ext>
            </a:extLst>
          </p:cNvPr>
          <p:cNvCxnSpPr>
            <a:stCxn id="18" idx="2"/>
          </p:cNvCxnSpPr>
          <p:nvPr/>
        </p:nvCxnSpPr>
        <p:spPr>
          <a:xfrm>
            <a:off x="3667626" y="2008138"/>
            <a:ext cx="495300" cy="112035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562A2895-8EB4-47DE-B28C-0A8CC8919216}"/>
              </a:ext>
            </a:extLst>
          </p:cNvPr>
          <p:cNvCxnSpPr/>
          <p:nvPr/>
        </p:nvCxnSpPr>
        <p:spPr>
          <a:xfrm>
            <a:off x="2562726" y="2756953"/>
            <a:ext cx="914400" cy="59183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52407602-83BD-44B9-986A-D9E9DB5A63B6}"/>
              </a:ext>
            </a:extLst>
          </p:cNvPr>
          <p:cNvCxnSpPr>
            <a:stCxn id="15" idx="3"/>
          </p:cNvCxnSpPr>
          <p:nvPr/>
        </p:nvCxnSpPr>
        <p:spPr>
          <a:xfrm>
            <a:off x="2181726" y="3501190"/>
            <a:ext cx="990600" cy="16070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93A76AB5-AA12-4E88-9462-3381A573BED9}"/>
              </a:ext>
            </a:extLst>
          </p:cNvPr>
          <p:cNvCxnSpPr>
            <a:stCxn id="14" idx="3"/>
          </p:cNvCxnSpPr>
          <p:nvPr/>
        </p:nvCxnSpPr>
        <p:spPr>
          <a:xfrm flipV="1">
            <a:off x="2410326" y="3991043"/>
            <a:ext cx="914400" cy="43457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6C8A0976-8B2A-48E0-AC0E-0445849A4845}"/>
              </a:ext>
            </a:extLst>
          </p:cNvPr>
          <p:cNvCxnSpPr>
            <a:endCxn id="6" idx="3"/>
          </p:cNvCxnSpPr>
          <p:nvPr/>
        </p:nvCxnSpPr>
        <p:spPr>
          <a:xfrm flipV="1">
            <a:off x="2905626" y="4307635"/>
            <a:ext cx="824662" cy="67801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828E48A9-C842-4E78-9093-9C060066E292}"/>
              </a:ext>
            </a:extLst>
          </p:cNvPr>
          <p:cNvCxnSpPr>
            <a:cxnSpLocks/>
            <a:stCxn id="12" idx="0"/>
          </p:cNvCxnSpPr>
          <p:nvPr/>
        </p:nvCxnSpPr>
        <p:spPr>
          <a:xfrm flipV="1">
            <a:off x="3667626" y="4524442"/>
            <a:ext cx="647700" cy="118654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AEB8FFB9-4F25-42DA-B25F-E8D422B8639E}"/>
              </a:ext>
            </a:extLst>
          </p:cNvPr>
          <p:cNvCxnSpPr/>
          <p:nvPr/>
        </p:nvCxnSpPr>
        <p:spPr>
          <a:xfrm flipH="1" flipV="1">
            <a:off x="5534526" y="4524442"/>
            <a:ext cx="228600" cy="118654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7516543"/>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C35B5-F85F-4E13-A735-A1345402CCE1}"/>
              </a:ext>
            </a:extLst>
          </p:cNvPr>
          <p:cNvSpPr>
            <a:spLocks noGrp="1"/>
          </p:cNvSpPr>
          <p:nvPr>
            <p:ph type="ctrTitle"/>
          </p:nvPr>
        </p:nvSpPr>
        <p:spPr/>
        <p:txBody>
          <a:bodyPr/>
          <a:lstStyle/>
          <a:p>
            <a:r>
              <a:rPr lang="en-US" dirty="0"/>
              <a:t>Exception Handling</a:t>
            </a:r>
          </a:p>
        </p:txBody>
      </p:sp>
      <p:sp>
        <p:nvSpPr>
          <p:cNvPr id="3" name="Subtitle 2">
            <a:extLst>
              <a:ext uri="{FF2B5EF4-FFF2-40B4-BE49-F238E27FC236}">
                <a16:creationId xmlns:a16="http://schemas.microsoft.com/office/drawing/2014/main" id="{E6E57DBF-3B47-47E5-9037-3D754DDF8AE6}"/>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609079637"/>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FE3DC-3B71-4828-B6FE-8F0533855565}"/>
              </a:ext>
            </a:extLst>
          </p:cNvPr>
          <p:cNvSpPr>
            <a:spLocks noGrp="1"/>
          </p:cNvSpPr>
          <p:nvPr>
            <p:ph type="title"/>
          </p:nvPr>
        </p:nvSpPr>
        <p:spPr>
          <a:xfrm>
            <a:off x="324091" y="199800"/>
            <a:ext cx="9259747" cy="702000"/>
          </a:xfrm>
        </p:spPr>
        <p:txBody>
          <a:bodyPr/>
          <a:lstStyle/>
          <a:p>
            <a:r>
              <a:rPr lang="en-US" dirty="0"/>
              <a:t>Module 3 : Exception Handling Design</a:t>
            </a:r>
          </a:p>
        </p:txBody>
      </p:sp>
      <p:sp>
        <p:nvSpPr>
          <p:cNvPr id="5" name="Rectangle: Rounded Corners 4">
            <a:extLst>
              <a:ext uri="{FF2B5EF4-FFF2-40B4-BE49-F238E27FC236}">
                <a16:creationId xmlns:a16="http://schemas.microsoft.com/office/drawing/2014/main" id="{7B052245-514A-4C31-B4F3-73F83A17CD71}"/>
              </a:ext>
            </a:extLst>
          </p:cNvPr>
          <p:cNvSpPr/>
          <p:nvPr/>
        </p:nvSpPr>
        <p:spPr>
          <a:xfrm>
            <a:off x="324090" y="1553301"/>
            <a:ext cx="2549507" cy="863377"/>
          </a:xfrm>
          <a:prstGeom prst="round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Body Level 1"/>
              </a:rPr>
              <a:t>Introduce the Module 3 Use Case</a:t>
            </a:r>
          </a:p>
        </p:txBody>
      </p:sp>
      <p:sp>
        <p:nvSpPr>
          <p:cNvPr id="6" name="Rectangle: Rounded Corners 5">
            <a:extLst>
              <a:ext uri="{FF2B5EF4-FFF2-40B4-BE49-F238E27FC236}">
                <a16:creationId xmlns:a16="http://schemas.microsoft.com/office/drawing/2014/main" id="{DF47FEA2-01AD-4816-9FA0-FCA8DFBBE98B}"/>
              </a:ext>
            </a:extLst>
          </p:cNvPr>
          <p:cNvSpPr/>
          <p:nvPr/>
        </p:nvSpPr>
        <p:spPr>
          <a:xfrm>
            <a:off x="6863533" y="3156363"/>
            <a:ext cx="2804724" cy="585251"/>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Body Level 1"/>
              </a:rPr>
              <a:t>Hierarchy of Exception Classes</a:t>
            </a:r>
          </a:p>
        </p:txBody>
      </p:sp>
      <p:sp>
        <p:nvSpPr>
          <p:cNvPr id="7" name="Rectangle: Rounded Corners 6">
            <a:extLst>
              <a:ext uri="{FF2B5EF4-FFF2-40B4-BE49-F238E27FC236}">
                <a16:creationId xmlns:a16="http://schemas.microsoft.com/office/drawing/2014/main" id="{CD93C923-896B-4AED-9CF1-C2411CFA8E21}"/>
              </a:ext>
            </a:extLst>
          </p:cNvPr>
          <p:cNvSpPr/>
          <p:nvPr/>
        </p:nvSpPr>
        <p:spPr>
          <a:xfrm>
            <a:off x="3849863" y="3195627"/>
            <a:ext cx="2103015" cy="585252"/>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Body Level 1"/>
              </a:rPr>
              <a:t>Types of Exceptions</a:t>
            </a:r>
          </a:p>
        </p:txBody>
      </p:sp>
      <p:sp>
        <p:nvSpPr>
          <p:cNvPr id="8" name="Rectangle: Rounded Corners 7">
            <a:extLst>
              <a:ext uri="{FF2B5EF4-FFF2-40B4-BE49-F238E27FC236}">
                <a16:creationId xmlns:a16="http://schemas.microsoft.com/office/drawing/2014/main" id="{50795AE4-A55E-4173-8355-7A9B71E96AB9}"/>
              </a:ext>
            </a:extLst>
          </p:cNvPr>
          <p:cNvSpPr/>
          <p:nvPr/>
        </p:nvSpPr>
        <p:spPr>
          <a:xfrm>
            <a:off x="237743" y="3162685"/>
            <a:ext cx="2701465" cy="622301"/>
          </a:xfrm>
          <a:prstGeom prst="round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Body Level 1"/>
              </a:rPr>
              <a:t>try, catch and finally keyword</a:t>
            </a:r>
          </a:p>
        </p:txBody>
      </p:sp>
      <p:sp>
        <p:nvSpPr>
          <p:cNvPr id="9" name="Rectangle: Rounded Corners 8">
            <a:extLst>
              <a:ext uri="{FF2B5EF4-FFF2-40B4-BE49-F238E27FC236}">
                <a16:creationId xmlns:a16="http://schemas.microsoft.com/office/drawing/2014/main" id="{C8F744A0-5F15-486A-A63D-2EBFE697216B}"/>
              </a:ext>
            </a:extLst>
          </p:cNvPr>
          <p:cNvSpPr/>
          <p:nvPr/>
        </p:nvSpPr>
        <p:spPr>
          <a:xfrm>
            <a:off x="113375" y="4562110"/>
            <a:ext cx="2635111" cy="622301"/>
          </a:xfrm>
          <a:prstGeom prst="roundRect">
            <a:avLst/>
          </a:prstGeom>
          <a:solidFill>
            <a:schemeClr val="accent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Body Level 1"/>
              </a:rPr>
              <a:t>Exception Propagation</a:t>
            </a:r>
          </a:p>
        </p:txBody>
      </p:sp>
      <p:sp>
        <p:nvSpPr>
          <p:cNvPr id="10" name="Rectangle: Rounded Corners 9">
            <a:extLst>
              <a:ext uri="{FF2B5EF4-FFF2-40B4-BE49-F238E27FC236}">
                <a16:creationId xmlns:a16="http://schemas.microsoft.com/office/drawing/2014/main" id="{AF9683D6-AA01-4675-AFA7-570E6AFCE998}"/>
              </a:ext>
            </a:extLst>
          </p:cNvPr>
          <p:cNvSpPr/>
          <p:nvPr/>
        </p:nvSpPr>
        <p:spPr>
          <a:xfrm>
            <a:off x="6985689" y="1528126"/>
            <a:ext cx="2150931" cy="844337"/>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Body Level 1"/>
              </a:rPr>
              <a:t>Common Scenarios of Exception</a:t>
            </a:r>
          </a:p>
        </p:txBody>
      </p:sp>
      <p:sp>
        <p:nvSpPr>
          <p:cNvPr id="11" name="Rectangle: Rounded Corners 10">
            <a:extLst>
              <a:ext uri="{FF2B5EF4-FFF2-40B4-BE49-F238E27FC236}">
                <a16:creationId xmlns:a16="http://schemas.microsoft.com/office/drawing/2014/main" id="{8ED3F38A-2259-4026-9277-1F146EF9FCF5}"/>
              </a:ext>
            </a:extLst>
          </p:cNvPr>
          <p:cNvSpPr/>
          <p:nvPr/>
        </p:nvSpPr>
        <p:spPr>
          <a:xfrm flipH="1">
            <a:off x="7643115" y="5685026"/>
            <a:ext cx="2025142" cy="622301"/>
          </a:xfrm>
          <a:prstGeom prst="round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Body Level 1"/>
              </a:rPr>
              <a:t>Custom exceptions</a:t>
            </a:r>
          </a:p>
        </p:txBody>
      </p:sp>
      <p:sp>
        <p:nvSpPr>
          <p:cNvPr id="12" name="Rectangle: Rounded Corners 11">
            <a:extLst>
              <a:ext uri="{FF2B5EF4-FFF2-40B4-BE49-F238E27FC236}">
                <a16:creationId xmlns:a16="http://schemas.microsoft.com/office/drawing/2014/main" id="{4F7611AB-E7F4-4C29-BE54-B4DBA05DA904}"/>
              </a:ext>
            </a:extLst>
          </p:cNvPr>
          <p:cNvSpPr/>
          <p:nvPr/>
        </p:nvSpPr>
        <p:spPr>
          <a:xfrm>
            <a:off x="3825646" y="4534368"/>
            <a:ext cx="2151448" cy="622301"/>
          </a:xfrm>
          <a:prstGeom prst="round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Body Level 1"/>
              </a:rPr>
              <a:t>Multi catch block</a:t>
            </a:r>
          </a:p>
        </p:txBody>
      </p:sp>
      <p:sp>
        <p:nvSpPr>
          <p:cNvPr id="13" name="Rectangle: Rounded Corners 12">
            <a:extLst>
              <a:ext uri="{FF2B5EF4-FFF2-40B4-BE49-F238E27FC236}">
                <a16:creationId xmlns:a16="http://schemas.microsoft.com/office/drawing/2014/main" id="{4E9F3764-7254-4C19-AD02-D09A1B69545F}"/>
              </a:ext>
            </a:extLst>
          </p:cNvPr>
          <p:cNvSpPr/>
          <p:nvPr/>
        </p:nvSpPr>
        <p:spPr>
          <a:xfrm>
            <a:off x="7353215" y="4494510"/>
            <a:ext cx="2439410" cy="662159"/>
          </a:xfrm>
          <a:prstGeom prst="roundRect">
            <a:avLst/>
          </a:prstGeom>
          <a:solidFill>
            <a:schemeClr val="accent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Body Level 1"/>
              </a:rPr>
              <a:t>throw vs throws</a:t>
            </a:r>
          </a:p>
        </p:txBody>
      </p:sp>
      <p:sp>
        <p:nvSpPr>
          <p:cNvPr id="14" name="Rectangle: Rounded Corners 13">
            <a:extLst>
              <a:ext uri="{FF2B5EF4-FFF2-40B4-BE49-F238E27FC236}">
                <a16:creationId xmlns:a16="http://schemas.microsoft.com/office/drawing/2014/main" id="{5FA22EE8-1035-490C-936B-81B21244DEB0}"/>
              </a:ext>
            </a:extLst>
          </p:cNvPr>
          <p:cNvSpPr/>
          <p:nvPr/>
        </p:nvSpPr>
        <p:spPr>
          <a:xfrm>
            <a:off x="3904048" y="1547167"/>
            <a:ext cx="1965156" cy="869511"/>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Body Level 1"/>
              </a:rPr>
              <a:t>What is Exception</a:t>
            </a:r>
          </a:p>
        </p:txBody>
      </p:sp>
      <p:sp>
        <p:nvSpPr>
          <p:cNvPr id="3" name="Arrow: Right 2">
            <a:extLst>
              <a:ext uri="{FF2B5EF4-FFF2-40B4-BE49-F238E27FC236}">
                <a16:creationId xmlns:a16="http://schemas.microsoft.com/office/drawing/2014/main" id="{A29A4B79-37CF-4615-9E90-33CC9515FDB7}"/>
              </a:ext>
            </a:extLst>
          </p:cNvPr>
          <p:cNvSpPr/>
          <p:nvPr/>
        </p:nvSpPr>
        <p:spPr>
          <a:xfrm>
            <a:off x="2873597" y="1828800"/>
            <a:ext cx="963937" cy="3581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Arrow: Right 14">
            <a:extLst>
              <a:ext uri="{FF2B5EF4-FFF2-40B4-BE49-F238E27FC236}">
                <a16:creationId xmlns:a16="http://schemas.microsoft.com/office/drawing/2014/main" id="{1AD93A79-F4DD-485F-B673-754E5298590F}"/>
              </a:ext>
            </a:extLst>
          </p:cNvPr>
          <p:cNvSpPr/>
          <p:nvPr/>
        </p:nvSpPr>
        <p:spPr>
          <a:xfrm>
            <a:off x="5985571" y="1826517"/>
            <a:ext cx="963937" cy="3581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row: Right 15">
            <a:extLst>
              <a:ext uri="{FF2B5EF4-FFF2-40B4-BE49-F238E27FC236}">
                <a16:creationId xmlns:a16="http://schemas.microsoft.com/office/drawing/2014/main" id="{1F47221C-EE66-45BB-B73F-2215409FEBB7}"/>
              </a:ext>
            </a:extLst>
          </p:cNvPr>
          <p:cNvSpPr/>
          <p:nvPr/>
        </p:nvSpPr>
        <p:spPr>
          <a:xfrm>
            <a:off x="6002608" y="4695104"/>
            <a:ext cx="1311181" cy="37564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Arrow: Right 16">
            <a:extLst>
              <a:ext uri="{FF2B5EF4-FFF2-40B4-BE49-F238E27FC236}">
                <a16:creationId xmlns:a16="http://schemas.microsoft.com/office/drawing/2014/main" id="{9BF49308-250B-42A1-86CA-A097F3D3E18F}"/>
              </a:ext>
            </a:extLst>
          </p:cNvPr>
          <p:cNvSpPr/>
          <p:nvPr/>
        </p:nvSpPr>
        <p:spPr>
          <a:xfrm flipH="1">
            <a:off x="2939207" y="3334388"/>
            <a:ext cx="910656" cy="3581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Arrow: Right 17">
            <a:extLst>
              <a:ext uri="{FF2B5EF4-FFF2-40B4-BE49-F238E27FC236}">
                <a16:creationId xmlns:a16="http://schemas.microsoft.com/office/drawing/2014/main" id="{D0BB6142-31D9-4565-B9DA-AAB1F0CCA4EF}"/>
              </a:ext>
            </a:extLst>
          </p:cNvPr>
          <p:cNvSpPr/>
          <p:nvPr/>
        </p:nvSpPr>
        <p:spPr>
          <a:xfrm>
            <a:off x="2748486" y="4708975"/>
            <a:ext cx="1077160" cy="3008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Arrow: Right 18">
            <a:extLst>
              <a:ext uri="{FF2B5EF4-FFF2-40B4-BE49-F238E27FC236}">
                <a16:creationId xmlns:a16="http://schemas.microsoft.com/office/drawing/2014/main" id="{5A76E736-BA29-490B-8794-D7BA94DB5F79}"/>
              </a:ext>
            </a:extLst>
          </p:cNvPr>
          <p:cNvSpPr/>
          <p:nvPr/>
        </p:nvSpPr>
        <p:spPr>
          <a:xfrm flipH="1">
            <a:off x="5952877" y="3294771"/>
            <a:ext cx="910656" cy="3581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Arrow: Down 3">
            <a:extLst>
              <a:ext uri="{FF2B5EF4-FFF2-40B4-BE49-F238E27FC236}">
                <a16:creationId xmlns:a16="http://schemas.microsoft.com/office/drawing/2014/main" id="{1A84D544-E2E4-4765-A724-A96DA51CEF2D}"/>
              </a:ext>
            </a:extLst>
          </p:cNvPr>
          <p:cNvSpPr/>
          <p:nvPr/>
        </p:nvSpPr>
        <p:spPr>
          <a:xfrm>
            <a:off x="8061153" y="2372463"/>
            <a:ext cx="304633" cy="7839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Arrow: Down 19">
            <a:extLst>
              <a:ext uri="{FF2B5EF4-FFF2-40B4-BE49-F238E27FC236}">
                <a16:creationId xmlns:a16="http://schemas.microsoft.com/office/drawing/2014/main" id="{EA2A0E49-94FE-4047-AD32-5C8BE5DCB490}"/>
              </a:ext>
            </a:extLst>
          </p:cNvPr>
          <p:cNvSpPr/>
          <p:nvPr/>
        </p:nvSpPr>
        <p:spPr>
          <a:xfrm>
            <a:off x="1111917" y="3747093"/>
            <a:ext cx="304633" cy="7839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Arrow: Down 20">
            <a:extLst>
              <a:ext uri="{FF2B5EF4-FFF2-40B4-BE49-F238E27FC236}">
                <a16:creationId xmlns:a16="http://schemas.microsoft.com/office/drawing/2014/main" id="{53D76B1E-813C-43C1-8059-58D524C1C744}"/>
              </a:ext>
            </a:extLst>
          </p:cNvPr>
          <p:cNvSpPr/>
          <p:nvPr/>
        </p:nvSpPr>
        <p:spPr>
          <a:xfrm>
            <a:off x="8420603" y="5184410"/>
            <a:ext cx="266197" cy="53741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32578542"/>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9799-F9F5-4562-8061-77567C2CA5A2}"/>
              </a:ext>
            </a:extLst>
          </p:cNvPr>
          <p:cNvSpPr>
            <a:spLocks noGrp="1"/>
          </p:cNvSpPr>
          <p:nvPr>
            <p:ph type="ctrTitle"/>
          </p:nvPr>
        </p:nvSpPr>
        <p:spPr/>
        <p:txBody>
          <a:bodyPr/>
          <a:lstStyle/>
          <a:p>
            <a:r>
              <a:rPr lang="en-US" dirty="0"/>
              <a:t>Presenting the use case</a:t>
            </a:r>
          </a:p>
        </p:txBody>
      </p:sp>
      <p:sp>
        <p:nvSpPr>
          <p:cNvPr id="3" name="Subtitle 2">
            <a:extLst>
              <a:ext uri="{FF2B5EF4-FFF2-40B4-BE49-F238E27FC236}">
                <a16:creationId xmlns:a16="http://schemas.microsoft.com/office/drawing/2014/main" id="{616E72AC-5E0F-453A-B1E2-AA790B913983}"/>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4279131086"/>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D9FDC-04F7-4294-BBB5-5B19C2FC3D2B}"/>
              </a:ext>
            </a:extLst>
          </p:cNvPr>
          <p:cNvSpPr>
            <a:spLocks noGrp="1"/>
          </p:cNvSpPr>
          <p:nvPr>
            <p:ph type="title"/>
          </p:nvPr>
        </p:nvSpPr>
        <p:spPr/>
        <p:txBody>
          <a:bodyPr/>
          <a:lstStyle/>
          <a:p>
            <a:r>
              <a:rPr lang="en-US" dirty="0"/>
              <a:t>Bank Customer Management System</a:t>
            </a:r>
          </a:p>
        </p:txBody>
      </p:sp>
      <p:sp>
        <p:nvSpPr>
          <p:cNvPr id="4" name="Content Placeholder 5">
            <a:extLst>
              <a:ext uri="{FF2B5EF4-FFF2-40B4-BE49-F238E27FC236}">
                <a16:creationId xmlns:a16="http://schemas.microsoft.com/office/drawing/2014/main" id="{FA31C0CD-1220-4C78-8BBC-FBA814AA8958}"/>
              </a:ext>
            </a:extLst>
          </p:cNvPr>
          <p:cNvSpPr>
            <a:spLocks noGrp="1"/>
          </p:cNvSpPr>
          <p:nvPr>
            <p:ph idx="1"/>
          </p:nvPr>
        </p:nvSpPr>
        <p:spPr>
          <a:xfrm>
            <a:off x="323849" y="1371600"/>
            <a:ext cx="4629151" cy="5286600"/>
          </a:xfrm>
        </p:spPr>
        <p:txBody>
          <a:bodyPr>
            <a:normAutofit/>
          </a:bodyPr>
          <a:lstStyle/>
          <a:p>
            <a:r>
              <a:rPr lang="en-US" dirty="0"/>
              <a:t>While adding the customer, make sure admin provides valid entries like name can only have alphabets, email should be valid one , contact no should have 10 digits and account type can be either Savings or current.</a:t>
            </a:r>
          </a:p>
          <a:p>
            <a:r>
              <a:rPr lang="en-US" dirty="0"/>
              <a:t>If any one of the condition fails, the customer should not be added in the array and display the appropriate error message using custom exceptions.</a:t>
            </a:r>
          </a:p>
          <a:p>
            <a:r>
              <a:rPr lang="en-US" dirty="0"/>
              <a:t>Only for valid entries, it should be added in array.</a:t>
            </a:r>
          </a:p>
          <a:p>
            <a:r>
              <a:rPr lang="en-US" dirty="0"/>
              <a:t>While taking the input from the user to search a customer using customer id, make sure it has to be an integer else display the appropriate error message using custom exceptions.</a:t>
            </a:r>
          </a:p>
          <a:p>
            <a:endParaRPr lang="en-US" dirty="0"/>
          </a:p>
          <a:p>
            <a:endParaRPr lang="en-US" dirty="0"/>
          </a:p>
          <a:p>
            <a:endParaRPr lang="en-US" dirty="0"/>
          </a:p>
          <a:p>
            <a:endParaRPr lang="en-US" dirty="0"/>
          </a:p>
          <a:p>
            <a:pPr marL="0" indent="0">
              <a:buNone/>
            </a:pPr>
            <a:endParaRPr lang="en-US" dirty="0"/>
          </a:p>
          <a:p>
            <a:pPr marL="0" indent="0">
              <a:buNone/>
            </a:pPr>
            <a:endParaRPr lang="en-US" dirty="0"/>
          </a:p>
        </p:txBody>
      </p:sp>
      <p:pic>
        <p:nvPicPr>
          <p:cNvPr id="3" name="Picture 2">
            <a:extLst>
              <a:ext uri="{FF2B5EF4-FFF2-40B4-BE49-F238E27FC236}">
                <a16:creationId xmlns:a16="http://schemas.microsoft.com/office/drawing/2014/main" id="{B42A4686-5FDA-490C-8B48-4188A87AEC09}"/>
              </a:ext>
            </a:extLst>
          </p:cNvPr>
          <p:cNvPicPr>
            <a:picLocks noChangeAspect="1"/>
          </p:cNvPicPr>
          <p:nvPr/>
        </p:nvPicPr>
        <p:blipFill>
          <a:blip r:embed="rId2"/>
          <a:stretch>
            <a:fillRect/>
          </a:stretch>
        </p:blipFill>
        <p:spPr>
          <a:xfrm>
            <a:off x="4953000" y="1371600"/>
            <a:ext cx="4805950" cy="1134899"/>
          </a:xfrm>
          <a:prstGeom prst="rect">
            <a:avLst/>
          </a:prstGeom>
          <a:ln>
            <a:solidFill>
              <a:schemeClr val="tx1"/>
            </a:solidFill>
          </a:ln>
        </p:spPr>
      </p:pic>
    </p:spTree>
    <p:extLst>
      <p:ext uri="{BB962C8B-B14F-4D97-AF65-F5344CB8AC3E}">
        <p14:creationId xmlns:p14="http://schemas.microsoft.com/office/powerpoint/2010/main" val="2986258242"/>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9799-F9F5-4562-8061-77567C2CA5A2}"/>
              </a:ext>
            </a:extLst>
          </p:cNvPr>
          <p:cNvSpPr>
            <a:spLocks noGrp="1"/>
          </p:cNvSpPr>
          <p:nvPr>
            <p:ph type="ctrTitle"/>
          </p:nvPr>
        </p:nvSpPr>
        <p:spPr/>
        <p:txBody>
          <a:bodyPr/>
          <a:lstStyle/>
          <a:p>
            <a:r>
              <a:rPr lang="en-US" dirty="0"/>
              <a:t>What is an Exception</a:t>
            </a:r>
          </a:p>
        </p:txBody>
      </p:sp>
      <p:sp>
        <p:nvSpPr>
          <p:cNvPr id="3" name="Subtitle 2">
            <a:extLst>
              <a:ext uri="{FF2B5EF4-FFF2-40B4-BE49-F238E27FC236}">
                <a16:creationId xmlns:a16="http://schemas.microsoft.com/office/drawing/2014/main" id="{616E72AC-5E0F-453A-B1E2-AA790B913983}"/>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364726996"/>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038EA-EC65-414C-9025-FF041011B5E0}"/>
              </a:ext>
            </a:extLst>
          </p:cNvPr>
          <p:cNvSpPr>
            <a:spLocks noGrp="1"/>
          </p:cNvSpPr>
          <p:nvPr>
            <p:ph type="title"/>
          </p:nvPr>
        </p:nvSpPr>
        <p:spPr/>
        <p:txBody>
          <a:bodyPr/>
          <a:lstStyle/>
          <a:p>
            <a:r>
              <a:rPr lang="en-US" dirty="0"/>
              <a:t>What is Exception and Exception Handling</a:t>
            </a:r>
          </a:p>
        </p:txBody>
      </p:sp>
      <p:sp>
        <p:nvSpPr>
          <p:cNvPr id="3" name="Content Placeholder 2">
            <a:extLst>
              <a:ext uri="{FF2B5EF4-FFF2-40B4-BE49-F238E27FC236}">
                <a16:creationId xmlns:a16="http://schemas.microsoft.com/office/drawing/2014/main" id="{129E738A-A0E3-4D5A-9570-B76D9F1A54C9}"/>
              </a:ext>
            </a:extLst>
          </p:cNvPr>
          <p:cNvSpPr>
            <a:spLocks noGrp="1"/>
          </p:cNvSpPr>
          <p:nvPr>
            <p:ph idx="1"/>
          </p:nvPr>
        </p:nvSpPr>
        <p:spPr>
          <a:xfrm>
            <a:off x="324091" y="1295400"/>
            <a:ext cx="9429509" cy="2679600"/>
          </a:xfrm>
        </p:spPr>
        <p:txBody>
          <a:bodyPr>
            <a:normAutofit lnSpcReduction="10000"/>
          </a:bodyPr>
          <a:lstStyle/>
          <a:p>
            <a:pPr fontAlgn="base"/>
            <a:r>
              <a:rPr lang="en-US" b="1" dirty="0"/>
              <a:t>What is an Exception?</a:t>
            </a:r>
            <a:endParaRPr lang="en-US" dirty="0"/>
          </a:p>
          <a:p>
            <a:pPr lvl="1" fontAlgn="base"/>
            <a:r>
              <a:rPr lang="en-US" dirty="0"/>
              <a:t>An exception is an unwanted or unexpected event, which occurs during the execution of a program i.e. at run time, that disrupts the normal flow of the program’s instructions. It is an </a:t>
            </a:r>
            <a:r>
              <a:rPr lang="en-US" b="1" dirty="0"/>
              <a:t>object</a:t>
            </a:r>
            <a:r>
              <a:rPr lang="en-US" dirty="0"/>
              <a:t> which is thrown at </a:t>
            </a:r>
            <a:r>
              <a:rPr lang="en-US" b="1" dirty="0"/>
              <a:t>runtime</a:t>
            </a:r>
            <a:r>
              <a:rPr lang="en-US" dirty="0"/>
              <a:t>.</a:t>
            </a:r>
          </a:p>
          <a:p>
            <a:pPr fontAlgn="base"/>
            <a:r>
              <a:rPr lang="en-US" b="1" dirty="0"/>
              <a:t>What is exception handling?</a:t>
            </a:r>
            <a:endParaRPr lang="en-US" dirty="0"/>
          </a:p>
          <a:p>
            <a:pPr lvl="1" fontAlgn="base"/>
            <a:r>
              <a:rPr lang="en-US" dirty="0"/>
              <a:t>Exception Handling is a mechanism to handle runtime errors such as Arithmetic, ClassNotFound, IO, SQL etc. So it is a way to provide a proper structure when an exception occurs such that the program execution is not affected. </a:t>
            </a:r>
          </a:p>
          <a:p>
            <a:pPr lvl="1" fontAlgn="base"/>
            <a:r>
              <a:rPr lang="en-US" dirty="0"/>
              <a:t>Exception Handling is mainly used to handle the checked exceptions. If there occurs any unchecked exception such as </a:t>
            </a:r>
            <a:r>
              <a:rPr lang="en-US" dirty="0" err="1"/>
              <a:t>NullPointerException</a:t>
            </a:r>
            <a:r>
              <a:rPr lang="en-US" dirty="0"/>
              <a:t>, it is programmer’s fault that he is not performing check up before the code being used.</a:t>
            </a:r>
          </a:p>
          <a:p>
            <a:endParaRPr lang="en-US" dirty="0"/>
          </a:p>
        </p:txBody>
      </p:sp>
      <p:pic>
        <p:nvPicPr>
          <p:cNvPr id="4" name="Content Placeholder 3">
            <a:extLst>
              <a:ext uri="{FF2B5EF4-FFF2-40B4-BE49-F238E27FC236}">
                <a16:creationId xmlns:a16="http://schemas.microsoft.com/office/drawing/2014/main" id="{FFEF2AD6-C5AF-410D-BD52-E564C8838A4F}"/>
              </a:ext>
            </a:extLst>
          </p:cNvPr>
          <p:cNvPicPr>
            <a:picLocks noChangeAspect="1"/>
          </p:cNvPicPr>
          <p:nvPr/>
        </p:nvPicPr>
        <p:blipFill>
          <a:blip r:embed="rId3"/>
          <a:stretch>
            <a:fillRect/>
          </a:stretch>
        </p:blipFill>
        <p:spPr>
          <a:xfrm>
            <a:off x="1035985" y="3975000"/>
            <a:ext cx="8005720" cy="2571404"/>
          </a:xfrm>
          <a:prstGeom prst="rect">
            <a:avLst/>
          </a:prstGeom>
        </p:spPr>
      </p:pic>
    </p:spTree>
    <p:extLst>
      <p:ext uri="{BB962C8B-B14F-4D97-AF65-F5344CB8AC3E}">
        <p14:creationId xmlns:p14="http://schemas.microsoft.com/office/powerpoint/2010/main" val="3392768410"/>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07505-166D-4F94-B37B-34038B054EE6}"/>
              </a:ext>
            </a:extLst>
          </p:cNvPr>
          <p:cNvSpPr>
            <a:spLocks noGrp="1"/>
          </p:cNvSpPr>
          <p:nvPr>
            <p:ph type="title"/>
          </p:nvPr>
        </p:nvSpPr>
        <p:spPr/>
        <p:txBody>
          <a:bodyPr>
            <a:normAutofit/>
          </a:bodyPr>
          <a:lstStyle/>
          <a:p>
            <a:r>
              <a:rPr lang="en-US" dirty="0"/>
              <a:t>Common Scenarios of exceptions:</a:t>
            </a:r>
          </a:p>
        </p:txBody>
      </p:sp>
      <p:sp>
        <p:nvSpPr>
          <p:cNvPr id="3" name="Content Placeholder 2">
            <a:extLst>
              <a:ext uri="{FF2B5EF4-FFF2-40B4-BE49-F238E27FC236}">
                <a16:creationId xmlns:a16="http://schemas.microsoft.com/office/drawing/2014/main" id="{CE94DFB6-5781-4ADC-AD7D-5F4EBD8FCB4D}"/>
              </a:ext>
            </a:extLst>
          </p:cNvPr>
          <p:cNvSpPr>
            <a:spLocks noGrp="1"/>
          </p:cNvSpPr>
          <p:nvPr>
            <p:ph idx="1"/>
          </p:nvPr>
        </p:nvSpPr>
        <p:spPr>
          <a:xfrm>
            <a:off x="97750" y="1219201"/>
            <a:ext cx="4826676" cy="5439000"/>
          </a:xfrm>
        </p:spPr>
        <p:txBody>
          <a:bodyPr>
            <a:noAutofit/>
          </a:bodyPr>
          <a:lstStyle/>
          <a:p>
            <a:pPr fontAlgn="base"/>
            <a:r>
              <a:rPr lang="en-US" b="1" dirty="0"/>
              <a:t>Scenario where </a:t>
            </a:r>
            <a:r>
              <a:rPr lang="en-US" b="1" dirty="0" err="1"/>
              <a:t>ArithmeticException</a:t>
            </a:r>
            <a:r>
              <a:rPr lang="en-US" b="1" dirty="0"/>
              <a:t> occurs : </a:t>
            </a:r>
            <a:r>
              <a:rPr lang="en-US" dirty="0"/>
              <a:t>If we divide any number by zero, there occurs an </a:t>
            </a:r>
            <a:r>
              <a:rPr lang="en-US" dirty="0" err="1"/>
              <a:t>ArithmeticException</a:t>
            </a:r>
            <a:r>
              <a:rPr lang="en-US" dirty="0"/>
              <a:t>.</a:t>
            </a:r>
          </a:p>
          <a:p>
            <a:pPr fontAlgn="base"/>
            <a:endParaRPr lang="en-US" dirty="0"/>
          </a:p>
          <a:p>
            <a:pPr fontAlgn="base"/>
            <a:r>
              <a:rPr lang="en-US" b="1" dirty="0"/>
              <a:t>Scenario where </a:t>
            </a:r>
            <a:r>
              <a:rPr lang="en-US" b="1" dirty="0" err="1"/>
              <a:t>NullPointerException</a:t>
            </a:r>
            <a:r>
              <a:rPr lang="en-US" b="1" dirty="0"/>
              <a:t> occurs : </a:t>
            </a:r>
            <a:r>
              <a:rPr lang="en-US" dirty="0"/>
              <a:t>	If we have null value in any variable, performing any operation by the variable occurs a </a:t>
            </a:r>
            <a:r>
              <a:rPr lang="en-US" dirty="0" err="1"/>
              <a:t>NullPointerException</a:t>
            </a:r>
            <a:r>
              <a:rPr lang="en-US" dirty="0"/>
              <a:t>.</a:t>
            </a:r>
          </a:p>
          <a:p>
            <a:pPr fontAlgn="base"/>
            <a:endParaRPr lang="en-US" dirty="0"/>
          </a:p>
          <a:p>
            <a:pPr fontAlgn="base"/>
            <a:r>
              <a:rPr lang="en-US" b="1" dirty="0"/>
              <a:t>Scenario where </a:t>
            </a:r>
            <a:r>
              <a:rPr lang="en-US" b="1" dirty="0" err="1"/>
              <a:t>NumberFormatException</a:t>
            </a:r>
            <a:r>
              <a:rPr lang="en-US" b="1" dirty="0"/>
              <a:t> occurs: T</a:t>
            </a:r>
            <a:r>
              <a:rPr lang="en-US" dirty="0"/>
              <a:t>he wrong formatting of any value, may occur </a:t>
            </a:r>
            <a:r>
              <a:rPr lang="en-US" dirty="0" err="1"/>
              <a:t>NumberFormatException</a:t>
            </a:r>
            <a:r>
              <a:rPr lang="en-US" dirty="0"/>
              <a:t>.</a:t>
            </a:r>
          </a:p>
          <a:p>
            <a:pPr fontAlgn="base"/>
            <a:endParaRPr lang="en-US" dirty="0"/>
          </a:p>
          <a:p>
            <a:pPr fontAlgn="base"/>
            <a:r>
              <a:rPr lang="en-US" b="1" dirty="0"/>
              <a:t>Scenario where </a:t>
            </a:r>
            <a:r>
              <a:rPr lang="en-US" b="1" dirty="0" err="1"/>
              <a:t>ArrayIndexOutOfBoundsException</a:t>
            </a:r>
            <a:r>
              <a:rPr lang="en-US" b="1" dirty="0"/>
              <a:t> occurs: </a:t>
            </a:r>
            <a:r>
              <a:rPr lang="en-US" dirty="0"/>
              <a:t>If you are inserting any value in the wrong index, it would result </a:t>
            </a:r>
            <a:r>
              <a:rPr lang="en-US" dirty="0" err="1"/>
              <a:t>ArrayIndexOutOfBoundsException</a:t>
            </a:r>
            <a:r>
              <a:rPr lang="en-US" dirty="0"/>
              <a:t>.</a:t>
            </a:r>
          </a:p>
          <a:p>
            <a:pPr marL="0" indent="0">
              <a:buNone/>
            </a:pPr>
            <a:br>
              <a:rPr lang="en-US" dirty="0"/>
            </a:br>
            <a:endParaRPr lang="en-US" dirty="0"/>
          </a:p>
          <a:p>
            <a:pPr marL="0" indent="0" fontAlgn="base">
              <a:buNone/>
            </a:pPr>
            <a:endParaRPr lang="en-US" dirty="0"/>
          </a:p>
          <a:p>
            <a:pPr marL="0" indent="0" fontAlgn="base">
              <a:buNone/>
            </a:pPr>
            <a:endParaRPr lang="en-US" dirty="0"/>
          </a:p>
          <a:p>
            <a:pPr marL="0" indent="0">
              <a:buNone/>
            </a:pPr>
            <a:endParaRPr lang="en-US" dirty="0"/>
          </a:p>
        </p:txBody>
      </p:sp>
      <p:pic>
        <p:nvPicPr>
          <p:cNvPr id="16" name="Picture 15">
            <a:extLst>
              <a:ext uri="{FF2B5EF4-FFF2-40B4-BE49-F238E27FC236}">
                <a16:creationId xmlns:a16="http://schemas.microsoft.com/office/drawing/2014/main" id="{376FC4E2-27FA-4309-9A12-CA209F429660}"/>
              </a:ext>
            </a:extLst>
          </p:cNvPr>
          <p:cNvPicPr>
            <a:picLocks noChangeAspect="1"/>
          </p:cNvPicPr>
          <p:nvPr/>
        </p:nvPicPr>
        <p:blipFill>
          <a:blip r:embed="rId2"/>
          <a:stretch>
            <a:fillRect/>
          </a:stretch>
        </p:blipFill>
        <p:spPr>
          <a:xfrm>
            <a:off x="5772151" y="1317876"/>
            <a:ext cx="4076700" cy="352425"/>
          </a:xfrm>
          <a:prstGeom prst="rect">
            <a:avLst/>
          </a:prstGeom>
          <a:ln>
            <a:solidFill>
              <a:schemeClr val="accent1"/>
            </a:solidFill>
          </a:ln>
        </p:spPr>
      </p:pic>
      <p:pic>
        <p:nvPicPr>
          <p:cNvPr id="17" name="Picture 16">
            <a:extLst>
              <a:ext uri="{FF2B5EF4-FFF2-40B4-BE49-F238E27FC236}">
                <a16:creationId xmlns:a16="http://schemas.microsoft.com/office/drawing/2014/main" id="{E6ADB0B8-6B45-4595-BDCA-0312B97C17B8}"/>
              </a:ext>
            </a:extLst>
          </p:cNvPr>
          <p:cNvPicPr>
            <a:picLocks noChangeAspect="1"/>
          </p:cNvPicPr>
          <p:nvPr/>
        </p:nvPicPr>
        <p:blipFill>
          <a:blip r:embed="rId3"/>
          <a:stretch>
            <a:fillRect/>
          </a:stretch>
        </p:blipFill>
        <p:spPr>
          <a:xfrm>
            <a:off x="5141002" y="2576593"/>
            <a:ext cx="4707849" cy="352424"/>
          </a:xfrm>
          <a:prstGeom prst="rect">
            <a:avLst/>
          </a:prstGeom>
          <a:ln>
            <a:solidFill>
              <a:schemeClr val="accent1"/>
            </a:solidFill>
          </a:ln>
        </p:spPr>
      </p:pic>
      <p:pic>
        <p:nvPicPr>
          <p:cNvPr id="19" name="Picture 18">
            <a:extLst>
              <a:ext uri="{FF2B5EF4-FFF2-40B4-BE49-F238E27FC236}">
                <a16:creationId xmlns:a16="http://schemas.microsoft.com/office/drawing/2014/main" id="{90970D8E-76E4-4786-9787-1F0EFCCF35DF}"/>
              </a:ext>
            </a:extLst>
          </p:cNvPr>
          <p:cNvPicPr>
            <a:picLocks noChangeAspect="1"/>
          </p:cNvPicPr>
          <p:nvPr/>
        </p:nvPicPr>
        <p:blipFill>
          <a:blip r:embed="rId4"/>
          <a:stretch>
            <a:fillRect/>
          </a:stretch>
        </p:blipFill>
        <p:spPr>
          <a:xfrm>
            <a:off x="4924425" y="3928983"/>
            <a:ext cx="4953000" cy="429712"/>
          </a:xfrm>
          <a:prstGeom prst="rect">
            <a:avLst/>
          </a:prstGeom>
          <a:ln>
            <a:solidFill>
              <a:schemeClr val="tx1"/>
            </a:solidFill>
          </a:ln>
        </p:spPr>
      </p:pic>
      <p:pic>
        <p:nvPicPr>
          <p:cNvPr id="20" name="Picture 19">
            <a:extLst>
              <a:ext uri="{FF2B5EF4-FFF2-40B4-BE49-F238E27FC236}">
                <a16:creationId xmlns:a16="http://schemas.microsoft.com/office/drawing/2014/main" id="{CD417650-9584-43CF-A35A-9AF51BED907D}"/>
              </a:ext>
            </a:extLst>
          </p:cNvPr>
          <p:cNvPicPr>
            <a:picLocks noChangeAspect="1"/>
          </p:cNvPicPr>
          <p:nvPr/>
        </p:nvPicPr>
        <p:blipFill>
          <a:blip r:embed="rId5"/>
          <a:stretch>
            <a:fillRect/>
          </a:stretch>
        </p:blipFill>
        <p:spPr>
          <a:xfrm>
            <a:off x="4953000" y="5441199"/>
            <a:ext cx="4895851" cy="505265"/>
          </a:xfrm>
          <a:prstGeom prst="rect">
            <a:avLst/>
          </a:prstGeom>
          <a:ln>
            <a:solidFill>
              <a:schemeClr val="tx1"/>
            </a:solidFill>
          </a:ln>
        </p:spPr>
      </p:pic>
    </p:spTree>
    <p:extLst>
      <p:ext uri="{BB962C8B-B14F-4D97-AF65-F5344CB8AC3E}">
        <p14:creationId xmlns:p14="http://schemas.microsoft.com/office/powerpoint/2010/main" val="161370702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9001F-3CDF-493B-8C05-681A32FE4401}"/>
              </a:ext>
            </a:extLst>
          </p:cNvPr>
          <p:cNvSpPr>
            <a:spLocks noGrp="1"/>
          </p:cNvSpPr>
          <p:nvPr>
            <p:ph type="title"/>
          </p:nvPr>
        </p:nvSpPr>
        <p:spPr/>
        <p:txBody>
          <a:bodyPr/>
          <a:lstStyle/>
          <a:p>
            <a:r>
              <a:rPr lang="en-US" b="1" dirty="0"/>
              <a:t>Hierarchy of Java Exception classes</a:t>
            </a:r>
            <a:endParaRPr lang="en-US" dirty="0"/>
          </a:p>
        </p:txBody>
      </p:sp>
      <p:sp>
        <p:nvSpPr>
          <p:cNvPr id="4" name="Rectangle 3">
            <a:extLst>
              <a:ext uri="{FF2B5EF4-FFF2-40B4-BE49-F238E27FC236}">
                <a16:creationId xmlns:a16="http://schemas.microsoft.com/office/drawing/2014/main" id="{C09A4C9B-7379-4F1F-A1F9-F7FDA161AA4A}"/>
              </a:ext>
            </a:extLst>
          </p:cNvPr>
          <p:cNvSpPr/>
          <p:nvPr/>
        </p:nvSpPr>
        <p:spPr>
          <a:xfrm>
            <a:off x="3886200" y="1239871"/>
            <a:ext cx="1752600" cy="381000"/>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Body Level 1"/>
              </a:rPr>
              <a:t>Object</a:t>
            </a:r>
          </a:p>
        </p:txBody>
      </p:sp>
      <p:sp>
        <p:nvSpPr>
          <p:cNvPr id="6" name="Rectangle 5">
            <a:extLst>
              <a:ext uri="{FF2B5EF4-FFF2-40B4-BE49-F238E27FC236}">
                <a16:creationId xmlns:a16="http://schemas.microsoft.com/office/drawing/2014/main" id="{A92F34B8-7C15-4FB0-85C8-42B61026622A}"/>
              </a:ext>
            </a:extLst>
          </p:cNvPr>
          <p:cNvSpPr/>
          <p:nvPr/>
        </p:nvSpPr>
        <p:spPr>
          <a:xfrm>
            <a:off x="3886200" y="1840377"/>
            <a:ext cx="1752600" cy="381000"/>
          </a:xfrm>
          <a:prstGeom prst="rect">
            <a:avLst/>
          </a:prstGeom>
          <a:solidFill>
            <a:srgbClr val="99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Body Level 1"/>
              </a:rPr>
              <a:t>Throwable</a:t>
            </a:r>
          </a:p>
        </p:txBody>
      </p:sp>
      <p:sp>
        <p:nvSpPr>
          <p:cNvPr id="7" name="Rectangle 6">
            <a:extLst>
              <a:ext uri="{FF2B5EF4-FFF2-40B4-BE49-F238E27FC236}">
                <a16:creationId xmlns:a16="http://schemas.microsoft.com/office/drawing/2014/main" id="{59FB8E68-E3C1-40B4-95FB-AED81701F221}"/>
              </a:ext>
            </a:extLst>
          </p:cNvPr>
          <p:cNvSpPr/>
          <p:nvPr/>
        </p:nvSpPr>
        <p:spPr>
          <a:xfrm>
            <a:off x="1949586" y="2717700"/>
            <a:ext cx="1752600" cy="381000"/>
          </a:xfrm>
          <a:prstGeom prst="rect">
            <a:avLst/>
          </a:prstGeom>
          <a:solidFill>
            <a:srgbClr val="F9FC8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Body Level 1"/>
              </a:rPr>
              <a:t>Exception</a:t>
            </a:r>
          </a:p>
        </p:txBody>
      </p:sp>
      <p:sp>
        <p:nvSpPr>
          <p:cNvPr id="8" name="Rectangle 7">
            <a:extLst>
              <a:ext uri="{FF2B5EF4-FFF2-40B4-BE49-F238E27FC236}">
                <a16:creationId xmlns:a16="http://schemas.microsoft.com/office/drawing/2014/main" id="{7D028DEA-6A64-41C4-9D88-E09D703534F2}"/>
              </a:ext>
            </a:extLst>
          </p:cNvPr>
          <p:cNvSpPr/>
          <p:nvPr/>
        </p:nvSpPr>
        <p:spPr>
          <a:xfrm>
            <a:off x="7080115" y="2853885"/>
            <a:ext cx="1752600" cy="381000"/>
          </a:xfrm>
          <a:prstGeom prst="rect">
            <a:avLst/>
          </a:prstGeom>
          <a:solidFill>
            <a:srgbClr val="FFCC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Body Level 1"/>
              </a:rPr>
              <a:t>Error</a:t>
            </a:r>
          </a:p>
        </p:txBody>
      </p:sp>
      <p:sp>
        <p:nvSpPr>
          <p:cNvPr id="9" name="Rectangle 8">
            <a:extLst>
              <a:ext uri="{FF2B5EF4-FFF2-40B4-BE49-F238E27FC236}">
                <a16:creationId xmlns:a16="http://schemas.microsoft.com/office/drawing/2014/main" id="{7819AEEF-3AE9-44F7-BD35-6A6E2A08993A}"/>
              </a:ext>
            </a:extLst>
          </p:cNvPr>
          <p:cNvSpPr/>
          <p:nvPr/>
        </p:nvSpPr>
        <p:spPr>
          <a:xfrm>
            <a:off x="243026" y="3430621"/>
            <a:ext cx="2119173" cy="379379"/>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Body Level 1"/>
              </a:rPr>
              <a:t>Checked Exception</a:t>
            </a:r>
          </a:p>
        </p:txBody>
      </p:sp>
      <p:sp>
        <p:nvSpPr>
          <p:cNvPr id="10" name="Rectangle 9">
            <a:extLst>
              <a:ext uri="{FF2B5EF4-FFF2-40B4-BE49-F238E27FC236}">
                <a16:creationId xmlns:a16="http://schemas.microsoft.com/office/drawing/2014/main" id="{7125DF9B-1530-4214-A3D9-84E576D23EED}"/>
              </a:ext>
            </a:extLst>
          </p:cNvPr>
          <p:cNvSpPr/>
          <p:nvPr/>
        </p:nvSpPr>
        <p:spPr>
          <a:xfrm>
            <a:off x="3397385" y="3429000"/>
            <a:ext cx="2314371" cy="379379"/>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Body Level 1"/>
              </a:rPr>
              <a:t>Unchecked Exception</a:t>
            </a:r>
          </a:p>
        </p:txBody>
      </p:sp>
      <p:sp>
        <p:nvSpPr>
          <p:cNvPr id="11" name="Rectangle 10">
            <a:extLst>
              <a:ext uri="{FF2B5EF4-FFF2-40B4-BE49-F238E27FC236}">
                <a16:creationId xmlns:a16="http://schemas.microsoft.com/office/drawing/2014/main" id="{522768B8-A546-4229-A62A-93B29814FC4D}"/>
              </a:ext>
            </a:extLst>
          </p:cNvPr>
          <p:cNvSpPr/>
          <p:nvPr/>
        </p:nvSpPr>
        <p:spPr>
          <a:xfrm>
            <a:off x="762001" y="4236913"/>
            <a:ext cx="2314371" cy="379379"/>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latin typeface="Body Level 1"/>
              </a:rPr>
              <a:t>IOException</a:t>
            </a:r>
            <a:endParaRPr lang="en-US" dirty="0">
              <a:solidFill>
                <a:schemeClr val="tx1"/>
              </a:solidFill>
              <a:latin typeface="Body Level 1"/>
            </a:endParaRPr>
          </a:p>
        </p:txBody>
      </p:sp>
      <p:sp>
        <p:nvSpPr>
          <p:cNvPr id="12" name="Rectangle 11">
            <a:extLst>
              <a:ext uri="{FF2B5EF4-FFF2-40B4-BE49-F238E27FC236}">
                <a16:creationId xmlns:a16="http://schemas.microsoft.com/office/drawing/2014/main" id="{BD0468CE-65B7-4DFF-B49B-D496EE781C04}"/>
              </a:ext>
            </a:extLst>
          </p:cNvPr>
          <p:cNvSpPr/>
          <p:nvPr/>
        </p:nvSpPr>
        <p:spPr>
          <a:xfrm>
            <a:off x="762000" y="4894712"/>
            <a:ext cx="2314371" cy="379379"/>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latin typeface="Body Level 1"/>
              </a:rPr>
              <a:t>SQLException</a:t>
            </a:r>
            <a:endParaRPr lang="en-US" dirty="0">
              <a:solidFill>
                <a:schemeClr val="tx1"/>
              </a:solidFill>
              <a:latin typeface="Body Level 1"/>
            </a:endParaRPr>
          </a:p>
        </p:txBody>
      </p:sp>
      <p:sp>
        <p:nvSpPr>
          <p:cNvPr id="13" name="Rectangle 12">
            <a:extLst>
              <a:ext uri="{FF2B5EF4-FFF2-40B4-BE49-F238E27FC236}">
                <a16:creationId xmlns:a16="http://schemas.microsoft.com/office/drawing/2014/main" id="{222BA2E2-6B9C-4A75-AB0C-1CEE3E3FF886}"/>
              </a:ext>
            </a:extLst>
          </p:cNvPr>
          <p:cNvSpPr/>
          <p:nvPr/>
        </p:nvSpPr>
        <p:spPr>
          <a:xfrm>
            <a:off x="762001" y="5589797"/>
            <a:ext cx="2599718" cy="379379"/>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latin typeface="Body Level 1"/>
              </a:rPr>
              <a:t>ClassNotFoundException</a:t>
            </a:r>
            <a:endParaRPr lang="en-US" dirty="0">
              <a:solidFill>
                <a:schemeClr val="tx1"/>
              </a:solidFill>
              <a:latin typeface="Body Level 1"/>
            </a:endParaRPr>
          </a:p>
        </p:txBody>
      </p:sp>
      <p:sp>
        <p:nvSpPr>
          <p:cNvPr id="14" name="Rectangle 13">
            <a:extLst>
              <a:ext uri="{FF2B5EF4-FFF2-40B4-BE49-F238E27FC236}">
                <a16:creationId xmlns:a16="http://schemas.microsoft.com/office/drawing/2014/main" id="{05B01BD2-4E41-47B6-8920-B36A66D6BBA8}"/>
              </a:ext>
            </a:extLst>
          </p:cNvPr>
          <p:cNvSpPr/>
          <p:nvPr/>
        </p:nvSpPr>
        <p:spPr>
          <a:xfrm>
            <a:off x="4108315" y="4236914"/>
            <a:ext cx="2314371" cy="379379"/>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latin typeface="Body Level 1"/>
              </a:rPr>
              <a:t>ArithmeticException</a:t>
            </a:r>
            <a:endParaRPr lang="en-US" dirty="0">
              <a:solidFill>
                <a:schemeClr val="tx1"/>
              </a:solidFill>
              <a:latin typeface="Body Level 1"/>
            </a:endParaRPr>
          </a:p>
        </p:txBody>
      </p:sp>
      <p:sp>
        <p:nvSpPr>
          <p:cNvPr id="15" name="Rectangle 14">
            <a:extLst>
              <a:ext uri="{FF2B5EF4-FFF2-40B4-BE49-F238E27FC236}">
                <a16:creationId xmlns:a16="http://schemas.microsoft.com/office/drawing/2014/main" id="{E669D4C0-0B87-4A39-BC18-ACABCC6049B0}"/>
              </a:ext>
            </a:extLst>
          </p:cNvPr>
          <p:cNvSpPr/>
          <p:nvPr/>
        </p:nvSpPr>
        <p:spPr>
          <a:xfrm>
            <a:off x="4079131" y="4894712"/>
            <a:ext cx="2314371" cy="379379"/>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latin typeface="Body Level 1"/>
              </a:rPr>
              <a:t>NullPointerException</a:t>
            </a:r>
            <a:endParaRPr lang="en-US" dirty="0">
              <a:solidFill>
                <a:schemeClr val="tx1"/>
              </a:solidFill>
              <a:latin typeface="Body Level 1"/>
            </a:endParaRPr>
          </a:p>
        </p:txBody>
      </p:sp>
      <p:sp>
        <p:nvSpPr>
          <p:cNvPr id="16" name="Rectangle 15">
            <a:extLst>
              <a:ext uri="{FF2B5EF4-FFF2-40B4-BE49-F238E27FC236}">
                <a16:creationId xmlns:a16="http://schemas.microsoft.com/office/drawing/2014/main" id="{43067378-0D74-45F8-AA1C-8676EE6A981A}"/>
              </a:ext>
            </a:extLst>
          </p:cNvPr>
          <p:cNvSpPr/>
          <p:nvPr/>
        </p:nvSpPr>
        <p:spPr>
          <a:xfrm>
            <a:off x="4079132" y="5606013"/>
            <a:ext cx="2931268" cy="359921"/>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latin typeface="Body Level 1"/>
              </a:rPr>
              <a:t>IndexOutOfBoundsException</a:t>
            </a:r>
            <a:endParaRPr lang="en-US" dirty="0">
              <a:solidFill>
                <a:schemeClr val="tx1"/>
              </a:solidFill>
              <a:latin typeface="Body Level 1"/>
            </a:endParaRPr>
          </a:p>
        </p:txBody>
      </p:sp>
      <p:cxnSp>
        <p:nvCxnSpPr>
          <p:cNvPr id="18" name="Straight Arrow Connector 17">
            <a:extLst>
              <a:ext uri="{FF2B5EF4-FFF2-40B4-BE49-F238E27FC236}">
                <a16:creationId xmlns:a16="http://schemas.microsoft.com/office/drawing/2014/main" id="{134E1A81-9076-4A74-B21D-51AC64F96B95}"/>
              </a:ext>
            </a:extLst>
          </p:cNvPr>
          <p:cNvCxnSpPr/>
          <p:nvPr/>
        </p:nvCxnSpPr>
        <p:spPr>
          <a:xfrm flipV="1">
            <a:off x="457200" y="3808379"/>
            <a:ext cx="0" cy="26686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BA2AD142-852F-47E7-A5EE-FECBD3BC5C72}"/>
              </a:ext>
            </a:extLst>
          </p:cNvPr>
          <p:cNvCxnSpPr>
            <a:cxnSpLocks/>
          </p:cNvCxnSpPr>
          <p:nvPr/>
        </p:nvCxnSpPr>
        <p:spPr>
          <a:xfrm flipV="1">
            <a:off x="3780822" y="3829974"/>
            <a:ext cx="29178" cy="27994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BC48542-1140-48E6-B1DC-20897B031DC5}"/>
              </a:ext>
            </a:extLst>
          </p:cNvPr>
          <p:cNvCxnSpPr>
            <a:endCxn id="11" idx="1"/>
          </p:cNvCxnSpPr>
          <p:nvPr/>
        </p:nvCxnSpPr>
        <p:spPr>
          <a:xfrm>
            <a:off x="457200" y="4419600"/>
            <a:ext cx="304801" cy="7003"/>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5E8DC09F-D712-44EF-959D-1CE243C54F17}"/>
              </a:ext>
            </a:extLst>
          </p:cNvPr>
          <p:cNvCxnSpPr/>
          <p:nvPr/>
        </p:nvCxnSpPr>
        <p:spPr>
          <a:xfrm>
            <a:off x="464902" y="5116564"/>
            <a:ext cx="304801" cy="7003"/>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D7222BE-7A4B-4D9C-AE9D-AB38EA1DC231}"/>
              </a:ext>
            </a:extLst>
          </p:cNvPr>
          <p:cNvCxnSpPr/>
          <p:nvPr/>
        </p:nvCxnSpPr>
        <p:spPr>
          <a:xfrm>
            <a:off x="461661" y="5775984"/>
            <a:ext cx="304801" cy="7003"/>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06C1029-4600-4C3C-8A3D-84B3C25E5591}"/>
              </a:ext>
            </a:extLst>
          </p:cNvPr>
          <p:cNvCxnSpPr/>
          <p:nvPr/>
        </p:nvCxnSpPr>
        <p:spPr>
          <a:xfrm>
            <a:off x="3780822" y="4416360"/>
            <a:ext cx="304801" cy="7003"/>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CB5CB2D-C689-4453-8FFE-97D66AE8AED8}"/>
              </a:ext>
            </a:extLst>
          </p:cNvPr>
          <p:cNvCxnSpPr/>
          <p:nvPr/>
        </p:nvCxnSpPr>
        <p:spPr>
          <a:xfrm>
            <a:off x="3788524" y="5113324"/>
            <a:ext cx="304801" cy="7003"/>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C1565D24-7D8A-46CC-AD0E-527B8BAD3D5A}"/>
              </a:ext>
            </a:extLst>
          </p:cNvPr>
          <p:cNvCxnSpPr/>
          <p:nvPr/>
        </p:nvCxnSpPr>
        <p:spPr>
          <a:xfrm>
            <a:off x="3785283" y="5772744"/>
            <a:ext cx="304801" cy="7003"/>
          </a:xfrm>
          <a:prstGeom prst="line">
            <a:avLst/>
          </a:prstGeom>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6BFDFD7C-44A6-4D03-AAE9-1821294A8915}"/>
              </a:ext>
            </a:extLst>
          </p:cNvPr>
          <p:cNvSpPr/>
          <p:nvPr/>
        </p:nvSpPr>
        <p:spPr>
          <a:xfrm>
            <a:off x="7568118" y="3687309"/>
            <a:ext cx="2080941" cy="381000"/>
          </a:xfrm>
          <a:prstGeom prst="rect">
            <a:avLst/>
          </a:prstGeom>
          <a:solidFill>
            <a:srgbClr val="FFCC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latin typeface="Body Level 1"/>
              </a:rPr>
              <a:t>StackOverFlowError</a:t>
            </a:r>
            <a:endParaRPr lang="en-US" dirty="0">
              <a:solidFill>
                <a:schemeClr val="tx1"/>
              </a:solidFill>
              <a:latin typeface="Body Level 1"/>
            </a:endParaRPr>
          </a:p>
        </p:txBody>
      </p:sp>
      <p:sp>
        <p:nvSpPr>
          <p:cNvPr id="29" name="Rectangle 28">
            <a:extLst>
              <a:ext uri="{FF2B5EF4-FFF2-40B4-BE49-F238E27FC236}">
                <a16:creationId xmlns:a16="http://schemas.microsoft.com/office/drawing/2014/main" id="{61AB3A4E-AF45-4ACC-9C8C-65C4C52422EA}"/>
              </a:ext>
            </a:extLst>
          </p:cNvPr>
          <p:cNvSpPr/>
          <p:nvPr/>
        </p:nvSpPr>
        <p:spPr>
          <a:xfrm>
            <a:off x="7580698" y="4367607"/>
            <a:ext cx="2110125" cy="353008"/>
          </a:xfrm>
          <a:prstGeom prst="rect">
            <a:avLst/>
          </a:prstGeom>
          <a:solidFill>
            <a:srgbClr val="FFCC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latin typeface="Body Level 1"/>
              </a:rPr>
              <a:t>VirtualMachineError</a:t>
            </a:r>
            <a:endParaRPr lang="en-US" dirty="0">
              <a:solidFill>
                <a:schemeClr val="tx1"/>
              </a:solidFill>
              <a:latin typeface="Body Level 1"/>
            </a:endParaRPr>
          </a:p>
        </p:txBody>
      </p:sp>
      <p:sp>
        <p:nvSpPr>
          <p:cNvPr id="30" name="Rectangle 29">
            <a:extLst>
              <a:ext uri="{FF2B5EF4-FFF2-40B4-BE49-F238E27FC236}">
                <a16:creationId xmlns:a16="http://schemas.microsoft.com/office/drawing/2014/main" id="{AF16078A-7766-40A6-B85B-A06860E935D6}"/>
              </a:ext>
            </a:extLst>
          </p:cNvPr>
          <p:cNvSpPr/>
          <p:nvPr/>
        </p:nvSpPr>
        <p:spPr>
          <a:xfrm>
            <a:off x="7580698" y="4990774"/>
            <a:ext cx="2055780" cy="387052"/>
          </a:xfrm>
          <a:prstGeom prst="rect">
            <a:avLst/>
          </a:prstGeom>
          <a:solidFill>
            <a:srgbClr val="FFCC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latin typeface="Body Level 1"/>
              </a:rPr>
              <a:t>OutOfMemoryError</a:t>
            </a:r>
            <a:endParaRPr lang="en-US" dirty="0">
              <a:solidFill>
                <a:schemeClr val="tx1"/>
              </a:solidFill>
              <a:latin typeface="Body Level 1"/>
            </a:endParaRPr>
          </a:p>
        </p:txBody>
      </p:sp>
      <p:cxnSp>
        <p:nvCxnSpPr>
          <p:cNvPr id="31" name="Straight Arrow Connector 30">
            <a:extLst>
              <a:ext uri="{FF2B5EF4-FFF2-40B4-BE49-F238E27FC236}">
                <a16:creationId xmlns:a16="http://schemas.microsoft.com/office/drawing/2014/main" id="{5C02469C-5316-4B53-BAD6-2B013DD279A1}"/>
              </a:ext>
            </a:extLst>
          </p:cNvPr>
          <p:cNvCxnSpPr>
            <a:cxnSpLocks/>
          </p:cNvCxnSpPr>
          <p:nvPr/>
        </p:nvCxnSpPr>
        <p:spPr>
          <a:xfrm flipV="1">
            <a:off x="7240625" y="3281989"/>
            <a:ext cx="29178" cy="27994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EF45768-6C22-4882-BFEB-21F03D754E80}"/>
              </a:ext>
            </a:extLst>
          </p:cNvPr>
          <p:cNvCxnSpPr/>
          <p:nvPr/>
        </p:nvCxnSpPr>
        <p:spPr>
          <a:xfrm>
            <a:off x="7240625" y="3868375"/>
            <a:ext cx="304801" cy="7003"/>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C1C0A13-475E-403B-954C-D984718DEC61}"/>
              </a:ext>
            </a:extLst>
          </p:cNvPr>
          <p:cNvCxnSpPr/>
          <p:nvPr/>
        </p:nvCxnSpPr>
        <p:spPr>
          <a:xfrm>
            <a:off x="7248327" y="4565339"/>
            <a:ext cx="304801" cy="7003"/>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D3B80B07-B884-4FFF-A834-EE996BDC4962}"/>
              </a:ext>
            </a:extLst>
          </p:cNvPr>
          <p:cNvCxnSpPr/>
          <p:nvPr/>
        </p:nvCxnSpPr>
        <p:spPr>
          <a:xfrm>
            <a:off x="7245086" y="5224759"/>
            <a:ext cx="304801" cy="7003"/>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3612DE6A-CEEF-4796-B3B0-F0DDAD34248E}"/>
              </a:ext>
            </a:extLst>
          </p:cNvPr>
          <p:cNvCxnSpPr>
            <a:cxnSpLocks/>
          </p:cNvCxnSpPr>
          <p:nvPr/>
        </p:nvCxnSpPr>
        <p:spPr>
          <a:xfrm flipV="1">
            <a:off x="3076371" y="2251181"/>
            <a:ext cx="1596955" cy="4116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2D112285-383D-4A6E-BC81-A054F51C8AFA}"/>
              </a:ext>
            </a:extLst>
          </p:cNvPr>
          <p:cNvCxnSpPr>
            <a:cxnSpLocks/>
          </p:cNvCxnSpPr>
          <p:nvPr/>
        </p:nvCxnSpPr>
        <p:spPr>
          <a:xfrm flipH="1" flipV="1">
            <a:off x="5265501" y="2254362"/>
            <a:ext cx="2315197" cy="5990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4BFAC05F-9238-450B-B5A8-A44C7A21F872}"/>
              </a:ext>
            </a:extLst>
          </p:cNvPr>
          <p:cNvCxnSpPr>
            <a:cxnSpLocks/>
          </p:cNvCxnSpPr>
          <p:nvPr/>
        </p:nvCxnSpPr>
        <p:spPr>
          <a:xfrm flipV="1">
            <a:off x="1447800" y="3128198"/>
            <a:ext cx="914399" cy="2647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72F0CC56-CF52-49AB-A85E-FDDCFFBD027F}"/>
              </a:ext>
            </a:extLst>
          </p:cNvPr>
          <p:cNvCxnSpPr>
            <a:cxnSpLocks/>
          </p:cNvCxnSpPr>
          <p:nvPr/>
        </p:nvCxnSpPr>
        <p:spPr>
          <a:xfrm flipH="1" flipV="1">
            <a:off x="3287949" y="3132306"/>
            <a:ext cx="1131651" cy="2522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DF44C82A-8E68-4C5A-9BAD-470B82D9871A}"/>
              </a:ext>
            </a:extLst>
          </p:cNvPr>
          <p:cNvCxnSpPr>
            <a:stCxn id="6" idx="0"/>
          </p:cNvCxnSpPr>
          <p:nvPr/>
        </p:nvCxnSpPr>
        <p:spPr>
          <a:xfrm flipV="1">
            <a:off x="4762500" y="1620871"/>
            <a:ext cx="0" cy="2195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9255872"/>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14D73-2C5A-44D1-9604-F6624903BA52}"/>
              </a:ext>
            </a:extLst>
          </p:cNvPr>
          <p:cNvSpPr>
            <a:spLocks noGrp="1"/>
          </p:cNvSpPr>
          <p:nvPr>
            <p:ph type="title"/>
          </p:nvPr>
        </p:nvSpPr>
        <p:spPr/>
        <p:txBody>
          <a:bodyPr>
            <a:normAutofit/>
          </a:bodyPr>
          <a:lstStyle/>
          <a:p>
            <a:r>
              <a:rPr lang="en-US" b="1" dirty="0"/>
              <a:t>Types of Exceptions</a:t>
            </a:r>
            <a:endParaRPr lang="en-US" dirty="0"/>
          </a:p>
        </p:txBody>
      </p:sp>
      <p:sp>
        <p:nvSpPr>
          <p:cNvPr id="5" name="Content Placeholder 4">
            <a:extLst>
              <a:ext uri="{FF2B5EF4-FFF2-40B4-BE49-F238E27FC236}">
                <a16:creationId xmlns:a16="http://schemas.microsoft.com/office/drawing/2014/main" id="{49199EB8-683D-44D5-B468-72506A30F14D}"/>
              </a:ext>
            </a:extLst>
          </p:cNvPr>
          <p:cNvSpPr>
            <a:spLocks noGrp="1"/>
          </p:cNvSpPr>
          <p:nvPr>
            <p:ph idx="1"/>
          </p:nvPr>
        </p:nvSpPr>
        <p:spPr/>
        <p:txBody>
          <a:bodyPr/>
          <a:lstStyle/>
          <a:p>
            <a:pPr fontAlgn="base"/>
            <a:r>
              <a:rPr lang="en-US" dirty="0"/>
              <a:t>There are basically 3 types of exceptions/abnormal conditions –</a:t>
            </a:r>
          </a:p>
          <a:p>
            <a:pPr marL="342900" indent="-342900" fontAlgn="base">
              <a:buFont typeface="+mj-lt"/>
              <a:buAutoNum type="arabicPeriod"/>
            </a:pPr>
            <a:r>
              <a:rPr lang="en-US" b="1" dirty="0"/>
              <a:t>Checked Exceptions: </a:t>
            </a:r>
            <a:r>
              <a:rPr lang="en-US" dirty="0"/>
              <a:t>The classes that extend Throwable class except </a:t>
            </a:r>
            <a:r>
              <a:rPr lang="en-US" dirty="0" err="1"/>
              <a:t>RuntimeException</a:t>
            </a:r>
            <a:r>
              <a:rPr lang="en-US" dirty="0"/>
              <a:t> and Error are known as checked exceptions </a:t>
            </a:r>
            <a:r>
              <a:rPr lang="en-US" dirty="0" err="1"/>
              <a:t>e.g.IOException</a:t>
            </a:r>
            <a:r>
              <a:rPr lang="en-US" dirty="0"/>
              <a:t>, </a:t>
            </a:r>
            <a:r>
              <a:rPr lang="en-US" dirty="0" err="1"/>
              <a:t>SQLException</a:t>
            </a:r>
            <a:r>
              <a:rPr lang="en-US" dirty="0"/>
              <a:t> etc. Checked exceptions are checked at compile-time.</a:t>
            </a:r>
          </a:p>
          <a:p>
            <a:pPr marL="342900" indent="-342900" fontAlgn="base">
              <a:buFont typeface="+mj-lt"/>
              <a:buAutoNum type="arabicPeriod"/>
            </a:pPr>
            <a:r>
              <a:rPr lang="en-US" b="1" dirty="0"/>
              <a:t>Unchecked Exceptions: </a:t>
            </a:r>
            <a:r>
              <a:rPr lang="en-US" dirty="0"/>
              <a:t>The classes that extend </a:t>
            </a:r>
            <a:r>
              <a:rPr lang="en-US" dirty="0" err="1"/>
              <a:t>RuntimeException</a:t>
            </a:r>
            <a:r>
              <a:rPr lang="en-US" dirty="0"/>
              <a:t> are known as unchecked exceptions e.g. </a:t>
            </a:r>
            <a:r>
              <a:rPr lang="en-US" dirty="0" err="1"/>
              <a:t>ArithmeticException</a:t>
            </a:r>
            <a:r>
              <a:rPr lang="en-US" dirty="0"/>
              <a:t>, </a:t>
            </a:r>
            <a:r>
              <a:rPr lang="en-US" dirty="0" err="1"/>
              <a:t>NullPointerException</a:t>
            </a:r>
            <a:r>
              <a:rPr lang="en-US" dirty="0"/>
              <a:t>, </a:t>
            </a:r>
            <a:r>
              <a:rPr lang="en-US" dirty="0" err="1"/>
              <a:t>ArrayIndexOutOfBoundsException</a:t>
            </a:r>
            <a:r>
              <a:rPr lang="en-US" dirty="0"/>
              <a:t> etc. Unchecked exceptions are not checked at compile-time rather they are checked at runtime.</a:t>
            </a:r>
          </a:p>
          <a:p>
            <a:pPr marL="342900" indent="-342900" fontAlgn="base">
              <a:buFont typeface="+mj-lt"/>
              <a:buAutoNum type="arabicPeriod"/>
            </a:pPr>
            <a:r>
              <a:rPr lang="en-US" b="1" dirty="0"/>
              <a:t>Errors: </a:t>
            </a:r>
            <a:r>
              <a:rPr lang="en-US" dirty="0"/>
              <a:t>Error is irrecoverable e.g. </a:t>
            </a:r>
            <a:r>
              <a:rPr lang="en-US" dirty="0" err="1"/>
              <a:t>OutOfMemoryError</a:t>
            </a:r>
            <a:r>
              <a:rPr lang="en-US" dirty="0"/>
              <a:t>, </a:t>
            </a:r>
            <a:r>
              <a:rPr lang="en-US" dirty="0" err="1"/>
              <a:t>VirtualMachineError</a:t>
            </a:r>
            <a:r>
              <a:rPr lang="en-US" dirty="0"/>
              <a:t>, </a:t>
            </a:r>
            <a:r>
              <a:rPr lang="en-US" dirty="0" err="1"/>
              <a:t>AssertionError</a:t>
            </a:r>
            <a:r>
              <a:rPr lang="en-US" dirty="0"/>
              <a:t> etc.</a:t>
            </a:r>
          </a:p>
          <a:p>
            <a:pPr marL="0" indent="0" fontAlgn="base">
              <a:buNone/>
            </a:pPr>
            <a:endParaRPr lang="en-US" dirty="0"/>
          </a:p>
          <a:p>
            <a:endParaRPr lang="en-US" dirty="0"/>
          </a:p>
        </p:txBody>
      </p:sp>
    </p:spTree>
    <p:extLst>
      <p:ext uri="{BB962C8B-B14F-4D97-AF65-F5344CB8AC3E}">
        <p14:creationId xmlns:p14="http://schemas.microsoft.com/office/powerpoint/2010/main" val="1726417091"/>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3AD69-BD29-4A05-95FA-006947C1FF36}"/>
              </a:ext>
            </a:extLst>
          </p:cNvPr>
          <p:cNvSpPr>
            <a:spLocks noGrp="1"/>
          </p:cNvSpPr>
          <p:nvPr>
            <p:ph type="title"/>
          </p:nvPr>
        </p:nvSpPr>
        <p:spPr/>
        <p:txBody>
          <a:bodyPr/>
          <a:lstStyle/>
          <a:p>
            <a:r>
              <a:rPr lang="en-US" dirty="0"/>
              <a:t>Java Exception Handling Keywords</a:t>
            </a:r>
          </a:p>
        </p:txBody>
      </p:sp>
      <p:sp>
        <p:nvSpPr>
          <p:cNvPr id="3" name="Content Placeholder 2">
            <a:extLst>
              <a:ext uri="{FF2B5EF4-FFF2-40B4-BE49-F238E27FC236}">
                <a16:creationId xmlns:a16="http://schemas.microsoft.com/office/drawing/2014/main" id="{F87B3BCB-1D63-4BE1-9DB3-C3148B6DCD74}"/>
              </a:ext>
            </a:extLst>
          </p:cNvPr>
          <p:cNvSpPr>
            <a:spLocks noGrp="1"/>
          </p:cNvSpPr>
          <p:nvPr>
            <p:ph idx="1"/>
          </p:nvPr>
        </p:nvSpPr>
        <p:spPr/>
        <p:txBody>
          <a:bodyPr/>
          <a:lstStyle/>
          <a:p>
            <a:pPr fontAlgn="base"/>
            <a:r>
              <a:rPr lang="en-US" dirty="0"/>
              <a:t>There are 5 keywords used in java exception handling.</a:t>
            </a:r>
          </a:p>
          <a:p>
            <a:pPr marL="342900" indent="-342900" fontAlgn="base">
              <a:buFont typeface="+mj-lt"/>
              <a:buAutoNum type="arabicPeriod"/>
            </a:pPr>
            <a:r>
              <a:rPr lang="en-US" dirty="0"/>
              <a:t>try</a:t>
            </a:r>
          </a:p>
          <a:p>
            <a:pPr marL="342900" indent="-342900" fontAlgn="base">
              <a:buFont typeface="+mj-lt"/>
              <a:buAutoNum type="arabicPeriod"/>
            </a:pPr>
            <a:r>
              <a:rPr lang="en-US" dirty="0"/>
              <a:t>catch</a:t>
            </a:r>
          </a:p>
          <a:p>
            <a:pPr marL="342900" indent="-342900" fontAlgn="base">
              <a:buFont typeface="+mj-lt"/>
              <a:buAutoNum type="arabicPeriod"/>
            </a:pPr>
            <a:r>
              <a:rPr lang="en-US" dirty="0"/>
              <a:t>finally</a:t>
            </a:r>
          </a:p>
          <a:p>
            <a:pPr marL="342900" indent="-342900" fontAlgn="base">
              <a:buFont typeface="+mj-lt"/>
              <a:buAutoNum type="arabicPeriod"/>
            </a:pPr>
            <a:r>
              <a:rPr lang="en-US" dirty="0"/>
              <a:t>throw</a:t>
            </a:r>
          </a:p>
          <a:p>
            <a:pPr marL="342900" indent="-342900" fontAlgn="base">
              <a:buFont typeface="+mj-lt"/>
              <a:buAutoNum type="arabicPeriod"/>
            </a:pPr>
            <a:r>
              <a:rPr lang="en-US" dirty="0"/>
              <a:t>throws</a:t>
            </a:r>
          </a:p>
          <a:p>
            <a:pPr marL="0" indent="0">
              <a:buNone/>
            </a:pPr>
            <a:endParaRPr lang="en-US" dirty="0"/>
          </a:p>
        </p:txBody>
      </p:sp>
    </p:spTree>
    <p:extLst>
      <p:ext uri="{BB962C8B-B14F-4D97-AF65-F5344CB8AC3E}">
        <p14:creationId xmlns:p14="http://schemas.microsoft.com/office/powerpoint/2010/main" val="32867509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D8B4A-8AF1-44CD-BFAB-CDAE466E7944}"/>
              </a:ext>
            </a:extLst>
          </p:cNvPr>
          <p:cNvSpPr>
            <a:spLocks noGrp="1"/>
          </p:cNvSpPr>
          <p:nvPr>
            <p:ph type="title"/>
          </p:nvPr>
        </p:nvSpPr>
        <p:spPr/>
        <p:txBody>
          <a:bodyPr/>
          <a:lstStyle/>
          <a:p>
            <a:r>
              <a:rPr lang="en-US" dirty="0"/>
              <a:t>Java as Platform Independent</a:t>
            </a:r>
          </a:p>
        </p:txBody>
      </p:sp>
      <p:sp>
        <p:nvSpPr>
          <p:cNvPr id="3" name="Content Placeholder 2">
            <a:extLst>
              <a:ext uri="{FF2B5EF4-FFF2-40B4-BE49-F238E27FC236}">
                <a16:creationId xmlns:a16="http://schemas.microsoft.com/office/drawing/2014/main" id="{B50648A0-9FAD-4519-8DF1-4E2B2C88F254}"/>
              </a:ext>
            </a:extLst>
          </p:cNvPr>
          <p:cNvSpPr>
            <a:spLocks noGrp="1"/>
          </p:cNvSpPr>
          <p:nvPr>
            <p:ph idx="1"/>
          </p:nvPr>
        </p:nvSpPr>
        <p:spPr>
          <a:xfrm>
            <a:off x="311298" y="1371600"/>
            <a:ext cx="5238509" cy="4569811"/>
          </a:xfrm>
        </p:spPr>
        <p:txBody>
          <a:bodyPr/>
          <a:lstStyle/>
          <a:p>
            <a:r>
              <a:rPr lang="en-US" b="1" dirty="0"/>
              <a:t>Platform independent</a:t>
            </a:r>
            <a:r>
              <a:rPr lang="en-US" dirty="0"/>
              <a:t> language means once compiled you can execute the program on any </a:t>
            </a:r>
            <a:r>
              <a:rPr lang="en-US" b="1" dirty="0"/>
              <a:t>platform</a:t>
            </a:r>
            <a:r>
              <a:rPr lang="en-US" dirty="0"/>
              <a:t> (</a:t>
            </a:r>
            <a:r>
              <a:rPr lang="en-US" b="1" dirty="0"/>
              <a:t>OS</a:t>
            </a:r>
            <a:r>
              <a:rPr lang="en-US" dirty="0"/>
              <a:t>). </a:t>
            </a:r>
          </a:p>
          <a:p>
            <a:r>
              <a:rPr lang="en-US" dirty="0"/>
              <a:t>The Java compiler converts the source code to bytecode, which is an intermediate Language.</a:t>
            </a:r>
            <a:endParaRPr lang="en-US" b="1" dirty="0"/>
          </a:p>
          <a:p>
            <a:r>
              <a:rPr lang="en-US" dirty="0"/>
              <a:t>The bytecode generated is a non-executable code and needs an interpreter to execute on a machine. This interpreter is the JVM and thus the Bytecode is executed by the JVM.</a:t>
            </a:r>
          </a:p>
          <a:p>
            <a:r>
              <a:rPr lang="en-US" b="1" dirty="0"/>
              <a:t>Java is platform independent but JVM is platform dependent.</a:t>
            </a:r>
            <a:endParaRPr lang="en-US" dirty="0"/>
          </a:p>
          <a:p>
            <a:endParaRPr lang="en-US" b="1" dirty="0"/>
          </a:p>
          <a:p>
            <a:endParaRPr lang="en-US" dirty="0"/>
          </a:p>
        </p:txBody>
      </p:sp>
      <p:sp>
        <p:nvSpPr>
          <p:cNvPr id="4" name="Oval 3">
            <a:extLst>
              <a:ext uri="{FF2B5EF4-FFF2-40B4-BE49-F238E27FC236}">
                <a16:creationId xmlns:a16="http://schemas.microsoft.com/office/drawing/2014/main" id="{7581A236-3A4B-4D85-AE59-1AF3E3408FCC}"/>
              </a:ext>
            </a:extLst>
          </p:cNvPr>
          <p:cNvSpPr/>
          <p:nvPr/>
        </p:nvSpPr>
        <p:spPr>
          <a:xfrm>
            <a:off x="6577262" y="1100918"/>
            <a:ext cx="2185737" cy="702000"/>
          </a:xfrm>
          <a:prstGeom prst="ellipse">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Body Level 1"/>
              </a:rPr>
              <a:t>Java source code (*.java)</a:t>
            </a:r>
          </a:p>
        </p:txBody>
      </p:sp>
      <p:sp>
        <p:nvSpPr>
          <p:cNvPr id="5" name="Rectangle: Rounded Corners 4">
            <a:extLst>
              <a:ext uri="{FF2B5EF4-FFF2-40B4-BE49-F238E27FC236}">
                <a16:creationId xmlns:a16="http://schemas.microsoft.com/office/drawing/2014/main" id="{443C0BA2-01AF-4496-BF8E-04DF2686BA7D}"/>
              </a:ext>
            </a:extLst>
          </p:cNvPr>
          <p:cNvSpPr/>
          <p:nvPr/>
        </p:nvSpPr>
        <p:spPr>
          <a:xfrm>
            <a:off x="6515101" y="2305714"/>
            <a:ext cx="2438400" cy="559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Body Level 1"/>
              </a:rPr>
              <a:t>Java Compiler</a:t>
            </a:r>
          </a:p>
        </p:txBody>
      </p:sp>
      <p:sp>
        <p:nvSpPr>
          <p:cNvPr id="6" name="Oval 5">
            <a:extLst>
              <a:ext uri="{FF2B5EF4-FFF2-40B4-BE49-F238E27FC236}">
                <a16:creationId xmlns:a16="http://schemas.microsoft.com/office/drawing/2014/main" id="{3E99A1C5-7547-45E6-B0BB-5EB0E047038C}"/>
              </a:ext>
            </a:extLst>
          </p:cNvPr>
          <p:cNvSpPr/>
          <p:nvPr/>
        </p:nvSpPr>
        <p:spPr>
          <a:xfrm>
            <a:off x="6599823" y="3451132"/>
            <a:ext cx="2263941" cy="889109"/>
          </a:xfrm>
          <a:prstGeom prst="ellipse">
            <a:avLst/>
          </a:prstGeom>
          <a:solidFill>
            <a:srgbClr val="F9FC8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Body Level 1"/>
              </a:rPr>
              <a:t>Java Byte Code (*.class)</a:t>
            </a:r>
          </a:p>
        </p:txBody>
      </p:sp>
      <p:sp>
        <p:nvSpPr>
          <p:cNvPr id="7" name="Arrow: Down 6">
            <a:extLst>
              <a:ext uri="{FF2B5EF4-FFF2-40B4-BE49-F238E27FC236}">
                <a16:creationId xmlns:a16="http://schemas.microsoft.com/office/drawing/2014/main" id="{572F4178-784F-4C42-A0A8-0C77B6143CB1}"/>
              </a:ext>
            </a:extLst>
          </p:cNvPr>
          <p:cNvSpPr/>
          <p:nvPr/>
        </p:nvSpPr>
        <p:spPr>
          <a:xfrm>
            <a:off x="7543800" y="1818948"/>
            <a:ext cx="304800" cy="49727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row: Down 7">
            <a:extLst>
              <a:ext uri="{FF2B5EF4-FFF2-40B4-BE49-F238E27FC236}">
                <a16:creationId xmlns:a16="http://schemas.microsoft.com/office/drawing/2014/main" id="{BEF03717-BCAD-4EBE-87CE-498EC08EF894}"/>
              </a:ext>
            </a:extLst>
          </p:cNvPr>
          <p:cNvSpPr/>
          <p:nvPr/>
        </p:nvSpPr>
        <p:spPr>
          <a:xfrm>
            <a:off x="7543800" y="2869946"/>
            <a:ext cx="316830" cy="55905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4F49C028-E527-4236-80E9-834C2DB79C46}"/>
              </a:ext>
            </a:extLst>
          </p:cNvPr>
          <p:cNvSpPr/>
          <p:nvPr/>
        </p:nvSpPr>
        <p:spPr>
          <a:xfrm>
            <a:off x="6640429" y="4876800"/>
            <a:ext cx="2297029" cy="455011"/>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Body Level 1"/>
              </a:rPr>
              <a:t>JVM</a:t>
            </a:r>
          </a:p>
        </p:txBody>
      </p:sp>
      <p:sp>
        <p:nvSpPr>
          <p:cNvPr id="10" name="Arrow: Down 9">
            <a:extLst>
              <a:ext uri="{FF2B5EF4-FFF2-40B4-BE49-F238E27FC236}">
                <a16:creationId xmlns:a16="http://schemas.microsoft.com/office/drawing/2014/main" id="{CF32984F-FE19-4771-BF2C-E35070F111BE}"/>
              </a:ext>
            </a:extLst>
          </p:cNvPr>
          <p:cNvSpPr/>
          <p:nvPr/>
        </p:nvSpPr>
        <p:spPr>
          <a:xfrm>
            <a:off x="7489658" y="4343400"/>
            <a:ext cx="358942" cy="55370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0B0AFBB3-049A-4052-BA40-453558488DA6}"/>
              </a:ext>
            </a:extLst>
          </p:cNvPr>
          <p:cNvSpPr/>
          <p:nvPr/>
        </p:nvSpPr>
        <p:spPr>
          <a:xfrm>
            <a:off x="6576260" y="5805700"/>
            <a:ext cx="2185737" cy="702000"/>
          </a:xfrm>
          <a:prstGeom prst="ellipse">
            <a:avLst/>
          </a:prstGeom>
          <a:solidFill>
            <a:srgbClr val="BCBE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Body Level 1"/>
              </a:rPr>
              <a:t>Machine Code</a:t>
            </a:r>
          </a:p>
        </p:txBody>
      </p:sp>
      <p:sp>
        <p:nvSpPr>
          <p:cNvPr id="12" name="Arrow: Down 11">
            <a:extLst>
              <a:ext uri="{FF2B5EF4-FFF2-40B4-BE49-F238E27FC236}">
                <a16:creationId xmlns:a16="http://schemas.microsoft.com/office/drawing/2014/main" id="{C3C86488-6E99-488C-96A3-013AA9994B95}"/>
              </a:ext>
            </a:extLst>
          </p:cNvPr>
          <p:cNvSpPr/>
          <p:nvPr/>
        </p:nvSpPr>
        <p:spPr>
          <a:xfrm>
            <a:off x="7543800" y="5331811"/>
            <a:ext cx="304800" cy="47388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98740590"/>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E3DDA-5CB3-4E83-AFE8-22654F0BD327}"/>
              </a:ext>
            </a:extLst>
          </p:cNvPr>
          <p:cNvSpPr>
            <a:spLocks noGrp="1"/>
          </p:cNvSpPr>
          <p:nvPr>
            <p:ph type="title"/>
          </p:nvPr>
        </p:nvSpPr>
        <p:spPr/>
        <p:txBody>
          <a:bodyPr/>
          <a:lstStyle/>
          <a:p>
            <a:r>
              <a:rPr lang="en-US" dirty="0"/>
              <a:t>try, catch and finally Syntax</a:t>
            </a:r>
          </a:p>
        </p:txBody>
      </p:sp>
      <p:pic>
        <p:nvPicPr>
          <p:cNvPr id="4" name="Content Placeholder 3">
            <a:extLst>
              <a:ext uri="{FF2B5EF4-FFF2-40B4-BE49-F238E27FC236}">
                <a16:creationId xmlns:a16="http://schemas.microsoft.com/office/drawing/2014/main" id="{FE3A2C7E-FA4C-46DD-8BAE-AB8DA5995135}"/>
              </a:ext>
            </a:extLst>
          </p:cNvPr>
          <p:cNvPicPr>
            <a:picLocks noGrp="1" noChangeAspect="1"/>
          </p:cNvPicPr>
          <p:nvPr>
            <p:ph idx="1"/>
          </p:nvPr>
        </p:nvPicPr>
        <p:blipFill>
          <a:blip r:embed="rId2"/>
          <a:stretch>
            <a:fillRect/>
          </a:stretch>
        </p:blipFill>
        <p:spPr>
          <a:xfrm>
            <a:off x="110443" y="1350327"/>
            <a:ext cx="6693089" cy="4157346"/>
          </a:xfrm>
          <a:prstGeom prst="rect">
            <a:avLst/>
          </a:prstGeom>
          <a:ln>
            <a:solidFill>
              <a:schemeClr val="tx1"/>
            </a:solidFill>
          </a:ln>
        </p:spPr>
      </p:pic>
      <p:pic>
        <p:nvPicPr>
          <p:cNvPr id="5" name="Picture 4">
            <a:extLst>
              <a:ext uri="{FF2B5EF4-FFF2-40B4-BE49-F238E27FC236}">
                <a16:creationId xmlns:a16="http://schemas.microsoft.com/office/drawing/2014/main" id="{E24DA440-98B4-4B2D-B752-FD114878B711}"/>
              </a:ext>
            </a:extLst>
          </p:cNvPr>
          <p:cNvPicPr>
            <a:picLocks noChangeAspect="1"/>
          </p:cNvPicPr>
          <p:nvPr/>
        </p:nvPicPr>
        <p:blipFill>
          <a:blip r:embed="rId3"/>
          <a:stretch>
            <a:fillRect/>
          </a:stretch>
        </p:blipFill>
        <p:spPr>
          <a:xfrm>
            <a:off x="6902334" y="1350327"/>
            <a:ext cx="2890452" cy="1042830"/>
          </a:xfrm>
          <a:prstGeom prst="rect">
            <a:avLst/>
          </a:prstGeom>
          <a:ln>
            <a:solidFill>
              <a:schemeClr val="tx1"/>
            </a:solidFill>
          </a:ln>
        </p:spPr>
      </p:pic>
      <p:sp>
        <p:nvSpPr>
          <p:cNvPr id="7" name="TextBox 6">
            <a:extLst>
              <a:ext uri="{FF2B5EF4-FFF2-40B4-BE49-F238E27FC236}">
                <a16:creationId xmlns:a16="http://schemas.microsoft.com/office/drawing/2014/main" id="{BE50F99F-127F-49C2-9013-3F9EFCC32E40}"/>
              </a:ext>
            </a:extLst>
          </p:cNvPr>
          <p:cNvSpPr txBox="1"/>
          <p:nvPr/>
        </p:nvSpPr>
        <p:spPr>
          <a:xfrm>
            <a:off x="2644833" y="5586868"/>
            <a:ext cx="2286000" cy="369332"/>
          </a:xfrm>
          <a:prstGeom prst="rect">
            <a:avLst/>
          </a:prstGeom>
          <a:noFill/>
        </p:spPr>
        <p:txBody>
          <a:bodyPr wrap="square" rtlCol="0">
            <a:spAutoFit/>
          </a:bodyPr>
          <a:lstStyle/>
          <a:p>
            <a:r>
              <a:rPr lang="en-US" dirty="0">
                <a:latin typeface="Body Level 1"/>
              </a:rPr>
              <a:t>Code Snippet</a:t>
            </a:r>
          </a:p>
        </p:txBody>
      </p:sp>
      <p:sp>
        <p:nvSpPr>
          <p:cNvPr id="8" name="TextBox 7">
            <a:extLst>
              <a:ext uri="{FF2B5EF4-FFF2-40B4-BE49-F238E27FC236}">
                <a16:creationId xmlns:a16="http://schemas.microsoft.com/office/drawing/2014/main" id="{A46F5FE3-6DDC-49FC-8714-D1CB02EC6C8F}"/>
              </a:ext>
            </a:extLst>
          </p:cNvPr>
          <p:cNvSpPr txBox="1"/>
          <p:nvPr/>
        </p:nvSpPr>
        <p:spPr>
          <a:xfrm>
            <a:off x="7772400" y="2393157"/>
            <a:ext cx="2286000" cy="369332"/>
          </a:xfrm>
          <a:prstGeom prst="rect">
            <a:avLst/>
          </a:prstGeom>
          <a:noFill/>
        </p:spPr>
        <p:txBody>
          <a:bodyPr wrap="square" rtlCol="0">
            <a:spAutoFit/>
          </a:bodyPr>
          <a:lstStyle/>
          <a:p>
            <a:r>
              <a:rPr lang="en-US" dirty="0">
                <a:latin typeface="Body Level 1"/>
              </a:rPr>
              <a:t>Output</a:t>
            </a:r>
          </a:p>
        </p:txBody>
      </p:sp>
    </p:spTree>
    <p:extLst>
      <p:ext uri="{BB962C8B-B14F-4D97-AF65-F5344CB8AC3E}">
        <p14:creationId xmlns:p14="http://schemas.microsoft.com/office/powerpoint/2010/main" val="997796564"/>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7E485-DAEF-4461-92B2-0B626433065A}"/>
              </a:ext>
            </a:extLst>
          </p:cNvPr>
          <p:cNvSpPr>
            <a:spLocks noGrp="1"/>
          </p:cNvSpPr>
          <p:nvPr>
            <p:ph type="title"/>
          </p:nvPr>
        </p:nvSpPr>
        <p:spPr/>
        <p:txBody>
          <a:bodyPr/>
          <a:lstStyle/>
          <a:p>
            <a:r>
              <a:rPr lang="en-US" dirty="0"/>
              <a:t>Multi Catch Block</a:t>
            </a:r>
          </a:p>
        </p:txBody>
      </p:sp>
      <p:pic>
        <p:nvPicPr>
          <p:cNvPr id="7" name="Picture 6">
            <a:extLst>
              <a:ext uri="{FF2B5EF4-FFF2-40B4-BE49-F238E27FC236}">
                <a16:creationId xmlns:a16="http://schemas.microsoft.com/office/drawing/2014/main" id="{C2FF279B-BBD2-420E-A10C-9C60E9DB28BE}"/>
              </a:ext>
            </a:extLst>
          </p:cNvPr>
          <p:cNvPicPr>
            <a:picLocks noChangeAspect="1"/>
          </p:cNvPicPr>
          <p:nvPr/>
        </p:nvPicPr>
        <p:blipFill>
          <a:blip r:embed="rId3"/>
          <a:stretch>
            <a:fillRect/>
          </a:stretch>
        </p:blipFill>
        <p:spPr>
          <a:xfrm>
            <a:off x="226217" y="1752600"/>
            <a:ext cx="6366885" cy="2974181"/>
          </a:xfrm>
          <a:prstGeom prst="rect">
            <a:avLst/>
          </a:prstGeom>
          <a:ln>
            <a:solidFill>
              <a:schemeClr val="tx1"/>
            </a:solidFill>
          </a:ln>
        </p:spPr>
      </p:pic>
      <p:pic>
        <p:nvPicPr>
          <p:cNvPr id="8" name="Picture 7">
            <a:extLst>
              <a:ext uri="{FF2B5EF4-FFF2-40B4-BE49-F238E27FC236}">
                <a16:creationId xmlns:a16="http://schemas.microsoft.com/office/drawing/2014/main" id="{B071BB6E-CB81-4C04-B944-3D0C3A5BFCC4}"/>
              </a:ext>
            </a:extLst>
          </p:cNvPr>
          <p:cNvPicPr>
            <a:picLocks noChangeAspect="1"/>
          </p:cNvPicPr>
          <p:nvPr/>
        </p:nvPicPr>
        <p:blipFill>
          <a:blip r:embed="rId4"/>
          <a:stretch>
            <a:fillRect/>
          </a:stretch>
        </p:blipFill>
        <p:spPr>
          <a:xfrm>
            <a:off x="6858000" y="1693024"/>
            <a:ext cx="2935503" cy="946936"/>
          </a:xfrm>
          <a:prstGeom prst="rect">
            <a:avLst/>
          </a:prstGeom>
          <a:ln>
            <a:solidFill>
              <a:schemeClr val="tx1"/>
            </a:solidFill>
          </a:ln>
        </p:spPr>
      </p:pic>
      <p:sp>
        <p:nvSpPr>
          <p:cNvPr id="9" name="TextBox 8">
            <a:extLst>
              <a:ext uri="{FF2B5EF4-FFF2-40B4-BE49-F238E27FC236}">
                <a16:creationId xmlns:a16="http://schemas.microsoft.com/office/drawing/2014/main" id="{0EAA3961-7D07-4622-A2BC-65602587A45A}"/>
              </a:ext>
            </a:extLst>
          </p:cNvPr>
          <p:cNvSpPr txBox="1"/>
          <p:nvPr/>
        </p:nvSpPr>
        <p:spPr>
          <a:xfrm>
            <a:off x="2514600" y="4800600"/>
            <a:ext cx="2286000" cy="369332"/>
          </a:xfrm>
          <a:prstGeom prst="rect">
            <a:avLst/>
          </a:prstGeom>
          <a:noFill/>
        </p:spPr>
        <p:txBody>
          <a:bodyPr wrap="square" rtlCol="0">
            <a:spAutoFit/>
          </a:bodyPr>
          <a:lstStyle/>
          <a:p>
            <a:r>
              <a:rPr lang="en-US" dirty="0">
                <a:latin typeface="Body Level 1"/>
              </a:rPr>
              <a:t>Code Snippet</a:t>
            </a:r>
          </a:p>
        </p:txBody>
      </p:sp>
      <p:sp>
        <p:nvSpPr>
          <p:cNvPr id="10" name="TextBox 9">
            <a:extLst>
              <a:ext uri="{FF2B5EF4-FFF2-40B4-BE49-F238E27FC236}">
                <a16:creationId xmlns:a16="http://schemas.microsoft.com/office/drawing/2014/main" id="{D759BA34-CDEB-43AF-BE1B-E436D67A00AD}"/>
              </a:ext>
            </a:extLst>
          </p:cNvPr>
          <p:cNvSpPr txBox="1"/>
          <p:nvPr/>
        </p:nvSpPr>
        <p:spPr>
          <a:xfrm>
            <a:off x="7772400" y="2590799"/>
            <a:ext cx="2286000" cy="369332"/>
          </a:xfrm>
          <a:prstGeom prst="rect">
            <a:avLst/>
          </a:prstGeom>
          <a:noFill/>
        </p:spPr>
        <p:txBody>
          <a:bodyPr wrap="square" rtlCol="0">
            <a:spAutoFit/>
          </a:bodyPr>
          <a:lstStyle/>
          <a:p>
            <a:r>
              <a:rPr lang="en-US" dirty="0">
                <a:latin typeface="Body Level 1"/>
              </a:rPr>
              <a:t>Output</a:t>
            </a:r>
          </a:p>
        </p:txBody>
      </p:sp>
    </p:spTree>
    <p:extLst>
      <p:ext uri="{BB962C8B-B14F-4D97-AF65-F5344CB8AC3E}">
        <p14:creationId xmlns:p14="http://schemas.microsoft.com/office/powerpoint/2010/main" val="930901869"/>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60E83-5AC9-4183-B78C-AC6C57BABDFE}"/>
              </a:ext>
            </a:extLst>
          </p:cNvPr>
          <p:cNvSpPr>
            <a:spLocks noGrp="1"/>
          </p:cNvSpPr>
          <p:nvPr>
            <p:ph type="title"/>
          </p:nvPr>
        </p:nvSpPr>
        <p:spPr/>
        <p:txBody>
          <a:bodyPr/>
          <a:lstStyle/>
          <a:p>
            <a:r>
              <a:rPr lang="en-US" dirty="0"/>
              <a:t>Exception Propagation</a:t>
            </a:r>
          </a:p>
        </p:txBody>
      </p:sp>
      <p:sp>
        <p:nvSpPr>
          <p:cNvPr id="3" name="Content Placeholder 2">
            <a:extLst>
              <a:ext uri="{FF2B5EF4-FFF2-40B4-BE49-F238E27FC236}">
                <a16:creationId xmlns:a16="http://schemas.microsoft.com/office/drawing/2014/main" id="{9FE44647-0224-414C-A313-00F18FBD1DA0}"/>
              </a:ext>
            </a:extLst>
          </p:cNvPr>
          <p:cNvSpPr>
            <a:spLocks noGrp="1"/>
          </p:cNvSpPr>
          <p:nvPr>
            <p:ph idx="1"/>
          </p:nvPr>
        </p:nvSpPr>
        <p:spPr>
          <a:xfrm>
            <a:off x="297766" y="1298171"/>
            <a:ext cx="4400309" cy="4341211"/>
          </a:xfrm>
        </p:spPr>
        <p:txBody>
          <a:bodyPr/>
          <a:lstStyle/>
          <a:p>
            <a:r>
              <a:rPr lang="en-US" dirty="0"/>
              <a:t>An exception is first thrown from the top of the stack and if it is not caught, it drops down the call stack to the previous method, If not caught there, the exception again drops down to the previous method, and so on until they are caught or until they reach the very bottom of the call stack. This is called exception propagation.</a:t>
            </a:r>
          </a:p>
          <a:p>
            <a:r>
              <a:rPr lang="en-US" dirty="0"/>
              <a:t>It happens only for checked exception.</a:t>
            </a:r>
          </a:p>
        </p:txBody>
      </p:sp>
      <p:pic>
        <p:nvPicPr>
          <p:cNvPr id="4" name="Picture 3">
            <a:extLst>
              <a:ext uri="{FF2B5EF4-FFF2-40B4-BE49-F238E27FC236}">
                <a16:creationId xmlns:a16="http://schemas.microsoft.com/office/drawing/2014/main" id="{5AEF7310-9203-4AEF-AD3A-379595750262}"/>
              </a:ext>
            </a:extLst>
          </p:cNvPr>
          <p:cNvPicPr>
            <a:picLocks noChangeAspect="1"/>
          </p:cNvPicPr>
          <p:nvPr/>
        </p:nvPicPr>
        <p:blipFill>
          <a:blip r:embed="rId3"/>
          <a:stretch>
            <a:fillRect/>
          </a:stretch>
        </p:blipFill>
        <p:spPr>
          <a:xfrm>
            <a:off x="5207927" y="1266223"/>
            <a:ext cx="4240873" cy="4141787"/>
          </a:xfrm>
          <a:prstGeom prst="rect">
            <a:avLst/>
          </a:prstGeom>
        </p:spPr>
      </p:pic>
    </p:spTree>
    <p:extLst>
      <p:ext uri="{BB962C8B-B14F-4D97-AF65-F5344CB8AC3E}">
        <p14:creationId xmlns:p14="http://schemas.microsoft.com/office/powerpoint/2010/main" val="2884762170"/>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9657D-4505-4D62-9EF4-AC8D7C77F988}"/>
              </a:ext>
            </a:extLst>
          </p:cNvPr>
          <p:cNvSpPr>
            <a:spLocks noGrp="1"/>
          </p:cNvSpPr>
          <p:nvPr>
            <p:ph type="title"/>
          </p:nvPr>
        </p:nvSpPr>
        <p:spPr/>
        <p:txBody>
          <a:bodyPr/>
          <a:lstStyle/>
          <a:p>
            <a:r>
              <a:rPr lang="en-US" dirty="0"/>
              <a:t>Throw and Throws Keyword</a:t>
            </a:r>
          </a:p>
        </p:txBody>
      </p:sp>
      <p:sp>
        <p:nvSpPr>
          <p:cNvPr id="3" name="Content Placeholder 2">
            <a:extLst>
              <a:ext uri="{FF2B5EF4-FFF2-40B4-BE49-F238E27FC236}">
                <a16:creationId xmlns:a16="http://schemas.microsoft.com/office/drawing/2014/main" id="{7C0B93FD-EE2F-4448-8DF1-F0851C5E1601}"/>
              </a:ext>
            </a:extLst>
          </p:cNvPr>
          <p:cNvSpPr>
            <a:spLocks noGrp="1"/>
          </p:cNvSpPr>
          <p:nvPr>
            <p:ph idx="1"/>
          </p:nvPr>
        </p:nvSpPr>
        <p:spPr>
          <a:xfrm>
            <a:off x="107960" y="1296495"/>
            <a:ext cx="3015217" cy="4860465"/>
          </a:xfrm>
        </p:spPr>
        <p:txBody>
          <a:bodyPr/>
          <a:lstStyle/>
          <a:p>
            <a:r>
              <a:rPr lang="en-US" dirty="0"/>
              <a:t>The Java throw keyword is used to explicitly throw an exception. The throw keyword is mainly used to throw</a:t>
            </a:r>
            <a:r>
              <a:rPr lang="en-US" b="1" dirty="0"/>
              <a:t> custom exception (</a:t>
            </a:r>
            <a:r>
              <a:rPr lang="en-US" dirty="0"/>
              <a:t>Checked</a:t>
            </a:r>
            <a:r>
              <a:rPr lang="en-US" b="1" dirty="0"/>
              <a:t>).</a:t>
            </a:r>
          </a:p>
          <a:p>
            <a:r>
              <a:rPr lang="en-US" dirty="0"/>
              <a:t>The </a:t>
            </a:r>
            <a:r>
              <a:rPr lang="en-US" b="1" dirty="0"/>
              <a:t>Java throws keyword</a:t>
            </a:r>
            <a:r>
              <a:rPr lang="en-US" dirty="0"/>
              <a:t> is used to declare an exception. It gives an information to the programmer that there may occur an exception so it is better for the programmer to provide the exception handling code so that normal flow can be maintained.</a:t>
            </a:r>
          </a:p>
        </p:txBody>
      </p:sp>
      <p:pic>
        <p:nvPicPr>
          <p:cNvPr id="4" name="Picture 3">
            <a:extLst>
              <a:ext uri="{FF2B5EF4-FFF2-40B4-BE49-F238E27FC236}">
                <a16:creationId xmlns:a16="http://schemas.microsoft.com/office/drawing/2014/main" id="{D2F17BA5-87A0-458C-93FC-A9E8AF06EA50}"/>
              </a:ext>
            </a:extLst>
          </p:cNvPr>
          <p:cNvPicPr>
            <a:picLocks noChangeAspect="1"/>
          </p:cNvPicPr>
          <p:nvPr/>
        </p:nvPicPr>
        <p:blipFill>
          <a:blip r:embed="rId2"/>
          <a:stretch>
            <a:fillRect/>
          </a:stretch>
        </p:blipFill>
        <p:spPr>
          <a:xfrm>
            <a:off x="3123177" y="1296495"/>
            <a:ext cx="6698310" cy="3522116"/>
          </a:xfrm>
          <a:prstGeom prst="rect">
            <a:avLst/>
          </a:prstGeom>
          <a:ln>
            <a:solidFill>
              <a:schemeClr val="tx1"/>
            </a:solidFill>
          </a:ln>
        </p:spPr>
      </p:pic>
    </p:spTree>
    <p:extLst>
      <p:ext uri="{BB962C8B-B14F-4D97-AF65-F5344CB8AC3E}">
        <p14:creationId xmlns:p14="http://schemas.microsoft.com/office/powerpoint/2010/main" val="2341121163"/>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6C402-1ACE-466B-85D4-888973D148B7}"/>
              </a:ext>
            </a:extLst>
          </p:cNvPr>
          <p:cNvSpPr>
            <a:spLocks noGrp="1"/>
          </p:cNvSpPr>
          <p:nvPr>
            <p:ph type="title"/>
          </p:nvPr>
        </p:nvSpPr>
        <p:spPr/>
        <p:txBody>
          <a:bodyPr/>
          <a:lstStyle/>
          <a:p>
            <a:r>
              <a:rPr lang="en-US" dirty="0"/>
              <a:t>Throw vs Throws</a:t>
            </a:r>
          </a:p>
        </p:txBody>
      </p:sp>
      <p:graphicFrame>
        <p:nvGraphicFramePr>
          <p:cNvPr id="4" name="Content Placeholder 3">
            <a:extLst>
              <a:ext uri="{FF2B5EF4-FFF2-40B4-BE49-F238E27FC236}">
                <a16:creationId xmlns:a16="http://schemas.microsoft.com/office/drawing/2014/main" id="{BC27E2C1-9126-4999-B7A3-271790D668A5}"/>
              </a:ext>
            </a:extLst>
          </p:cNvPr>
          <p:cNvGraphicFramePr>
            <a:graphicFrameLocks noGrp="1"/>
          </p:cNvGraphicFramePr>
          <p:nvPr>
            <p:ph idx="1"/>
            <p:extLst>
              <p:ext uri="{D42A27DB-BD31-4B8C-83A1-F6EECF244321}">
                <p14:modId xmlns:p14="http://schemas.microsoft.com/office/powerpoint/2010/main" val="661974408"/>
              </p:ext>
            </p:extLst>
          </p:nvPr>
        </p:nvGraphicFramePr>
        <p:xfrm>
          <a:off x="838200" y="1676400"/>
          <a:ext cx="8305800" cy="3962402"/>
        </p:xfrm>
        <a:graphic>
          <a:graphicData uri="http://schemas.openxmlformats.org/drawingml/2006/table">
            <a:tbl>
              <a:tblPr/>
              <a:tblGrid>
                <a:gridCol w="872828">
                  <a:extLst>
                    <a:ext uri="{9D8B030D-6E8A-4147-A177-3AD203B41FA5}">
                      <a16:colId xmlns:a16="http://schemas.microsoft.com/office/drawing/2014/main" val="2198414603"/>
                    </a:ext>
                  </a:extLst>
                </a:gridCol>
                <a:gridCol w="3394372">
                  <a:extLst>
                    <a:ext uri="{9D8B030D-6E8A-4147-A177-3AD203B41FA5}">
                      <a16:colId xmlns:a16="http://schemas.microsoft.com/office/drawing/2014/main" val="2518786419"/>
                    </a:ext>
                  </a:extLst>
                </a:gridCol>
                <a:gridCol w="4038600">
                  <a:extLst>
                    <a:ext uri="{9D8B030D-6E8A-4147-A177-3AD203B41FA5}">
                      <a16:colId xmlns:a16="http://schemas.microsoft.com/office/drawing/2014/main" val="1345103635"/>
                    </a:ext>
                  </a:extLst>
                </a:gridCol>
              </a:tblGrid>
              <a:tr h="464558">
                <a:tc>
                  <a:txBody>
                    <a:bodyPr/>
                    <a:lstStyle/>
                    <a:p>
                      <a:pPr algn="l" fontAlgn="base"/>
                      <a:r>
                        <a:rPr lang="en-US" b="1">
                          <a:effectLst/>
                          <a:latin typeface="Body Level 1"/>
                        </a:rPr>
                        <a:t>No.</a:t>
                      </a:r>
                    </a:p>
                  </a:txBody>
                  <a:tcPr marL="95250" marR="95250" marT="57150" marB="571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b="1">
                          <a:effectLst/>
                          <a:latin typeface="Body Level 1"/>
                        </a:rPr>
                        <a:t>throw</a:t>
                      </a:r>
                    </a:p>
                  </a:txBody>
                  <a:tcPr marL="95250" marR="95250" marT="57150" marB="571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b="1">
                          <a:effectLst/>
                          <a:latin typeface="Body Level 1"/>
                        </a:rPr>
                        <a:t>throws</a:t>
                      </a:r>
                    </a:p>
                  </a:txBody>
                  <a:tcPr marL="95250" marR="95250" marT="57150" marB="571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218530318"/>
                  </a:ext>
                </a:extLst>
              </a:tr>
              <a:tr h="792480">
                <a:tc>
                  <a:txBody>
                    <a:bodyPr/>
                    <a:lstStyle/>
                    <a:p>
                      <a:pPr algn="l" fontAlgn="base"/>
                      <a:r>
                        <a:rPr lang="en-US" dirty="0">
                          <a:effectLst/>
                          <a:latin typeface="Body Level 1"/>
                        </a:rPr>
                        <a:t>1.</a:t>
                      </a:r>
                    </a:p>
                  </a:txBody>
                  <a:tcPr marL="95250" marR="95250" marT="57150" marB="571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dirty="0">
                          <a:effectLst/>
                          <a:latin typeface="Body Level 1"/>
                        </a:rPr>
                        <a:t>Java throw keyword is used to explicitly throw an exception.</a:t>
                      </a:r>
                    </a:p>
                  </a:txBody>
                  <a:tcPr marL="95250" marR="95250" marT="57150" marB="571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a:effectLst/>
                          <a:latin typeface="Body Level 1"/>
                        </a:rPr>
                        <a:t>Java throws keyword is used to declare an exception.</a:t>
                      </a:r>
                    </a:p>
                  </a:txBody>
                  <a:tcPr marL="95250" marR="95250" marT="57150" marB="571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318210401"/>
                  </a:ext>
                </a:extLst>
              </a:tr>
              <a:tr h="464558">
                <a:tc>
                  <a:txBody>
                    <a:bodyPr/>
                    <a:lstStyle/>
                    <a:p>
                      <a:pPr algn="l" fontAlgn="base"/>
                      <a:r>
                        <a:rPr lang="en-US" dirty="0">
                          <a:effectLst/>
                          <a:latin typeface="Body Level 1"/>
                        </a:rPr>
                        <a:t>2.</a:t>
                      </a:r>
                    </a:p>
                  </a:txBody>
                  <a:tcPr marL="95250" marR="95250" marT="57150" marB="571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dirty="0">
                          <a:effectLst/>
                          <a:latin typeface="Body Level 1"/>
                        </a:rPr>
                        <a:t>Throw is followed by an instance.</a:t>
                      </a:r>
                    </a:p>
                  </a:txBody>
                  <a:tcPr marL="95250" marR="95250" marT="57150" marB="571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a:effectLst/>
                          <a:latin typeface="Body Level 1"/>
                        </a:rPr>
                        <a:t>Throws is followed by class.</a:t>
                      </a:r>
                    </a:p>
                  </a:txBody>
                  <a:tcPr marL="95250" marR="95250" marT="57150" marB="571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379413871"/>
                  </a:ext>
                </a:extLst>
              </a:tr>
              <a:tr h="792480">
                <a:tc>
                  <a:txBody>
                    <a:bodyPr/>
                    <a:lstStyle/>
                    <a:p>
                      <a:pPr algn="l" fontAlgn="base"/>
                      <a:r>
                        <a:rPr lang="en-US" dirty="0">
                          <a:effectLst/>
                          <a:latin typeface="Body Level 1"/>
                        </a:rPr>
                        <a:t>3.</a:t>
                      </a:r>
                    </a:p>
                  </a:txBody>
                  <a:tcPr marL="95250" marR="95250" marT="57150" marB="571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a:effectLst/>
                          <a:latin typeface="Body Level 1"/>
                        </a:rPr>
                        <a:t>Throw is used within the method.</a:t>
                      </a:r>
                    </a:p>
                  </a:txBody>
                  <a:tcPr marL="95250" marR="95250" marT="57150" marB="571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a:effectLst/>
                          <a:latin typeface="Body Level 1"/>
                        </a:rPr>
                        <a:t>Throws is used with the method signature.</a:t>
                      </a:r>
                    </a:p>
                  </a:txBody>
                  <a:tcPr marL="95250" marR="95250" marT="57150" marB="571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4293901538"/>
                  </a:ext>
                </a:extLst>
              </a:tr>
              <a:tr h="1448326">
                <a:tc>
                  <a:txBody>
                    <a:bodyPr/>
                    <a:lstStyle/>
                    <a:p>
                      <a:pPr algn="l" fontAlgn="base"/>
                      <a:r>
                        <a:rPr lang="en-US" dirty="0">
                          <a:effectLst/>
                          <a:latin typeface="Body Level 1"/>
                        </a:rPr>
                        <a:t>4.</a:t>
                      </a:r>
                    </a:p>
                  </a:txBody>
                  <a:tcPr marL="95250" marR="95250" marT="57150" marB="571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dirty="0">
                          <a:effectLst/>
                          <a:latin typeface="Body Level 1"/>
                        </a:rPr>
                        <a:t>You cannot throw multiple exceptions.</a:t>
                      </a:r>
                    </a:p>
                  </a:txBody>
                  <a:tcPr marL="95250" marR="95250" marT="57150" marB="571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dirty="0">
                          <a:effectLst/>
                          <a:latin typeface="Body Level 1"/>
                        </a:rPr>
                        <a:t>You can declare multiple exceptions e.g.</a:t>
                      </a:r>
                      <a:br>
                        <a:rPr lang="en-US" dirty="0">
                          <a:effectLst/>
                          <a:latin typeface="Body Level 1"/>
                        </a:rPr>
                      </a:br>
                      <a:r>
                        <a:rPr lang="en-US" dirty="0">
                          <a:effectLst/>
                          <a:latin typeface="Body Level 1"/>
                        </a:rPr>
                        <a:t>public void method()throws </a:t>
                      </a:r>
                      <a:r>
                        <a:rPr lang="en-US" dirty="0" err="1">
                          <a:effectLst/>
                          <a:latin typeface="Body Level 1"/>
                        </a:rPr>
                        <a:t>IOException,SQLException</a:t>
                      </a:r>
                      <a:r>
                        <a:rPr lang="en-US" dirty="0">
                          <a:effectLst/>
                          <a:latin typeface="Body Level 1"/>
                        </a:rPr>
                        <a:t>.</a:t>
                      </a:r>
                    </a:p>
                  </a:txBody>
                  <a:tcPr marL="95250" marR="95250" marT="57150" marB="571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690329644"/>
                  </a:ext>
                </a:extLst>
              </a:tr>
            </a:tbl>
          </a:graphicData>
        </a:graphic>
      </p:graphicFrame>
    </p:spTree>
    <p:extLst>
      <p:ext uri="{BB962C8B-B14F-4D97-AF65-F5344CB8AC3E}">
        <p14:creationId xmlns:p14="http://schemas.microsoft.com/office/powerpoint/2010/main" val="1024749901"/>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DDA47-86DF-4A9C-93F9-675CA622E383}"/>
              </a:ext>
            </a:extLst>
          </p:cNvPr>
          <p:cNvSpPr>
            <a:spLocks noGrp="1"/>
          </p:cNvSpPr>
          <p:nvPr>
            <p:ph type="title"/>
          </p:nvPr>
        </p:nvSpPr>
        <p:spPr/>
        <p:txBody>
          <a:bodyPr/>
          <a:lstStyle/>
          <a:p>
            <a:r>
              <a:rPr lang="en-US" dirty="0"/>
              <a:t>Custom Exception</a:t>
            </a:r>
          </a:p>
        </p:txBody>
      </p:sp>
      <p:sp>
        <p:nvSpPr>
          <p:cNvPr id="3" name="Content Placeholder 2">
            <a:extLst>
              <a:ext uri="{FF2B5EF4-FFF2-40B4-BE49-F238E27FC236}">
                <a16:creationId xmlns:a16="http://schemas.microsoft.com/office/drawing/2014/main" id="{7605BAC8-A87D-4958-9733-46073F193962}"/>
              </a:ext>
            </a:extLst>
          </p:cNvPr>
          <p:cNvSpPr>
            <a:spLocks noGrp="1"/>
          </p:cNvSpPr>
          <p:nvPr>
            <p:ph idx="1"/>
          </p:nvPr>
        </p:nvSpPr>
        <p:spPr>
          <a:xfrm>
            <a:off x="129698" y="1307805"/>
            <a:ext cx="3581401" cy="5165729"/>
          </a:xfrm>
        </p:spPr>
        <p:txBody>
          <a:bodyPr>
            <a:normAutofit/>
          </a:bodyPr>
          <a:lstStyle/>
          <a:p>
            <a:pPr fontAlgn="base"/>
            <a:r>
              <a:rPr lang="en-US" dirty="0"/>
              <a:t>Create a new class whose name should </a:t>
            </a:r>
            <a:r>
              <a:rPr lang="en-US" dirty="0" err="1"/>
              <a:t>endwith</a:t>
            </a:r>
            <a:r>
              <a:rPr lang="en-US" dirty="0"/>
              <a:t> Exception like </a:t>
            </a:r>
            <a:r>
              <a:rPr lang="en-US" dirty="0" err="1"/>
              <a:t>InvalidAgeException</a:t>
            </a:r>
            <a:r>
              <a:rPr lang="en-US" dirty="0"/>
              <a:t>. This is a convention to differentiate an exception class from regular ones.</a:t>
            </a:r>
          </a:p>
          <a:p>
            <a:pPr fontAlgn="base"/>
            <a:r>
              <a:rPr lang="en-US" dirty="0"/>
              <a:t>Make the class extends one of the exceptions which are subtypes of the </a:t>
            </a:r>
            <a:r>
              <a:rPr lang="en-US" dirty="0" err="1"/>
              <a:t>java.lang.Exception</a:t>
            </a:r>
            <a:r>
              <a:rPr lang="en-US" dirty="0"/>
              <a:t> class. </a:t>
            </a:r>
          </a:p>
          <a:p>
            <a:pPr fontAlgn="base"/>
            <a:r>
              <a:rPr lang="en-US" dirty="0"/>
              <a:t>Generally, a custom exception class always extends directly from the Exception class so that you will  make it a checked exception.</a:t>
            </a:r>
          </a:p>
          <a:p>
            <a:pPr fontAlgn="base"/>
            <a:r>
              <a:rPr lang="en-US" dirty="0"/>
              <a:t>Create a constructor with a String parameter which is the detail message of the exception. In this constructor, simply call the super constructor and pass the message.</a:t>
            </a:r>
          </a:p>
          <a:p>
            <a:pPr fontAlgn="base"/>
            <a:endParaRPr lang="en-US" dirty="0"/>
          </a:p>
          <a:p>
            <a:endParaRPr lang="en-US" dirty="0"/>
          </a:p>
        </p:txBody>
      </p:sp>
      <p:pic>
        <p:nvPicPr>
          <p:cNvPr id="5" name="Picture 4">
            <a:extLst>
              <a:ext uri="{FF2B5EF4-FFF2-40B4-BE49-F238E27FC236}">
                <a16:creationId xmlns:a16="http://schemas.microsoft.com/office/drawing/2014/main" id="{BA6018AA-8722-48DF-A587-818267984849}"/>
              </a:ext>
            </a:extLst>
          </p:cNvPr>
          <p:cNvPicPr>
            <a:picLocks noChangeAspect="1"/>
          </p:cNvPicPr>
          <p:nvPr/>
        </p:nvPicPr>
        <p:blipFill>
          <a:blip r:embed="rId2"/>
          <a:stretch>
            <a:fillRect/>
          </a:stretch>
        </p:blipFill>
        <p:spPr>
          <a:xfrm>
            <a:off x="3886201" y="1426806"/>
            <a:ext cx="5867400" cy="1248804"/>
          </a:xfrm>
          <a:prstGeom prst="rect">
            <a:avLst/>
          </a:prstGeom>
          <a:ln>
            <a:solidFill>
              <a:schemeClr val="tx1"/>
            </a:solidFill>
          </a:ln>
        </p:spPr>
      </p:pic>
      <p:pic>
        <p:nvPicPr>
          <p:cNvPr id="6" name="Picture 5">
            <a:extLst>
              <a:ext uri="{FF2B5EF4-FFF2-40B4-BE49-F238E27FC236}">
                <a16:creationId xmlns:a16="http://schemas.microsoft.com/office/drawing/2014/main" id="{0CD41DD8-9E11-4658-8E0D-608344B7CDED}"/>
              </a:ext>
            </a:extLst>
          </p:cNvPr>
          <p:cNvPicPr>
            <a:picLocks noChangeAspect="1"/>
          </p:cNvPicPr>
          <p:nvPr/>
        </p:nvPicPr>
        <p:blipFill>
          <a:blip r:embed="rId3"/>
          <a:stretch>
            <a:fillRect/>
          </a:stretch>
        </p:blipFill>
        <p:spPr>
          <a:xfrm>
            <a:off x="3656383" y="3054899"/>
            <a:ext cx="6116268" cy="2525347"/>
          </a:xfrm>
          <a:prstGeom prst="rect">
            <a:avLst/>
          </a:prstGeom>
          <a:ln>
            <a:solidFill>
              <a:schemeClr val="tx1"/>
            </a:solidFill>
          </a:ln>
        </p:spPr>
      </p:pic>
      <p:pic>
        <p:nvPicPr>
          <p:cNvPr id="7" name="Picture 6">
            <a:extLst>
              <a:ext uri="{FF2B5EF4-FFF2-40B4-BE49-F238E27FC236}">
                <a16:creationId xmlns:a16="http://schemas.microsoft.com/office/drawing/2014/main" id="{53D45925-8615-42D6-BF94-524996AB7FF2}"/>
              </a:ext>
            </a:extLst>
          </p:cNvPr>
          <p:cNvPicPr>
            <a:picLocks noChangeAspect="1"/>
          </p:cNvPicPr>
          <p:nvPr/>
        </p:nvPicPr>
        <p:blipFill>
          <a:blip r:embed="rId4"/>
          <a:stretch>
            <a:fillRect/>
          </a:stretch>
        </p:blipFill>
        <p:spPr>
          <a:xfrm>
            <a:off x="4343400" y="6039736"/>
            <a:ext cx="5410201" cy="433798"/>
          </a:xfrm>
          <a:prstGeom prst="rect">
            <a:avLst/>
          </a:prstGeom>
          <a:ln>
            <a:solidFill>
              <a:schemeClr val="tx1"/>
            </a:solidFill>
          </a:ln>
        </p:spPr>
      </p:pic>
      <p:sp>
        <p:nvSpPr>
          <p:cNvPr id="9" name="TextBox 8">
            <a:extLst>
              <a:ext uri="{FF2B5EF4-FFF2-40B4-BE49-F238E27FC236}">
                <a16:creationId xmlns:a16="http://schemas.microsoft.com/office/drawing/2014/main" id="{22E1EBA7-DCF1-41B6-B98D-BDF9742535BF}"/>
              </a:ext>
            </a:extLst>
          </p:cNvPr>
          <p:cNvSpPr txBox="1"/>
          <p:nvPr/>
        </p:nvSpPr>
        <p:spPr>
          <a:xfrm>
            <a:off x="6678851" y="5610299"/>
            <a:ext cx="2286000" cy="369332"/>
          </a:xfrm>
          <a:prstGeom prst="rect">
            <a:avLst/>
          </a:prstGeom>
          <a:noFill/>
        </p:spPr>
        <p:txBody>
          <a:bodyPr wrap="square" rtlCol="0">
            <a:spAutoFit/>
          </a:bodyPr>
          <a:lstStyle/>
          <a:p>
            <a:r>
              <a:rPr lang="en-US" dirty="0">
                <a:latin typeface="Body Level 1"/>
              </a:rPr>
              <a:t>Output</a:t>
            </a:r>
          </a:p>
        </p:txBody>
      </p:sp>
      <p:sp>
        <p:nvSpPr>
          <p:cNvPr id="10" name="TextBox 9">
            <a:extLst>
              <a:ext uri="{FF2B5EF4-FFF2-40B4-BE49-F238E27FC236}">
                <a16:creationId xmlns:a16="http://schemas.microsoft.com/office/drawing/2014/main" id="{9F189798-7984-4D63-9294-35E86C97AB68}"/>
              </a:ext>
            </a:extLst>
          </p:cNvPr>
          <p:cNvSpPr txBox="1"/>
          <p:nvPr/>
        </p:nvSpPr>
        <p:spPr>
          <a:xfrm>
            <a:off x="6019800" y="1123139"/>
            <a:ext cx="2286000" cy="369332"/>
          </a:xfrm>
          <a:prstGeom prst="rect">
            <a:avLst/>
          </a:prstGeom>
          <a:noFill/>
        </p:spPr>
        <p:txBody>
          <a:bodyPr wrap="square" rtlCol="0">
            <a:spAutoFit/>
          </a:bodyPr>
          <a:lstStyle/>
          <a:p>
            <a:r>
              <a:rPr lang="en-US" dirty="0">
                <a:latin typeface="Body Level 1"/>
              </a:rPr>
              <a:t>Custom Exception</a:t>
            </a:r>
          </a:p>
        </p:txBody>
      </p:sp>
      <p:sp>
        <p:nvSpPr>
          <p:cNvPr id="11" name="TextBox 10">
            <a:extLst>
              <a:ext uri="{FF2B5EF4-FFF2-40B4-BE49-F238E27FC236}">
                <a16:creationId xmlns:a16="http://schemas.microsoft.com/office/drawing/2014/main" id="{3383B411-1B49-4DA7-9B04-6B7BE1304DC3}"/>
              </a:ext>
            </a:extLst>
          </p:cNvPr>
          <p:cNvSpPr txBox="1"/>
          <p:nvPr/>
        </p:nvSpPr>
        <p:spPr>
          <a:xfrm>
            <a:off x="6194903" y="2696508"/>
            <a:ext cx="2286000" cy="369332"/>
          </a:xfrm>
          <a:prstGeom prst="rect">
            <a:avLst/>
          </a:prstGeom>
          <a:noFill/>
        </p:spPr>
        <p:txBody>
          <a:bodyPr wrap="square" rtlCol="0">
            <a:spAutoFit/>
          </a:bodyPr>
          <a:lstStyle/>
          <a:p>
            <a:r>
              <a:rPr lang="en-US" dirty="0">
                <a:latin typeface="Body Level 1"/>
              </a:rPr>
              <a:t>Code Snippet</a:t>
            </a:r>
          </a:p>
        </p:txBody>
      </p:sp>
    </p:spTree>
    <p:extLst>
      <p:ext uri="{BB962C8B-B14F-4D97-AF65-F5344CB8AC3E}">
        <p14:creationId xmlns:p14="http://schemas.microsoft.com/office/powerpoint/2010/main" val="2715378022"/>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9799-F9F5-4562-8061-77567C2CA5A2}"/>
              </a:ext>
            </a:extLst>
          </p:cNvPr>
          <p:cNvSpPr>
            <a:spLocks noGrp="1"/>
          </p:cNvSpPr>
          <p:nvPr>
            <p:ph type="ctrTitle"/>
          </p:nvPr>
        </p:nvSpPr>
        <p:spPr/>
        <p:txBody>
          <a:bodyPr/>
          <a:lstStyle/>
          <a:p>
            <a:r>
              <a:rPr lang="en-US" dirty="0"/>
              <a:t>Let us work on use case</a:t>
            </a:r>
          </a:p>
        </p:txBody>
      </p:sp>
      <p:sp>
        <p:nvSpPr>
          <p:cNvPr id="3" name="Subtitle 2">
            <a:extLst>
              <a:ext uri="{FF2B5EF4-FFF2-40B4-BE49-F238E27FC236}">
                <a16:creationId xmlns:a16="http://schemas.microsoft.com/office/drawing/2014/main" id="{616E72AC-5E0F-453A-B1E2-AA790B913983}"/>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4256765599"/>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D9FDC-04F7-4294-BBB5-5B19C2FC3D2B}"/>
              </a:ext>
            </a:extLst>
          </p:cNvPr>
          <p:cNvSpPr>
            <a:spLocks noGrp="1"/>
          </p:cNvSpPr>
          <p:nvPr>
            <p:ph type="title"/>
          </p:nvPr>
        </p:nvSpPr>
        <p:spPr/>
        <p:txBody>
          <a:bodyPr/>
          <a:lstStyle/>
          <a:p>
            <a:r>
              <a:rPr lang="en-US" dirty="0"/>
              <a:t>Bank Customer Management System</a:t>
            </a:r>
          </a:p>
        </p:txBody>
      </p:sp>
      <p:sp>
        <p:nvSpPr>
          <p:cNvPr id="4" name="Content Placeholder 5">
            <a:extLst>
              <a:ext uri="{FF2B5EF4-FFF2-40B4-BE49-F238E27FC236}">
                <a16:creationId xmlns:a16="http://schemas.microsoft.com/office/drawing/2014/main" id="{FA31C0CD-1220-4C78-8BBC-FBA814AA8958}"/>
              </a:ext>
            </a:extLst>
          </p:cNvPr>
          <p:cNvSpPr>
            <a:spLocks noGrp="1"/>
          </p:cNvSpPr>
          <p:nvPr>
            <p:ph idx="1"/>
          </p:nvPr>
        </p:nvSpPr>
        <p:spPr>
          <a:xfrm>
            <a:off x="323849" y="1371600"/>
            <a:ext cx="4629151" cy="5286600"/>
          </a:xfrm>
        </p:spPr>
        <p:txBody>
          <a:bodyPr>
            <a:normAutofit/>
          </a:bodyPr>
          <a:lstStyle/>
          <a:p>
            <a:r>
              <a:rPr lang="en-US" dirty="0"/>
              <a:t>While adding the customer, make sure admin provides valid entries like name can only have alphabets, email should be valid one , contact no should have 10 digits and account type can be either Savings or current.</a:t>
            </a:r>
          </a:p>
          <a:p>
            <a:r>
              <a:rPr lang="en-US" dirty="0"/>
              <a:t>If any one of the condition fails, the customer should not be added in the array and display the appropriate error message using custom exceptions.</a:t>
            </a:r>
          </a:p>
          <a:p>
            <a:r>
              <a:rPr lang="en-US" dirty="0"/>
              <a:t>Only for valid entries, it should be added in array.</a:t>
            </a:r>
          </a:p>
          <a:p>
            <a:r>
              <a:rPr lang="en-US" dirty="0"/>
              <a:t>While taking the input from the user to search a customer using customer id, make sure it has to be an integer else display the appropriate error message using custom exceptions.</a:t>
            </a:r>
          </a:p>
          <a:p>
            <a:endParaRPr lang="en-US" dirty="0"/>
          </a:p>
          <a:p>
            <a:endParaRPr lang="en-US" dirty="0"/>
          </a:p>
          <a:p>
            <a:endParaRPr lang="en-US" dirty="0"/>
          </a:p>
          <a:p>
            <a:endParaRPr lang="en-US" dirty="0"/>
          </a:p>
          <a:p>
            <a:pPr marL="0" indent="0">
              <a:buNone/>
            </a:pPr>
            <a:endParaRPr lang="en-US" dirty="0"/>
          </a:p>
        </p:txBody>
      </p:sp>
      <p:pic>
        <p:nvPicPr>
          <p:cNvPr id="3" name="Picture 2">
            <a:extLst>
              <a:ext uri="{FF2B5EF4-FFF2-40B4-BE49-F238E27FC236}">
                <a16:creationId xmlns:a16="http://schemas.microsoft.com/office/drawing/2014/main" id="{B42A4686-5FDA-490C-8B48-4188A87AEC09}"/>
              </a:ext>
            </a:extLst>
          </p:cNvPr>
          <p:cNvPicPr>
            <a:picLocks noChangeAspect="1"/>
          </p:cNvPicPr>
          <p:nvPr/>
        </p:nvPicPr>
        <p:blipFill>
          <a:blip r:embed="rId2"/>
          <a:stretch>
            <a:fillRect/>
          </a:stretch>
        </p:blipFill>
        <p:spPr>
          <a:xfrm>
            <a:off x="4953000" y="1371600"/>
            <a:ext cx="4805950" cy="1134899"/>
          </a:xfrm>
          <a:prstGeom prst="rect">
            <a:avLst/>
          </a:prstGeom>
          <a:ln>
            <a:solidFill>
              <a:schemeClr val="tx1"/>
            </a:solidFill>
          </a:ln>
        </p:spPr>
      </p:pic>
    </p:spTree>
    <p:extLst>
      <p:ext uri="{BB962C8B-B14F-4D97-AF65-F5344CB8AC3E}">
        <p14:creationId xmlns:p14="http://schemas.microsoft.com/office/powerpoint/2010/main" val="895146163"/>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EF715-9D31-4BCB-BED0-59BF3C20EFB9}"/>
              </a:ext>
            </a:extLst>
          </p:cNvPr>
          <p:cNvSpPr>
            <a:spLocks noGrp="1"/>
          </p:cNvSpPr>
          <p:nvPr>
            <p:ph type="ctrTitle"/>
          </p:nvPr>
        </p:nvSpPr>
        <p:spPr/>
        <p:txBody>
          <a:bodyPr/>
          <a:lstStyle/>
          <a:p>
            <a:r>
              <a:rPr lang="en-US" dirty="0"/>
              <a:t>Collection Framework</a:t>
            </a:r>
          </a:p>
        </p:txBody>
      </p:sp>
      <p:sp>
        <p:nvSpPr>
          <p:cNvPr id="3" name="Subtitle 2">
            <a:extLst>
              <a:ext uri="{FF2B5EF4-FFF2-40B4-BE49-F238E27FC236}">
                <a16:creationId xmlns:a16="http://schemas.microsoft.com/office/drawing/2014/main" id="{D82CE8E9-ADAB-4B30-A3D3-0A1FEF59162E}"/>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136740064"/>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FE3DC-3B71-4828-B6FE-8F0533855565}"/>
              </a:ext>
            </a:extLst>
          </p:cNvPr>
          <p:cNvSpPr>
            <a:spLocks noGrp="1"/>
          </p:cNvSpPr>
          <p:nvPr>
            <p:ph type="title"/>
          </p:nvPr>
        </p:nvSpPr>
        <p:spPr>
          <a:xfrm>
            <a:off x="324091" y="199800"/>
            <a:ext cx="9259747" cy="702000"/>
          </a:xfrm>
        </p:spPr>
        <p:txBody>
          <a:bodyPr/>
          <a:lstStyle/>
          <a:p>
            <a:r>
              <a:rPr lang="en-US" dirty="0"/>
              <a:t>Module 4 : Collection Framework</a:t>
            </a:r>
          </a:p>
        </p:txBody>
      </p:sp>
      <p:sp>
        <p:nvSpPr>
          <p:cNvPr id="5" name="Rectangle: Rounded Corners 4">
            <a:extLst>
              <a:ext uri="{FF2B5EF4-FFF2-40B4-BE49-F238E27FC236}">
                <a16:creationId xmlns:a16="http://schemas.microsoft.com/office/drawing/2014/main" id="{7B052245-514A-4C31-B4F3-73F83A17CD71}"/>
              </a:ext>
            </a:extLst>
          </p:cNvPr>
          <p:cNvSpPr/>
          <p:nvPr/>
        </p:nvSpPr>
        <p:spPr>
          <a:xfrm>
            <a:off x="5730362" y="2107129"/>
            <a:ext cx="2955756" cy="699995"/>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Body Level 1"/>
              </a:rPr>
              <a:t>Wrapper Class</a:t>
            </a:r>
          </a:p>
        </p:txBody>
      </p:sp>
      <p:sp>
        <p:nvSpPr>
          <p:cNvPr id="6" name="Rectangle: Rounded Corners 5">
            <a:extLst>
              <a:ext uri="{FF2B5EF4-FFF2-40B4-BE49-F238E27FC236}">
                <a16:creationId xmlns:a16="http://schemas.microsoft.com/office/drawing/2014/main" id="{DF47FEA2-01AD-4816-9FA0-FCA8DFBBE98B}"/>
              </a:ext>
            </a:extLst>
          </p:cNvPr>
          <p:cNvSpPr/>
          <p:nvPr/>
        </p:nvSpPr>
        <p:spPr>
          <a:xfrm>
            <a:off x="5707664" y="3436287"/>
            <a:ext cx="3185724" cy="702000"/>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Body Level 1"/>
              </a:rPr>
              <a:t>Overview of Collection Framework</a:t>
            </a:r>
          </a:p>
        </p:txBody>
      </p:sp>
      <p:sp>
        <p:nvSpPr>
          <p:cNvPr id="7" name="Rectangle: Rounded Corners 6">
            <a:extLst>
              <a:ext uri="{FF2B5EF4-FFF2-40B4-BE49-F238E27FC236}">
                <a16:creationId xmlns:a16="http://schemas.microsoft.com/office/drawing/2014/main" id="{CD93C923-896B-4AED-9CF1-C2411CFA8E21}"/>
              </a:ext>
            </a:extLst>
          </p:cNvPr>
          <p:cNvSpPr/>
          <p:nvPr/>
        </p:nvSpPr>
        <p:spPr>
          <a:xfrm>
            <a:off x="386041" y="4965703"/>
            <a:ext cx="2122147" cy="693804"/>
          </a:xfrm>
          <a:prstGeom prst="round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Body Level 1"/>
              </a:rPr>
              <a:t>Collection</a:t>
            </a:r>
          </a:p>
        </p:txBody>
      </p:sp>
      <p:sp>
        <p:nvSpPr>
          <p:cNvPr id="8" name="Rectangle: Rounded Corners 7">
            <a:extLst>
              <a:ext uri="{FF2B5EF4-FFF2-40B4-BE49-F238E27FC236}">
                <a16:creationId xmlns:a16="http://schemas.microsoft.com/office/drawing/2014/main" id="{50795AE4-A55E-4173-8355-7A9B71E96AB9}"/>
              </a:ext>
            </a:extLst>
          </p:cNvPr>
          <p:cNvSpPr/>
          <p:nvPr/>
        </p:nvSpPr>
        <p:spPr>
          <a:xfrm>
            <a:off x="7990976" y="4931920"/>
            <a:ext cx="1390285" cy="702000"/>
          </a:xfrm>
          <a:prstGeom prst="round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Body Level 1"/>
              </a:rPr>
              <a:t>Map</a:t>
            </a:r>
          </a:p>
        </p:txBody>
      </p:sp>
      <p:sp>
        <p:nvSpPr>
          <p:cNvPr id="10" name="Rectangle: Rounded Corners 9">
            <a:extLst>
              <a:ext uri="{FF2B5EF4-FFF2-40B4-BE49-F238E27FC236}">
                <a16:creationId xmlns:a16="http://schemas.microsoft.com/office/drawing/2014/main" id="{AF9683D6-AA01-4675-AFA7-570E6AFCE998}"/>
              </a:ext>
            </a:extLst>
          </p:cNvPr>
          <p:cNvSpPr/>
          <p:nvPr/>
        </p:nvSpPr>
        <p:spPr>
          <a:xfrm>
            <a:off x="1012612" y="3484005"/>
            <a:ext cx="3185725" cy="702000"/>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Body Level 1"/>
              </a:rPr>
              <a:t>Hierarchy of Collection Framework</a:t>
            </a:r>
          </a:p>
        </p:txBody>
      </p:sp>
      <p:sp>
        <p:nvSpPr>
          <p:cNvPr id="12" name="Rectangle: Rounded Corners 11">
            <a:extLst>
              <a:ext uri="{FF2B5EF4-FFF2-40B4-BE49-F238E27FC236}">
                <a16:creationId xmlns:a16="http://schemas.microsoft.com/office/drawing/2014/main" id="{4F7611AB-E7F4-4C29-BE54-B4DBA05DA904}"/>
              </a:ext>
            </a:extLst>
          </p:cNvPr>
          <p:cNvSpPr/>
          <p:nvPr/>
        </p:nvSpPr>
        <p:spPr>
          <a:xfrm>
            <a:off x="5524509" y="4965703"/>
            <a:ext cx="1390285" cy="668217"/>
          </a:xfrm>
          <a:prstGeom prst="round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Body Level 1"/>
              </a:rPr>
              <a:t>Set</a:t>
            </a:r>
          </a:p>
        </p:txBody>
      </p:sp>
      <p:sp>
        <p:nvSpPr>
          <p:cNvPr id="13" name="Rectangle: Rounded Corners 12">
            <a:extLst>
              <a:ext uri="{FF2B5EF4-FFF2-40B4-BE49-F238E27FC236}">
                <a16:creationId xmlns:a16="http://schemas.microsoft.com/office/drawing/2014/main" id="{4E9F3764-7254-4C19-AD02-D09A1B69545F}"/>
              </a:ext>
            </a:extLst>
          </p:cNvPr>
          <p:cNvSpPr/>
          <p:nvPr/>
        </p:nvSpPr>
        <p:spPr>
          <a:xfrm>
            <a:off x="3451560" y="4937199"/>
            <a:ext cx="1129576" cy="750811"/>
          </a:xfrm>
          <a:prstGeom prst="roundRect">
            <a:avLst/>
          </a:prstGeom>
          <a:solidFill>
            <a:schemeClr val="accent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Body Level 1"/>
              </a:rPr>
              <a:t>List</a:t>
            </a:r>
          </a:p>
        </p:txBody>
      </p:sp>
      <p:sp>
        <p:nvSpPr>
          <p:cNvPr id="11" name="Rectangle: Rounded Corners 10">
            <a:extLst>
              <a:ext uri="{FF2B5EF4-FFF2-40B4-BE49-F238E27FC236}">
                <a16:creationId xmlns:a16="http://schemas.microsoft.com/office/drawing/2014/main" id="{B3FE9122-833B-4357-9334-6A9E1DADC352}"/>
              </a:ext>
            </a:extLst>
          </p:cNvPr>
          <p:cNvSpPr/>
          <p:nvPr/>
        </p:nvSpPr>
        <p:spPr>
          <a:xfrm>
            <a:off x="1447115" y="2107129"/>
            <a:ext cx="2728524" cy="750811"/>
          </a:xfrm>
          <a:prstGeom prst="round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Body Level 1"/>
              </a:rPr>
              <a:t>Introduce the Module 4 Use Case</a:t>
            </a:r>
          </a:p>
        </p:txBody>
      </p:sp>
      <p:sp>
        <p:nvSpPr>
          <p:cNvPr id="3" name="Arrow: Right 2">
            <a:extLst>
              <a:ext uri="{FF2B5EF4-FFF2-40B4-BE49-F238E27FC236}">
                <a16:creationId xmlns:a16="http://schemas.microsoft.com/office/drawing/2014/main" id="{4A8865B1-1B11-49E1-9A76-DCB041FEF3D8}"/>
              </a:ext>
            </a:extLst>
          </p:cNvPr>
          <p:cNvSpPr/>
          <p:nvPr/>
        </p:nvSpPr>
        <p:spPr>
          <a:xfrm>
            <a:off x="4236701" y="2307535"/>
            <a:ext cx="1470963" cy="30133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rrow: Right 13">
            <a:extLst>
              <a:ext uri="{FF2B5EF4-FFF2-40B4-BE49-F238E27FC236}">
                <a16:creationId xmlns:a16="http://schemas.microsoft.com/office/drawing/2014/main" id="{B7283F12-E733-476A-A730-C6B7C924614B}"/>
              </a:ext>
            </a:extLst>
          </p:cNvPr>
          <p:cNvSpPr/>
          <p:nvPr/>
        </p:nvSpPr>
        <p:spPr>
          <a:xfrm>
            <a:off x="2575699" y="5134337"/>
            <a:ext cx="875861" cy="2508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Arrow: Right 14">
            <a:extLst>
              <a:ext uri="{FF2B5EF4-FFF2-40B4-BE49-F238E27FC236}">
                <a16:creationId xmlns:a16="http://schemas.microsoft.com/office/drawing/2014/main" id="{59EBCC71-AFDE-4C83-8D0E-FDA9C53C88C4}"/>
              </a:ext>
            </a:extLst>
          </p:cNvPr>
          <p:cNvSpPr/>
          <p:nvPr/>
        </p:nvSpPr>
        <p:spPr>
          <a:xfrm>
            <a:off x="4629483" y="5187202"/>
            <a:ext cx="875861" cy="2508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row: Right 15">
            <a:extLst>
              <a:ext uri="{FF2B5EF4-FFF2-40B4-BE49-F238E27FC236}">
                <a16:creationId xmlns:a16="http://schemas.microsoft.com/office/drawing/2014/main" id="{9AA05643-F343-42A8-B6CF-11C04DB7197F}"/>
              </a:ext>
            </a:extLst>
          </p:cNvPr>
          <p:cNvSpPr/>
          <p:nvPr/>
        </p:nvSpPr>
        <p:spPr>
          <a:xfrm>
            <a:off x="7034009" y="5187202"/>
            <a:ext cx="875861" cy="2508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Arrow: Right 16">
            <a:extLst>
              <a:ext uri="{FF2B5EF4-FFF2-40B4-BE49-F238E27FC236}">
                <a16:creationId xmlns:a16="http://schemas.microsoft.com/office/drawing/2014/main" id="{D9D27953-26BC-4695-BD56-5F3962377C32}"/>
              </a:ext>
            </a:extLst>
          </p:cNvPr>
          <p:cNvSpPr/>
          <p:nvPr/>
        </p:nvSpPr>
        <p:spPr>
          <a:xfrm flipH="1">
            <a:off x="4175638" y="3664139"/>
            <a:ext cx="1419327" cy="3504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Down 8">
            <a:extLst>
              <a:ext uri="{FF2B5EF4-FFF2-40B4-BE49-F238E27FC236}">
                <a16:creationId xmlns:a16="http://schemas.microsoft.com/office/drawing/2014/main" id="{3AE06E50-878A-4529-A2E5-D969F9942EF1}"/>
              </a:ext>
            </a:extLst>
          </p:cNvPr>
          <p:cNvSpPr/>
          <p:nvPr/>
        </p:nvSpPr>
        <p:spPr>
          <a:xfrm>
            <a:off x="7034009" y="2857940"/>
            <a:ext cx="281191" cy="57834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Arrow: Down 17">
            <a:extLst>
              <a:ext uri="{FF2B5EF4-FFF2-40B4-BE49-F238E27FC236}">
                <a16:creationId xmlns:a16="http://schemas.microsoft.com/office/drawing/2014/main" id="{5A6BC9D3-44E8-4167-9148-E4FDBCB5BAB2}"/>
              </a:ext>
            </a:extLst>
          </p:cNvPr>
          <p:cNvSpPr/>
          <p:nvPr/>
        </p:nvSpPr>
        <p:spPr>
          <a:xfrm>
            <a:off x="1676400" y="4272428"/>
            <a:ext cx="281191" cy="57834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959307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36DA3-23D3-42A4-8DB9-2181FF61D2BB}"/>
              </a:ext>
            </a:extLst>
          </p:cNvPr>
          <p:cNvSpPr>
            <a:spLocks noGrp="1"/>
          </p:cNvSpPr>
          <p:nvPr>
            <p:ph type="title"/>
          </p:nvPr>
        </p:nvSpPr>
        <p:spPr/>
        <p:txBody>
          <a:bodyPr/>
          <a:lstStyle/>
          <a:p>
            <a:r>
              <a:rPr lang="en-US" dirty="0"/>
              <a:t>JDK, JRE and JVM</a:t>
            </a:r>
          </a:p>
        </p:txBody>
      </p:sp>
      <p:sp>
        <p:nvSpPr>
          <p:cNvPr id="3" name="Content Placeholder 2">
            <a:extLst>
              <a:ext uri="{FF2B5EF4-FFF2-40B4-BE49-F238E27FC236}">
                <a16:creationId xmlns:a16="http://schemas.microsoft.com/office/drawing/2014/main" id="{C4149261-A088-4F21-BBB5-83E43CC4677B}"/>
              </a:ext>
            </a:extLst>
          </p:cNvPr>
          <p:cNvSpPr>
            <a:spLocks noGrp="1"/>
          </p:cNvSpPr>
          <p:nvPr>
            <p:ph idx="1"/>
          </p:nvPr>
        </p:nvSpPr>
        <p:spPr>
          <a:xfrm>
            <a:off x="324091" y="1295400"/>
            <a:ext cx="5467109" cy="4722210"/>
          </a:xfrm>
        </p:spPr>
        <p:txBody>
          <a:bodyPr/>
          <a:lstStyle/>
          <a:p>
            <a:r>
              <a:rPr lang="en-US" dirty="0"/>
              <a:t>JRE and JDK come as installer while JVM is bundled with them.</a:t>
            </a:r>
          </a:p>
          <a:p>
            <a:r>
              <a:rPr lang="en-US" dirty="0"/>
              <a:t>The JDK also called Java Development Kit is a superset of the JRE, and contains everything that is in the JRE, plus tools such as the compilers and debuggers necessary for developing applets and applications.</a:t>
            </a:r>
          </a:p>
          <a:p>
            <a:r>
              <a:rPr lang="en-US" dirty="0"/>
              <a:t>The Java Runtime Environment (JRE) provides the libraries, the Java Virtual Machine, and other components to run applets and applications written in the Java programming language. JRE does not contain tools and utilities such as compilers or debuggers for developing applets and applications.</a:t>
            </a:r>
          </a:p>
          <a:p>
            <a:pPr>
              <a:lnSpc>
                <a:spcPts val="1673"/>
              </a:lnSpc>
            </a:pPr>
            <a:r>
              <a:rPr lang="en-CA" dirty="0">
                <a:cs typeface="Calibri"/>
              </a:rPr>
              <a:t>Java Virtual Machine(JVM ) is platform dependent and it interprets the Byte Code in to specific  Machine language of the platform.</a:t>
            </a:r>
          </a:p>
          <a:p>
            <a:endParaRPr lang="en-US" dirty="0"/>
          </a:p>
          <a:p>
            <a:endParaRPr lang="en-US" dirty="0"/>
          </a:p>
          <a:p>
            <a:endParaRPr lang="en-US" dirty="0"/>
          </a:p>
        </p:txBody>
      </p:sp>
      <p:sp>
        <p:nvSpPr>
          <p:cNvPr id="4" name="Rectangle 3">
            <a:extLst>
              <a:ext uri="{FF2B5EF4-FFF2-40B4-BE49-F238E27FC236}">
                <a16:creationId xmlns:a16="http://schemas.microsoft.com/office/drawing/2014/main" id="{ECBF8F97-944B-46A4-9308-6C3B98E7870E}"/>
              </a:ext>
            </a:extLst>
          </p:cNvPr>
          <p:cNvSpPr/>
          <p:nvPr/>
        </p:nvSpPr>
        <p:spPr>
          <a:xfrm>
            <a:off x="5791200" y="1600200"/>
            <a:ext cx="3962400" cy="36576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8425B96D-00A4-41C7-AEF8-B766456F235E}"/>
              </a:ext>
            </a:extLst>
          </p:cNvPr>
          <p:cNvSpPr/>
          <p:nvPr/>
        </p:nvSpPr>
        <p:spPr>
          <a:xfrm>
            <a:off x="5943600" y="2057400"/>
            <a:ext cx="1981200" cy="25146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E660A65E-D85C-497F-823F-D60BB6E9740F}"/>
              </a:ext>
            </a:extLst>
          </p:cNvPr>
          <p:cNvSpPr/>
          <p:nvPr/>
        </p:nvSpPr>
        <p:spPr>
          <a:xfrm>
            <a:off x="5989721" y="3048000"/>
            <a:ext cx="868279" cy="762000"/>
          </a:xfrm>
          <a:prstGeom prst="ellipse">
            <a:avLst/>
          </a:prstGeom>
          <a:solidFill>
            <a:schemeClr val="bg1"/>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Body Level 1"/>
              </a:rPr>
              <a:t>JVM</a:t>
            </a:r>
          </a:p>
        </p:txBody>
      </p:sp>
      <p:sp>
        <p:nvSpPr>
          <p:cNvPr id="7" name="Rectangle 6">
            <a:extLst>
              <a:ext uri="{FF2B5EF4-FFF2-40B4-BE49-F238E27FC236}">
                <a16:creationId xmlns:a16="http://schemas.microsoft.com/office/drawing/2014/main" id="{91E7CF8E-E16F-40BA-B837-7D9342119797}"/>
              </a:ext>
            </a:extLst>
          </p:cNvPr>
          <p:cNvSpPr/>
          <p:nvPr/>
        </p:nvSpPr>
        <p:spPr>
          <a:xfrm>
            <a:off x="8115300" y="2057400"/>
            <a:ext cx="1447800" cy="2514600"/>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Body Level 1"/>
              </a:rPr>
              <a:t>Development Tools like compiler, debugger</a:t>
            </a:r>
          </a:p>
        </p:txBody>
      </p:sp>
      <p:sp>
        <p:nvSpPr>
          <p:cNvPr id="9" name="TextBox 8">
            <a:extLst>
              <a:ext uri="{FF2B5EF4-FFF2-40B4-BE49-F238E27FC236}">
                <a16:creationId xmlns:a16="http://schemas.microsoft.com/office/drawing/2014/main" id="{61B4DCF3-4286-4F65-812B-D6AB65E216AD}"/>
              </a:ext>
            </a:extLst>
          </p:cNvPr>
          <p:cNvSpPr txBox="1"/>
          <p:nvPr/>
        </p:nvSpPr>
        <p:spPr>
          <a:xfrm>
            <a:off x="6705600" y="4611742"/>
            <a:ext cx="1066800" cy="369332"/>
          </a:xfrm>
          <a:prstGeom prst="rect">
            <a:avLst/>
          </a:prstGeom>
          <a:noFill/>
        </p:spPr>
        <p:txBody>
          <a:bodyPr wrap="square" rtlCol="0">
            <a:spAutoFit/>
          </a:bodyPr>
          <a:lstStyle/>
          <a:p>
            <a:r>
              <a:rPr lang="en-US" dirty="0">
                <a:latin typeface="Body Level 1"/>
              </a:rPr>
              <a:t>JRE</a:t>
            </a:r>
          </a:p>
        </p:txBody>
      </p:sp>
      <p:sp>
        <p:nvSpPr>
          <p:cNvPr id="10" name="TextBox 9">
            <a:extLst>
              <a:ext uri="{FF2B5EF4-FFF2-40B4-BE49-F238E27FC236}">
                <a16:creationId xmlns:a16="http://schemas.microsoft.com/office/drawing/2014/main" id="{964C9F53-E1CE-4A8D-99B1-572AFFD835AB}"/>
              </a:ext>
            </a:extLst>
          </p:cNvPr>
          <p:cNvSpPr txBox="1"/>
          <p:nvPr/>
        </p:nvSpPr>
        <p:spPr>
          <a:xfrm>
            <a:off x="7467600" y="5297542"/>
            <a:ext cx="1010653" cy="369332"/>
          </a:xfrm>
          <a:prstGeom prst="rect">
            <a:avLst/>
          </a:prstGeom>
          <a:noFill/>
        </p:spPr>
        <p:txBody>
          <a:bodyPr wrap="square" rtlCol="0">
            <a:spAutoFit/>
          </a:bodyPr>
          <a:lstStyle/>
          <a:p>
            <a:r>
              <a:rPr lang="en-US" dirty="0">
                <a:latin typeface="Body Level 1"/>
              </a:rPr>
              <a:t>JDK</a:t>
            </a:r>
          </a:p>
        </p:txBody>
      </p:sp>
      <p:sp>
        <p:nvSpPr>
          <p:cNvPr id="11" name="Rectangle 10">
            <a:extLst>
              <a:ext uri="{FF2B5EF4-FFF2-40B4-BE49-F238E27FC236}">
                <a16:creationId xmlns:a16="http://schemas.microsoft.com/office/drawing/2014/main" id="{492EB56B-F1D4-454B-9503-D3665ED67A51}"/>
              </a:ext>
            </a:extLst>
          </p:cNvPr>
          <p:cNvSpPr/>
          <p:nvPr/>
        </p:nvSpPr>
        <p:spPr>
          <a:xfrm>
            <a:off x="6904121" y="2667000"/>
            <a:ext cx="970547" cy="1295400"/>
          </a:xfrm>
          <a:prstGeom prst="rect">
            <a:avLst/>
          </a:prstGeom>
          <a:solidFill>
            <a:srgbClr val="F9FC8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Body Level 1"/>
              </a:rPr>
              <a:t>Set of libraries+ components</a:t>
            </a:r>
          </a:p>
        </p:txBody>
      </p:sp>
    </p:spTree>
    <p:extLst>
      <p:ext uri="{BB962C8B-B14F-4D97-AF65-F5344CB8AC3E}">
        <p14:creationId xmlns:p14="http://schemas.microsoft.com/office/powerpoint/2010/main" val="1528171236"/>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C9D3C-F729-4C6A-99B1-C60C8EAFDDBF}"/>
              </a:ext>
            </a:extLst>
          </p:cNvPr>
          <p:cNvSpPr>
            <a:spLocks noGrp="1"/>
          </p:cNvSpPr>
          <p:nvPr>
            <p:ph type="ctrTitle"/>
          </p:nvPr>
        </p:nvSpPr>
        <p:spPr/>
        <p:txBody>
          <a:bodyPr/>
          <a:lstStyle/>
          <a:p>
            <a:r>
              <a:rPr lang="en-US" dirty="0"/>
              <a:t>Introducing the use case</a:t>
            </a:r>
          </a:p>
        </p:txBody>
      </p:sp>
      <p:sp>
        <p:nvSpPr>
          <p:cNvPr id="3" name="Subtitle 2">
            <a:extLst>
              <a:ext uri="{FF2B5EF4-FFF2-40B4-BE49-F238E27FC236}">
                <a16:creationId xmlns:a16="http://schemas.microsoft.com/office/drawing/2014/main" id="{8F0436E9-DF89-4F09-A704-B3FD9612FC52}"/>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48941222"/>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D9FDC-04F7-4294-BBB5-5B19C2FC3D2B}"/>
              </a:ext>
            </a:extLst>
          </p:cNvPr>
          <p:cNvSpPr>
            <a:spLocks noGrp="1"/>
          </p:cNvSpPr>
          <p:nvPr>
            <p:ph type="title"/>
          </p:nvPr>
        </p:nvSpPr>
        <p:spPr/>
        <p:txBody>
          <a:bodyPr/>
          <a:lstStyle/>
          <a:p>
            <a:r>
              <a:rPr lang="en-US" dirty="0"/>
              <a:t>Bank Customer Management System</a:t>
            </a:r>
          </a:p>
        </p:txBody>
      </p:sp>
      <p:sp>
        <p:nvSpPr>
          <p:cNvPr id="4" name="Content Placeholder 5">
            <a:extLst>
              <a:ext uri="{FF2B5EF4-FFF2-40B4-BE49-F238E27FC236}">
                <a16:creationId xmlns:a16="http://schemas.microsoft.com/office/drawing/2014/main" id="{FA31C0CD-1220-4C78-8BBC-FBA814AA8958}"/>
              </a:ext>
            </a:extLst>
          </p:cNvPr>
          <p:cNvSpPr>
            <a:spLocks noGrp="1"/>
          </p:cNvSpPr>
          <p:nvPr>
            <p:ph idx="1"/>
          </p:nvPr>
        </p:nvSpPr>
        <p:spPr>
          <a:xfrm>
            <a:off x="323849" y="1295400"/>
            <a:ext cx="9259747" cy="5362800"/>
          </a:xfrm>
        </p:spPr>
        <p:txBody>
          <a:bodyPr>
            <a:normAutofit/>
          </a:bodyPr>
          <a:lstStyle/>
          <a:p>
            <a:r>
              <a:rPr lang="en-US" dirty="0"/>
              <a:t>Convert array into </a:t>
            </a:r>
            <a:r>
              <a:rPr lang="en-US" dirty="0" err="1"/>
              <a:t>ArrayList</a:t>
            </a:r>
            <a:r>
              <a:rPr lang="en-US" dirty="0"/>
              <a:t> and make the corresponding code changes.</a:t>
            </a:r>
          </a:p>
          <a:p>
            <a:r>
              <a:rPr lang="en-US" dirty="0"/>
              <a:t>If user enters 4 , delete the matched customer details.</a:t>
            </a:r>
          </a:p>
          <a:p>
            <a:endParaRPr lang="en-US" dirty="0"/>
          </a:p>
          <a:p>
            <a:endParaRPr lang="en-US" dirty="0"/>
          </a:p>
          <a:p>
            <a:pPr marL="0" indent="0">
              <a:buNone/>
            </a:pPr>
            <a:endParaRPr lang="en-US" dirty="0"/>
          </a:p>
          <a:p>
            <a:endParaRPr lang="en-US" dirty="0"/>
          </a:p>
          <a:p>
            <a:endParaRPr lang="en-US" dirty="0"/>
          </a:p>
          <a:p>
            <a:pPr marL="0" indent="0">
              <a:buNone/>
            </a:pPr>
            <a:endParaRPr lang="en-US" dirty="0"/>
          </a:p>
        </p:txBody>
      </p:sp>
      <p:pic>
        <p:nvPicPr>
          <p:cNvPr id="7" name="Picture 6">
            <a:extLst>
              <a:ext uri="{FF2B5EF4-FFF2-40B4-BE49-F238E27FC236}">
                <a16:creationId xmlns:a16="http://schemas.microsoft.com/office/drawing/2014/main" id="{50BB55C3-2359-4FC5-A72C-D0129F3C881A}"/>
              </a:ext>
            </a:extLst>
          </p:cNvPr>
          <p:cNvPicPr>
            <a:picLocks noChangeAspect="1"/>
          </p:cNvPicPr>
          <p:nvPr/>
        </p:nvPicPr>
        <p:blipFill>
          <a:blip r:embed="rId2"/>
          <a:stretch>
            <a:fillRect/>
          </a:stretch>
        </p:blipFill>
        <p:spPr>
          <a:xfrm>
            <a:off x="457200" y="2133600"/>
            <a:ext cx="5567180" cy="1021008"/>
          </a:xfrm>
          <a:prstGeom prst="rect">
            <a:avLst/>
          </a:prstGeom>
          <a:ln>
            <a:solidFill>
              <a:schemeClr val="tx1"/>
            </a:solidFill>
          </a:ln>
        </p:spPr>
      </p:pic>
    </p:spTree>
    <p:extLst>
      <p:ext uri="{BB962C8B-B14F-4D97-AF65-F5344CB8AC3E}">
        <p14:creationId xmlns:p14="http://schemas.microsoft.com/office/powerpoint/2010/main" val="3290234436"/>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9799-F9F5-4562-8061-77567C2CA5A2}"/>
              </a:ext>
            </a:extLst>
          </p:cNvPr>
          <p:cNvSpPr>
            <a:spLocks noGrp="1"/>
          </p:cNvSpPr>
          <p:nvPr>
            <p:ph type="ctrTitle"/>
          </p:nvPr>
        </p:nvSpPr>
        <p:spPr/>
        <p:txBody>
          <a:bodyPr/>
          <a:lstStyle/>
          <a:p>
            <a:r>
              <a:rPr lang="en-US" dirty="0"/>
              <a:t>Wrapper Class</a:t>
            </a:r>
          </a:p>
        </p:txBody>
      </p:sp>
      <p:sp>
        <p:nvSpPr>
          <p:cNvPr id="3" name="Subtitle 2">
            <a:extLst>
              <a:ext uri="{FF2B5EF4-FFF2-40B4-BE49-F238E27FC236}">
                <a16:creationId xmlns:a16="http://schemas.microsoft.com/office/drawing/2014/main" id="{616E72AC-5E0F-453A-B1E2-AA790B913983}"/>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464661202"/>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7A4CA-EF9D-4168-B485-6E1F999BA7B5}"/>
              </a:ext>
            </a:extLst>
          </p:cNvPr>
          <p:cNvSpPr>
            <a:spLocks noGrp="1"/>
          </p:cNvSpPr>
          <p:nvPr>
            <p:ph type="title"/>
          </p:nvPr>
        </p:nvSpPr>
        <p:spPr/>
        <p:txBody>
          <a:bodyPr/>
          <a:lstStyle/>
          <a:p>
            <a:r>
              <a:rPr lang="en-US" dirty="0"/>
              <a:t>Wrapper Class</a:t>
            </a:r>
          </a:p>
        </p:txBody>
      </p:sp>
      <p:sp>
        <p:nvSpPr>
          <p:cNvPr id="3" name="Content Placeholder 2">
            <a:extLst>
              <a:ext uri="{FF2B5EF4-FFF2-40B4-BE49-F238E27FC236}">
                <a16:creationId xmlns:a16="http://schemas.microsoft.com/office/drawing/2014/main" id="{780756D0-58E7-43D2-8BD5-91A051EA8E4B}"/>
              </a:ext>
            </a:extLst>
          </p:cNvPr>
          <p:cNvSpPr>
            <a:spLocks noGrp="1"/>
          </p:cNvSpPr>
          <p:nvPr>
            <p:ph idx="1"/>
          </p:nvPr>
        </p:nvSpPr>
        <p:spPr>
          <a:xfrm>
            <a:off x="324091" y="1470023"/>
            <a:ext cx="4400309" cy="2605308"/>
          </a:xfrm>
        </p:spPr>
        <p:txBody>
          <a:bodyPr/>
          <a:lstStyle/>
          <a:p>
            <a:pPr fontAlgn="base"/>
            <a:r>
              <a:rPr lang="en-US" b="1" dirty="0"/>
              <a:t>Wrapper classes in java</a:t>
            </a:r>
            <a:r>
              <a:rPr lang="en-US" dirty="0"/>
              <a:t> provides the mechanism </a:t>
            </a:r>
            <a:r>
              <a:rPr lang="en-US" i="1" dirty="0"/>
              <a:t>to convert primitive into object and object into primitive</a:t>
            </a:r>
            <a:r>
              <a:rPr lang="en-US" dirty="0"/>
              <a:t>.</a:t>
            </a:r>
          </a:p>
          <a:p>
            <a:pPr fontAlgn="base"/>
            <a:r>
              <a:rPr lang="en-US" dirty="0"/>
              <a:t>Since J2SE 5.0, </a:t>
            </a:r>
            <a:r>
              <a:rPr lang="en-US" b="1" dirty="0"/>
              <a:t>autoboxing</a:t>
            </a:r>
            <a:r>
              <a:rPr lang="en-US" dirty="0"/>
              <a:t> and </a:t>
            </a:r>
            <a:r>
              <a:rPr lang="en-US" b="1" dirty="0"/>
              <a:t>unboxing</a:t>
            </a:r>
            <a:r>
              <a:rPr lang="en-US" dirty="0"/>
              <a:t> feature converts primitive into object and object into primitive automatically. The automatic conversion of primitive into object is known as autoboxing and vice-versa unboxing.</a:t>
            </a:r>
          </a:p>
          <a:p>
            <a:endParaRPr lang="en-US" dirty="0"/>
          </a:p>
        </p:txBody>
      </p:sp>
      <p:pic>
        <p:nvPicPr>
          <p:cNvPr id="4" name="Picture 3">
            <a:extLst>
              <a:ext uri="{FF2B5EF4-FFF2-40B4-BE49-F238E27FC236}">
                <a16:creationId xmlns:a16="http://schemas.microsoft.com/office/drawing/2014/main" id="{A9035A20-5875-4E75-B3E4-096EC9B1F33C}"/>
              </a:ext>
            </a:extLst>
          </p:cNvPr>
          <p:cNvPicPr>
            <a:picLocks noChangeAspect="1"/>
          </p:cNvPicPr>
          <p:nvPr/>
        </p:nvPicPr>
        <p:blipFill>
          <a:blip r:embed="rId2"/>
          <a:stretch>
            <a:fillRect/>
          </a:stretch>
        </p:blipFill>
        <p:spPr>
          <a:xfrm>
            <a:off x="5181602" y="1391318"/>
            <a:ext cx="3955791" cy="2095500"/>
          </a:xfrm>
          <a:prstGeom prst="rect">
            <a:avLst/>
          </a:prstGeom>
        </p:spPr>
      </p:pic>
      <p:pic>
        <p:nvPicPr>
          <p:cNvPr id="5" name="Picture 4">
            <a:extLst>
              <a:ext uri="{FF2B5EF4-FFF2-40B4-BE49-F238E27FC236}">
                <a16:creationId xmlns:a16="http://schemas.microsoft.com/office/drawing/2014/main" id="{670B633A-422B-4B82-BD14-0D734DBA7726}"/>
              </a:ext>
            </a:extLst>
          </p:cNvPr>
          <p:cNvPicPr>
            <a:picLocks noChangeAspect="1"/>
          </p:cNvPicPr>
          <p:nvPr/>
        </p:nvPicPr>
        <p:blipFill>
          <a:blip r:embed="rId3"/>
          <a:stretch>
            <a:fillRect/>
          </a:stretch>
        </p:blipFill>
        <p:spPr>
          <a:xfrm>
            <a:off x="794203" y="4555449"/>
            <a:ext cx="7860393" cy="1576282"/>
          </a:xfrm>
          <a:prstGeom prst="rect">
            <a:avLst/>
          </a:prstGeom>
          <a:ln>
            <a:solidFill>
              <a:schemeClr val="tx1"/>
            </a:solidFill>
          </a:ln>
        </p:spPr>
      </p:pic>
      <p:sp>
        <p:nvSpPr>
          <p:cNvPr id="6" name="TextBox 5">
            <a:extLst>
              <a:ext uri="{FF2B5EF4-FFF2-40B4-BE49-F238E27FC236}">
                <a16:creationId xmlns:a16="http://schemas.microsoft.com/office/drawing/2014/main" id="{FC5A00DB-47DB-4CF0-84A5-87599425F64F}"/>
              </a:ext>
            </a:extLst>
          </p:cNvPr>
          <p:cNvSpPr txBox="1"/>
          <p:nvPr/>
        </p:nvSpPr>
        <p:spPr>
          <a:xfrm>
            <a:off x="5460426" y="3429000"/>
            <a:ext cx="1229072" cy="646331"/>
          </a:xfrm>
          <a:prstGeom prst="rect">
            <a:avLst/>
          </a:prstGeom>
          <a:noFill/>
        </p:spPr>
        <p:txBody>
          <a:bodyPr wrap="square" rtlCol="0">
            <a:spAutoFit/>
          </a:bodyPr>
          <a:lstStyle/>
          <a:p>
            <a:r>
              <a:rPr lang="en-US" dirty="0">
                <a:latin typeface="Body Level 1"/>
              </a:rPr>
              <a:t>Primitive Data Types</a:t>
            </a:r>
          </a:p>
        </p:txBody>
      </p:sp>
      <p:sp>
        <p:nvSpPr>
          <p:cNvPr id="7" name="TextBox 6">
            <a:extLst>
              <a:ext uri="{FF2B5EF4-FFF2-40B4-BE49-F238E27FC236}">
                <a16:creationId xmlns:a16="http://schemas.microsoft.com/office/drawing/2014/main" id="{747BA1E4-7E12-4AFD-89A5-DA9FF291C082}"/>
              </a:ext>
            </a:extLst>
          </p:cNvPr>
          <p:cNvSpPr txBox="1"/>
          <p:nvPr/>
        </p:nvSpPr>
        <p:spPr>
          <a:xfrm>
            <a:off x="7620000" y="3429000"/>
            <a:ext cx="1641766" cy="369332"/>
          </a:xfrm>
          <a:prstGeom prst="rect">
            <a:avLst/>
          </a:prstGeom>
          <a:noFill/>
        </p:spPr>
        <p:txBody>
          <a:bodyPr wrap="square" rtlCol="0">
            <a:spAutoFit/>
          </a:bodyPr>
          <a:lstStyle/>
          <a:p>
            <a:r>
              <a:rPr lang="en-US" dirty="0">
                <a:latin typeface="Body Level 1"/>
              </a:rPr>
              <a:t>Wrapper Class</a:t>
            </a:r>
          </a:p>
        </p:txBody>
      </p:sp>
    </p:spTree>
    <p:extLst>
      <p:ext uri="{BB962C8B-B14F-4D97-AF65-F5344CB8AC3E}">
        <p14:creationId xmlns:p14="http://schemas.microsoft.com/office/powerpoint/2010/main" val="1830731004"/>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9799-F9F5-4562-8061-77567C2CA5A2}"/>
              </a:ext>
            </a:extLst>
          </p:cNvPr>
          <p:cNvSpPr>
            <a:spLocks noGrp="1"/>
          </p:cNvSpPr>
          <p:nvPr>
            <p:ph type="ctrTitle"/>
          </p:nvPr>
        </p:nvSpPr>
        <p:spPr/>
        <p:txBody>
          <a:bodyPr/>
          <a:lstStyle/>
          <a:p>
            <a:r>
              <a:rPr lang="en-US" dirty="0"/>
              <a:t>Collection Framework</a:t>
            </a:r>
          </a:p>
        </p:txBody>
      </p:sp>
      <p:sp>
        <p:nvSpPr>
          <p:cNvPr id="3" name="Subtitle 2">
            <a:extLst>
              <a:ext uri="{FF2B5EF4-FFF2-40B4-BE49-F238E27FC236}">
                <a16:creationId xmlns:a16="http://schemas.microsoft.com/office/drawing/2014/main" id="{616E72AC-5E0F-453A-B1E2-AA790B913983}"/>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077798832"/>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AA05A-83CD-4A9A-9CE5-C5A51639B8AD}"/>
              </a:ext>
            </a:extLst>
          </p:cNvPr>
          <p:cNvSpPr>
            <a:spLocks noGrp="1"/>
          </p:cNvSpPr>
          <p:nvPr>
            <p:ph type="title"/>
          </p:nvPr>
        </p:nvSpPr>
        <p:spPr/>
        <p:txBody>
          <a:bodyPr/>
          <a:lstStyle/>
          <a:p>
            <a:r>
              <a:rPr lang="en-US" dirty="0"/>
              <a:t>Overview of Collection Framework</a:t>
            </a:r>
          </a:p>
        </p:txBody>
      </p:sp>
      <p:sp>
        <p:nvSpPr>
          <p:cNvPr id="3" name="Content Placeholder 2">
            <a:extLst>
              <a:ext uri="{FF2B5EF4-FFF2-40B4-BE49-F238E27FC236}">
                <a16:creationId xmlns:a16="http://schemas.microsoft.com/office/drawing/2014/main" id="{B41D0F96-584A-4FD4-BB75-FE44B2A38489}"/>
              </a:ext>
            </a:extLst>
          </p:cNvPr>
          <p:cNvSpPr>
            <a:spLocks noGrp="1"/>
          </p:cNvSpPr>
          <p:nvPr>
            <p:ph idx="1"/>
          </p:nvPr>
        </p:nvSpPr>
        <p:spPr/>
        <p:txBody>
          <a:bodyPr/>
          <a:lstStyle/>
          <a:p>
            <a:r>
              <a:rPr lang="en-US" dirty="0"/>
              <a:t>The </a:t>
            </a:r>
            <a:r>
              <a:rPr lang="en-US" b="1" dirty="0"/>
              <a:t>Java collections framework</a:t>
            </a:r>
            <a:r>
              <a:rPr lang="en-US" dirty="0"/>
              <a:t> is a set of classes and interfaces that implement commonly reusable collection data structures.</a:t>
            </a:r>
          </a:p>
          <a:p>
            <a:r>
              <a:rPr lang="en-US" dirty="0"/>
              <a:t>Although referred to as a framework, it works in a manner of a library. The collections framework provides both interfaces that define various collections and classes that implement them.</a:t>
            </a:r>
          </a:p>
          <a:p>
            <a:r>
              <a:rPr lang="en-US" dirty="0"/>
              <a:t>Java Collection framework provides many interfaces (Set, List, Queue, Deque) and classes (</a:t>
            </a:r>
            <a:r>
              <a:rPr lang="en-US" dirty="0" err="1"/>
              <a:t>ArrayList</a:t>
            </a:r>
            <a:r>
              <a:rPr lang="en-US" dirty="0"/>
              <a:t>, Vector, LinkedList, </a:t>
            </a:r>
            <a:r>
              <a:rPr lang="en-US" dirty="0" err="1"/>
              <a:t>PriorityQueue</a:t>
            </a:r>
            <a:r>
              <a:rPr lang="en-US" dirty="0"/>
              <a:t>, HashSet, </a:t>
            </a:r>
            <a:r>
              <a:rPr lang="en-US" dirty="0" err="1"/>
              <a:t>LinkedHashSet</a:t>
            </a:r>
            <a:r>
              <a:rPr lang="en-US" dirty="0"/>
              <a:t>, </a:t>
            </a:r>
            <a:r>
              <a:rPr lang="en-US" dirty="0" err="1"/>
              <a:t>TreeSet</a:t>
            </a:r>
            <a:r>
              <a:rPr lang="en-US" dirty="0"/>
              <a:t>).</a:t>
            </a:r>
          </a:p>
          <a:p>
            <a:endParaRPr lang="en-US" dirty="0"/>
          </a:p>
        </p:txBody>
      </p:sp>
    </p:spTree>
    <p:extLst>
      <p:ext uri="{BB962C8B-B14F-4D97-AF65-F5344CB8AC3E}">
        <p14:creationId xmlns:p14="http://schemas.microsoft.com/office/powerpoint/2010/main" val="2557907319"/>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ABD76-60DF-4FA8-A0E1-14675ED332B2}"/>
              </a:ext>
            </a:extLst>
          </p:cNvPr>
          <p:cNvSpPr>
            <a:spLocks noGrp="1"/>
          </p:cNvSpPr>
          <p:nvPr>
            <p:ph type="title"/>
          </p:nvPr>
        </p:nvSpPr>
        <p:spPr/>
        <p:txBody>
          <a:bodyPr/>
          <a:lstStyle/>
          <a:p>
            <a:r>
              <a:rPr lang="en-US" dirty="0"/>
              <a:t>Collection Framework Hierarchy</a:t>
            </a:r>
          </a:p>
        </p:txBody>
      </p:sp>
      <p:sp>
        <p:nvSpPr>
          <p:cNvPr id="4" name="Rectangle: Rounded Corners 3">
            <a:extLst>
              <a:ext uri="{FF2B5EF4-FFF2-40B4-BE49-F238E27FC236}">
                <a16:creationId xmlns:a16="http://schemas.microsoft.com/office/drawing/2014/main" id="{8BE5D4C3-C65C-4C97-A30F-F1312C434985}"/>
              </a:ext>
            </a:extLst>
          </p:cNvPr>
          <p:cNvSpPr/>
          <p:nvPr/>
        </p:nvSpPr>
        <p:spPr>
          <a:xfrm>
            <a:off x="2438400" y="1338003"/>
            <a:ext cx="1524000" cy="35339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Body Level 1"/>
              </a:rPr>
              <a:t>Collection</a:t>
            </a:r>
          </a:p>
        </p:txBody>
      </p:sp>
      <p:sp>
        <p:nvSpPr>
          <p:cNvPr id="5" name="Rectangle: Rounded Corners 4">
            <a:extLst>
              <a:ext uri="{FF2B5EF4-FFF2-40B4-BE49-F238E27FC236}">
                <a16:creationId xmlns:a16="http://schemas.microsoft.com/office/drawing/2014/main" id="{9DDFCA4B-6A88-4641-8BAE-CFF5D87A7176}"/>
              </a:ext>
            </a:extLst>
          </p:cNvPr>
          <p:cNvSpPr/>
          <p:nvPr/>
        </p:nvSpPr>
        <p:spPr>
          <a:xfrm>
            <a:off x="113919" y="2304422"/>
            <a:ext cx="1524000" cy="35339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Body Level 1"/>
              </a:rPr>
              <a:t>Set</a:t>
            </a:r>
          </a:p>
        </p:txBody>
      </p:sp>
      <p:sp>
        <p:nvSpPr>
          <p:cNvPr id="7" name="Rectangle: Rounded Corners 6">
            <a:extLst>
              <a:ext uri="{FF2B5EF4-FFF2-40B4-BE49-F238E27FC236}">
                <a16:creationId xmlns:a16="http://schemas.microsoft.com/office/drawing/2014/main" id="{74587C39-DEA9-4A26-8524-C599299F0F11}"/>
              </a:ext>
            </a:extLst>
          </p:cNvPr>
          <p:cNvSpPr/>
          <p:nvPr/>
        </p:nvSpPr>
        <p:spPr>
          <a:xfrm>
            <a:off x="2438400" y="2285999"/>
            <a:ext cx="1524000" cy="35339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Body Level 1"/>
              </a:rPr>
              <a:t>List</a:t>
            </a:r>
          </a:p>
        </p:txBody>
      </p:sp>
      <p:sp>
        <p:nvSpPr>
          <p:cNvPr id="9" name="Rectangle: Rounded Corners 8">
            <a:extLst>
              <a:ext uri="{FF2B5EF4-FFF2-40B4-BE49-F238E27FC236}">
                <a16:creationId xmlns:a16="http://schemas.microsoft.com/office/drawing/2014/main" id="{E858DCAA-282B-4CC4-B8AA-DF85B94D9C5C}"/>
              </a:ext>
            </a:extLst>
          </p:cNvPr>
          <p:cNvSpPr/>
          <p:nvPr/>
        </p:nvSpPr>
        <p:spPr>
          <a:xfrm>
            <a:off x="4507832" y="2285998"/>
            <a:ext cx="1524000" cy="35339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Body Level 1"/>
              </a:rPr>
              <a:t>Queue</a:t>
            </a:r>
          </a:p>
        </p:txBody>
      </p:sp>
      <p:sp>
        <p:nvSpPr>
          <p:cNvPr id="11" name="Rectangle: Rounded Corners 10">
            <a:extLst>
              <a:ext uri="{FF2B5EF4-FFF2-40B4-BE49-F238E27FC236}">
                <a16:creationId xmlns:a16="http://schemas.microsoft.com/office/drawing/2014/main" id="{C22775CF-1276-404F-89B1-E2ED254831C1}"/>
              </a:ext>
            </a:extLst>
          </p:cNvPr>
          <p:cNvSpPr/>
          <p:nvPr/>
        </p:nvSpPr>
        <p:spPr>
          <a:xfrm>
            <a:off x="842223" y="3196425"/>
            <a:ext cx="1524000" cy="353399"/>
          </a:xfrm>
          <a:prstGeom prst="roundRect">
            <a:avLst/>
          </a:prstGeom>
          <a:solidFill>
            <a:schemeClr val="accent3"/>
          </a:solidFill>
          <a:ln w="57150">
            <a:solidFill>
              <a:srgbClr val="FFFF00"/>
            </a:solidFill>
          </a:ln>
          <a:effectLst>
            <a:glow rad="1016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latin typeface="Body Level 1"/>
              </a:rPr>
              <a:t>HashSet</a:t>
            </a:r>
          </a:p>
        </p:txBody>
      </p:sp>
      <p:sp>
        <p:nvSpPr>
          <p:cNvPr id="13" name="Rectangle: Rounded Corners 12">
            <a:extLst>
              <a:ext uri="{FF2B5EF4-FFF2-40B4-BE49-F238E27FC236}">
                <a16:creationId xmlns:a16="http://schemas.microsoft.com/office/drawing/2014/main" id="{B9D3F983-6354-4EFF-9A9F-ED647F9F456B}"/>
              </a:ext>
            </a:extLst>
          </p:cNvPr>
          <p:cNvSpPr/>
          <p:nvPr/>
        </p:nvSpPr>
        <p:spPr>
          <a:xfrm>
            <a:off x="855755" y="3864602"/>
            <a:ext cx="1724840" cy="317495"/>
          </a:xfrm>
          <a:prstGeom prst="round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latin typeface="Body Level 1"/>
              </a:rPr>
              <a:t>LinkedHashSet</a:t>
            </a:r>
            <a:endParaRPr lang="en-US" dirty="0">
              <a:latin typeface="Body Level 1"/>
            </a:endParaRPr>
          </a:p>
        </p:txBody>
      </p:sp>
      <p:sp>
        <p:nvSpPr>
          <p:cNvPr id="14" name="Rectangle: Rounded Corners 13">
            <a:extLst>
              <a:ext uri="{FF2B5EF4-FFF2-40B4-BE49-F238E27FC236}">
                <a16:creationId xmlns:a16="http://schemas.microsoft.com/office/drawing/2014/main" id="{B4A238F4-CE2E-4862-B77A-F58771DFFBBF}"/>
              </a:ext>
            </a:extLst>
          </p:cNvPr>
          <p:cNvSpPr/>
          <p:nvPr/>
        </p:nvSpPr>
        <p:spPr>
          <a:xfrm>
            <a:off x="231087" y="4684979"/>
            <a:ext cx="1524000" cy="353399"/>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latin typeface="Body Level 1"/>
              </a:rPr>
              <a:t>SortedSet</a:t>
            </a:r>
            <a:endParaRPr lang="en-US" dirty="0">
              <a:latin typeface="Body Level 1"/>
            </a:endParaRPr>
          </a:p>
        </p:txBody>
      </p:sp>
      <p:sp>
        <p:nvSpPr>
          <p:cNvPr id="15" name="Rectangle: Rounded Corners 14">
            <a:extLst>
              <a:ext uri="{FF2B5EF4-FFF2-40B4-BE49-F238E27FC236}">
                <a16:creationId xmlns:a16="http://schemas.microsoft.com/office/drawing/2014/main" id="{D491F55E-562E-4384-B3AD-61D7A4433380}"/>
              </a:ext>
            </a:extLst>
          </p:cNvPr>
          <p:cNvSpPr/>
          <p:nvPr/>
        </p:nvSpPr>
        <p:spPr>
          <a:xfrm>
            <a:off x="3065312" y="3893885"/>
            <a:ext cx="1599436" cy="353399"/>
          </a:xfrm>
          <a:prstGeom prst="round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Body Level 1"/>
              </a:rPr>
              <a:t>LinkedList</a:t>
            </a:r>
          </a:p>
        </p:txBody>
      </p:sp>
      <p:sp>
        <p:nvSpPr>
          <p:cNvPr id="16" name="Rectangle: Rounded Corners 15">
            <a:extLst>
              <a:ext uri="{FF2B5EF4-FFF2-40B4-BE49-F238E27FC236}">
                <a16:creationId xmlns:a16="http://schemas.microsoft.com/office/drawing/2014/main" id="{75EAA45E-22DE-49AD-BBAB-66E6453A33F2}"/>
              </a:ext>
            </a:extLst>
          </p:cNvPr>
          <p:cNvSpPr/>
          <p:nvPr/>
        </p:nvSpPr>
        <p:spPr>
          <a:xfrm>
            <a:off x="712631" y="5368101"/>
            <a:ext cx="1524000" cy="353399"/>
          </a:xfrm>
          <a:prstGeom prst="round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latin typeface="Body Level 1"/>
              </a:rPr>
              <a:t>TreeSet</a:t>
            </a:r>
            <a:endParaRPr lang="en-US" dirty="0">
              <a:latin typeface="Body Level 1"/>
            </a:endParaRPr>
          </a:p>
        </p:txBody>
      </p:sp>
      <p:sp>
        <p:nvSpPr>
          <p:cNvPr id="17" name="Rectangle: Rounded Corners 16">
            <a:extLst>
              <a:ext uri="{FF2B5EF4-FFF2-40B4-BE49-F238E27FC236}">
                <a16:creationId xmlns:a16="http://schemas.microsoft.com/office/drawing/2014/main" id="{913AE9E1-5C78-4ED1-A438-FEF7F61F8B2D}"/>
              </a:ext>
            </a:extLst>
          </p:cNvPr>
          <p:cNvSpPr/>
          <p:nvPr/>
        </p:nvSpPr>
        <p:spPr>
          <a:xfrm>
            <a:off x="3090644" y="3135962"/>
            <a:ext cx="1524000" cy="353399"/>
          </a:xfrm>
          <a:prstGeom prst="roundRect">
            <a:avLst/>
          </a:prstGeom>
          <a:solidFill>
            <a:schemeClr val="accent3"/>
          </a:solidFill>
          <a:ln w="57150">
            <a:solidFill>
              <a:srgbClr val="FFFF00"/>
            </a:solidFill>
          </a:ln>
          <a:effectLst>
            <a:glow rad="1016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err="1">
                <a:latin typeface="Body Level 1"/>
              </a:rPr>
              <a:t>ArrayList</a:t>
            </a:r>
            <a:endParaRPr lang="en-US" dirty="0">
              <a:latin typeface="Body Level 1"/>
            </a:endParaRPr>
          </a:p>
        </p:txBody>
      </p:sp>
      <p:sp>
        <p:nvSpPr>
          <p:cNvPr id="20" name="Rectangle: Rounded Corners 19">
            <a:extLst>
              <a:ext uri="{FF2B5EF4-FFF2-40B4-BE49-F238E27FC236}">
                <a16:creationId xmlns:a16="http://schemas.microsoft.com/office/drawing/2014/main" id="{D4E2B2BD-0E78-4407-BB84-6BF12DEA3B41}"/>
              </a:ext>
            </a:extLst>
          </p:cNvPr>
          <p:cNvSpPr/>
          <p:nvPr/>
        </p:nvSpPr>
        <p:spPr>
          <a:xfrm>
            <a:off x="6744081" y="2260658"/>
            <a:ext cx="1524000" cy="35339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Body Level 1"/>
              </a:rPr>
              <a:t>Map</a:t>
            </a:r>
          </a:p>
        </p:txBody>
      </p:sp>
      <p:sp>
        <p:nvSpPr>
          <p:cNvPr id="24" name="Rectangle: Rounded Corners 23">
            <a:extLst>
              <a:ext uri="{FF2B5EF4-FFF2-40B4-BE49-F238E27FC236}">
                <a16:creationId xmlns:a16="http://schemas.microsoft.com/office/drawing/2014/main" id="{F49AF616-2AAA-41D5-8587-1C98F998D276}"/>
              </a:ext>
            </a:extLst>
          </p:cNvPr>
          <p:cNvSpPr/>
          <p:nvPr/>
        </p:nvSpPr>
        <p:spPr>
          <a:xfrm>
            <a:off x="7632922" y="3846026"/>
            <a:ext cx="1828038" cy="375599"/>
          </a:xfrm>
          <a:prstGeom prst="round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latin typeface="Body Level 1"/>
              </a:rPr>
              <a:t>LinkedHashMap</a:t>
            </a:r>
            <a:endParaRPr lang="en-US" dirty="0">
              <a:latin typeface="Body Level 1"/>
            </a:endParaRPr>
          </a:p>
        </p:txBody>
      </p:sp>
      <p:sp>
        <p:nvSpPr>
          <p:cNvPr id="25" name="Rectangle: Rounded Corners 24">
            <a:extLst>
              <a:ext uri="{FF2B5EF4-FFF2-40B4-BE49-F238E27FC236}">
                <a16:creationId xmlns:a16="http://schemas.microsoft.com/office/drawing/2014/main" id="{030725DA-8B26-44F8-868F-E89ACD0A75B7}"/>
              </a:ext>
            </a:extLst>
          </p:cNvPr>
          <p:cNvSpPr/>
          <p:nvPr/>
        </p:nvSpPr>
        <p:spPr>
          <a:xfrm>
            <a:off x="7006390" y="4625166"/>
            <a:ext cx="1524000" cy="353399"/>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latin typeface="Body Level 1"/>
              </a:rPr>
              <a:t>SortedMap</a:t>
            </a:r>
            <a:endParaRPr lang="en-US" dirty="0">
              <a:latin typeface="Body Level 1"/>
            </a:endParaRPr>
          </a:p>
        </p:txBody>
      </p:sp>
      <p:sp>
        <p:nvSpPr>
          <p:cNvPr id="26" name="Rectangle: Rounded Corners 25">
            <a:extLst>
              <a:ext uri="{FF2B5EF4-FFF2-40B4-BE49-F238E27FC236}">
                <a16:creationId xmlns:a16="http://schemas.microsoft.com/office/drawing/2014/main" id="{AD5A1B74-9808-4FDF-A4AC-D18695718E1D}"/>
              </a:ext>
            </a:extLst>
          </p:cNvPr>
          <p:cNvSpPr/>
          <p:nvPr/>
        </p:nvSpPr>
        <p:spPr>
          <a:xfrm>
            <a:off x="7630714" y="3048318"/>
            <a:ext cx="1524000" cy="353399"/>
          </a:xfrm>
          <a:prstGeom prst="roundRect">
            <a:avLst/>
          </a:prstGeom>
          <a:solidFill>
            <a:schemeClr val="accent3"/>
          </a:solidFill>
          <a:ln w="57150">
            <a:solidFill>
              <a:srgbClr val="FFFF00"/>
            </a:solidFill>
          </a:ln>
          <a:effectLst>
            <a:glow rad="1016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latin typeface="Body Level 1"/>
              </a:rPr>
              <a:t>HashMap</a:t>
            </a:r>
          </a:p>
        </p:txBody>
      </p:sp>
      <p:sp>
        <p:nvSpPr>
          <p:cNvPr id="27" name="Rectangle: Rounded Corners 26">
            <a:extLst>
              <a:ext uri="{FF2B5EF4-FFF2-40B4-BE49-F238E27FC236}">
                <a16:creationId xmlns:a16="http://schemas.microsoft.com/office/drawing/2014/main" id="{D5ED093D-5362-42BB-9A58-37F5A3E463A3}"/>
              </a:ext>
            </a:extLst>
          </p:cNvPr>
          <p:cNvSpPr/>
          <p:nvPr/>
        </p:nvSpPr>
        <p:spPr>
          <a:xfrm>
            <a:off x="7848600" y="5282503"/>
            <a:ext cx="1524000" cy="353399"/>
          </a:xfrm>
          <a:prstGeom prst="round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latin typeface="Body Level 1"/>
              </a:rPr>
              <a:t>TreeMap</a:t>
            </a:r>
            <a:endParaRPr lang="en-US" dirty="0">
              <a:latin typeface="Body Level 1"/>
            </a:endParaRPr>
          </a:p>
        </p:txBody>
      </p:sp>
      <p:cxnSp>
        <p:nvCxnSpPr>
          <p:cNvPr id="30" name="Straight Arrow Connector 29">
            <a:extLst>
              <a:ext uri="{FF2B5EF4-FFF2-40B4-BE49-F238E27FC236}">
                <a16:creationId xmlns:a16="http://schemas.microsoft.com/office/drawing/2014/main" id="{582E02ED-182E-4826-AF42-6441B9D57EAF}"/>
              </a:ext>
            </a:extLst>
          </p:cNvPr>
          <p:cNvCxnSpPr/>
          <p:nvPr/>
        </p:nvCxnSpPr>
        <p:spPr>
          <a:xfrm flipV="1">
            <a:off x="7151835" y="2639397"/>
            <a:ext cx="0" cy="19604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B6260AFC-03A1-4A18-AEBE-2059842EE26F}"/>
              </a:ext>
            </a:extLst>
          </p:cNvPr>
          <p:cNvCxnSpPr>
            <a:cxnSpLocks/>
          </p:cNvCxnSpPr>
          <p:nvPr/>
        </p:nvCxnSpPr>
        <p:spPr>
          <a:xfrm flipV="1">
            <a:off x="7315200" y="2614058"/>
            <a:ext cx="0" cy="1456527"/>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1BB46A5-3784-4503-AA43-90EB34F3878D}"/>
              </a:ext>
            </a:extLst>
          </p:cNvPr>
          <p:cNvCxnSpPr>
            <a:cxnSpLocks/>
            <a:endCxn id="24" idx="1"/>
          </p:cNvCxnSpPr>
          <p:nvPr/>
        </p:nvCxnSpPr>
        <p:spPr>
          <a:xfrm flipV="1">
            <a:off x="7331751" y="4033826"/>
            <a:ext cx="301171" cy="2396"/>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563B5BF3-63DE-4BC3-8086-CCE3170D9FE1}"/>
              </a:ext>
            </a:extLst>
          </p:cNvPr>
          <p:cNvCxnSpPr>
            <a:cxnSpLocks/>
          </p:cNvCxnSpPr>
          <p:nvPr/>
        </p:nvCxnSpPr>
        <p:spPr>
          <a:xfrm flipV="1">
            <a:off x="7302800" y="3252300"/>
            <a:ext cx="301171" cy="2396"/>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50614847-2BA6-4D1F-A167-F7F827AE7660}"/>
              </a:ext>
            </a:extLst>
          </p:cNvPr>
          <p:cNvCxnSpPr/>
          <p:nvPr/>
        </p:nvCxnSpPr>
        <p:spPr>
          <a:xfrm flipV="1">
            <a:off x="8077200" y="4978565"/>
            <a:ext cx="0" cy="303938"/>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2B6EE006-BFD5-4C34-9AFC-A8C349994CCB}"/>
              </a:ext>
            </a:extLst>
          </p:cNvPr>
          <p:cNvCxnSpPr/>
          <p:nvPr/>
        </p:nvCxnSpPr>
        <p:spPr>
          <a:xfrm flipV="1">
            <a:off x="370974" y="2696996"/>
            <a:ext cx="0" cy="19604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5976706D-4725-4F44-8884-B743979C3315}"/>
              </a:ext>
            </a:extLst>
          </p:cNvPr>
          <p:cNvCxnSpPr/>
          <p:nvPr/>
        </p:nvCxnSpPr>
        <p:spPr>
          <a:xfrm flipV="1">
            <a:off x="993087" y="5087489"/>
            <a:ext cx="0" cy="303938"/>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D9AC224F-863E-4C42-B6B4-FD273B34FE2D}"/>
              </a:ext>
            </a:extLst>
          </p:cNvPr>
          <p:cNvCxnSpPr/>
          <p:nvPr/>
        </p:nvCxnSpPr>
        <p:spPr>
          <a:xfrm flipV="1">
            <a:off x="553452" y="2766457"/>
            <a:ext cx="0" cy="1348343"/>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7A237D29-5E49-442A-9D3E-05D2E249D0AF}"/>
              </a:ext>
            </a:extLst>
          </p:cNvPr>
          <p:cNvCxnSpPr>
            <a:cxnSpLocks/>
          </p:cNvCxnSpPr>
          <p:nvPr/>
        </p:nvCxnSpPr>
        <p:spPr>
          <a:xfrm flipV="1">
            <a:off x="553452" y="4070585"/>
            <a:ext cx="301171" cy="2396"/>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A6DF18A3-4EE0-405A-8126-367CFAB625E6}"/>
              </a:ext>
            </a:extLst>
          </p:cNvPr>
          <p:cNvCxnSpPr>
            <a:cxnSpLocks/>
          </p:cNvCxnSpPr>
          <p:nvPr/>
        </p:nvCxnSpPr>
        <p:spPr>
          <a:xfrm flipV="1">
            <a:off x="541052" y="3404700"/>
            <a:ext cx="301171" cy="2396"/>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51" name="Rectangle: Rounded Corners 50">
            <a:extLst>
              <a:ext uri="{FF2B5EF4-FFF2-40B4-BE49-F238E27FC236}">
                <a16:creationId xmlns:a16="http://schemas.microsoft.com/office/drawing/2014/main" id="{A4573E00-5966-4EB3-9C95-51428F875379}"/>
              </a:ext>
            </a:extLst>
          </p:cNvPr>
          <p:cNvSpPr/>
          <p:nvPr/>
        </p:nvSpPr>
        <p:spPr>
          <a:xfrm>
            <a:off x="3116685" y="4650203"/>
            <a:ext cx="1524000" cy="353399"/>
          </a:xfrm>
          <a:prstGeom prst="round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Body Level 1"/>
              </a:rPr>
              <a:t>Vector</a:t>
            </a:r>
          </a:p>
        </p:txBody>
      </p:sp>
      <p:cxnSp>
        <p:nvCxnSpPr>
          <p:cNvPr id="52" name="Straight Arrow Connector 51">
            <a:extLst>
              <a:ext uri="{FF2B5EF4-FFF2-40B4-BE49-F238E27FC236}">
                <a16:creationId xmlns:a16="http://schemas.microsoft.com/office/drawing/2014/main" id="{D4BD9A31-706E-4099-B6F1-F26AA743F967}"/>
              </a:ext>
            </a:extLst>
          </p:cNvPr>
          <p:cNvCxnSpPr>
            <a:cxnSpLocks/>
          </p:cNvCxnSpPr>
          <p:nvPr/>
        </p:nvCxnSpPr>
        <p:spPr>
          <a:xfrm flipV="1">
            <a:off x="2783309" y="2657821"/>
            <a:ext cx="0" cy="2201461"/>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EFF9EFE3-3C32-44B2-9F5D-DEB0ACEEC163}"/>
              </a:ext>
            </a:extLst>
          </p:cNvPr>
          <p:cNvCxnSpPr>
            <a:cxnSpLocks/>
          </p:cNvCxnSpPr>
          <p:nvPr/>
        </p:nvCxnSpPr>
        <p:spPr>
          <a:xfrm flipV="1">
            <a:off x="2783309" y="4070585"/>
            <a:ext cx="301171" cy="2396"/>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7D02D57A-8515-468B-9080-53E809A7B67E}"/>
              </a:ext>
            </a:extLst>
          </p:cNvPr>
          <p:cNvCxnSpPr>
            <a:cxnSpLocks/>
          </p:cNvCxnSpPr>
          <p:nvPr/>
        </p:nvCxnSpPr>
        <p:spPr>
          <a:xfrm flipV="1">
            <a:off x="2770909" y="3404700"/>
            <a:ext cx="301171" cy="2396"/>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55230010-EB95-4FA7-BFC5-90BD73C1C991}"/>
              </a:ext>
            </a:extLst>
          </p:cNvPr>
          <p:cNvCxnSpPr>
            <a:cxnSpLocks/>
          </p:cNvCxnSpPr>
          <p:nvPr/>
        </p:nvCxnSpPr>
        <p:spPr>
          <a:xfrm flipV="1">
            <a:off x="2775426" y="4859282"/>
            <a:ext cx="301171" cy="2396"/>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E6925AD5-658D-4667-A7CE-DB6FEF1CAB93}"/>
              </a:ext>
            </a:extLst>
          </p:cNvPr>
          <p:cNvCxnSpPr>
            <a:stCxn id="5" idx="0"/>
            <a:endCxn id="4" idx="1"/>
          </p:cNvCxnSpPr>
          <p:nvPr/>
        </p:nvCxnSpPr>
        <p:spPr>
          <a:xfrm flipV="1">
            <a:off x="875919" y="1514703"/>
            <a:ext cx="1562481" cy="7897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F409661E-8D41-4550-A279-C4AA12700F51}"/>
              </a:ext>
            </a:extLst>
          </p:cNvPr>
          <p:cNvCxnSpPr>
            <a:stCxn id="7" idx="0"/>
            <a:endCxn id="4" idx="2"/>
          </p:cNvCxnSpPr>
          <p:nvPr/>
        </p:nvCxnSpPr>
        <p:spPr>
          <a:xfrm flipV="1">
            <a:off x="3200400" y="1691402"/>
            <a:ext cx="0" cy="5945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B176BEA0-D842-4550-A823-5BE05BB5FB90}"/>
              </a:ext>
            </a:extLst>
          </p:cNvPr>
          <p:cNvCxnSpPr>
            <a:cxnSpLocks/>
          </p:cNvCxnSpPr>
          <p:nvPr/>
        </p:nvCxnSpPr>
        <p:spPr>
          <a:xfrm flipH="1" flipV="1">
            <a:off x="3878686" y="1691402"/>
            <a:ext cx="1318396" cy="5692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6" name="Rectangle: Rounded Corners 65">
            <a:extLst>
              <a:ext uri="{FF2B5EF4-FFF2-40B4-BE49-F238E27FC236}">
                <a16:creationId xmlns:a16="http://schemas.microsoft.com/office/drawing/2014/main" id="{980ED073-F8E9-496E-A6A0-D34664DA8C6E}"/>
              </a:ext>
            </a:extLst>
          </p:cNvPr>
          <p:cNvSpPr/>
          <p:nvPr/>
        </p:nvSpPr>
        <p:spPr>
          <a:xfrm>
            <a:off x="5436955" y="3089421"/>
            <a:ext cx="1524000" cy="353399"/>
          </a:xfrm>
          <a:prstGeom prst="round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latin typeface="Body Level 1"/>
              </a:rPr>
              <a:t>PriorityQueue</a:t>
            </a:r>
            <a:endParaRPr lang="en-US" dirty="0">
              <a:latin typeface="Body Level 1"/>
            </a:endParaRPr>
          </a:p>
        </p:txBody>
      </p:sp>
      <p:cxnSp>
        <p:nvCxnSpPr>
          <p:cNvPr id="70" name="Straight Arrow Connector 69">
            <a:extLst>
              <a:ext uri="{FF2B5EF4-FFF2-40B4-BE49-F238E27FC236}">
                <a16:creationId xmlns:a16="http://schemas.microsoft.com/office/drawing/2014/main" id="{0461F988-74E4-4755-A1DC-8F4F92C517C5}"/>
              </a:ext>
            </a:extLst>
          </p:cNvPr>
          <p:cNvCxnSpPr>
            <a:cxnSpLocks/>
          </p:cNvCxnSpPr>
          <p:nvPr/>
        </p:nvCxnSpPr>
        <p:spPr>
          <a:xfrm flipV="1">
            <a:off x="5791200" y="2639397"/>
            <a:ext cx="0" cy="450024"/>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71" name="Rectangle: Rounded Corners 70">
            <a:extLst>
              <a:ext uri="{FF2B5EF4-FFF2-40B4-BE49-F238E27FC236}">
                <a16:creationId xmlns:a16="http://schemas.microsoft.com/office/drawing/2014/main" id="{64FEDB32-A79E-4F6F-A819-BC1185FC5922}"/>
              </a:ext>
            </a:extLst>
          </p:cNvPr>
          <p:cNvSpPr/>
          <p:nvPr/>
        </p:nvSpPr>
        <p:spPr>
          <a:xfrm>
            <a:off x="5091818" y="3888733"/>
            <a:ext cx="1524000" cy="35339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Body Level 1"/>
              </a:rPr>
              <a:t>Deque</a:t>
            </a:r>
          </a:p>
        </p:txBody>
      </p:sp>
      <p:cxnSp>
        <p:nvCxnSpPr>
          <p:cNvPr id="76" name="Straight Arrow Connector 75">
            <a:extLst>
              <a:ext uri="{FF2B5EF4-FFF2-40B4-BE49-F238E27FC236}">
                <a16:creationId xmlns:a16="http://schemas.microsoft.com/office/drawing/2014/main" id="{B0B81E81-D619-45AB-9F69-BE6AF08D8E59}"/>
              </a:ext>
            </a:extLst>
          </p:cNvPr>
          <p:cNvCxnSpPr>
            <a:cxnSpLocks/>
          </p:cNvCxnSpPr>
          <p:nvPr/>
        </p:nvCxnSpPr>
        <p:spPr>
          <a:xfrm flipV="1">
            <a:off x="5260690" y="2657821"/>
            <a:ext cx="0" cy="12544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8" name="Rectangle: Rounded Corners 87">
            <a:extLst>
              <a:ext uri="{FF2B5EF4-FFF2-40B4-BE49-F238E27FC236}">
                <a16:creationId xmlns:a16="http://schemas.microsoft.com/office/drawing/2014/main" id="{48E1E17C-E9B4-48B0-9B64-2970AB7B98D2}"/>
              </a:ext>
            </a:extLst>
          </p:cNvPr>
          <p:cNvSpPr/>
          <p:nvPr/>
        </p:nvSpPr>
        <p:spPr>
          <a:xfrm>
            <a:off x="5306453" y="4621735"/>
            <a:ext cx="1524000" cy="353399"/>
          </a:xfrm>
          <a:prstGeom prst="round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latin typeface="Body Level 1"/>
              </a:rPr>
              <a:t>ArrayQueue</a:t>
            </a:r>
            <a:endParaRPr lang="en-US" dirty="0">
              <a:latin typeface="Body Level 1"/>
            </a:endParaRPr>
          </a:p>
        </p:txBody>
      </p:sp>
      <p:cxnSp>
        <p:nvCxnSpPr>
          <p:cNvPr id="89" name="Straight Arrow Connector 88">
            <a:extLst>
              <a:ext uri="{FF2B5EF4-FFF2-40B4-BE49-F238E27FC236}">
                <a16:creationId xmlns:a16="http://schemas.microsoft.com/office/drawing/2014/main" id="{3A121659-23AA-4B49-9FC5-96402DD00854}"/>
              </a:ext>
            </a:extLst>
          </p:cNvPr>
          <p:cNvCxnSpPr>
            <a:cxnSpLocks/>
          </p:cNvCxnSpPr>
          <p:nvPr/>
        </p:nvCxnSpPr>
        <p:spPr>
          <a:xfrm flipV="1">
            <a:off x="5791200" y="4242132"/>
            <a:ext cx="0" cy="408071"/>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1650ED4E-6FCA-481A-87B0-FA532F5C67FE}"/>
              </a:ext>
            </a:extLst>
          </p:cNvPr>
          <p:cNvCxnSpPr>
            <a:stCxn id="15" idx="3"/>
            <a:endCxn id="71" idx="1"/>
          </p:cNvCxnSpPr>
          <p:nvPr/>
        </p:nvCxnSpPr>
        <p:spPr>
          <a:xfrm flipV="1">
            <a:off x="4664748" y="4065433"/>
            <a:ext cx="427070" cy="5152"/>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93" name="Rectangle: Rounded Corners 92">
            <a:extLst>
              <a:ext uri="{FF2B5EF4-FFF2-40B4-BE49-F238E27FC236}">
                <a16:creationId xmlns:a16="http://schemas.microsoft.com/office/drawing/2014/main" id="{C06C5FA7-C00A-4169-992A-A8EDA9DB5E3A}"/>
              </a:ext>
            </a:extLst>
          </p:cNvPr>
          <p:cNvSpPr/>
          <p:nvPr/>
        </p:nvSpPr>
        <p:spPr>
          <a:xfrm>
            <a:off x="231087" y="6302444"/>
            <a:ext cx="1524000" cy="35339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Body Level 1"/>
              </a:rPr>
              <a:t>Interface</a:t>
            </a:r>
          </a:p>
        </p:txBody>
      </p:sp>
      <p:sp>
        <p:nvSpPr>
          <p:cNvPr id="94" name="Rectangle: Rounded Corners 93">
            <a:extLst>
              <a:ext uri="{FF2B5EF4-FFF2-40B4-BE49-F238E27FC236}">
                <a16:creationId xmlns:a16="http://schemas.microsoft.com/office/drawing/2014/main" id="{9D552B57-F3CD-4DB5-AAFB-7538B48391B3}"/>
              </a:ext>
            </a:extLst>
          </p:cNvPr>
          <p:cNvSpPr/>
          <p:nvPr/>
        </p:nvSpPr>
        <p:spPr>
          <a:xfrm>
            <a:off x="2171894" y="6297507"/>
            <a:ext cx="1524000" cy="353399"/>
          </a:xfrm>
          <a:prstGeom prst="round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Body Level 1"/>
              </a:rPr>
              <a:t>Class</a:t>
            </a:r>
          </a:p>
        </p:txBody>
      </p:sp>
      <p:cxnSp>
        <p:nvCxnSpPr>
          <p:cNvPr id="95" name="Straight Arrow Connector 94">
            <a:extLst>
              <a:ext uri="{FF2B5EF4-FFF2-40B4-BE49-F238E27FC236}">
                <a16:creationId xmlns:a16="http://schemas.microsoft.com/office/drawing/2014/main" id="{E23832AF-43C1-4058-BF88-D0A0AB04745C}"/>
              </a:ext>
            </a:extLst>
          </p:cNvPr>
          <p:cNvCxnSpPr>
            <a:cxnSpLocks/>
          </p:cNvCxnSpPr>
          <p:nvPr/>
        </p:nvCxnSpPr>
        <p:spPr>
          <a:xfrm>
            <a:off x="3852644" y="6311116"/>
            <a:ext cx="1344438" cy="13610"/>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a:extLst>
              <a:ext uri="{FF2B5EF4-FFF2-40B4-BE49-F238E27FC236}">
                <a16:creationId xmlns:a16="http://schemas.microsoft.com/office/drawing/2014/main" id="{60CC00AC-7CA9-4E8F-A648-93AF931F9E48}"/>
              </a:ext>
            </a:extLst>
          </p:cNvPr>
          <p:cNvCxnSpPr>
            <a:cxnSpLocks/>
          </p:cNvCxnSpPr>
          <p:nvPr/>
        </p:nvCxnSpPr>
        <p:spPr>
          <a:xfrm flipV="1">
            <a:off x="5436955" y="6297508"/>
            <a:ext cx="1393498" cy="13608"/>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101" name="TextBox 100">
            <a:extLst>
              <a:ext uri="{FF2B5EF4-FFF2-40B4-BE49-F238E27FC236}">
                <a16:creationId xmlns:a16="http://schemas.microsoft.com/office/drawing/2014/main" id="{AA48890A-42B9-4BE5-809E-04DDD48AE581}"/>
              </a:ext>
            </a:extLst>
          </p:cNvPr>
          <p:cNvSpPr txBox="1"/>
          <p:nvPr/>
        </p:nvSpPr>
        <p:spPr>
          <a:xfrm>
            <a:off x="4010174" y="6324726"/>
            <a:ext cx="919995" cy="369332"/>
          </a:xfrm>
          <a:prstGeom prst="rect">
            <a:avLst/>
          </a:prstGeom>
          <a:noFill/>
        </p:spPr>
        <p:txBody>
          <a:bodyPr wrap="none" rtlCol="0">
            <a:spAutoFit/>
          </a:bodyPr>
          <a:lstStyle/>
          <a:p>
            <a:r>
              <a:rPr lang="en-US" dirty="0">
                <a:latin typeface="Body Level 1"/>
              </a:rPr>
              <a:t>extends</a:t>
            </a:r>
          </a:p>
        </p:txBody>
      </p:sp>
      <p:sp>
        <p:nvSpPr>
          <p:cNvPr id="102" name="TextBox 101">
            <a:extLst>
              <a:ext uri="{FF2B5EF4-FFF2-40B4-BE49-F238E27FC236}">
                <a16:creationId xmlns:a16="http://schemas.microsoft.com/office/drawing/2014/main" id="{C2CE920A-1224-412D-B0BB-FD9A0637BC8D}"/>
              </a:ext>
            </a:extLst>
          </p:cNvPr>
          <p:cNvSpPr txBox="1"/>
          <p:nvPr/>
        </p:nvSpPr>
        <p:spPr>
          <a:xfrm>
            <a:off x="5496979" y="6358499"/>
            <a:ext cx="1298241" cy="369332"/>
          </a:xfrm>
          <a:prstGeom prst="rect">
            <a:avLst/>
          </a:prstGeom>
          <a:noFill/>
          <a:ln>
            <a:solidFill>
              <a:schemeClr val="bg1"/>
            </a:solidFill>
          </a:ln>
        </p:spPr>
        <p:txBody>
          <a:bodyPr wrap="none" rtlCol="0">
            <a:spAutoFit/>
          </a:bodyPr>
          <a:lstStyle/>
          <a:p>
            <a:r>
              <a:rPr lang="en-US" dirty="0">
                <a:solidFill>
                  <a:schemeClr val="accent3"/>
                </a:solidFill>
                <a:latin typeface="Body Level 1"/>
              </a:rPr>
              <a:t>implements</a:t>
            </a:r>
          </a:p>
        </p:txBody>
      </p:sp>
    </p:spTree>
    <p:extLst>
      <p:ext uri="{BB962C8B-B14F-4D97-AF65-F5344CB8AC3E}">
        <p14:creationId xmlns:p14="http://schemas.microsoft.com/office/powerpoint/2010/main" val="3608307413"/>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371DA-B449-43C3-8F11-12E719482D70}"/>
              </a:ext>
            </a:extLst>
          </p:cNvPr>
          <p:cNvSpPr>
            <a:spLocks noGrp="1"/>
          </p:cNvSpPr>
          <p:nvPr>
            <p:ph type="title"/>
          </p:nvPr>
        </p:nvSpPr>
        <p:spPr/>
        <p:txBody>
          <a:bodyPr/>
          <a:lstStyle/>
          <a:p>
            <a:r>
              <a:rPr lang="en-US" dirty="0"/>
              <a:t>Collection</a:t>
            </a:r>
          </a:p>
        </p:txBody>
      </p:sp>
      <p:sp>
        <p:nvSpPr>
          <p:cNvPr id="3" name="Content Placeholder 2">
            <a:extLst>
              <a:ext uri="{FF2B5EF4-FFF2-40B4-BE49-F238E27FC236}">
                <a16:creationId xmlns:a16="http://schemas.microsoft.com/office/drawing/2014/main" id="{26E0A88C-0CED-4A69-90F4-8B61CB7DF339}"/>
              </a:ext>
            </a:extLst>
          </p:cNvPr>
          <p:cNvSpPr>
            <a:spLocks noGrp="1"/>
          </p:cNvSpPr>
          <p:nvPr>
            <p:ph idx="1"/>
          </p:nvPr>
        </p:nvSpPr>
        <p:spPr>
          <a:xfrm>
            <a:off x="324091" y="1219201"/>
            <a:ext cx="9429509" cy="1143000"/>
          </a:xfrm>
        </p:spPr>
        <p:txBody>
          <a:bodyPr/>
          <a:lstStyle/>
          <a:p>
            <a:r>
              <a:rPr lang="en-US" dirty="0"/>
              <a:t>The Collection interface is the foundation upon which the collections framework is built. It declares the core methods that all collections will have. </a:t>
            </a:r>
          </a:p>
          <a:p>
            <a:r>
              <a:rPr lang="en-US" dirty="0"/>
              <a:t>Some of the methods of Collection interface are Boolean add ( Object obj), Boolean </a:t>
            </a:r>
            <a:r>
              <a:rPr lang="en-US" dirty="0" err="1"/>
              <a:t>addAll</a:t>
            </a:r>
            <a:r>
              <a:rPr lang="en-US" dirty="0"/>
              <a:t> ( Collection c), void clear(), etc. which are implemented by all the subclasses of Collection interface.</a:t>
            </a:r>
          </a:p>
          <a:p>
            <a:endParaRPr lang="en-US" dirty="0"/>
          </a:p>
        </p:txBody>
      </p:sp>
      <p:graphicFrame>
        <p:nvGraphicFramePr>
          <p:cNvPr id="4" name="Table 3">
            <a:extLst>
              <a:ext uri="{FF2B5EF4-FFF2-40B4-BE49-F238E27FC236}">
                <a16:creationId xmlns:a16="http://schemas.microsoft.com/office/drawing/2014/main" id="{E0085C4D-35FC-418E-B836-7821A53D8408}"/>
              </a:ext>
            </a:extLst>
          </p:cNvPr>
          <p:cNvGraphicFramePr>
            <a:graphicFrameLocks noGrp="1"/>
          </p:cNvGraphicFramePr>
          <p:nvPr>
            <p:extLst>
              <p:ext uri="{D42A27DB-BD31-4B8C-83A1-F6EECF244321}">
                <p14:modId xmlns:p14="http://schemas.microsoft.com/office/powerpoint/2010/main" val="1257257643"/>
              </p:ext>
            </p:extLst>
          </p:nvPr>
        </p:nvGraphicFramePr>
        <p:xfrm>
          <a:off x="324091" y="2362201"/>
          <a:ext cx="9429508" cy="4297680"/>
        </p:xfrm>
        <a:graphic>
          <a:graphicData uri="http://schemas.openxmlformats.org/drawingml/2006/table">
            <a:tbl>
              <a:tblPr firstRow="1" bandRow="1">
                <a:tableStyleId>{5C22544A-7EE6-4342-B048-85BDC9FD1C3A}</a:tableStyleId>
              </a:tblPr>
              <a:tblGrid>
                <a:gridCol w="2266709">
                  <a:extLst>
                    <a:ext uri="{9D8B030D-6E8A-4147-A177-3AD203B41FA5}">
                      <a16:colId xmlns:a16="http://schemas.microsoft.com/office/drawing/2014/main" val="3093518608"/>
                    </a:ext>
                  </a:extLst>
                </a:gridCol>
                <a:gridCol w="4114800">
                  <a:extLst>
                    <a:ext uri="{9D8B030D-6E8A-4147-A177-3AD203B41FA5}">
                      <a16:colId xmlns:a16="http://schemas.microsoft.com/office/drawing/2014/main" val="4055605909"/>
                    </a:ext>
                  </a:extLst>
                </a:gridCol>
                <a:gridCol w="3047999">
                  <a:extLst>
                    <a:ext uri="{9D8B030D-6E8A-4147-A177-3AD203B41FA5}">
                      <a16:colId xmlns:a16="http://schemas.microsoft.com/office/drawing/2014/main" val="2720597095"/>
                    </a:ext>
                  </a:extLst>
                </a:gridCol>
              </a:tblGrid>
              <a:tr h="315068">
                <a:tc>
                  <a:txBody>
                    <a:bodyPr/>
                    <a:lstStyle/>
                    <a:p>
                      <a:r>
                        <a:rPr lang="en-US" sz="1600" b="1" dirty="0">
                          <a:solidFill>
                            <a:schemeClr val="tx1"/>
                          </a:solidFill>
                          <a:latin typeface="Body Level 1"/>
                        </a:rPr>
                        <a:t>Method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b="1" dirty="0">
                          <a:solidFill>
                            <a:schemeClr val="tx1"/>
                          </a:solidFill>
                          <a:latin typeface="Body Level 1"/>
                        </a:rPr>
                        <a:t>Description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b="1" dirty="0">
                          <a:solidFill>
                            <a:schemeClr val="tx1"/>
                          </a:solidFill>
                          <a:latin typeface="Body Level 1"/>
                        </a:rPr>
                        <a:t>Code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14165949"/>
                  </a:ext>
                </a:extLst>
              </a:tr>
              <a:tr h="773349">
                <a:tc>
                  <a:txBody>
                    <a:bodyPr/>
                    <a:lstStyle/>
                    <a:p>
                      <a:r>
                        <a:rPr lang="en-US" sz="1600" b="0" i="0" kern="1200" dirty="0" err="1">
                          <a:solidFill>
                            <a:schemeClr val="tx1"/>
                          </a:solidFill>
                          <a:effectLst/>
                          <a:latin typeface="Body Level 1"/>
                          <a:ea typeface="+mn-ea"/>
                          <a:cs typeface="+mn-cs"/>
                        </a:rPr>
                        <a:t>boolean</a:t>
                      </a:r>
                      <a:r>
                        <a:rPr lang="en-US" sz="1600" b="0" i="0" kern="1200" dirty="0">
                          <a:solidFill>
                            <a:schemeClr val="tx1"/>
                          </a:solidFill>
                          <a:effectLst/>
                          <a:latin typeface="Body Level 1"/>
                          <a:ea typeface="+mn-ea"/>
                          <a:cs typeface="+mn-cs"/>
                        </a:rPr>
                        <a:t> add(Object obj)</a:t>
                      </a:r>
                    </a:p>
                    <a:p>
                      <a:endParaRPr lang="en-US" sz="1600" b="0" i="0" kern="1200" dirty="0">
                        <a:solidFill>
                          <a:schemeClr val="tx1"/>
                        </a:solidFill>
                        <a:effectLst/>
                        <a:latin typeface="Body Level 1"/>
                        <a:ea typeface="+mn-ea"/>
                        <a:cs typeface="+mn-cs"/>
                      </a:endParaRPr>
                    </a:p>
                    <a:p>
                      <a:endParaRPr lang="en-US" sz="1600" b="0" dirty="0">
                        <a:solidFill>
                          <a:schemeClr val="tx1"/>
                        </a:solidFill>
                        <a:latin typeface="Body Level 1"/>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b="0" i="0" kern="1200" dirty="0">
                          <a:solidFill>
                            <a:schemeClr val="tx1"/>
                          </a:solidFill>
                          <a:effectLst/>
                          <a:latin typeface="Body Level 1"/>
                          <a:ea typeface="+mn-ea"/>
                          <a:cs typeface="+mn-cs"/>
                        </a:rPr>
                        <a:t>Adds obj to the invoking collection. Returns true if obj was added to the collection. Returns false if the collection does not allow duplicates.</a:t>
                      </a:r>
                      <a:endParaRPr lang="en-US" sz="1600" b="0" dirty="0">
                        <a:solidFill>
                          <a:schemeClr val="tx1"/>
                        </a:solidFill>
                        <a:latin typeface="Body Level 1"/>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a:latin typeface="Body Level 1"/>
                        </a:rPr>
                        <a:t>Collection collection = new HashSet(); </a:t>
                      </a:r>
                    </a:p>
                    <a:p>
                      <a:r>
                        <a:rPr lang="en-US" sz="1600" dirty="0" err="1">
                          <a:latin typeface="Body Level 1"/>
                        </a:rPr>
                        <a:t>collection.add</a:t>
                      </a:r>
                      <a:r>
                        <a:rPr lang="en-US" sz="1600" dirty="0">
                          <a:latin typeface="Body Level 1"/>
                        </a:rPr>
                        <a:t>(“value”);</a:t>
                      </a:r>
                      <a:endParaRPr lang="en-US" sz="1600" b="0" dirty="0">
                        <a:solidFill>
                          <a:schemeClr val="tx1"/>
                        </a:solidFill>
                        <a:latin typeface="Body Level 1"/>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94801184"/>
                  </a:ext>
                </a:extLst>
              </a:tr>
              <a:tr h="544208">
                <a:tc>
                  <a:txBody>
                    <a:bodyPr/>
                    <a:lstStyle/>
                    <a:p>
                      <a:r>
                        <a:rPr lang="en-US" sz="1600" b="0" i="0" kern="1200" dirty="0" err="1">
                          <a:solidFill>
                            <a:schemeClr val="tx1"/>
                          </a:solidFill>
                          <a:effectLst/>
                          <a:latin typeface="Body Level 1"/>
                          <a:ea typeface="+mn-ea"/>
                          <a:cs typeface="+mn-cs"/>
                        </a:rPr>
                        <a:t>boolean</a:t>
                      </a:r>
                      <a:r>
                        <a:rPr lang="en-US" sz="1600" b="0" i="0" kern="1200" dirty="0">
                          <a:solidFill>
                            <a:schemeClr val="tx1"/>
                          </a:solidFill>
                          <a:effectLst/>
                          <a:latin typeface="Body Level 1"/>
                          <a:ea typeface="+mn-ea"/>
                          <a:cs typeface="+mn-cs"/>
                        </a:rPr>
                        <a:t> contains(Object obj)</a:t>
                      </a:r>
                      <a:endParaRPr lang="en-US" sz="1600" b="0" dirty="0">
                        <a:solidFill>
                          <a:schemeClr val="tx1"/>
                        </a:solidFill>
                        <a:latin typeface="Body Level 1"/>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b="0" i="0" kern="1200" dirty="0">
                          <a:solidFill>
                            <a:schemeClr val="tx1"/>
                          </a:solidFill>
                          <a:effectLst/>
                          <a:latin typeface="Body Level 1"/>
                          <a:ea typeface="+mn-ea"/>
                          <a:cs typeface="+mn-cs"/>
                        </a:rPr>
                        <a:t>Returns true if obj is an element of the invoking collection. Otherwise, returns false.</a:t>
                      </a:r>
                      <a:endParaRPr lang="en-US" sz="1600" b="0" dirty="0">
                        <a:solidFill>
                          <a:schemeClr val="tx1"/>
                        </a:solidFill>
                        <a:latin typeface="Body Level 1"/>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err="1">
                          <a:latin typeface="Body Level 1"/>
                        </a:rPr>
                        <a:t>collection.contains</a:t>
                      </a:r>
                      <a:r>
                        <a:rPr lang="en-US" sz="1600" dirty="0">
                          <a:latin typeface="Body Level 1"/>
                        </a:rPr>
                        <a:t>(“test”);=&gt;false </a:t>
                      </a:r>
                      <a:endParaRPr lang="en-US" sz="1600" b="0" dirty="0">
                        <a:solidFill>
                          <a:schemeClr val="tx1"/>
                        </a:solidFill>
                        <a:latin typeface="Body Level 1"/>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34539211"/>
                  </a:ext>
                </a:extLst>
              </a:tr>
              <a:tr h="773349">
                <a:tc>
                  <a:txBody>
                    <a:bodyPr/>
                    <a:lstStyle/>
                    <a:p>
                      <a:r>
                        <a:rPr lang="en-US" sz="1600" b="0" i="0" kern="1200" dirty="0" err="1">
                          <a:solidFill>
                            <a:schemeClr val="tx1"/>
                          </a:solidFill>
                          <a:effectLst/>
                          <a:latin typeface="Body Level 1"/>
                          <a:ea typeface="+mn-ea"/>
                          <a:cs typeface="+mn-cs"/>
                        </a:rPr>
                        <a:t>boolean</a:t>
                      </a:r>
                      <a:r>
                        <a:rPr lang="en-US" sz="1600" b="0" i="0" kern="1200" dirty="0">
                          <a:solidFill>
                            <a:schemeClr val="tx1"/>
                          </a:solidFill>
                          <a:effectLst/>
                          <a:latin typeface="Body Level 1"/>
                          <a:ea typeface="+mn-ea"/>
                          <a:cs typeface="+mn-cs"/>
                        </a:rPr>
                        <a:t> remove(Object obj)</a:t>
                      </a:r>
                      <a:endParaRPr lang="en-US" sz="1600" b="0" dirty="0">
                        <a:solidFill>
                          <a:schemeClr val="tx1"/>
                        </a:solidFill>
                        <a:latin typeface="Body Level 1"/>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b="0" i="0" kern="1200" dirty="0">
                          <a:solidFill>
                            <a:schemeClr val="tx1"/>
                          </a:solidFill>
                          <a:effectLst/>
                          <a:latin typeface="Body Level 1"/>
                          <a:ea typeface="+mn-ea"/>
                          <a:cs typeface="+mn-cs"/>
                        </a:rPr>
                        <a:t>Removes one instance of obj from the invoking collection. Returns true if the element was removed. Otherwise, returns false.</a:t>
                      </a:r>
                      <a:endParaRPr lang="en-US" sz="1600" b="0" dirty="0">
                        <a:solidFill>
                          <a:schemeClr val="tx1"/>
                        </a:solidFill>
                        <a:latin typeface="Body Level 1"/>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b="0" dirty="0" err="1">
                          <a:solidFill>
                            <a:schemeClr val="tx1"/>
                          </a:solidFill>
                          <a:latin typeface="Body Level 1"/>
                        </a:rPr>
                        <a:t>collection.remove</a:t>
                      </a:r>
                      <a:r>
                        <a:rPr lang="en-US" sz="1600" b="0" dirty="0">
                          <a:solidFill>
                            <a:schemeClr val="tx1"/>
                          </a:solidFill>
                          <a:latin typeface="Body Level 1"/>
                        </a:rPr>
                        <a:t>(“value”); =&gt;</a:t>
                      </a:r>
                    </a:p>
                    <a:p>
                      <a:r>
                        <a:rPr lang="en-US" sz="1600" b="0" dirty="0">
                          <a:solidFill>
                            <a:schemeClr val="tx1"/>
                          </a:solidFill>
                          <a:latin typeface="Body Level 1"/>
                        </a:rPr>
                        <a:t>value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90634977"/>
                  </a:ext>
                </a:extLst>
              </a:tr>
              <a:tr h="544208">
                <a:tc>
                  <a:txBody>
                    <a:bodyPr/>
                    <a:lstStyle/>
                    <a:p>
                      <a:r>
                        <a:rPr lang="en-US" sz="1600" b="0" i="0" kern="1200" dirty="0">
                          <a:solidFill>
                            <a:schemeClr val="tx1"/>
                          </a:solidFill>
                          <a:effectLst/>
                          <a:latin typeface="Body Level 1"/>
                          <a:ea typeface="+mn-ea"/>
                          <a:cs typeface="+mn-cs"/>
                        </a:rPr>
                        <a:t>int size( )</a:t>
                      </a:r>
                      <a:endParaRPr lang="en-US" sz="1600" b="0" dirty="0">
                        <a:solidFill>
                          <a:schemeClr val="tx1"/>
                        </a:solidFill>
                        <a:latin typeface="Body Level 1"/>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b="0" i="0" kern="1200" dirty="0">
                          <a:solidFill>
                            <a:schemeClr val="tx1"/>
                          </a:solidFill>
                          <a:effectLst/>
                          <a:latin typeface="Body Level 1"/>
                          <a:ea typeface="+mn-ea"/>
                          <a:cs typeface="+mn-cs"/>
                        </a:rPr>
                        <a:t>Returns the number of elements held in the invoking collection.</a:t>
                      </a:r>
                      <a:endParaRPr lang="en-US" sz="1600" b="0" dirty="0">
                        <a:solidFill>
                          <a:schemeClr val="tx1"/>
                        </a:solidFill>
                        <a:latin typeface="Body Level 1"/>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b="0" dirty="0" err="1">
                          <a:solidFill>
                            <a:schemeClr val="tx1"/>
                          </a:solidFill>
                          <a:latin typeface="Body Level 1"/>
                        </a:rPr>
                        <a:t>collection.size</a:t>
                      </a:r>
                      <a:r>
                        <a:rPr lang="en-US" sz="1600" b="0" dirty="0">
                          <a:solidFill>
                            <a:schemeClr val="tx1"/>
                          </a:solidFill>
                          <a:latin typeface="Body Level 1"/>
                        </a:rPr>
                        <a:t>() =&gt; 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99166994"/>
                  </a:ext>
                </a:extLst>
              </a:tr>
              <a:tr h="544208">
                <a:tc>
                  <a:txBody>
                    <a:bodyPr/>
                    <a:lstStyle/>
                    <a:p>
                      <a:r>
                        <a:rPr lang="en-US" sz="1600" b="0" i="0" kern="1200" dirty="0" err="1">
                          <a:solidFill>
                            <a:schemeClr val="tx1"/>
                          </a:solidFill>
                          <a:effectLst/>
                          <a:latin typeface="Body Level 1"/>
                          <a:ea typeface="+mn-ea"/>
                          <a:cs typeface="+mn-cs"/>
                        </a:rPr>
                        <a:t>boolean</a:t>
                      </a:r>
                      <a:r>
                        <a:rPr lang="en-US" sz="1600" b="0" i="0" kern="1200" dirty="0">
                          <a:solidFill>
                            <a:schemeClr val="tx1"/>
                          </a:solidFill>
                          <a:effectLst/>
                          <a:latin typeface="Body Level 1"/>
                          <a:ea typeface="+mn-ea"/>
                          <a:cs typeface="+mn-cs"/>
                        </a:rPr>
                        <a:t> </a:t>
                      </a:r>
                      <a:r>
                        <a:rPr lang="en-US" sz="1600" b="0" i="0" kern="1200" dirty="0" err="1">
                          <a:solidFill>
                            <a:schemeClr val="tx1"/>
                          </a:solidFill>
                          <a:effectLst/>
                          <a:latin typeface="Body Level 1"/>
                          <a:ea typeface="+mn-ea"/>
                          <a:cs typeface="+mn-cs"/>
                        </a:rPr>
                        <a:t>isEmpty</a:t>
                      </a:r>
                      <a:r>
                        <a:rPr lang="en-US" sz="1600" b="0" i="0" kern="1200" dirty="0">
                          <a:solidFill>
                            <a:schemeClr val="tx1"/>
                          </a:solidFill>
                          <a:effectLst/>
                          <a:latin typeface="Body Level 1"/>
                          <a:ea typeface="+mn-ea"/>
                          <a:cs typeface="+mn-cs"/>
                        </a:rPr>
                        <a:t>( )</a:t>
                      </a:r>
                    </a:p>
                    <a:p>
                      <a:endParaRPr lang="en-US" sz="1600" b="0" dirty="0">
                        <a:solidFill>
                          <a:schemeClr val="tx1"/>
                        </a:solidFill>
                        <a:latin typeface="Body Level 1"/>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kern="1200" dirty="0">
                          <a:solidFill>
                            <a:schemeClr val="tx1"/>
                          </a:solidFill>
                          <a:effectLst/>
                          <a:latin typeface="Body Level 1"/>
                          <a:ea typeface="+mn-ea"/>
                          <a:cs typeface="+mn-cs"/>
                        </a:rPr>
                        <a:t>Returns true if the invoking collection is empty. Otherwise, returns false.</a:t>
                      </a:r>
                      <a:endParaRPr lang="en-US" sz="1600" b="0" dirty="0">
                        <a:solidFill>
                          <a:schemeClr val="tx1"/>
                        </a:solidFill>
                        <a:latin typeface="Body Level 1"/>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b="0" dirty="0" err="1">
                          <a:solidFill>
                            <a:schemeClr val="tx1"/>
                          </a:solidFill>
                          <a:latin typeface="Body Level 1"/>
                        </a:rPr>
                        <a:t>Collection.isEmpty</a:t>
                      </a:r>
                      <a:r>
                        <a:rPr lang="en-US" sz="1600" b="0" dirty="0">
                          <a:solidFill>
                            <a:schemeClr val="tx1"/>
                          </a:solidFill>
                          <a:latin typeface="Body Level 1"/>
                        </a:rPr>
                        <a:t>()  =&gt; true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589068623"/>
                  </a:ext>
                </a:extLst>
              </a:tr>
              <a:tr h="544208">
                <a:tc>
                  <a:txBody>
                    <a:bodyPr/>
                    <a:lstStyle/>
                    <a:p>
                      <a:r>
                        <a:rPr lang="en-US" sz="1600" b="0" i="0" kern="1200" dirty="0">
                          <a:solidFill>
                            <a:schemeClr val="dk1"/>
                          </a:solidFill>
                          <a:effectLst/>
                          <a:latin typeface="Body Level 1"/>
                          <a:ea typeface="+mn-ea"/>
                          <a:cs typeface="+mn-cs"/>
                        </a:rPr>
                        <a:t>Iterator iterator( )</a:t>
                      </a:r>
                    </a:p>
                    <a:p>
                      <a:endParaRPr lang="en-US" sz="1600" b="0" dirty="0">
                        <a:solidFill>
                          <a:schemeClr val="tx1"/>
                        </a:solidFill>
                        <a:latin typeface="Body Level 1"/>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kern="1200" dirty="0">
                          <a:solidFill>
                            <a:schemeClr val="dk1"/>
                          </a:solidFill>
                          <a:effectLst/>
                          <a:latin typeface="Body Level 1"/>
                          <a:ea typeface="+mn-ea"/>
                          <a:cs typeface="+mn-cs"/>
                        </a:rPr>
                        <a:t>Returns an iterator for the invoking collection.</a:t>
                      </a:r>
                      <a:endParaRPr lang="en-US" sz="1600" b="0" dirty="0">
                        <a:solidFill>
                          <a:schemeClr val="tx1"/>
                        </a:solidFill>
                        <a:latin typeface="Body Level 1"/>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b="0" dirty="0" err="1">
                          <a:solidFill>
                            <a:schemeClr val="tx1"/>
                          </a:solidFill>
                          <a:latin typeface="Body Level 1"/>
                        </a:rPr>
                        <a:t>Collection.iterator</a:t>
                      </a:r>
                      <a:r>
                        <a:rPr lang="en-US" sz="1600" b="0" dirty="0">
                          <a:solidFill>
                            <a:schemeClr val="tx1"/>
                          </a:solidFill>
                          <a:latin typeface="Body Level 1"/>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38018342"/>
                  </a:ext>
                </a:extLst>
              </a:tr>
            </a:tbl>
          </a:graphicData>
        </a:graphic>
      </p:graphicFrame>
    </p:spTree>
    <p:extLst>
      <p:ext uri="{BB962C8B-B14F-4D97-AF65-F5344CB8AC3E}">
        <p14:creationId xmlns:p14="http://schemas.microsoft.com/office/powerpoint/2010/main" val="2302507859"/>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61351-1339-4AA5-87C4-2A1F24E6E880}"/>
              </a:ext>
            </a:extLst>
          </p:cNvPr>
          <p:cNvSpPr>
            <a:spLocks noGrp="1"/>
          </p:cNvSpPr>
          <p:nvPr>
            <p:ph type="title"/>
          </p:nvPr>
        </p:nvSpPr>
        <p:spPr/>
        <p:txBody>
          <a:bodyPr/>
          <a:lstStyle/>
          <a:p>
            <a:r>
              <a:rPr lang="en-US" dirty="0"/>
              <a:t>List Interface</a:t>
            </a:r>
          </a:p>
        </p:txBody>
      </p:sp>
      <p:sp>
        <p:nvSpPr>
          <p:cNvPr id="3" name="Content Placeholder 2">
            <a:extLst>
              <a:ext uri="{FF2B5EF4-FFF2-40B4-BE49-F238E27FC236}">
                <a16:creationId xmlns:a16="http://schemas.microsoft.com/office/drawing/2014/main" id="{33C90FC9-9148-4E54-A067-D49C153D00D3}"/>
              </a:ext>
            </a:extLst>
          </p:cNvPr>
          <p:cNvSpPr>
            <a:spLocks noGrp="1"/>
          </p:cNvSpPr>
          <p:nvPr>
            <p:ph idx="1"/>
          </p:nvPr>
        </p:nvSpPr>
        <p:spPr>
          <a:xfrm>
            <a:off x="324092" y="1219200"/>
            <a:ext cx="3426938" cy="4950811"/>
          </a:xfrm>
        </p:spPr>
        <p:txBody>
          <a:bodyPr>
            <a:normAutofit/>
          </a:bodyPr>
          <a:lstStyle/>
          <a:p>
            <a:r>
              <a:rPr lang="en-US" dirty="0"/>
              <a:t>A </a:t>
            </a:r>
            <a:r>
              <a:rPr lang="en-US" altLang="en-US" dirty="0">
                <a:cs typeface="Arial" panose="020B0604020202020204" pitchFamily="34" charset="0"/>
              </a:rPr>
              <a:t>List is an ordered Collection (sometimes called a </a:t>
            </a:r>
            <a:r>
              <a:rPr lang="en-US" altLang="en-US" i="1" dirty="0">
                <a:cs typeface="Arial" panose="020B0604020202020204" pitchFamily="34" charset="0"/>
              </a:rPr>
              <a:t>sequence</a:t>
            </a:r>
            <a:r>
              <a:rPr lang="en-US" altLang="en-US" dirty="0">
                <a:cs typeface="Arial" panose="020B0604020202020204" pitchFamily="34" charset="0"/>
              </a:rPr>
              <a:t>). Lists may contain duplicate elements.</a:t>
            </a:r>
          </a:p>
          <a:p>
            <a:r>
              <a:rPr lang="en-US" dirty="0"/>
              <a:t>List interface is implemented by the classes </a:t>
            </a:r>
            <a:r>
              <a:rPr lang="en-US" dirty="0" err="1"/>
              <a:t>ArrayList</a:t>
            </a:r>
            <a:r>
              <a:rPr lang="en-US" dirty="0"/>
              <a:t>, LinkedList, Vector, and Stack.</a:t>
            </a:r>
          </a:p>
          <a:p>
            <a:r>
              <a:rPr lang="en-US" altLang="en-US" dirty="0" err="1">
                <a:cs typeface="Arial" panose="020B0604020202020204" pitchFamily="34" charset="0"/>
              </a:rPr>
              <a:t>ArrayList</a:t>
            </a:r>
            <a:r>
              <a:rPr lang="en-US" altLang="en-US" dirty="0">
                <a:cs typeface="Arial" panose="020B0604020202020204" pitchFamily="34" charset="0"/>
              </a:rPr>
              <a:t>: I</a:t>
            </a:r>
            <a:r>
              <a:rPr lang="en-US" dirty="0"/>
              <a:t>mplemented as a single linked list.</a:t>
            </a:r>
            <a:endParaRPr lang="en-US" altLang="en-US" dirty="0">
              <a:cs typeface="Arial" panose="020B0604020202020204" pitchFamily="34" charset="0"/>
            </a:endParaRPr>
          </a:p>
          <a:p>
            <a:r>
              <a:rPr lang="en-US" altLang="en-US" dirty="0">
                <a:cs typeface="Arial" panose="020B0604020202020204" pitchFamily="34" charset="0"/>
              </a:rPr>
              <a:t>LinkedList: I</a:t>
            </a:r>
            <a:r>
              <a:rPr lang="en-US" dirty="0"/>
              <a:t>mplemented as a double linked list. </a:t>
            </a:r>
            <a:endParaRPr lang="en-US" altLang="en-US" dirty="0">
              <a:cs typeface="Arial" panose="020B0604020202020204" pitchFamily="34" charset="0"/>
            </a:endParaRPr>
          </a:p>
          <a:p>
            <a:r>
              <a:rPr lang="en-US" altLang="en-US" dirty="0">
                <a:cs typeface="Arial" panose="020B0604020202020204" pitchFamily="34" charset="0"/>
              </a:rPr>
              <a:t>Vector: A</a:t>
            </a:r>
            <a:r>
              <a:rPr lang="en-US" dirty="0"/>
              <a:t>lmost identical to </a:t>
            </a:r>
            <a:r>
              <a:rPr lang="en-US" dirty="0" err="1"/>
              <a:t>ArrayList</a:t>
            </a:r>
            <a:r>
              <a:rPr lang="en-US" dirty="0"/>
              <a:t>, and the difference is that Vector is synchronized. Because of this, it has an overhead than </a:t>
            </a:r>
            <a:r>
              <a:rPr lang="en-US" dirty="0" err="1"/>
              <a:t>ArrayList</a:t>
            </a:r>
            <a:r>
              <a:rPr lang="en-US" dirty="0"/>
              <a:t>.</a:t>
            </a:r>
            <a:endParaRPr lang="en-US" altLang="en-US" dirty="0">
              <a:cs typeface="Arial" panose="020B0604020202020204" pitchFamily="34" charset="0"/>
            </a:endParaRPr>
          </a:p>
          <a:p>
            <a:pPr marL="457200" lvl="1" indent="0">
              <a:buNone/>
            </a:pPr>
            <a:endParaRPr lang="en-US" altLang="en-US" dirty="0">
              <a:cs typeface="Arial" panose="020B0604020202020204" pitchFamily="34" charset="0"/>
            </a:endParaRPr>
          </a:p>
          <a:p>
            <a:pPr lvl="1"/>
            <a:endParaRPr lang="en-US" altLang="en-US" dirty="0">
              <a:cs typeface="Arial" panose="020B0604020202020204" pitchFamily="34" charset="0"/>
            </a:endParaRPr>
          </a:p>
          <a:p>
            <a:pPr lvl="1"/>
            <a:endParaRPr lang="en-US" altLang="en-US" dirty="0">
              <a:cs typeface="Arial" panose="020B0604020202020204" pitchFamily="34" charset="0"/>
            </a:endParaRPr>
          </a:p>
          <a:p>
            <a:pPr lvl="1"/>
            <a:endParaRPr lang="en-US" dirty="0"/>
          </a:p>
        </p:txBody>
      </p:sp>
      <p:pic>
        <p:nvPicPr>
          <p:cNvPr id="8" name="Picture 7">
            <a:extLst>
              <a:ext uri="{FF2B5EF4-FFF2-40B4-BE49-F238E27FC236}">
                <a16:creationId xmlns:a16="http://schemas.microsoft.com/office/drawing/2014/main" id="{C49E32D0-F2AD-43B9-A97B-8DC3013A3710}"/>
              </a:ext>
            </a:extLst>
          </p:cNvPr>
          <p:cNvPicPr>
            <a:picLocks noChangeAspect="1"/>
          </p:cNvPicPr>
          <p:nvPr/>
        </p:nvPicPr>
        <p:blipFill>
          <a:blip r:embed="rId3"/>
          <a:stretch>
            <a:fillRect/>
          </a:stretch>
        </p:blipFill>
        <p:spPr>
          <a:xfrm>
            <a:off x="3886200" y="1219200"/>
            <a:ext cx="5888272" cy="3419956"/>
          </a:xfrm>
          <a:prstGeom prst="rect">
            <a:avLst/>
          </a:prstGeom>
          <a:ln>
            <a:solidFill>
              <a:schemeClr val="tx1"/>
            </a:solidFill>
          </a:ln>
        </p:spPr>
      </p:pic>
      <p:pic>
        <p:nvPicPr>
          <p:cNvPr id="9" name="Picture 8">
            <a:extLst>
              <a:ext uri="{FF2B5EF4-FFF2-40B4-BE49-F238E27FC236}">
                <a16:creationId xmlns:a16="http://schemas.microsoft.com/office/drawing/2014/main" id="{602297EF-8F7B-4FAF-AA88-07FC592212FD}"/>
              </a:ext>
            </a:extLst>
          </p:cNvPr>
          <p:cNvPicPr>
            <a:picLocks noChangeAspect="1"/>
          </p:cNvPicPr>
          <p:nvPr/>
        </p:nvPicPr>
        <p:blipFill>
          <a:blip r:embed="rId4"/>
          <a:stretch>
            <a:fillRect/>
          </a:stretch>
        </p:blipFill>
        <p:spPr>
          <a:xfrm>
            <a:off x="6182534" y="4913576"/>
            <a:ext cx="3619500" cy="1609725"/>
          </a:xfrm>
          <a:prstGeom prst="rect">
            <a:avLst/>
          </a:prstGeom>
          <a:ln>
            <a:solidFill>
              <a:schemeClr val="tx1"/>
            </a:solidFill>
          </a:ln>
        </p:spPr>
      </p:pic>
      <p:sp>
        <p:nvSpPr>
          <p:cNvPr id="10" name="TextBox 9">
            <a:extLst>
              <a:ext uri="{FF2B5EF4-FFF2-40B4-BE49-F238E27FC236}">
                <a16:creationId xmlns:a16="http://schemas.microsoft.com/office/drawing/2014/main" id="{D056CA35-7E3A-40FC-BE84-924636371774}"/>
              </a:ext>
            </a:extLst>
          </p:cNvPr>
          <p:cNvSpPr txBox="1"/>
          <p:nvPr/>
        </p:nvSpPr>
        <p:spPr>
          <a:xfrm>
            <a:off x="5887295" y="4544244"/>
            <a:ext cx="2184329" cy="369332"/>
          </a:xfrm>
          <a:prstGeom prst="rect">
            <a:avLst/>
          </a:prstGeom>
          <a:noFill/>
        </p:spPr>
        <p:txBody>
          <a:bodyPr wrap="square" rtlCol="0">
            <a:spAutoFit/>
          </a:bodyPr>
          <a:lstStyle/>
          <a:p>
            <a:r>
              <a:rPr lang="en-US" altLang="en-US" dirty="0">
                <a:latin typeface="Body Level 1"/>
              </a:rPr>
              <a:t>Code Snippet</a:t>
            </a:r>
            <a:endParaRPr lang="en-US" dirty="0">
              <a:latin typeface="Body Level 1"/>
            </a:endParaRPr>
          </a:p>
        </p:txBody>
      </p:sp>
      <p:sp>
        <p:nvSpPr>
          <p:cNvPr id="11" name="TextBox 10">
            <a:extLst>
              <a:ext uri="{FF2B5EF4-FFF2-40B4-BE49-F238E27FC236}">
                <a16:creationId xmlns:a16="http://schemas.microsoft.com/office/drawing/2014/main" id="{1EFAF33C-CBCA-4D64-823C-7328D66D1AC3}"/>
              </a:ext>
            </a:extLst>
          </p:cNvPr>
          <p:cNvSpPr txBox="1"/>
          <p:nvPr/>
        </p:nvSpPr>
        <p:spPr>
          <a:xfrm>
            <a:off x="5257800" y="5802300"/>
            <a:ext cx="2184329" cy="369332"/>
          </a:xfrm>
          <a:prstGeom prst="rect">
            <a:avLst/>
          </a:prstGeom>
          <a:noFill/>
        </p:spPr>
        <p:txBody>
          <a:bodyPr wrap="square" rtlCol="0">
            <a:spAutoFit/>
          </a:bodyPr>
          <a:lstStyle/>
          <a:p>
            <a:r>
              <a:rPr lang="en-US" altLang="en-US" dirty="0">
                <a:latin typeface="Body Level 1"/>
              </a:rPr>
              <a:t>Output</a:t>
            </a:r>
            <a:endParaRPr lang="en-US" dirty="0">
              <a:latin typeface="Body Level 1"/>
            </a:endParaRPr>
          </a:p>
        </p:txBody>
      </p:sp>
    </p:spTree>
    <p:extLst>
      <p:ext uri="{BB962C8B-B14F-4D97-AF65-F5344CB8AC3E}">
        <p14:creationId xmlns:p14="http://schemas.microsoft.com/office/powerpoint/2010/main" val="3586672211"/>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799AD-EFDE-4A64-A480-E51EF6ECFB9D}"/>
              </a:ext>
            </a:extLst>
          </p:cNvPr>
          <p:cNvSpPr>
            <a:spLocks noGrp="1"/>
          </p:cNvSpPr>
          <p:nvPr>
            <p:ph type="title"/>
          </p:nvPr>
        </p:nvSpPr>
        <p:spPr/>
        <p:txBody>
          <a:bodyPr/>
          <a:lstStyle/>
          <a:p>
            <a:r>
              <a:rPr lang="en-US" dirty="0"/>
              <a:t>Set Interface</a:t>
            </a:r>
          </a:p>
        </p:txBody>
      </p:sp>
      <p:sp>
        <p:nvSpPr>
          <p:cNvPr id="3" name="Content Placeholder 2">
            <a:extLst>
              <a:ext uri="{FF2B5EF4-FFF2-40B4-BE49-F238E27FC236}">
                <a16:creationId xmlns:a16="http://schemas.microsoft.com/office/drawing/2014/main" id="{40C121EE-07BB-421D-A346-129363611D70}"/>
              </a:ext>
            </a:extLst>
          </p:cNvPr>
          <p:cNvSpPr>
            <a:spLocks noGrp="1"/>
          </p:cNvSpPr>
          <p:nvPr>
            <p:ph idx="1"/>
          </p:nvPr>
        </p:nvSpPr>
        <p:spPr>
          <a:xfrm>
            <a:off x="324091" y="1219200"/>
            <a:ext cx="3631613" cy="4950811"/>
          </a:xfrm>
        </p:spPr>
        <p:txBody>
          <a:bodyPr/>
          <a:lstStyle/>
          <a:p>
            <a:r>
              <a:rPr lang="en-US" altLang="en-US" dirty="0">
                <a:cs typeface="Arial" panose="020B0604020202020204" pitchFamily="34" charset="0"/>
              </a:rPr>
              <a:t>A </a:t>
            </a:r>
            <a:r>
              <a:rPr lang="en-US" altLang="en-US" sz="2000" dirty="0">
                <a:cs typeface="Arial" panose="020B0604020202020204" pitchFamily="34" charset="0"/>
              </a:rPr>
              <a:t>Set</a:t>
            </a:r>
            <a:r>
              <a:rPr lang="en-US" altLang="en-US" dirty="0">
                <a:cs typeface="Arial" panose="020B0604020202020204" pitchFamily="34" charset="0"/>
              </a:rPr>
              <a:t> is an unordered </a:t>
            </a:r>
            <a:r>
              <a:rPr lang="en-US" altLang="en-US" sz="2000" dirty="0">
                <a:cs typeface="Arial" panose="020B0604020202020204" pitchFamily="34" charset="0"/>
              </a:rPr>
              <a:t>Collection</a:t>
            </a:r>
            <a:r>
              <a:rPr lang="en-US" altLang="en-US" dirty="0">
                <a:cs typeface="Arial" panose="020B0604020202020204" pitchFamily="34" charset="0"/>
              </a:rPr>
              <a:t> that cannot contain duplicate elements.</a:t>
            </a:r>
          </a:p>
          <a:p>
            <a:r>
              <a:rPr lang="en-US" dirty="0"/>
              <a:t>Set interface is implemented by the classes HashSet, </a:t>
            </a:r>
            <a:r>
              <a:rPr lang="en-US" dirty="0" err="1"/>
              <a:t>LinkedHashSet</a:t>
            </a:r>
            <a:r>
              <a:rPr lang="en-US" dirty="0"/>
              <a:t> and </a:t>
            </a:r>
            <a:r>
              <a:rPr lang="en-US" dirty="0" err="1"/>
              <a:t>TreeSet</a:t>
            </a:r>
            <a:r>
              <a:rPr lang="en-US" dirty="0"/>
              <a:t>.</a:t>
            </a:r>
            <a:endParaRPr lang="en-US" altLang="en-US" dirty="0">
              <a:cs typeface="Arial" panose="020B0604020202020204" pitchFamily="34" charset="0"/>
            </a:endParaRPr>
          </a:p>
          <a:p>
            <a:r>
              <a:rPr lang="en-US" altLang="en-US" dirty="0"/>
              <a:t>HashSet: Unordered Collection with no duplicates</a:t>
            </a:r>
          </a:p>
          <a:p>
            <a:r>
              <a:rPr lang="en-US" altLang="en-US" dirty="0" err="1"/>
              <a:t>LinkedHashSet</a:t>
            </a:r>
            <a:r>
              <a:rPr lang="en-US" altLang="en-US" dirty="0"/>
              <a:t>: Ordered Collection with no duplicates</a:t>
            </a:r>
          </a:p>
          <a:p>
            <a:r>
              <a:rPr lang="en-US" altLang="en-US" dirty="0" err="1"/>
              <a:t>TreeSet</a:t>
            </a:r>
            <a:r>
              <a:rPr lang="en-US" altLang="en-US" dirty="0"/>
              <a:t>: Sorted Collection with no duplicates</a:t>
            </a:r>
          </a:p>
          <a:p>
            <a:pPr marL="0" indent="0">
              <a:buNone/>
            </a:pPr>
            <a:endParaRPr lang="en-US" altLang="en-US" sz="4400" dirty="0"/>
          </a:p>
          <a:p>
            <a:endParaRPr lang="en-US" dirty="0"/>
          </a:p>
        </p:txBody>
      </p:sp>
      <p:sp>
        <p:nvSpPr>
          <p:cNvPr id="8" name="TextBox 7">
            <a:extLst>
              <a:ext uri="{FF2B5EF4-FFF2-40B4-BE49-F238E27FC236}">
                <a16:creationId xmlns:a16="http://schemas.microsoft.com/office/drawing/2014/main" id="{F77E2676-09EA-4309-99B6-30BC164FCFCA}"/>
              </a:ext>
            </a:extLst>
          </p:cNvPr>
          <p:cNvSpPr txBox="1"/>
          <p:nvPr/>
        </p:nvSpPr>
        <p:spPr>
          <a:xfrm>
            <a:off x="920146" y="6019800"/>
            <a:ext cx="2184329" cy="369332"/>
          </a:xfrm>
          <a:prstGeom prst="rect">
            <a:avLst/>
          </a:prstGeom>
          <a:noFill/>
        </p:spPr>
        <p:txBody>
          <a:bodyPr wrap="square" rtlCol="0">
            <a:spAutoFit/>
          </a:bodyPr>
          <a:lstStyle/>
          <a:p>
            <a:r>
              <a:rPr lang="en-US" altLang="en-US" dirty="0">
                <a:latin typeface="Body Level 1"/>
              </a:rPr>
              <a:t>HashSet Output</a:t>
            </a:r>
            <a:endParaRPr lang="en-US" dirty="0">
              <a:latin typeface="Body Level 1"/>
            </a:endParaRPr>
          </a:p>
        </p:txBody>
      </p:sp>
      <p:sp>
        <p:nvSpPr>
          <p:cNvPr id="9" name="TextBox 8">
            <a:extLst>
              <a:ext uri="{FF2B5EF4-FFF2-40B4-BE49-F238E27FC236}">
                <a16:creationId xmlns:a16="http://schemas.microsoft.com/office/drawing/2014/main" id="{2E2C225C-8DE2-4054-A0B4-56AE084ADCD0}"/>
              </a:ext>
            </a:extLst>
          </p:cNvPr>
          <p:cNvSpPr txBox="1"/>
          <p:nvPr/>
        </p:nvSpPr>
        <p:spPr>
          <a:xfrm>
            <a:off x="3700530" y="6019800"/>
            <a:ext cx="2692126" cy="369332"/>
          </a:xfrm>
          <a:prstGeom prst="rect">
            <a:avLst/>
          </a:prstGeom>
          <a:noFill/>
        </p:spPr>
        <p:txBody>
          <a:bodyPr wrap="square" rtlCol="0">
            <a:spAutoFit/>
          </a:bodyPr>
          <a:lstStyle/>
          <a:p>
            <a:r>
              <a:rPr lang="en-US" altLang="en-US" dirty="0" err="1">
                <a:latin typeface="Body Level 1"/>
              </a:rPr>
              <a:t>LinkedHashSet</a:t>
            </a:r>
            <a:r>
              <a:rPr lang="en-US" altLang="en-US" dirty="0">
                <a:latin typeface="Body Level 1"/>
              </a:rPr>
              <a:t> Output</a:t>
            </a:r>
            <a:endParaRPr lang="en-US" dirty="0">
              <a:latin typeface="Body Level 1"/>
            </a:endParaRPr>
          </a:p>
        </p:txBody>
      </p:sp>
      <p:sp>
        <p:nvSpPr>
          <p:cNvPr id="10" name="TextBox 9">
            <a:extLst>
              <a:ext uri="{FF2B5EF4-FFF2-40B4-BE49-F238E27FC236}">
                <a16:creationId xmlns:a16="http://schemas.microsoft.com/office/drawing/2014/main" id="{4C907BCC-5ED5-4E9A-A48E-09B4C5D35433}"/>
              </a:ext>
            </a:extLst>
          </p:cNvPr>
          <p:cNvSpPr txBox="1"/>
          <p:nvPr/>
        </p:nvSpPr>
        <p:spPr>
          <a:xfrm>
            <a:off x="7338027" y="6021166"/>
            <a:ext cx="2184329" cy="369332"/>
          </a:xfrm>
          <a:prstGeom prst="rect">
            <a:avLst/>
          </a:prstGeom>
          <a:noFill/>
        </p:spPr>
        <p:txBody>
          <a:bodyPr wrap="square" rtlCol="0">
            <a:spAutoFit/>
          </a:bodyPr>
          <a:lstStyle/>
          <a:p>
            <a:r>
              <a:rPr lang="en-US" altLang="en-US" dirty="0" err="1">
                <a:latin typeface="Body Level 1"/>
              </a:rPr>
              <a:t>TreeSet</a:t>
            </a:r>
            <a:r>
              <a:rPr lang="en-US" altLang="en-US" dirty="0">
                <a:latin typeface="Body Level 1"/>
              </a:rPr>
              <a:t> Output</a:t>
            </a:r>
            <a:endParaRPr lang="en-US" dirty="0">
              <a:latin typeface="Body Level 1"/>
            </a:endParaRPr>
          </a:p>
        </p:txBody>
      </p:sp>
      <p:sp>
        <p:nvSpPr>
          <p:cNvPr id="11" name="TextBox 10">
            <a:extLst>
              <a:ext uri="{FF2B5EF4-FFF2-40B4-BE49-F238E27FC236}">
                <a16:creationId xmlns:a16="http://schemas.microsoft.com/office/drawing/2014/main" id="{555C6135-77C2-41C9-8BB3-51CD25B591AF}"/>
              </a:ext>
            </a:extLst>
          </p:cNvPr>
          <p:cNvSpPr txBox="1"/>
          <p:nvPr/>
        </p:nvSpPr>
        <p:spPr>
          <a:xfrm>
            <a:off x="6338932" y="4456789"/>
            <a:ext cx="2184329" cy="369332"/>
          </a:xfrm>
          <a:prstGeom prst="rect">
            <a:avLst/>
          </a:prstGeom>
          <a:noFill/>
        </p:spPr>
        <p:txBody>
          <a:bodyPr wrap="square" rtlCol="0">
            <a:spAutoFit/>
          </a:bodyPr>
          <a:lstStyle/>
          <a:p>
            <a:r>
              <a:rPr lang="en-US" altLang="en-US" dirty="0">
                <a:latin typeface="Body Level 1"/>
              </a:rPr>
              <a:t>Code Snippet</a:t>
            </a:r>
            <a:endParaRPr lang="en-US" dirty="0">
              <a:latin typeface="Body Level 1"/>
            </a:endParaRPr>
          </a:p>
        </p:txBody>
      </p:sp>
      <p:pic>
        <p:nvPicPr>
          <p:cNvPr id="13" name="Picture 12">
            <a:extLst>
              <a:ext uri="{FF2B5EF4-FFF2-40B4-BE49-F238E27FC236}">
                <a16:creationId xmlns:a16="http://schemas.microsoft.com/office/drawing/2014/main" id="{FB58705F-7C2F-4CFB-A9AF-7B440D215A6A}"/>
              </a:ext>
            </a:extLst>
          </p:cNvPr>
          <p:cNvPicPr>
            <a:picLocks noChangeAspect="1"/>
          </p:cNvPicPr>
          <p:nvPr/>
        </p:nvPicPr>
        <p:blipFill>
          <a:blip r:embed="rId2"/>
          <a:stretch>
            <a:fillRect/>
          </a:stretch>
        </p:blipFill>
        <p:spPr>
          <a:xfrm>
            <a:off x="4191000" y="1219200"/>
            <a:ext cx="5637073" cy="3272180"/>
          </a:xfrm>
          <a:prstGeom prst="rect">
            <a:avLst/>
          </a:prstGeom>
          <a:ln>
            <a:solidFill>
              <a:schemeClr val="tx1"/>
            </a:solidFill>
          </a:ln>
        </p:spPr>
      </p:pic>
      <p:pic>
        <p:nvPicPr>
          <p:cNvPr id="14" name="Picture 13">
            <a:extLst>
              <a:ext uri="{FF2B5EF4-FFF2-40B4-BE49-F238E27FC236}">
                <a16:creationId xmlns:a16="http://schemas.microsoft.com/office/drawing/2014/main" id="{02471AAD-6A78-4A42-A685-23C480163A8D}"/>
              </a:ext>
            </a:extLst>
          </p:cNvPr>
          <p:cNvPicPr>
            <a:picLocks noChangeAspect="1"/>
          </p:cNvPicPr>
          <p:nvPr/>
        </p:nvPicPr>
        <p:blipFill>
          <a:blip r:embed="rId3"/>
          <a:stretch>
            <a:fillRect/>
          </a:stretch>
        </p:blipFill>
        <p:spPr>
          <a:xfrm>
            <a:off x="536593" y="4876800"/>
            <a:ext cx="2381250" cy="1143000"/>
          </a:xfrm>
          <a:prstGeom prst="rect">
            <a:avLst/>
          </a:prstGeom>
          <a:ln>
            <a:solidFill>
              <a:schemeClr val="tx1"/>
            </a:solidFill>
          </a:ln>
        </p:spPr>
      </p:pic>
      <p:pic>
        <p:nvPicPr>
          <p:cNvPr id="15" name="Picture 14">
            <a:extLst>
              <a:ext uri="{FF2B5EF4-FFF2-40B4-BE49-F238E27FC236}">
                <a16:creationId xmlns:a16="http://schemas.microsoft.com/office/drawing/2014/main" id="{245655C0-F67B-42CC-9779-2CA807411B23}"/>
              </a:ext>
            </a:extLst>
          </p:cNvPr>
          <p:cNvPicPr>
            <a:picLocks noChangeAspect="1"/>
          </p:cNvPicPr>
          <p:nvPr/>
        </p:nvPicPr>
        <p:blipFill>
          <a:blip r:embed="rId4"/>
          <a:stretch>
            <a:fillRect/>
          </a:stretch>
        </p:blipFill>
        <p:spPr>
          <a:xfrm>
            <a:off x="3562229" y="4876800"/>
            <a:ext cx="2447925" cy="1123950"/>
          </a:xfrm>
          <a:prstGeom prst="rect">
            <a:avLst/>
          </a:prstGeom>
          <a:ln>
            <a:solidFill>
              <a:schemeClr val="tx1"/>
            </a:solidFill>
          </a:ln>
        </p:spPr>
      </p:pic>
      <p:pic>
        <p:nvPicPr>
          <p:cNvPr id="16" name="Picture 15">
            <a:extLst>
              <a:ext uri="{FF2B5EF4-FFF2-40B4-BE49-F238E27FC236}">
                <a16:creationId xmlns:a16="http://schemas.microsoft.com/office/drawing/2014/main" id="{34502CCC-C4D5-44E3-8B90-A0DA6389635F}"/>
              </a:ext>
            </a:extLst>
          </p:cNvPr>
          <p:cNvPicPr>
            <a:picLocks noChangeAspect="1"/>
          </p:cNvPicPr>
          <p:nvPr/>
        </p:nvPicPr>
        <p:blipFill>
          <a:blip r:embed="rId5"/>
          <a:stretch>
            <a:fillRect/>
          </a:stretch>
        </p:blipFill>
        <p:spPr>
          <a:xfrm>
            <a:off x="6902432" y="4897643"/>
            <a:ext cx="2466975" cy="1114425"/>
          </a:xfrm>
          <a:prstGeom prst="rect">
            <a:avLst/>
          </a:prstGeom>
          <a:ln>
            <a:solidFill>
              <a:schemeClr val="tx1"/>
            </a:solidFill>
          </a:ln>
        </p:spPr>
      </p:pic>
    </p:spTree>
    <p:extLst>
      <p:ext uri="{BB962C8B-B14F-4D97-AF65-F5344CB8AC3E}">
        <p14:creationId xmlns:p14="http://schemas.microsoft.com/office/powerpoint/2010/main" val="9450387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33745-F679-49BC-8132-BC7E42B357A6}"/>
              </a:ext>
            </a:extLst>
          </p:cNvPr>
          <p:cNvSpPr>
            <a:spLocks noGrp="1"/>
          </p:cNvSpPr>
          <p:nvPr>
            <p:ph type="ctrTitle"/>
          </p:nvPr>
        </p:nvSpPr>
        <p:spPr/>
        <p:txBody>
          <a:bodyPr/>
          <a:lstStyle/>
          <a:p>
            <a:r>
              <a:rPr lang="en-US" dirty="0"/>
              <a:t>Hello World Program</a:t>
            </a:r>
          </a:p>
        </p:txBody>
      </p:sp>
      <p:sp>
        <p:nvSpPr>
          <p:cNvPr id="3" name="Subtitle 2">
            <a:extLst>
              <a:ext uri="{FF2B5EF4-FFF2-40B4-BE49-F238E27FC236}">
                <a16:creationId xmlns:a16="http://schemas.microsoft.com/office/drawing/2014/main" id="{6D957ACA-2A12-4EB4-A218-DC9DFA625C07}"/>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591885575"/>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971ED-46A9-4F3B-ADFF-AE656455BB73}"/>
              </a:ext>
            </a:extLst>
          </p:cNvPr>
          <p:cNvSpPr>
            <a:spLocks noGrp="1"/>
          </p:cNvSpPr>
          <p:nvPr>
            <p:ph type="title"/>
          </p:nvPr>
        </p:nvSpPr>
        <p:spPr/>
        <p:txBody>
          <a:bodyPr/>
          <a:lstStyle/>
          <a:p>
            <a:r>
              <a:rPr lang="en-US" dirty="0"/>
              <a:t>Map Interface</a:t>
            </a:r>
          </a:p>
        </p:txBody>
      </p:sp>
      <p:sp>
        <p:nvSpPr>
          <p:cNvPr id="3" name="Content Placeholder 2">
            <a:extLst>
              <a:ext uri="{FF2B5EF4-FFF2-40B4-BE49-F238E27FC236}">
                <a16:creationId xmlns:a16="http://schemas.microsoft.com/office/drawing/2014/main" id="{B194D0A9-2F7B-4811-A270-F69E59880FF5}"/>
              </a:ext>
            </a:extLst>
          </p:cNvPr>
          <p:cNvSpPr>
            <a:spLocks noGrp="1"/>
          </p:cNvSpPr>
          <p:nvPr>
            <p:ph idx="1"/>
          </p:nvPr>
        </p:nvSpPr>
        <p:spPr>
          <a:xfrm>
            <a:off x="324091" y="1125708"/>
            <a:ext cx="4324109" cy="5044304"/>
          </a:xfrm>
        </p:spPr>
        <p:txBody>
          <a:bodyPr>
            <a:normAutofit/>
          </a:bodyPr>
          <a:lstStyle/>
          <a:p>
            <a:r>
              <a:rPr lang="en-US" altLang="en-US" dirty="0">
                <a:cs typeface="Arial" panose="020B0604020202020204" pitchFamily="34" charset="0"/>
              </a:rPr>
              <a:t>A Map is an object which maps keys to values.</a:t>
            </a:r>
            <a:r>
              <a:rPr lang="en-US" dirty="0"/>
              <a:t> A map cannot contain duplicate keys and each key can map to at most one value</a:t>
            </a:r>
            <a:endParaRPr lang="en-US" altLang="en-US" dirty="0">
              <a:cs typeface="Arial" panose="020B0604020202020204" pitchFamily="34" charset="0"/>
            </a:endParaRPr>
          </a:p>
          <a:p>
            <a:r>
              <a:rPr lang="en-US" dirty="0"/>
              <a:t>Map interface is implemented by the classes HashMap, </a:t>
            </a:r>
            <a:r>
              <a:rPr lang="en-US" dirty="0" err="1"/>
              <a:t>LinkedHashMap</a:t>
            </a:r>
            <a:r>
              <a:rPr lang="en-US" dirty="0"/>
              <a:t> and </a:t>
            </a:r>
            <a:r>
              <a:rPr lang="en-US" dirty="0" err="1"/>
              <a:t>TreeMap</a:t>
            </a:r>
            <a:r>
              <a:rPr lang="en-US" dirty="0"/>
              <a:t>.</a:t>
            </a:r>
            <a:endParaRPr lang="en-US" altLang="en-US" dirty="0">
              <a:cs typeface="Arial" panose="020B0604020202020204" pitchFamily="34" charset="0"/>
            </a:endParaRPr>
          </a:p>
          <a:p>
            <a:r>
              <a:rPr lang="en-US" altLang="en-US" dirty="0"/>
              <a:t>HashMap: Unordered with no duplicate keys.</a:t>
            </a:r>
          </a:p>
          <a:p>
            <a:r>
              <a:rPr lang="en-US" altLang="en-US" dirty="0" err="1"/>
              <a:t>LinkedHashMap</a:t>
            </a:r>
            <a:r>
              <a:rPr lang="en-US" altLang="en-US" dirty="0"/>
              <a:t>: Ordered with no duplicate keys.</a:t>
            </a:r>
          </a:p>
          <a:p>
            <a:r>
              <a:rPr lang="en-US" altLang="en-US" dirty="0" err="1"/>
              <a:t>TreeMap</a:t>
            </a:r>
            <a:r>
              <a:rPr lang="en-US" altLang="en-US" dirty="0"/>
              <a:t>: Sorted keys with no duplicate keys</a:t>
            </a:r>
            <a:endParaRPr lang="en-US" dirty="0"/>
          </a:p>
        </p:txBody>
      </p:sp>
      <p:pic>
        <p:nvPicPr>
          <p:cNvPr id="9" name="Picture 8">
            <a:extLst>
              <a:ext uri="{FF2B5EF4-FFF2-40B4-BE49-F238E27FC236}">
                <a16:creationId xmlns:a16="http://schemas.microsoft.com/office/drawing/2014/main" id="{51E0AF8A-67EB-4754-906F-BE9AFD28BE9B}"/>
              </a:ext>
            </a:extLst>
          </p:cNvPr>
          <p:cNvPicPr>
            <a:picLocks noChangeAspect="1"/>
          </p:cNvPicPr>
          <p:nvPr/>
        </p:nvPicPr>
        <p:blipFill>
          <a:blip r:embed="rId2"/>
          <a:stretch>
            <a:fillRect/>
          </a:stretch>
        </p:blipFill>
        <p:spPr>
          <a:xfrm>
            <a:off x="324091" y="4803925"/>
            <a:ext cx="2914650" cy="1323975"/>
          </a:xfrm>
          <a:prstGeom prst="rect">
            <a:avLst/>
          </a:prstGeom>
          <a:ln>
            <a:solidFill>
              <a:schemeClr val="tx1"/>
            </a:solidFill>
          </a:ln>
        </p:spPr>
      </p:pic>
      <p:pic>
        <p:nvPicPr>
          <p:cNvPr id="11" name="Picture 10">
            <a:extLst>
              <a:ext uri="{FF2B5EF4-FFF2-40B4-BE49-F238E27FC236}">
                <a16:creationId xmlns:a16="http://schemas.microsoft.com/office/drawing/2014/main" id="{0B254137-417E-4F6A-86F0-7987EB2A19C1}"/>
              </a:ext>
            </a:extLst>
          </p:cNvPr>
          <p:cNvPicPr>
            <a:picLocks noChangeAspect="1"/>
          </p:cNvPicPr>
          <p:nvPr/>
        </p:nvPicPr>
        <p:blipFill>
          <a:blip r:embed="rId3"/>
          <a:stretch>
            <a:fillRect/>
          </a:stretch>
        </p:blipFill>
        <p:spPr>
          <a:xfrm>
            <a:off x="4648200" y="1125709"/>
            <a:ext cx="5070985" cy="3267042"/>
          </a:xfrm>
          <a:prstGeom prst="rect">
            <a:avLst/>
          </a:prstGeom>
          <a:ln>
            <a:solidFill>
              <a:schemeClr val="tx1"/>
            </a:solidFill>
          </a:ln>
        </p:spPr>
      </p:pic>
      <p:pic>
        <p:nvPicPr>
          <p:cNvPr id="12" name="Picture 11">
            <a:extLst>
              <a:ext uri="{FF2B5EF4-FFF2-40B4-BE49-F238E27FC236}">
                <a16:creationId xmlns:a16="http://schemas.microsoft.com/office/drawing/2014/main" id="{7964DC57-EA19-4675-B447-183AF8A8A48C}"/>
              </a:ext>
            </a:extLst>
          </p:cNvPr>
          <p:cNvPicPr>
            <a:picLocks noChangeAspect="1"/>
          </p:cNvPicPr>
          <p:nvPr/>
        </p:nvPicPr>
        <p:blipFill>
          <a:blip r:embed="rId4"/>
          <a:stretch>
            <a:fillRect/>
          </a:stretch>
        </p:blipFill>
        <p:spPr>
          <a:xfrm>
            <a:off x="3810000" y="4815957"/>
            <a:ext cx="2695575" cy="1362075"/>
          </a:xfrm>
          <a:prstGeom prst="rect">
            <a:avLst/>
          </a:prstGeom>
          <a:ln>
            <a:solidFill>
              <a:schemeClr val="tx1"/>
            </a:solidFill>
          </a:ln>
        </p:spPr>
      </p:pic>
      <p:pic>
        <p:nvPicPr>
          <p:cNvPr id="13" name="Picture 12">
            <a:extLst>
              <a:ext uri="{FF2B5EF4-FFF2-40B4-BE49-F238E27FC236}">
                <a16:creationId xmlns:a16="http://schemas.microsoft.com/office/drawing/2014/main" id="{32635207-439E-40BF-BA8B-A02440F361D4}"/>
              </a:ext>
            </a:extLst>
          </p:cNvPr>
          <p:cNvPicPr>
            <a:picLocks noChangeAspect="1"/>
          </p:cNvPicPr>
          <p:nvPr/>
        </p:nvPicPr>
        <p:blipFill>
          <a:blip r:embed="rId5"/>
          <a:stretch>
            <a:fillRect/>
          </a:stretch>
        </p:blipFill>
        <p:spPr>
          <a:xfrm>
            <a:off x="7004560" y="4815957"/>
            <a:ext cx="2714625" cy="1362075"/>
          </a:xfrm>
          <a:prstGeom prst="rect">
            <a:avLst/>
          </a:prstGeom>
          <a:ln>
            <a:solidFill>
              <a:schemeClr val="tx1"/>
            </a:solidFill>
          </a:ln>
        </p:spPr>
      </p:pic>
      <p:sp>
        <p:nvSpPr>
          <p:cNvPr id="15" name="TextBox 14">
            <a:extLst>
              <a:ext uri="{FF2B5EF4-FFF2-40B4-BE49-F238E27FC236}">
                <a16:creationId xmlns:a16="http://schemas.microsoft.com/office/drawing/2014/main" id="{E68D6DC9-B7AD-417B-8A83-FEBA7DED08F4}"/>
              </a:ext>
            </a:extLst>
          </p:cNvPr>
          <p:cNvSpPr txBox="1"/>
          <p:nvPr/>
        </p:nvSpPr>
        <p:spPr>
          <a:xfrm>
            <a:off x="6389360" y="4402262"/>
            <a:ext cx="2184329" cy="369332"/>
          </a:xfrm>
          <a:prstGeom prst="rect">
            <a:avLst/>
          </a:prstGeom>
          <a:noFill/>
        </p:spPr>
        <p:txBody>
          <a:bodyPr wrap="square" rtlCol="0">
            <a:spAutoFit/>
          </a:bodyPr>
          <a:lstStyle/>
          <a:p>
            <a:r>
              <a:rPr lang="en-US" altLang="en-US" dirty="0">
                <a:latin typeface="Body Level 1"/>
              </a:rPr>
              <a:t>Code Snippet</a:t>
            </a:r>
            <a:endParaRPr lang="en-US" dirty="0">
              <a:latin typeface="Body Level 1"/>
            </a:endParaRPr>
          </a:p>
        </p:txBody>
      </p:sp>
      <p:sp>
        <p:nvSpPr>
          <p:cNvPr id="16" name="TextBox 15">
            <a:extLst>
              <a:ext uri="{FF2B5EF4-FFF2-40B4-BE49-F238E27FC236}">
                <a16:creationId xmlns:a16="http://schemas.microsoft.com/office/drawing/2014/main" id="{E317F012-4921-4C24-B908-58F36B5C8B49}"/>
              </a:ext>
            </a:extLst>
          </p:cNvPr>
          <p:cNvSpPr txBox="1"/>
          <p:nvPr/>
        </p:nvSpPr>
        <p:spPr>
          <a:xfrm>
            <a:off x="753207" y="6127900"/>
            <a:ext cx="2184329" cy="369332"/>
          </a:xfrm>
          <a:prstGeom prst="rect">
            <a:avLst/>
          </a:prstGeom>
          <a:noFill/>
        </p:spPr>
        <p:txBody>
          <a:bodyPr wrap="square" rtlCol="0">
            <a:spAutoFit/>
          </a:bodyPr>
          <a:lstStyle/>
          <a:p>
            <a:r>
              <a:rPr lang="en-US" altLang="en-US" dirty="0">
                <a:latin typeface="Body Level 1"/>
              </a:rPr>
              <a:t>HashMap Output</a:t>
            </a:r>
            <a:endParaRPr lang="en-US" dirty="0">
              <a:latin typeface="Body Level 1"/>
            </a:endParaRPr>
          </a:p>
        </p:txBody>
      </p:sp>
      <p:sp>
        <p:nvSpPr>
          <p:cNvPr id="17" name="TextBox 16">
            <a:extLst>
              <a:ext uri="{FF2B5EF4-FFF2-40B4-BE49-F238E27FC236}">
                <a16:creationId xmlns:a16="http://schemas.microsoft.com/office/drawing/2014/main" id="{493BD4CD-8F49-4C31-A218-B9D66B7CA6B7}"/>
              </a:ext>
            </a:extLst>
          </p:cNvPr>
          <p:cNvSpPr txBox="1"/>
          <p:nvPr/>
        </p:nvSpPr>
        <p:spPr>
          <a:xfrm>
            <a:off x="3950776" y="6188492"/>
            <a:ext cx="2554800" cy="369332"/>
          </a:xfrm>
          <a:prstGeom prst="rect">
            <a:avLst/>
          </a:prstGeom>
          <a:noFill/>
        </p:spPr>
        <p:txBody>
          <a:bodyPr wrap="square" rtlCol="0">
            <a:spAutoFit/>
          </a:bodyPr>
          <a:lstStyle/>
          <a:p>
            <a:r>
              <a:rPr lang="en-US" altLang="en-US" dirty="0" err="1">
                <a:latin typeface="Body Level 1"/>
              </a:rPr>
              <a:t>LinkedHashMap</a:t>
            </a:r>
            <a:r>
              <a:rPr lang="en-US" altLang="en-US" dirty="0">
                <a:latin typeface="Body Level 1"/>
              </a:rPr>
              <a:t> Output</a:t>
            </a:r>
            <a:endParaRPr lang="en-US" dirty="0">
              <a:latin typeface="Body Level 1"/>
            </a:endParaRPr>
          </a:p>
        </p:txBody>
      </p:sp>
      <p:sp>
        <p:nvSpPr>
          <p:cNvPr id="18" name="TextBox 17">
            <a:extLst>
              <a:ext uri="{FF2B5EF4-FFF2-40B4-BE49-F238E27FC236}">
                <a16:creationId xmlns:a16="http://schemas.microsoft.com/office/drawing/2014/main" id="{90C99173-9B34-41D8-BC72-27C895350DA1}"/>
              </a:ext>
            </a:extLst>
          </p:cNvPr>
          <p:cNvSpPr txBox="1"/>
          <p:nvPr/>
        </p:nvSpPr>
        <p:spPr>
          <a:xfrm>
            <a:off x="7518814" y="6160164"/>
            <a:ext cx="2184329" cy="369332"/>
          </a:xfrm>
          <a:prstGeom prst="rect">
            <a:avLst/>
          </a:prstGeom>
          <a:noFill/>
        </p:spPr>
        <p:txBody>
          <a:bodyPr wrap="square" rtlCol="0">
            <a:spAutoFit/>
          </a:bodyPr>
          <a:lstStyle/>
          <a:p>
            <a:r>
              <a:rPr lang="en-US" altLang="en-US" dirty="0" err="1">
                <a:latin typeface="Body Level 1"/>
              </a:rPr>
              <a:t>TreeMap</a:t>
            </a:r>
            <a:r>
              <a:rPr lang="en-US" altLang="en-US" dirty="0">
                <a:latin typeface="Body Level 1"/>
              </a:rPr>
              <a:t> Output</a:t>
            </a:r>
            <a:endParaRPr lang="en-US" dirty="0">
              <a:latin typeface="Body Level 1"/>
            </a:endParaRPr>
          </a:p>
        </p:txBody>
      </p:sp>
    </p:spTree>
    <p:extLst>
      <p:ext uri="{BB962C8B-B14F-4D97-AF65-F5344CB8AC3E}">
        <p14:creationId xmlns:p14="http://schemas.microsoft.com/office/powerpoint/2010/main" val="4004107114"/>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C9D3C-F729-4C6A-99B1-C60C8EAFDDBF}"/>
              </a:ext>
            </a:extLst>
          </p:cNvPr>
          <p:cNvSpPr>
            <a:spLocks noGrp="1"/>
          </p:cNvSpPr>
          <p:nvPr>
            <p:ph type="ctrTitle"/>
          </p:nvPr>
        </p:nvSpPr>
        <p:spPr/>
        <p:txBody>
          <a:bodyPr/>
          <a:lstStyle/>
          <a:p>
            <a:r>
              <a:rPr lang="en-US" dirty="0"/>
              <a:t>Let us work on use case</a:t>
            </a:r>
          </a:p>
        </p:txBody>
      </p:sp>
      <p:sp>
        <p:nvSpPr>
          <p:cNvPr id="3" name="Subtitle 2">
            <a:extLst>
              <a:ext uri="{FF2B5EF4-FFF2-40B4-BE49-F238E27FC236}">
                <a16:creationId xmlns:a16="http://schemas.microsoft.com/office/drawing/2014/main" id="{8F0436E9-DF89-4F09-A704-B3FD9612FC52}"/>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754148901"/>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D9FDC-04F7-4294-BBB5-5B19C2FC3D2B}"/>
              </a:ext>
            </a:extLst>
          </p:cNvPr>
          <p:cNvSpPr>
            <a:spLocks noGrp="1"/>
          </p:cNvSpPr>
          <p:nvPr>
            <p:ph type="title"/>
          </p:nvPr>
        </p:nvSpPr>
        <p:spPr/>
        <p:txBody>
          <a:bodyPr/>
          <a:lstStyle/>
          <a:p>
            <a:r>
              <a:rPr lang="en-US" dirty="0"/>
              <a:t>Bank Customer Management System</a:t>
            </a:r>
          </a:p>
        </p:txBody>
      </p:sp>
      <p:sp>
        <p:nvSpPr>
          <p:cNvPr id="4" name="Content Placeholder 5">
            <a:extLst>
              <a:ext uri="{FF2B5EF4-FFF2-40B4-BE49-F238E27FC236}">
                <a16:creationId xmlns:a16="http://schemas.microsoft.com/office/drawing/2014/main" id="{FA31C0CD-1220-4C78-8BBC-FBA814AA8958}"/>
              </a:ext>
            </a:extLst>
          </p:cNvPr>
          <p:cNvSpPr>
            <a:spLocks noGrp="1"/>
          </p:cNvSpPr>
          <p:nvPr>
            <p:ph idx="1"/>
          </p:nvPr>
        </p:nvSpPr>
        <p:spPr>
          <a:xfrm>
            <a:off x="323849" y="1295400"/>
            <a:ext cx="9259747" cy="5362800"/>
          </a:xfrm>
        </p:spPr>
        <p:txBody>
          <a:bodyPr>
            <a:normAutofit/>
          </a:bodyPr>
          <a:lstStyle/>
          <a:p>
            <a:r>
              <a:rPr lang="en-US" dirty="0"/>
              <a:t>Convert array into </a:t>
            </a:r>
            <a:r>
              <a:rPr lang="en-US" dirty="0" err="1"/>
              <a:t>ArrayList</a:t>
            </a:r>
            <a:r>
              <a:rPr lang="en-US" dirty="0"/>
              <a:t> and make the corresponding code changes.</a:t>
            </a:r>
          </a:p>
          <a:p>
            <a:r>
              <a:rPr lang="en-US" dirty="0"/>
              <a:t>If user enters 4 , delete the matched customer details.</a:t>
            </a:r>
          </a:p>
          <a:p>
            <a:endParaRPr lang="en-US" dirty="0"/>
          </a:p>
          <a:p>
            <a:endParaRPr lang="en-US" dirty="0"/>
          </a:p>
          <a:p>
            <a:pPr marL="0" indent="0">
              <a:buNone/>
            </a:pPr>
            <a:endParaRPr lang="en-US" dirty="0"/>
          </a:p>
          <a:p>
            <a:endParaRPr lang="en-US" dirty="0"/>
          </a:p>
          <a:p>
            <a:endParaRPr lang="en-US" dirty="0"/>
          </a:p>
          <a:p>
            <a:pPr marL="0" indent="0">
              <a:buNone/>
            </a:pPr>
            <a:endParaRPr lang="en-US" dirty="0"/>
          </a:p>
        </p:txBody>
      </p:sp>
      <p:pic>
        <p:nvPicPr>
          <p:cNvPr id="7" name="Picture 6">
            <a:extLst>
              <a:ext uri="{FF2B5EF4-FFF2-40B4-BE49-F238E27FC236}">
                <a16:creationId xmlns:a16="http://schemas.microsoft.com/office/drawing/2014/main" id="{50BB55C3-2359-4FC5-A72C-D0129F3C881A}"/>
              </a:ext>
            </a:extLst>
          </p:cNvPr>
          <p:cNvPicPr>
            <a:picLocks noChangeAspect="1"/>
          </p:cNvPicPr>
          <p:nvPr/>
        </p:nvPicPr>
        <p:blipFill>
          <a:blip r:embed="rId2"/>
          <a:stretch>
            <a:fillRect/>
          </a:stretch>
        </p:blipFill>
        <p:spPr>
          <a:xfrm>
            <a:off x="457200" y="2133600"/>
            <a:ext cx="5567180" cy="1021008"/>
          </a:xfrm>
          <a:prstGeom prst="rect">
            <a:avLst/>
          </a:prstGeom>
          <a:ln>
            <a:solidFill>
              <a:schemeClr val="tx1"/>
            </a:solidFill>
          </a:ln>
        </p:spPr>
      </p:pic>
    </p:spTree>
    <p:extLst>
      <p:ext uri="{BB962C8B-B14F-4D97-AF65-F5344CB8AC3E}">
        <p14:creationId xmlns:p14="http://schemas.microsoft.com/office/powerpoint/2010/main" val="1047359327"/>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EF715-9D31-4BCB-BED0-59BF3C20EFB9}"/>
              </a:ext>
            </a:extLst>
          </p:cNvPr>
          <p:cNvSpPr>
            <a:spLocks noGrp="1"/>
          </p:cNvSpPr>
          <p:nvPr>
            <p:ph type="ctrTitle"/>
          </p:nvPr>
        </p:nvSpPr>
        <p:spPr/>
        <p:txBody>
          <a:bodyPr/>
          <a:lstStyle/>
          <a:p>
            <a:r>
              <a:rPr lang="en-US" dirty="0"/>
              <a:t>JDBC</a:t>
            </a:r>
          </a:p>
        </p:txBody>
      </p:sp>
      <p:sp>
        <p:nvSpPr>
          <p:cNvPr id="3" name="Subtitle 2">
            <a:extLst>
              <a:ext uri="{FF2B5EF4-FFF2-40B4-BE49-F238E27FC236}">
                <a16:creationId xmlns:a16="http://schemas.microsoft.com/office/drawing/2014/main" id="{D82CE8E9-ADAB-4B30-A3D3-0A1FEF59162E}"/>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898542756"/>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FE3DC-3B71-4828-B6FE-8F0533855565}"/>
              </a:ext>
            </a:extLst>
          </p:cNvPr>
          <p:cNvSpPr>
            <a:spLocks noGrp="1"/>
          </p:cNvSpPr>
          <p:nvPr>
            <p:ph type="title"/>
          </p:nvPr>
        </p:nvSpPr>
        <p:spPr>
          <a:xfrm>
            <a:off x="324091" y="199800"/>
            <a:ext cx="9259747" cy="702000"/>
          </a:xfrm>
        </p:spPr>
        <p:txBody>
          <a:bodyPr/>
          <a:lstStyle/>
          <a:p>
            <a:r>
              <a:rPr lang="en-US" dirty="0"/>
              <a:t>Module 5 : JDBC</a:t>
            </a:r>
          </a:p>
        </p:txBody>
      </p:sp>
      <p:sp>
        <p:nvSpPr>
          <p:cNvPr id="5" name="Rectangle: Rounded Corners 4">
            <a:extLst>
              <a:ext uri="{FF2B5EF4-FFF2-40B4-BE49-F238E27FC236}">
                <a16:creationId xmlns:a16="http://schemas.microsoft.com/office/drawing/2014/main" id="{7B052245-514A-4C31-B4F3-73F83A17CD71}"/>
              </a:ext>
            </a:extLst>
          </p:cNvPr>
          <p:cNvSpPr/>
          <p:nvPr/>
        </p:nvSpPr>
        <p:spPr>
          <a:xfrm>
            <a:off x="4175094" y="1838071"/>
            <a:ext cx="1812756" cy="702000"/>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Body Level 1"/>
              </a:rPr>
              <a:t>What is JDBC</a:t>
            </a:r>
          </a:p>
        </p:txBody>
      </p:sp>
      <p:sp>
        <p:nvSpPr>
          <p:cNvPr id="6" name="Rectangle: Rounded Corners 5">
            <a:extLst>
              <a:ext uri="{FF2B5EF4-FFF2-40B4-BE49-F238E27FC236}">
                <a16:creationId xmlns:a16="http://schemas.microsoft.com/office/drawing/2014/main" id="{DF47FEA2-01AD-4816-9FA0-FCA8DFBBE98B}"/>
              </a:ext>
            </a:extLst>
          </p:cNvPr>
          <p:cNvSpPr/>
          <p:nvPr/>
        </p:nvSpPr>
        <p:spPr>
          <a:xfrm>
            <a:off x="7031474" y="3476342"/>
            <a:ext cx="2686654" cy="798235"/>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Body Level 1"/>
              </a:rPr>
              <a:t>JDBC Driver and Type of JDBC Drivers</a:t>
            </a:r>
          </a:p>
        </p:txBody>
      </p:sp>
      <p:sp>
        <p:nvSpPr>
          <p:cNvPr id="7" name="Rectangle: Rounded Corners 6">
            <a:extLst>
              <a:ext uri="{FF2B5EF4-FFF2-40B4-BE49-F238E27FC236}">
                <a16:creationId xmlns:a16="http://schemas.microsoft.com/office/drawing/2014/main" id="{CD93C923-896B-4AED-9CF1-C2411CFA8E21}"/>
              </a:ext>
            </a:extLst>
          </p:cNvPr>
          <p:cNvSpPr/>
          <p:nvPr/>
        </p:nvSpPr>
        <p:spPr>
          <a:xfrm>
            <a:off x="421366" y="3575326"/>
            <a:ext cx="2466745" cy="600265"/>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Body Level 1"/>
              </a:rPr>
              <a:t>Connection</a:t>
            </a:r>
          </a:p>
        </p:txBody>
      </p:sp>
      <p:sp>
        <p:nvSpPr>
          <p:cNvPr id="8" name="Rectangle: Rounded Corners 7">
            <a:extLst>
              <a:ext uri="{FF2B5EF4-FFF2-40B4-BE49-F238E27FC236}">
                <a16:creationId xmlns:a16="http://schemas.microsoft.com/office/drawing/2014/main" id="{50795AE4-A55E-4173-8355-7A9B71E96AB9}"/>
              </a:ext>
            </a:extLst>
          </p:cNvPr>
          <p:cNvSpPr/>
          <p:nvPr/>
        </p:nvSpPr>
        <p:spPr>
          <a:xfrm>
            <a:off x="3738965" y="3544004"/>
            <a:ext cx="2466745" cy="704905"/>
          </a:xfrm>
          <a:prstGeom prst="round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Body Level 1"/>
              </a:rPr>
              <a:t>Steps for JDBC program </a:t>
            </a:r>
          </a:p>
        </p:txBody>
      </p:sp>
      <p:sp>
        <p:nvSpPr>
          <p:cNvPr id="10" name="Rectangle: Rounded Corners 9">
            <a:extLst>
              <a:ext uri="{FF2B5EF4-FFF2-40B4-BE49-F238E27FC236}">
                <a16:creationId xmlns:a16="http://schemas.microsoft.com/office/drawing/2014/main" id="{AF9683D6-AA01-4675-AFA7-570E6AFCE998}"/>
              </a:ext>
            </a:extLst>
          </p:cNvPr>
          <p:cNvSpPr/>
          <p:nvPr/>
        </p:nvSpPr>
        <p:spPr>
          <a:xfrm>
            <a:off x="6934200" y="1852813"/>
            <a:ext cx="2362200" cy="672516"/>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Body Level 1"/>
              </a:rPr>
              <a:t>Core JDBC Components</a:t>
            </a:r>
          </a:p>
        </p:txBody>
      </p:sp>
      <p:sp>
        <p:nvSpPr>
          <p:cNvPr id="9" name="Rectangle: Rounded Corners 8">
            <a:extLst>
              <a:ext uri="{FF2B5EF4-FFF2-40B4-BE49-F238E27FC236}">
                <a16:creationId xmlns:a16="http://schemas.microsoft.com/office/drawing/2014/main" id="{1C9F1BE6-FDD2-4A7E-8350-B0322BB562B3}"/>
              </a:ext>
            </a:extLst>
          </p:cNvPr>
          <p:cNvSpPr/>
          <p:nvPr/>
        </p:nvSpPr>
        <p:spPr>
          <a:xfrm>
            <a:off x="762000" y="1823328"/>
            <a:ext cx="2466745" cy="702001"/>
          </a:xfrm>
          <a:prstGeom prst="round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Body Level 1"/>
              </a:rPr>
              <a:t>Introduce the Module 5 Use case</a:t>
            </a:r>
          </a:p>
        </p:txBody>
      </p:sp>
      <p:sp>
        <p:nvSpPr>
          <p:cNvPr id="3" name="Arrow: Right 2">
            <a:extLst>
              <a:ext uri="{FF2B5EF4-FFF2-40B4-BE49-F238E27FC236}">
                <a16:creationId xmlns:a16="http://schemas.microsoft.com/office/drawing/2014/main" id="{9F10F957-34F2-4618-887D-2D8047E3926D}"/>
              </a:ext>
            </a:extLst>
          </p:cNvPr>
          <p:cNvSpPr/>
          <p:nvPr/>
        </p:nvSpPr>
        <p:spPr>
          <a:xfrm>
            <a:off x="3228745" y="2028330"/>
            <a:ext cx="946349" cy="35100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row: Right 10">
            <a:extLst>
              <a:ext uri="{FF2B5EF4-FFF2-40B4-BE49-F238E27FC236}">
                <a16:creationId xmlns:a16="http://schemas.microsoft.com/office/drawing/2014/main" id="{BE5357E5-66ED-4107-B34B-EE6E36681EA3}"/>
              </a:ext>
            </a:extLst>
          </p:cNvPr>
          <p:cNvSpPr/>
          <p:nvPr/>
        </p:nvSpPr>
        <p:spPr>
          <a:xfrm>
            <a:off x="5987850" y="2028330"/>
            <a:ext cx="946349" cy="35100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row: Right 11">
            <a:extLst>
              <a:ext uri="{FF2B5EF4-FFF2-40B4-BE49-F238E27FC236}">
                <a16:creationId xmlns:a16="http://schemas.microsoft.com/office/drawing/2014/main" id="{D2C8BF93-04F3-442E-AF9D-A544BB8D4AEF}"/>
              </a:ext>
            </a:extLst>
          </p:cNvPr>
          <p:cNvSpPr/>
          <p:nvPr/>
        </p:nvSpPr>
        <p:spPr>
          <a:xfrm flipH="1">
            <a:off x="6205710" y="3712973"/>
            <a:ext cx="840008" cy="35100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Arrow: Down 3">
            <a:extLst>
              <a:ext uri="{FF2B5EF4-FFF2-40B4-BE49-F238E27FC236}">
                <a16:creationId xmlns:a16="http://schemas.microsoft.com/office/drawing/2014/main" id="{C8DD048B-4683-4995-B6C9-DB4B9C415669}"/>
              </a:ext>
            </a:extLst>
          </p:cNvPr>
          <p:cNvSpPr/>
          <p:nvPr/>
        </p:nvSpPr>
        <p:spPr>
          <a:xfrm>
            <a:off x="8080303" y="2540071"/>
            <a:ext cx="294498" cy="93627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Down 12">
            <a:extLst>
              <a:ext uri="{FF2B5EF4-FFF2-40B4-BE49-F238E27FC236}">
                <a16:creationId xmlns:a16="http://schemas.microsoft.com/office/drawing/2014/main" id="{0220F56F-59AA-41ED-8069-BEB42074339E}"/>
              </a:ext>
            </a:extLst>
          </p:cNvPr>
          <p:cNvSpPr/>
          <p:nvPr/>
        </p:nvSpPr>
        <p:spPr>
          <a:xfrm>
            <a:off x="1414889" y="4303348"/>
            <a:ext cx="337711" cy="9222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CF946761-850A-4A4D-A371-EC4B0E8322C2}"/>
              </a:ext>
            </a:extLst>
          </p:cNvPr>
          <p:cNvSpPr/>
          <p:nvPr/>
        </p:nvSpPr>
        <p:spPr>
          <a:xfrm>
            <a:off x="421366" y="5225588"/>
            <a:ext cx="2466745" cy="600265"/>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Body Level 1"/>
              </a:rPr>
              <a:t>Statement</a:t>
            </a:r>
          </a:p>
        </p:txBody>
      </p:sp>
      <p:sp>
        <p:nvSpPr>
          <p:cNvPr id="15" name="Rectangle: Rounded Corners 14">
            <a:extLst>
              <a:ext uri="{FF2B5EF4-FFF2-40B4-BE49-F238E27FC236}">
                <a16:creationId xmlns:a16="http://schemas.microsoft.com/office/drawing/2014/main" id="{4726C32D-0A61-482C-8609-748BD1D0D653}"/>
              </a:ext>
            </a:extLst>
          </p:cNvPr>
          <p:cNvSpPr/>
          <p:nvPr/>
        </p:nvSpPr>
        <p:spPr>
          <a:xfrm>
            <a:off x="3827604" y="5190504"/>
            <a:ext cx="2466745" cy="600265"/>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bg1"/>
                </a:solidFill>
                <a:latin typeface="Body Level 1"/>
              </a:rPr>
              <a:t>PreparedStatement</a:t>
            </a:r>
            <a:endParaRPr lang="en-US" dirty="0">
              <a:solidFill>
                <a:schemeClr val="bg1"/>
              </a:solidFill>
              <a:latin typeface="Body Level 1"/>
            </a:endParaRPr>
          </a:p>
        </p:txBody>
      </p:sp>
      <p:sp>
        <p:nvSpPr>
          <p:cNvPr id="16" name="Rectangle: Rounded Corners 15">
            <a:extLst>
              <a:ext uri="{FF2B5EF4-FFF2-40B4-BE49-F238E27FC236}">
                <a16:creationId xmlns:a16="http://schemas.microsoft.com/office/drawing/2014/main" id="{E6002729-19B5-4B60-8606-F248728B8698}"/>
              </a:ext>
            </a:extLst>
          </p:cNvPr>
          <p:cNvSpPr/>
          <p:nvPr/>
        </p:nvSpPr>
        <p:spPr>
          <a:xfrm>
            <a:off x="7251383" y="5169731"/>
            <a:ext cx="2466745" cy="600265"/>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Body Level 1"/>
              </a:rPr>
              <a:t>ResultSet</a:t>
            </a:r>
          </a:p>
        </p:txBody>
      </p:sp>
      <p:sp>
        <p:nvSpPr>
          <p:cNvPr id="17" name="Arrow: Right 16">
            <a:extLst>
              <a:ext uri="{FF2B5EF4-FFF2-40B4-BE49-F238E27FC236}">
                <a16:creationId xmlns:a16="http://schemas.microsoft.com/office/drawing/2014/main" id="{5A14A858-C9AF-4914-9A22-93FFCACCCDB5}"/>
              </a:ext>
            </a:extLst>
          </p:cNvPr>
          <p:cNvSpPr/>
          <p:nvPr/>
        </p:nvSpPr>
        <p:spPr>
          <a:xfrm>
            <a:off x="2874023" y="5371587"/>
            <a:ext cx="946349" cy="35100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Arrow: Right 17">
            <a:extLst>
              <a:ext uri="{FF2B5EF4-FFF2-40B4-BE49-F238E27FC236}">
                <a16:creationId xmlns:a16="http://schemas.microsoft.com/office/drawing/2014/main" id="{132CC042-F5A3-4B76-B621-74F980238416}"/>
              </a:ext>
            </a:extLst>
          </p:cNvPr>
          <p:cNvSpPr/>
          <p:nvPr/>
        </p:nvSpPr>
        <p:spPr>
          <a:xfrm>
            <a:off x="6281008" y="5315135"/>
            <a:ext cx="946349" cy="35100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Arrow: Right 18">
            <a:extLst>
              <a:ext uri="{FF2B5EF4-FFF2-40B4-BE49-F238E27FC236}">
                <a16:creationId xmlns:a16="http://schemas.microsoft.com/office/drawing/2014/main" id="{B3507D6D-8EB8-4538-A635-1CB0EE8C660B}"/>
              </a:ext>
            </a:extLst>
          </p:cNvPr>
          <p:cNvSpPr/>
          <p:nvPr/>
        </p:nvSpPr>
        <p:spPr>
          <a:xfrm flipH="1">
            <a:off x="2873867" y="3726415"/>
            <a:ext cx="840008" cy="35100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184311445"/>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C9D3C-F729-4C6A-99B1-C60C8EAFDDBF}"/>
              </a:ext>
            </a:extLst>
          </p:cNvPr>
          <p:cNvSpPr>
            <a:spLocks noGrp="1"/>
          </p:cNvSpPr>
          <p:nvPr>
            <p:ph type="ctrTitle"/>
          </p:nvPr>
        </p:nvSpPr>
        <p:spPr/>
        <p:txBody>
          <a:bodyPr/>
          <a:lstStyle/>
          <a:p>
            <a:r>
              <a:rPr lang="en-US" dirty="0"/>
              <a:t>Introducing the use case</a:t>
            </a:r>
          </a:p>
        </p:txBody>
      </p:sp>
      <p:sp>
        <p:nvSpPr>
          <p:cNvPr id="3" name="Subtitle 2">
            <a:extLst>
              <a:ext uri="{FF2B5EF4-FFF2-40B4-BE49-F238E27FC236}">
                <a16:creationId xmlns:a16="http://schemas.microsoft.com/office/drawing/2014/main" id="{8F0436E9-DF89-4F09-A704-B3FD9612FC52}"/>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67244865"/>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D9FDC-04F7-4294-BBB5-5B19C2FC3D2B}"/>
              </a:ext>
            </a:extLst>
          </p:cNvPr>
          <p:cNvSpPr>
            <a:spLocks noGrp="1"/>
          </p:cNvSpPr>
          <p:nvPr>
            <p:ph type="title"/>
          </p:nvPr>
        </p:nvSpPr>
        <p:spPr/>
        <p:txBody>
          <a:bodyPr/>
          <a:lstStyle/>
          <a:p>
            <a:r>
              <a:rPr lang="en-US" dirty="0"/>
              <a:t>Bank Customer Management System.</a:t>
            </a:r>
          </a:p>
        </p:txBody>
      </p:sp>
      <p:sp>
        <p:nvSpPr>
          <p:cNvPr id="4" name="Content Placeholder 5">
            <a:extLst>
              <a:ext uri="{FF2B5EF4-FFF2-40B4-BE49-F238E27FC236}">
                <a16:creationId xmlns:a16="http://schemas.microsoft.com/office/drawing/2014/main" id="{FA31C0CD-1220-4C78-8BBC-FBA814AA8958}"/>
              </a:ext>
            </a:extLst>
          </p:cNvPr>
          <p:cNvSpPr>
            <a:spLocks noGrp="1"/>
          </p:cNvSpPr>
          <p:nvPr>
            <p:ph idx="1"/>
          </p:nvPr>
        </p:nvSpPr>
        <p:spPr>
          <a:xfrm>
            <a:off x="323849" y="1295400"/>
            <a:ext cx="9259747" cy="5362800"/>
          </a:xfrm>
        </p:spPr>
        <p:txBody>
          <a:bodyPr>
            <a:normAutofit/>
          </a:bodyPr>
          <a:lstStyle/>
          <a:p>
            <a:r>
              <a:rPr lang="en-US" dirty="0"/>
              <a:t>Persist the customer data into tables using JDBC.</a:t>
            </a:r>
          </a:p>
          <a:p>
            <a:r>
              <a:rPr lang="en-US" dirty="0"/>
              <a:t>Save the customer details into database as and when new customer gets added.</a:t>
            </a:r>
          </a:p>
          <a:p>
            <a:r>
              <a:rPr lang="en-US" dirty="0"/>
              <a:t>Delete the customer details from database as and when admin requests to delete any customer.</a:t>
            </a:r>
          </a:p>
          <a:p>
            <a:endParaRPr lang="en-US" dirty="0"/>
          </a:p>
          <a:p>
            <a:pPr marL="0" indent="0">
              <a:buNone/>
            </a:pPr>
            <a:endParaRPr lang="en-US" dirty="0"/>
          </a:p>
          <a:p>
            <a:endParaRPr lang="en-US" dirty="0"/>
          </a:p>
          <a:p>
            <a:pPr marL="0" indent="0">
              <a:buNone/>
            </a:pPr>
            <a:endParaRPr lang="en-US" dirty="0"/>
          </a:p>
          <a:p>
            <a:endParaRPr lang="en-US" dirty="0"/>
          </a:p>
          <a:p>
            <a:endParaRPr lang="en-US" dirty="0"/>
          </a:p>
          <a:p>
            <a:pPr marL="0" indent="0">
              <a:buNone/>
            </a:pPr>
            <a:endParaRPr lang="en-US" dirty="0"/>
          </a:p>
        </p:txBody>
      </p:sp>
    </p:spTree>
    <p:extLst>
      <p:ext uri="{BB962C8B-B14F-4D97-AF65-F5344CB8AC3E}">
        <p14:creationId xmlns:p14="http://schemas.microsoft.com/office/powerpoint/2010/main" val="4147204959"/>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15354-2957-4412-BAD4-D6BF48CDBE0B}"/>
              </a:ext>
            </a:extLst>
          </p:cNvPr>
          <p:cNvSpPr>
            <a:spLocks noGrp="1"/>
          </p:cNvSpPr>
          <p:nvPr>
            <p:ph type="title"/>
          </p:nvPr>
        </p:nvSpPr>
        <p:spPr/>
        <p:txBody>
          <a:bodyPr/>
          <a:lstStyle/>
          <a:p>
            <a:r>
              <a:rPr lang="en-US" dirty="0"/>
              <a:t>JDBC</a:t>
            </a:r>
          </a:p>
        </p:txBody>
      </p:sp>
      <p:sp>
        <p:nvSpPr>
          <p:cNvPr id="3" name="Content Placeholder 2">
            <a:extLst>
              <a:ext uri="{FF2B5EF4-FFF2-40B4-BE49-F238E27FC236}">
                <a16:creationId xmlns:a16="http://schemas.microsoft.com/office/drawing/2014/main" id="{90E68894-9018-42C7-A4E2-576013FB6384}"/>
              </a:ext>
            </a:extLst>
          </p:cNvPr>
          <p:cNvSpPr>
            <a:spLocks noGrp="1"/>
          </p:cNvSpPr>
          <p:nvPr>
            <p:ph idx="1"/>
          </p:nvPr>
        </p:nvSpPr>
        <p:spPr/>
        <p:txBody>
          <a:bodyPr/>
          <a:lstStyle/>
          <a:p>
            <a:r>
              <a:rPr lang="en-US" dirty="0"/>
              <a:t>The Java </a:t>
            </a:r>
            <a:r>
              <a:rPr lang="en-US" i="1" dirty="0"/>
              <a:t>JDBC</a:t>
            </a:r>
            <a:r>
              <a:rPr lang="en-US" dirty="0"/>
              <a:t> API (Java Database Connectivity) enables Java applications to connect to relational databases like MySQL, PostgreSQL, MS SQL Server, Oracle, H2 Database etc. The JDBC API makes it possible to query and update relational databases, as well as call stored procedures, and obtain meta data about the database. The Java JDBC API is part of the core Java SE SDK, making JDBC available to all Java applications that want to use it. </a:t>
            </a:r>
          </a:p>
          <a:p>
            <a:r>
              <a:rPr lang="en-US" dirty="0"/>
              <a:t>Here is a list of popular open source and commercial relational databases which have JDBC drivers so you can use them from Java:</a:t>
            </a:r>
          </a:p>
          <a:p>
            <a:pPr lvl="1"/>
            <a:r>
              <a:rPr lang="en-US" dirty="0"/>
              <a:t>H2Database</a:t>
            </a:r>
          </a:p>
          <a:p>
            <a:pPr lvl="1"/>
            <a:r>
              <a:rPr lang="en-US" dirty="0"/>
              <a:t>MariaDB</a:t>
            </a:r>
          </a:p>
          <a:p>
            <a:pPr lvl="1"/>
            <a:r>
              <a:rPr lang="en-US" dirty="0"/>
              <a:t>PostgreSQL</a:t>
            </a:r>
          </a:p>
          <a:p>
            <a:pPr lvl="1"/>
            <a:r>
              <a:rPr lang="en-US" dirty="0"/>
              <a:t>My SQL</a:t>
            </a:r>
          </a:p>
          <a:p>
            <a:pPr lvl="1"/>
            <a:r>
              <a:rPr lang="en-US" dirty="0"/>
              <a:t>Derby</a:t>
            </a:r>
          </a:p>
          <a:p>
            <a:pPr lvl="1"/>
            <a:r>
              <a:rPr lang="en-US" dirty="0"/>
              <a:t>Microsoft SQL Server</a:t>
            </a:r>
          </a:p>
          <a:p>
            <a:pPr lvl="1"/>
            <a:r>
              <a:rPr lang="en-US" dirty="0"/>
              <a:t>Oracle</a:t>
            </a:r>
            <a:endParaRPr lang="en-US" b="1" dirty="0"/>
          </a:p>
          <a:p>
            <a:endParaRPr lang="en-US" dirty="0"/>
          </a:p>
        </p:txBody>
      </p:sp>
      <p:pic>
        <p:nvPicPr>
          <p:cNvPr id="5" name="Picture 25">
            <a:extLst>
              <a:ext uri="{FF2B5EF4-FFF2-40B4-BE49-F238E27FC236}">
                <a16:creationId xmlns:a16="http://schemas.microsoft.com/office/drawing/2014/main" id="{438D43ED-0EB2-4132-B87C-FBEFBB2FACD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37148" y="4371823"/>
            <a:ext cx="603457" cy="488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pic>
      <p:graphicFrame>
        <p:nvGraphicFramePr>
          <p:cNvPr id="6" name="Object 5">
            <a:hlinkClick r:id="" action="ppaction://ole?verb=0"/>
            <a:extLst>
              <a:ext uri="{FF2B5EF4-FFF2-40B4-BE49-F238E27FC236}">
                <a16:creationId xmlns:a16="http://schemas.microsoft.com/office/drawing/2014/main" id="{73B8FA76-4CE6-4AB3-ACDC-DEA165D65009}"/>
              </a:ext>
            </a:extLst>
          </p:cNvPr>
          <p:cNvGraphicFramePr>
            <a:graphicFrameLocks/>
          </p:cNvGraphicFramePr>
          <p:nvPr>
            <p:extLst>
              <p:ext uri="{D42A27DB-BD31-4B8C-83A1-F6EECF244321}">
                <p14:modId xmlns:p14="http://schemas.microsoft.com/office/powerpoint/2010/main" val="3938758846"/>
              </p:ext>
            </p:extLst>
          </p:nvPr>
        </p:nvGraphicFramePr>
        <p:xfrm>
          <a:off x="8913683" y="3346251"/>
          <a:ext cx="295275" cy="474662"/>
        </p:xfrm>
        <a:graphic>
          <a:graphicData uri="http://schemas.openxmlformats.org/presentationml/2006/ole">
            <mc:AlternateContent xmlns:mc="http://schemas.openxmlformats.org/markup-compatibility/2006">
              <mc:Choice xmlns:v="urn:schemas-microsoft-com:vml" Requires="v">
                <p:oleObj spid="_x0000_s5256" name="Clip" r:id="rId4" imgW="688769" imgH="1360181" progId="">
                  <p:embed/>
                </p:oleObj>
              </mc:Choice>
              <mc:Fallback>
                <p:oleObj name="Clip" r:id="rId4" imgW="688769" imgH="1360181" progId="">
                  <p:embed/>
                  <p:pic>
                    <p:nvPicPr>
                      <p:cNvPr id="24" name="Object 23">
                        <a:hlinkClick r:id="" action="ppaction://ole?verb=0"/>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913683" y="3346251"/>
                        <a:ext cx="295275" cy="474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7" name="Picture 25">
            <a:extLst>
              <a:ext uri="{FF2B5EF4-FFF2-40B4-BE49-F238E27FC236}">
                <a16:creationId xmlns:a16="http://schemas.microsoft.com/office/drawing/2014/main" id="{B46184A4-33C3-41DD-A17C-5E759B26BA93}"/>
              </a:ext>
            </a:extLst>
          </p:cNvPr>
          <p:cNvPicPr>
            <a:picLocks noChangeAspect="1" noChangeArrowheads="1"/>
          </p:cNvPicPr>
          <p:nvPr/>
        </p:nvPicPr>
        <p:blipFill>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863794" y="5410956"/>
            <a:ext cx="611819" cy="4566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lg" len="lg"/>
                <a:tailEnd type="none" w="lg" len="lg"/>
              </a14:hiddenLine>
            </a:ext>
          </a:extLst>
        </p:spPr>
      </p:pic>
      <p:sp>
        <p:nvSpPr>
          <p:cNvPr id="8" name="Rounded Rectangle 26">
            <a:extLst>
              <a:ext uri="{FF2B5EF4-FFF2-40B4-BE49-F238E27FC236}">
                <a16:creationId xmlns:a16="http://schemas.microsoft.com/office/drawing/2014/main" id="{C227171C-2ECA-48FE-9A5F-94EBE8314579}"/>
              </a:ext>
            </a:extLst>
          </p:cNvPr>
          <p:cNvSpPr/>
          <p:nvPr/>
        </p:nvSpPr>
        <p:spPr>
          <a:xfrm>
            <a:off x="4267200" y="4156130"/>
            <a:ext cx="804245" cy="1036089"/>
          </a:xfrm>
          <a:prstGeom prst="roundRect">
            <a:avLst/>
          </a:prstGeom>
          <a:solidFill>
            <a:srgbClr val="92D050"/>
          </a:solidFill>
        </p:spPr>
        <p:style>
          <a:lnRef idx="1">
            <a:schemeClr val="accent4"/>
          </a:lnRef>
          <a:fillRef idx="2">
            <a:schemeClr val="accent4"/>
          </a:fillRef>
          <a:effectRef idx="1">
            <a:schemeClr val="accent4"/>
          </a:effectRef>
          <a:fontRef idx="minor">
            <a:schemeClr val="dk1"/>
          </a:fontRef>
        </p:style>
        <p:txBody>
          <a:bodyPr lIns="64329" tIns="32165" rIns="64329" bIns="32165" rtlCol="0" anchor="ctr"/>
          <a:lstStyle/>
          <a:p>
            <a:pPr algn="ctr"/>
            <a:r>
              <a:rPr lang="en-US" dirty="0">
                <a:latin typeface="Body Level 1"/>
              </a:rPr>
              <a:t>Java Application</a:t>
            </a:r>
          </a:p>
        </p:txBody>
      </p:sp>
      <p:sp>
        <p:nvSpPr>
          <p:cNvPr id="9" name="Rectangle 8">
            <a:extLst>
              <a:ext uri="{FF2B5EF4-FFF2-40B4-BE49-F238E27FC236}">
                <a16:creationId xmlns:a16="http://schemas.microsoft.com/office/drawing/2014/main" id="{179D2439-E449-42F2-867B-CBEC88155165}"/>
              </a:ext>
            </a:extLst>
          </p:cNvPr>
          <p:cNvSpPr/>
          <p:nvPr/>
        </p:nvSpPr>
        <p:spPr>
          <a:xfrm>
            <a:off x="7367852" y="3179331"/>
            <a:ext cx="897344" cy="773057"/>
          </a:xfrm>
          <a:prstGeom prst="rect">
            <a:avLst/>
          </a:prstGeom>
          <a:solidFill>
            <a:srgbClr val="F9FC8E"/>
          </a:solidFill>
        </p:spPr>
        <p:style>
          <a:lnRef idx="2">
            <a:schemeClr val="accent3">
              <a:shade val="50000"/>
            </a:schemeClr>
          </a:lnRef>
          <a:fillRef idx="1">
            <a:schemeClr val="accent3"/>
          </a:fillRef>
          <a:effectRef idx="0">
            <a:schemeClr val="accent3"/>
          </a:effectRef>
          <a:fontRef idx="minor">
            <a:schemeClr val="lt1"/>
          </a:fontRef>
        </p:style>
        <p:txBody>
          <a:bodyPr lIns="64329" tIns="32165" rIns="64329" bIns="32165" rtlCol="0" anchor="ctr"/>
          <a:lstStyle/>
          <a:p>
            <a:pPr algn="ctr"/>
            <a:r>
              <a:rPr lang="en-US" dirty="0">
                <a:solidFill>
                  <a:schemeClr val="tx1"/>
                </a:solidFill>
                <a:latin typeface="Body Level 1"/>
              </a:rPr>
              <a:t>PostgreSQL driver</a:t>
            </a:r>
          </a:p>
        </p:txBody>
      </p:sp>
      <p:sp>
        <p:nvSpPr>
          <p:cNvPr id="12" name="Right Arrow 35">
            <a:extLst>
              <a:ext uri="{FF2B5EF4-FFF2-40B4-BE49-F238E27FC236}">
                <a16:creationId xmlns:a16="http://schemas.microsoft.com/office/drawing/2014/main" id="{C651D081-8FC4-4C20-8173-6A209C3C117E}"/>
              </a:ext>
            </a:extLst>
          </p:cNvPr>
          <p:cNvSpPr/>
          <p:nvPr/>
        </p:nvSpPr>
        <p:spPr>
          <a:xfrm flipV="1">
            <a:off x="5138341" y="4553385"/>
            <a:ext cx="529026" cy="2056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lIns="64329" tIns="32165" rIns="64329" bIns="32165" rtlCol="0" anchor="ctr"/>
          <a:lstStyle/>
          <a:p>
            <a:pPr algn="ctr"/>
            <a:endParaRPr lang="en-US" sz="1950"/>
          </a:p>
        </p:txBody>
      </p:sp>
      <p:cxnSp>
        <p:nvCxnSpPr>
          <p:cNvPr id="13" name="Straight Arrow Connector 12">
            <a:extLst>
              <a:ext uri="{FF2B5EF4-FFF2-40B4-BE49-F238E27FC236}">
                <a16:creationId xmlns:a16="http://schemas.microsoft.com/office/drawing/2014/main" id="{5E9DD817-AE72-44DC-A308-6A7315CF6A31}"/>
              </a:ext>
            </a:extLst>
          </p:cNvPr>
          <p:cNvCxnSpPr>
            <a:cxnSpLocks/>
            <a:endCxn id="9" idx="1"/>
          </p:cNvCxnSpPr>
          <p:nvPr/>
        </p:nvCxnSpPr>
        <p:spPr>
          <a:xfrm flipV="1">
            <a:off x="6533403" y="3565860"/>
            <a:ext cx="834449" cy="970942"/>
          </a:xfrm>
          <a:prstGeom prst="straightConnector1">
            <a:avLst/>
          </a:prstGeom>
          <a:ln w="79375">
            <a:solidFill>
              <a:schemeClr val="accent1"/>
            </a:solidFill>
            <a:tailEnd type="arrow"/>
          </a:ln>
        </p:spPr>
        <p:style>
          <a:lnRef idx="2">
            <a:schemeClr val="accent2"/>
          </a:lnRef>
          <a:fillRef idx="0">
            <a:schemeClr val="accent2"/>
          </a:fillRef>
          <a:effectRef idx="1">
            <a:schemeClr val="accent2"/>
          </a:effectRef>
          <a:fontRef idx="minor">
            <a:schemeClr val="tx1"/>
          </a:fontRef>
        </p:style>
      </p:cxnSp>
      <p:sp>
        <p:nvSpPr>
          <p:cNvPr id="16" name="Right Arrow 52">
            <a:extLst>
              <a:ext uri="{FF2B5EF4-FFF2-40B4-BE49-F238E27FC236}">
                <a16:creationId xmlns:a16="http://schemas.microsoft.com/office/drawing/2014/main" id="{07E1EDA8-CF4E-4948-8AFF-CB111899A2DC}"/>
              </a:ext>
            </a:extLst>
          </p:cNvPr>
          <p:cNvSpPr/>
          <p:nvPr/>
        </p:nvSpPr>
        <p:spPr>
          <a:xfrm flipV="1">
            <a:off x="8265196" y="3429000"/>
            <a:ext cx="671648" cy="2263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lIns="64329" tIns="32165" rIns="64329" bIns="32165" rtlCol="0" anchor="ctr"/>
          <a:lstStyle/>
          <a:p>
            <a:pPr algn="ctr"/>
            <a:endParaRPr lang="en-US" sz="1950"/>
          </a:p>
        </p:txBody>
      </p:sp>
      <p:sp>
        <p:nvSpPr>
          <p:cNvPr id="19" name="Rounded Rectangle 27">
            <a:extLst>
              <a:ext uri="{FF2B5EF4-FFF2-40B4-BE49-F238E27FC236}">
                <a16:creationId xmlns:a16="http://schemas.microsoft.com/office/drawing/2014/main" id="{7BC75676-D6E3-4E49-B428-523DC263E97C}"/>
              </a:ext>
            </a:extLst>
          </p:cNvPr>
          <p:cNvSpPr/>
          <p:nvPr/>
        </p:nvSpPr>
        <p:spPr>
          <a:xfrm>
            <a:off x="5691308" y="4284994"/>
            <a:ext cx="842095" cy="823474"/>
          </a:xfrm>
          <a:prstGeom prst="roundRect">
            <a:avLst/>
          </a:prstGeom>
          <a:solidFill>
            <a:srgbClr val="FFC000"/>
          </a:solidFill>
        </p:spPr>
        <p:style>
          <a:lnRef idx="1">
            <a:schemeClr val="accent6"/>
          </a:lnRef>
          <a:fillRef idx="2">
            <a:schemeClr val="accent6"/>
          </a:fillRef>
          <a:effectRef idx="1">
            <a:schemeClr val="accent6"/>
          </a:effectRef>
          <a:fontRef idx="minor">
            <a:schemeClr val="dk1"/>
          </a:fontRef>
        </p:style>
        <p:txBody>
          <a:bodyPr lIns="64329" tIns="32165" rIns="64329" bIns="32165" rtlCol="0" anchor="ctr"/>
          <a:lstStyle/>
          <a:p>
            <a:pPr algn="ctr"/>
            <a:r>
              <a:rPr lang="en-US" dirty="0">
                <a:latin typeface="Body Level 1"/>
              </a:rPr>
              <a:t>JDBC</a:t>
            </a:r>
          </a:p>
          <a:p>
            <a:pPr algn="ctr"/>
            <a:r>
              <a:rPr lang="en-US" dirty="0">
                <a:latin typeface="Body Level 1"/>
              </a:rPr>
              <a:t>API</a:t>
            </a:r>
          </a:p>
        </p:txBody>
      </p:sp>
      <p:sp>
        <p:nvSpPr>
          <p:cNvPr id="20" name="Rectangle 19">
            <a:extLst>
              <a:ext uri="{FF2B5EF4-FFF2-40B4-BE49-F238E27FC236}">
                <a16:creationId xmlns:a16="http://schemas.microsoft.com/office/drawing/2014/main" id="{0D720DA7-DD22-4EE0-9C25-B4BDAFFE5C40}"/>
              </a:ext>
            </a:extLst>
          </p:cNvPr>
          <p:cNvSpPr/>
          <p:nvPr/>
        </p:nvSpPr>
        <p:spPr>
          <a:xfrm>
            <a:off x="7365051" y="4163394"/>
            <a:ext cx="827462" cy="773057"/>
          </a:xfrm>
          <a:prstGeom prst="rect">
            <a:avLst/>
          </a:prstGeom>
          <a:solidFill>
            <a:schemeClr val="accent1">
              <a:lumMod val="75000"/>
            </a:schemeClr>
          </a:solidFill>
        </p:spPr>
        <p:style>
          <a:lnRef idx="2">
            <a:schemeClr val="accent3">
              <a:shade val="50000"/>
            </a:schemeClr>
          </a:lnRef>
          <a:fillRef idx="1">
            <a:schemeClr val="accent3"/>
          </a:fillRef>
          <a:effectRef idx="0">
            <a:schemeClr val="accent3"/>
          </a:effectRef>
          <a:fontRef idx="minor">
            <a:schemeClr val="lt1"/>
          </a:fontRef>
        </p:style>
        <p:txBody>
          <a:bodyPr lIns="64329" tIns="32165" rIns="64329" bIns="32165" rtlCol="0" anchor="ctr"/>
          <a:lstStyle/>
          <a:p>
            <a:pPr algn="ctr"/>
            <a:r>
              <a:rPr lang="en-US" dirty="0">
                <a:latin typeface="Body Level 1"/>
              </a:rPr>
              <a:t>Oracle driver</a:t>
            </a:r>
          </a:p>
        </p:txBody>
      </p:sp>
      <p:sp>
        <p:nvSpPr>
          <p:cNvPr id="21" name="Rectangle 20">
            <a:extLst>
              <a:ext uri="{FF2B5EF4-FFF2-40B4-BE49-F238E27FC236}">
                <a16:creationId xmlns:a16="http://schemas.microsoft.com/office/drawing/2014/main" id="{587B9527-7058-44EF-AEEC-816AE2D37D91}"/>
              </a:ext>
            </a:extLst>
          </p:cNvPr>
          <p:cNvSpPr/>
          <p:nvPr/>
        </p:nvSpPr>
        <p:spPr>
          <a:xfrm>
            <a:off x="7336135" y="5147052"/>
            <a:ext cx="831648" cy="773057"/>
          </a:xfrm>
          <a:prstGeom prst="rect">
            <a:avLst/>
          </a:prstGeom>
          <a:solidFill>
            <a:srgbClr val="99FFCC"/>
          </a:solidFill>
        </p:spPr>
        <p:style>
          <a:lnRef idx="2">
            <a:schemeClr val="accent3">
              <a:shade val="50000"/>
            </a:schemeClr>
          </a:lnRef>
          <a:fillRef idx="1">
            <a:schemeClr val="accent3"/>
          </a:fillRef>
          <a:effectRef idx="0">
            <a:schemeClr val="accent3"/>
          </a:effectRef>
          <a:fontRef idx="minor">
            <a:schemeClr val="lt1"/>
          </a:fontRef>
        </p:style>
        <p:txBody>
          <a:bodyPr lIns="64329" tIns="32165" rIns="64329" bIns="32165" rtlCol="0" anchor="ctr"/>
          <a:lstStyle/>
          <a:p>
            <a:pPr algn="ctr"/>
            <a:r>
              <a:rPr lang="en-US" dirty="0">
                <a:solidFill>
                  <a:schemeClr val="tx1"/>
                </a:solidFill>
                <a:latin typeface="Body Level 1"/>
              </a:rPr>
              <a:t>Sybase driver</a:t>
            </a:r>
          </a:p>
        </p:txBody>
      </p:sp>
      <p:sp>
        <p:nvSpPr>
          <p:cNvPr id="22" name="Right Arrow 52">
            <a:extLst>
              <a:ext uri="{FF2B5EF4-FFF2-40B4-BE49-F238E27FC236}">
                <a16:creationId xmlns:a16="http://schemas.microsoft.com/office/drawing/2014/main" id="{534BE99A-B1ED-4150-A20C-C3F91E916FE4}"/>
              </a:ext>
            </a:extLst>
          </p:cNvPr>
          <p:cNvSpPr/>
          <p:nvPr/>
        </p:nvSpPr>
        <p:spPr>
          <a:xfrm flipV="1">
            <a:off x="8216527" y="4502765"/>
            <a:ext cx="671648" cy="2263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lIns="64329" tIns="32165" rIns="64329" bIns="32165" rtlCol="0" anchor="ctr"/>
          <a:lstStyle/>
          <a:p>
            <a:pPr algn="ctr"/>
            <a:endParaRPr lang="en-US" sz="1950"/>
          </a:p>
        </p:txBody>
      </p:sp>
      <p:sp>
        <p:nvSpPr>
          <p:cNvPr id="23" name="Right Arrow 52">
            <a:extLst>
              <a:ext uri="{FF2B5EF4-FFF2-40B4-BE49-F238E27FC236}">
                <a16:creationId xmlns:a16="http://schemas.microsoft.com/office/drawing/2014/main" id="{017FFB24-68A6-4059-85B5-D93F546FC953}"/>
              </a:ext>
            </a:extLst>
          </p:cNvPr>
          <p:cNvSpPr/>
          <p:nvPr/>
        </p:nvSpPr>
        <p:spPr>
          <a:xfrm flipV="1">
            <a:off x="8192513" y="5505749"/>
            <a:ext cx="671648" cy="2263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lIns="64329" tIns="32165" rIns="64329" bIns="32165" rtlCol="0" anchor="ctr"/>
          <a:lstStyle/>
          <a:p>
            <a:pPr algn="ctr"/>
            <a:endParaRPr lang="en-US" sz="1950"/>
          </a:p>
        </p:txBody>
      </p:sp>
      <p:cxnSp>
        <p:nvCxnSpPr>
          <p:cNvPr id="28" name="Straight Arrow Connector 27">
            <a:extLst>
              <a:ext uri="{FF2B5EF4-FFF2-40B4-BE49-F238E27FC236}">
                <a16:creationId xmlns:a16="http://schemas.microsoft.com/office/drawing/2014/main" id="{740AE793-1401-430F-9E61-FA507C9AFDF8}"/>
              </a:ext>
            </a:extLst>
          </p:cNvPr>
          <p:cNvCxnSpPr>
            <a:cxnSpLocks/>
          </p:cNvCxnSpPr>
          <p:nvPr/>
        </p:nvCxnSpPr>
        <p:spPr>
          <a:xfrm>
            <a:off x="6533403" y="4860046"/>
            <a:ext cx="831648" cy="779236"/>
          </a:xfrm>
          <a:prstGeom prst="straightConnector1">
            <a:avLst/>
          </a:prstGeom>
          <a:ln w="79375">
            <a:solidFill>
              <a:schemeClr val="accent1"/>
            </a:solidFill>
            <a:tailEnd type="arrow"/>
          </a:ln>
        </p:spPr>
        <p:style>
          <a:lnRef idx="2">
            <a:schemeClr val="accent2"/>
          </a:lnRef>
          <a:fillRef idx="0">
            <a:schemeClr val="accent2"/>
          </a:fillRef>
          <a:effectRef idx="1">
            <a:schemeClr val="accent2"/>
          </a:effectRef>
          <a:fontRef idx="minor">
            <a:schemeClr val="tx1"/>
          </a:fontRef>
        </p:style>
      </p:cxnSp>
      <p:cxnSp>
        <p:nvCxnSpPr>
          <p:cNvPr id="32" name="Straight Arrow Connector 31">
            <a:extLst>
              <a:ext uri="{FF2B5EF4-FFF2-40B4-BE49-F238E27FC236}">
                <a16:creationId xmlns:a16="http://schemas.microsoft.com/office/drawing/2014/main" id="{28DDDB12-31BE-47D3-8362-3E587D8B31AA}"/>
              </a:ext>
            </a:extLst>
          </p:cNvPr>
          <p:cNvCxnSpPr>
            <a:cxnSpLocks/>
          </p:cNvCxnSpPr>
          <p:nvPr/>
        </p:nvCxnSpPr>
        <p:spPr>
          <a:xfrm>
            <a:off x="6554917" y="4656210"/>
            <a:ext cx="855111" cy="17964"/>
          </a:xfrm>
          <a:prstGeom prst="straightConnector1">
            <a:avLst/>
          </a:prstGeom>
          <a:ln w="79375">
            <a:solidFill>
              <a:schemeClr val="accent1"/>
            </a:solidFill>
            <a:tailEnd type="arrow"/>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4067879357"/>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90026-6AE5-4F4F-9BEF-98DE75349D26}"/>
              </a:ext>
            </a:extLst>
          </p:cNvPr>
          <p:cNvSpPr>
            <a:spLocks noGrp="1"/>
          </p:cNvSpPr>
          <p:nvPr>
            <p:ph type="title"/>
          </p:nvPr>
        </p:nvSpPr>
        <p:spPr/>
        <p:txBody>
          <a:bodyPr/>
          <a:lstStyle/>
          <a:p>
            <a:r>
              <a:rPr lang="en-US" dirty="0"/>
              <a:t>Core JDBC Components</a:t>
            </a:r>
          </a:p>
        </p:txBody>
      </p:sp>
      <p:sp>
        <p:nvSpPr>
          <p:cNvPr id="3" name="Content Placeholder 2">
            <a:extLst>
              <a:ext uri="{FF2B5EF4-FFF2-40B4-BE49-F238E27FC236}">
                <a16:creationId xmlns:a16="http://schemas.microsoft.com/office/drawing/2014/main" id="{76FEE49C-A20B-4982-96AB-021A631EBD72}"/>
              </a:ext>
            </a:extLst>
          </p:cNvPr>
          <p:cNvSpPr>
            <a:spLocks noGrp="1"/>
          </p:cNvSpPr>
          <p:nvPr>
            <p:ph idx="1"/>
          </p:nvPr>
        </p:nvSpPr>
        <p:spPr/>
        <p:txBody>
          <a:bodyPr>
            <a:normAutofit/>
          </a:bodyPr>
          <a:lstStyle/>
          <a:p>
            <a:r>
              <a:rPr lang="en-US" dirty="0"/>
              <a:t>The JDBC API consists of the following core parts:</a:t>
            </a:r>
          </a:p>
          <a:p>
            <a:pPr lvl="1"/>
            <a:r>
              <a:rPr lang="en-US" dirty="0"/>
              <a:t>JDBC Drivers:  A JDBC driver is a collection of Java classes that enables you to connect to a certain database. For instance, MySQL will have its own JDBC driver. A JDBC driver implements a lot of the JDBC interfaces. When your code uses a given JDBC driver, it actually just uses the standard JDBC interfaces. The concrete JDBC driver used is hidden behind the JDBC interfaces. Thus you can plugin a new JDBC driver without your code noticing it.</a:t>
            </a:r>
          </a:p>
          <a:p>
            <a:pPr lvl="1"/>
            <a:r>
              <a:rPr lang="en-US" dirty="0"/>
              <a:t>Connections: Once</a:t>
            </a:r>
            <a:r>
              <a:rPr lang="en-US" altLang="en-US" dirty="0"/>
              <a:t> a JDBC driver is loaded and initialized, you need to connect to the database. You do so by obtaining a connection to the database via the JDBC API and the loaded driver. All communication with the database happens via a connection. An application can have more than one connection open to a database at a time. This is actually very common. </a:t>
            </a:r>
            <a:endParaRPr lang="en-US" dirty="0"/>
          </a:p>
          <a:p>
            <a:pPr lvl="1"/>
            <a:r>
              <a:rPr lang="en-US" dirty="0"/>
              <a:t>Statements: A statement </a:t>
            </a:r>
            <a:r>
              <a:rPr lang="en-US" altLang="en-US" dirty="0"/>
              <a:t>is what you use to execute queries and updates against the database. There are a few different types of statements like PreparedStatement, CallableStatement you can use. Each statement corresponds to a single query or update. </a:t>
            </a:r>
            <a:endParaRPr lang="en-US" dirty="0"/>
          </a:p>
          <a:p>
            <a:pPr lvl="1"/>
            <a:r>
              <a:rPr lang="en-US" dirty="0"/>
              <a:t>Result Sets : </a:t>
            </a:r>
            <a:r>
              <a:rPr lang="en-US" altLang="en-US" dirty="0"/>
              <a:t>When you perform a query against the database you get back a ResultSet . You can then traverse this ResultSet to read the result of the query. </a:t>
            </a:r>
          </a:p>
          <a:p>
            <a:pPr marL="457200" lvl="1" indent="0">
              <a:buNone/>
            </a:pPr>
            <a:endParaRPr lang="en-US" dirty="0"/>
          </a:p>
          <a:p>
            <a:endParaRPr lang="en-US" dirty="0"/>
          </a:p>
          <a:p>
            <a:pPr marL="0" indent="0">
              <a:buNone/>
            </a:pPr>
            <a:endParaRPr lang="en-US" dirty="0"/>
          </a:p>
        </p:txBody>
      </p:sp>
      <p:sp>
        <p:nvSpPr>
          <p:cNvPr id="5" name="Rectangle 2">
            <a:extLst>
              <a:ext uri="{FF2B5EF4-FFF2-40B4-BE49-F238E27FC236}">
                <a16:creationId xmlns:a16="http://schemas.microsoft.com/office/drawing/2014/main" id="{D706D23C-45E0-4040-B40D-8B363D18DD74}"/>
              </a:ext>
            </a:extLst>
          </p:cNvPr>
          <p:cNvSpPr>
            <a:spLocks noChangeArrowheads="1"/>
          </p:cNvSpPr>
          <p:nvPr/>
        </p:nvSpPr>
        <p:spPr bwMode="auto">
          <a:xfrm>
            <a:off x="0" y="-184666"/>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93222958-5B8E-456D-A775-5F46C6C597F6}"/>
              </a:ext>
            </a:extLst>
          </p:cNvPr>
          <p:cNvSpPr>
            <a:spLocks noChangeArrowheads="1"/>
          </p:cNvSpPr>
          <p:nvPr/>
        </p:nvSpPr>
        <p:spPr bwMode="auto">
          <a:xfrm>
            <a:off x="0" y="-184666"/>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4">
            <a:extLst>
              <a:ext uri="{FF2B5EF4-FFF2-40B4-BE49-F238E27FC236}">
                <a16:creationId xmlns:a16="http://schemas.microsoft.com/office/drawing/2014/main" id="{CE6AF58A-0EA4-40A0-AF49-6B688EC44EE9}"/>
              </a:ext>
            </a:extLst>
          </p:cNvPr>
          <p:cNvSpPr>
            <a:spLocks noChangeArrowheads="1"/>
          </p:cNvSpPr>
          <p:nvPr/>
        </p:nvSpPr>
        <p:spPr bwMode="auto">
          <a:xfrm>
            <a:off x="0" y="-184666"/>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79028281"/>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30644-F074-42F1-BB26-B14F85CD4047}"/>
              </a:ext>
            </a:extLst>
          </p:cNvPr>
          <p:cNvSpPr>
            <a:spLocks noGrp="1"/>
          </p:cNvSpPr>
          <p:nvPr>
            <p:ph type="title"/>
          </p:nvPr>
        </p:nvSpPr>
        <p:spPr/>
        <p:txBody>
          <a:bodyPr/>
          <a:lstStyle/>
          <a:p>
            <a:r>
              <a:rPr lang="en-US" dirty="0"/>
              <a:t>JDBC Steps</a:t>
            </a:r>
          </a:p>
        </p:txBody>
      </p:sp>
      <p:pic>
        <p:nvPicPr>
          <p:cNvPr id="6" name="Picture 5">
            <a:extLst>
              <a:ext uri="{FF2B5EF4-FFF2-40B4-BE49-F238E27FC236}">
                <a16:creationId xmlns:a16="http://schemas.microsoft.com/office/drawing/2014/main" id="{A9C36CE0-959D-4F72-813C-755D17F995EE}"/>
              </a:ext>
            </a:extLst>
          </p:cNvPr>
          <p:cNvPicPr>
            <a:picLocks noChangeAspect="1"/>
          </p:cNvPicPr>
          <p:nvPr/>
        </p:nvPicPr>
        <p:blipFill>
          <a:blip r:embed="rId2"/>
          <a:stretch>
            <a:fillRect/>
          </a:stretch>
        </p:blipFill>
        <p:spPr>
          <a:xfrm>
            <a:off x="3570464" y="1340210"/>
            <a:ext cx="6172200" cy="514350"/>
          </a:xfrm>
          <a:prstGeom prst="rect">
            <a:avLst/>
          </a:prstGeom>
          <a:ln>
            <a:solidFill>
              <a:schemeClr val="tx1"/>
            </a:solidFill>
          </a:ln>
        </p:spPr>
      </p:pic>
      <p:pic>
        <p:nvPicPr>
          <p:cNvPr id="7" name="Picture 6">
            <a:extLst>
              <a:ext uri="{FF2B5EF4-FFF2-40B4-BE49-F238E27FC236}">
                <a16:creationId xmlns:a16="http://schemas.microsoft.com/office/drawing/2014/main" id="{6D00C0C6-98D7-4A58-8005-B3DF621F2A17}"/>
              </a:ext>
            </a:extLst>
          </p:cNvPr>
          <p:cNvPicPr>
            <a:picLocks noChangeAspect="1"/>
          </p:cNvPicPr>
          <p:nvPr/>
        </p:nvPicPr>
        <p:blipFill>
          <a:blip r:embed="rId3"/>
          <a:stretch>
            <a:fillRect/>
          </a:stretch>
        </p:blipFill>
        <p:spPr>
          <a:xfrm>
            <a:off x="2362200" y="2065304"/>
            <a:ext cx="7387391" cy="672002"/>
          </a:xfrm>
          <a:prstGeom prst="rect">
            <a:avLst/>
          </a:prstGeom>
          <a:ln>
            <a:solidFill>
              <a:schemeClr val="tx1"/>
            </a:solidFill>
          </a:ln>
        </p:spPr>
      </p:pic>
      <p:pic>
        <p:nvPicPr>
          <p:cNvPr id="8" name="Picture 7">
            <a:extLst>
              <a:ext uri="{FF2B5EF4-FFF2-40B4-BE49-F238E27FC236}">
                <a16:creationId xmlns:a16="http://schemas.microsoft.com/office/drawing/2014/main" id="{15D59E2F-C481-405F-AD79-CC842E25493F}"/>
              </a:ext>
            </a:extLst>
          </p:cNvPr>
          <p:cNvPicPr>
            <a:picLocks noChangeAspect="1"/>
          </p:cNvPicPr>
          <p:nvPr/>
        </p:nvPicPr>
        <p:blipFill>
          <a:blip r:embed="rId4"/>
          <a:stretch>
            <a:fillRect/>
          </a:stretch>
        </p:blipFill>
        <p:spPr>
          <a:xfrm>
            <a:off x="2362200" y="2752726"/>
            <a:ext cx="7387391" cy="235320"/>
          </a:xfrm>
          <a:prstGeom prst="rect">
            <a:avLst/>
          </a:prstGeom>
          <a:ln>
            <a:solidFill>
              <a:schemeClr val="tx1"/>
            </a:solidFill>
          </a:ln>
        </p:spPr>
      </p:pic>
      <p:pic>
        <p:nvPicPr>
          <p:cNvPr id="9" name="Picture 8">
            <a:extLst>
              <a:ext uri="{FF2B5EF4-FFF2-40B4-BE49-F238E27FC236}">
                <a16:creationId xmlns:a16="http://schemas.microsoft.com/office/drawing/2014/main" id="{2469C113-6384-434A-8FF7-A7CF647A586F}"/>
              </a:ext>
            </a:extLst>
          </p:cNvPr>
          <p:cNvPicPr>
            <a:picLocks noChangeAspect="1"/>
          </p:cNvPicPr>
          <p:nvPr/>
        </p:nvPicPr>
        <p:blipFill>
          <a:blip r:embed="rId5"/>
          <a:stretch>
            <a:fillRect/>
          </a:stretch>
        </p:blipFill>
        <p:spPr>
          <a:xfrm>
            <a:off x="4699783" y="3208583"/>
            <a:ext cx="5038725" cy="333375"/>
          </a:xfrm>
          <a:prstGeom prst="rect">
            <a:avLst/>
          </a:prstGeom>
          <a:ln>
            <a:solidFill>
              <a:schemeClr val="tx1"/>
            </a:solidFill>
          </a:ln>
        </p:spPr>
      </p:pic>
      <p:pic>
        <p:nvPicPr>
          <p:cNvPr id="10" name="Picture 9">
            <a:extLst>
              <a:ext uri="{FF2B5EF4-FFF2-40B4-BE49-F238E27FC236}">
                <a16:creationId xmlns:a16="http://schemas.microsoft.com/office/drawing/2014/main" id="{E43AAB1C-8929-4B91-A297-BECB2648F264}"/>
              </a:ext>
            </a:extLst>
          </p:cNvPr>
          <p:cNvPicPr>
            <a:picLocks noChangeAspect="1"/>
          </p:cNvPicPr>
          <p:nvPr/>
        </p:nvPicPr>
        <p:blipFill>
          <a:blip r:embed="rId6"/>
          <a:stretch>
            <a:fillRect/>
          </a:stretch>
        </p:blipFill>
        <p:spPr>
          <a:xfrm>
            <a:off x="2209800" y="3724859"/>
            <a:ext cx="7539791" cy="1920784"/>
          </a:xfrm>
          <a:prstGeom prst="rect">
            <a:avLst/>
          </a:prstGeom>
          <a:ln>
            <a:solidFill>
              <a:schemeClr val="tx1"/>
            </a:solidFill>
          </a:ln>
        </p:spPr>
      </p:pic>
      <p:sp>
        <p:nvSpPr>
          <p:cNvPr id="14" name="Content Placeholder 2">
            <a:extLst>
              <a:ext uri="{FF2B5EF4-FFF2-40B4-BE49-F238E27FC236}">
                <a16:creationId xmlns:a16="http://schemas.microsoft.com/office/drawing/2014/main" id="{B2CE48A5-7A02-4707-84B2-F3E6A689CE7C}"/>
              </a:ext>
            </a:extLst>
          </p:cNvPr>
          <p:cNvSpPr>
            <a:spLocks noGrp="1"/>
          </p:cNvSpPr>
          <p:nvPr>
            <p:ph idx="1"/>
          </p:nvPr>
        </p:nvSpPr>
        <p:spPr>
          <a:xfrm>
            <a:off x="324091" y="1340209"/>
            <a:ext cx="1885709" cy="4829801"/>
          </a:xfrm>
        </p:spPr>
        <p:txBody>
          <a:bodyPr/>
          <a:lstStyle/>
          <a:p>
            <a:r>
              <a:rPr lang="en-US" dirty="0"/>
              <a:t>Register Driver</a:t>
            </a:r>
          </a:p>
          <a:p>
            <a:endParaRPr lang="en-US" dirty="0"/>
          </a:p>
          <a:p>
            <a:r>
              <a:rPr lang="en-US" dirty="0"/>
              <a:t>Get Connection</a:t>
            </a:r>
          </a:p>
          <a:p>
            <a:endParaRPr lang="en-US" dirty="0"/>
          </a:p>
          <a:p>
            <a:endParaRPr lang="en-US" dirty="0"/>
          </a:p>
          <a:p>
            <a:r>
              <a:rPr lang="en-US" dirty="0"/>
              <a:t>Create Statement</a:t>
            </a:r>
          </a:p>
          <a:p>
            <a:r>
              <a:rPr lang="en-US" dirty="0"/>
              <a:t>Execute Query</a:t>
            </a:r>
          </a:p>
          <a:p>
            <a:endParaRPr lang="en-US" dirty="0"/>
          </a:p>
          <a:p>
            <a:endParaRPr lang="en-US" dirty="0"/>
          </a:p>
          <a:p>
            <a:pPr marL="0" indent="0">
              <a:buNone/>
            </a:pPr>
            <a:endParaRPr lang="en-US" dirty="0"/>
          </a:p>
          <a:p>
            <a:endParaRPr lang="en-US" dirty="0"/>
          </a:p>
          <a:p>
            <a:endParaRPr lang="en-US" dirty="0"/>
          </a:p>
          <a:p>
            <a:r>
              <a:rPr lang="en-US" dirty="0"/>
              <a:t>Close connection</a:t>
            </a:r>
          </a:p>
        </p:txBody>
      </p:sp>
      <p:pic>
        <p:nvPicPr>
          <p:cNvPr id="15" name="Picture 14">
            <a:extLst>
              <a:ext uri="{FF2B5EF4-FFF2-40B4-BE49-F238E27FC236}">
                <a16:creationId xmlns:a16="http://schemas.microsoft.com/office/drawing/2014/main" id="{36F609E7-7B0B-407D-9DB7-88A9E667C2E1}"/>
              </a:ext>
            </a:extLst>
          </p:cNvPr>
          <p:cNvPicPr>
            <a:picLocks noChangeAspect="1"/>
          </p:cNvPicPr>
          <p:nvPr/>
        </p:nvPicPr>
        <p:blipFill>
          <a:blip r:embed="rId7"/>
          <a:stretch>
            <a:fillRect/>
          </a:stretch>
        </p:blipFill>
        <p:spPr>
          <a:xfrm>
            <a:off x="7707283" y="5689677"/>
            <a:ext cx="2042308" cy="843369"/>
          </a:xfrm>
          <a:prstGeom prst="rect">
            <a:avLst/>
          </a:prstGeom>
          <a:ln>
            <a:solidFill>
              <a:schemeClr val="tx1"/>
            </a:solidFill>
          </a:ln>
        </p:spPr>
      </p:pic>
    </p:spTree>
    <p:extLst>
      <p:ext uri="{BB962C8B-B14F-4D97-AF65-F5344CB8AC3E}">
        <p14:creationId xmlns:p14="http://schemas.microsoft.com/office/powerpoint/2010/main" val="36577810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2236F-649A-42D4-8475-A7C66B8B6639}"/>
              </a:ext>
            </a:extLst>
          </p:cNvPr>
          <p:cNvSpPr>
            <a:spLocks noGrp="1"/>
          </p:cNvSpPr>
          <p:nvPr>
            <p:ph type="title"/>
          </p:nvPr>
        </p:nvSpPr>
        <p:spPr/>
        <p:txBody>
          <a:bodyPr/>
          <a:lstStyle/>
          <a:p>
            <a:r>
              <a:rPr lang="en-US" dirty="0"/>
              <a:t>Hello World Program</a:t>
            </a:r>
          </a:p>
        </p:txBody>
      </p:sp>
      <p:pic>
        <p:nvPicPr>
          <p:cNvPr id="4" name="Content Placeholder 3">
            <a:extLst>
              <a:ext uri="{FF2B5EF4-FFF2-40B4-BE49-F238E27FC236}">
                <a16:creationId xmlns:a16="http://schemas.microsoft.com/office/drawing/2014/main" id="{33229DB1-5FD2-404C-A754-1B4573DCC649}"/>
              </a:ext>
            </a:extLst>
          </p:cNvPr>
          <p:cNvPicPr>
            <a:picLocks noGrp="1" noChangeAspect="1"/>
          </p:cNvPicPr>
          <p:nvPr>
            <p:ph idx="1"/>
          </p:nvPr>
        </p:nvPicPr>
        <p:blipFill>
          <a:blip r:embed="rId2"/>
          <a:stretch>
            <a:fillRect/>
          </a:stretch>
        </p:blipFill>
        <p:spPr>
          <a:xfrm>
            <a:off x="1752600" y="1828800"/>
            <a:ext cx="5476875" cy="1362075"/>
          </a:xfrm>
          <a:prstGeom prst="rect">
            <a:avLst/>
          </a:prstGeom>
          <a:ln>
            <a:solidFill>
              <a:schemeClr val="accent1"/>
            </a:solidFill>
          </a:ln>
        </p:spPr>
      </p:pic>
      <p:grpSp>
        <p:nvGrpSpPr>
          <p:cNvPr id="27" name="Group 26">
            <a:extLst>
              <a:ext uri="{FF2B5EF4-FFF2-40B4-BE49-F238E27FC236}">
                <a16:creationId xmlns:a16="http://schemas.microsoft.com/office/drawing/2014/main" id="{52372F47-ECA7-4D06-B560-F1F7C47EBADA}"/>
              </a:ext>
            </a:extLst>
          </p:cNvPr>
          <p:cNvGrpSpPr/>
          <p:nvPr/>
        </p:nvGrpSpPr>
        <p:grpSpPr>
          <a:xfrm>
            <a:off x="838200" y="1296250"/>
            <a:ext cx="7895864" cy="4265500"/>
            <a:chOff x="466845" y="1348303"/>
            <a:chExt cx="7895864" cy="4265500"/>
          </a:xfrm>
        </p:grpSpPr>
        <p:cxnSp>
          <p:nvCxnSpPr>
            <p:cNvPr id="11" name="Straight Arrow Connector 10">
              <a:extLst>
                <a:ext uri="{FF2B5EF4-FFF2-40B4-BE49-F238E27FC236}">
                  <a16:creationId xmlns:a16="http://schemas.microsoft.com/office/drawing/2014/main" id="{E25A347F-038A-4991-81E8-51264C8C3769}"/>
                </a:ext>
              </a:extLst>
            </p:cNvPr>
            <p:cNvCxnSpPr>
              <a:cxnSpLocks/>
            </p:cNvCxnSpPr>
            <p:nvPr/>
          </p:nvCxnSpPr>
          <p:spPr>
            <a:xfrm>
              <a:off x="4965032" y="2443163"/>
              <a:ext cx="1092868" cy="10389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345CD8AB-D7A5-43EF-A267-59334E83684B}"/>
                </a:ext>
              </a:extLst>
            </p:cNvPr>
            <p:cNvSpPr txBox="1"/>
            <p:nvPr/>
          </p:nvSpPr>
          <p:spPr>
            <a:xfrm>
              <a:off x="466845" y="3397735"/>
              <a:ext cx="2571509" cy="646331"/>
            </a:xfrm>
            <a:prstGeom prst="rect">
              <a:avLst/>
            </a:prstGeom>
            <a:noFill/>
          </p:spPr>
          <p:txBody>
            <a:bodyPr wrap="square" rtlCol="0">
              <a:spAutoFit/>
            </a:bodyPr>
            <a:lstStyle/>
            <a:p>
              <a:r>
                <a:rPr lang="en-US" dirty="0">
                  <a:latin typeface="Body Level 1"/>
                </a:rPr>
                <a:t>No need to create the object to call this method</a:t>
              </a:r>
            </a:p>
          </p:txBody>
        </p:sp>
        <p:sp>
          <p:nvSpPr>
            <p:cNvPr id="13" name="TextBox 12">
              <a:extLst>
                <a:ext uri="{FF2B5EF4-FFF2-40B4-BE49-F238E27FC236}">
                  <a16:creationId xmlns:a16="http://schemas.microsoft.com/office/drawing/2014/main" id="{1AAB7BEF-A7C2-42BC-96CA-DBA28E25B8B7}"/>
                </a:ext>
              </a:extLst>
            </p:cNvPr>
            <p:cNvSpPr txBox="1"/>
            <p:nvPr/>
          </p:nvSpPr>
          <p:spPr>
            <a:xfrm>
              <a:off x="5791200" y="1348303"/>
              <a:ext cx="2571509" cy="369332"/>
            </a:xfrm>
            <a:prstGeom prst="rect">
              <a:avLst/>
            </a:prstGeom>
            <a:noFill/>
          </p:spPr>
          <p:txBody>
            <a:bodyPr wrap="square" rtlCol="0">
              <a:spAutoFit/>
            </a:bodyPr>
            <a:lstStyle/>
            <a:p>
              <a:r>
                <a:rPr lang="en-US" dirty="0">
                  <a:latin typeface="Body Level 1"/>
                </a:rPr>
                <a:t>Array of string data types</a:t>
              </a:r>
            </a:p>
          </p:txBody>
        </p:sp>
        <p:cxnSp>
          <p:nvCxnSpPr>
            <p:cNvPr id="15" name="Straight Arrow Connector 14">
              <a:extLst>
                <a:ext uri="{FF2B5EF4-FFF2-40B4-BE49-F238E27FC236}">
                  <a16:creationId xmlns:a16="http://schemas.microsoft.com/office/drawing/2014/main" id="{21B000E8-779C-4B79-BFE8-713F780BAE87}"/>
                </a:ext>
              </a:extLst>
            </p:cNvPr>
            <p:cNvCxnSpPr/>
            <p:nvPr/>
          </p:nvCxnSpPr>
          <p:spPr>
            <a:xfrm flipV="1">
              <a:off x="5867400" y="1676400"/>
              <a:ext cx="381000" cy="609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25AE05AB-327C-4B6C-8454-AC1AB9EDD6B3}"/>
                </a:ext>
              </a:extLst>
            </p:cNvPr>
            <p:cNvCxnSpPr/>
            <p:nvPr/>
          </p:nvCxnSpPr>
          <p:spPr>
            <a:xfrm flipH="1">
              <a:off x="1219200" y="2509837"/>
              <a:ext cx="2133600" cy="8660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168ABB02-631E-4EAB-B5B2-CAB9D12D1715}"/>
                </a:ext>
              </a:extLst>
            </p:cNvPr>
            <p:cNvSpPr txBox="1"/>
            <p:nvPr/>
          </p:nvSpPr>
          <p:spPr>
            <a:xfrm>
              <a:off x="3620744" y="4967472"/>
              <a:ext cx="2571509" cy="646331"/>
            </a:xfrm>
            <a:prstGeom prst="rect">
              <a:avLst/>
            </a:prstGeom>
            <a:noFill/>
          </p:spPr>
          <p:txBody>
            <a:bodyPr wrap="square" rtlCol="0">
              <a:spAutoFit/>
            </a:bodyPr>
            <a:lstStyle/>
            <a:p>
              <a:r>
                <a:rPr lang="en-US" dirty="0">
                  <a:latin typeface="Body Level 1"/>
                </a:rPr>
                <a:t>This statement prints “Hello World” on screen</a:t>
              </a:r>
            </a:p>
          </p:txBody>
        </p:sp>
        <p:cxnSp>
          <p:nvCxnSpPr>
            <p:cNvPr id="21" name="Straight Arrow Connector 20">
              <a:extLst>
                <a:ext uri="{FF2B5EF4-FFF2-40B4-BE49-F238E27FC236}">
                  <a16:creationId xmlns:a16="http://schemas.microsoft.com/office/drawing/2014/main" id="{309CDE42-9FAB-4649-B5D0-F6A5B6CFAC21}"/>
                </a:ext>
              </a:extLst>
            </p:cNvPr>
            <p:cNvCxnSpPr>
              <a:cxnSpLocks/>
            </p:cNvCxnSpPr>
            <p:nvPr/>
          </p:nvCxnSpPr>
          <p:spPr>
            <a:xfrm>
              <a:off x="3810000" y="2667000"/>
              <a:ext cx="681037" cy="2286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8E48C0DF-FC2B-4510-A7A4-A80E0DD2259A}"/>
                </a:ext>
              </a:extLst>
            </p:cNvPr>
            <p:cNvSpPr txBox="1"/>
            <p:nvPr/>
          </p:nvSpPr>
          <p:spPr>
            <a:xfrm>
              <a:off x="5121443" y="3581400"/>
              <a:ext cx="2571509" cy="646331"/>
            </a:xfrm>
            <a:prstGeom prst="rect">
              <a:avLst/>
            </a:prstGeom>
            <a:noFill/>
          </p:spPr>
          <p:txBody>
            <a:bodyPr wrap="square" rtlCol="0">
              <a:spAutoFit/>
            </a:bodyPr>
            <a:lstStyle/>
            <a:p>
              <a:r>
                <a:rPr lang="en-US" dirty="0">
                  <a:latin typeface="Body Level 1"/>
                </a:rPr>
                <a:t>Starting point of java program</a:t>
              </a:r>
            </a:p>
          </p:txBody>
        </p:sp>
      </p:grpSp>
      <p:cxnSp>
        <p:nvCxnSpPr>
          <p:cNvPr id="29" name="Straight Arrow Connector 28">
            <a:extLst>
              <a:ext uri="{FF2B5EF4-FFF2-40B4-BE49-F238E27FC236}">
                <a16:creationId xmlns:a16="http://schemas.microsoft.com/office/drawing/2014/main" id="{15889440-A7F9-4299-BCF3-5E2D19756D55}"/>
              </a:ext>
            </a:extLst>
          </p:cNvPr>
          <p:cNvCxnSpPr/>
          <p:nvPr/>
        </p:nvCxnSpPr>
        <p:spPr>
          <a:xfrm flipH="1">
            <a:off x="2286000" y="2391110"/>
            <a:ext cx="1895355" cy="28474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2B0808F4-E0F9-49A3-A619-7E9572C5C983}"/>
              </a:ext>
            </a:extLst>
          </p:cNvPr>
          <p:cNvSpPr txBox="1"/>
          <p:nvPr/>
        </p:nvSpPr>
        <p:spPr>
          <a:xfrm>
            <a:off x="652523" y="5161999"/>
            <a:ext cx="2571509" cy="646331"/>
          </a:xfrm>
          <a:prstGeom prst="rect">
            <a:avLst/>
          </a:prstGeom>
          <a:noFill/>
        </p:spPr>
        <p:txBody>
          <a:bodyPr wrap="square" rtlCol="0">
            <a:spAutoFit/>
          </a:bodyPr>
          <a:lstStyle/>
          <a:p>
            <a:r>
              <a:rPr lang="en-US" dirty="0">
                <a:latin typeface="Body Level 1"/>
              </a:rPr>
              <a:t>Method does not return anything</a:t>
            </a:r>
          </a:p>
        </p:txBody>
      </p:sp>
    </p:spTree>
    <p:extLst>
      <p:ext uri="{BB962C8B-B14F-4D97-AF65-F5344CB8AC3E}">
        <p14:creationId xmlns:p14="http://schemas.microsoft.com/office/powerpoint/2010/main" val="1441442248"/>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98F78-3F71-43F3-9B33-F33B44C95EE7}"/>
              </a:ext>
            </a:extLst>
          </p:cNvPr>
          <p:cNvSpPr>
            <a:spLocks noGrp="1"/>
          </p:cNvSpPr>
          <p:nvPr>
            <p:ph type="title"/>
          </p:nvPr>
        </p:nvSpPr>
        <p:spPr/>
        <p:txBody>
          <a:bodyPr/>
          <a:lstStyle/>
          <a:p>
            <a:r>
              <a:rPr lang="en-US" dirty="0"/>
              <a:t>Connection</a:t>
            </a:r>
          </a:p>
        </p:txBody>
      </p:sp>
      <p:sp>
        <p:nvSpPr>
          <p:cNvPr id="3" name="Content Placeholder 2">
            <a:extLst>
              <a:ext uri="{FF2B5EF4-FFF2-40B4-BE49-F238E27FC236}">
                <a16:creationId xmlns:a16="http://schemas.microsoft.com/office/drawing/2014/main" id="{4369386D-8F5E-418F-8813-61D58D5E1BF5}"/>
              </a:ext>
            </a:extLst>
          </p:cNvPr>
          <p:cNvSpPr>
            <a:spLocks noGrp="1"/>
          </p:cNvSpPr>
          <p:nvPr>
            <p:ph idx="1"/>
          </p:nvPr>
        </p:nvSpPr>
        <p:spPr>
          <a:xfrm>
            <a:off x="324091" y="1323000"/>
            <a:ext cx="9259747" cy="5153999"/>
          </a:xfrm>
        </p:spPr>
        <p:txBody>
          <a:bodyPr>
            <a:normAutofit lnSpcReduction="10000"/>
          </a:bodyPr>
          <a:lstStyle/>
          <a:p>
            <a:r>
              <a:rPr lang="en-US" dirty="0"/>
              <a:t>A Connection is the session between java application and database. The Connection interface is a factory of Statement, </a:t>
            </a:r>
            <a:r>
              <a:rPr lang="en-US" dirty="0" err="1"/>
              <a:t>PreparedStatement</a:t>
            </a:r>
            <a:r>
              <a:rPr lang="en-US" dirty="0"/>
              <a:t>.</a:t>
            </a:r>
          </a:p>
          <a:p>
            <a:r>
              <a:rPr lang="en-US" dirty="0"/>
              <a:t>Commonly Used methods are:</a:t>
            </a:r>
          </a:p>
          <a:p>
            <a:pPr marL="342900" indent="-342900" fontAlgn="ctr">
              <a:buFont typeface="+mj-lt"/>
              <a:buAutoNum type="arabicPeriod"/>
            </a:pPr>
            <a:r>
              <a:rPr lang="en-US" b="1" dirty="0"/>
              <a:t>public Statement </a:t>
            </a:r>
            <a:r>
              <a:rPr lang="en-US" b="1" dirty="0" err="1"/>
              <a:t>createStatement</a:t>
            </a:r>
            <a:r>
              <a:rPr lang="en-US" b="1" dirty="0"/>
              <a:t>():</a:t>
            </a:r>
            <a:r>
              <a:rPr lang="en-US" dirty="0"/>
              <a:t> creates a statement object that can be used to execute SQL queries.</a:t>
            </a:r>
          </a:p>
          <a:p>
            <a:pPr marL="342900" indent="-342900" fontAlgn="ctr">
              <a:buFont typeface="+mj-lt"/>
              <a:buAutoNum type="arabicPeriod"/>
            </a:pPr>
            <a:r>
              <a:rPr lang="en-US" b="1" dirty="0"/>
              <a:t>public </a:t>
            </a:r>
            <a:r>
              <a:rPr lang="en-US" b="1" dirty="0" err="1"/>
              <a:t>PrepareStatement</a:t>
            </a:r>
            <a:r>
              <a:rPr lang="en-US" b="1" dirty="0"/>
              <a:t> </a:t>
            </a:r>
            <a:r>
              <a:rPr lang="en-US" b="1" dirty="0" err="1"/>
              <a:t>prepareSatement</a:t>
            </a:r>
            <a:r>
              <a:rPr lang="en-US" b="1" dirty="0"/>
              <a:t>(String </a:t>
            </a:r>
            <a:r>
              <a:rPr lang="en-US" b="1" dirty="0" err="1"/>
              <a:t>sql</a:t>
            </a:r>
            <a:r>
              <a:rPr lang="en-US" b="1" dirty="0"/>
              <a:t>):</a:t>
            </a:r>
            <a:r>
              <a:rPr lang="en-US" dirty="0"/>
              <a:t> creates a prepare statement object that can be used to execute SQL queries.</a:t>
            </a:r>
          </a:p>
          <a:p>
            <a:pPr marL="342900" indent="-342900" fontAlgn="ctr">
              <a:buFont typeface="+mj-lt"/>
              <a:buAutoNum type="arabicPeriod"/>
            </a:pPr>
            <a:r>
              <a:rPr lang="en-US" b="1" dirty="0"/>
              <a:t>public void </a:t>
            </a:r>
            <a:r>
              <a:rPr lang="en-US" b="1" dirty="0" err="1"/>
              <a:t>setAutoCommit</a:t>
            </a:r>
            <a:r>
              <a:rPr lang="en-US" b="1" dirty="0"/>
              <a:t>(</a:t>
            </a:r>
            <a:r>
              <a:rPr lang="en-US" b="1" dirty="0" err="1"/>
              <a:t>boolean</a:t>
            </a:r>
            <a:r>
              <a:rPr lang="en-US" b="1" dirty="0"/>
              <a:t> status):</a:t>
            </a:r>
            <a:r>
              <a:rPr lang="en-US" dirty="0"/>
              <a:t> is used to set the commit </a:t>
            </a:r>
            <a:r>
              <a:rPr lang="en-US" dirty="0" err="1"/>
              <a:t>status.By</a:t>
            </a:r>
            <a:r>
              <a:rPr lang="en-US" dirty="0"/>
              <a:t> default it is true.</a:t>
            </a:r>
          </a:p>
          <a:p>
            <a:pPr marL="342900" indent="-342900" fontAlgn="ctr">
              <a:buFont typeface="+mj-lt"/>
              <a:buAutoNum type="arabicPeriod"/>
            </a:pPr>
            <a:r>
              <a:rPr lang="en-US" b="1" dirty="0"/>
              <a:t>public void commit():</a:t>
            </a:r>
            <a:r>
              <a:rPr lang="en-US" dirty="0"/>
              <a:t> saves the changes made since the previous commit/rollback permanent.</a:t>
            </a:r>
          </a:p>
          <a:p>
            <a:pPr marL="342900" indent="-342900" fontAlgn="ctr">
              <a:buFont typeface="+mj-lt"/>
              <a:buAutoNum type="arabicPeriod"/>
            </a:pPr>
            <a:r>
              <a:rPr lang="en-US" b="1" dirty="0"/>
              <a:t>public void rollback():</a:t>
            </a:r>
            <a:r>
              <a:rPr lang="en-US" dirty="0"/>
              <a:t> Drops all changes made since the previous commit/rollback.</a:t>
            </a:r>
          </a:p>
          <a:p>
            <a:pPr marL="342900" indent="-342900" fontAlgn="ctr">
              <a:buFont typeface="+mj-lt"/>
              <a:buAutoNum type="arabicPeriod"/>
            </a:pPr>
            <a:r>
              <a:rPr lang="en-US" b="1" dirty="0"/>
              <a:t>public void close():</a:t>
            </a:r>
            <a:r>
              <a:rPr lang="en-US" dirty="0"/>
              <a:t> closes the connection and Releases a JDBC resources immediately.</a:t>
            </a:r>
          </a:p>
          <a:p>
            <a:endParaRPr lang="en-US" dirty="0"/>
          </a:p>
          <a:p>
            <a:endParaRPr lang="en-US" dirty="0"/>
          </a:p>
          <a:p>
            <a:endParaRPr lang="en-US" dirty="0"/>
          </a:p>
          <a:p>
            <a:pPr marL="218556" indent="0">
              <a:buNone/>
            </a:pPr>
            <a:r>
              <a:rPr lang="en-US" dirty="0"/>
              <a:t>               </a:t>
            </a:r>
          </a:p>
          <a:p>
            <a:pPr marL="0" indent="0">
              <a:buNone/>
            </a:pPr>
            <a:endParaRPr lang="en-US" dirty="0"/>
          </a:p>
        </p:txBody>
      </p:sp>
      <p:pic>
        <p:nvPicPr>
          <p:cNvPr id="6" name="Picture 5">
            <a:extLst>
              <a:ext uri="{FF2B5EF4-FFF2-40B4-BE49-F238E27FC236}">
                <a16:creationId xmlns:a16="http://schemas.microsoft.com/office/drawing/2014/main" id="{7076CF46-DE76-4352-92EC-2F236343C226}"/>
              </a:ext>
            </a:extLst>
          </p:cNvPr>
          <p:cNvPicPr>
            <a:picLocks noChangeAspect="1"/>
          </p:cNvPicPr>
          <p:nvPr/>
        </p:nvPicPr>
        <p:blipFill>
          <a:blip r:embed="rId2"/>
          <a:stretch>
            <a:fillRect/>
          </a:stretch>
        </p:blipFill>
        <p:spPr>
          <a:xfrm>
            <a:off x="397215" y="5092813"/>
            <a:ext cx="9244550" cy="840940"/>
          </a:xfrm>
          <a:prstGeom prst="rect">
            <a:avLst/>
          </a:prstGeom>
          <a:ln>
            <a:solidFill>
              <a:schemeClr val="tx1"/>
            </a:solidFill>
          </a:ln>
        </p:spPr>
      </p:pic>
      <p:pic>
        <p:nvPicPr>
          <p:cNvPr id="7" name="Picture 6">
            <a:extLst>
              <a:ext uri="{FF2B5EF4-FFF2-40B4-BE49-F238E27FC236}">
                <a16:creationId xmlns:a16="http://schemas.microsoft.com/office/drawing/2014/main" id="{692B1E87-2905-4B86-846B-2953224149C2}"/>
              </a:ext>
            </a:extLst>
          </p:cNvPr>
          <p:cNvPicPr>
            <a:picLocks noChangeAspect="1"/>
          </p:cNvPicPr>
          <p:nvPr/>
        </p:nvPicPr>
        <p:blipFill>
          <a:blip r:embed="rId3"/>
          <a:stretch>
            <a:fillRect/>
          </a:stretch>
        </p:blipFill>
        <p:spPr>
          <a:xfrm>
            <a:off x="397215" y="5948317"/>
            <a:ext cx="9296400" cy="296130"/>
          </a:xfrm>
          <a:prstGeom prst="rect">
            <a:avLst/>
          </a:prstGeom>
          <a:ln>
            <a:solidFill>
              <a:schemeClr val="tx1"/>
            </a:solidFill>
          </a:ln>
        </p:spPr>
      </p:pic>
    </p:spTree>
    <p:extLst>
      <p:ext uri="{BB962C8B-B14F-4D97-AF65-F5344CB8AC3E}">
        <p14:creationId xmlns:p14="http://schemas.microsoft.com/office/powerpoint/2010/main" val="4100242717"/>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98F78-3F71-43F3-9B33-F33B44C95EE7}"/>
              </a:ext>
            </a:extLst>
          </p:cNvPr>
          <p:cNvSpPr>
            <a:spLocks noGrp="1"/>
          </p:cNvSpPr>
          <p:nvPr>
            <p:ph type="title"/>
          </p:nvPr>
        </p:nvSpPr>
        <p:spPr/>
        <p:txBody>
          <a:bodyPr/>
          <a:lstStyle/>
          <a:p>
            <a:r>
              <a:rPr lang="en-US" dirty="0"/>
              <a:t>Statement</a:t>
            </a:r>
          </a:p>
        </p:txBody>
      </p:sp>
      <p:sp>
        <p:nvSpPr>
          <p:cNvPr id="3" name="Content Placeholder 2">
            <a:extLst>
              <a:ext uri="{FF2B5EF4-FFF2-40B4-BE49-F238E27FC236}">
                <a16:creationId xmlns:a16="http://schemas.microsoft.com/office/drawing/2014/main" id="{4369386D-8F5E-418F-8813-61D58D5E1BF5}"/>
              </a:ext>
            </a:extLst>
          </p:cNvPr>
          <p:cNvSpPr>
            <a:spLocks noGrp="1"/>
          </p:cNvSpPr>
          <p:nvPr>
            <p:ph idx="1"/>
          </p:nvPr>
        </p:nvSpPr>
        <p:spPr/>
        <p:txBody>
          <a:bodyPr/>
          <a:lstStyle/>
          <a:p>
            <a:r>
              <a:rPr lang="en-US" dirty="0"/>
              <a:t>The </a:t>
            </a:r>
            <a:r>
              <a:rPr lang="en-US" b="1" dirty="0"/>
              <a:t>Statement interface</a:t>
            </a:r>
            <a:r>
              <a:rPr lang="en-US" dirty="0"/>
              <a:t> provides methods to execute queries with the database. The statement interface is a factory of ResultSet i.e. it provides factory method to get the object of ResultSet.</a:t>
            </a:r>
          </a:p>
          <a:p>
            <a:r>
              <a:rPr lang="en-US" dirty="0"/>
              <a:t>The commonly used methods are:</a:t>
            </a:r>
          </a:p>
          <a:p>
            <a:pPr marL="342900" indent="-342900" fontAlgn="ctr">
              <a:buFont typeface="+mj-lt"/>
              <a:buAutoNum type="arabicPeriod"/>
            </a:pPr>
            <a:r>
              <a:rPr lang="en-US" b="1" dirty="0"/>
              <a:t>public ResultSet </a:t>
            </a:r>
            <a:r>
              <a:rPr lang="en-US" b="1" dirty="0" err="1"/>
              <a:t>executeQuery</a:t>
            </a:r>
            <a:r>
              <a:rPr lang="en-US" b="1" dirty="0"/>
              <a:t>(String </a:t>
            </a:r>
            <a:r>
              <a:rPr lang="en-US" b="1" dirty="0" err="1"/>
              <a:t>sql</a:t>
            </a:r>
            <a:r>
              <a:rPr lang="en-US" b="1" dirty="0"/>
              <a:t>):</a:t>
            </a:r>
            <a:r>
              <a:rPr lang="en-US" dirty="0"/>
              <a:t> is used to execute SELECT query. It returns the object of ResultSet.</a:t>
            </a:r>
          </a:p>
          <a:p>
            <a:pPr marL="342900" indent="-342900" fontAlgn="ctr">
              <a:buFont typeface="+mj-lt"/>
              <a:buAutoNum type="arabicPeriod"/>
            </a:pPr>
            <a:r>
              <a:rPr lang="en-US" b="1" dirty="0"/>
              <a:t>public int </a:t>
            </a:r>
            <a:r>
              <a:rPr lang="en-US" b="1" dirty="0" err="1"/>
              <a:t>executeUpdate</a:t>
            </a:r>
            <a:r>
              <a:rPr lang="en-US" b="1" dirty="0"/>
              <a:t>(String </a:t>
            </a:r>
            <a:r>
              <a:rPr lang="en-US" b="1" dirty="0" err="1"/>
              <a:t>sql</a:t>
            </a:r>
            <a:r>
              <a:rPr lang="en-US" b="1" dirty="0"/>
              <a:t>):</a:t>
            </a:r>
            <a:r>
              <a:rPr lang="en-US" dirty="0"/>
              <a:t> is used to execute specified query, it may be insert, update, delete etc.</a:t>
            </a:r>
          </a:p>
          <a:p>
            <a:pPr marL="342900" indent="-342900" fontAlgn="ctr">
              <a:buFont typeface="+mj-lt"/>
              <a:buAutoNum type="arabicPeriod"/>
            </a:pPr>
            <a:r>
              <a:rPr lang="en-US" b="1" dirty="0"/>
              <a:t>public </a:t>
            </a:r>
            <a:r>
              <a:rPr lang="en-US" b="1" dirty="0" err="1"/>
              <a:t>boolean</a:t>
            </a:r>
            <a:r>
              <a:rPr lang="en-US" b="1" dirty="0"/>
              <a:t> execute(String </a:t>
            </a:r>
            <a:r>
              <a:rPr lang="en-US" b="1" dirty="0" err="1"/>
              <a:t>sql</a:t>
            </a:r>
            <a:r>
              <a:rPr lang="en-US" b="1" dirty="0"/>
              <a:t>):</a:t>
            </a:r>
            <a:r>
              <a:rPr lang="en-US" dirty="0"/>
              <a:t> is used to execute queries that may return multiple results.</a:t>
            </a:r>
          </a:p>
          <a:p>
            <a:endParaRPr lang="en-US" dirty="0"/>
          </a:p>
          <a:p>
            <a:endParaRPr lang="en-US" dirty="0"/>
          </a:p>
          <a:p>
            <a:endParaRPr lang="en-US" dirty="0"/>
          </a:p>
          <a:p>
            <a:pPr marL="0" indent="0">
              <a:buNone/>
            </a:pPr>
            <a:endParaRPr lang="en-US" dirty="0"/>
          </a:p>
        </p:txBody>
      </p:sp>
      <p:pic>
        <p:nvPicPr>
          <p:cNvPr id="7" name="Picture 6">
            <a:extLst>
              <a:ext uri="{FF2B5EF4-FFF2-40B4-BE49-F238E27FC236}">
                <a16:creationId xmlns:a16="http://schemas.microsoft.com/office/drawing/2014/main" id="{3D737FA6-4FA3-40E6-AADF-D16643F59F26}"/>
              </a:ext>
            </a:extLst>
          </p:cNvPr>
          <p:cNvPicPr>
            <a:picLocks noChangeAspect="1"/>
          </p:cNvPicPr>
          <p:nvPr/>
        </p:nvPicPr>
        <p:blipFill>
          <a:blip r:embed="rId2"/>
          <a:stretch>
            <a:fillRect/>
          </a:stretch>
        </p:blipFill>
        <p:spPr>
          <a:xfrm>
            <a:off x="271462" y="4343400"/>
            <a:ext cx="9363075" cy="1409700"/>
          </a:xfrm>
          <a:prstGeom prst="rect">
            <a:avLst/>
          </a:prstGeom>
          <a:ln>
            <a:solidFill>
              <a:schemeClr val="tx1"/>
            </a:solidFill>
          </a:ln>
        </p:spPr>
      </p:pic>
    </p:spTree>
    <p:extLst>
      <p:ext uri="{BB962C8B-B14F-4D97-AF65-F5344CB8AC3E}">
        <p14:creationId xmlns:p14="http://schemas.microsoft.com/office/powerpoint/2010/main" val="720811578"/>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70475-C1D0-481D-A8EB-644D530A6C95}"/>
              </a:ext>
            </a:extLst>
          </p:cNvPr>
          <p:cNvSpPr>
            <a:spLocks noGrp="1"/>
          </p:cNvSpPr>
          <p:nvPr>
            <p:ph type="title"/>
          </p:nvPr>
        </p:nvSpPr>
        <p:spPr/>
        <p:txBody>
          <a:bodyPr/>
          <a:lstStyle/>
          <a:p>
            <a:r>
              <a:rPr lang="en-US" dirty="0" err="1"/>
              <a:t>PreparedStatement</a:t>
            </a:r>
            <a:endParaRPr lang="en-US" dirty="0"/>
          </a:p>
        </p:txBody>
      </p:sp>
      <p:sp>
        <p:nvSpPr>
          <p:cNvPr id="3" name="Content Placeholder 2">
            <a:extLst>
              <a:ext uri="{FF2B5EF4-FFF2-40B4-BE49-F238E27FC236}">
                <a16:creationId xmlns:a16="http://schemas.microsoft.com/office/drawing/2014/main" id="{B170980C-8312-424C-8EBD-3C589A0A7494}"/>
              </a:ext>
            </a:extLst>
          </p:cNvPr>
          <p:cNvSpPr>
            <a:spLocks noGrp="1"/>
          </p:cNvSpPr>
          <p:nvPr>
            <p:ph idx="1"/>
          </p:nvPr>
        </p:nvSpPr>
        <p:spPr>
          <a:xfrm>
            <a:off x="324091" y="1323001"/>
            <a:ext cx="9259747" cy="3172799"/>
          </a:xfrm>
        </p:spPr>
        <p:txBody>
          <a:bodyPr/>
          <a:lstStyle/>
          <a:p>
            <a:r>
              <a:rPr lang="en-US" dirty="0"/>
              <a:t>The </a:t>
            </a:r>
            <a:r>
              <a:rPr lang="en-US" dirty="0" err="1"/>
              <a:t>PreparedStatement</a:t>
            </a:r>
            <a:r>
              <a:rPr lang="en-US" dirty="0"/>
              <a:t> interface is a </a:t>
            </a:r>
            <a:r>
              <a:rPr lang="en-US" dirty="0" err="1"/>
              <a:t>subinterface</a:t>
            </a:r>
            <a:r>
              <a:rPr lang="en-US" dirty="0"/>
              <a:t> of Statement. It is used to execute parameterized query.</a:t>
            </a:r>
          </a:p>
          <a:p>
            <a:r>
              <a:rPr lang="en-US" dirty="0"/>
              <a:t>The performance of the application will be faster if you use </a:t>
            </a:r>
            <a:r>
              <a:rPr lang="en-US" dirty="0" err="1"/>
              <a:t>PreparedStatement</a:t>
            </a:r>
            <a:r>
              <a:rPr lang="en-US" dirty="0"/>
              <a:t> interface because query is compiled only once.</a:t>
            </a:r>
          </a:p>
          <a:p>
            <a:r>
              <a:rPr lang="en-US" dirty="0"/>
              <a:t>The commonly used methods are:</a:t>
            </a:r>
          </a:p>
          <a:p>
            <a:pPr marL="342900" indent="-342900" fontAlgn="ctr">
              <a:buFont typeface="+mj-lt"/>
              <a:buAutoNum type="arabicPeriod"/>
            </a:pPr>
            <a:r>
              <a:rPr lang="en-US" b="1" dirty="0"/>
              <a:t>public ResultSet </a:t>
            </a:r>
            <a:r>
              <a:rPr lang="en-US" b="1" dirty="0" err="1"/>
              <a:t>executeQuery</a:t>
            </a:r>
            <a:r>
              <a:rPr lang="en-US" b="1" dirty="0"/>
              <a:t>():</a:t>
            </a:r>
            <a:r>
              <a:rPr lang="en-US" dirty="0"/>
              <a:t> is used to execute SELECT query. It returns the object of ResultSet.</a:t>
            </a:r>
          </a:p>
          <a:p>
            <a:pPr marL="342900" indent="-342900" fontAlgn="ctr">
              <a:buFont typeface="+mj-lt"/>
              <a:buAutoNum type="arabicPeriod"/>
            </a:pPr>
            <a:r>
              <a:rPr lang="en-US" b="1" dirty="0"/>
              <a:t>public int </a:t>
            </a:r>
            <a:r>
              <a:rPr lang="en-US" b="1" dirty="0" err="1"/>
              <a:t>executeUpdate</a:t>
            </a:r>
            <a:r>
              <a:rPr lang="en-US" b="1" dirty="0"/>
              <a:t>():</a:t>
            </a:r>
            <a:r>
              <a:rPr lang="en-US" dirty="0"/>
              <a:t> is used to execute specified query, it may be insert, update, delete etc.</a:t>
            </a:r>
          </a:p>
          <a:p>
            <a:pPr marL="342900" indent="-342900" fontAlgn="ctr">
              <a:buFont typeface="+mj-lt"/>
              <a:buAutoNum type="arabicPeriod"/>
            </a:pPr>
            <a:r>
              <a:rPr lang="en-US" b="1" dirty="0"/>
              <a:t>public </a:t>
            </a:r>
            <a:r>
              <a:rPr lang="en-US" b="1" dirty="0" err="1"/>
              <a:t>boolean</a:t>
            </a:r>
            <a:r>
              <a:rPr lang="en-US" b="1" dirty="0"/>
              <a:t> execute():</a:t>
            </a:r>
            <a:r>
              <a:rPr lang="en-US" dirty="0"/>
              <a:t> is used to execute queries that may return multiple results.</a:t>
            </a:r>
          </a:p>
        </p:txBody>
      </p:sp>
      <p:pic>
        <p:nvPicPr>
          <p:cNvPr id="4" name="Picture 3">
            <a:extLst>
              <a:ext uri="{FF2B5EF4-FFF2-40B4-BE49-F238E27FC236}">
                <a16:creationId xmlns:a16="http://schemas.microsoft.com/office/drawing/2014/main" id="{2E507BCA-CE79-425E-8792-DE410725BC95}"/>
              </a:ext>
            </a:extLst>
          </p:cNvPr>
          <p:cNvPicPr>
            <a:picLocks noChangeAspect="1"/>
          </p:cNvPicPr>
          <p:nvPr/>
        </p:nvPicPr>
        <p:blipFill>
          <a:blip r:embed="rId2"/>
          <a:stretch>
            <a:fillRect/>
          </a:stretch>
        </p:blipFill>
        <p:spPr>
          <a:xfrm>
            <a:off x="533400" y="4513817"/>
            <a:ext cx="7799079" cy="2042364"/>
          </a:xfrm>
          <a:prstGeom prst="rect">
            <a:avLst/>
          </a:prstGeom>
          <a:ln>
            <a:solidFill>
              <a:schemeClr val="tx1"/>
            </a:solidFill>
          </a:ln>
        </p:spPr>
      </p:pic>
      <p:pic>
        <p:nvPicPr>
          <p:cNvPr id="5" name="Picture 4">
            <a:extLst>
              <a:ext uri="{FF2B5EF4-FFF2-40B4-BE49-F238E27FC236}">
                <a16:creationId xmlns:a16="http://schemas.microsoft.com/office/drawing/2014/main" id="{490A76F2-5D61-436E-9754-8E572AD13C19}"/>
              </a:ext>
            </a:extLst>
          </p:cNvPr>
          <p:cNvPicPr>
            <a:picLocks noChangeAspect="1"/>
          </p:cNvPicPr>
          <p:nvPr/>
        </p:nvPicPr>
        <p:blipFill>
          <a:blip r:embed="rId3"/>
          <a:stretch>
            <a:fillRect/>
          </a:stretch>
        </p:blipFill>
        <p:spPr>
          <a:xfrm>
            <a:off x="2676284" y="1600200"/>
            <a:ext cx="6905625" cy="257175"/>
          </a:xfrm>
          <a:prstGeom prst="rect">
            <a:avLst/>
          </a:prstGeom>
          <a:ln>
            <a:solidFill>
              <a:schemeClr val="tx1"/>
            </a:solidFill>
          </a:ln>
        </p:spPr>
      </p:pic>
    </p:spTree>
    <p:extLst>
      <p:ext uri="{BB962C8B-B14F-4D97-AF65-F5344CB8AC3E}">
        <p14:creationId xmlns:p14="http://schemas.microsoft.com/office/powerpoint/2010/main" val="2201516211"/>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3DDF7-2733-499D-8C59-7D7D1D608BFF}"/>
              </a:ext>
            </a:extLst>
          </p:cNvPr>
          <p:cNvSpPr>
            <a:spLocks noGrp="1"/>
          </p:cNvSpPr>
          <p:nvPr>
            <p:ph type="title"/>
          </p:nvPr>
        </p:nvSpPr>
        <p:spPr/>
        <p:txBody>
          <a:bodyPr/>
          <a:lstStyle/>
          <a:p>
            <a:r>
              <a:rPr lang="en-US" dirty="0"/>
              <a:t>ResultSet</a:t>
            </a:r>
          </a:p>
        </p:txBody>
      </p:sp>
      <p:sp>
        <p:nvSpPr>
          <p:cNvPr id="3" name="Content Placeholder 2">
            <a:extLst>
              <a:ext uri="{FF2B5EF4-FFF2-40B4-BE49-F238E27FC236}">
                <a16:creationId xmlns:a16="http://schemas.microsoft.com/office/drawing/2014/main" id="{A55BC11C-F3A1-4174-BD05-788641425D62}"/>
              </a:ext>
            </a:extLst>
          </p:cNvPr>
          <p:cNvSpPr>
            <a:spLocks noGrp="1"/>
          </p:cNvSpPr>
          <p:nvPr>
            <p:ph idx="1"/>
          </p:nvPr>
        </p:nvSpPr>
        <p:spPr>
          <a:xfrm>
            <a:off x="152401" y="1295400"/>
            <a:ext cx="9431438" cy="4874611"/>
          </a:xfrm>
        </p:spPr>
        <p:txBody>
          <a:bodyPr/>
          <a:lstStyle/>
          <a:p>
            <a:r>
              <a:rPr lang="en-US" dirty="0"/>
              <a:t>The object of ResultSet maintains a cursor pointing to a row of a table. Initially, cursor points to before the first row.</a:t>
            </a:r>
          </a:p>
          <a:p>
            <a:r>
              <a:rPr lang="en-US" dirty="0"/>
              <a:t>The commonly used methods are:</a:t>
            </a:r>
          </a:p>
          <a:p>
            <a:pPr marL="342900" indent="-342900" fontAlgn="ctr">
              <a:buFont typeface="+mj-lt"/>
              <a:buAutoNum type="arabicPeriod"/>
            </a:pPr>
            <a:r>
              <a:rPr lang="en-US" b="1" dirty="0"/>
              <a:t>public </a:t>
            </a:r>
            <a:r>
              <a:rPr lang="en-US" b="1" dirty="0" err="1"/>
              <a:t>boolean</a:t>
            </a:r>
            <a:r>
              <a:rPr lang="en-US" b="1" dirty="0"/>
              <a:t> next(): </a:t>
            </a:r>
            <a:r>
              <a:rPr lang="en-US" dirty="0"/>
              <a:t>is used to move the cursor to the one row next from the current position.</a:t>
            </a:r>
          </a:p>
          <a:p>
            <a:pPr marL="342900" indent="-342900" fontAlgn="ctr">
              <a:buFont typeface="+mj-lt"/>
              <a:buAutoNum type="arabicPeriod"/>
            </a:pPr>
            <a:r>
              <a:rPr lang="en-US" b="1" dirty="0"/>
              <a:t>public </a:t>
            </a:r>
            <a:r>
              <a:rPr lang="en-US" b="1" dirty="0" err="1"/>
              <a:t>boolean</a:t>
            </a:r>
            <a:r>
              <a:rPr lang="en-US" b="1" dirty="0"/>
              <a:t> previous(): </a:t>
            </a:r>
            <a:r>
              <a:rPr lang="en-US" dirty="0"/>
              <a:t>is used to move the cursor to the one row previous from the current position.</a:t>
            </a:r>
          </a:p>
          <a:p>
            <a:pPr marL="342900" indent="-342900">
              <a:buFont typeface="+mj-lt"/>
              <a:buAutoNum type="arabicPeriod"/>
            </a:pPr>
            <a:r>
              <a:rPr lang="en-US" b="1" dirty="0"/>
              <a:t> public int </a:t>
            </a:r>
            <a:r>
              <a:rPr lang="en-US" b="1" dirty="0" err="1"/>
              <a:t>getInt</a:t>
            </a:r>
            <a:r>
              <a:rPr lang="en-US" b="1" dirty="0"/>
              <a:t>(int </a:t>
            </a:r>
            <a:r>
              <a:rPr lang="en-US" b="1" dirty="0" err="1"/>
              <a:t>columnIndex</a:t>
            </a:r>
            <a:r>
              <a:rPr lang="en-US" b="1" dirty="0"/>
              <a:t>):</a:t>
            </a:r>
            <a:r>
              <a:rPr lang="en-US" dirty="0"/>
              <a:t> is used to return the data of specified column index of the current row as int.</a:t>
            </a:r>
          </a:p>
          <a:p>
            <a:pPr marL="342900" indent="-342900">
              <a:buFont typeface="+mj-lt"/>
              <a:buAutoNum type="arabicPeriod"/>
            </a:pPr>
            <a:r>
              <a:rPr lang="en-US" b="1" dirty="0"/>
              <a:t>public int </a:t>
            </a:r>
            <a:r>
              <a:rPr lang="en-US" b="1" dirty="0" err="1"/>
              <a:t>getInt</a:t>
            </a:r>
            <a:r>
              <a:rPr lang="en-US" b="1" dirty="0"/>
              <a:t>(String </a:t>
            </a:r>
            <a:r>
              <a:rPr lang="en-US" b="1" dirty="0" err="1"/>
              <a:t>columnName</a:t>
            </a:r>
            <a:r>
              <a:rPr lang="en-US" b="1" dirty="0"/>
              <a:t>):</a:t>
            </a:r>
            <a:r>
              <a:rPr lang="en-US" dirty="0"/>
              <a:t> is used to return the data of specified column name of the current row as int.</a:t>
            </a:r>
          </a:p>
          <a:p>
            <a:endParaRPr lang="en-US" dirty="0"/>
          </a:p>
          <a:p>
            <a:endParaRPr lang="en-US" dirty="0"/>
          </a:p>
          <a:p>
            <a:endParaRPr lang="en-US" dirty="0"/>
          </a:p>
          <a:p>
            <a:endParaRPr lang="en-US" dirty="0"/>
          </a:p>
          <a:p>
            <a:endParaRPr lang="en-US" dirty="0"/>
          </a:p>
          <a:p>
            <a:endParaRPr lang="en-US" dirty="0"/>
          </a:p>
        </p:txBody>
      </p:sp>
      <p:pic>
        <p:nvPicPr>
          <p:cNvPr id="4" name="Picture 3">
            <a:extLst>
              <a:ext uri="{FF2B5EF4-FFF2-40B4-BE49-F238E27FC236}">
                <a16:creationId xmlns:a16="http://schemas.microsoft.com/office/drawing/2014/main" id="{22BD1B27-CB7E-442C-8DE8-E43DE772812E}"/>
              </a:ext>
            </a:extLst>
          </p:cNvPr>
          <p:cNvPicPr>
            <a:picLocks noChangeAspect="1"/>
          </p:cNvPicPr>
          <p:nvPr/>
        </p:nvPicPr>
        <p:blipFill>
          <a:blip r:embed="rId2"/>
          <a:stretch>
            <a:fillRect/>
          </a:stretch>
        </p:blipFill>
        <p:spPr>
          <a:xfrm>
            <a:off x="1601045" y="4414837"/>
            <a:ext cx="6534150" cy="2295525"/>
          </a:xfrm>
          <a:prstGeom prst="rect">
            <a:avLst/>
          </a:prstGeom>
          <a:ln>
            <a:solidFill>
              <a:schemeClr val="tx1"/>
            </a:solidFill>
          </a:ln>
        </p:spPr>
      </p:pic>
    </p:spTree>
    <p:extLst>
      <p:ext uri="{BB962C8B-B14F-4D97-AF65-F5344CB8AC3E}">
        <p14:creationId xmlns:p14="http://schemas.microsoft.com/office/powerpoint/2010/main" val="211415567"/>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C9D3C-F729-4C6A-99B1-C60C8EAFDDBF}"/>
              </a:ext>
            </a:extLst>
          </p:cNvPr>
          <p:cNvSpPr>
            <a:spLocks noGrp="1"/>
          </p:cNvSpPr>
          <p:nvPr>
            <p:ph type="ctrTitle"/>
          </p:nvPr>
        </p:nvSpPr>
        <p:spPr/>
        <p:txBody>
          <a:bodyPr/>
          <a:lstStyle/>
          <a:p>
            <a:r>
              <a:rPr lang="en-US" dirty="0"/>
              <a:t>Let us work on use case</a:t>
            </a:r>
          </a:p>
        </p:txBody>
      </p:sp>
      <p:sp>
        <p:nvSpPr>
          <p:cNvPr id="3" name="Subtitle 2">
            <a:extLst>
              <a:ext uri="{FF2B5EF4-FFF2-40B4-BE49-F238E27FC236}">
                <a16:creationId xmlns:a16="http://schemas.microsoft.com/office/drawing/2014/main" id="{8F0436E9-DF89-4F09-A704-B3FD9612FC52}"/>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747687431"/>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D9FDC-04F7-4294-BBB5-5B19C2FC3D2B}"/>
              </a:ext>
            </a:extLst>
          </p:cNvPr>
          <p:cNvSpPr>
            <a:spLocks noGrp="1"/>
          </p:cNvSpPr>
          <p:nvPr>
            <p:ph type="title"/>
          </p:nvPr>
        </p:nvSpPr>
        <p:spPr/>
        <p:txBody>
          <a:bodyPr/>
          <a:lstStyle/>
          <a:p>
            <a:r>
              <a:rPr lang="en-US" dirty="0"/>
              <a:t>Bank Customer Management System</a:t>
            </a:r>
          </a:p>
        </p:txBody>
      </p:sp>
      <p:sp>
        <p:nvSpPr>
          <p:cNvPr id="4" name="Content Placeholder 5">
            <a:extLst>
              <a:ext uri="{FF2B5EF4-FFF2-40B4-BE49-F238E27FC236}">
                <a16:creationId xmlns:a16="http://schemas.microsoft.com/office/drawing/2014/main" id="{FA31C0CD-1220-4C78-8BBC-FBA814AA8958}"/>
              </a:ext>
            </a:extLst>
          </p:cNvPr>
          <p:cNvSpPr>
            <a:spLocks noGrp="1"/>
          </p:cNvSpPr>
          <p:nvPr>
            <p:ph idx="1"/>
          </p:nvPr>
        </p:nvSpPr>
        <p:spPr>
          <a:xfrm>
            <a:off x="323849" y="1295400"/>
            <a:ext cx="9259747" cy="5362800"/>
          </a:xfrm>
        </p:spPr>
        <p:txBody>
          <a:bodyPr>
            <a:normAutofit/>
          </a:bodyPr>
          <a:lstStyle/>
          <a:p>
            <a:r>
              <a:rPr lang="en-US" dirty="0"/>
              <a:t>Persist the customer data into table using JDBC.</a:t>
            </a:r>
          </a:p>
          <a:p>
            <a:r>
              <a:rPr lang="en-US" dirty="0"/>
              <a:t>Save the customer details into database as and when new customer gets added.</a:t>
            </a:r>
          </a:p>
          <a:p>
            <a:r>
              <a:rPr lang="en-US" dirty="0"/>
              <a:t>Delete the customer details from database as and when admin requests to delete any customer.</a:t>
            </a:r>
          </a:p>
          <a:p>
            <a:endParaRPr lang="en-US" dirty="0"/>
          </a:p>
          <a:p>
            <a:pPr marL="0" indent="0">
              <a:buNone/>
            </a:pPr>
            <a:endParaRPr lang="en-US" dirty="0"/>
          </a:p>
          <a:p>
            <a:endParaRPr lang="en-US" dirty="0"/>
          </a:p>
          <a:p>
            <a:pPr marL="0" indent="0">
              <a:buNone/>
            </a:pPr>
            <a:endParaRPr lang="en-US" dirty="0"/>
          </a:p>
          <a:p>
            <a:endParaRPr lang="en-US" dirty="0"/>
          </a:p>
          <a:p>
            <a:endParaRPr lang="en-US" dirty="0"/>
          </a:p>
          <a:p>
            <a:pPr marL="0" indent="0">
              <a:buNone/>
            </a:pPr>
            <a:endParaRPr lang="en-US" dirty="0"/>
          </a:p>
        </p:txBody>
      </p:sp>
    </p:spTree>
    <p:extLst>
      <p:ext uri="{BB962C8B-B14F-4D97-AF65-F5344CB8AC3E}">
        <p14:creationId xmlns:p14="http://schemas.microsoft.com/office/powerpoint/2010/main" val="3894661536"/>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6CBCD-801A-49BC-A91C-B8BC9C087C5E}"/>
              </a:ext>
            </a:extLst>
          </p:cNvPr>
          <p:cNvSpPr>
            <a:spLocks noGrp="1"/>
          </p:cNvSpPr>
          <p:nvPr>
            <p:ph type="ctrTitle"/>
          </p:nvPr>
        </p:nvSpPr>
        <p:spPr/>
        <p:txBody>
          <a:bodyPr/>
          <a:lstStyle/>
          <a:p>
            <a:r>
              <a:rPr lang="en-US" dirty="0"/>
              <a:t>Thank You</a:t>
            </a:r>
          </a:p>
        </p:txBody>
      </p:sp>
      <p:sp>
        <p:nvSpPr>
          <p:cNvPr id="3" name="Subtitle 2">
            <a:extLst>
              <a:ext uri="{FF2B5EF4-FFF2-40B4-BE49-F238E27FC236}">
                <a16:creationId xmlns:a16="http://schemas.microsoft.com/office/drawing/2014/main" id="{0E9FF59E-1E51-4BB7-BD98-F4CD1B0F6BFD}"/>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878316253"/>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C9D3C-F729-4C6A-99B1-C60C8EAFDDBF}"/>
              </a:ext>
            </a:extLst>
          </p:cNvPr>
          <p:cNvSpPr>
            <a:spLocks noGrp="1"/>
          </p:cNvSpPr>
          <p:nvPr>
            <p:ph type="ctrTitle"/>
          </p:nvPr>
        </p:nvSpPr>
        <p:spPr/>
        <p:txBody>
          <a:bodyPr/>
          <a:lstStyle/>
          <a:p>
            <a:r>
              <a:rPr lang="en-US" dirty="0"/>
              <a:t>Appendix</a:t>
            </a:r>
          </a:p>
        </p:txBody>
      </p:sp>
      <p:sp>
        <p:nvSpPr>
          <p:cNvPr id="3" name="Subtitle 2">
            <a:extLst>
              <a:ext uri="{FF2B5EF4-FFF2-40B4-BE49-F238E27FC236}">
                <a16:creationId xmlns:a16="http://schemas.microsoft.com/office/drawing/2014/main" id="{8F0436E9-DF89-4F09-A704-B3FD9612FC52}"/>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143831438"/>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60D37-F63C-4AB5-8C46-B971E2C7D8F1}"/>
              </a:ext>
            </a:extLst>
          </p:cNvPr>
          <p:cNvSpPr>
            <a:spLocks noGrp="1"/>
          </p:cNvSpPr>
          <p:nvPr>
            <p:ph type="title"/>
          </p:nvPr>
        </p:nvSpPr>
        <p:spPr/>
        <p:txBody>
          <a:bodyPr/>
          <a:lstStyle/>
          <a:p>
            <a:r>
              <a:rPr lang="en-US" dirty="0"/>
              <a:t>Types of JDBC Driver</a:t>
            </a:r>
          </a:p>
        </p:txBody>
      </p:sp>
      <p:sp>
        <p:nvSpPr>
          <p:cNvPr id="3" name="Content Placeholder 2">
            <a:extLst>
              <a:ext uri="{FF2B5EF4-FFF2-40B4-BE49-F238E27FC236}">
                <a16:creationId xmlns:a16="http://schemas.microsoft.com/office/drawing/2014/main" id="{7A24B2B2-1D88-4902-BE19-101C6403C290}"/>
              </a:ext>
            </a:extLst>
          </p:cNvPr>
          <p:cNvSpPr>
            <a:spLocks noGrp="1"/>
          </p:cNvSpPr>
          <p:nvPr>
            <p:ph idx="1"/>
          </p:nvPr>
        </p:nvSpPr>
        <p:spPr>
          <a:xfrm>
            <a:off x="228600" y="1295400"/>
            <a:ext cx="5086109" cy="5362800"/>
          </a:xfrm>
        </p:spPr>
        <p:txBody>
          <a:bodyPr>
            <a:normAutofit/>
          </a:bodyPr>
          <a:lstStyle/>
          <a:p>
            <a:r>
              <a:rPr lang="en-US" dirty="0"/>
              <a:t>There are four different JDBC driver types.  Today most of the drivers are Type 4. These driver types are:</a:t>
            </a:r>
          </a:p>
          <a:p>
            <a:pPr marL="342900" indent="-342900">
              <a:buFont typeface="+mj-lt"/>
              <a:buAutoNum type="arabicPeriod"/>
            </a:pPr>
            <a:r>
              <a:rPr lang="en-US" dirty="0"/>
              <a:t>Type 1: JDBC-ODBC bridge JDBC driver</a:t>
            </a:r>
          </a:p>
          <a:p>
            <a:pPr marL="342900" indent="-342900">
              <a:buFont typeface="+mj-lt"/>
              <a:buAutoNum type="arabicPeriod"/>
            </a:pPr>
            <a:endParaRPr lang="en-US" dirty="0"/>
          </a:p>
          <a:p>
            <a:pPr marL="342900" indent="-342900">
              <a:buFont typeface="+mj-lt"/>
              <a:buAutoNum type="arabicPeriod"/>
            </a:pPr>
            <a:endParaRPr lang="en-US" dirty="0"/>
          </a:p>
          <a:p>
            <a:pPr marL="342900" indent="-342900">
              <a:buFont typeface="+mj-lt"/>
              <a:buAutoNum type="arabicPeriod"/>
            </a:pPr>
            <a:r>
              <a:rPr lang="en-US" dirty="0"/>
              <a:t>Type 2: Java + Native code JDBC driver</a:t>
            </a:r>
          </a:p>
          <a:p>
            <a:pPr marL="342900" indent="-342900">
              <a:buFont typeface="+mj-lt"/>
              <a:buAutoNum type="arabicPeriod"/>
            </a:pPr>
            <a:endParaRPr lang="en-US" dirty="0"/>
          </a:p>
          <a:p>
            <a:pPr marL="342900" indent="-342900">
              <a:buFont typeface="+mj-lt"/>
              <a:buAutoNum type="arabicPeriod"/>
            </a:pPr>
            <a:endParaRPr lang="en-US" dirty="0"/>
          </a:p>
          <a:p>
            <a:pPr marL="342900" indent="-342900">
              <a:buFont typeface="+mj-lt"/>
              <a:buAutoNum type="arabicPeriod"/>
            </a:pPr>
            <a:r>
              <a:rPr lang="en-US" dirty="0"/>
              <a:t>Type 3: All Java + Middleware translation JDBC driver</a:t>
            </a:r>
          </a:p>
          <a:p>
            <a:pPr marL="342900" indent="-342900">
              <a:buFont typeface="+mj-lt"/>
              <a:buAutoNum type="arabicPeriod"/>
            </a:pPr>
            <a:endParaRPr lang="en-US" dirty="0"/>
          </a:p>
          <a:p>
            <a:pPr marL="342900" indent="-342900">
              <a:buFont typeface="+mj-lt"/>
              <a:buAutoNum type="arabicPeriod"/>
            </a:pPr>
            <a:endParaRPr lang="en-US" dirty="0"/>
          </a:p>
          <a:p>
            <a:pPr marL="342900" indent="-342900">
              <a:buFont typeface="+mj-lt"/>
              <a:buAutoNum type="arabicPeriod"/>
            </a:pPr>
            <a:r>
              <a:rPr lang="en-US" dirty="0"/>
              <a:t>Type 4: All Java JDBC driver.</a:t>
            </a:r>
          </a:p>
          <a:p>
            <a:endParaRPr lang="en-US" dirty="0"/>
          </a:p>
        </p:txBody>
      </p:sp>
      <p:pic>
        <p:nvPicPr>
          <p:cNvPr id="4" name="Picture 3">
            <a:extLst>
              <a:ext uri="{FF2B5EF4-FFF2-40B4-BE49-F238E27FC236}">
                <a16:creationId xmlns:a16="http://schemas.microsoft.com/office/drawing/2014/main" id="{71347198-2BBA-4855-AC97-762FB68AE78C}"/>
              </a:ext>
            </a:extLst>
          </p:cNvPr>
          <p:cNvPicPr>
            <a:picLocks noChangeAspect="1"/>
          </p:cNvPicPr>
          <p:nvPr/>
        </p:nvPicPr>
        <p:blipFill>
          <a:blip r:embed="rId3"/>
          <a:stretch>
            <a:fillRect/>
          </a:stretch>
        </p:blipFill>
        <p:spPr>
          <a:xfrm>
            <a:off x="4830437" y="2075810"/>
            <a:ext cx="4886325" cy="990600"/>
          </a:xfrm>
          <a:prstGeom prst="rect">
            <a:avLst/>
          </a:prstGeom>
        </p:spPr>
      </p:pic>
      <p:pic>
        <p:nvPicPr>
          <p:cNvPr id="5" name="Picture 4">
            <a:extLst>
              <a:ext uri="{FF2B5EF4-FFF2-40B4-BE49-F238E27FC236}">
                <a16:creationId xmlns:a16="http://schemas.microsoft.com/office/drawing/2014/main" id="{3A5F5DDA-C519-4334-8CCD-E64F806A48FD}"/>
              </a:ext>
            </a:extLst>
          </p:cNvPr>
          <p:cNvPicPr>
            <a:picLocks noChangeAspect="1"/>
          </p:cNvPicPr>
          <p:nvPr/>
        </p:nvPicPr>
        <p:blipFill>
          <a:blip r:embed="rId4"/>
          <a:stretch>
            <a:fillRect/>
          </a:stretch>
        </p:blipFill>
        <p:spPr>
          <a:xfrm>
            <a:off x="4863775" y="3126568"/>
            <a:ext cx="4819650" cy="1123950"/>
          </a:xfrm>
          <a:prstGeom prst="rect">
            <a:avLst/>
          </a:prstGeom>
        </p:spPr>
      </p:pic>
      <p:pic>
        <p:nvPicPr>
          <p:cNvPr id="6" name="Picture 5">
            <a:extLst>
              <a:ext uri="{FF2B5EF4-FFF2-40B4-BE49-F238E27FC236}">
                <a16:creationId xmlns:a16="http://schemas.microsoft.com/office/drawing/2014/main" id="{2998764E-7080-4AE2-A1C8-73C90F5505BE}"/>
              </a:ext>
            </a:extLst>
          </p:cNvPr>
          <p:cNvPicPr>
            <a:picLocks noChangeAspect="1"/>
          </p:cNvPicPr>
          <p:nvPr/>
        </p:nvPicPr>
        <p:blipFill>
          <a:blip r:embed="rId5"/>
          <a:stretch>
            <a:fillRect/>
          </a:stretch>
        </p:blipFill>
        <p:spPr>
          <a:xfrm>
            <a:off x="4998755" y="4237484"/>
            <a:ext cx="4819650" cy="1181100"/>
          </a:xfrm>
          <a:prstGeom prst="rect">
            <a:avLst/>
          </a:prstGeom>
        </p:spPr>
      </p:pic>
      <p:pic>
        <p:nvPicPr>
          <p:cNvPr id="7" name="Picture 6">
            <a:extLst>
              <a:ext uri="{FF2B5EF4-FFF2-40B4-BE49-F238E27FC236}">
                <a16:creationId xmlns:a16="http://schemas.microsoft.com/office/drawing/2014/main" id="{54BA52A7-365A-4A41-8A17-F67F78F83766}"/>
              </a:ext>
            </a:extLst>
          </p:cNvPr>
          <p:cNvPicPr>
            <a:picLocks noChangeAspect="1"/>
          </p:cNvPicPr>
          <p:nvPr/>
        </p:nvPicPr>
        <p:blipFill>
          <a:blip r:embed="rId6"/>
          <a:stretch>
            <a:fillRect/>
          </a:stretch>
        </p:blipFill>
        <p:spPr>
          <a:xfrm>
            <a:off x="5168575" y="5300775"/>
            <a:ext cx="4333875" cy="1228725"/>
          </a:xfrm>
          <a:prstGeom prst="rect">
            <a:avLst/>
          </a:prstGeom>
        </p:spPr>
      </p:pic>
    </p:spTree>
    <p:extLst>
      <p:ext uri="{BB962C8B-B14F-4D97-AF65-F5344CB8AC3E}">
        <p14:creationId xmlns:p14="http://schemas.microsoft.com/office/powerpoint/2010/main" val="32542983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69690-0854-46C0-B0A7-A3BAB9E3C7D3}"/>
              </a:ext>
            </a:extLst>
          </p:cNvPr>
          <p:cNvSpPr>
            <a:spLocks noGrp="1"/>
          </p:cNvSpPr>
          <p:nvPr>
            <p:ph type="ctrTitle"/>
          </p:nvPr>
        </p:nvSpPr>
        <p:spPr/>
        <p:txBody>
          <a:bodyPr/>
          <a:lstStyle/>
          <a:p>
            <a:r>
              <a:rPr lang="en-US" dirty="0"/>
              <a:t>Data Types and variable declaration</a:t>
            </a:r>
          </a:p>
        </p:txBody>
      </p:sp>
      <p:sp>
        <p:nvSpPr>
          <p:cNvPr id="3" name="Subtitle 2">
            <a:extLst>
              <a:ext uri="{FF2B5EF4-FFF2-40B4-BE49-F238E27FC236}">
                <a16:creationId xmlns:a16="http://schemas.microsoft.com/office/drawing/2014/main" id="{AD67C4F2-BCA6-48D7-BA94-0E2A0FC586DA}"/>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7684870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99368-F087-481B-BFDD-AC9AA903F541}"/>
              </a:ext>
            </a:extLst>
          </p:cNvPr>
          <p:cNvSpPr>
            <a:spLocks noGrp="1"/>
          </p:cNvSpPr>
          <p:nvPr>
            <p:ph type="title"/>
          </p:nvPr>
        </p:nvSpPr>
        <p:spPr/>
        <p:txBody>
          <a:bodyPr/>
          <a:lstStyle/>
          <a:p>
            <a:r>
              <a:rPr lang="en-US" dirty="0"/>
              <a:t>Data Types</a:t>
            </a:r>
          </a:p>
        </p:txBody>
      </p:sp>
      <p:sp>
        <p:nvSpPr>
          <p:cNvPr id="4" name="Content Placeholder 2">
            <a:extLst>
              <a:ext uri="{FF2B5EF4-FFF2-40B4-BE49-F238E27FC236}">
                <a16:creationId xmlns:a16="http://schemas.microsoft.com/office/drawing/2014/main" id="{8E36C914-A37F-41DA-97A1-D075567365BA}"/>
              </a:ext>
            </a:extLst>
          </p:cNvPr>
          <p:cNvSpPr>
            <a:spLocks noGrp="1"/>
          </p:cNvSpPr>
          <p:nvPr>
            <p:ph idx="1"/>
          </p:nvPr>
        </p:nvSpPr>
        <p:spPr>
          <a:xfrm>
            <a:off x="152400" y="1352473"/>
            <a:ext cx="4095509" cy="2286001"/>
          </a:xfrm>
        </p:spPr>
        <p:txBody>
          <a:bodyPr/>
          <a:lstStyle/>
          <a:p>
            <a:r>
              <a:rPr lang="en-US" dirty="0"/>
              <a:t>Java language has a rich implementation of data types. Data types specify size and the type of values that can be stored in an identifier.</a:t>
            </a:r>
          </a:p>
          <a:p>
            <a:r>
              <a:rPr lang="en-US" dirty="0"/>
              <a:t>In java, data types are classified into two categories :</a:t>
            </a:r>
          </a:p>
          <a:p>
            <a:pPr lvl="1"/>
            <a:r>
              <a:rPr lang="en-US" dirty="0"/>
              <a:t>Primitive Data type</a:t>
            </a:r>
          </a:p>
          <a:p>
            <a:pPr lvl="1"/>
            <a:r>
              <a:rPr lang="en-US" dirty="0"/>
              <a:t>Non-Primitive Data type</a:t>
            </a:r>
          </a:p>
          <a:p>
            <a:pPr marL="0" indent="0">
              <a:buNone/>
            </a:pPr>
            <a:endParaRPr lang="en-US" dirty="0"/>
          </a:p>
        </p:txBody>
      </p:sp>
      <p:pic>
        <p:nvPicPr>
          <p:cNvPr id="3" name="Picture 2">
            <a:extLst>
              <a:ext uri="{FF2B5EF4-FFF2-40B4-BE49-F238E27FC236}">
                <a16:creationId xmlns:a16="http://schemas.microsoft.com/office/drawing/2014/main" id="{92A7A6A8-B486-4C84-B3D9-E87BCF315FC2}"/>
              </a:ext>
            </a:extLst>
          </p:cNvPr>
          <p:cNvPicPr>
            <a:picLocks noChangeAspect="1"/>
          </p:cNvPicPr>
          <p:nvPr/>
        </p:nvPicPr>
        <p:blipFill>
          <a:blip r:embed="rId3"/>
          <a:stretch>
            <a:fillRect/>
          </a:stretch>
        </p:blipFill>
        <p:spPr>
          <a:xfrm>
            <a:off x="324091" y="3810000"/>
            <a:ext cx="3400684" cy="1069878"/>
          </a:xfrm>
          <a:prstGeom prst="rect">
            <a:avLst/>
          </a:prstGeom>
        </p:spPr>
      </p:pic>
      <p:pic>
        <p:nvPicPr>
          <p:cNvPr id="6" name="Picture 5">
            <a:extLst>
              <a:ext uri="{FF2B5EF4-FFF2-40B4-BE49-F238E27FC236}">
                <a16:creationId xmlns:a16="http://schemas.microsoft.com/office/drawing/2014/main" id="{8B8EA7B8-A47F-49D8-B8CF-3EAD48ABCD54}"/>
              </a:ext>
            </a:extLst>
          </p:cNvPr>
          <p:cNvPicPr>
            <a:picLocks noChangeAspect="1"/>
          </p:cNvPicPr>
          <p:nvPr/>
        </p:nvPicPr>
        <p:blipFill>
          <a:blip r:embed="rId4"/>
          <a:stretch>
            <a:fillRect/>
          </a:stretch>
        </p:blipFill>
        <p:spPr>
          <a:xfrm>
            <a:off x="4247909" y="1338705"/>
            <a:ext cx="5658091" cy="3571977"/>
          </a:xfrm>
          <a:prstGeom prst="rect">
            <a:avLst/>
          </a:prstGeom>
        </p:spPr>
      </p:pic>
    </p:spTree>
    <p:extLst>
      <p:ext uri="{BB962C8B-B14F-4D97-AF65-F5344CB8AC3E}">
        <p14:creationId xmlns:p14="http://schemas.microsoft.com/office/powerpoint/2010/main" val="14676955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66C3C-62C3-4ABB-A8FA-A386D68AD1E1}"/>
              </a:ext>
            </a:extLst>
          </p:cNvPr>
          <p:cNvSpPr>
            <a:spLocks noGrp="1"/>
          </p:cNvSpPr>
          <p:nvPr>
            <p:ph type="title"/>
          </p:nvPr>
        </p:nvSpPr>
        <p:spPr/>
        <p:txBody>
          <a:bodyPr/>
          <a:lstStyle/>
          <a:p>
            <a:r>
              <a:rPr lang="en-US" dirty="0"/>
              <a:t>Variable Declaration</a:t>
            </a:r>
          </a:p>
        </p:txBody>
      </p:sp>
      <p:sp>
        <p:nvSpPr>
          <p:cNvPr id="3" name="Content Placeholder 2">
            <a:extLst>
              <a:ext uri="{FF2B5EF4-FFF2-40B4-BE49-F238E27FC236}">
                <a16:creationId xmlns:a16="http://schemas.microsoft.com/office/drawing/2014/main" id="{E6AA77A5-B089-4B95-847F-ED197C52A362}"/>
              </a:ext>
            </a:extLst>
          </p:cNvPr>
          <p:cNvSpPr>
            <a:spLocks noGrp="1"/>
          </p:cNvSpPr>
          <p:nvPr>
            <p:ph idx="1"/>
          </p:nvPr>
        </p:nvSpPr>
        <p:spPr>
          <a:xfrm>
            <a:off x="324092" y="1219201"/>
            <a:ext cx="9048508" cy="3581399"/>
          </a:xfrm>
        </p:spPr>
        <p:txBody>
          <a:bodyPr>
            <a:noAutofit/>
          </a:bodyPr>
          <a:lstStyle/>
          <a:p>
            <a:pPr fontAlgn="base"/>
            <a:r>
              <a:rPr lang="en-US" dirty="0"/>
              <a:t>A variable is the name given to a memory location. It is the basic unit of storage in a program.</a:t>
            </a:r>
          </a:p>
          <a:p>
            <a:pPr fontAlgn="base"/>
            <a:r>
              <a:rPr lang="en-US" dirty="0"/>
              <a:t>The value stored in a variable can be changed during program execution.</a:t>
            </a:r>
          </a:p>
          <a:p>
            <a:pPr fontAlgn="base"/>
            <a:r>
              <a:rPr lang="en-US" dirty="0"/>
              <a:t>A variable is only a name given to a memory location so all the operations done on the variable effects that memory location.</a:t>
            </a:r>
          </a:p>
          <a:p>
            <a:pPr fontAlgn="base"/>
            <a:r>
              <a:rPr lang="en-US" dirty="0"/>
              <a:t>In Java, all the variables must be declared before use.</a:t>
            </a:r>
          </a:p>
          <a:p>
            <a:pPr fontAlgn="base"/>
            <a:r>
              <a:rPr lang="en-US" sz="1800" dirty="0"/>
              <a:t>Example:</a:t>
            </a:r>
          </a:p>
          <a:p>
            <a:pPr marL="0" indent="0" fontAlgn="base">
              <a:buNone/>
            </a:pPr>
            <a:r>
              <a:rPr lang="en-US" dirty="0"/>
              <a:t>	int  age=20;</a:t>
            </a:r>
          </a:p>
          <a:p>
            <a:pPr marL="0" indent="0" fontAlgn="base">
              <a:buNone/>
            </a:pPr>
            <a:r>
              <a:rPr lang="en-US" sz="1800" dirty="0"/>
              <a:t>	</a:t>
            </a:r>
            <a:r>
              <a:rPr lang="en-US" dirty="0" err="1"/>
              <a:t>b</a:t>
            </a:r>
            <a:r>
              <a:rPr lang="en-US" sz="1800" dirty="0" err="1"/>
              <a:t>oolean</a:t>
            </a:r>
            <a:r>
              <a:rPr lang="en-US" sz="1800" dirty="0"/>
              <a:t>  flag = false;</a:t>
            </a:r>
          </a:p>
          <a:p>
            <a:pPr marL="0" indent="0" fontAlgn="base">
              <a:buNone/>
            </a:pPr>
            <a:r>
              <a:rPr lang="en-US" sz="1800" dirty="0"/>
              <a:t>	double amount= 2548.78;</a:t>
            </a:r>
          </a:p>
          <a:p>
            <a:pPr marL="0" indent="0" fontAlgn="base">
              <a:buNone/>
            </a:pPr>
            <a:r>
              <a:rPr lang="en-US" dirty="0"/>
              <a:t>	String s= “Hello World”;</a:t>
            </a:r>
            <a:endParaRPr lang="en-US" sz="1800" dirty="0"/>
          </a:p>
          <a:p>
            <a:pPr marL="0" indent="0" fontAlgn="base">
              <a:buNone/>
            </a:pPr>
            <a:endParaRPr lang="en-US" sz="1800" dirty="0"/>
          </a:p>
          <a:p>
            <a:pPr fontAlgn="base"/>
            <a:endParaRPr lang="en-US" dirty="0"/>
          </a:p>
          <a:p>
            <a:pPr fontAlgn="base"/>
            <a:endParaRPr lang="en-US" dirty="0"/>
          </a:p>
          <a:p>
            <a:endParaRPr lang="en-US" dirty="0"/>
          </a:p>
        </p:txBody>
      </p:sp>
    </p:spTree>
    <p:extLst>
      <p:ext uri="{BB962C8B-B14F-4D97-AF65-F5344CB8AC3E}">
        <p14:creationId xmlns:p14="http://schemas.microsoft.com/office/powerpoint/2010/main" val="30405307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69690-0854-46C0-B0A7-A3BAB9E3C7D3}"/>
              </a:ext>
            </a:extLst>
          </p:cNvPr>
          <p:cNvSpPr>
            <a:spLocks noGrp="1"/>
          </p:cNvSpPr>
          <p:nvPr>
            <p:ph type="ctrTitle"/>
          </p:nvPr>
        </p:nvSpPr>
        <p:spPr/>
        <p:txBody>
          <a:bodyPr/>
          <a:lstStyle/>
          <a:p>
            <a:r>
              <a:rPr lang="en-US" dirty="0"/>
              <a:t>Typecasting</a:t>
            </a:r>
          </a:p>
        </p:txBody>
      </p:sp>
      <p:sp>
        <p:nvSpPr>
          <p:cNvPr id="3" name="Subtitle 2">
            <a:extLst>
              <a:ext uri="{FF2B5EF4-FFF2-40B4-BE49-F238E27FC236}">
                <a16:creationId xmlns:a16="http://schemas.microsoft.com/office/drawing/2014/main" id="{AD67C4F2-BCA6-48D7-BA94-0E2A0FC586DA}"/>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5112153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317BBA4-36FD-4F28-8D4C-62FAE3FF0F72}"/>
              </a:ext>
            </a:extLst>
          </p:cNvPr>
          <p:cNvSpPr/>
          <p:nvPr/>
        </p:nvSpPr>
        <p:spPr>
          <a:xfrm>
            <a:off x="4953000" y="3780962"/>
            <a:ext cx="4790824" cy="261983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BD0AC7-ABA8-4833-BD12-691C543166B4}"/>
              </a:ext>
            </a:extLst>
          </p:cNvPr>
          <p:cNvSpPr/>
          <p:nvPr/>
        </p:nvSpPr>
        <p:spPr>
          <a:xfrm>
            <a:off x="4885824" y="1143000"/>
            <a:ext cx="4953501" cy="2438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9CF733-F529-482C-AB32-49B011ACCE63}"/>
              </a:ext>
            </a:extLst>
          </p:cNvPr>
          <p:cNvSpPr>
            <a:spLocks noGrp="1"/>
          </p:cNvSpPr>
          <p:nvPr>
            <p:ph type="title"/>
          </p:nvPr>
        </p:nvSpPr>
        <p:spPr/>
        <p:txBody>
          <a:bodyPr/>
          <a:lstStyle/>
          <a:p>
            <a:r>
              <a:rPr lang="en-US" dirty="0"/>
              <a:t>Typecasting</a:t>
            </a:r>
          </a:p>
        </p:txBody>
      </p:sp>
      <p:sp>
        <p:nvSpPr>
          <p:cNvPr id="3" name="Content Placeholder 2">
            <a:extLst>
              <a:ext uri="{FF2B5EF4-FFF2-40B4-BE49-F238E27FC236}">
                <a16:creationId xmlns:a16="http://schemas.microsoft.com/office/drawing/2014/main" id="{2A05D0C2-224C-4E71-8E01-CAFFE24852B6}"/>
              </a:ext>
            </a:extLst>
          </p:cNvPr>
          <p:cNvSpPr>
            <a:spLocks noGrp="1"/>
          </p:cNvSpPr>
          <p:nvPr>
            <p:ph idx="1"/>
          </p:nvPr>
        </p:nvSpPr>
        <p:spPr>
          <a:xfrm>
            <a:off x="256915" y="1295400"/>
            <a:ext cx="4628909" cy="4646011"/>
          </a:xfrm>
        </p:spPr>
        <p:txBody>
          <a:bodyPr/>
          <a:lstStyle/>
          <a:p>
            <a:r>
              <a:rPr lang="en-US" dirty="0"/>
              <a:t>Assigning a value of one type to a variable of another type is known as </a:t>
            </a:r>
            <a:r>
              <a:rPr lang="en-US" b="1" dirty="0"/>
              <a:t>Type Casting</a:t>
            </a:r>
            <a:r>
              <a:rPr lang="en-US" dirty="0"/>
              <a:t>.</a:t>
            </a:r>
          </a:p>
          <a:p>
            <a:r>
              <a:rPr lang="en-US" dirty="0"/>
              <a:t>In Java, type casting is classified into two types,</a:t>
            </a:r>
          </a:p>
          <a:p>
            <a:r>
              <a:rPr lang="en-US" dirty="0"/>
              <a:t>Widening Casting(Implicit or automatic):</a:t>
            </a:r>
          </a:p>
          <a:p>
            <a:pPr lvl="1"/>
            <a:r>
              <a:rPr lang="en-US" dirty="0"/>
              <a:t>the two types are compatible</a:t>
            </a:r>
          </a:p>
          <a:p>
            <a:pPr lvl="1"/>
            <a:r>
              <a:rPr lang="en-US" dirty="0"/>
              <a:t>the target type is larger than the source type</a:t>
            </a:r>
          </a:p>
          <a:p>
            <a:pPr marL="0" indent="0">
              <a:buNone/>
            </a:pPr>
            <a:endParaRPr lang="en-US" b="1" dirty="0"/>
          </a:p>
          <a:p>
            <a:pPr marL="0" indent="0">
              <a:buNone/>
            </a:pPr>
            <a:endParaRPr lang="en-US" b="1" dirty="0"/>
          </a:p>
          <a:p>
            <a:r>
              <a:rPr lang="en-US" dirty="0"/>
              <a:t>Narrowing Casting(Explicitly done): </a:t>
            </a:r>
          </a:p>
          <a:p>
            <a:pPr lvl="1"/>
            <a:r>
              <a:rPr lang="en-US" dirty="0"/>
              <a:t>When you are assigning a larger type value to a variable of smaller type, then you need to perform explicit type casting.</a:t>
            </a:r>
          </a:p>
          <a:p>
            <a:endParaRPr lang="en-US" dirty="0"/>
          </a:p>
        </p:txBody>
      </p:sp>
      <p:pic>
        <p:nvPicPr>
          <p:cNvPr id="5" name="Picture 4">
            <a:extLst>
              <a:ext uri="{FF2B5EF4-FFF2-40B4-BE49-F238E27FC236}">
                <a16:creationId xmlns:a16="http://schemas.microsoft.com/office/drawing/2014/main" id="{8338DC43-AFE7-46CE-88F0-8ABC5C5F6201}"/>
              </a:ext>
            </a:extLst>
          </p:cNvPr>
          <p:cNvPicPr>
            <a:picLocks noChangeAspect="1"/>
          </p:cNvPicPr>
          <p:nvPr/>
        </p:nvPicPr>
        <p:blipFill>
          <a:blip r:embed="rId2"/>
          <a:stretch>
            <a:fillRect/>
          </a:stretch>
        </p:blipFill>
        <p:spPr>
          <a:xfrm>
            <a:off x="5156033" y="1241417"/>
            <a:ext cx="4667250" cy="1019175"/>
          </a:xfrm>
          <a:prstGeom prst="rect">
            <a:avLst/>
          </a:prstGeom>
        </p:spPr>
      </p:pic>
      <p:pic>
        <p:nvPicPr>
          <p:cNvPr id="6" name="Picture 5">
            <a:extLst>
              <a:ext uri="{FF2B5EF4-FFF2-40B4-BE49-F238E27FC236}">
                <a16:creationId xmlns:a16="http://schemas.microsoft.com/office/drawing/2014/main" id="{1017AA89-3955-4948-A6EB-BACBEAAA85A0}"/>
              </a:ext>
            </a:extLst>
          </p:cNvPr>
          <p:cNvPicPr>
            <a:picLocks noChangeAspect="1"/>
          </p:cNvPicPr>
          <p:nvPr/>
        </p:nvPicPr>
        <p:blipFill>
          <a:blip r:embed="rId3"/>
          <a:stretch>
            <a:fillRect/>
          </a:stretch>
        </p:blipFill>
        <p:spPr>
          <a:xfrm>
            <a:off x="5019675" y="3953376"/>
            <a:ext cx="4564163" cy="951979"/>
          </a:xfrm>
          <a:prstGeom prst="rect">
            <a:avLst/>
          </a:prstGeom>
        </p:spPr>
      </p:pic>
      <p:pic>
        <p:nvPicPr>
          <p:cNvPr id="8" name="Picture 7">
            <a:extLst>
              <a:ext uri="{FF2B5EF4-FFF2-40B4-BE49-F238E27FC236}">
                <a16:creationId xmlns:a16="http://schemas.microsoft.com/office/drawing/2014/main" id="{6E7A7AFC-3B31-4E9B-B354-A79B1F79FD58}"/>
              </a:ext>
            </a:extLst>
          </p:cNvPr>
          <p:cNvPicPr>
            <a:picLocks noChangeAspect="1"/>
          </p:cNvPicPr>
          <p:nvPr/>
        </p:nvPicPr>
        <p:blipFill>
          <a:blip r:embed="rId4"/>
          <a:stretch>
            <a:fillRect/>
          </a:stretch>
        </p:blipFill>
        <p:spPr>
          <a:xfrm>
            <a:off x="6117506" y="5363999"/>
            <a:ext cx="2461811" cy="702001"/>
          </a:xfrm>
          <a:prstGeom prst="rect">
            <a:avLst/>
          </a:prstGeom>
          <a:ln>
            <a:solidFill>
              <a:schemeClr val="tx1"/>
            </a:solidFill>
          </a:ln>
        </p:spPr>
      </p:pic>
      <p:pic>
        <p:nvPicPr>
          <p:cNvPr id="9" name="Picture 8">
            <a:extLst>
              <a:ext uri="{FF2B5EF4-FFF2-40B4-BE49-F238E27FC236}">
                <a16:creationId xmlns:a16="http://schemas.microsoft.com/office/drawing/2014/main" id="{96672369-4419-407B-8522-10368078D157}"/>
              </a:ext>
            </a:extLst>
          </p:cNvPr>
          <p:cNvPicPr>
            <a:picLocks noChangeAspect="1"/>
          </p:cNvPicPr>
          <p:nvPr/>
        </p:nvPicPr>
        <p:blipFill>
          <a:blip r:embed="rId5"/>
          <a:stretch>
            <a:fillRect/>
          </a:stretch>
        </p:blipFill>
        <p:spPr>
          <a:xfrm>
            <a:off x="6510010" y="2632568"/>
            <a:ext cx="1609725" cy="809625"/>
          </a:xfrm>
          <a:prstGeom prst="rect">
            <a:avLst/>
          </a:prstGeom>
          <a:ln>
            <a:solidFill>
              <a:schemeClr val="tx1"/>
            </a:solidFill>
          </a:ln>
        </p:spPr>
      </p:pic>
    </p:spTree>
    <p:extLst>
      <p:ext uri="{BB962C8B-B14F-4D97-AF65-F5344CB8AC3E}">
        <p14:creationId xmlns:p14="http://schemas.microsoft.com/office/powerpoint/2010/main" val="30053261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E4822-91C6-47B5-93E0-FD4589277740}"/>
              </a:ext>
            </a:extLst>
          </p:cNvPr>
          <p:cNvSpPr>
            <a:spLocks noGrp="1"/>
          </p:cNvSpPr>
          <p:nvPr>
            <p:ph type="title"/>
          </p:nvPr>
        </p:nvSpPr>
        <p:spPr/>
        <p:txBody>
          <a:bodyPr/>
          <a:lstStyle/>
          <a:p>
            <a:r>
              <a:rPr lang="en-US" dirty="0"/>
              <a:t> </a:t>
            </a:r>
          </a:p>
        </p:txBody>
      </p:sp>
      <p:sp>
        <p:nvSpPr>
          <p:cNvPr id="4" name="Content Placeholder 3">
            <a:extLst>
              <a:ext uri="{FF2B5EF4-FFF2-40B4-BE49-F238E27FC236}">
                <a16:creationId xmlns:a16="http://schemas.microsoft.com/office/drawing/2014/main" id="{6055B114-720F-4868-A1B2-11D78459CC35}"/>
              </a:ext>
            </a:extLst>
          </p:cNvPr>
          <p:cNvSpPr>
            <a:spLocks noGrp="1"/>
          </p:cNvSpPr>
          <p:nvPr>
            <p:ph idx="1"/>
          </p:nvPr>
        </p:nvSpPr>
        <p:spPr>
          <a:xfrm>
            <a:off x="324090" y="3482652"/>
            <a:ext cx="2114309" cy="838200"/>
          </a:xfrm>
          <a:prstGeom prst="round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buNone/>
            </a:pPr>
            <a:r>
              <a:rPr lang="en-US" dirty="0">
                <a:solidFill>
                  <a:schemeClr val="bg1"/>
                </a:solidFill>
                <a:latin typeface="Body Level 1"/>
                <a:cs typeface="Calibri" panose="020F0502020204030204" pitchFamily="34" charset="0"/>
              </a:rPr>
              <a:t>Introduce the Use Case to be completed</a:t>
            </a:r>
          </a:p>
        </p:txBody>
      </p:sp>
      <p:sp>
        <p:nvSpPr>
          <p:cNvPr id="5" name="Content Placeholder 3">
            <a:extLst>
              <a:ext uri="{FF2B5EF4-FFF2-40B4-BE49-F238E27FC236}">
                <a16:creationId xmlns:a16="http://schemas.microsoft.com/office/drawing/2014/main" id="{F033EB85-FAD4-4AFB-A73E-AC3C0C0C14EF}"/>
              </a:ext>
            </a:extLst>
          </p:cNvPr>
          <p:cNvSpPr txBox="1">
            <a:spLocks/>
          </p:cNvSpPr>
          <p:nvPr/>
        </p:nvSpPr>
        <p:spPr>
          <a:xfrm>
            <a:off x="3084095" y="1440833"/>
            <a:ext cx="5943600" cy="509729"/>
          </a:xfrm>
          <a:prstGeom prst="round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normAutofit/>
          </a:bodyPr>
          <a:lstStyle>
            <a:lvl1pPr marL="228600" indent="-228600" algn="l" defTabSz="914400" rtl="0" eaLnBrk="1" latinLnBrk="0" hangingPunct="1">
              <a:lnSpc>
                <a:spcPct val="90000"/>
              </a:lnSpc>
              <a:spcBef>
                <a:spcPts val="1000"/>
              </a:spcBef>
              <a:buClr>
                <a:schemeClr val="accent3"/>
              </a:buClr>
              <a:buFont typeface="Arial" panose="020B0604020202020204" pitchFamily="34" charset="0"/>
              <a:buChar char="•"/>
              <a:defRPr sz="1800" kern="1200" baseline="0">
                <a:solidFill>
                  <a:schemeClr val="lt1"/>
                </a:solidFill>
                <a:latin typeface="+mn-lt"/>
                <a:ea typeface="+mn-ea"/>
                <a:cs typeface="+mn-cs"/>
              </a:defRPr>
            </a:lvl1pPr>
            <a:lvl2pPr marL="685800" indent="-228600" algn="l" defTabSz="914400" rtl="0" eaLnBrk="1" latinLnBrk="0" hangingPunct="1">
              <a:lnSpc>
                <a:spcPct val="90000"/>
              </a:lnSpc>
              <a:spcBef>
                <a:spcPts val="500"/>
              </a:spcBef>
              <a:buClr>
                <a:schemeClr val="accent3"/>
              </a:buClr>
              <a:buSzPct val="100000"/>
              <a:buFont typeface="Wingdings" panose="05000000000000000000" pitchFamily="2" charset="2"/>
              <a:buChar char="§"/>
              <a:defRPr sz="1600" kern="1200" baseline="0">
                <a:solidFill>
                  <a:schemeClr val="lt1"/>
                </a:solidFill>
                <a:latin typeface="+mn-lt"/>
                <a:ea typeface="+mn-ea"/>
                <a:cs typeface="+mn-cs"/>
              </a:defRPr>
            </a:lvl2pPr>
            <a:lvl3pPr marL="1143000" indent="-228600" algn="l" defTabSz="914400" rtl="0" eaLnBrk="1" latinLnBrk="0" hangingPunct="1">
              <a:lnSpc>
                <a:spcPct val="90000"/>
              </a:lnSpc>
              <a:spcBef>
                <a:spcPts val="500"/>
              </a:spcBef>
              <a:buClr>
                <a:schemeClr val="accent3"/>
              </a:buClr>
              <a:buSzPct val="80000"/>
              <a:buFont typeface="Courier New" panose="02070309020205020404" pitchFamily="49" charset="0"/>
              <a:buChar char="o"/>
              <a:defRPr sz="1500" kern="1200" baseline="0">
                <a:solidFill>
                  <a:schemeClr val="lt1"/>
                </a:solidFill>
                <a:latin typeface="+mn-lt"/>
                <a:ea typeface="+mn-ea"/>
                <a:cs typeface="+mn-cs"/>
              </a:defRPr>
            </a:lvl3pPr>
            <a:lvl4pPr marL="1600200" indent="-228600" algn="l" defTabSz="914400" rtl="0" eaLnBrk="1" latinLnBrk="0" hangingPunct="1">
              <a:lnSpc>
                <a:spcPct val="90000"/>
              </a:lnSpc>
              <a:spcBef>
                <a:spcPts val="500"/>
              </a:spcBef>
              <a:buClr>
                <a:schemeClr val="accent3"/>
              </a:buClr>
              <a:buSzPct val="60000"/>
              <a:buFont typeface="Wingdings" panose="05000000000000000000" pitchFamily="2" charset="2"/>
              <a:buChar char="q"/>
              <a:defRPr sz="1400" kern="1200" baseline="0">
                <a:solidFill>
                  <a:schemeClr val="lt1"/>
                </a:solidFill>
                <a:latin typeface="+mn-lt"/>
                <a:ea typeface="+mn-ea"/>
                <a:cs typeface="+mn-cs"/>
              </a:defRPr>
            </a:lvl4pPr>
            <a:lvl5pPr marL="2057400" indent="-228600" algn="l" defTabSz="914400" rtl="0" eaLnBrk="1" latinLnBrk="0" hangingPunct="1">
              <a:lnSpc>
                <a:spcPct val="90000"/>
              </a:lnSpc>
              <a:spcBef>
                <a:spcPts val="500"/>
              </a:spcBef>
              <a:buClr>
                <a:schemeClr val="accent3"/>
              </a:buClr>
              <a:buFont typeface="Arial" panose="020B0604020202020204" pitchFamily="34" charset="0"/>
              <a:buChar char="-"/>
              <a:defRPr sz="1200" kern="1200" baseline="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lgn="ctr">
              <a:buFont typeface="Arial" panose="020B0604020202020204" pitchFamily="34" charset="0"/>
              <a:buNone/>
            </a:pPr>
            <a:r>
              <a:rPr lang="en-US" dirty="0">
                <a:solidFill>
                  <a:schemeClr val="bg1"/>
                </a:solidFill>
                <a:latin typeface="Body Level 1"/>
                <a:cs typeface="Calibri" panose="020F0502020204030204" pitchFamily="34" charset="0"/>
              </a:rPr>
              <a:t>Module 1 : Java Basics</a:t>
            </a:r>
          </a:p>
        </p:txBody>
      </p:sp>
      <p:sp>
        <p:nvSpPr>
          <p:cNvPr id="6" name="Content Placeholder 3">
            <a:extLst>
              <a:ext uri="{FF2B5EF4-FFF2-40B4-BE49-F238E27FC236}">
                <a16:creationId xmlns:a16="http://schemas.microsoft.com/office/drawing/2014/main" id="{26CC1FFE-C86B-40EB-90B8-59EEC549AAA6}"/>
              </a:ext>
            </a:extLst>
          </p:cNvPr>
          <p:cNvSpPr txBox="1">
            <a:spLocks/>
          </p:cNvSpPr>
          <p:nvPr/>
        </p:nvSpPr>
        <p:spPr>
          <a:xfrm>
            <a:off x="3084095" y="2510015"/>
            <a:ext cx="5943600" cy="509729"/>
          </a:xfrm>
          <a:prstGeom prst="round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normAutofit/>
          </a:bodyPr>
          <a:lstStyle>
            <a:lvl1pPr marL="228600" indent="-228600" algn="l" defTabSz="914400" rtl="0" eaLnBrk="1" latinLnBrk="0" hangingPunct="1">
              <a:lnSpc>
                <a:spcPct val="90000"/>
              </a:lnSpc>
              <a:spcBef>
                <a:spcPts val="1000"/>
              </a:spcBef>
              <a:buClr>
                <a:schemeClr val="accent3"/>
              </a:buClr>
              <a:buFont typeface="Arial" panose="020B0604020202020204" pitchFamily="34" charset="0"/>
              <a:buChar char="•"/>
              <a:defRPr sz="1800" kern="1200" baseline="0">
                <a:solidFill>
                  <a:schemeClr val="lt1"/>
                </a:solidFill>
                <a:latin typeface="+mn-lt"/>
                <a:ea typeface="+mn-ea"/>
                <a:cs typeface="+mn-cs"/>
              </a:defRPr>
            </a:lvl1pPr>
            <a:lvl2pPr marL="685800" indent="-228600" algn="l" defTabSz="914400" rtl="0" eaLnBrk="1" latinLnBrk="0" hangingPunct="1">
              <a:lnSpc>
                <a:spcPct val="90000"/>
              </a:lnSpc>
              <a:spcBef>
                <a:spcPts val="500"/>
              </a:spcBef>
              <a:buClr>
                <a:schemeClr val="accent3"/>
              </a:buClr>
              <a:buSzPct val="100000"/>
              <a:buFont typeface="Wingdings" panose="05000000000000000000" pitchFamily="2" charset="2"/>
              <a:buChar char="§"/>
              <a:defRPr sz="1600" kern="1200" baseline="0">
                <a:solidFill>
                  <a:schemeClr val="lt1"/>
                </a:solidFill>
                <a:latin typeface="+mn-lt"/>
                <a:ea typeface="+mn-ea"/>
                <a:cs typeface="+mn-cs"/>
              </a:defRPr>
            </a:lvl2pPr>
            <a:lvl3pPr marL="1143000" indent="-228600" algn="l" defTabSz="914400" rtl="0" eaLnBrk="1" latinLnBrk="0" hangingPunct="1">
              <a:lnSpc>
                <a:spcPct val="90000"/>
              </a:lnSpc>
              <a:spcBef>
                <a:spcPts val="500"/>
              </a:spcBef>
              <a:buClr>
                <a:schemeClr val="accent3"/>
              </a:buClr>
              <a:buSzPct val="80000"/>
              <a:buFont typeface="Courier New" panose="02070309020205020404" pitchFamily="49" charset="0"/>
              <a:buChar char="o"/>
              <a:defRPr sz="1500" kern="1200" baseline="0">
                <a:solidFill>
                  <a:schemeClr val="lt1"/>
                </a:solidFill>
                <a:latin typeface="+mn-lt"/>
                <a:ea typeface="+mn-ea"/>
                <a:cs typeface="+mn-cs"/>
              </a:defRPr>
            </a:lvl3pPr>
            <a:lvl4pPr marL="1600200" indent="-228600" algn="l" defTabSz="914400" rtl="0" eaLnBrk="1" latinLnBrk="0" hangingPunct="1">
              <a:lnSpc>
                <a:spcPct val="90000"/>
              </a:lnSpc>
              <a:spcBef>
                <a:spcPts val="500"/>
              </a:spcBef>
              <a:buClr>
                <a:schemeClr val="accent3"/>
              </a:buClr>
              <a:buSzPct val="60000"/>
              <a:buFont typeface="Wingdings" panose="05000000000000000000" pitchFamily="2" charset="2"/>
              <a:buChar char="q"/>
              <a:defRPr sz="1400" kern="1200" baseline="0">
                <a:solidFill>
                  <a:schemeClr val="lt1"/>
                </a:solidFill>
                <a:latin typeface="+mn-lt"/>
                <a:ea typeface="+mn-ea"/>
                <a:cs typeface="+mn-cs"/>
              </a:defRPr>
            </a:lvl4pPr>
            <a:lvl5pPr marL="2057400" indent="-228600" algn="l" defTabSz="914400" rtl="0" eaLnBrk="1" latinLnBrk="0" hangingPunct="1">
              <a:lnSpc>
                <a:spcPct val="90000"/>
              </a:lnSpc>
              <a:spcBef>
                <a:spcPts val="500"/>
              </a:spcBef>
              <a:buClr>
                <a:schemeClr val="accent3"/>
              </a:buClr>
              <a:buFont typeface="Arial" panose="020B0604020202020204" pitchFamily="34" charset="0"/>
              <a:buChar char="-"/>
              <a:defRPr sz="1200" kern="1200" baseline="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lgn="ctr">
              <a:buFont typeface="Arial" panose="020B0604020202020204" pitchFamily="34" charset="0"/>
              <a:buNone/>
            </a:pPr>
            <a:r>
              <a:rPr lang="en-US" dirty="0">
                <a:solidFill>
                  <a:schemeClr val="bg1"/>
                </a:solidFill>
                <a:latin typeface="Body Level 1"/>
                <a:cs typeface="Calibri" panose="020F0502020204030204" pitchFamily="34" charset="0"/>
              </a:rPr>
              <a:t>Module 2 : OOP’s Programming</a:t>
            </a:r>
          </a:p>
        </p:txBody>
      </p:sp>
      <p:sp>
        <p:nvSpPr>
          <p:cNvPr id="8" name="Content Placeholder 3">
            <a:extLst>
              <a:ext uri="{FF2B5EF4-FFF2-40B4-BE49-F238E27FC236}">
                <a16:creationId xmlns:a16="http://schemas.microsoft.com/office/drawing/2014/main" id="{CC626970-B24D-48C8-843A-6DCEF7F253FA}"/>
              </a:ext>
            </a:extLst>
          </p:cNvPr>
          <p:cNvSpPr txBox="1">
            <a:spLocks/>
          </p:cNvSpPr>
          <p:nvPr/>
        </p:nvSpPr>
        <p:spPr>
          <a:xfrm>
            <a:off x="3084095" y="3634149"/>
            <a:ext cx="5943600" cy="509729"/>
          </a:xfrm>
          <a:prstGeom prst="round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normAutofit/>
          </a:bodyPr>
          <a:lstStyle>
            <a:lvl1pPr marL="228600" indent="-228600" algn="l" defTabSz="914400" rtl="0" eaLnBrk="1" latinLnBrk="0" hangingPunct="1">
              <a:lnSpc>
                <a:spcPct val="90000"/>
              </a:lnSpc>
              <a:spcBef>
                <a:spcPts val="1000"/>
              </a:spcBef>
              <a:buClr>
                <a:schemeClr val="accent3"/>
              </a:buClr>
              <a:buFont typeface="Arial" panose="020B0604020202020204" pitchFamily="34" charset="0"/>
              <a:buChar char="•"/>
              <a:defRPr sz="1800" kern="1200" baseline="0">
                <a:solidFill>
                  <a:schemeClr val="lt1"/>
                </a:solidFill>
                <a:latin typeface="+mn-lt"/>
                <a:ea typeface="+mn-ea"/>
                <a:cs typeface="+mn-cs"/>
              </a:defRPr>
            </a:lvl1pPr>
            <a:lvl2pPr marL="685800" indent="-228600" algn="l" defTabSz="914400" rtl="0" eaLnBrk="1" latinLnBrk="0" hangingPunct="1">
              <a:lnSpc>
                <a:spcPct val="90000"/>
              </a:lnSpc>
              <a:spcBef>
                <a:spcPts val="500"/>
              </a:spcBef>
              <a:buClr>
                <a:schemeClr val="accent3"/>
              </a:buClr>
              <a:buSzPct val="100000"/>
              <a:buFont typeface="Wingdings" panose="05000000000000000000" pitchFamily="2" charset="2"/>
              <a:buChar char="§"/>
              <a:defRPr sz="1600" kern="1200" baseline="0">
                <a:solidFill>
                  <a:schemeClr val="lt1"/>
                </a:solidFill>
                <a:latin typeface="+mn-lt"/>
                <a:ea typeface="+mn-ea"/>
                <a:cs typeface="+mn-cs"/>
              </a:defRPr>
            </a:lvl2pPr>
            <a:lvl3pPr marL="1143000" indent="-228600" algn="l" defTabSz="914400" rtl="0" eaLnBrk="1" latinLnBrk="0" hangingPunct="1">
              <a:lnSpc>
                <a:spcPct val="90000"/>
              </a:lnSpc>
              <a:spcBef>
                <a:spcPts val="500"/>
              </a:spcBef>
              <a:buClr>
                <a:schemeClr val="accent3"/>
              </a:buClr>
              <a:buSzPct val="80000"/>
              <a:buFont typeface="Courier New" panose="02070309020205020404" pitchFamily="49" charset="0"/>
              <a:buChar char="o"/>
              <a:defRPr sz="1500" kern="1200" baseline="0">
                <a:solidFill>
                  <a:schemeClr val="lt1"/>
                </a:solidFill>
                <a:latin typeface="+mn-lt"/>
                <a:ea typeface="+mn-ea"/>
                <a:cs typeface="+mn-cs"/>
              </a:defRPr>
            </a:lvl3pPr>
            <a:lvl4pPr marL="1600200" indent="-228600" algn="l" defTabSz="914400" rtl="0" eaLnBrk="1" latinLnBrk="0" hangingPunct="1">
              <a:lnSpc>
                <a:spcPct val="90000"/>
              </a:lnSpc>
              <a:spcBef>
                <a:spcPts val="500"/>
              </a:spcBef>
              <a:buClr>
                <a:schemeClr val="accent3"/>
              </a:buClr>
              <a:buSzPct val="60000"/>
              <a:buFont typeface="Wingdings" panose="05000000000000000000" pitchFamily="2" charset="2"/>
              <a:buChar char="q"/>
              <a:defRPr sz="1400" kern="1200" baseline="0">
                <a:solidFill>
                  <a:schemeClr val="lt1"/>
                </a:solidFill>
                <a:latin typeface="+mn-lt"/>
                <a:ea typeface="+mn-ea"/>
                <a:cs typeface="+mn-cs"/>
              </a:defRPr>
            </a:lvl4pPr>
            <a:lvl5pPr marL="2057400" indent="-228600" algn="l" defTabSz="914400" rtl="0" eaLnBrk="1" latinLnBrk="0" hangingPunct="1">
              <a:lnSpc>
                <a:spcPct val="90000"/>
              </a:lnSpc>
              <a:spcBef>
                <a:spcPts val="500"/>
              </a:spcBef>
              <a:buClr>
                <a:schemeClr val="accent3"/>
              </a:buClr>
              <a:buFont typeface="Arial" panose="020B0604020202020204" pitchFamily="34" charset="0"/>
              <a:buChar char="-"/>
              <a:defRPr sz="1200" kern="1200" baseline="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lgn="ctr">
              <a:buFont typeface="Arial" panose="020B0604020202020204" pitchFamily="34" charset="0"/>
              <a:buNone/>
            </a:pPr>
            <a:r>
              <a:rPr lang="en-US" dirty="0">
                <a:solidFill>
                  <a:schemeClr val="bg1"/>
                </a:solidFill>
                <a:latin typeface="Body Level 1"/>
                <a:cs typeface="Calibri" panose="020F0502020204030204" pitchFamily="34" charset="0"/>
              </a:rPr>
              <a:t>Module 3 : Exception Handling</a:t>
            </a:r>
          </a:p>
        </p:txBody>
      </p:sp>
      <p:sp>
        <p:nvSpPr>
          <p:cNvPr id="9" name="Content Placeholder 3">
            <a:extLst>
              <a:ext uri="{FF2B5EF4-FFF2-40B4-BE49-F238E27FC236}">
                <a16:creationId xmlns:a16="http://schemas.microsoft.com/office/drawing/2014/main" id="{C82F42A2-62D7-4118-8309-0C5CA33ACC56}"/>
              </a:ext>
            </a:extLst>
          </p:cNvPr>
          <p:cNvSpPr txBox="1">
            <a:spLocks/>
          </p:cNvSpPr>
          <p:nvPr/>
        </p:nvSpPr>
        <p:spPr>
          <a:xfrm>
            <a:off x="3084095" y="4758283"/>
            <a:ext cx="5943600" cy="538375"/>
          </a:xfrm>
          <a:prstGeom prst="round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normAutofit/>
          </a:bodyPr>
          <a:lstStyle>
            <a:lvl1pPr marL="228600" indent="-228600" algn="l" defTabSz="914400" rtl="0" eaLnBrk="1" latinLnBrk="0" hangingPunct="1">
              <a:lnSpc>
                <a:spcPct val="90000"/>
              </a:lnSpc>
              <a:spcBef>
                <a:spcPts val="1000"/>
              </a:spcBef>
              <a:buClr>
                <a:schemeClr val="accent3"/>
              </a:buClr>
              <a:buFont typeface="Arial" panose="020B0604020202020204" pitchFamily="34" charset="0"/>
              <a:buChar char="•"/>
              <a:defRPr sz="1800" kern="1200" baseline="0">
                <a:solidFill>
                  <a:schemeClr val="lt1"/>
                </a:solidFill>
                <a:latin typeface="+mn-lt"/>
                <a:ea typeface="+mn-ea"/>
                <a:cs typeface="+mn-cs"/>
              </a:defRPr>
            </a:lvl1pPr>
            <a:lvl2pPr marL="685800" indent="-228600" algn="l" defTabSz="914400" rtl="0" eaLnBrk="1" latinLnBrk="0" hangingPunct="1">
              <a:lnSpc>
                <a:spcPct val="90000"/>
              </a:lnSpc>
              <a:spcBef>
                <a:spcPts val="500"/>
              </a:spcBef>
              <a:buClr>
                <a:schemeClr val="accent3"/>
              </a:buClr>
              <a:buSzPct val="100000"/>
              <a:buFont typeface="Wingdings" panose="05000000000000000000" pitchFamily="2" charset="2"/>
              <a:buChar char="§"/>
              <a:defRPr sz="1600" kern="1200" baseline="0">
                <a:solidFill>
                  <a:schemeClr val="lt1"/>
                </a:solidFill>
                <a:latin typeface="+mn-lt"/>
                <a:ea typeface="+mn-ea"/>
                <a:cs typeface="+mn-cs"/>
              </a:defRPr>
            </a:lvl2pPr>
            <a:lvl3pPr marL="1143000" indent="-228600" algn="l" defTabSz="914400" rtl="0" eaLnBrk="1" latinLnBrk="0" hangingPunct="1">
              <a:lnSpc>
                <a:spcPct val="90000"/>
              </a:lnSpc>
              <a:spcBef>
                <a:spcPts val="500"/>
              </a:spcBef>
              <a:buClr>
                <a:schemeClr val="accent3"/>
              </a:buClr>
              <a:buSzPct val="80000"/>
              <a:buFont typeface="Courier New" panose="02070309020205020404" pitchFamily="49" charset="0"/>
              <a:buChar char="o"/>
              <a:defRPr sz="1500" kern="1200" baseline="0">
                <a:solidFill>
                  <a:schemeClr val="lt1"/>
                </a:solidFill>
                <a:latin typeface="+mn-lt"/>
                <a:ea typeface="+mn-ea"/>
                <a:cs typeface="+mn-cs"/>
              </a:defRPr>
            </a:lvl3pPr>
            <a:lvl4pPr marL="1600200" indent="-228600" algn="l" defTabSz="914400" rtl="0" eaLnBrk="1" latinLnBrk="0" hangingPunct="1">
              <a:lnSpc>
                <a:spcPct val="90000"/>
              </a:lnSpc>
              <a:spcBef>
                <a:spcPts val="500"/>
              </a:spcBef>
              <a:buClr>
                <a:schemeClr val="accent3"/>
              </a:buClr>
              <a:buSzPct val="60000"/>
              <a:buFont typeface="Wingdings" panose="05000000000000000000" pitchFamily="2" charset="2"/>
              <a:buChar char="q"/>
              <a:defRPr sz="1400" kern="1200" baseline="0">
                <a:solidFill>
                  <a:schemeClr val="lt1"/>
                </a:solidFill>
                <a:latin typeface="+mn-lt"/>
                <a:ea typeface="+mn-ea"/>
                <a:cs typeface="+mn-cs"/>
              </a:defRPr>
            </a:lvl4pPr>
            <a:lvl5pPr marL="2057400" indent="-228600" algn="l" defTabSz="914400" rtl="0" eaLnBrk="1" latinLnBrk="0" hangingPunct="1">
              <a:lnSpc>
                <a:spcPct val="90000"/>
              </a:lnSpc>
              <a:spcBef>
                <a:spcPts val="500"/>
              </a:spcBef>
              <a:buClr>
                <a:schemeClr val="accent3"/>
              </a:buClr>
              <a:buFont typeface="Arial" panose="020B0604020202020204" pitchFamily="34" charset="0"/>
              <a:buChar char="-"/>
              <a:defRPr sz="1200" kern="1200" baseline="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lgn="ctr">
              <a:buFont typeface="Arial" panose="020B0604020202020204" pitchFamily="34" charset="0"/>
              <a:buNone/>
            </a:pPr>
            <a:r>
              <a:rPr lang="en-US" dirty="0">
                <a:solidFill>
                  <a:schemeClr val="bg1"/>
                </a:solidFill>
                <a:latin typeface="Body Level 1"/>
                <a:cs typeface="Calibri" panose="020F0502020204030204" pitchFamily="34" charset="0"/>
              </a:rPr>
              <a:t>Module 4 : Collection Framework</a:t>
            </a:r>
          </a:p>
        </p:txBody>
      </p:sp>
      <p:sp>
        <p:nvSpPr>
          <p:cNvPr id="10" name="Content Placeholder 3">
            <a:extLst>
              <a:ext uri="{FF2B5EF4-FFF2-40B4-BE49-F238E27FC236}">
                <a16:creationId xmlns:a16="http://schemas.microsoft.com/office/drawing/2014/main" id="{349F22D7-527E-4EE7-90A3-C24C8FFEFF35}"/>
              </a:ext>
            </a:extLst>
          </p:cNvPr>
          <p:cNvSpPr txBox="1">
            <a:spLocks/>
          </p:cNvSpPr>
          <p:nvPr/>
        </p:nvSpPr>
        <p:spPr>
          <a:xfrm>
            <a:off x="3084095" y="5837251"/>
            <a:ext cx="5943600" cy="538376"/>
          </a:xfrm>
          <a:prstGeom prst="round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normAutofit/>
          </a:bodyPr>
          <a:lstStyle>
            <a:lvl1pPr marL="228600" indent="-228600" algn="l" defTabSz="914400" rtl="0" eaLnBrk="1" latinLnBrk="0" hangingPunct="1">
              <a:lnSpc>
                <a:spcPct val="90000"/>
              </a:lnSpc>
              <a:spcBef>
                <a:spcPts val="1000"/>
              </a:spcBef>
              <a:buClr>
                <a:schemeClr val="accent3"/>
              </a:buClr>
              <a:buFont typeface="Arial" panose="020B0604020202020204" pitchFamily="34" charset="0"/>
              <a:buChar char="•"/>
              <a:defRPr sz="1800" kern="1200" baseline="0">
                <a:solidFill>
                  <a:schemeClr val="lt1"/>
                </a:solidFill>
                <a:latin typeface="+mn-lt"/>
                <a:ea typeface="+mn-ea"/>
                <a:cs typeface="+mn-cs"/>
              </a:defRPr>
            </a:lvl1pPr>
            <a:lvl2pPr marL="685800" indent="-228600" algn="l" defTabSz="914400" rtl="0" eaLnBrk="1" latinLnBrk="0" hangingPunct="1">
              <a:lnSpc>
                <a:spcPct val="90000"/>
              </a:lnSpc>
              <a:spcBef>
                <a:spcPts val="500"/>
              </a:spcBef>
              <a:buClr>
                <a:schemeClr val="accent3"/>
              </a:buClr>
              <a:buSzPct val="100000"/>
              <a:buFont typeface="Wingdings" panose="05000000000000000000" pitchFamily="2" charset="2"/>
              <a:buChar char="§"/>
              <a:defRPr sz="1600" kern="1200" baseline="0">
                <a:solidFill>
                  <a:schemeClr val="lt1"/>
                </a:solidFill>
                <a:latin typeface="+mn-lt"/>
                <a:ea typeface="+mn-ea"/>
                <a:cs typeface="+mn-cs"/>
              </a:defRPr>
            </a:lvl2pPr>
            <a:lvl3pPr marL="1143000" indent="-228600" algn="l" defTabSz="914400" rtl="0" eaLnBrk="1" latinLnBrk="0" hangingPunct="1">
              <a:lnSpc>
                <a:spcPct val="90000"/>
              </a:lnSpc>
              <a:spcBef>
                <a:spcPts val="500"/>
              </a:spcBef>
              <a:buClr>
                <a:schemeClr val="accent3"/>
              </a:buClr>
              <a:buSzPct val="80000"/>
              <a:buFont typeface="Courier New" panose="02070309020205020404" pitchFamily="49" charset="0"/>
              <a:buChar char="o"/>
              <a:defRPr sz="1500" kern="1200" baseline="0">
                <a:solidFill>
                  <a:schemeClr val="lt1"/>
                </a:solidFill>
                <a:latin typeface="+mn-lt"/>
                <a:ea typeface="+mn-ea"/>
                <a:cs typeface="+mn-cs"/>
              </a:defRPr>
            </a:lvl3pPr>
            <a:lvl4pPr marL="1600200" indent="-228600" algn="l" defTabSz="914400" rtl="0" eaLnBrk="1" latinLnBrk="0" hangingPunct="1">
              <a:lnSpc>
                <a:spcPct val="90000"/>
              </a:lnSpc>
              <a:spcBef>
                <a:spcPts val="500"/>
              </a:spcBef>
              <a:buClr>
                <a:schemeClr val="accent3"/>
              </a:buClr>
              <a:buSzPct val="60000"/>
              <a:buFont typeface="Wingdings" panose="05000000000000000000" pitchFamily="2" charset="2"/>
              <a:buChar char="q"/>
              <a:defRPr sz="1400" kern="1200" baseline="0">
                <a:solidFill>
                  <a:schemeClr val="lt1"/>
                </a:solidFill>
                <a:latin typeface="+mn-lt"/>
                <a:ea typeface="+mn-ea"/>
                <a:cs typeface="+mn-cs"/>
              </a:defRPr>
            </a:lvl4pPr>
            <a:lvl5pPr marL="2057400" indent="-228600" algn="l" defTabSz="914400" rtl="0" eaLnBrk="1" latinLnBrk="0" hangingPunct="1">
              <a:lnSpc>
                <a:spcPct val="90000"/>
              </a:lnSpc>
              <a:spcBef>
                <a:spcPts val="500"/>
              </a:spcBef>
              <a:buClr>
                <a:schemeClr val="accent3"/>
              </a:buClr>
              <a:buFont typeface="Arial" panose="020B0604020202020204" pitchFamily="34" charset="0"/>
              <a:buChar char="-"/>
              <a:defRPr sz="1200" kern="1200" baseline="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lgn="ctr">
              <a:buFont typeface="Arial" panose="020B0604020202020204" pitchFamily="34" charset="0"/>
              <a:buNone/>
            </a:pPr>
            <a:r>
              <a:rPr lang="en-US" dirty="0">
                <a:solidFill>
                  <a:schemeClr val="bg1"/>
                </a:solidFill>
                <a:latin typeface="Body Level 1"/>
                <a:cs typeface="Calibri" panose="020F0502020204030204" pitchFamily="34" charset="0"/>
              </a:rPr>
              <a:t>Module 5 : JDBC</a:t>
            </a:r>
          </a:p>
        </p:txBody>
      </p:sp>
      <p:sp>
        <p:nvSpPr>
          <p:cNvPr id="16" name="TextBox 15">
            <a:extLst>
              <a:ext uri="{FF2B5EF4-FFF2-40B4-BE49-F238E27FC236}">
                <a16:creationId xmlns:a16="http://schemas.microsoft.com/office/drawing/2014/main" id="{CE57207F-A643-4B04-8FA0-46714D7A172C}"/>
              </a:ext>
            </a:extLst>
          </p:cNvPr>
          <p:cNvSpPr txBox="1"/>
          <p:nvPr/>
        </p:nvSpPr>
        <p:spPr>
          <a:xfrm>
            <a:off x="294480" y="6052461"/>
            <a:ext cx="1991520" cy="646332"/>
          </a:xfrm>
          <a:prstGeom prst="rect">
            <a:avLst/>
          </a:prstGeom>
          <a:noFill/>
          <a:ln w="3175">
            <a:solidFill>
              <a:schemeClr val="tx1"/>
            </a:solidFill>
          </a:ln>
        </p:spPr>
        <p:txBody>
          <a:bodyPr wrap="square" rtlCol="0">
            <a:spAutoFit/>
          </a:bodyPr>
          <a:lstStyle/>
          <a:p>
            <a:r>
              <a:rPr lang="en-US" b="1" dirty="0">
                <a:latin typeface="Body Level 1"/>
                <a:cs typeface="Calibri" panose="020F0502020204030204" pitchFamily="34" charset="0"/>
              </a:rPr>
              <a:t>IDE</a:t>
            </a:r>
            <a:r>
              <a:rPr lang="en-US" dirty="0">
                <a:latin typeface="Body Level 1"/>
                <a:cs typeface="Calibri" panose="020F0502020204030204" pitchFamily="34" charset="0"/>
              </a:rPr>
              <a:t> : Eclipse</a:t>
            </a:r>
          </a:p>
          <a:p>
            <a:r>
              <a:rPr lang="en-US" b="1" dirty="0">
                <a:latin typeface="Body Level 1"/>
                <a:cs typeface="Calibri" panose="020F0502020204030204" pitchFamily="34" charset="0"/>
              </a:rPr>
              <a:t>SDK</a:t>
            </a:r>
            <a:r>
              <a:rPr lang="en-US" dirty="0">
                <a:latin typeface="Body Level 1"/>
                <a:cs typeface="Calibri" panose="020F0502020204030204" pitchFamily="34" charset="0"/>
              </a:rPr>
              <a:t>: JDK 8</a:t>
            </a:r>
          </a:p>
        </p:txBody>
      </p:sp>
      <p:sp>
        <p:nvSpPr>
          <p:cNvPr id="17" name="Rectangle 16">
            <a:extLst>
              <a:ext uri="{FF2B5EF4-FFF2-40B4-BE49-F238E27FC236}">
                <a16:creationId xmlns:a16="http://schemas.microsoft.com/office/drawing/2014/main" id="{18F1B342-B0F4-48BB-9A08-481D429ED7ED}"/>
              </a:ext>
            </a:extLst>
          </p:cNvPr>
          <p:cNvSpPr/>
          <p:nvPr/>
        </p:nvSpPr>
        <p:spPr>
          <a:xfrm>
            <a:off x="294480" y="5721880"/>
            <a:ext cx="1991520" cy="330582"/>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2"/>
                </a:solidFill>
                <a:latin typeface="Calibri" panose="020F0502020204030204" pitchFamily="34" charset="0"/>
                <a:cs typeface="Calibri" panose="020F0502020204030204" pitchFamily="34" charset="0"/>
              </a:rPr>
              <a:t>S/W Requirements</a:t>
            </a:r>
            <a:endParaRPr lang="en-GB" b="1" dirty="0">
              <a:solidFill>
                <a:schemeClr val="tx2"/>
              </a:solidFill>
              <a:latin typeface="Calibri" panose="020F0502020204030204" pitchFamily="34" charset="0"/>
              <a:cs typeface="Calibri" panose="020F0502020204030204" pitchFamily="34" charset="0"/>
            </a:endParaRPr>
          </a:p>
        </p:txBody>
      </p:sp>
      <p:sp>
        <p:nvSpPr>
          <p:cNvPr id="18" name="Title 1">
            <a:extLst>
              <a:ext uri="{FF2B5EF4-FFF2-40B4-BE49-F238E27FC236}">
                <a16:creationId xmlns:a16="http://schemas.microsoft.com/office/drawing/2014/main" id="{FC23CC9D-7DAA-4C62-B14A-1597CA9A8B8A}"/>
              </a:ext>
            </a:extLst>
          </p:cNvPr>
          <p:cNvSpPr txBox="1">
            <a:spLocks/>
          </p:cNvSpPr>
          <p:nvPr/>
        </p:nvSpPr>
        <p:spPr>
          <a:xfrm>
            <a:off x="323126" y="354653"/>
            <a:ext cx="9259747" cy="702000"/>
          </a:xfrm>
          <a:prstGeom prst="rect">
            <a:avLst/>
          </a:prstGeom>
        </p:spPr>
        <p:txBody>
          <a:bodyPr vert="horz" lIns="0" tIns="0" rIns="0" bIns="0" rtlCol="0" anchor="b">
            <a:normAutofit/>
          </a:bodyPr>
          <a:lstStyle>
            <a:lvl1pPr algn="l" defTabSz="914400" rtl="0" eaLnBrk="1" latinLnBrk="0" hangingPunct="1">
              <a:lnSpc>
                <a:spcPct val="90000"/>
              </a:lnSpc>
              <a:spcBef>
                <a:spcPct val="0"/>
              </a:spcBef>
              <a:buNone/>
              <a:defRPr sz="2800" kern="1200" baseline="0">
                <a:solidFill>
                  <a:schemeClr val="accent5"/>
                </a:solidFill>
                <a:latin typeface="Slide Heading"/>
                <a:ea typeface="+mj-ea"/>
                <a:cs typeface="+mj-cs"/>
              </a:defRPr>
            </a:lvl1pPr>
          </a:lstStyle>
          <a:p>
            <a:r>
              <a:rPr lang="en-US" dirty="0"/>
              <a:t>Java </a:t>
            </a:r>
            <a:r>
              <a:rPr lang="en-US"/>
              <a:t>Module </a:t>
            </a:r>
            <a:r>
              <a:rPr lang="en-US" dirty="0"/>
              <a:t>D</a:t>
            </a:r>
            <a:r>
              <a:rPr lang="en-US"/>
              <a:t>esign</a:t>
            </a:r>
            <a:endParaRPr lang="en-US" dirty="0"/>
          </a:p>
        </p:txBody>
      </p:sp>
      <p:cxnSp>
        <p:nvCxnSpPr>
          <p:cNvPr id="25" name="Straight Arrow Connector 24">
            <a:extLst>
              <a:ext uri="{FF2B5EF4-FFF2-40B4-BE49-F238E27FC236}">
                <a16:creationId xmlns:a16="http://schemas.microsoft.com/office/drawing/2014/main" id="{1C655E05-0AB4-4518-BD7D-73BA9E348BBF}"/>
              </a:ext>
            </a:extLst>
          </p:cNvPr>
          <p:cNvCxnSpPr/>
          <p:nvPr/>
        </p:nvCxnSpPr>
        <p:spPr>
          <a:xfrm flipV="1">
            <a:off x="1524000" y="1752600"/>
            <a:ext cx="1560095" cy="1676400"/>
          </a:xfrm>
          <a:prstGeom prst="straightConnector1">
            <a:avLst/>
          </a:prstGeom>
          <a:ln w="139700">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5533E18E-6C71-4E36-BBD2-8F7402DEDA9D}"/>
              </a:ext>
            </a:extLst>
          </p:cNvPr>
          <p:cNvCxnSpPr>
            <a:stCxn id="10" idx="1"/>
          </p:cNvCxnSpPr>
          <p:nvPr/>
        </p:nvCxnSpPr>
        <p:spPr>
          <a:xfrm flipH="1" flipV="1">
            <a:off x="1524000" y="4320852"/>
            <a:ext cx="1560095" cy="1785587"/>
          </a:xfrm>
          <a:prstGeom prst="straightConnector1">
            <a:avLst/>
          </a:prstGeom>
          <a:ln w="139700">
            <a:tailEnd type="triangle"/>
          </a:ln>
        </p:spPr>
        <p:style>
          <a:lnRef idx="1">
            <a:schemeClr val="accent1"/>
          </a:lnRef>
          <a:fillRef idx="0">
            <a:schemeClr val="accent1"/>
          </a:fillRef>
          <a:effectRef idx="0">
            <a:schemeClr val="accent1"/>
          </a:effectRef>
          <a:fontRef idx="minor">
            <a:schemeClr val="tx1"/>
          </a:fontRef>
        </p:style>
      </p:cxnSp>
      <p:sp>
        <p:nvSpPr>
          <p:cNvPr id="28" name="Arrow: Down 27">
            <a:extLst>
              <a:ext uri="{FF2B5EF4-FFF2-40B4-BE49-F238E27FC236}">
                <a16:creationId xmlns:a16="http://schemas.microsoft.com/office/drawing/2014/main" id="{9CF0B37F-1552-4DC5-B217-911D1DC9B654}"/>
              </a:ext>
            </a:extLst>
          </p:cNvPr>
          <p:cNvSpPr/>
          <p:nvPr/>
        </p:nvSpPr>
        <p:spPr>
          <a:xfrm>
            <a:off x="5855368" y="1950562"/>
            <a:ext cx="228600" cy="56614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Arrow: Down 28">
            <a:extLst>
              <a:ext uri="{FF2B5EF4-FFF2-40B4-BE49-F238E27FC236}">
                <a16:creationId xmlns:a16="http://schemas.microsoft.com/office/drawing/2014/main" id="{730A4F4B-8217-4505-A408-849744C524A0}"/>
              </a:ext>
            </a:extLst>
          </p:cNvPr>
          <p:cNvSpPr/>
          <p:nvPr/>
        </p:nvSpPr>
        <p:spPr>
          <a:xfrm>
            <a:off x="5855368" y="3036491"/>
            <a:ext cx="228600" cy="56614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Arrow: Down 29">
            <a:extLst>
              <a:ext uri="{FF2B5EF4-FFF2-40B4-BE49-F238E27FC236}">
                <a16:creationId xmlns:a16="http://schemas.microsoft.com/office/drawing/2014/main" id="{D9D44660-87FC-4D54-AA8C-89F3FC553568}"/>
              </a:ext>
            </a:extLst>
          </p:cNvPr>
          <p:cNvSpPr/>
          <p:nvPr/>
        </p:nvSpPr>
        <p:spPr>
          <a:xfrm>
            <a:off x="5855368" y="4209852"/>
            <a:ext cx="228600" cy="56614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Arrow: Down 30">
            <a:extLst>
              <a:ext uri="{FF2B5EF4-FFF2-40B4-BE49-F238E27FC236}">
                <a16:creationId xmlns:a16="http://schemas.microsoft.com/office/drawing/2014/main" id="{448E55F9-ABDD-49A4-9A88-7869A42951FA}"/>
              </a:ext>
            </a:extLst>
          </p:cNvPr>
          <p:cNvSpPr/>
          <p:nvPr/>
        </p:nvSpPr>
        <p:spPr>
          <a:xfrm>
            <a:off x="5843336" y="5312432"/>
            <a:ext cx="228600" cy="56614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233352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69690-0854-46C0-B0A7-A3BAB9E3C7D3}"/>
              </a:ext>
            </a:extLst>
          </p:cNvPr>
          <p:cNvSpPr>
            <a:spLocks noGrp="1"/>
          </p:cNvSpPr>
          <p:nvPr>
            <p:ph type="ctrTitle"/>
          </p:nvPr>
        </p:nvSpPr>
        <p:spPr/>
        <p:txBody>
          <a:bodyPr/>
          <a:lstStyle/>
          <a:p>
            <a:r>
              <a:rPr lang="en-US" dirty="0"/>
              <a:t>Operators</a:t>
            </a:r>
          </a:p>
        </p:txBody>
      </p:sp>
      <p:sp>
        <p:nvSpPr>
          <p:cNvPr id="3" name="Subtitle 2">
            <a:extLst>
              <a:ext uri="{FF2B5EF4-FFF2-40B4-BE49-F238E27FC236}">
                <a16:creationId xmlns:a16="http://schemas.microsoft.com/office/drawing/2014/main" id="{AD67C4F2-BCA6-48D7-BA94-0E2A0FC586DA}"/>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9690879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EB919-6014-49E4-9C9B-F8B2F3706943}"/>
              </a:ext>
            </a:extLst>
          </p:cNvPr>
          <p:cNvSpPr>
            <a:spLocks noGrp="1"/>
          </p:cNvSpPr>
          <p:nvPr>
            <p:ph type="title"/>
          </p:nvPr>
        </p:nvSpPr>
        <p:spPr/>
        <p:txBody>
          <a:bodyPr/>
          <a:lstStyle/>
          <a:p>
            <a:r>
              <a:rPr lang="en-US" dirty="0"/>
              <a:t>Operators</a:t>
            </a:r>
          </a:p>
        </p:txBody>
      </p:sp>
      <p:sp>
        <p:nvSpPr>
          <p:cNvPr id="3" name="Content Placeholder 2">
            <a:extLst>
              <a:ext uri="{FF2B5EF4-FFF2-40B4-BE49-F238E27FC236}">
                <a16:creationId xmlns:a16="http://schemas.microsoft.com/office/drawing/2014/main" id="{19AA0462-279C-457B-AE84-42F5A294E062}"/>
              </a:ext>
            </a:extLst>
          </p:cNvPr>
          <p:cNvSpPr>
            <a:spLocks noGrp="1"/>
          </p:cNvSpPr>
          <p:nvPr>
            <p:ph idx="1"/>
          </p:nvPr>
        </p:nvSpPr>
        <p:spPr/>
        <p:txBody>
          <a:bodyPr/>
          <a:lstStyle/>
          <a:p>
            <a:r>
              <a:rPr lang="en-US" dirty="0"/>
              <a:t>Java provides a rich set of the operator (different type)to manipulate variables. We can divide all the Java operators into the following groups:</a:t>
            </a:r>
          </a:p>
          <a:p>
            <a:pPr marL="342900" indent="-342900">
              <a:buFont typeface="+mj-lt"/>
              <a:buAutoNum type="arabicPeriod"/>
            </a:pPr>
            <a:r>
              <a:rPr lang="en-US" dirty="0"/>
              <a:t>Arithmetic Operators :  +, -, *, /, %</a:t>
            </a:r>
          </a:p>
          <a:p>
            <a:pPr marL="342900" indent="-342900">
              <a:buFont typeface="+mj-lt"/>
              <a:buAutoNum type="arabicPeriod"/>
            </a:pPr>
            <a:r>
              <a:rPr lang="en-US" dirty="0"/>
              <a:t>Assignment Operators : =, +=, -=, *=, /=, %=, &amp;=, |=, ^=</a:t>
            </a:r>
          </a:p>
          <a:p>
            <a:pPr marL="342900" indent="-342900">
              <a:buFont typeface="+mj-lt"/>
              <a:buAutoNum type="arabicPeriod"/>
            </a:pPr>
            <a:r>
              <a:rPr lang="en-US" dirty="0"/>
              <a:t>Relational Operators : &gt;, &lt;, ==, &gt;= , &lt;= , !=</a:t>
            </a:r>
          </a:p>
          <a:p>
            <a:pPr marL="342900" indent="-342900">
              <a:buFont typeface="+mj-lt"/>
              <a:buAutoNum type="arabicPeriod"/>
            </a:pPr>
            <a:r>
              <a:rPr lang="en-US" dirty="0"/>
              <a:t>Unary Operator :  ++, --, !</a:t>
            </a:r>
          </a:p>
          <a:p>
            <a:pPr marL="342900" indent="-342900">
              <a:buFont typeface="+mj-lt"/>
              <a:buAutoNum type="arabicPeriod"/>
            </a:pPr>
            <a:r>
              <a:rPr lang="en-US" dirty="0"/>
              <a:t>Logical Operators : &amp;&amp;, ||, !</a:t>
            </a:r>
          </a:p>
          <a:p>
            <a:pPr marL="342900" indent="-342900">
              <a:buFont typeface="+mj-lt"/>
              <a:buAutoNum type="arabicPeriod"/>
            </a:pPr>
            <a:r>
              <a:rPr lang="en-US" dirty="0"/>
              <a:t>Bitwise Operator : &amp;, |, =, ^, &gt;&gt;, &lt;&lt;</a:t>
            </a:r>
          </a:p>
          <a:p>
            <a:pPr marL="342900" indent="-342900">
              <a:buFont typeface="+mj-lt"/>
              <a:buAutoNum type="arabicPeriod"/>
            </a:pPr>
            <a:r>
              <a:rPr lang="en-US" dirty="0"/>
              <a:t>Ternary Operator:  ?:</a:t>
            </a:r>
          </a:p>
          <a:p>
            <a:pPr marL="0" indent="0">
              <a:buNone/>
            </a:pPr>
            <a:endParaRPr lang="en-US" dirty="0"/>
          </a:p>
        </p:txBody>
      </p:sp>
    </p:spTree>
    <p:extLst>
      <p:ext uri="{BB962C8B-B14F-4D97-AF65-F5344CB8AC3E}">
        <p14:creationId xmlns:p14="http://schemas.microsoft.com/office/powerpoint/2010/main" val="9440756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47BEA-C7BE-4641-8C8D-262CA8F844DF}"/>
              </a:ext>
            </a:extLst>
          </p:cNvPr>
          <p:cNvSpPr>
            <a:spLocks noGrp="1"/>
          </p:cNvSpPr>
          <p:nvPr>
            <p:ph type="title"/>
          </p:nvPr>
        </p:nvSpPr>
        <p:spPr/>
        <p:txBody>
          <a:bodyPr/>
          <a:lstStyle/>
          <a:p>
            <a:r>
              <a:rPr lang="en-US" dirty="0"/>
              <a:t>Operators with examples</a:t>
            </a:r>
          </a:p>
        </p:txBody>
      </p:sp>
      <p:pic>
        <p:nvPicPr>
          <p:cNvPr id="4" name="Content Placeholder 3">
            <a:extLst>
              <a:ext uri="{FF2B5EF4-FFF2-40B4-BE49-F238E27FC236}">
                <a16:creationId xmlns:a16="http://schemas.microsoft.com/office/drawing/2014/main" id="{DA9F64F6-D6BD-474D-98D3-0A545B7E26EC}"/>
              </a:ext>
            </a:extLst>
          </p:cNvPr>
          <p:cNvPicPr>
            <a:picLocks noGrp="1" noChangeAspect="1"/>
          </p:cNvPicPr>
          <p:nvPr>
            <p:ph idx="1"/>
          </p:nvPr>
        </p:nvPicPr>
        <p:blipFill>
          <a:blip r:embed="rId2"/>
          <a:stretch>
            <a:fillRect/>
          </a:stretch>
        </p:blipFill>
        <p:spPr>
          <a:xfrm>
            <a:off x="3118148" y="1366277"/>
            <a:ext cx="3794761" cy="1905000"/>
          </a:xfrm>
          <a:prstGeom prst="rect">
            <a:avLst/>
          </a:prstGeom>
          <a:ln>
            <a:solidFill>
              <a:schemeClr val="tx1"/>
            </a:solidFill>
          </a:ln>
        </p:spPr>
      </p:pic>
      <p:pic>
        <p:nvPicPr>
          <p:cNvPr id="5" name="Picture 4">
            <a:extLst>
              <a:ext uri="{FF2B5EF4-FFF2-40B4-BE49-F238E27FC236}">
                <a16:creationId xmlns:a16="http://schemas.microsoft.com/office/drawing/2014/main" id="{CFB5D2C6-6BF9-41B9-A5E1-9979E830FB4E}"/>
              </a:ext>
            </a:extLst>
          </p:cNvPr>
          <p:cNvPicPr>
            <a:picLocks noChangeAspect="1"/>
          </p:cNvPicPr>
          <p:nvPr/>
        </p:nvPicPr>
        <p:blipFill>
          <a:blip r:embed="rId3"/>
          <a:stretch>
            <a:fillRect/>
          </a:stretch>
        </p:blipFill>
        <p:spPr>
          <a:xfrm>
            <a:off x="118090" y="1366278"/>
            <a:ext cx="2756024" cy="2215122"/>
          </a:xfrm>
          <a:prstGeom prst="rect">
            <a:avLst/>
          </a:prstGeom>
          <a:ln>
            <a:solidFill>
              <a:schemeClr val="tx1"/>
            </a:solidFill>
          </a:ln>
        </p:spPr>
      </p:pic>
      <p:pic>
        <p:nvPicPr>
          <p:cNvPr id="7" name="Picture 6">
            <a:extLst>
              <a:ext uri="{FF2B5EF4-FFF2-40B4-BE49-F238E27FC236}">
                <a16:creationId xmlns:a16="http://schemas.microsoft.com/office/drawing/2014/main" id="{C3F81095-B43A-482F-9FA2-7F9368C4FEFB}"/>
              </a:ext>
            </a:extLst>
          </p:cNvPr>
          <p:cNvPicPr>
            <a:picLocks noChangeAspect="1"/>
          </p:cNvPicPr>
          <p:nvPr/>
        </p:nvPicPr>
        <p:blipFill>
          <a:blip r:embed="rId4"/>
          <a:stretch>
            <a:fillRect/>
          </a:stretch>
        </p:blipFill>
        <p:spPr>
          <a:xfrm>
            <a:off x="7188219" y="1366277"/>
            <a:ext cx="2580235" cy="3593333"/>
          </a:xfrm>
          <a:prstGeom prst="rect">
            <a:avLst/>
          </a:prstGeom>
          <a:ln>
            <a:solidFill>
              <a:schemeClr val="tx1"/>
            </a:solidFill>
          </a:ln>
        </p:spPr>
      </p:pic>
      <p:sp>
        <p:nvSpPr>
          <p:cNvPr id="8" name="TextBox 7">
            <a:extLst>
              <a:ext uri="{FF2B5EF4-FFF2-40B4-BE49-F238E27FC236}">
                <a16:creationId xmlns:a16="http://schemas.microsoft.com/office/drawing/2014/main" id="{AA713134-E00C-4BD7-A364-100F98FC0B50}"/>
              </a:ext>
            </a:extLst>
          </p:cNvPr>
          <p:cNvSpPr txBox="1"/>
          <p:nvPr/>
        </p:nvSpPr>
        <p:spPr>
          <a:xfrm>
            <a:off x="386801" y="3568460"/>
            <a:ext cx="2201368" cy="369332"/>
          </a:xfrm>
          <a:prstGeom prst="rect">
            <a:avLst/>
          </a:prstGeom>
          <a:noFill/>
        </p:spPr>
        <p:txBody>
          <a:bodyPr wrap="square" rtlCol="0">
            <a:spAutoFit/>
          </a:bodyPr>
          <a:lstStyle/>
          <a:p>
            <a:r>
              <a:rPr lang="en-US" dirty="0">
                <a:latin typeface="Body Level 1"/>
              </a:rPr>
              <a:t>Arithmetic operators</a:t>
            </a:r>
          </a:p>
        </p:txBody>
      </p:sp>
      <p:sp>
        <p:nvSpPr>
          <p:cNvPr id="9" name="TextBox 8">
            <a:extLst>
              <a:ext uri="{FF2B5EF4-FFF2-40B4-BE49-F238E27FC236}">
                <a16:creationId xmlns:a16="http://schemas.microsoft.com/office/drawing/2014/main" id="{E8D6DE91-BAC1-4E9F-9082-90D83D569D3B}"/>
              </a:ext>
            </a:extLst>
          </p:cNvPr>
          <p:cNvSpPr txBox="1"/>
          <p:nvPr/>
        </p:nvSpPr>
        <p:spPr>
          <a:xfrm>
            <a:off x="3914845" y="3239276"/>
            <a:ext cx="2201368" cy="369332"/>
          </a:xfrm>
          <a:prstGeom prst="rect">
            <a:avLst/>
          </a:prstGeom>
          <a:noFill/>
        </p:spPr>
        <p:txBody>
          <a:bodyPr wrap="square" rtlCol="0">
            <a:spAutoFit/>
          </a:bodyPr>
          <a:lstStyle/>
          <a:p>
            <a:r>
              <a:rPr lang="en-US" dirty="0">
                <a:latin typeface="Body Level 1"/>
              </a:rPr>
              <a:t>Unary operators</a:t>
            </a:r>
          </a:p>
        </p:txBody>
      </p:sp>
      <p:sp>
        <p:nvSpPr>
          <p:cNvPr id="10" name="TextBox 9">
            <a:extLst>
              <a:ext uri="{FF2B5EF4-FFF2-40B4-BE49-F238E27FC236}">
                <a16:creationId xmlns:a16="http://schemas.microsoft.com/office/drawing/2014/main" id="{F9022714-4417-456D-874A-B2705EBC507A}"/>
              </a:ext>
            </a:extLst>
          </p:cNvPr>
          <p:cNvSpPr txBox="1"/>
          <p:nvPr/>
        </p:nvSpPr>
        <p:spPr>
          <a:xfrm>
            <a:off x="7385211" y="4923673"/>
            <a:ext cx="2303499" cy="369332"/>
          </a:xfrm>
          <a:prstGeom prst="rect">
            <a:avLst/>
          </a:prstGeom>
          <a:noFill/>
        </p:spPr>
        <p:txBody>
          <a:bodyPr wrap="square" rtlCol="0">
            <a:spAutoFit/>
          </a:bodyPr>
          <a:lstStyle/>
          <a:p>
            <a:r>
              <a:rPr lang="en-US" dirty="0">
                <a:latin typeface="Body Level 1"/>
              </a:rPr>
              <a:t>Assignment operators</a:t>
            </a:r>
          </a:p>
        </p:txBody>
      </p:sp>
      <p:pic>
        <p:nvPicPr>
          <p:cNvPr id="12" name="Picture 11">
            <a:extLst>
              <a:ext uri="{FF2B5EF4-FFF2-40B4-BE49-F238E27FC236}">
                <a16:creationId xmlns:a16="http://schemas.microsoft.com/office/drawing/2014/main" id="{FA40EDFE-3DCA-42E2-B73C-BB85A6A34DC7}"/>
              </a:ext>
            </a:extLst>
          </p:cNvPr>
          <p:cNvPicPr>
            <a:picLocks noChangeAspect="1"/>
          </p:cNvPicPr>
          <p:nvPr/>
        </p:nvPicPr>
        <p:blipFill>
          <a:blip r:embed="rId5"/>
          <a:stretch>
            <a:fillRect/>
          </a:stretch>
        </p:blipFill>
        <p:spPr>
          <a:xfrm>
            <a:off x="98229" y="4315270"/>
            <a:ext cx="4699087" cy="2099218"/>
          </a:xfrm>
          <a:prstGeom prst="rect">
            <a:avLst/>
          </a:prstGeom>
          <a:ln>
            <a:solidFill>
              <a:schemeClr val="tx1"/>
            </a:solidFill>
          </a:ln>
        </p:spPr>
      </p:pic>
      <p:sp>
        <p:nvSpPr>
          <p:cNvPr id="13" name="TextBox 12">
            <a:extLst>
              <a:ext uri="{FF2B5EF4-FFF2-40B4-BE49-F238E27FC236}">
                <a16:creationId xmlns:a16="http://schemas.microsoft.com/office/drawing/2014/main" id="{8415AFD7-35E0-4D53-B9CD-5A113ADBBE2B}"/>
              </a:ext>
            </a:extLst>
          </p:cNvPr>
          <p:cNvSpPr txBox="1"/>
          <p:nvPr/>
        </p:nvSpPr>
        <p:spPr>
          <a:xfrm>
            <a:off x="386801" y="6414488"/>
            <a:ext cx="3407565" cy="369332"/>
          </a:xfrm>
          <a:prstGeom prst="rect">
            <a:avLst/>
          </a:prstGeom>
          <a:noFill/>
        </p:spPr>
        <p:txBody>
          <a:bodyPr wrap="square" rtlCol="0">
            <a:spAutoFit/>
          </a:bodyPr>
          <a:lstStyle/>
          <a:p>
            <a:r>
              <a:rPr lang="en-US" dirty="0">
                <a:latin typeface="Body Level 1"/>
              </a:rPr>
              <a:t>Relational and Logical operators</a:t>
            </a:r>
          </a:p>
        </p:txBody>
      </p:sp>
      <p:pic>
        <p:nvPicPr>
          <p:cNvPr id="6" name="Picture 5">
            <a:extLst>
              <a:ext uri="{FF2B5EF4-FFF2-40B4-BE49-F238E27FC236}">
                <a16:creationId xmlns:a16="http://schemas.microsoft.com/office/drawing/2014/main" id="{FABA53FB-3BAD-4D7D-9AE8-5C783DD1A4E3}"/>
              </a:ext>
            </a:extLst>
          </p:cNvPr>
          <p:cNvPicPr>
            <a:picLocks noChangeAspect="1"/>
          </p:cNvPicPr>
          <p:nvPr/>
        </p:nvPicPr>
        <p:blipFill>
          <a:blip r:embed="rId6"/>
          <a:stretch>
            <a:fillRect/>
          </a:stretch>
        </p:blipFill>
        <p:spPr>
          <a:xfrm>
            <a:off x="4979742" y="5364879"/>
            <a:ext cx="2705176" cy="1456633"/>
          </a:xfrm>
          <a:prstGeom prst="rect">
            <a:avLst/>
          </a:prstGeom>
          <a:ln>
            <a:solidFill>
              <a:schemeClr val="tx1"/>
            </a:solidFill>
          </a:ln>
        </p:spPr>
      </p:pic>
      <p:sp>
        <p:nvSpPr>
          <p:cNvPr id="14" name="TextBox 13">
            <a:extLst>
              <a:ext uri="{FF2B5EF4-FFF2-40B4-BE49-F238E27FC236}">
                <a16:creationId xmlns:a16="http://schemas.microsoft.com/office/drawing/2014/main" id="{CA47B775-0381-401F-B5A1-91480601C0ED}"/>
              </a:ext>
            </a:extLst>
          </p:cNvPr>
          <p:cNvSpPr txBox="1"/>
          <p:nvPr/>
        </p:nvSpPr>
        <p:spPr>
          <a:xfrm>
            <a:off x="5161456" y="4959610"/>
            <a:ext cx="2303499" cy="369332"/>
          </a:xfrm>
          <a:prstGeom prst="rect">
            <a:avLst/>
          </a:prstGeom>
          <a:noFill/>
        </p:spPr>
        <p:txBody>
          <a:bodyPr wrap="square" rtlCol="0">
            <a:spAutoFit/>
          </a:bodyPr>
          <a:lstStyle/>
          <a:p>
            <a:r>
              <a:rPr lang="en-US" dirty="0">
                <a:latin typeface="Body Level 1"/>
              </a:rPr>
              <a:t>Ternary operator</a:t>
            </a:r>
          </a:p>
        </p:txBody>
      </p:sp>
    </p:spTree>
    <p:extLst>
      <p:ext uri="{BB962C8B-B14F-4D97-AF65-F5344CB8AC3E}">
        <p14:creationId xmlns:p14="http://schemas.microsoft.com/office/powerpoint/2010/main" val="17745901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B315F-EADD-4238-90F0-662CE5FE1846}"/>
              </a:ext>
            </a:extLst>
          </p:cNvPr>
          <p:cNvSpPr>
            <a:spLocks noGrp="1"/>
          </p:cNvSpPr>
          <p:nvPr>
            <p:ph type="ctrTitle"/>
          </p:nvPr>
        </p:nvSpPr>
        <p:spPr/>
        <p:txBody>
          <a:bodyPr/>
          <a:lstStyle/>
          <a:p>
            <a:r>
              <a:rPr lang="en-US" dirty="0"/>
              <a:t>Control Statements</a:t>
            </a:r>
          </a:p>
        </p:txBody>
      </p:sp>
      <p:sp>
        <p:nvSpPr>
          <p:cNvPr id="3" name="Subtitle 2">
            <a:extLst>
              <a:ext uri="{FF2B5EF4-FFF2-40B4-BE49-F238E27FC236}">
                <a16:creationId xmlns:a16="http://schemas.microsoft.com/office/drawing/2014/main" id="{C93B22A5-B087-4D86-B59D-73F37ADB835F}"/>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9437548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62265-D326-4F63-8690-C1FFBC5A9D7F}"/>
              </a:ext>
            </a:extLst>
          </p:cNvPr>
          <p:cNvSpPr>
            <a:spLocks noGrp="1"/>
          </p:cNvSpPr>
          <p:nvPr>
            <p:ph type="title"/>
          </p:nvPr>
        </p:nvSpPr>
        <p:spPr/>
        <p:txBody>
          <a:bodyPr/>
          <a:lstStyle/>
          <a:p>
            <a:r>
              <a:rPr lang="en-US" dirty="0"/>
              <a:t>Control Statements</a:t>
            </a:r>
            <a:endParaRPr lang="en-US" dirty="0">
              <a:solidFill>
                <a:schemeClr val="tx1"/>
              </a:solidFill>
            </a:endParaRPr>
          </a:p>
        </p:txBody>
      </p:sp>
      <p:sp>
        <p:nvSpPr>
          <p:cNvPr id="4" name="Rectangle 3">
            <a:extLst>
              <a:ext uri="{FF2B5EF4-FFF2-40B4-BE49-F238E27FC236}">
                <a16:creationId xmlns:a16="http://schemas.microsoft.com/office/drawing/2014/main" id="{519F10B8-9C5A-473B-9297-75AB94445167}"/>
              </a:ext>
            </a:extLst>
          </p:cNvPr>
          <p:cNvSpPr/>
          <p:nvPr/>
        </p:nvSpPr>
        <p:spPr>
          <a:xfrm>
            <a:off x="485274" y="3667323"/>
            <a:ext cx="1371600" cy="533400"/>
          </a:xfrm>
          <a:prstGeom prst="rect">
            <a:avLst/>
          </a:prstGeom>
          <a:solidFill>
            <a:srgbClr val="99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Body Level 1"/>
              </a:rPr>
              <a:t>Control Statements</a:t>
            </a:r>
          </a:p>
        </p:txBody>
      </p:sp>
      <p:cxnSp>
        <p:nvCxnSpPr>
          <p:cNvPr id="6" name="Straight Arrow Connector 5">
            <a:extLst>
              <a:ext uri="{FF2B5EF4-FFF2-40B4-BE49-F238E27FC236}">
                <a16:creationId xmlns:a16="http://schemas.microsoft.com/office/drawing/2014/main" id="{2D8BE87F-E801-4FD9-9D92-6DEFC85FD004}"/>
              </a:ext>
            </a:extLst>
          </p:cNvPr>
          <p:cNvCxnSpPr>
            <a:cxnSpLocks/>
          </p:cNvCxnSpPr>
          <p:nvPr/>
        </p:nvCxnSpPr>
        <p:spPr>
          <a:xfrm flipV="1">
            <a:off x="1594184" y="2133601"/>
            <a:ext cx="1530016" cy="15594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Content Placeholder 6">
            <a:extLst>
              <a:ext uri="{FF2B5EF4-FFF2-40B4-BE49-F238E27FC236}">
                <a16:creationId xmlns:a16="http://schemas.microsoft.com/office/drawing/2014/main" id="{CA5A1F5A-DB7C-4649-A65C-A6A59DE90BF0}"/>
              </a:ext>
            </a:extLst>
          </p:cNvPr>
          <p:cNvSpPr>
            <a:spLocks noGrp="1"/>
          </p:cNvSpPr>
          <p:nvPr>
            <p:ph idx="1"/>
          </p:nvPr>
        </p:nvSpPr>
        <p:spPr>
          <a:xfrm>
            <a:off x="3124200" y="1690587"/>
            <a:ext cx="1981200" cy="7020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buNone/>
            </a:pPr>
            <a:r>
              <a:rPr lang="en-US" dirty="0">
                <a:solidFill>
                  <a:schemeClr val="tx1"/>
                </a:solidFill>
                <a:latin typeface="Body Level 1"/>
              </a:rPr>
              <a:t>Conditional Statements</a:t>
            </a:r>
          </a:p>
        </p:txBody>
      </p:sp>
      <p:sp>
        <p:nvSpPr>
          <p:cNvPr id="8" name="Content Placeholder 6">
            <a:extLst>
              <a:ext uri="{FF2B5EF4-FFF2-40B4-BE49-F238E27FC236}">
                <a16:creationId xmlns:a16="http://schemas.microsoft.com/office/drawing/2014/main" id="{081CE2D8-C96A-48AE-A334-5122AC747579}"/>
              </a:ext>
            </a:extLst>
          </p:cNvPr>
          <p:cNvSpPr txBox="1">
            <a:spLocks/>
          </p:cNvSpPr>
          <p:nvPr/>
        </p:nvSpPr>
        <p:spPr>
          <a:xfrm>
            <a:off x="3124200" y="3605331"/>
            <a:ext cx="1981200" cy="7020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228600" indent="-228600" algn="l" defTabSz="914400" rtl="0" eaLnBrk="1" latinLnBrk="0" hangingPunct="1">
              <a:lnSpc>
                <a:spcPct val="90000"/>
              </a:lnSpc>
              <a:spcBef>
                <a:spcPts val="1000"/>
              </a:spcBef>
              <a:buClr>
                <a:schemeClr val="accent3"/>
              </a:buClr>
              <a:buFont typeface="Arial" panose="020B0604020202020204" pitchFamily="34" charset="0"/>
              <a:buChar char="•"/>
              <a:defRPr sz="1800" kern="1200" baseline="0">
                <a:solidFill>
                  <a:schemeClr val="lt1"/>
                </a:solidFill>
                <a:latin typeface="+mn-lt"/>
                <a:ea typeface="+mn-ea"/>
                <a:cs typeface="+mn-cs"/>
              </a:defRPr>
            </a:lvl1pPr>
            <a:lvl2pPr marL="685800" indent="-228600" algn="l" defTabSz="914400" rtl="0" eaLnBrk="1" latinLnBrk="0" hangingPunct="1">
              <a:lnSpc>
                <a:spcPct val="90000"/>
              </a:lnSpc>
              <a:spcBef>
                <a:spcPts val="500"/>
              </a:spcBef>
              <a:buClr>
                <a:schemeClr val="accent3"/>
              </a:buClr>
              <a:buSzPct val="100000"/>
              <a:buFont typeface="Wingdings" panose="05000000000000000000" pitchFamily="2" charset="2"/>
              <a:buChar char="§"/>
              <a:defRPr sz="1600" kern="1200" baseline="0">
                <a:solidFill>
                  <a:schemeClr val="lt1"/>
                </a:solidFill>
                <a:latin typeface="+mn-lt"/>
                <a:ea typeface="+mn-ea"/>
                <a:cs typeface="+mn-cs"/>
              </a:defRPr>
            </a:lvl2pPr>
            <a:lvl3pPr marL="1143000" indent="-228600" algn="l" defTabSz="914400" rtl="0" eaLnBrk="1" latinLnBrk="0" hangingPunct="1">
              <a:lnSpc>
                <a:spcPct val="90000"/>
              </a:lnSpc>
              <a:spcBef>
                <a:spcPts val="500"/>
              </a:spcBef>
              <a:buClr>
                <a:schemeClr val="accent3"/>
              </a:buClr>
              <a:buSzPct val="80000"/>
              <a:buFont typeface="Courier New" panose="02070309020205020404" pitchFamily="49" charset="0"/>
              <a:buChar char="o"/>
              <a:defRPr sz="1500" kern="1200" baseline="0">
                <a:solidFill>
                  <a:schemeClr val="lt1"/>
                </a:solidFill>
                <a:latin typeface="+mn-lt"/>
                <a:ea typeface="+mn-ea"/>
                <a:cs typeface="+mn-cs"/>
              </a:defRPr>
            </a:lvl3pPr>
            <a:lvl4pPr marL="1600200" indent="-228600" algn="l" defTabSz="914400" rtl="0" eaLnBrk="1" latinLnBrk="0" hangingPunct="1">
              <a:lnSpc>
                <a:spcPct val="90000"/>
              </a:lnSpc>
              <a:spcBef>
                <a:spcPts val="500"/>
              </a:spcBef>
              <a:buClr>
                <a:schemeClr val="accent3"/>
              </a:buClr>
              <a:buSzPct val="60000"/>
              <a:buFont typeface="Wingdings" panose="05000000000000000000" pitchFamily="2" charset="2"/>
              <a:buChar char="q"/>
              <a:defRPr sz="1400" kern="1200" baseline="0">
                <a:solidFill>
                  <a:schemeClr val="lt1"/>
                </a:solidFill>
                <a:latin typeface="+mn-lt"/>
                <a:ea typeface="+mn-ea"/>
                <a:cs typeface="+mn-cs"/>
              </a:defRPr>
            </a:lvl4pPr>
            <a:lvl5pPr marL="2057400" indent="-228600" algn="l" defTabSz="914400" rtl="0" eaLnBrk="1" latinLnBrk="0" hangingPunct="1">
              <a:lnSpc>
                <a:spcPct val="90000"/>
              </a:lnSpc>
              <a:spcBef>
                <a:spcPts val="500"/>
              </a:spcBef>
              <a:buClr>
                <a:schemeClr val="accent3"/>
              </a:buClr>
              <a:buFont typeface="Arial" panose="020B0604020202020204" pitchFamily="34" charset="0"/>
              <a:buChar char="-"/>
              <a:defRPr sz="1200" kern="1200" baseline="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lgn="ctr">
              <a:buFont typeface="Arial" panose="020B0604020202020204" pitchFamily="34" charset="0"/>
              <a:buNone/>
            </a:pPr>
            <a:r>
              <a:rPr lang="en-US" dirty="0">
                <a:solidFill>
                  <a:schemeClr val="tx1"/>
                </a:solidFill>
                <a:latin typeface="Body Level 1"/>
              </a:rPr>
              <a:t>Iteration Statements</a:t>
            </a:r>
          </a:p>
        </p:txBody>
      </p:sp>
      <p:sp>
        <p:nvSpPr>
          <p:cNvPr id="9" name="Content Placeholder 6">
            <a:extLst>
              <a:ext uri="{FF2B5EF4-FFF2-40B4-BE49-F238E27FC236}">
                <a16:creationId xmlns:a16="http://schemas.microsoft.com/office/drawing/2014/main" id="{4A6F16BF-1728-4B3A-813B-F7B6053755E9}"/>
              </a:ext>
            </a:extLst>
          </p:cNvPr>
          <p:cNvSpPr txBox="1">
            <a:spLocks/>
          </p:cNvSpPr>
          <p:nvPr/>
        </p:nvSpPr>
        <p:spPr>
          <a:xfrm>
            <a:off x="3136232" y="5219779"/>
            <a:ext cx="1981200" cy="7020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228600" indent="-228600" algn="l" defTabSz="914400" rtl="0" eaLnBrk="1" latinLnBrk="0" hangingPunct="1">
              <a:lnSpc>
                <a:spcPct val="90000"/>
              </a:lnSpc>
              <a:spcBef>
                <a:spcPts val="1000"/>
              </a:spcBef>
              <a:buClr>
                <a:schemeClr val="accent3"/>
              </a:buClr>
              <a:buFont typeface="Arial" panose="020B0604020202020204" pitchFamily="34" charset="0"/>
              <a:buChar char="•"/>
              <a:defRPr sz="1800" kern="1200" baseline="0">
                <a:solidFill>
                  <a:schemeClr val="lt1"/>
                </a:solidFill>
                <a:latin typeface="+mn-lt"/>
                <a:ea typeface="+mn-ea"/>
                <a:cs typeface="+mn-cs"/>
              </a:defRPr>
            </a:lvl1pPr>
            <a:lvl2pPr marL="685800" indent="-228600" algn="l" defTabSz="914400" rtl="0" eaLnBrk="1" latinLnBrk="0" hangingPunct="1">
              <a:lnSpc>
                <a:spcPct val="90000"/>
              </a:lnSpc>
              <a:spcBef>
                <a:spcPts val="500"/>
              </a:spcBef>
              <a:buClr>
                <a:schemeClr val="accent3"/>
              </a:buClr>
              <a:buSzPct val="100000"/>
              <a:buFont typeface="Wingdings" panose="05000000000000000000" pitchFamily="2" charset="2"/>
              <a:buChar char="§"/>
              <a:defRPr sz="1600" kern="1200" baseline="0">
                <a:solidFill>
                  <a:schemeClr val="lt1"/>
                </a:solidFill>
                <a:latin typeface="+mn-lt"/>
                <a:ea typeface="+mn-ea"/>
                <a:cs typeface="+mn-cs"/>
              </a:defRPr>
            </a:lvl2pPr>
            <a:lvl3pPr marL="1143000" indent="-228600" algn="l" defTabSz="914400" rtl="0" eaLnBrk="1" latinLnBrk="0" hangingPunct="1">
              <a:lnSpc>
                <a:spcPct val="90000"/>
              </a:lnSpc>
              <a:spcBef>
                <a:spcPts val="500"/>
              </a:spcBef>
              <a:buClr>
                <a:schemeClr val="accent3"/>
              </a:buClr>
              <a:buSzPct val="80000"/>
              <a:buFont typeface="Courier New" panose="02070309020205020404" pitchFamily="49" charset="0"/>
              <a:buChar char="o"/>
              <a:defRPr sz="1500" kern="1200" baseline="0">
                <a:solidFill>
                  <a:schemeClr val="lt1"/>
                </a:solidFill>
                <a:latin typeface="+mn-lt"/>
                <a:ea typeface="+mn-ea"/>
                <a:cs typeface="+mn-cs"/>
              </a:defRPr>
            </a:lvl3pPr>
            <a:lvl4pPr marL="1600200" indent="-228600" algn="l" defTabSz="914400" rtl="0" eaLnBrk="1" latinLnBrk="0" hangingPunct="1">
              <a:lnSpc>
                <a:spcPct val="90000"/>
              </a:lnSpc>
              <a:spcBef>
                <a:spcPts val="500"/>
              </a:spcBef>
              <a:buClr>
                <a:schemeClr val="accent3"/>
              </a:buClr>
              <a:buSzPct val="60000"/>
              <a:buFont typeface="Wingdings" panose="05000000000000000000" pitchFamily="2" charset="2"/>
              <a:buChar char="q"/>
              <a:defRPr sz="1400" kern="1200" baseline="0">
                <a:solidFill>
                  <a:schemeClr val="lt1"/>
                </a:solidFill>
                <a:latin typeface="+mn-lt"/>
                <a:ea typeface="+mn-ea"/>
                <a:cs typeface="+mn-cs"/>
              </a:defRPr>
            </a:lvl4pPr>
            <a:lvl5pPr marL="2057400" indent="-228600" algn="l" defTabSz="914400" rtl="0" eaLnBrk="1" latinLnBrk="0" hangingPunct="1">
              <a:lnSpc>
                <a:spcPct val="90000"/>
              </a:lnSpc>
              <a:spcBef>
                <a:spcPts val="500"/>
              </a:spcBef>
              <a:buClr>
                <a:schemeClr val="accent3"/>
              </a:buClr>
              <a:buFont typeface="Arial" panose="020B0604020202020204" pitchFamily="34" charset="0"/>
              <a:buChar char="-"/>
              <a:defRPr sz="1200" kern="1200" baseline="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lgn="ctr">
              <a:buFont typeface="Arial" panose="020B0604020202020204" pitchFamily="34" charset="0"/>
              <a:buNone/>
            </a:pPr>
            <a:r>
              <a:rPr lang="en-US" dirty="0">
                <a:solidFill>
                  <a:schemeClr val="tx1"/>
                </a:solidFill>
                <a:latin typeface="Body Level 1"/>
              </a:rPr>
              <a:t>Jump Statements</a:t>
            </a:r>
          </a:p>
        </p:txBody>
      </p:sp>
      <p:cxnSp>
        <p:nvCxnSpPr>
          <p:cNvPr id="11" name="Straight Arrow Connector 10">
            <a:extLst>
              <a:ext uri="{FF2B5EF4-FFF2-40B4-BE49-F238E27FC236}">
                <a16:creationId xmlns:a16="http://schemas.microsoft.com/office/drawing/2014/main" id="{375E23C0-0B5C-4DF0-B5AA-EE388564C93D}"/>
              </a:ext>
            </a:extLst>
          </p:cNvPr>
          <p:cNvCxnSpPr>
            <a:cxnSpLocks/>
            <a:stCxn id="7" idx="3"/>
          </p:cNvCxnSpPr>
          <p:nvPr/>
        </p:nvCxnSpPr>
        <p:spPr>
          <a:xfrm flipV="1">
            <a:off x="5105400" y="1309587"/>
            <a:ext cx="1981200" cy="732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Content Placeholder 6">
            <a:extLst>
              <a:ext uri="{FF2B5EF4-FFF2-40B4-BE49-F238E27FC236}">
                <a16:creationId xmlns:a16="http://schemas.microsoft.com/office/drawing/2014/main" id="{E37E3A97-ECF5-4FE1-8AEE-8A86F8C0AA3C}"/>
              </a:ext>
            </a:extLst>
          </p:cNvPr>
          <p:cNvSpPr txBox="1">
            <a:spLocks/>
          </p:cNvSpPr>
          <p:nvPr/>
        </p:nvSpPr>
        <p:spPr>
          <a:xfrm>
            <a:off x="7062536" y="1170011"/>
            <a:ext cx="1981200" cy="429260"/>
          </a:xfrm>
          <a:prstGeom prst="rect">
            <a:avLst/>
          </a:prstGeom>
          <a:solidFill>
            <a:srgbClr val="F9FC8E"/>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228600" indent="-228600" algn="l" defTabSz="914400" rtl="0" eaLnBrk="1" latinLnBrk="0" hangingPunct="1">
              <a:lnSpc>
                <a:spcPct val="90000"/>
              </a:lnSpc>
              <a:spcBef>
                <a:spcPts val="1000"/>
              </a:spcBef>
              <a:buClr>
                <a:schemeClr val="accent3"/>
              </a:buClr>
              <a:buFont typeface="Arial" panose="020B0604020202020204" pitchFamily="34" charset="0"/>
              <a:buChar char="•"/>
              <a:defRPr sz="1800" kern="1200" baseline="0">
                <a:solidFill>
                  <a:schemeClr val="lt1"/>
                </a:solidFill>
                <a:latin typeface="+mn-lt"/>
                <a:ea typeface="+mn-ea"/>
                <a:cs typeface="+mn-cs"/>
              </a:defRPr>
            </a:lvl1pPr>
            <a:lvl2pPr marL="685800" indent="-228600" algn="l" defTabSz="914400" rtl="0" eaLnBrk="1" latinLnBrk="0" hangingPunct="1">
              <a:lnSpc>
                <a:spcPct val="90000"/>
              </a:lnSpc>
              <a:spcBef>
                <a:spcPts val="500"/>
              </a:spcBef>
              <a:buClr>
                <a:schemeClr val="accent3"/>
              </a:buClr>
              <a:buSzPct val="100000"/>
              <a:buFont typeface="Wingdings" panose="05000000000000000000" pitchFamily="2" charset="2"/>
              <a:buChar char="§"/>
              <a:defRPr sz="1600" kern="1200" baseline="0">
                <a:solidFill>
                  <a:schemeClr val="lt1"/>
                </a:solidFill>
                <a:latin typeface="+mn-lt"/>
                <a:ea typeface="+mn-ea"/>
                <a:cs typeface="+mn-cs"/>
              </a:defRPr>
            </a:lvl2pPr>
            <a:lvl3pPr marL="1143000" indent="-228600" algn="l" defTabSz="914400" rtl="0" eaLnBrk="1" latinLnBrk="0" hangingPunct="1">
              <a:lnSpc>
                <a:spcPct val="90000"/>
              </a:lnSpc>
              <a:spcBef>
                <a:spcPts val="500"/>
              </a:spcBef>
              <a:buClr>
                <a:schemeClr val="accent3"/>
              </a:buClr>
              <a:buSzPct val="80000"/>
              <a:buFont typeface="Courier New" panose="02070309020205020404" pitchFamily="49" charset="0"/>
              <a:buChar char="o"/>
              <a:defRPr sz="1500" kern="1200" baseline="0">
                <a:solidFill>
                  <a:schemeClr val="lt1"/>
                </a:solidFill>
                <a:latin typeface="+mn-lt"/>
                <a:ea typeface="+mn-ea"/>
                <a:cs typeface="+mn-cs"/>
              </a:defRPr>
            </a:lvl3pPr>
            <a:lvl4pPr marL="1600200" indent="-228600" algn="l" defTabSz="914400" rtl="0" eaLnBrk="1" latinLnBrk="0" hangingPunct="1">
              <a:lnSpc>
                <a:spcPct val="90000"/>
              </a:lnSpc>
              <a:spcBef>
                <a:spcPts val="500"/>
              </a:spcBef>
              <a:buClr>
                <a:schemeClr val="accent3"/>
              </a:buClr>
              <a:buSzPct val="60000"/>
              <a:buFont typeface="Wingdings" panose="05000000000000000000" pitchFamily="2" charset="2"/>
              <a:buChar char="q"/>
              <a:defRPr sz="1400" kern="1200" baseline="0">
                <a:solidFill>
                  <a:schemeClr val="lt1"/>
                </a:solidFill>
                <a:latin typeface="+mn-lt"/>
                <a:ea typeface="+mn-ea"/>
                <a:cs typeface="+mn-cs"/>
              </a:defRPr>
            </a:lvl4pPr>
            <a:lvl5pPr marL="2057400" indent="-228600" algn="l" defTabSz="914400" rtl="0" eaLnBrk="1" latinLnBrk="0" hangingPunct="1">
              <a:lnSpc>
                <a:spcPct val="90000"/>
              </a:lnSpc>
              <a:spcBef>
                <a:spcPts val="500"/>
              </a:spcBef>
              <a:buClr>
                <a:schemeClr val="accent3"/>
              </a:buClr>
              <a:buFont typeface="Arial" panose="020B0604020202020204" pitchFamily="34" charset="0"/>
              <a:buChar char="-"/>
              <a:defRPr sz="1200" kern="1200" baseline="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lgn="ctr">
              <a:buFont typeface="Arial" panose="020B0604020202020204" pitchFamily="34" charset="0"/>
              <a:buNone/>
            </a:pPr>
            <a:r>
              <a:rPr lang="en-US" dirty="0">
                <a:solidFill>
                  <a:schemeClr val="tx1"/>
                </a:solidFill>
                <a:latin typeface="Body Level 1"/>
              </a:rPr>
              <a:t>If else</a:t>
            </a:r>
          </a:p>
        </p:txBody>
      </p:sp>
      <p:sp>
        <p:nvSpPr>
          <p:cNvPr id="14" name="Content Placeholder 6">
            <a:extLst>
              <a:ext uri="{FF2B5EF4-FFF2-40B4-BE49-F238E27FC236}">
                <a16:creationId xmlns:a16="http://schemas.microsoft.com/office/drawing/2014/main" id="{05535D25-6115-4485-9401-FE5C74E2100D}"/>
              </a:ext>
            </a:extLst>
          </p:cNvPr>
          <p:cNvSpPr txBox="1">
            <a:spLocks/>
          </p:cNvSpPr>
          <p:nvPr/>
        </p:nvSpPr>
        <p:spPr>
          <a:xfrm>
            <a:off x="7038473" y="1777637"/>
            <a:ext cx="1981200" cy="429260"/>
          </a:xfrm>
          <a:prstGeom prst="rect">
            <a:avLst/>
          </a:prstGeom>
          <a:solidFill>
            <a:srgbClr val="F9FC8E"/>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228600" indent="-228600" algn="l" defTabSz="914400" rtl="0" eaLnBrk="1" latinLnBrk="0" hangingPunct="1">
              <a:lnSpc>
                <a:spcPct val="90000"/>
              </a:lnSpc>
              <a:spcBef>
                <a:spcPts val="1000"/>
              </a:spcBef>
              <a:buClr>
                <a:schemeClr val="accent3"/>
              </a:buClr>
              <a:buFont typeface="Arial" panose="020B0604020202020204" pitchFamily="34" charset="0"/>
              <a:buChar char="•"/>
              <a:defRPr sz="1800" kern="1200" baseline="0">
                <a:solidFill>
                  <a:schemeClr val="lt1"/>
                </a:solidFill>
                <a:latin typeface="+mn-lt"/>
                <a:ea typeface="+mn-ea"/>
                <a:cs typeface="+mn-cs"/>
              </a:defRPr>
            </a:lvl1pPr>
            <a:lvl2pPr marL="685800" indent="-228600" algn="l" defTabSz="914400" rtl="0" eaLnBrk="1" latinLnBrk="0" hangingPunct="1">
              <a:lnSpc>
                <a:spcPct val="90000"/>
              </a:lnSpc>
              <a:spcBef>
                <a:spcPts val="500"/>
              </a:spcBef>
              <a:buClr>
                <a:schemeClr val="accent3"/>
              </a:buClr>
              <a:buSzPct val="100000"/>
              <a:buFont typeface="Wingdings" panose="05000000000000000000" pitchFamily="2" charset="2"/>
              <a:buChar char="§"/>
              <a:defRPr sz="1600" kern="1200" baseline="0">
                <a:solidFill>
                  <a:schemeClr val="lt1"/>
                </a:solidFill>
                <a:latin typeface="+mn-lt"/>
                <a:ea typeface="+mn-ea"/>
                <a:cs typeface="+mn-cs"/>
              </a:defRPr>
            </a:lvl2pPr>
            <a:lvl3pPr marL="1143000" indent="-228600" algn="l" defTabSz="914400" rtl="0" eaLnBrk="1" latinLnBrk="0" hangingPunct="1">
              <a:lnSpc>
                <a:spcPct val="90000"/>
              </a:lnSpc>
              <a:spcBef>
                <a:spcPts val="500"/>
              </a:spcBef>
              <a:buClr>
                <a:schemeClr val="accent3"/>
              </a:buClr>
              <a:buSzPct val="80000"/>
              <a:buFont typeface="Courier New" panose="02070309020205020404" pitchFamily="49" charset="0"/>
              <a:buChar char="o"/>
              <a:defRPr sz="1500" kern="1200" baseline="0">
                <a:solidFill>
                  <a:schemeClr val="lt1"/>
                </a:solidFill>
                <a:latin typeface="+mn-lt"/>
                <a:ea typeface="+mn-ea"/>
                <a:cs typeface="+mn-cs"/>
              </a:defRPr>
            </a:lvl3pPr>
            <a:lvl4pPr marL="1600200" indent="-228600" algn="l" defTabSz="914400" rtl="0" eaLnBrk="1" latinLnBrk="0" hangingPunct="1">
              <a:lnSpc>
                <a:spcPct val="90000"/>
              </a:lnSpc>
              <a:spcBef>
                <a:spcPts val="500"/>
              </a:spcBef>
              <a:buClr>
                <a:schemeClr val="accent3"/>
              </a:buClr>
              <a:buSzPct val="60000"/>
              <a:buFont typeface="Wingdings" panose="05000000000000000000" pitchFamily="2" charset="2"/>
              <a:buChar char="q"/>
              <a:defRPr sz="1400" kern="1200" baseline="0">
                <a:solidFill>
                  <a:schemeClr val="lt1"/>
                </a:solidFill>
                <a:latin typeface="+mn-lt"/>
                <a:ea typeface="+mn-ea"/>
                <a:cs typeface="+mn-cs"/>
              </a:defRPr>
            </a:lvl4pPr>
            <a:lvl5pPr marL="2057400" indent="-228600" algn="l" defTabSz="914400" rtl="0" eaLnBrk="1" latinLnBrk="0" hangingPunct="1">
              <a:lnSpc>
                <a:spcPct val="90000"/>
              </a:lnSpc>
              <a:spcBef>
                <a:spcPts val="500"/>
              </a:spcBef>
              <a:buClr>
                <a:schemeClr val="accent3"/>
              </a:buClr>
              <a:buFont typeface="Arial" panose="020B0604020202020204" pitchFamily="34" charset="0"/>
              <a:buChar char="-"/>
              <a:defRPr sz="1200" kern="1200" baseline="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lgn="ctr">
              <a:buFont typeface="Arial" panose="020B0604020202020204" pitchFamily="34" charset="0"/>
              <a:buNone/>
            </a:pPr>
            <a:r>
              <a:rPr lang="en-US" dirty="0">
                <a:solidFill>
                  <a:schemeClr val="tx1"/>
                </a:solidFill>
                <a:latin typeface="Body Level 1"/>
              </a:rPr>
              <a:t>nested if</a:t>
            </a:r>
          </a:p>
        </p:txBody>
      </p:sp>
      <p:sp>
        <p:nvSpPr>
          <p:cNvPr id="15" name="Content Placeholder 6">
            <a:extLst>
              <a:ext uri="{FF2B5EF4-FFF2-40B4-BE49-F238E27FC236}">
                <a16:creationId xmlns:a16="http://schemas.microsoft.com/office/drawing/2014/main" id="{254F51E6-4FDF-4FA6-BD8F-11D8945A28D2}"/>
              </a:ext>
            </a:extLst>
          </p:cNvPr>
          <p:cNvSpPr txBox="1">
            <a:spLocks/>
          </p:cNvSpPr>
          <p:nvPr/>
        </p:nvSpPr>
        <p:spPr>
          <a:xfrm>
            <a:off x="7058526" y="2373268"/>
            <a:ext cx="1981200" cy="429260"/>
          </a:xfrm>
          <a:prstGeom prst="rect">
            <a:avLst/>
          </a:prstGeom>
          <a:solidFill>
            <a:srgbClr val="F9FC8E"/>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228600" indent="-228600" algn="l" defTabSz="914400" rtl="0" eaLnBrk="1" latinLnBrk="0" hangingPunct="1">
              <a:lnSpc>
                <a:spcPct val="90000"/>
              </a:lnSpc>
              <a:spcBef>
                <a:spcPts val="1000"/>
              </a:spcBef>
              <a:buClr>
                <a:schemeClr val="accent3"/>
              </a:buClr>
              <a:buFont typeface="Arial" panose="020B0604020202020204" pitchFamily="34" charset="0"/>
              <a:buChar char="•"/>
              <a:defRPr sz="1800" kern="1200" baseline="0">
                <a:solidFill>
                  <a:schemeClr val="lt1"/>
                </a:solidFill>
                <a:latin typeface="+mn-lt"/>
                <a:ea typeface="+mn-ea"/>
                <a:cs typeface="+mn-cs"/>
              </a:defRPr>
            </a:lvl1pPr>
            <a:lvl2pPr marL="685800" indent="-228600" algn="l" defTabSz="914400" rtl="0" eaLnBrk="1" latinLnBrk="0" hangingPunct="1">
              <a:lnSpc>
                <a:spcPct val="90000"/>
              </a:lnSpc>
              <a:spcBef>
                <a:spcPts val="500"/>
              </a:spcBef>
              <a:buClr>
                <a:schemeClr val="accent3"/>
              </a:buClr>
              <a:buSzPct val="100000"/>
              <a:buFont typeface="Wingdings" panose="05000000000000000000" pitchFamily="2" charset="2"/>
              <a:buChar char="§"/>
              <a:defRPr sz="1600" kern="1200" baseline="0">
                <a:solidFill>
                  <a:schemeClr val="lt1"/>
                </a:solidFill>
                <a:latin typeface="+mn-lt"/>
                <a:ea typeface="+mn-ea"/>
                <a:cs typeface="+mn-cs"/>
              </a:defRPr>
            </a:lvl2pPr>
            <a:lvl3pPr marL="1143000" indent="-228600" algn="l" defTabSz="914400" rtl="0" eaLnBrk="1" latinLnBrk="0" hangingPunct="1">
              <a:lnSpc>
                <a:spcPct val="90000"/>
              </a:lnSpc>
              <a:spcBef>
                <a:spcPts val="500"/>
              </a:spcBef>
              <a:buClr>
                <a:schemeClr val="accent3"/>
              </a:buClr>
              <a:buSzPct val="80000"/>
              <a:buFont typeface="Courier New" panose="02070309020205020404" pitchFamily="49" charset="0"/>
              <a:buChar char="o"/>
              <a:defRPr sz="1500" kern="1200" baseline="0">
                <a:solidFill>
                  <a:schemeClr val="lt1"/>
                </a:solidFill>
                <a:latin typeface="+mn-lt"/>
                <a:ea typeface="+mn-ea"/>
                <a:cs typeface="+mn-cs"/>
              </a:defRPr>
            </a:lvl3pPr>
            <a:lvl4pPr marL="1600200" indent="-228600" algn="l" defTabSz="914400" rtl="0" eaLnBrk="1" latinLnBrk="0" hangingPunct="1">
              <a:lnSpc>
                <a:spcPct val="90000"/>
              </a:lnSpc>
              <a:spcBef>
                <a:spcPts val="500"/>
              </a:spcBef>
              <a:buClr>
                <a:schemeClr val="accent3"/>
              </a:buClr>
              <a:buSzPct val="60000"/>
              <a:buFont typeface="Wingdings" panose="05000000000000000000" pitchFamily="2" charset="2"/>
              <a:buChar char="q"/>
              <a:defRPr sz="1400" kern="1200" baseline="0">
                <a:solidFill>
                  <a:schemeClr val="lt1"/>
                </a:solidFill>
                <a:latin typeface="+mn-lt"/>
                <a:ea typeface="+mn-ea"/>
                <a:cs typeface="+mn-cs"/>
              </a:defRPr>
            </a:lvl4pPr>
            <a:lvl5pPr marL="2057400" indent="-228600" algn="l" defTabSz="914400" rtl="0" eaLnBrk="1" latinLnBrk="0" hangingPunct="1">
              <a:lnSpc>
                <a:spcPct val="90000"/>
              </a:lnSpc>
              <a:spcBef>
                <a:spcPts val="500"/>
              </a:spcBef>
              <a:buClr>
                <a:schemeClr val="accent3"/>
              </a:buClr>
              <a:buFont typeface="Arial" panose="020B0604020202020204" pitchFamily="34" charset="0"/>
              <a:buChar char="-"/>
              <a:defRPr sz="1200" kern="1200" baseline="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lgn="ctr">
              <a:buFont typeface="Arial" panose="020B0604020202020204" pitchFamily="34" charset="0"/>
              <a:buNone/>
            </a:pPr>
            <a:r>
              <a:rPr lang="en-US" dirty="0">
                <a:solidFill>
                  <a:schemeClr val="tx1"/>
                </a:solidFill>
                <a:latin typeface="Body Level 1"/>
              </a:rPr>
              <a:t>switch</a:t>
            </a:r>
          </a:p>
        </p:txBody>
      </p:sp>
      <p:sp>
        <p:nvSpPr>
          <p:cNvPr id="16" name="Content Placeholder 6">
            <a:extLst>
              <a:ext uri="{FF2B5EF4-FFF2-40B4-BE49-F238E27FC236}">
                <a16:creationId xmlns:a16="http://schemas.microsoft.com/office/drawing/2014/main" id="{02AA478F-EA80-4F7D-BC67-BDE534AF5792}"/>
              </a:ext>
            </a:extLst>
          </p:cNvPr>
          <p:cNvSpPr txBox="1">
            <a:spLocks/>
          </p:cNvSpPr>
          <p:nvPr/>
        </p:nvSpPr>
        <p:spPr>
          <a:xfrm>
            <a:off x="7042484" y="3079055"/>
            <a:ext cx="1981200" cy="42926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228600" indent="-228600" algn="l" defTabSz="914400" rtl="0" eaLnBrk="1" latinLnBrk="0" hangingPunct="1">
              <a:lnSpc>
                <a:spcPct val="90000"/>
              </a:lnSpc>
              <a:spcBef>
                <a:spcPts val="1000"/>
              </a:spcBef>
              <a:buClr>
                <a:schemeClr val="accent3"/>
              </a:buClr>
              <a:buFont typeface="Arial" panose="020B0604020202020204" pitchFamily="34" charset="0"/>
              <a:buChar char="•"/>
              <a:defRPr sz="1800" kern="1200" baseline="0">
                <a:solidFill>
                  <a:schemeClr val="lt1"/>
                </a:solidFill>
                <a:latin typeface="+mn-lt"/>
                <a:ea typeface="+mn-ea"/>
                <a:cs typeface="+mn-cs"/>
              </a:defRPr>
            </a:lvl1pPr>
            <a:lvl2pPr marL="685800" indent="-228600" algn="l" defTabSz="914400" rtl="0" eaLnBrk="1" latinLnBrk="0" hangingPunct="1">
              <a:lnSpc>
                <a:spcPct val="90000"/>
              </a:lnSpc>
              <a:spcBef>
                <a:spcPts val="500"/>
              </a:spcBef>
              <a:buClr>
                <a:schemeClr val="accent3"/>
              </a:buClr>
              <a:buSzPct val="100000"/>
              <a:buFont typeface="Wingdings" panose="05000000000000000000" pitchFamily="2" charset="2"/>
              <a:buChar char="§"/>
              <a:defRPr sz="1600" kern="1200" baseline="0">
                <a:solidFill>
                  <a:schemeClr val="lt1"/>
                </a:solidFill>
                <a:latin typeface="+mn-lt"/>
                <a:ea typeface="+mn-ea"/>
                <a:cs typeface="+mn-cs"/>
              </a:defRPr>
            </a:lvl2pPr>
            <a:lvl3pPr marL="1143000" indent="-228600" algn="l" defTabSz="914400" rtl="0" eaLnBrk="1" latinLnBrk="0" hangingPunct="1">
              <a:lnSpc>
                <a:spcPct val="90000"/>
              </a:lnSpc>
              <a:spcBef>
                <a:spcPts val="500"/>
              </a:spcBef>
              <a:buClr>
                <a:schemeClr val="accent3"/>
              </a:buClr>
              <a:buSzPct val="80000"/>
              <a:buFont typeface="Courier New" panose="02070309020205020404" pitchFamily="49" charset="0"/>
              <a:buChar char="o"/>
              <a:defRPr sz="1500" kern="1200" baseline="0">
                <a:solidFill>
                  <a:schemeClr val="lt1"/>
                </a:solidFill>
                <a:latin typeface="+mn-lt"/>
                <a:ea typeface="+mn-ea"/>
                <a:cs typeface="+mn-cs"/>
              </a:defRPr>
            </a:lvl3pPr>
            <a:lvl4pPr marL="1600200" indent="-228600" algn="l" defTabSz="914400" rtl="0" eaLnBrk="1" latinLnBrk="0" hangingPunct="1">
              <a:lnSpc>
                <a:spcPct val="90000"/>
              </a:lnSpc>
              <a:spcBef>
                <a:spcPts val="500"/>
              </a:spcBef>
              <a:buClr>
                <a:schemeClr val="accent3"/>
              </a:buClr>
              <a:buSzPct val="60000"/>
              <a:buFont typeface="Wingdings" panose="05000000000000000000" pitchFamily="2" charset="2"/>
              <a:buChar char="q"/>
              <a:defRPr sz="1400" kern="1200" baseline="0">
                <a:solidFill>
                  <a:schemeClr val="lt1"/>
                </a:solidFill>
                <a:latin typeface="+mn-lt"/>
                <a:ea typeface="+mn-ea"/>
                <a:cs typeface="+mn-cs"/>
              </a:defRPr>
            </a:lvl4pPr>
            <a:lvl5pPr marL="2057400" indent="-228600" algn="l" defTabSz="914400" rtl="0" eaLnBrk="1" latinLnBrk="0" hangingPunct="1">
              <a:lnSpc>
                <a:spcPct val="90000"/>
              </a:lnSpc>
              <a:spcBef>
                <a:spcPts val="500"/>
              </a:spcBef>
              <a:buClr>
                <a:schemeClr val="accent3"/>
              </a:buClr>
              <a:buFont typeface="Arial" panose="020B0604020202020204" pitchFamily="34" charset="0"/>
              <a:buChar char="-"/>
              <a:defRPr sz="1200" kern="1200" baseline="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lgn="ctr">
              <a:buFont typeface="Arial" panose="020B0604020202020204" pitchFamily="34" charset="0"/>
              <a:buNone/>
            </a:pPr>
            <a:r>
              <a:rPr lang="en-US" dirty="0">
                <a:solidFill>
                  <a:schemeClr val="tx1"/>
                </a:solidFill>
                <a:latin typeface="Body Level 1"/>
              </a:rPr>
              <a:t>for</a:t>
            </a:r>
          </a:p>
        </p:txBody>
      </p:sp>
      <p:sp>
        <p:nvSpPr>
          <p:cNvPr id="17" name="Content Placeholder 6">
            <a:extLst>
              <a:ext uri="{FF2B5EF4-FFF2-40B4-BE49-F238E27FC236}">
                <a16:creationId xmlns:a16="http://schemas.microsoft.com/office/drawing/2014/main" id="{D17920E4-D557-4038-9898-698E5B9998B4}"/>
              </a:ext>
            </a:extLst>
          </p:cNvPr>
          <p:cNvSpPr txBox="1">
            <a:spLocks/>
          </p:cNvSpPr>
          <p:nvPr/>
        </p:nvSpPr>
        <p:spPr>
          <a:xfrm>
            <a:off x="7058526" y="3686681"/>
            <a:ext cx="1981200" cy="42926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228600" indent="-228600" algn="l" defTabSz="914400" rtl="0" eaLnBrk="1" latinLnBrk="0" hangingPunct="1">
              <a:lnSpc>
                <a:spcPct val="90000"/>
              </a:lnSpc>
              <a:spcBef>
                <a:spcPts val="1000"/>
              </a:spcBef>
              <a:buClr>
                <a:schemeClr val="accent3"/>
              </a:buClr>
              <a:buFont typeface="Arial" panose="020B0604020202020204" pitchFamily="34" charset="0"/>
              <a:buChar char="•"/>
              <a:defRPr sz="1800" kern="1200" baseline="0">
                <a:solidFill>
                  <a:schemeClr val="lt1"/>
                </a:solidFill>
                <a:latin typeface="+mn-lt"/>
                <a:ea typeface="+mn-ea"/>
                <a:cs typeface="+mn-cs"/>
              </a:defRPr>
            </a:lvl1pPr>
            <a:lvl2pPr marL="685800" indent="-228600" algn="l" defTabSz="914400" rtl="0" eaLnBrk="1" latinLnBrk="0" hangingPunct="1">
              <a:lnSpc>
                <a:spcPct val="90000"/>
              </a:lnSpc>
              <a:spcBef>
                <a:spcPts val="500"/>
              </a:spcBef>
              <a:buClr>
                <a:schemeClr val="accent3"/>
              </a:buClr>
              <a:buSzPct val="100000"/>
              <a:buFont typeface="Wingdings" panose="05000000000000000000" pitchFamily="2" charset="2"/>
              <a:buChar char="§"/>
              <a:defRPr sz="1600" kern="1200" baseline="0">
                <a:solidFill>
                  <a:schemeClr val="lt1"/>
                </a:solidFill>
                <a:latin typeface="+mn-lt"/>
                <a:ea typeface="+mn-ea"/>
                <a:cs typeface="+mn-cs"/>
              </a:defRPr>
            </a:lvl2pPr>
            <a:lvl3pPr marL="1143000" indent="-228600" algn="l" defTabSz="914400" rtl="0" eaLnBrk="1" latinLnBrk="0" hangingPunct="1">
              <a:lnSpc>
                <a:spcPct val="90000"/>
              </a:lnSpc>
              <a:spcBef>
                <a:spcPts val="500"/>
              </a:spcBef>
              <a:buClr>
                <a:schemeClr val="accent3"/>
              </a:buClr>
              <a:buSzPct val="80000"/>
              <a:buFont typeface="Courier New" panose="02070309020205020404" pitchFamily="49" charset="0"/>
              <a:buChar char="o"/>
              <a:defRPr sz="1500" kern="1200" baseline="0">
                <a:solidFill>
                  <a:schemeClr val="lt1"/>
                </a:solidFill>
                <a:latin typeface="+mn-lt"/>
                <a:ea typeface="+mn-ea"/>
                <a:cs typeface="+mn-cs"/>
              </a:defRPr>
            </a:lvl3pPr>
            <a:lvl4pPr marL="1600200" indent="-228600" algn="l" defTabSz="914400" rtl="0" eaLnBrk="1" latinLnBrk="0" hangingPunct="1">
              <a:lnSpc>
                <a:spcPct val="90000"/>
              </a:lnSpc>
              <a:spcBef>
                <a:spcPts val="500"/>
              </a:spcBef>
              <a:buClr>
                <a:schemeClr val="accent3"/>
              </a:buClr>
              <a:buSzPct val="60000"/>
              <a:buFont typeface="Wingdings" panose="05000000000000000000" pitchFamily="2" charset="2"/>
              <a:buChar char="q"/>
              <a:defRPr sz="1400" kern="1200" baseline="0">
                <a:solidFill>
                  <a:schemeClr val="lt1"/>
                </a:solidFill>
                <a:latin typeface="+mn-lt"/>
                <a:ea typeface="+mn-ea"/>
                <a:cs typeface="+mn-cs"/>
              </a:defRPr>
            </a:lvl4pPr>
            <a:lvl5pPr marL="2057400" indent="-228600" algn="l" defTabSz="914400" rtl="0" eaLnBrk="1" latinLnBrk="0" hangingPunct="1">
              <a:lnSpc>
                <a:spcPct val="90000"/>
              </a:lnSpc>
              <a:spcBef>
                <a:spcPts val="500"/>
              </a:spcBef>
              <a:buClr>
                <a:schemeClr val="accent3"/>
              </a:buClr>
              <a:buFont typeface="Arial" panose="020B0604020202020204" pitchFamily="34" charset="0"/>
              <a:buChar char="-"/>
              <a:defRPr sz="1200" kern="1200" baseline="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lgn="ctr">
              <a:buFont typeface="Arial" panose="020B0604020202020204" pitchFamily="34" charset="0"/>
              <a:buNone/>
            </a:pPr>
            <a:r>
              <a:rPr lang="en-US" dirty="0">
                <a:solidFill>
                  <a:schemeClr val="tx1"/>
                </a:solidFill>
                <a:latin typeface="Body Level 1"/>
              </a:rPr>
              <a:t>while</a:t>
            </a:r>
          </a:p>
        </p:txBody>
      </p:sp>
      <p:sp>
        <p:nvSpPr>
          <p:cNvPr id="18" name="Content Placeholder 6">
            <a:extLst>
              <a:ext uri="{FF2B5EF4-FFF2-40B4-BE49-F238E27FC236}">
                <a16:creationId xmlns:a16="http://schemas.microsoft.com/office/drawing/2014/main" id="{2641BC9D-C3A5-4367-88EA-C6055BDF97E5}"/>
              </a:ext>
            </a:extLst>
          </p:cNvPr>
          <p:cNvSpPr txBox="1">
            <a:spLocks/>
          </p:cNvSpPr>
          <p:nvPr/>
        </p:nvSpPr>
        <p:spPr>
          <a:xfrm>
            <a:off x="7038473" y="4330766"/>
            <a:ext cx="1981200" cy="429260"/>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228600" indent="-228600" algn="l" defTabSz="914400" rtl="0" eaLnBrk="1" latinLnBrk="0" hangingPunct="1">
              <a:lnSpc>
                <a:spcPct val="90000"/>
              </a:lnSpc>
              <a:spcBef>
                <a:spcPts val="1000"/>
              </a:spcBef>
              <a:buClr>
                <a:schemeClr val="accent3"/>
              </a:buClr>
              <a:buFont typeface="Arial" panose="020B0604020202020204" pitchFamily="34" charset="0"/>
              <a:buChar char="•"/>
              <a:defRPr sz="1800" kern="1200" baseline="0">
                <a:solidFill>
                  <a:schemeClr val="lt1"/>
                </a:solidFill>
                <a:latin typeface="+mn-lt"/>
                <a:ea typeface="+mn-ea"/>
                <a:cs typeface="+mn-cs"/>
              </a:defRPr>
            </a:lvl1pPr>
            <a:lvl2pPr marL="685800" indent="-228600" algn="l" defTabSz="914400" rtl="0" eaLnBrk="1" latinLnBrk="0" hangingPunct="1">
              <a:lnSpc>
                <a:spcPct val="90000"/>
              </a:lnSpc>
              <a:spcBef>
                <a:spcPts val="500"/>
              </a:spcBef>
              <a:buClr>
                <a:schemeClr val="accent3"/>
              </a:buClr>
              <a:buSzPct val="100000"/>
              <a:buFont typeface="Wingdings" panose="05000000000000000000" pitchFamily="2" charset="2"/>
              <a:buChar char="§"/>
              <a:defRPr sz="1600" kern="1200" baseline="0">
                <a:solidFill>
                  <a:schemeClr val="lt1"/>
                </a:solidFill>
                <a:latin typeface="+mn-lt"/>
                <a:ea typeface="+mn-ea"/>
                <a:cs typeface="+mn-cs"/>
              </a:defRPr>
            </a:lvl2pPr>
            <a:lvl3pPr marL="1143000" indent="-228600" algn="l" defTabSz="914400" rtl="0" eaLnBrk="1" latinLnBrk="0" hangingPunct="1">
              <a:lnSpc>
                <a:spcPct val="90000"/>
              </a:lnSpc>
              <a:spcBef>
                <a:spcPts val="500"/>
              </a:spcBef>
              <a:buClr>
                <a:schemeClr val="accent3"/>
              </a:buClr>
              <a:buSzPct val="80000"/>
              <a:buFont typeface="Courier New" panose="02070309020205020404" pitchFamily="49" charset="0"/>
              <a:buChar char="o"/>
              <a:defRPr sz="1500" kern="1200" baseline="0">
                <a:solidFill>
                  <a:schemeClr val="lt1"/>
                </a:solidFill>
                <a:latin typeface="+mn-lt"/>
                <a:ea typeface="+mn-ea"/>
                <a:cs typeface="+mn-cs"/>
              </a:defRPr>
            </a:lvl3pPr>
            <a:lvl4pPr marL="1600200" indent="-228600" algn="l" defTabSz="914400" rtl="0" eaLnBrk="1" latinLnBrk="0" hangingPunct="1">
              <a:lnSpc>
                <a:spcPct val="90000"/>
              </a:lnSpc>
              <a:spcBef>
                <a:spcPts val="500"/>
              </a:spcBef>
              <a:buClr>
                <a:schemeClr val="accent3"/>
              </a:buClr>
              <a:buSzPct val="60000"/>
              <a:buFont typeface="Wingdings" panose="05000000000000000000" pitchFamily="2" charset="2"/>
              <a:buChar char="q"/>
              <a:defRPr sz="1400" kern="1200" baseline="0">
                <a:solidFill>
                  <a:schemeClr val="lt1"/>
                </a:solidFill>
                <a:latin typeface="+mn-lt"/>
                <a:ea typeface="+mn-ea"/>
                <a:cs typeface="+mn-cs"/>
              </a:defRPr>
            </a:lvl4pPr>
            <a:lvl5pPr marL="2057400" indent="-228600" algn="l" defTabSz="914400" rtl="0" eaLnBrk="1" latinLnBrk="0" hangingPunct="1">
              <a:lnSpc>
                <a:spcPct val="90000"/>
              </a:lnSpc>
              <a:spcBef>
                <a:spcPts val="500"/>
              </a:spcBef>
              <a:buClr>
                <a:schemeClr val="accent3"/>
              </a:buClr>
              <a:buFont typeface="Arial" panose="020B0604020202020204" pitchFamily="34" charset="0"/>
              <a:buChar char="-"/>
              <a:defRPr sz="1200" kern="1200" baseline="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lgn="ctr">
              <a:buFont typeface="Arial" panose="020B0604020202020204" pitchFamily="34" charset="0"/>
              <a:buNone/>
            </a:pPr>
            <a:r>
              <a:rPr lang="en-US" dirty="0">
                <a:solidFill>
                  <a:schemeClr val="tx1"/>
                </a:solidFill>
                <a:latin typeface="Body Level 1"/>
              </a:rPr>
              <a:t>do while</a:t>
            </a:r>
          </a:p>
        </p:txBody>
      </p:sp>
      <p:sp>
        <p:nvSpPr>
          <p:cNvPr id="19" name="Content Placeholder 6">
            <a:extLst>
              <a:ext uri="{FF2B5EF4-FFF2-40B4-BE49-F238E27FC236}">
                <a16:creationId xmlns:a16="http://schemas.microsoft.com/office/drawing/2014/main" id="{A72E34C3-97D4-4541-8333-C7850E1246E8}"/>
              </a:ext>
            </a:extLst>
          </p:cNvPr>
          <p:cNvSpPr txBox="1">
            <a:spLocks/>
          </p:cNvSpPr>
          <p:nvPr/>
        </p:nvSpPr>
        <p:spPr>
          <a:xfrm>
            <a:off x="7038473" y="5102653"/>
            <a:ext cx="1981200" cy="429260"/>
          </a:xfrm>
          <a:prstGeom prst="rect">
            <a:avLst/>
          </a:prstGeom>
          <a:solidFill>
            <a:srgbClr val="6BA8D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228600" indent="-228600" algn="l" defTabSz="914400" rtl="0" eaLnBrk="1" latinLnBrk="0" hangingPunct="1">
              <a:lnSpc>
                <a:spcPct val="90000"/>
              </a:lnSpc>
              <a:spcBef>
                <a:spcPts val="1000"/>
              </a:spcBef>
              <a:buClr>
                <a:schemeClr val="accent3"/>
              </a:buClr>
              <a:buFont typeface="Arial" panose="020B0604020202020204" pitchFamily="34" charset="0"/>
              <a:buChar char="•"/>
              <a:defRPr sz="1800" kern="1200" baseline="0">
                <a:solidFill>
                  <a:schemeClr val="lt1"/>
                </a:solidFill>
                <a:latin typeface="+mn-lt"/>
                <a:ea typeface="+mn-ea"/>
                <a:cs typeface="+mn-cs"/>
              </a:defRPr>
            </a:lvl1pPr>
            <a:lvl2pPr marL="685800" indent="-228600" algn="l" defTabSz="914400" rtl="0" eaLnBrk="1" latinLnBrk="0" hangingPunct="1">
              <a:lnSpc>
                <a:spcPct val="90000"/>
              </a:lnSpc>
              <a:spcBef>
                <a:spcPts val="500"/>
              </a:spcBef>
              <a:buClr>
                <a:schemeClr val="accent3"/>
              </a:buClr>
              <a:buSzPct val="100000"/>
              <a:buFont typeface="Wingdings" panose="05000000000000000000" pitchFamily="2" charset="2"/>
              <a:buChar char="§"/>
              <a:defRPr sz="1600" kern="1200" baseline="0">
                <a:solidFill>
                  <a:schemeClr val="lt1"/>
                </a:solidFill>
                <a:latin typeface="+mn-lt"/>
                <a:ea typeface="+mn-ea"/>
                <a:cs typeface="+mn-cs"/>
              </a:defRPr>
            </a:lvl2pPr>
            <a:lvl3pPr marL="1143000" indent="-228600" algn="l" defTabSz="914400" rtl="0" eaLnBrk="1" latinLnBrk="0" hangingPunct="1">
              <a:lnSpc>
                <a:spcPct val="90000"/>
              </a:lnSpc>
              <a:spcBef>
                <a:spcPts val="500"/>
              </a:spcBef>
              <a:buClr>
                <a:schemeClr val="accent3"/>
              </a:buClr>
              <a:buSzPct val="80000"/>
              <a:buFont typeface="Courier New" panose="02070309020205020404" pitchFamily="49" charset="0"/>
              <a:buChar char="o"/>
              <a:defRPr sz="1500" kern="1200" baseline="0">
                <a:solidFill>
                  <a:schemeClr val="lt1"/>
                </a:solidFill>
                <a:latin typeface="+mn-lt"/>
                <a:ea typeface="+mn-ea"/>
                <a:cs typeface="+mn-cs"/>
              </a:defRPr>
            </a:lvl3pPr>
            <a:lvl4pPr marL="1600200" indent="-228600" algn="l" defTabSz="914400" rtl="0" eaLnBrk="1" latinLnBrk="0" hangingPunct="1">
              <a:lnSpc>
                <a:spcPct val="90000"/>
              </a:lnSpc>
              <a:spcBef>
                <a:spcPts val="500"/>
              </a:spcBef>
              <a:buClr>
                <a:schemeClr val="accent3"/>
              </a:buClr>
              <a:buSzPct val="60000"/>
              <a:buFont typeface="Wingdings" panose="05000000000000000000" pitchFamily="2" charset="2"/>
              <a:buChar char="q"/>
              <a:defRPr sz="1400" kern="1200" baseline="0">
                <a:solidFill>
                  <a:schemeClr val="lt1"/>
                </a:solidFill>
                <a:latin typeface="+mn-lt"/>
                <a:ea typeface="+mn-ea"/>
                <a:cs typeface="+mn-cs"/>
              </a:defRPr>
            </a:lvl4pPr>
            <a:lvl5pPr marL="2057400" indent="-228600" algn="l" defTabSz="914400" rtl="0" eaLnBrk="1" latinLnBrk="0" hangingPunct="1">
              <a:lnSpc>
                <a:spcPct val="90000"/>
              </a:lnSpc>
              <a:spcBef>
                <a:spcPts val="500"/>
              </a:spcBef>
              <a:buClr>
                <a:schemeClr val="accent3"/>
              </a:buClr>
              <a:buFont typeface="Arial" panose="020B0604020202020204" pitchFamily="34" charset="0"/>
              <a:buChar char="-"/>
              <a:defRPr sz="1200" kern="1200" baseline="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lgn="ctr">
              <a:buFont typeface="Arial" panose="020B0604020202020204" pitchFamily="34" charset="0"/>
              <a:buNone/>
            </a:pPr>
            <a:r>
              <a:rPr lang="en-US" dirty="0">
                <a:solidFill>
                  <a:schemeClr val="tx1"/>
                </a:solidFill>
                <a:latin typeface="Body Level 1"/>
              </a:rPr>
              <a:t>break</a:t>
            </a:r>
          </a:p>
        </p:txBody>
      </p:sp>
      <p:sp>
        <p:nvSpPr>
          <p:cNvPr id="20" name="Content Placeholder 6">
            <a:extLst>
              <a:ext uri="{FF2B5EF4-FFF2-40B4-BE49-F238E27FC236}">
                <a16:creationId xmlns:a16="http://schemas.microsoft.com/office/drawing/2014/main" id="{74B496A0-4C58-4EFE-8779-5F5C6C9CCA28}"/>
              </a:ext>
            </a:extLst>
          </p:cNvPr>
          <p:cNvSpPr txBox="1">
            <a:spLocks/>
          </p:cNvSpPr>
          <p:nvPr/>
        </p:nvSpPr>
        <p:spPr>
          <a:xfrm>
            <a:off x="7030452" y="5707149"/>
            <a:ext cx="1981200" cy="429260"/>
          </a:xfrm>
          <a:prstGeom prst="rect">
            <a:avLst/>
          </a:prstGeom>
          <a:solidFill>
            <a:srgbClr val="6BA8D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228600" indent="-228600" algn="l" defTabSz="914400" rtl="0" eaLnBrk="1" latinLnBrk="0" hangingPunct="1">
              <a:lnSpc>
                <a:spcPct val="90000"/>
              </a:lnSpc>
              <a:spcBef>
                <a:spcPts val="1000"/>
              </a:spcBef>
              <a:buClr>
                <a:schemeClr val="accent3"/>
              </a:buClr>
              <a:buFont typeface="Arial" panose="020B0604020202020204" pitchFamily="34" charset="0"/>
              <a:buChar char="•"/>
              <a:defRPr sz="1800" kern="1200" baseline="0">
                <a:solidFill>
                  <a:schemeClr val="lt1"/>
                </a:solidFill>
                <a:latin typeface="+mn-lt"/>
                <a:ea typeface="+mn-ea"/>
                <a:cs typeface="+mn-cs"/>
              </a:defRPr>
            </a:lvl1pPr>
            <a:lvl2pPr marL="685800" indent="-228600" algn="l" defTabSz="914400" rtl="0" eaLnBrk="1" latinLnBrk="0" hangingPunct="1">
              <a:lnSpc>
                <a:spcPct val="90000"/>
              </a:lnSpc>
              <a:spcBef>
                <a:spcPts val="500"/>
              </a:spcBef>
              <a:buClr>
                <a:schemeClr val="accent3"/>
              </a:buClr>
              <a:buSzPct val="100000"/>
              <a:buFont typeface="Wingdings" panose="05000000000000000000" pitchFamily="2" charset="2"/>
              <a:buChar char="§"/>
              <a:defRPr sz="1600" kern="1200" baseline="0">
                <a:solidFill>
                  <a:schemeClr val="lt1"/>
                </a:solidFill>
                <a:latin typeface="+mn-lt"/>
                <a:ea typeface="+mn-ea"/>
                <a:cs typeface="+mn-cs"/>
              </a:defRPr>
            </a:lvl2pPr>
            <a:lvl3pPr marL="1143000" indent="-228600" algn="l" defTabSz="914400" rtl="0" eaLnBrk="1" latinLnBrk="0" hangingPunct="1">
              <a:lnSpc>
                <a:spcPct val="90000"/>
              </a:lnSpc>
              <a:spcBef>
                <a:spcPts val="500"/>
              </a:spcBef>
              <a:buClr>
                <a:schemeClr val="accent3"/>
              </a:buClr>
              <a:buSzPct val="80000"/>
              <a:buFont typeface="Courier New" panose="02070309020205020404" pitchFamily="49" charset="0"/>
              <a:buChar char="o"/>
              <a:defRPr sz="1500" kern="1200" baseline="0">
                <a:solidFill>
                  <a:schemeClr val="lt1"/>
                </a:solidFill>
                <a:latin typeface="+mn-lt"/>
                <a:ea typeface="+mn-ea"/>
                <a:cs typeface="+mn-cs"/>
              </a:defRPr>
            </a:lvl3pPr>
            <a:lvl4pPr marL="1600200" indent="-228600" algn="l" defTabSz="914400" rtl="0" eaLnBrk="1" latinLnBrk="0" hangingPunct="1">
              <a:lnSpc>
                <a:spcPct val="90000"/>
              </a:lnSpc>
              <a:spcBef>
                <a:spcPts val="500"/>
              </a:spcBef>
              <a:buClr>
                <a:schemeClr val="accent3"/>
              </a:buClr>
              <a:buSzPct val="60000"/>
              <a:buFont typeface="Wingdings" panose="05000000000000000000" pitchFamily="2" charset="2"/>
              <a:buChar char="q"/>
              <a:defRPr sz="1400" kern="1200" baseline="0">
                <a:solidFill>
                  <a:schemeClr val="lt1"/>
                </a:solidFill>
                <a:latin typeface="+mn-lt"/>
                <a:ea typeface="+mn-ea"/>
                <a:cs typeface="+mn-cs"/>
              </a:defRPr>
            </a:lvl4pPr>
            <a:lvl5pPr marL="2057400" indent="-228600" algn="l" defTabSz="914400" rtl="0" eaLnBrk="1" latinLnBrk="0" hangingPunct="1">
              <a:lnSpc>
                <a:spcPct val="90000"/>
              </a:lnSpc>
              <a:spcBef>
                <a:spcPts val="500"/>
              </a:spcBef>
              <a:buClr>
                <a:schemeClr val="accent3"/>
              </a:buClr>
              <a:buFont typeface="Arial" panose="020B0604020202020204" pitchFamily="34" charset="0"/>
              <a:buChar char="-"/>
              <a:defRPr sz="1200" kern="1200" baseline="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lgn="ctr">
              <a:buFont typeface="Arial" panose="020B0604020202020204" pitchFamily="34" charset="0"/>
              <a:buNone/>
            </a:pPr>
            <a:r>
              <a:rPr lang="en-US" dirty="0">
                <a:solidFill>
                  <a:schemeClr val="tx1"/>
                </a:solidFill>
                <a:latin typeface="Body Level 1"/>
              </a:rPr>
              <a:t>continue</a:t>
            </a:r>
          </a:p>
        </p:txBody>
      </p:sp>
      <p:cxnSp>
        <p:nvCxnSpPr>
          <p:cNvPr id="23" name="Straight Arrow Connector 22">
            <a:extLst>
              <a:ext uri="{FF2B5EF4-FFF2-40B4-BE49-F238E27FC236}">
                <a16:creationId xmlns:a16="http://schemas.microsoft.com/office/drawing/2014/main" id="{C32C7FB2-E41A-4456-907C-9FB5EFC3037E}"/>
              </a:ext>
            </a:extLst>
          </p:cNvPr>
          <p:cNvCxnSpPr>
            <a:cxnSpLocks/>
            <a:endCxn id="14" idx="1"/>
          </p:cNvCxnSpPr>
          <p:nvPr/>
        </p:nvCxnSpPr>
        <p:spPr>
          <a:xfrm flipV="1">
            <a:off x="5069305" y="1992267"/>
            <a:ext cx="1969168" cy="825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B72B9D35-ABE0-4DC8-B485-8D5D684798FD}"/>
              </a:ext>
            </a:extLst>
          </p:cNvPr>
          <p:cNvCxnSpPr>
            <a:cxnSpLocks/>
            <a:endCxn id="15" idx="1"/>
          </p:cNvCxnSpPr>
          <p:nvPr/>
        </p:nvCxnSpPr>
        <p:spPr>
          <a:xfrm>
            <a:off x="5077326" y="2072328"/>
            <a:ext cx="1981200" cy="5155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C613A2F8-5E02-452C-8270-20934C0F95AE}"/>
              </a:ext>
            </a:extLst>
          </p:cNvPr>
          <p:cNvCxnSpPr>
            <a:cxnSpLocks/>
            <a:endCxn id="16" idx="1"/>
          </p:cNvCxnSpPr>
          <p:nvPr/>
        </p:nvCxnSpPr>
        <p:spPr>
          <a:xfrm flipV="1">
            <a:off x="5089358" y="3293685"/>
            <a:ext cx="1953126" cy="6674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8D67563F-BD01-4313-9D4D-33AF7F732F47}"/>
              </a:ext>
            </a:extLst>
          </p:cNvPr>
          <p:cNvCxnSpPr>
            <a:cxnSpLocks/>
          </p:cNvCxnSpPr>
          <p:nvPr/>
        </p:nvCxnSpPr>
        <p:spPr>
          <a:xfrm flipV="1">
            <a:off x="5085347" y="3905637"/>
            <a:ext cx="1969168" cy="825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8259CD7D-6EA8-42E8-947E-E61DC43F06EE}"/>
              </a:ext>
            </a:extLst>
          </p:cNvPr>
          <p:cNvCxnSpPr>
            <a:cxnSpLocks/>
          </p:cNvCxnSpPr>
          <p:nvPr/>
        </p:nvCxnSpPr>
        <p:spPr>
          <a:xfrm>
            <a:off x="5073316" y="4024002"/>
            <a:ext cx="1981200" cy="5155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B71061F0-5D4D-4387-84B0-D2E8298B90E2}"/>
              </a:ext>
            </a:extLst>
          </p:cNvPr>
          <p:cNvCxnSpPr>
            <a:cxnSpLocks/>
          </p:cNvCxnSpPr>
          <p:nvPr/>
        </p:nvCxnSpPr>
        <p:spPr>
          <a:xfrm flipV="1">
            <a:off x="5117432" y="5271665"/>
            <a:ext cx="1913020" cy="2991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1BE29B24-4774-41B1-BBB2-D69E280390FB}"/>
              </a:ext>
            </a:extLst>
          </p:cNvPr>
          <p:cNvCxnSpPr>
            <a:cxnSpLocks/>
            <a:endCxn id="20" idx="1"/>
          </p:cNvCxnSpPr>
          <p:nvPr/>
        </p:nvCxnSpPr>
        <p:spPr>
          <a:xfrm>
            <a:off x="4920917" y="5584090"/>
            <a:ext cx="2109535" cy="3376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D885A462-9EBD-4738-8C42-129C3BECB0B9}"/>
              </a:ext>
            </a:extLst>
          </p:cNvPr>
          <p:cNvCxnSpPr>
            <a:cxnSpLocks/>
            <a:endCxn id="9" idx="1"/>
          </p:cNvCxnSpPr>
          <p:nvPr/>
        </p:nvCxnSpPr>
        <p:spPr>
          <a:xfrm>
            <a:off x="1594184" y="4197291"/>
            <a:ext cx="1542048" cy="13734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81171600-F3F2-4C53-AF63-F516143E5E6F}"/>
              </a:ext>
            </a:extLst>
          </p:cNvPr>
          <p:cNvCxnSpPr>
            <a:cxnSpLocks/>
            <a:stCxn id="4" idx="3"/>
            <a:endCxn id="8" idx="1"/>
          </p:cNvCxnSpPr>
          <p:nvPr/>
        </p:nvCxnSpPr>
        <p:spPr>
          <a:xfrm>
            <a:off x="1856874" y="3934023"/>
            <a:ext cx="1267326" cy="223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54033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329DE-3C04-4A0E-81D9-9DDB7659771F}"/>
              </a:ext>
            </a:extLst>
          </p:cNvPr>
          <p:cNvSpPr>
            <a:spLocks noGrp="1"/>
          </p:cNvSpPr>
          <p:nvPr>
            <p:ph type="title"/>
          </p:nvPr>
        </p:nvSpPr>
        <p:spPr/>
        <p:txBody>
          <a:bodyPr/>
          <a:lstStyle/>
          <a:p>
            <a:r>
              <a:rPr lang="en-US" dirty="0"/>
              <a:t>Conditional Statements</a:t>
            </a:r>
          </a:p>
        </p:txBody>
      </p:sp>
      <p:pic>
        <p:nvPicPr>
          <p:cNvPr id="4" name="Content Placeholder 3">
            <a:extLst>
              <a:ext uri="{FF2B5EF4-FFF2-40B4-BE49-F238E27FC236}">
                <a16:creationId xmlns:a16="http://schemas.microsoft.com/office/drawing/2014/main" id="{B32271B7-600F-49AC-AFD7-BDCAA2C9B69E}"/>
              </a:ext>
            </a:extLst>
          </p:cNvPr>
          <p:cNvPicPr>
            <a:picLocks noGrp="1" noChangeAspect="1"/>
          </p:cNvPicPr>
          <p:nvPr>
            <p:ph idx="1"/>
          </p:nvPr>
        </p:nvPicPr>
        <p:blipFill>
          <a:blip r:embed="rId2"/>
          <a:stretch>
            <a:fillRect/>
          </a:stretch>
        </p:blipFill>
        <p:spPr>
          <a:xfrm>
            <a:off x="4768542" y="1219200"/>
            <a:ext cx="4857510" cy="4693642"/>
          </a:xfrm>
          <a:prstGeom prst="rect">
            <a:avLst/>
          </a:prstGeom>
          <a:ln>
            <a:solidFill>
              <a:schemeClr val="tx1"/>
            </a:solidFill>
          </a:ln>
        </p:spPr>
      </p:pic>
      <p:pic>
        <p:nvPicPr>
          <p:cNvPr id="5" name="Picture 4">
            <a:extLst>
              <a:ext uri="{FF2B5EF4-FFF2-40B4-BE49-F238E27FC236}">
                <a16:creationId xmlns:a16="http://schemas.microsoft.com/office/drawing/2014/main" id="{8465F20F-7192-4AFE-8FD5-C0117A43ACB9}"/>
              </a:ext>
            </a:extLst>
          </p:cNvPr>
          <p:cNvPicPr>
            <a:picLocks noChangeAspect="1"/>
          </p:cNvPicPr>
          <p:nvPr/>
        </p:nvPicPr>
        <p:blipFill>
          <a:blip r:embed="rId3"/>
          <a:stretch>
            <a:fillRect/>
          </a:stretch>
        </p:blipFill>
        <p:spPr>
          <a:xfrm>
            <a:off x="324090" y="1219200"/>
            <a:ext cx="2895600" cy="2471558"/>
          </a:xfrm>
          <a:prstGeom prst="rect">
            <a:avLst/>
          </a:prstGeom>
          <a:ln>
            <a:solidFill>
              <a:schemeClr val="tx1"/>
            </a:solidFill>
          </a:ln>
        </p:spPr>
      </p:pic>
      <p:pic>
        <p:nvPicPr>
          <p:cNvPr id="6" name="Picture 5">
            <a:extLst>
              <a:ext uri="{FF2B5EF4-FFF2-40B4-BE49-F238E27FC236}">
                <a16:creationId xmlns:a16="http://schemas.microsoft.com/office/drawing/2014/main" id="{CA59A8C3-6170-470A-8308-2679B8A0C42D}"/>
              </a:ext>
            </a:extLst>
          </p:cNvPr>
          <p:cNvPicPr>
            <a:picLocks noChangeAspect="1"/>
          </p:cNvPicPr>
          <p:nvPr/>
        </p:nvPicPr>
        <p:blipFill>
          <a:blip r:embed="rId4"/>
          <a:stretch>
            <a:fillRect/>
          </a:stretch>
        </p:blipFill>
        <p:spPr>
          <a:xfrm>
            <a:off x="324090" y="4267200"/>
            <a:ext cx="3895725" cy="2095500"/>
          </a:xfrm>
          <a:prstGeom prst="rect">
            <a:avLst/>
          </a:prstGeom>
          <a:ln>
            <a:solidFill>
              <a:schemeClr val="tx1"/>
            </a:solidFill>
          </a:ln>
        </p:spPr>
      </p:pic>
      <p:sp>
        <p:nvSpPr>
          <p:cNvPr id="7" name="TextBox 6">
            <a:extLst>
              <a:ext uri="{FF2B5EF4-FFF2-40B4-BE49-F238E27FC236}">
                <a16:creationId xmlns:a16="http://schemas.microsoft.com/office/drawing/2014/main" id="{468DEE93-FAAF-416F-B693-188EA0C4D2F7}"/>
              </a:ext>
            </a:extLst>
          </p:cNvPr>
          <p:cNvSpPr txBox="1"/>
          <p:nvPr/>
        </p:nvSpPr>
        <p:spPr>
          <a:xfrm>
            <a:off x="1295400" y="3702426"/>
            <a:ext cx="1295400" cy="369332"/>
          </a:xfrm>
          <a:prstGeom prst="rect">
            <a:avLst/>
          </a:prstGeom>
          <a:noFill/>
        </p:spPr>
        <p:txBody>
          <a:bodyPr wrap="square" rtlCol="0">
            <a:spAutoFit/>
          </a:bodyPr>
          <a:lstStyle/>
          <a:p>
            <a:r>
              <a:rPr lang="en-US" dirty="0">
                <a:latin typeface="Body Level 1"/>
              </a:rPr>
              <a:t>if-else</a:t>
            </a:r>
          </a:p>
        </p:txBody>
      </p:sp>
      <p:sp>
        <p:nvSpPr>
          <p:cNvPr id="8" name="TextBox 7">
            <a:extLst>
              <a:ext uri="{FF2B5EF4-FFF2-40B4-BE49-F238E27FC236}">
                <a16:creationId xmlns:a16="http://schemas.microsoft.com/office/drawing/2014/main" id="{0D5C6A36-1B7B-4868-AEC0-D785EB9A5A53}"/>
              </a:ext>
            </a:extLst>
          </p:cNvPr>
          <p:cNvSpPr txBox="1"/>
          <p:nvPr/>
        </p:nvSpPr>
        <p:spPr>
          <a:xfrm>
            <a:off x="1471852" y="6362700"/>
            <a:ext cx="1600200" cy="369332"/>
          </a:xfrm>
          <a:prstGeom prst="rect">
            <a:avLst/>
          </a:prstGeom>
          <a:noFill/>
        </p:spPr>
        <p:txBody>
          <a:bodyPr wrap="square" rtlCol="0">
            <a:spAutoFit/>
          </a:bodyPr>
          <a:lstStyle/>
          <a:p>
            <a:r>
              <a:rPr lang="en-US" dirty="0">
                <a:latin typeface="Body Level 1"/>
              </a:rPr>
              <a:t>Nested if</a:t>
            </a:r>
          </a:p>
        </p:txBody>
      </p:sp>
      <p:sp>
        <p:nvSpPr>
          <p:cNvPr id="9" name="TextBox 8">
            <a:extLst>
              <a:ext uri="{FF2B5EF4-FFF2-40B4-BE49-F238E27FC236}">
                <a16:creationId xmlns:a16="http://schemas.microsoft.com/office/drawing/2014/main" id="{72059734-44B4-44EA-A770-F2BBFE521492}"/>
              </a:ext>
            </a:extLst>
          </p:cNvPr>
          <p:cNvSpPr txBox="1"/>
          <p:nvPr/>
        </p:nvSpPr>
        <p:spPr>
          <a:xfrm>
            <a:off x="6858000" y="5909315"/>
            <a:ext cx="1295400" cy="369332"/>
          </a:xfrm>
          <a:prstGeom prst="rect">
            <a:avLst/>
          </a:prstGeom>
          <a:noFill/>
        </p:spPr>
        <p:txBody>
          <a:bodyPr wrap="square" rtlCol="0">
            <a:spAutoFit/>
          </a:bodyPr>
          <a:lstStyle/>
          <a:p>
            <a:r>
              <a:rPr lang="en-US" dirty="0">
                <a:latin typeface="Body Level 1"/>
              </a:rPr>
              <a:t>switch</a:t>
            </a:r>
          </a:p>
        </p:txBody>
      </p:sp>
    </p:spTree>
    <p:extLst>
      <p:ext uri="{BB962C8B-B14F-4D97-AF65-F5344CB8AC3E}">
        <p14:creationId xmlns:p14="http://schemas.microsoft.com/office/powerpoint/2010/main" val="30818459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CE874-3E1D-43E6-8B4B-A4A16AE4BD27}"/>
              </a:ext>
            </a:extLst>
          </p:cNvPr>
          <p:cNvSpPr>
            <a:spLocks noGrp="1"/>
          </p:cNvSpPr>
          <p:nvPr>
            <p:ph type="title"/>
          </p:nvPr>
        </p:nvSpPr>
        <p:spPr/>
        <p:txBody>
          <a:bodyPr/>
          <a:lstStyle/>
          <a:p>
            <a:r>
              <a:rPr lang="en-US" dirty="0"/>
              <a:t>Iteration Statements</a:t>
            </a:r>
          </a:p>
        </p:txBody>
      </p:sp>
      <p:pic>
        <p:nvPicPr>
          <p:cNvPr id="4" name="Content Placeholder 3">
            <a:extLst>
              <a:ext uri="{FF2B5EF4-FFF2-40B4-BE49-F238E27FC236}">
                <a16:creationId xmlns:a16="http://schemas.microsoft.com/office/drawing/2014/main" id="{62956BB2-D269-4A4E-B30D-3E6731CBB162}"/>
              </a:ext>
            </a:extLst>
          </p:cNvPr>
          <p:cNvPicPr>
            <a:picLocks noGrp="1" noChangeAspect="1"/>
          </p:cNvPicPr>
          <p:nvPr>
            <p:ph idx="1"/>
          </p:nvPr>
        </p:nvPicPr>
        <p:blipFill>
          <a:blip r:embed="rId2"/>
          <a:stretch>
            <a:fillRect/>
          </a:stretch>
        </p:blipFill>
        <p:spPr>
          <a:xfrm>
            <a:off x="185858" y="5510904"/>
            <a:ext cx="2127589" cy="1157315"/>
          </a:xfrm>
          <a:prstGeom prst="rect">
            <a:avLst/>
          </a:prstGeom>
          <a:ln>
            <a:solidFill>
              <a:schemeClr val="tx1"/>
            </a:solidFill>
          </a:ln>
        </p:spPr>
      </p:pic>
      <p:pic>
        <p:nvPicPr>
          <p:cNvPr id="5" name="Picture 4">
            <a:extLst>
              <a:ext uri="{FF2B5EF4-FFF2-40B4-BE49-F238E27FC236}">
                <a16:creationId xmlns:a16="http://schemas.microsoft.com/office/drawing/2014/main" id="{FCBBC4A6-1632-467F-B5BC-EB0D1A693AC0}"/>
              </a:ext>
            </a:extLst>
          </p:cNvPr>
          <p:cNvPicPr>
            <a:picLocks noChangeAspect="1"/>
          </p:cNvPicPr>
          <p:nvPr/>
        </p:nvPicPr>
        <p:blipFill>
          <a:blip r:embed="rId3"/>
          <a:stretch>
            <a:fillRect/>
          </a:stretch>
        </p:blipFill>
        <p:spPr>
          <a:xfrm>
            <a:off x="5007297" y="5029197"/>
            <a:ext cx="2236613" cy="1361898"/>
          </a:xfrm>
          <a:prstGeom prst="rect">
            <a:avLst/>
          </a:prstGeom>
          <a:ln>
            <a:solidFill>
              <a:schemeClr val="tx1"/>
            </a:solidFill>
          </a:ln>
        </p:spPr>
      </p:pic>
      <p:pic>
        <p:nvPicPr>
          <p:cNvPr id="6" name="Picture 5">
            <a:extLst>
              <a:ext uri="{FF2B5EF4-FFF2-40B4-BE49-F238E27FC236}">
                <a16:creationId xmlns:a16="http://schemas.microsoft.com/office/drawing/2014/main" id="{B6B766BD-6BC1-4FFC-B54D-3F85F62FA3A2}"/>
              </a:ext>
            </a:extLst>
          </p:cNvPr>
          <p:cNvPicPr>
            <a:picLocks noChangeAspect="1"/>
          </p:cNvPicPr>
          <p:nvPr/>
        </p:nvPicPr>
        <p:blipFill>
          <a:blip r:embed="rId4"/>
          <a:stretch>
            <a:fillRect/>
          </a:stretch>
        </p:blipFill>
        <p:spPr>
          <a:xfrm>
            <a:off x="4419601" y="1219200"/>
            <a:ext cx="2696978" cy="3000497"/>
          </a:xfrm>
          <a:prstGeom prst="rect">
            <a:avLst/>
          </a:prstGeom>
          <a:ln>
            <a:solidFill>
              <a:schemeClr val="tx1"/>
            </a:solidFill>
          </a:ln>
        </p:spPr>
      </p:pic>
      <p:pic>
        <p:nvPicPr>
          <p:cNvPr id="7" name="Picture 6">
            <a:extLst>
              <a:ext uri="{FF2B5EF4-FFF2-40B4-BE49-F238E27FC236}">
                <a16:creationId xmlns:a16="http://schemas.microsoft.com/office/drawing/2014/main" id="{BE273FDB-7B55-462E-9F51-3A4CDE583B43}"/>
              </a:ext>
            </a:extLst>
          </p:cNvPr>
          <p:cNvPicPr>
            <a:picLocks noChangeAspect="1"/>
          </p:cNvPicPr>
          <p:nvPr/>
        </p:nvPicPr>
        <p:blipFill>
          <a:blip r:embed="rId5"/>
          <a:stretch>
            <a:fillRect/>
          </a:stretch>
        </p:blipFill>
        <p:spPr>
          <a:xfrm>
            <a:off x="185858" y="1219201"/>
            <a:ext cx="3776542" cy="4038599"/>
          </a:xfrm>
          <a:prstGeom prst="rect">
            <a:avLst/>
          </a:prstGeom>
          <a:ln>
            <a:solidFill>
              <a:schemeClr val="tx1"/>
            </a:solidFill>
          </a:ln>
        </p:spPr>
      </p:pic>
      <p:pic>
        <p:nvPicPr>
          <p:cNvPr id="8" name="Picture 7">
            <a:extLst>
              <a:ext uri="{FF2B5EF4-FFF2-40B4-BE49-F238E27FC236}">
                <a16:creationId xmlns:a16="http://schemas.microsoft.com/office/drawing/2014/main" id="{94ABB328-1E54-42D5-9C47-3EDBA4987EED}"/>
              </a:ext>
            </a:extLst>
          </p:cNvPr>
          <p:cNvPicPr>
            <a:picLocks noChangeAspect="1"/>
          </p:cNvPicPr>
          <p:nvPr/>
        </p:nvPicPr>
        <p:blipFill>
          <a:blip r:embed="rId6"/>
          <a:stretch>
            <a:fillRect/>
          </a:stretch>
        </p:blipFill>
        <p:spPr>
          <a:xfrm>
            <a:off x="7376992" y="1219201"/>
            <a:ext cx="2343150" cy="3019425"/>
          </a:xfrm>
          <a:prstGeom prst="rect">
            <a:avLst/>
          </a:prstGeom>
          <a:ln>
            <a:solidFill>
              <a:schemeClr val="tx1"/>
            </a:solidFill>
          </a:ln>
        </p:spPr>
      </p:pic>
      <p:pic>
        <p:nvPicPr>
          <p:cNvPr id="9" name="Picture 8">
            <a:extLst>
              <a:ext uri="{FF2B5EF4-FFF2-40B4-BE49-F238E27FC236}">
                <a16:creationId xmlns:a16="http://schemas.microsoft.com/office/drawing/2014/main" id="{401AA7B4-F75A-4AA1-B381-1AEF0F5C769D}"/>
              </a:ext>
            </a:extLst>
          </p:cNvPr>
          <p:cNvPicPr>
            <a:picLocks noChangeAspect="1"/>
          </p:cNvPicPr>
          <p:nvPr/>
        </p:nvPicPr>
        <p:blipFill>
          <a:blip r:embed="rId7"/>
          <a:stretch>
            <a:fillRect/>
          </a:stretch>
        </p:blipFill>
        <p:spPr>
          <a:xfrm>
            <a:off x="7587689" y="4886502"/>
            <a:ext cx="2127589" cy="1504593"/>
          </a:xfrm>
          <a:prstGeom prst="rect">
            <a:avLst/>
          </a:prstGeom>
          <a:ln>
            <a:solidFill>
              <a:schemeClr val="tx1"/>
            </a:solidFill>
          </a:ln>
        </p:spPr>
      </p:pic>
      <p:sp>
        <p:nvSpPr>
          <p:cNvPr id="10" name="TextBox 9">
            <a:extLst>
              <a:ext uri="{FF2B5EF4-FFF2-40B4-BE49-F238E27FC236}">
                <a16:creationId xmlns:a16="http://schemas.microsoft.com/office/drawing/2014/main" id="{F2D980E8-85A9-49D0-A914-96386CA79B57}"/>
              </a:ext>
            </a:extLst>
          </p:cNvPr>
          <p:cNvSpPr txBox="1"/>
          <p:nvPr/>
        </p:nvSpPr>
        <p:spPr>
          <a:xfrm>
            <a:off x="2509664" y="5326238"/>
            <a:ext cx="1295400" cy="369332"/>
          </a:xfrm>
          <a:prstGeom prst="rect">
            <a:avLst/>
          </a:prstGeom>
          <a:noFill/>
        </p:spPr>
        <p:txBody>
          <a:bodyPr wrap="square" rtlCol="0">
            <a:spAutoFit/>
          </a:bodyPr>
          <a:lstStyle/>
          <a:p>
            <a:r>
              <a:rPr lang="en-US" dirty="0">
                <a:latin typeface="Body Level 1"/>
              </a:rPr>
              <a:t>for loop</a:t>
            </a:r>
          </a:p>
        </p:txBody>
      </p:sp>
      <p:sp>
        <p:nvSpPr>
          <p:cNvPr id="11" name="TextBox 10">
            <a:extLst>
              <a:ext uri="{FF2B5EF4-FFF2-40B4-BE49-F238E27FC236}">
                <a16:creationId xmlns:a16="http://schemas.microsoft.com/office/drawing/2014/main" id="{DD28B69F-A52F-409B-A054-985C41E1B96A}"/>
              </a:ext>
            </a:extLst>
          </p:cNvPr>
          <p:cNvSpPr txBox="1"/>
          <p:nvPr/>
        </p:nvSpPr>
        <p:spPr>
          <a:xfrm>
            <a:off x="5295902" y="4261005"/>
            <a:ext cx="1295400" cy="369332"/>
          </a:xfrm>
          <a:prstGeom prst="rect">
            <a:avLst/>
          </a:prstGeom>
          <a:noFill/>
        </p:spPr>
        <p:txBody>
          <a:bodyPr wrap="square" rtlCol="0">
            <a:spAutoFit/>
          </a:bodyPr>
          <a:lstStyle/>
          <a:p>
            <a:r>
              <a:rPr lang="en-US" dirty="0">
                <a:latin typeface="Body Level 1"/>
              </a:rPr>
              <a:t>while loop</a:t>
            </a:r>
          </a:p>
        </p:txBody>
      </p:sp>
      <p:sp>
        <p:nvSpPr>
          <p:cNvPr id="12" name="TextBox 11">
            <a:extLst>
              <a:ext uri="{FF2B5EF4-FFF2-40B4-BE49-F238E27FC236}">
                <a16:creationId xmlns:a16="http://schemas.microsoft.com/office/drawing/2014/main" id="{A40B301B-58EA-4A39-867A-105873694ED9}"/>
              </a:ext>
            </a:extLst>
          </p:cNvPr>
          <p:cNvSpPr txBox="1"/>
          <p:nvPr/>
        </p:nvSpPr>
        <p:spPr>
          <a:xfrm>
            <a:off x="7895369" y="4261005"/>
            <a:ext cx="1975440" cy="369332"/>
          </a:xfrm>
          <a:prstGeom prst="rect">
            <a:avLst/>
          </a:prstGeom>
          <a:noFill/>
        </p:spPr>
        <p:txBody>
          <a:bodyPr wrap="square" rtlCol="0">
            <a:spAutoFit/>
          </a:bodyPr>
          <a:lstStyle/>
          <a:p>
            <a:r>
              <a:rPr lang="en-US" dirty="0">
                <a:latin typeface="Body Level 1"/>
              </a:rPr>
              <a:t>do while loop</a:t>
            </a:r>
          </a:p>
        </p:txBody>
      </p:sp>
    </p:spTree>
    <p:extLst>
      <p:ext uri="{BB962C8B-B14F-4D97-AF65-F5344CB8AC3E}">
        <p14:creationId xmlns:p14="http://schemas.microsoft.com/office/powerpoint/2010/main" val="42249678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B7A88-DF53-4B22-828C-36C0E4038E2D}"/>
              </a:ext>
            </a:extLst>
          </p:cNvPr>
          <p:cNvSpPr>
            <a:spLocks noGrp="1"/>
          </p:cNvSpPr>
          <p:nvPr>
            <p:ph type="title"/>
          </p:nvPr>
        </p:nvSpPr>
        <p:spPr/>
        <p:txBody>
          <a:bodyPr/>
          <a:lstStyle/>
          <a:p>
            <a:r>
              <a:rPr lang="en-US" dirty="0"/>
              <a:t>Jump Statements</a:t>
            </a:r>
          </a:p>
        </p:txBody>
      </p:sp>
      <p:pic>
        <p:nvPicPr>
          <p:cNvPr id="4" name="Picture 3">
            <a:extLst>
              <a:ext uri="{FF2B5EF4-FFF2-40B4-BE49-F238E27FC236}">
                <a16:creationId xmlns:a16="http://schemas.microsoft.com/office/drawing/2014/main" id="{7F2BDE9C-92E9-4FD8-A833-6AC7A1BB90DE}"/>
              </a:ext>
            </a:extLst>
          </p:cNvPr>
          <p:cNvPicPr>
            <a:picLocks noChangeAspect="1"/>
          </p:cNvPicPr>
          <p:nvPr/>
        </p:nvPicPr>
        <p:blipFill>
          <a:blip r:embed="rId2"/>
          <a:stretch>
            <a:fillRect/>
          </a:stretch>
        </p:blipFill>
        <p:spPr>
          <a:xfrm>
            <a:off x="5853822" y="4358612"/>
            <a:ext cx="3400425" cy="1924050"/>
          </a:xfrm>
          <a:prstGeom prst="rect">
            <a:avLst/>
          </a:prstGeom>
          <a:ln>
            <a:solidFill>
              <a:schemeClr val="tx1"/>
            </a:solidFill>
          </a:ln>
        </p:spPr>
      </p:pic>
      <p:pic>
        <p:nvPicPr>
          <p:cNvPr id="5" name="Picture 4">
            <a:extLst>
              <a:ext uri="{FF2B5EF4-FFF2-40B4-BE49-F238E27FC236}">
                <a16:creationId xmlns:a16="http://schemas.microsoft.com/office/drawing/2014/main" id="{F5C5AE5F-953A-4782-86A4-3235E87CAE61}"/>
              </a:ext>
            </a:extLst>
          </p:cNvPr>
          <p:cNvPicPr>
            <a:picLocks noChangeAspect="1"/>
          </p:cNvPicPr>
          <p:nvPr/>
        </p:nvPicPr>
        <p:blipFill>
          <a:blip r:embed="rId3"/>
          <a:stretch>
            <a:fillRect/>
          </a:stretch>
        </p:blipFill>
        <p:spPr>
          <a:xfrm>
            <a:off x="6266234" y="1233791"/>
            <a:ext cx="2988013" cy="2822012"/>
          </a:xfrm>
          <a:prstGeom prst="rect">
            <a:avLst/>
          </a:prstGeom>
          <a:ln>
            <a:solidFill>
              <a:schemeClr val="tx1"/>
            </a:solidFill>
          </a:ln>
        </p:spPr>
      </p:pic>
      <p:sp>
        <p:nvSpPr>
          <p:cNvPr id="6" name="Content Placeholder 2">
            <a:extLst>
              <a:ext uri="{FF2B5EF4-FFF2-40B4-BE49-F238E27FC236}">
                <a16:creationId xmlns:a16="http://schemas.microsoft.com/office/drawing/2014/main" id="{27CCFCEA-7C61-46CC-A20A-F3EDC845A2DA}"/>
              </a:ext>
            </a:extLst>
          </p:cNvPr>
          <p:cNvSpPr>
            <a:spLocks noGrp="1"/>
          </p:cNvSpPr>
          <p:nvPr>
            <p:ph idx="1"/>
          </p:nvPr>
        </p:nvSpPr>
        <p:spPr>
          <a:xfrm>
            <a:off x="324091" y="1233791"/>
            <a:ext cx="4933709" cy="5424409"/>
          </a:xfrm>
        </p:spPr>
        <p:txBody>
          <a:bodyPr>
            <a:normAutofit/>
          </a:bodyPr>
          <a:lstStyle/>
          <a:p>
            <a:r>
              <a:rPr lang="en-US" sz="2400" b="1" dirty="0"/>
              <a:t>break</a:t>
            </a:r>
            <a:r>
              <a:rPr lang="en-US" dirty="0"/>
              <a:t>:</a:t>
            </a:r>
          </a:p>
          <a:p>
            <a:r>
              <a:rPr lang="en-US" dirty="0"/>
              <a:t>When a break statement is encountered inside a loop, the loop is immediately terminated and the program control resumes at the next statement following the loop.</a:t>
            </a:r>
          </a:p>
          <a:p>
            <a:r>
              <a:rPr lang="en-US" dirty="0"/>
              <a:t>The Java </a:t>
            </a:r>
            <a:r>
              <a:rPr lang="en-US" i="1" dirty="0"/>
              <a:t>break</a:t>
            </a:r>
            <a:r>
              <a:rPr lang="en-US" dirty="0"/>
              <a:t> is used to break loop or switch statement.</a:t>
            </a:r>
          </a:p>
          <a:p>
            <a:r>
              <a:rPr lang="en-US" sz="2400" b="1" dirty="0"/>
              <a:t>continue</a:t>
            </a:r>
            <a:r>
              <a:rPr lang="en-US" dirty="0"/>
              <a:t>:</a:t>
            </a:r>
          </a:p>
          <a:p>
            <a:r>
              <a:rPr lang="en-US" dirty="0"/>
              <a:t>The continue statement is used in loop control structure when you need to jump to the next iteration of the loop immediately. It can be used with for loop or while loop.</a:t>
            </a:r>
          </a:p>
          <a:p>
            <a:r>
              <a:rPr lang="en-US" dirty="0"/>
              <a:t>The Java </a:t>
            </a:r>
            <a:r>
              <a:rPr lang="en-US" i="1" dirty="0"/>
              <a:t>continue statement</a:t>
            </a:r>
            <a:r>
              <a:rPr lang="en-US" dirty="0"/>
              <a:t> is used to continue the loop. </a:t>
            </a:r>
          </a:p>
          <a:p>
            <a:endParaRPr lang="en-US" dirty="0"/>
          </a:p>
        </p:txBody>
      </p:sp>
    </p:spTree>
    <p:extLst>
      <p:ext uri="{BB962C8B-B14F-4D97-AF65-F5344CB8AC3E}">
        <p14:creationId xmlns:p14="http://schemas.microsoft.com/office/powerpoint/2010/main" val="35530463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9799-F9F5-4562-8061-77567C2CA5A2}"/>
              </a:ext>
            </a:extLst>
          </p:cNvPr>
          <p:cNvSpPr>
            <a:spLocks noGrp="1"/>
          </p:cNvSpPr>
          <p:nvPr>
            <p:ph type="ctrTitle"/>
          </p:nvPr>
        </p:nvSpPr>
        <p:spPr/>
        <p:txBody>
          <a:bodyPr/>
          <a:lstStyle/>
          <a:p>
            <a:r>
              <a:rPr lang="en-US" dirty="0"/>
              <a:t>Array</a:t>
            </a:r>
          </a:p>
        </p:txBody>
      </p:sp>
      <p:sp>
        <p:nvSpPr>
          <p:cNvPr id="3" name="Subtitle 2">
            <a:extLst>
              <a:ext uri="{FF2B5EF4-FFF2-40B4-BE49-F238E27FC236}">
                <a16:creationId xmlns:a16="http://schemas.microsoft.com/office/drawing/2014/main" id="{616E72AC-5E0F-453A-B1E2-AA790B913983}"/>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5343423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3C2B3-7C24-4712-BC5C-E44B0151EBA6}"/>
              </a:ext>
            </a:extLst>
          </p:cNvPr>
          <p:cNvSpPr>
            <a:spLocks noGrp="1"/>
          </p:cNvSpPr>
          <p:nvPr>
            <p:ph type="title"/>
          </p:nvPr>
        </p:nvSpPr>
        <p:spPr/>
        <p:txBody>
          <a:bodyPr/>
          <a:lstStyle/>
          <a:p>
            <a:r>
              <a:rPr lang="en-US" dirty="0"/>
              <a:t>Array</a:t>
            </a:r>
          </a:p>
        </p:txBody>
      </p:sp>
      <p:sp>
        <p:nvSpPr>
          <p:cNvPr id="3" name="Content Placeholder 2">
            <a:extLst>
              <a:ext uri="{FF2B5EF4-FFF2-40B4-BE49-F238E27FC236}">
                <a16:creationId xmlns:a16="http://schemas.microsoft.com/office/drawing/2014/main" id="{CCAB518A-BF7D-446E-9607-25B3082A81A0}"/>
              </a:ext>
            </a:extLst>
          </p:cNvPr>
          <p:cNvSpPr>
            <a:spLocks noGrp="1"/>
          </p:cNvSpPr>
          <p:nvPr>
            <p:ph idx="1"/>
          </p:nvPr>
        </p:nvSpPr>
        <p:spPr>
          <a:xfrm>
            <a:off x="96394" y="1303506"/>
            <a:ext cx="4857509" cy="4493611"/>
          </a:xfrm>
        </p:spPr>
        <p:txBody>
          <a:bodyPr>
            <a:normAutofit/>
          </a:bodyPr>
          <a:lstStyle/>
          <a:p>
            <a:pPr fontAlgn="base"/>
            <a:r>
              <a:rPr lang="en-US" dirty="0"/>
              <a:t>Array in Java are a group of like-typed variables that are referred to by a common name. Array is a collection of homogenous elements that have </a:t>
            </a:r>
            <a:r>
              <a:rPr lang="en-US" b="1" dirty="0"/>
              <a:t>contiguous</a:t>
            </a:r>
            <a:r>
              <a:rPr lang="en-US" dirty="0"/>
              <a:t> memory location.</a:t>
            </a:r>
          </a:p>
          <a:p>
            <a:pPr fontAlgn="base"/>
            <a:r>
              <a:rPr lang="en-US" dirty="0"/>
              <a:t>The </a:t>
            </a:r>
            <a:r>
              <a:rPr lang="en-US" b="1" dirty="0"/>
              <a:t>size</a:t>
            </a:r>
            <a:r>
              <a:rPr lang="en-US" dirty="0"/>
              <a:t> of an array must be specified by an </a:t>
            </a:r>
            <a:r>
              <a:rPr lang="en-US" b="1" dirty="0"/>
              <a:t>int</a:t>
            </a:r>
            <a:r>
              <a:rPr lang="en-US" dirty="0"/>
              <a:t> value and not long or short.</a:t>
            </a:r>
          </a:p>
          <a:p>
            <a:pPr fontAlgn="base"/>
            <a:r>
              <a:rPr lang="en-US" dirty="0"/>
              <a:t>Array can contain primitive data types as well as objects of a class depending on the definition of array.</a:t>
            </a:r>
          </a:p>
          <a:p>
            <a:pPr fontAlgn="base"/>
            <a:r>
              <a:rPr lang="en-US" dirty="0"/>
              <a:t>In case of primitive data types, the actual values are stored in </a:t>
            </a:r>
            <a:r>
              <a:rPr lang="en-US" b="1" dirty="0"/>
              <a:t>contiguous</a:t>
            </a:r>
            <a:r>
              <a:rPr lang="en-US" dirty="0"/>
              <a:t> memory locations.</a:t>
            </a:r>
          </a:p>
          <a:p>
            <a:pPr fontAlgn="base"/>
            <a:r>
              <a:rPr lang="en-US" dirty="0"/>
              <a:t>In case of objects of a class, the actual objects are stored in heap area.</a:t>
            </a:r>
          </a:p>
          <a:p>
            <a:pPr marL="0" indent="0">
              <a:buNone/>
            </a:pPr>
            <a:br>
              <a:rPr lang="en-US" dirty="0"/>
            </a:br>
            <a:endParaRPr lang="en-US" dirty="0"/>
          </a:p>
          <a:p>
            <a:endParaRPr lang="en-US" dirty="0"/>
          </a:p>
        </p:txBody>
      </p:sp>
      <p:pic>
        <p:nvPicPr>
          <p:cNvPr id="4" name="Content Placeholder 3">
            <a:extLst>
              <a:ext uri="{FF2B5EF4-FFF2-40B4-BE49-F238E27FC236}">
                <a16:creationId xmlns:a16="http://schemas.microsoft.com/office/drawing/2014/main" id="{A60397B9-7121-4815-82E4-34EFEA1440FF}"/>
              </a:ext>
            </a:extLst>
          </p:cNvPr>
          <p:cNvPicPr>
            <a:picLocks noChangeAspect="1"/>
          </p:cNvPicPr>
          <p:nvPr/>
        </p:nvPicPr>
        <p:blipFill>
          <a:blip r:embed="rId2"/>
          <a:stretch>
            <a:fillRect/>
          </a:stretch>
        </p:blipFill>
        <p:spPr>
          <a:xfrm>
            <a:off x="5218450" y="4026650"/>
            <a:ext cx="4363459" cy="2162175"/>
          </a:xfrm>
          <a:prstGeom prst="rect">
            <a:avLst/>
          </a:prstGeom>
        </p:spPr>
      </p:pic>
      <p:pic>
        <p:nvPicPr>
          <p:cNvPr id="6" name="Picture 5">
            <a:extLst>
              <a:ext uri="{FF2B5EF4-FFF2-40B4-BE49-F238E27FC236}">
                <a16:creationId xmlns:a16="http://schemas.microsoft.com/office/drawing/2014/main" id="{D84F37A5-E417-4C12-9F99-1DEA2521A0CA}"/>
              </a:ext>
            </a:extLst>
          </p:cNvPr>
          <p:cNvPicPr>
            <a:picLocks noChangeAspect="1"/>
          </p:cNvPicPr>
          <p:nvPr/>
        </p:nvPicPr>
        <p:blipFill>
          <a:blip r:embed="rId3"/>
          <a:stretch>
            <a:fillRect/>
          </a:stretch>
        </p:blipFill>
        <p:spPr>
          <a:xfrm>
            <a:off x="4930832" y="1303506"/>
            <a:ext cx="4875531" cy="2989431"/>
          </a:xfrm>
          <a:prstGeom prst="rect">
            <a:avLst/>
          </a:prstGeom>
          <a:ln>
            <a:solidFill>
              <a:schemeClr val="tx1"/>
            </a:solidFill>
          </a:ln>
        </p:spPr>
      </p:pic>
    </p:spTree>
    <p:extLst>
      <p:ext uri="{BB962C8B-B14F-4D97-AF65-F5344CB8AC3E}">
        <p14:creationId xmlns:p14="http://schemas.microsoft.com/office/powerpoint/2010/main" val="38740421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C9D3C-F729-4C6A-99B1-C60C8EAFDDBF}"/>
              </a:ext>
            </a:extLst>
          </p:cNvPr>
          <p:cNvSpPr>
            <a:spLocks noGrp="1"/>
          </p:cNvSpPr>
          <p:nvPr>
            <p:ph type="ctrTitle"/>
          </p:nvPr>
        </p:nvSpPr>
        <p:spPr/>
        <p:txBody>
          <a:bodyPr/>
          <a:lstStyle/>
          <a:p>
            <a:r>
              <a:rPr lang="en-US" dirty="0"/>
              <a:t>Introducing the use case</a:t>
            </a:r>
          </a:p>
        </p:txBody>
      </p:sp>
      <p:sp>
        <p:nvSpPr>
          <p:cNvPr id="3" name="Subtitle 2">
            <a:extLst>
              <a:ext uri="{FF2B5EF4-FFF2-40B4-BE49-F238E27FC236}">
                <a16:creationId xmlns:a16="http://schemas.microsoft.com/office/drawing/2014/main" id="{8F0436E9-DF89-4F09-A704-B3FD9612FC52}"/>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227851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A3A63-807F-4EE7-90F8-BA5E1C3C66A4}"/>
              </a:ext>
            </a:extLst>
          </p:cNvPr>
          <p:cNvSpPr>
            <a:spLocks noGrp="1"/>
          </p:cNvSpPr>
          <p:nvPr>
            <p:ph type="title"/>
          </p:nvPr>
        </p:nvSpPr>
        <p:spPr/>
        <p:txBody>
          <a:bodyPr/>
          <a:lstStyle/>
          <a:p>
            <a:r>
              <a:rPr lang="en-US" dirty="0"/>
              <a:t>Iteration of an array</a:t>
            </a:r>
          </a:p>
        </p:txBody>
      </p:sp>
      <p:sp>
        <p:nvSpPr>
          <p:cNvPr id="6" name="Content Placeholder 5">
            <a:extLst>
              <a:ext uri="{FF2B5EF4-FFF2-40B4-BE49-F238E27FC236}">
                <a16:creationId xmlns:a16="http://schemas.microsoft.com/office/drawing/2014/main" id="{BCA44E85-32CA-43B9-A3CB-460B330C847C}"/>
              </a:ext>
            </a:extLst>
          </p:cNvPr>
          <p:cNvSpPr>
            <a:spLocks noGrp="1"/>
          </p:cNvSpPr>
          <p:nvPr>
            <p:ph idx="1"/>
          </p:nvPr>
        </p:nvSpPr>
        <p:spPr>
          <a:xfrm>
            <a:off x="95420" y="1447799"/>
            <a:ext cx="3257309" cy="4722211"/>
          </a:xfrm>
        </p:spPr>
        <p:txBody>
          <a:bodyPr/>
          <a:lstStyle/>
          <a:p>
            <a:r>
              <a:rPr lang="en-US" dirty="0"/>
              <a:t>To iterate an array, we use for loop or for-each loop also.</a:t>
            </a:r>
          </a:p>
          <a:p>
            <a:r>
              <a:rPr lang="en-US" dirty="0"/>
              <a:t>The for-each loop is introduced in Java5. It is mainly used to traverse array or collection elements. </a:t>
            </a:r>
          </a:p>
          <a:p>
            <a:r>
              <a:rPr lang="en-US" dirty="0"/>
              <a:t>The advantage of for-each loop is that it eliminates the possibility of bugs and makes the code more readable.</a:t>
            </a:r>
          </a:p>
        </p:txBody>
      </p:sp>
      <p:pic>
        <p:nvPicPr>
          <p:cNvPr id="8" name="Picture 7">
            <a:extLst>
              <a:ext uri="{FF2B5EF4-FFF2-40B4-BE49-F238E27FC236}">
                <a16:creationId xmlns:a16="http://schemas.microsoft.com/office/drawing/2014/main" id="{3A760467-3AE1-4559-871A-90B7AAD4A281}"/>
              </a:ext>
            </a:extLst>
          </p:cNvPr>
          <p:cNvPicPr>
            <a:picLocks noChangeAspect="1"/>
          </p:cNvPicPr>
          <p:nvPr/>
        </p:nvPicPr>
        <p:blipFill>
          <a:blip r:embed="rId2"/>
          <a:stretch>
            <a:fillRect/>
          </a:stretch>
        </p:blipFill>
        <p:spPr>
          <a:xfrm>
            <a:off x="3492394" y="1447799"/>
            <a:ext cx="6280897" cy="2247900"/>
          </a:xfrm>
          <a:prstGeom prst="rect">
            <a:avLst/>
          </a:prstGeom>
          <a:ln>
            <a:solidFill>
              <a:schemeClr val="tx1"/>
            </a:solidFill>
          </a:ln>
        </p:spPr>
      </p:pic>
    </p:spTree>
    <p:extLst>
      <p:ext uri="{BB962C8B-B14F-4D97-AF65-F5344CB8AC3E}">
        <p14:creationId xmlns:p14="http://schemas.microsoft.com/office/powerpoint/2010/main" val="13829243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9799-F9F5-4562-8061-77567C2CA5A2}"/>
              </a:ext>
            </a:extLst>
          </p:cNvPr>
          <p:cNvSpPr>
            <a:spLocks noGrp="1"/>
          </p:cNvSpPr>
          <p:nvPr>
            <p:ph type="ctrTitle"/>
          </p:nvPr>
        </p:nvSpPr>
        <p:spPr/>
        <p:txBody>
          <a:bodyPr/>
          <a:lstStyle/>
          <a:p>
            <a:r>
              <a:rPr lang="en-US" dirty="0"/>
              <a:t>Module 1 Hands-on</a:t>
            </a:r>
          </a:p>
        </p:txBody>
      </p:sp>
      <p:sp>
        <p:nvSpPr>
          <p:cNvPr id="3" name="Subtitle 2">
            <a:extLst>
              <a:ext uri="{FF2B5EF4-FFF2-40B4-BE49-F238E27FC236}">
                <a16:creationId xmlns:a16="http://schemas.microsoft.com/office/drawing/2014/main" id="{616E72AC-5E0F-453A-B1E2-AA790B913983}"/>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06960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4A16C-A0E4-4A3E-9A8B-F6B7106DF99B}"/>
              </a:ext>
            </a:extLst>
          </p:cNvPr>
          <p:cNvSpPr>
            <a:spLocks noGrp="1"/>
          </p:cNvSpPr>
          <p:nvPr>
            <p:ph type="title"/>
          </p:nvPr>
        </p:nvSpPr>
        <p:spPr/>
        <p:txBody>
          <a:bodyPr/>
          <a:lstStyle/>
          <a:p>
            <a:r>
              <a:rPr lang="en-US" dirty="0"/>
              <a:t>Module 1 Hands-on</a:t>
            </a:r>
          </a:p>
        </p:txBody>
      </p:sp>
      <p:sp>
        <p:nvSpPr>
          <p:cNvPr id="3" name="Content Placeholder 2">
            <a:extLst>
              <a:ext uri="{FF2B5EF4-FFF2-40B4-BE49-F238E27FC236}">
                <a16:creationId xmlns:a16="http://schemas.microsoft.com/office/drawing/2014/main" id="{38CAFC23-914E-45E9-A674-7329D2B9BA96}"/>
              </a:ext>
            </a:extLst>
          </p:cNvPr>
          <p:cNvSpPr>
            <a:spLocks noGrp="1"/>
          </p:cNvSpPr>
          <p:nvPr>
            <p:ph idx="1"/>
          </p:nvPr>
        </p:nvSpPr>
        <p:spPr/>
        <p:txBody>
          <a:bodyPr/>
          <a:lstStyle/>
          <a:p>
            <a:r>
              <a:rPr lang="en-US" dirty="0"/>
              <a:t>Write a program to display table of 10.</a:t>
            </a:r>
          </a:p>
          <a:p>
            <a:r>
              <a:rPr lang="en-US" dirty="0"/>
              <a:t>Write a program to display Fibonacci series of 10 numbers (0,0,1,1,2,3,5,8,13,21).</a:t>
            </a:r>
          </a:p>
          <a:p>
            <a:r>
              <a:rPr lang="en-US" dirty="0"/>
              <a:t>Write a program to check whether a given number is odd or even. </a:t>
            </a:r>
          </a:p>
          <a:p>
            <a:r>
              <a:rPr lang="en-US" dirty="0"/>
              <a:t>Write a program to find largest of two numbers.</a:t>
            </a:r>
          </a:p>
          <a:p>
            <a:r>
              <a:rPr lang="en-US" dirty="0"/>
              <a:t>Write a java program to create an array of numbers and display the original array in sorted order.   </a:t>
            </a:r>
          </a:p>
          <a:p>
            <a:r>
              <a:rPr lang="en-US" dirty="0"/>
              <a:t>Write a java program to create an array of numbers and display the original array in reverse order. </a:t>
            </a:r>
          </a:p>
        </p:txBody>
      </p:sp>
    </p:spTree>
    <p:extLst>
      <p:ext uri="{BB962C8B-B14F-4D97-AF65-F5344CB8AC3E}">
        <p14:creationId xmlns:p14="http://schemas.microsoft.com/office/powerpoint/2010/main" val="39600230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C9D3C-F729-4C6A-99B1-C60C8EAFDDBF}"/>
              </a:ext>
            </a:extLst>
          </p:cNvPr>
          <p:cNvSpPr>
            <a:spLocks noGrp="1"/>
          </p:cNvSpPr>
          <p:nvPr>
            <p:ph type="ctrTitle"/>
          </p:nvPr>
        </p:nvSpPr>
        <p:spPr/>
        <p:txBody>
          <a:bodyPr/>
          <a:lstStyle/>
          <a:p>
            <a:r>
              <a:rPr lang="en-US" dirty="0"/>
              <a:t>Module 2: OOP’s programming</a:t>
            </a:r>
          </a:p>
        </p:txBody>
      </p:sp>
      <p:sp>
        <p:nvSpPr>
          <p:cNvPr id="3" name="Subtitle 2">
            <a:extLst>
              <a:ext uri="{FF2B5EF4-FFF2-40B4-BE49-F238E27FC236}">
                <a16:creationId xmlns:a16="http://schemas.microsoft.com/office/drawing/2014/main" id="{8F0436E9-DF89-4F09-A704-B3FD9612FC52}"/>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0869848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FE3DC-3B71-4828-B6FE-8F0533855565}"/>
              </a:ext>
            </a:extLst>
          </p:cNvPr>
          <p:cNvSpPr>
            <a:spLocks noGrp="1"/>
          </p:cNvSpPr>
          <p:nvPr>
            <p:ph type="title"/>
          </p:nvPr>
        </p:nvSpPr>
        <p:spPr>
          <a:xfrm>
            <a:off x="324091" y="199800"/>
            <a:ext cx="9259747" cy="702000"/>
          </a:xfrm>
        </p:spPr>
        <p:txBody>
          <a:bodyPr/>
          <a:lstStyle/>
          <a:p>
            <a:r>
              <a:rPr lang="en-US" dirty="0"/>
              <a:t>Module 2 : OOP’s programming design</a:t>
            </a:r>
          </a:p>
        </p:txBody>
      </p:sp>
      <p:sp>
        <p:nvSpPr>
          <p:cNvPr id="5" name="Rectangle: Rounded Corners 4">
            <a:extLst>
              <a:ext uri="{FF2B5EF4-FFF2-40B4-BE49-F238E27FC236}">
                <a16:creationId xmlns:a16="http://schemas.microsoft.com/office/drawing/2014/main" id="{7B052245-514A-4C31-B4F3-73F83A17CD71}"/>
              </a:ext>
            </a:extLst>
          </p:cNvPr>
          <p:cNvSpPr/>
          <p:nvPr/>
        </p:nvSpPr>
        <p:spPr>
          <a:xfrm>
            <a:off x="3715364" y="1307628"/>
            <a:ext cx="2044077" cy="597510"/>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Body Level 1"/>
              </a:rPr>
              <a:t>Class and Object</a:t>
            </a:r>
          </a:p>
        </p:txBody>
      </p:sp>
      <p:sp>
        <p:nvSpPr>
          <p:cNvPr id="6" name="Rectangle: Rounded Corners 5">
            <a:extLst>
              <a:ext uri="{FF2B5EF4-FFF2-40B4-BE49-F238E27FC236}">
                <a16:creationId xmlns:a16="http://schemas.microsoft.com/office/drawing/2014/main" id="{DF47FEA2-01AD-4816-9FA0-FCA8DFBBE98B}"/>
              </a:ext>
            </a:extLst>
          </p:cNvPr>
          <p:cNvSpPr/>
          <p:nvPr/>
        </p:nvSpPr>
        <p:spPr>
          <a:xfrm>
            <a:off x="3505199" y="2322792"/>
            <a:ext cx="2895601" cy="584035"/>
          </a:xfrm>
          <a:prstGeom prst="round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Body Level 1"/>
              </a:rPr>
              <a:t>this and super keyword</a:t>
            </a:r>
          </a:p>
        </p:txBody>
      </p:sp>
      <p:sp>
        <p:nvSpPr>
          <p:cNvPr id="7" name="Rectangle: Rounded Corners 6">
            <a:extLst>
              <a:ext uri="{FF2B5EF4-FFF2-40B4-BE49-F238E27FC236}">
                <a16:creationId xmlns:a16="http://schemas.microsoft.com/office/drawing/2014/main" id="{CD93C923-896B-4AED-9CF1-C2411CFA8E21}"/>
              </a:ext>
            </a:extLst>
          </p:cNvPr>
          <p:cNvSpPr/>
          <p:nvPr/>
        </p:nvSpPr>
        <p:spPr>
          <a:xfrm>
            <a:off x="227812" y="2322792"/>
            <a:ext cx="2743201" cy="562728"/>
          </a:xfrm>
          <a:prstGeom prst="round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Body Level 1"/>
              </a:rPr>
              <a:t>Class and object creation</a:t>
            </a:r>
          </a:p>
        </p:txBody>
      </p:sp>
      <p:sp>
        <p:nvSpPr>
          <p:cNvPr id="8" name="Rectangle: Rounded Corners 7">
            <a:extLst>
              <a:ext uri="{FF2B5EF4-FFF2-40B4-BE49-F238E27FC236}">
                <a16:creationId xmlns:a16="http://schemas.microsoft.com/office/drawing/2014/main" id="{50795AE4-A55E-4173-8355-7A9B71E96AB9}"/>
              </a:ext>
            </a:extLst>
          </p:cNvPr>
          <p:cNvSpPr/>
          <p:nvPr/>
        </p:nvSpPr>
        <p:spPr>
          <a:xfrm>
            <a:off x="3721849" y="3294295"/>
            <a:ext cx="1360385" cy="551635"/>
          </a:xfrm>
          <a:prstGeom prst="round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Body Level 1"/>
              </a:rPr>
              <a:t>Inheritance</a:t>
            </a:r>
          </a:p>
        </p:txBody>
      </p:sp>
      <p:sp>
        <p:nvSpPr>
          <p:cNvPr id="9" name="Rectangle: Rounded Corners 8">
            <a:extLst>
              <a:ext uri="{FF2B5EF4-FFF2-40B4-BE49-F238E27FC236}">
                <a16:creationId xmlns:a16="http://schemas.microsoft.com/office/drawing/2014/main" id="{C8F744A0-5F15-486A-A63D-2EBFE697216B}"/>
              </a:ext>
            </a:extLst>
          </p:cNvPr>
          <p:cNvSpPr/>
          <p:nvPr/>
        </p:nvSpPr>
        <p:spPr>
          <a:xfrm>
            <a:off x="5867400" y="3284155"/>
            <a:ext cx="3686947" cy="520805"/>
          </a:xfrm>
          <a:prstGeom prst="roundRect">
            <a:avLst/>
          </a:prstGeom>
          <a:solidFill>
            <a:schemeClr val="accent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Body Level 1"/>
              </a:rPr>
              <a:t>Association, Aggregation and Composition</a:t>
            </a:r>
          </a:p>
        </p:txBody>
      </p:sp>
      <p:sp>
        <p:nvSpPr>
          <p:cNvPr id="10" name="Rectangle: Rounded Corners 9">
            <a:extLst>
              <a:ext uri="{FF2B5EF4-FFF2-40B4-BE49-F238E27FC236}">
                <a16:creationId xmlns:a16="http://schemas.microsoft.com/office/drawing/2014/main" id="{AF9683D6-AA01-4675-AFA7-570E6AFCE998}"/>
              </a:ext>
            </a:extLst>
          </p:cNvPr>
          <p:cNvSpPr/>
          <p:nvPr/>
        </p:nvSpPr>
        <p:spPr>
          <a:xfrm>
            <a:off x="7315200" y="2277578"/>
            <a:ext cx="2362988" cy="607942"/>
          </a:xfrm>
          <a:prstGeom prst="round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Body Level 1"/>
              </a:rPr>
              <a:t>Constructor and Methods</a:t>
            </a:r>
          </a:p>
        </p:txBody>
      </p:sp>
      <p:sp>
        <p:nvSpPr>
          <p:cNvPr id="11" name="Rectangle: Rounded Corners 10">
            <a:extLst>
              <a:ext uri="{FF2B5EF4-FFF2-40B4-BE49-F238E27FC236}">
                <a16:creationId xmlns:a16="http://schemas.microsoft.com/office/drawing/2014/main" id="{8ED3F38A-2259-4026-9277-1F146EF9FCF5}"/>
              </a:ext>
            </a:extLst>
          </p:cNvPr>
          <p:cNvSpPr/>
          <p:nvPr/>
        </p:nvSpPr>
        <p:spPr>
          <a:xfrm>
            <a:off x="3721849" y="4327964"/>
            <a:ext cx="2145551" cy="636744"/>
          </a:xfrm>
          <a:prstGeom prst="round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Body Level 1"/>
              </a:rPr>
              <a:t>Encapsulation</a:t>
            </a:r>
          </a:p>
        </p:txBody>
      </p:sp>
      <p:sp>
        <p:nvSpPr>
          <p:cNvPr id="12" name="Rectangle: Rounded Corners 11">
            <a:extLst>
              <a:ext uri="{FF2B5EF4-FFF2-40B4-BE49-F238E27FC236}">
                <a16:creationId xmlns:a16="http://schemas.microsoft.com/office/drawing/2014/main" id="{4F7611AB-E7F4-4C29-BE54-B4DBA05DA904}"/>
              </a:ext>
            </a:extLst>
          </p:cNvPr>
          <p:cNvSpPr/>
          <p:nvPr/>
        </p:nvSpPr>
        <p:spPr>
          <a:xfrm>
            <a:off x="6913747" y="4265061"/>
            <a:ext cx="2684681" cy="636744"/>
          </a:xfrm>
          <a:prstGeom prst="round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Body Level 1"/>
              </a:rPr>
              <a:t>Abstraction</a:t>
            </a:r>
          </a:p>
        </p:txBody>
      </p:sp>
      <p:sp>
        <p:nvSpPr>
          <p:cNvPr id="13" name="Rectangle: Rounded Corners 12">
            <a:extLst>
              <a:ext uri="{FF2B5EF4-FFF2-40B4-BE49-F238E27FC236}">
                <a16:creationId xmlns:a16="http://schemas.microsoft.com/office/drawing/2014/main" id="{376ECBA7-6B60-49FB-979F-7C3F094CFF29}"/>
              </a:ext>
            </a:extLst>
          </p:cNvPr>
          <p:cNvSpPr/>
          <p:nvPr/>
        </p:nvSpPr>
        <p:spPr>
          <a:xfrm>
            <a:off x="210335" y="4387968"/>
            <a:ext cx="2411115" cy="562728"/>
          </a:xfrm>
          <a:prstGeom prst="round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Body Level 1"/>
              </a:rPr>
              <a:t>Polymorphism</a:t>
            </a:r>
          </a:p>
        </p:txBody>
      </p:sp>
      <p:sp>
        <p:nvSpPr>
          <p:cNvPr id="14" name="Rectangle: Rounded Corners 13">
            <a:extLst>
              <a:ext uri="{FF2B5EF4-FFF2-40B4-BE49-F238E27FC236}">
                <a16:creationId xmlns:a16="http://schemas.microsoft.com/office/drawing/2014/main" id="{655EF121-300F-4776-B963-5D8E9627C7EF}"/>
              </a:ext>
            </a:extLst>
          </p:cNvPr>
          <p:cNvSpPr/>
          <p:nvPr/>
        </p:nvSpPr>
        <p:spPr>
          <a:xfrm>
            <a:off x="457380" y="5546933"/>
            <a:ext cx="2158052" cy="712712"/>
          </a:xfrm>
          <a:prstGeom prst="round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Body Level 1"/>
            </a:endParaRPr>
          </a:p>
          <a:p>
            <a:pPr algn="ctr"/>
            <a:r>
              <a:rPr lang="en-US" dirty="0">
                <a:solidFill>
                  <a:schemeClr val="bg1"/>
                </a:solidFill>
                <a:latin typeface="Body Level 1"/>
              </a:rPr>
              <a:t>final and static keyword </a:t>
            </a:r>
          </a:p>
          <a:p>
            <a:pPr algn="ctr"/>
            <a:endParaRPr lang="en-US" dirty="0">
              <a:solidFill>
                <a:schemeClr val="bg1"/>
              </a:solidFill>
              <a:latin typeface="Body Level 1"/>
            </a:endParaRPr>
          </a:p>
        </p:txBody>
      </p:sp>
      <p:sp>
        <p:nvSpPr>
          <p:cNvPr id="15" name="Rectangle: Rounded Corners 14">
            <a:extLst>
              <a:ext uri="{FF2B5EF4-FFF2-40B4-BE49-F238E27FC236}">
                <a16:creationId xmlns:a16="http://schemas.microsoft.com/office/drawing/2014/main" id="{CEDA445A-239E-4214-B076-A895F528B0F6}"/>
              </a:ext>
            </a:extLst>
          </p:cNvPr>
          <p:cNvSpPr/>
          <p:nvPr/>
        </p:nvSpPr>
        <p:spPr>
          <a:xfrm>
            <a:off x="3728803" y="5584917"/>
            <a:ext cx="2158053" cy="636744"/>
          </a:xfrm>
          <a:prstGeom prst="round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Body Level 1"/>
              </a:rPr>
              <a:t>String and String Methods</a:t>
            </a:r>
          </a:p>
        </p:txBody>
      </p:sp>
      <p:sp>
        <p:nvSpPr>
          <p:cNvPr id="16" name="Rectangle: Rounded Corners 15">
            <a:extLst>
              <a:ext uri="{FF2B5EF4-FFF2-40B4-BE49-F238E27FC236}">
                <a16:creationId xmlns:a16="http://schemas.microsoft.com/office/drawing/2014/main" id="{AF397FA3-CF56-49C1-AFFC-F44AB2C187FB}"/>
              </a:ext>
            </a:extLst>
          </p:cNvPr>
          <p:cNvSpPr/>
          <p:nvPr/>
        </p:nvSpPr>
        <p:spPr>
          <a:xfrm>
            <a:off x="6702828" y="1307628"/>
            <a:ext cx="2895600" cy="528684"/>
          </a:xfrm>
          <a:prstGeom prst="round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Body Level 1"/>
              </a:rPr>
              <a:t>UML Class Diagram</a:t>
            </a:r>
          </a:p>
        </p:txBody>
      </p:sp>
      <p:sp>
        <p:nvSpPr>
          <p:cNvPr id="17" name="Rectangle: Rounded Corners 16">
            <a:extLst>
              <a:ext uri="{FF2B5EF4-FFF2-40B4-BE49-F238E27FC236}">
                <a16:creationId xmlns:a16="http://schemas.microsoft.com/office/drawing/2014/main" id="{60B5A80B-AE12-4659-9AA8-7CA2E218EE21}"/>
              </a:ext>
            </a:extLst>
          </p:cNvPr>
          <p:cNvSpPr/>
          <p:nvPr/>
        </p:nvSpPr>
        <p:spPr>
          <a:xfrm>
            <a:off x="87414" y="3294295"/>
            <a:ext cx="2743201" cy="562728"/>
          </a:xfrm>
          <a:prstGeom prst="round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Body Level 1"/>
              </a:rPr>
              <a:t>Types of variables</a:t>
            </a:r>
          </a:p>
        </p:txBody>
      </p:sp>
      <p:sp>
        <p:nvSpPr>
          <p:cNvPr id="18" name="Rectangle: Rounded Corners 17">
            <a:extLst>
              <a:ext uri="{FF2B5EF4-FFF2-40B4-BE49-F238E27FC236}">
                <a16:creationId xmlns:a16="http://schemas.microsoft.com/office/drawing/2014/main" id="{19CAC1CC-6294-4A27-8DF0-80ADF5EEDCD5}"/>
              </a:ext>
            </a:extLst>
          </p:cNvPr>
          <p:cNvSpPr/>
          <p:nvPr/>
        </p:nvSpPr>
        <p:spPr>
          <a:xfrm>
            <a:off x="577373" y="1347954"/>
            <a:ext cx="2044077" cy="597510"/>
          </a:xfrm>
          <a:prstGeom prst="round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Body Level 1"/>
              </a:rPr>
              <a:t>Introduce the Module 2 Use case</a:t>
            </a:r>
          </a:p>
        </p:txBody>
      </p:sp>
      <p:sp>
        <p:nvSpPr>
          <p:cNvPr id="3" name="Arrow: Right 2">
            <a:extLst>
              <a:ext uri="{FF2B5EF4-FFF2-40B4-BE49-F238E27FC236}">
                <a16:creationId xmlns:a16="http://schemas.microsoft.com/office/drawing/2014/main" id="{94916BA8-88A0-4725-B3F2-09541C3B72C8}"/>
              </a:ext>
            </a:extLst>
          </p:cNvPr>
          <p:cNvSpPr/>
          <p:nvPr/>
        </p:nvSpPr>
        <p:spPr>
          <a:xfrm>
            <a:off x="2729141" y="1534948"/>
            <a:ext cx="992708" cy="34204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Arrow: Right 18">
            <a:extLst>
              <a:ext uri="{FF2B5EF4-FFF2-40B4-BE49-F238E27FC236}">
                <a16:creationId xmlns:a16="http://schemas.microsoft.com/office/drawing/2014/main" id="{4A71B820-1398-42A2-89C5-1A33ADA61482}"/>
              </a:ext>
            </a:extLst>
          </p:cNvPr>
          <p:cNvSpPr/>
          <p:nvPr/>
        </p:nvSpPr>
        <p:spPr>
          <a:xfrm>
            <a:off x="5752956" y="1454698"/>
            <a:ext cx="992708" cy="34204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Arrow: Right 19">
            <a:extLst>
              <a:ext uri="{FF2B5EF4-FFF2-40B4-BE49-F238E27FC236}">
                <a16:creationId xmlns:a16="http://schemas.microsoft.com/office/drawing/2014/main" id="{40CF9FA1-E3BB-41FA-9B1E-F70D88E91B18}"/>
              </a:ext>
            </a:extLst>
          </p:cNvPr>
          <p:cNvSpPr/>
          <p:nvPr/>
        </p:nvSpPr>
        <p:spPr>
          <a:xfrm>
            <a:off x="2885225" y="3415949"/>
            <a:ext cx="836624" cy="34204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Arrow: Right 20">
            <a:extLst>
              <a:ext uri="{FF2B5EF4-FFF2-40B4-BE49-F238E27FC236}">
                <a16:creationId xmlns:a16="http://schemas.microsoft.com/office/drawing/2014/main" id="{AF9D87AF-ACDC-4EEE-90F0-3D31E927C89A}"/>
              </a:ext>
            </a:extLst>
          </p:cNvPr>
          <p:cNvSpPr/>
          <p:nvPr/>
        </p:nvSpPr>
        <p:spPr>
          <a:xfrm>
            <a:off x="5072507" y="3415949"/>
            <a:ext cx="814349" cy="34204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Arrow: Right 21">
            <a:extLst>
              <a:ext uri="{FF2B5EF4-FFF2-40B4-BE49-F238E27FC236}">
                <a16:creationId xmlns:a16="http://schemas.microsoft.com/office/drawing/2014/main" id="{33290862-257A-42EB-87EB-93A6B9CC834D}"/>
              </a:ext>
            </a:extLst>
          </p:cNvPr>
          <p:cNvSpPr/>
          <p:nvPr/>
        </p:nvSpPr>
        <p:spPr>
          <a:xfrm>
            <a:off x="2729141" y="5732265"/>
            <a:ext cx="999662" cy="34204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Arrow: Right 3">
            <a:extLst>
              <a:ext uri="{FF2B5EF4-FFF2-40B4-BE49-F238E27FC236}">
                <a16:creationId xmlns:a16="http://schemas.microsoft.com/office/drawing/2014/main" id="{1DA9512D-55CE-420F-AA22-B3DBAEE6A74E}"/>
              </a:ext>
            </a:extLst>
          </p:cNvPr>
          <p:cNvSpPr/>
          <p:nvPr/>
        </p:nvSpPr>
        <p:spPr>
          <a:xfrm flipH="1">
            <a:off x="5886856" y="4507223"/>
            <a:ext cx="915187" cy="3165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Arrow: Right 22">
            <a:extLst>
              <a:ext uri="{FF2B5EF4-FFF2-40B4-BE49-F238E27FC236}">
                <a16:creationId xmlns:a16="http://schemas.microsoft.com/office/drawing/2014/main" id="{1FA0F61F-8781-4408-82D7-C6CD1DDE6CEF}"/>
              </a:ext>
            </a:extLst>
          </p:cNvPr>
          <p:cNvSpPr/>
          <p:nvPr/>
        </p:nvSpPr>
        <p:spPr>
          <a:xfrm flipH="1">
            <a:off x="2694383" y="4563653"/>
            <a:ext cx="915187" cy="3165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Arrow: Right 23">
            <a:extLst>
              <a:ext uri="{FF2B5EF4-FFF2-40B4-BE49-F238E27FC236}">
                <a16:creationId xmlns:a16="http://schemas.microsoft.com/office/drawing/2014/main" id="{4CAAAFEC-AD94-419A-A3A7-50E43D4A8BA4}"/>
              </a:ext>
            </a:extLst>
          </p:cNvPr>
          <p:cNvSpPr/>
          <p:nvPr/>
        </p:nvSpPr>
        <p:spPr>
          <a:xfrm flipH="1">
            <a:off x="2971013" y="2519010"/>
            <a:ext cx="534186" cy="2691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Arrow: Right 24">
            <a:extLst>
              <a:ext uri="{FF2B5EF4-FFF2-40B4-BE49-F238E27FC236}">
                <a16:creationId xmlns:a16="http://schemas.microsoft.com/office/drawing/2014/main" id="{C7961205-C4FD-40BC-B6E9-C3ECFE49B4AE}"/>
              </a:ext>
            </a:extLst>
          </p:cNvPr>
          <p:cNvSpPr/>
          <p:nvPr/>
        </p:nvSpPr>
        <p:spPr>
          <a:xfrm flipH="1">
            <a:off x="6400407" y="2443455"/>
            <a:ext cx="915187" cy="3165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Arrow: Down 25">
            <a:extLst>
              <a:ext uri="{FF2B5EF4-FFF2-40B4-BE49-F238E27FC236}">
                <a16:creationId xmlns:a16="http://schemas.microsoft.com/office/drawing/2014/main" id="{7304B8B0-D350-46C9-9FEC-2E817F6212B7}"/>
              </a:ext>
            </a:extLst>
          </p:cNvPr>
          <p:cNvSpPr/>
          <p:nvPr/>
        </p:nvSpPr>
        <p:spPr>
          <a:xfrm>
            <a:off x="8256087" y="1836312"/>
            <a:ext cx="278313" cy="44126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Arrow: Down 26">
            <a:extLst>
              <a:ext uri="{FF2B5EF4-FFF2-40B4-BE49-F238E27FC236}">
                <a16:creationId xmlns:a16="http://schemas.microsoft.com/office/drawing/2014/main" id="{BCA5EDBC-446B-4769-877C-AA87DB799F6E}"/>
              </a:ext>
            </a:extLst>
          </p:cNvPr>
          <p:cNvSpPr/>
          <p:nvPr/>
        </p:nvSpPr>
        <p:spPr>
          <a:xfrm>
            <a:off x="1397249" y="2902561"/>
            <a:ext cx="278313" cy="44126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Arrow: Down 27">
            <a:extLst>
              <a:ext uri="{FF2B5EF4-FFF2-40B4-BE49-F238E27FC236}">
                <a16:creationId xmlns:a16="http://schemas.microsoft.com/office/drawing/2014/main" id="{55E76F45-710D-4A2F-A239-31423C6C91E4}"/>
              </a:ext>
            </a:extLst>
          </p:cNvPr>
          <p:cNvSpPr/>
          <p:nvPr/>
        </p:nvSpPr>
        <p:spPr>
          <a:xfrm>
            <a:off x="8256087" y="3840927"/>
            <a:ext cx="278313" cy="44126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Arrow: Down 28">
            <a:extLst>
              <a:ext uri="{FF2B5EF4-FFF2-40B4-BE49-F238E27FC236}">
                <a16:creationId xmlns:a16="http://schemas.microsoft.com/office/drawing/2014/main" id="{5F48FBA5-856B-4628-A756-41209E189BC4}"/>
              </a:ext>
            </a:extLst>
          </p:cNvPr>
          <p:cNvSpPr/>
          <p:nvPr/>
        </p:nvSpPr>
        <p:spPr>
          <a:xfrm>
            <a:off x="1397248" y="4984205"/>
            <a:ext cx="278314" cy="56272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Rounded Corners 29">
            <a:extLst>
              <a:ext uri="{FF2B5EF4-FFF2-40B4-BE49-F238E27FC236}">
                <a16:creationId xmlns:a16="http://schemas.microsoft.com/office/drawing/2014/main" id="{AED89BCB-32D4-4638-B047-EB707843B156}"/>
              </a:ext>
            </a:extLst>
          </p:cNvPr>
          <p:cNvSpPr/>
          <p:nvPr/>
        </p:nvSpPr>
        <p:spPr>
          <a:xfrm>
            <a:off x="6885562" y="5546933"/>
            <a:ext cx="2158053" cy="636744"/>
          </a:xfrm>
          <a:prstGeom prst="round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bg1"/>
                </a:solidFill>
                <a:latin typeface="Body Level 1"/>
              </a:rPr>
              <a:t>StringBuffer</a:t>
            </a:r>
            <a:r>
              <a:rPr lang="en-US" dirty="0">
                <a:solidFill>
                  <a:schemeClr val="bg1"/>
                </a:solidFill>
                <a:latin typeface="Body Level 1"/>
              </a:rPr>
              <a:t> Class</a:t>
            </a:r>
          </a:p>
        </p:txBody>
      </p:sp>
      <p:sp>
        <p:nvSpPr>
          <p:cNvPr id="31" name="Arrow: Right 30">
            <a:extLst>
              <a:ext uri="{FF2B5EF4-FFF2-40B4-BE49-F238E27FC236}">
                <a16:creationId xmlns:a16="http://schemas.microsoft.com/office/drawing/2014/main" id="{6CA1BD55-E701-4AEE-938F-8DDD4E5A7F50}"/>
              </a:ext>
            </a:extLst>
          </p:cNvPr>
          <p:cNvSpPr/>
          <p:nvPr/>
        </p:nvSpPr>
        <p:spPr>
          <a:xfrm>
            <a:off x="5929452" y="5747607"/>
            <a:ext cx="999662" cy="34204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577030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9799-F9F5-4562-8061-77567C2CA5A2}"/>
              </a:ext>
            </a:extLst>
          </p:cNvPr>
          <p:cNvSpPr>
            <a:spLocks noGrp="1"/>
          </p:cNvSpPr>
          <p:nvPr>
            <p:ph type="ctrTitle"/>
          </p:nvPr>
        </p:nvSpPr>
        <p:spPr/>
        <p:txBody>
          <a:bodyPr/>
          <a:lstStyle/>
          <a:p>
            <a:r>
              <a:rPr lang="en-US" dirty="0"/>
              <a:t>Presenting the use case</a:t>
            </a:r>
          </a:p>
        </p:txBody>
      </p:sp>
      <p:sp>
        <p:nvSpPr>
          <p:cNvPr id="3" name="Subtitle 2">
            <a:extLst>
              <a:ext uri="{FF2B5EF4-FFF2-40B4-BE49-F238E27FC236}">
                <a16:creationId xmlns:a16="http://schemas.microsoft.com/office/drawing/2014/main" id="{616E72AC-5E0F-453A-B1E2-AA790B913983}"/>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92891541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EA937-8776-4962-8517-550AE5661DE8}"/>
              </a:ext>
            </a:extLst>
          </p:cNvPr>
          <p:cNvSpPr>
            <a:spLocks noGrp="1"/>
          </p:cNvSpPr>
          <p:nvPr>
            <p:ph type="title"/>
          </p:nvPr>
        </p:nvSpPr>
        <p:spPr/>
        <p:txBody>
          <a:bodyPr/>
          <a:lstStyle/>
          <a:p>
            <a:r>
              <a:rPr lang="en-US" dirty="0"/>
              <a:t>Bank Customer Management System</a:t>
            </a:r>
          </a:p>
        </p:txBody>
      </p:sp>
      <p:sp>
        <p:nvSpPr>
          <p:cNvPr id="6" name="Content Placeholder 5">
            <a:extLst>
              <a:ext uri="{FF2B5EF4-FFF2-40B4-BE49-F238E27FC236}">
                <a16:creationId xmlns:a16="http://schemas.microsoft.com/office/drawing/2014/main" id="{3D0BC147-D523-4F4A-846F-CB547BE33041}"/>
              </a:ext>
            </a:extLst>
          </p:cNvPr>
          <p:cNvSpPr>
            <a:spLocks noGrp="1"/>
          </p:cNvSpPr>
          <p:nvPr>
            <p:ph idx="1"/>
          </p:nvPr>
        </p:nvSpPr>
        <p:spPr>
          <a:xfrm>
            <a:off x="163151" y="1233578"/>
            <a:ext cx="3265849" cy="5700621"/>
          </a:xfrm>
        </p:spPr>
        <p:txBody>
          <a:bodyPr>
            <a:normAutofit/>
          </a:bodyPr>
          <a:lstStyle/>
          <a:p>
            <a:r>
              <a:rPr lang="en-US" dirty="0"/>
              <a:t>Create the UML class diagram for customer.</a:t>
            </a:r>
          </a:p>
          <a:p>
            <a:r>
              <a:rPr lang="en-US" dirty="0"/>
              <a:t>Display the menu to user.</a:t>
            </a:r>
          </a:p>
          <a:p>
            <a:r>
              <a:rPr lang="en-US" dirty="0"/>
              <a:t>Create the customer class having fields </a:t>
            </a:r>
            <a:r>
              <a:rPr lang="en-US" dirty="0" err="1"/>
              <a:t>cutsomerid</a:t>
            </a:r>
            <a:r>
              <a:rPr lang="en-US" dirty="0"/>
              <a:t> as int, name as string, </a:t>
            </a:r>
            <a:r>
              <a:rPr lang="en-US" dirty="0" err="1"/>
              <a:t>mailid</a:t>
            </a:r>
            <a:r>
              <a:rPr lang="en-US" dirty="0"/>
              <a:t> as string contact as string and account type as string.</a:t>
            </a:r>
          </a:p>
          <a:p>
            <a:r>
              <a:rPr lang="en-US" dirty="0"/>
              <a:t>If user enters 1 , please provide the details. On valid entries these details should be added into the array with auto generated </a:t>
            </a:r>
            <a:r>
              <a:rPr lang="en-US" dirty="0" err="1"/>
              <a:t>customerid</a:t>
            </a:r>
            <a:r>
              <a:rPr lang="en-US" dirty="0"/>
              <a:t>.</a:t>
            </a:r>
          </a:p>
          <a:p>
            <a:pPr marL="0" indent="0">
              <a:buNone/>
            </a:pPr>
            <a:r>
              <a:rPr lang="en-US" dirty="0"/>
              <a:t>	</a:t>
            </a:r>
          </a:p>
        </p:txBody>
      </p:sp>
      <p:pic>
        <p:nvPicPr>
          <p:cNvPr id="4" name="Picture 3">
            <a:extLst>
              <a:ext uri="{FF2B5EF4-FFF2-40B4-BE49-F238E27FC236}">
                <a16:creationId xmlns:a16="http://schemas.microsoft.com/office/drawing/2014/main" id="{DFFE0486-C1EF-4AD8-A0A7-FBD734DF6232}"/>
              </a:ext>
            </a:extLst>
          </p:cNvPr>
          <p:cNvPicPr>
            <a:picLocks noChangeAspect="1"/>
          </p:cNvPicPr>
          <p:nvPr/>
        </p:nvPicPr>
        <p:blipFill>
          <a:blip r:embed="rId3"/>
          <a:stretch>
            <a:fillRect/>
          </a:stretch>
        </p:blipFill>
        <p:spPr>
          <a:xfrm>
            <a:off x="4446746" y="1623274"/>
            <a:ext cx="5286375" cy="1992468"/>
          </a:xfrm>
          <a:prstGeom prst="rect">
            <a:avLst/>
          </a:prstGeom>
          <a:ln>
            <a:solidFill>
              <a:schemeClr val="tx1"/>
            </a:solidFill>
          </a:ln>
        </p:spPr>
      </p:pic>
      <p:pic>
        <p:nvPicPr>
          <p:cNvPr id="7" name="Picture 6">
            <a:extLst>
              <a:ext uri="{FF2B5EF4-FFF2-40B4-BE49-F238E27FC236}">
                <a16:creationId xmlns:a16="http://schemas.microsoft.com/office/drawing/2014/main" id="{F91CADCB-2792-45E7-BFE0-23295B3DFFB0}"/>
              </a:ext>
            </a:extLst>
          </p:cNvPr>
          <p:cNvPicPr>
            <a:picLocks noChangeAspect="1"/>
          </p:cNvPicPr>
          <p:nvPr/>
        </p:nvPicPr>
        <p:blipFill>
          <a:blip r:embed="rId4"/>
          <a:stretch>
            <a:fillRect/>
          </a:stretch>
        </p:blipFill>
        <p:spPr>
          <a:xfrm>
            <a:off x="3442415" y="4076628"/>
            <a:ext cx="6300434" cy="2316196"/>
          </a:xfrm>
          <a:prstGeom prst="rect">
            <a:avLst/>
          </a:prstGeom>
          <a:ln>
            <a:solidFill>
              <a:schemeClr val="tx1"/>
            </a:solidFill>
          </a:ln>
        </p:spPr>
      </p:pic>
    </p:spTree>
    <p:extLst>
      <p:ext uri="{BB962C8B-B14F-4D97-AF65-F5344CB8AC3E}">
        <p14:creationId xmlns:p14="http://schemas.microsoft.com/office/powerpoint/2010/main" val="272364073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D9FDC-04F7-4294-BBB5-5B19C2FC3D2B}"/>
              </a:ext>
            </a:extLst>
          </p:cNvPr>
          <p:cNvSpPr>
            <a:spLocks noGrp="1"/>
          </p:cNvSpPr>
          <p:nvPr>
            <p:ph type="title"/>
          </p:nvPr>
        </p:nvSpPr>
        <p:spPr/>
        <p:txBody>
          <a:bodyPr/>
          <a:lstStyle/>
          <a:p>
            <a:r>
              <a:rPr lang="en-US" dirty="0"/>
              <a:t>Bank Customer Management System …</a:t>
            </a:r>
          </a:p>
        </p:txBody>
      </p:sp>
      <p:sp>
        <p:nvSpPr>
          <p:cNvPr id="4" name="Content Placeholder 5">
            <a:extLst>
              <a:ext uri="{FF2B5EF4-FFF2-40B4-BE49-F238E27FC236}">
                <a16:creationId xmlns:a16="http://schemas.microsoft.com/office/drawing/2014/main" id="{FA31C0CD-1220-4C78-8BBC-FBA814AA8958}"/>
              </a:ext>
            </a:extLst>
          </p:cNvPr>
          <p:cNvSpPr>
            <a:spLocks noGrp="1"/>
          </p:cNvSpPr>
          <p:nvPr>
            <p:ph idx="1"/>
          </p:nvPr>
        </p:nvSpPr>
        <p:spPr>
          <a:xfrm>
            <a:off x="323849" y="1295400"/>
            <a:ext cx="9259747" cy="5362800"/>
          </a:xfrm>
        </p:spPr>
        <p:txBody>
          <a:bodyPr>
            <a:normAutofit/>
          </a:bodyPr>
          <a:lstStyle/>
          <a:p>
            <a:r>
              <a:rPr lang="en-US" dirty="0"/>
              <a:t>If user enters 2 , display all existing customer details.</a:t>
            </a:r>
          </a:p>
          <a:p>
            <a:pPr marL="0" indent="0">
              <a:buNone/>
            </a:pPr>
            <a:r>
              <a:rPr lang="en-US" dirty="0"/>
              <a:t>	</a:t>
            </a:r>
          </a:p>
          <a:p>
            <a:pPr marL="0" indent="0">
              <a:buNone/>
            </a:pPr>
            <a:endParaRPr lang="en-US" dirty="0"/>
          </a:p>
          <a:p>
            <a:r>
              <a:rPr lang="en-US" dirty="0"/>
              <a:t>If user enters 3 , display the matched customer details.</a:t>
            </a:r>
          </a:p>
          <a:p>
            <a:pPr marL="0" indent="0">
              <a:buNone/>
            </a:pPr>
            <a:endParaRPr lang="en-US" dirty="0"/>
          </a:p>
          <a:p>
            <a:endParaRPr lang="en-US" dirty="0"/>
          </a:p>
          <a:p>
            <a:pPr marL="0" indent="0">
              <a:buNone/>
            </a:pPr>
            <a:endParaRPr lang="en-US" dirty="0"/>
          </a:p>
          <a:p>
            <a:r>
              <a:rPr lang="en-US" dirty="0"/>
              <a:t>If user enters 5, exit the application.</a:t>
            </a:r>
          </a:p>
          <a:p>
            <a:endParaRPr lang="en-US" dirty="0"/>
          </a:p>
          <a:p>
            <a:endParaRPr lang="en-US" dirty="0"/>
          </a:p>
          <a:p>
            <a:endParaRPr lang="en-US" dirty="0"/>
          </a:p>
          <a:p>
            <a:pPr marL="0" indent="0">
              <a:buNone/>
            </a:pPr>
            <a:endParaRPr lang="en-US" dirty="0"/>
          </a:p>
        </p:txBody>
      </p:sp>
      <p:pic>
        <p:nvPicPr>
          <p:cNvPr id="5" name="Picture 4">
            <a:extLst>
              <a:ext uri="{FF2B5EF4-FFF2-40B4-BE49-F238E27FC236}">
                <a16:creationId xmlns:a16="http://schemas.microsoft.com/office/drawing/2014/main" id="{0C5C43AA-A132-4890-8747-CCC7F9ACDDF4}"/>
              </a:ext>
            </a:extLst>
          </p:cNvPr>
          <p:cNvPicPr>
            <a:picLocks noChangeAspect="1"/>
          </p:cNvPicPr>
          <p:nvPr/>
        </p:nvPicPr>
        <p:blipFill>
          <a:blip r:embed="rId2"/>
          <a:stretch>
            <a:fillRect/>
          </a:stretch>
        </p:blipFill>
        <p:spPr>
          <a:xfrm>
            <a:off x="452621" y="1724252"/>
            <a:ext cx="9000758" cy="553203"/>
          </a:xfrm>
          <a:prstGeom prst="rect">
            <a:avLst/>
          </a:prstGeom>
          <a:ln>
            <a:solidFill>
              <a:schemeClr val="tx1"/>
            </a:solidFill>
          </a:ln>
        </p:spPr>
      </p:pic>
      <p:pic>
        <p:nvPicPr>
          <p:cNvPr id="6" name="Picture 5">
            <a:extLst>
              <a:ext uri="{FF2B5EF4-FFF2-40B4-BE49-F238E27FC236}">
                <a16:creationId xmlns:a16="http://schemas.microsoft.com/office/drawing/2014/main" id="{83D7DC31-6D78-48F3-B384-C44C0C11D28B}"/>
              </a:ext>
            </a:extLst>
          </p:cNvPr>
          <p:cNvPicPr>
            <a:picLocks noChangeAspect="1"/>
          </p:cNvPicPr>
          <p:nvPr/>
        </p:nvPicPr>
        <p:blipFill>
          <a:blip r:embed="rId3"/>
          <a:stretch>
            <a:fillRect/>
          </a:stretch>
        </p:blipFill>
        <p:spPr>
          <a:xfrm>
            <a:off x="161924" y="2885781"/>
            <a:ext cx="9582151" cy="734632"/>
          </a:xfrm>
          <a:prstGeom prst="rect">
            <a:avLst/>
          </a:prstGeom>
          <a:ln>
            <a:solidFill>
              <a:schemeClr val="tx1"/>
            </a:solidFill>
          </a:ln>
        </p:spPr>
      </p:pic>
    </p:spTree>
    <p:extLst>
      <p:ext uri="{BB962C8B-B14F-4D97-AF65-F5344CB8AC3E}">
        <p14:creationId xmlns:p14="http://schemas.microsoft.com/office/powerpoint/2010/main" val="309352588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9799-F9F5-4562-8061-77567C2CA5A2}"/>
              </a:ext>
            </a:extLst>
          </p:cNvPr>
          <p:cNvSpPr>
            <a:spLocks noGrp="1"/>
          </p:cNvSpPr>
          <p:nvPr>
            <p:ph type="ctrTitle"/>
          </p:nvPr>
        </p:nvSpPr>
        <p:spPr/>
        <p:txBody>
          <a:bodyPr/>
          <a:lstStyle/>
          <a:p>
            <a:r>
              <a:rPr lang="en-US" dirty="0"/>
              <a:t>Class and Object</a:t>
            </a:r>
          </a:p>
        </p:txBody>
      </p:sp>
      <p:sp>
        <p:nvSpPr>
          <p:cNvPr id="3" name="Subtitle 2">
            <a:extLst>
              <a:ext uri="{FF2B5EF4-FFF2-40B4-BE49-F238E27FC236}">
                <a16:creationId xmlns:a16="http://schemas.microsoft.com/office/drawing/2014/main" id="{616E72AC-5E0F-453A-B1E2-AA790B913983}"/>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40442762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63475-0AAD-48A6-9A5C-FD1D946CAC32}"/>
              </a:ext>
            </a:extLst>
          </p:cNvPr>
          <p:cNvSpPr>
            <a:spLocks noGrp="1"/>
          </p:cNvSpPr>
          <p:nvPr>
            <p:ph type="title"/>
          </p:nvPr>
        </p:nvSpPr>
        <p:spPr/>
        <p:txBody>
          <a:bodyPr/>
          <a:lstStyle/>
          <a:p>
            <a:r>
              <a:rPr lang="en-US" dirty="0"/>
              <a:t>Class and Object</a:t>
            </a:r>
          </a:p>
        </p:txBody>
      </p:sp>
      <p:pic>
        <p:nvPicPr>
          <p:cNvPr id="9" name="Picture 8">
            <a:extLst>
              <a:ext uri="{FF2B5EF4-FFF2-40B4-BE49-F238E27FC236}">
                <a16:creationId xmlns:a16="http://schemas.microsoft.com/office/drawing/2014/main" id="{A1B26585-BD50-4073-BC34-C15F6AB9D9AE}"/>
              </a:ext>
            </a:extLst>
          </p:cNvPr>
          <p:cNvPicPr>
            <a:picLocks noChangeAspect="1"/>
          </p:cNvPicPr>
          <p:nvPr/>
        </p:nvPicPr>
        <p:blipFill>
          <a:blip r:embed="rId2"/>
          <a:stretch>
            <a:fillRect/>
          </a:stretch>
        </p:blipFill>
        <p:spPr>
          <a:xfrm>
            <a:off x="3929375" y="1447800"/>
            <a:ext cx="5871572" cy="3276600"/>
          </a:xfrm>
          <a:prstGeom prst="rect">
            <a:avLst/>
          </a:prstGeom>
          <a:ln>
            <a:solidFill>
              <a:schemeClr val="tx1"/>
            </a:solidFill>
          </a:ln>
        </p:spPr>
      </p:pic>
      <p:sp>
        <p:nvSpPr>
          <p:cNvPr id="10" name="Content Placeholder 2">
            <a:extLst>
              <a:ext uri="{FF2B5EF4-FFF2-40B4-BE49-F238E27FC236}">
                <a16:creationId xmlns:a16="http://schemas.microsoft.com/office/drawing/2014/main" id="{3DCC2C35-5043-477E-82B4-32C4F61E137B}"/>
              </a:ext>
            </a:extLst>
          </p:cNvPr>
          <p:cNvSpPr>
            <a:spLocks noGrp="1"/>
          </p:cNvSpPr>
          <p:nvPr>
            <p:ph idx="1"/>
          </p:nvPr>
        </p:nvSpPr>
        <p:spPr>
          <a:xfrm>
            <a:off x="144502" y="1447799"/>
            <a:ext cx="3665498" cy="4635731"/>
          </a:xfrm>
        </p:spPr>
        <p:txBody>
          <a:bodyPr/>
          <a:lstStyle/>
          <a:p>
            <a:pPr fontAlgn="base"/>
            <a:r>
              <a:rPr lang="en-US" dirty="0"/>
              <a:t>Class is a </a:t>
            </a:r>
            <a:r>
              <a:rPr lang="en-US" b="1" dirty="0"/>
              <a:t>template</a:t>
            </a:r>
            <a:r>
              <a:rPr lang="en-US" dirty="0"/>
              <a:t> or </a:t>
            </a:r>
            <a:r>
              <a:rPr lang="en-US" b="1" dirty="0"/>
              <a:t>blueprint</a:t>
            </a:r>
            <a:r>
              <a:rPr lang="en-US" dirty="0"/>
              <a:t> from which </a:t>
            </a:r>
            <a:r>
              <a:rPr lang="en-US" b="1" dirty="0"/>
              <a:t>objects</a:t>
            </a:r>
            <a:r>
              <a:rPr lang="en-US" dirty="0"/>
              <a:t> are created.</a:t>
            </a:r>
          </a:p>
          <a:p>
            <a:pPr fontAlgn="base"/>
            <a:r>
              <a:rPr lang="en-US" dirty="0"/>
              <a:t>Class is a </a:t>
            </a:r>
            <a:r>
              <a:rPr lang="en-US" b="1" dirty="0"/>
              <a:t>logical</a:t>
            </a:r>
            <a:r>
              <a:rPr lang="en-US" dirty="0"/>
              <a:t> entity. It can’t be </a:t>
            </a:r>
            <a:r>
              <a:rPr lang="en-US" b="1" dirty="0"/>
              <a:t>physical</a:t>
            </a:r>
            <a:r>
              <a:rPr lang="en-US" dirty="0"/>
              <a:t>.</a:t>
            </a:r>
          </a:p>
          <a:p>
            <a:r>
              <a:rPr lang="en-IN" dirty="0"/>
              <a:t>Any entity that has state and behaviour is known as an object. For example: chair, pen, table, keyboard, bike, software etc. It can be physical and logical.</a:t>
            </a:r>
          </a:p>
          <a:p>
            <a:pPr fontAlgn="base"/>
            <a:r>
              <a:rPr lang="en-US" b="1" dirty="0"/>
              <a:t>state:</a:t>
            </a:r>
            <a:r>
              <a:rPr lang="en-US" dirty="0"/>
              <a:t> represents </a:t>
            </a:r>
            <a:r>
              <a:rPr lang="en-US" b="1" dirty="0"/>
              <a:t>data</a:t>
            </a:r>
            <a:r>
              <a:rPr lang="en-US" dirty="0"/>
              <a:t> (value) of an object.</a:t>
            </a:r>
          </a:p>
          <a:p>
            <a:pPr fontAlgn="base"/>
            <a:r>
              <a:rPr lang="en-US" b="1" dirty="0"/>
              <a:t>behavior:</a:t>
            </a:r>
            <a:r>
              <a:rPr lang="en-US" dirty="0"/>
              <a:t> represents the </a:t>
            </a:r>
            <a:r>
              <a:rPr lang="en-US" b="1" dirty="0"/>
              <a:t>behavior</a:t>
            </a:r>
            <a:r>
              <a:rPr lang="en-US" dirty="0"/>
              <a:t> (functionality) of an object such as eating, drinking etc.</a:t>
            </a:r>
          </a:p>
          <a:p>
            <a:endParaRPr lang="en-IN" dirty="0"/>
          </a:p>
          <a:p>
            <a:pPr marL="0" indent="0">
              <a:buNone/>
            </a:pPr>
            <a:endParaRPr lang="en-US" dirty="0"/>
          </a:p>
        </p:txBody>
      </p:sp>
    </p:spTree>
    <p:extLst>
      <p:ext uri="{BB962C8B-B14F-4D97-AF65-F5344CB8AC3E}">
        <p14:creationId xmlns:p14="http://schemas.microsoft.com/office/powerpoint/2010/main" val="31930772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EA937-8776-4962-8517-550AE5661DE8}"/>
              </a:ext>
            </a:extLst>
          </p:cNvPr>
          <p:cNvSpPr>
            <a:spLocks noGrp="1"/>
          </p:cNvSpPr>
          <p:nvPr>
            <p:ph type="title"/>
          </p:nvPr>
        </p:nvSpPr>
        <p:spPr/>
        <p:txBody>
          <a:bodyPr/>
          <a:lstStyle/>
          <a:p>
            <a:r>
              <a:rPr lang="en-US" dirty="0"/>
              <a:t>Bank Customer Management System</a:t>
            </a:r>
          </a:p>
        </p:txBody>
      </p:sp>
      <p:sp>
        <p:nvSpPr>
          <p:cNvPr id="6" name="Content Placeholder 5">
            <a:extLst>
              <a:ext uri="{FF2B5EF4-FFF2-40B4-BE49-F238E27FC236}">
                <a16:creationId xmlns:a16="http://schemas.microsoft.com/office/drawing/2014/main" id="{3D0BC147-D523-4F4A-846F-CB547BE33041}"/>
              </a:ext>
            </a:extLst>
          </p:cNvPr>
          <p:cNvSpPr>
            <a:spLocks noGrp="1"/>
          </p:cNvSpPr>
          <p:nvPr>
            <p:ph idx="1"/>
          </p:nvPr>
        </p:nvSpPr>
        <p:spPr>
          <a:xfrm>
            <a:off x="163151" y="1233578"/>
            <a:ext cx="3265849" cy="5700621"/>
          </a:xfrm>
        </p:spPr>
        <p:txBody>
          <a:bodyPr>
            <a:normAutofit/>
          </a:bodyPr>
          <a:lstStyle/>
          <a:p>
            <a:r>
              <a:rPr lang="en-US" dirty="0"/>
              <a:t>Display the menu to user </a:t>
            </a:r>
          </a:p>
          <a:p>
            <a:endParaRPr lang="en-US" dirty="0"/>
          </a:p>
          <a:p>
            <a:endParaRPr lang="en-US" dirty="0"/>
          </a:p>
          <a:p>
            <a:r>
              <a:rPr lang="en-US" dirty="0"/>
              <a:t>Create the customer class having fields </a:t>
            </a:r>
            <a:r>
              <a:rPr lang="en-US" dirty="0" err="1"/>
              <a:t>cutsomerid</a:t>
            </a:r>
            <a:r>
              <a:rPr lang="en-US" dirty="0"/>
              <a:t> as int, name as string, </a:t>
            </a:r>
            <a:r>
              <a:rPr lang="en-US" dirty="0" err="1"/>
              <a:t>mailid</a:t>
            </a:r>
            <a:r>
              <a:rPr lang="en-US" dirty="0"/>
              <a:t> as string contact as string and account type as string.</a:t>
            </a:r>
          </a:p>
          <a:p>
            <a:r>
              <a:rPr lang="en-US" dirty="0"/>
              <a:t>If user enters 1 , please provide the details. On valid entries these details should be added into the database with auto generated </a:t>
            </a:r>
            <a:r>
              <a:rPr lang="en-US" dirty="0" err="1"/>
              <a:t>customerid</a:t>
            </a:r>
            <a:r>
              <a:rPr lang="en-US" dirty="0"/>
              <a:t>.</a:t>
            </a:r>
          </a:p>
          <a:p>
            <a:pPr marL="0" indent="0">
              <a:buNone/>
            </a:pPr>
            <a:r>
              <a:rPr lang="en-US" dirty="0"/>
              <a:t>	</a:t>
            </a:r>
          </a:p>
        </p:txBody>
      </p:sp>
      <p:pic>
        <p:nvPicPr>
          <p:cNvPr id="4" name="Picture 3">
            <a:extLst>
              <a:ext uri="{FF2B5EF4-FFF2-40B4-BE49-F238E27FC236}">
                <a16:creationId xmlns:a16="http://schemas.microsoft.com/office/drawing/2014/main" id="{DFFE0486-C1EF-4AD8-A0A7-FBD734DF6232}"/>
              </a:ext>
            </a:extLst>
          </p:cNvPr>
          <p:cNvPicPr>
            <a:picLocks noChangeAspect="1"/>
          </p:cNvPicPr>
          <p:nvPr/>
        </p:nvPicPr>
        <p:blipFill>
          <a:blip r:embed="rId3"/>
          <a:stretch>
            <a:fillRect/>
          </a:stretch>
        </p:blipFill>
        <p:spPr>
          <a:xfrm>
            <a:off x="4430534" y="1233577"/>
            <a:ext cx="5286375" cy="1992468"/>
          </a:xfrm>
          <a:prstGeom prst="rect">
            <a:avLst/>
          </a:prstGeom>
          <a:ln>
            <a:solidFill>
              <a:schemeClr val="tx1"/>
            </a:solidFill>
          </a:ln>
        </p:spPr>
      </p:pic>
      <p:pic>
        <p:nvPicPr>
          <p:cNvPr id="11" name="Picture 10">
            <a:extLst>
              <a:ext uri="{FF2B5EF4-FFF2-40B4-BE49-F238E27FC236}">
                <a16:creationId xmlns:a16="http://schemas.microsoft.com/office/drawing/2014/main" id="{407D1715-C255-463F-A594-C59F953C6640}"/>
              </a:ext>
            </a:extLst>
          </p:cNvPr>
          <p:cNvPicPr>
            <a:picLocks noChangeAspect="1"/>
          </p:cNvPicPr>
          <p:nvPr/>
        </p:nvPicPr>
        <p:blipFill>
          <a:blip r:embed="rId4"/>
          <a:stretch>
            <a:fillRect/>
          </a:stretch>
        </p:blipFill>
        <p:spPr>
          <a:xfrm>
            <a:off x="3452144" y="3631957"/>
            <a:ext cx="6300434" cy="2316196"/>
          </a:xfrm>
          <a:prstGeom prst="rect">
            <a:avLst/>
          </a:prstGeom>
          <a:ln>
            <a:solidFill>
              <a:schemeClr val="tx1"/>
            </a:solidFill>
          </a:ln>
        </p:spPr>
      </p:pic>
    </p:spTree>
    <p:extLst>
      <p:ext uri="{BB962C8B-B14F-4D97-AF65-F5344CB8AC3E}">
        <p14:creationId xmlns:p14="http://schemas.microsoft.com/office/powerpoint/2010/main" val="60104107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4AB6B-7F24-4B65-9098-D183EC7DFACA}"/>
              </a:ext>
            </a:extLst>
          </p:cNvPr>
          <p:cNvSpPr>
            <a:spLocks noGrp="1"/>
          </p:cNvSpPr>
          <p:nvPr>
            <p:ph type="ctrTitle"/>
          </p:nvPr>
        </p:nvSpPr>
        <p:spPr/>
        <p:txBody>
          <a:bodyPr/>
          <a:lstStyle/>
          <a:p>
            <a:r>
              <a:rPr lang="en-US" dirty="0"/>
              <a:t>Constructor and Method</a:t>
            </a:r>
          </a:p>
        </p:txBody>
      </p:sp>
      <p:sp>
        <p:nvSpPr>
          <p:cNvPr id="3" name="Subtitle 2">
            <a:extLst>
              <a:ext uri="{FF2B5EF4-FFF2-40B4-BE49-F238E27FC236}">
                <a16:creationId xmlns:a16="http://schemas.microsoft.com/office/drawing/2014/main" id="{2E8E6B5C-C54B-4D22-ABA8-E341067D4530}"/>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3413070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FF37F-70FC-47AC-818B-1D625CD16D53}"/>
              </a:ext>
            </a:extLst>
          </p:cNvPr>
          <p:cNvSpPr>
            <a:spLocks noGrp="1"/>
          </p:cNvSpPr>
          <p:nvPr>
            <p:ph type="title"/>
          </p:nvPr>
        </p:nvSpPr>
        <p:spPr/>
        <p:txBody>
          <a:bodyPr/>
          <a:lstStyle/>
          <a:p>
            <a:r>
              <a:rPr lang="en-US" dirty="0"/>
              <a:t>Constructor</a:t>
            </a:r>
          </a:p>
        </p:txBody>
      </p:sp>
      <p:sp>
        <p:nvSpPr>
          <p:cNvPr id="3" name="Content Placeholder 2">
            <a:extLst>
              <a:ext uri="{FF2B5EF4-FFF2-40B4-BE49-F238E27FC236}">
                <a16:creationId xmlns:a16="http://schemas.microsoft.com/office/drawing/2014/main" id="{80DE8CBA-7ABA-4BA0-8E67-39308C15F773}"/>
              </a:ext>
            </a:extLst>
          </p:cNvPr>
          <p:cNvSpPr>
            <a:spLocks noGrp="1"/>
          </p:cNvSpPr>
          <p:nvPr>
            <p:ph idx="1"/>
          </p:nvPr>
        </p:nvSpPr>
        <p:spPr>
          <a:xfrm>
            <a:off x="324091" y="1295401"/>
            <a:ext cx="9259747" cy="4038600"/>
          </a:xfrm>
        </p:spPr>
        <p:txBody>
          <a:bodyPr/>
          <a:lstStyle/>
          <a:p>
            <a:pPr fontAlgn="base"/>
            <a:r>
              <a:rPr lang="en-US" dirty="0"/>
              <a:t>Constructors are used to initialize the object’s state. Like methods, a constructor also contains </a:t>
            </a:r>
            <a:r>
              <a:rPr lang="en-US" b="1" dirty="0"/>
              <a:t>collection of statements(i.e. instructions)</a:t>
            </a:r>
            <a:r>
              <a:rPr lang="en-US" dirty="0"/>
              <a:t> that are executed at time of Object creation.</a:t>
            </a:r>
          </a:p>
          <a:p>
            <a:pPr fontAlgn="base"/>
            <a:r>
              <a:rPr lang="en-US" dirty="0"/>
              <a:t>Constructors are used to assign values to the instance variables at the time of object creation, either explicitly done by the programmer or by Java itself (default constructor).</a:t>
            </a:r>
          </a:p>
          <a:p>
            <a:pPr fontAlgn="base"/>
            <a:r>
              <a:rPr lang="en-US" dirty="0"/>
              <a:t>Each time an object is created using </a:t>
            </a:r>
            <a:r>
              <a:rPr lang="en-US" b="1" dirty="0"/>
              <a:t>new()</a:t>
            </a:r>
            <a:r>
              <a:rPr lang="en-US" dirty="0"/>
              <a:t> keyword at least one constructor (it could be default constructor) is invoked to assign initial values to the </a:t>
            </a:r>
            <a:r>
              <a:rPr lang="en-US" b="1" dirty="0"/>
              <a:t>data members </a:t>
            </a:r>
            <a:r>
              <a:rPr lang="en-US" dirty="0"/>
              <a:t>of the same class.</a:t>
            </a:r>
          </a:p>
          <a:p>
            <a:pPr fontAlgn="base"/>
            <a:r>
              <a:rPr lang="en-US" dirty="0"/>
              <a:t>There are two type of constructor in Java:</a:t>
            </a:r>
          </a:p>
          <a:p>
            <a:pPr lvl="1" fontAlgn="base"/>
            <a:r>
              <a:rPr lang="en-US" dirty="0"/>
              <a:t>No-argument constructor : A constructor is called "Default Constructor" when it doesn't have any parameter.</a:t>
            </a:r>
          </a:p>
          <a:p>
            <a:pPr lvl="1" fontAlgn="base"/>
            <a:r>
              <a:rPr lang="en-US" dirty="0"/>
              <a:t>Parametrized constructor : A constructor which has a specific number of parameters is called a parameterized constructor.</a:t>
            </a:r>
          </a:p>
          <a:p>
            <a:endParaRPr lang="en-US" dirty="0"/>
          </a:p>
        </p:txBody>
      </p:sp>
    </p:spTree>
    <p:extLst>
      <p:ext uri="{BB962C8B-B14F-4D97-AF65-F5344CB8AC3E}">
        <p14:creationId xmlns:p14="http://schemas.microsoft.com/office/powerpoint/2010/main" val="133383994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7FFC4-E00F-4870-A008-6A2A1274A7C0}"/>
              </a:ext>
            </a:extLst>
          </p:cNvPr>
          <p:cNvSpPr>
            <a:spLocks noGrp="1"/>
          </p:cNvSpPr>
          <p:nvPr>
            <p:ph type="title"/>
          </p:nvPr>
        </p:nvSpPr>
        <p:spPr/>
        <p:txBody>
          <a:bodyPr/>
          <a:lstStyle/>
          <a:p>
            <a:r>
              <a:rPr lang="en-US" dirty="0"/>
              <a:t>Default and Parametrized Constructor example</a:t>
            </a:r>
          </a:p>
        </p:txBody>
      </p:sp>
      <p:pic>
        <p:nvPicPr>
          <p:cNvPr id="4" name="Content Placeholder 3">
            <a:extLst>
              <a:ext uri="{FF2B5EF4-FFF2-40B4-BE49-F238E27FC236}">
                <a16:creationId xmlns:a16="http://schemas.microsoft.com/office/drawing/2014/main" id="{CBF65E5A-19F3-48CA-BAAA-7E1A4B0E6CB8}"/>
              </a:ext>
            </a:extLst>
          </p:cNvPr>
          <p:cNvPicPr>
            <a:picLocks noGrp="1" noChangeAspect="1"/>
          </p:cNvPicPr>
          <p:nvPr>
            <p:ph idx="1"/>
          </p:nvPr>
        </p:nvPicPr>
        <p:blipFill>
          <a:blip r:embed="rId2"/>
          <a:stretch>
            <a:fillRect/>
          </a:stretch>
        </p:blipFill>
        <p:spPr>
          <a:xfrm>
            <a:off x="324091" y="1144721"/>
            <a:ext cx="6116321" cy="2545415"/>
          </a:xfrm>
          <a:prstGeom prst="rect">
            <a:avLst/>
          </a:prstGeom>
          <a:ln>
            <a:solidFill>
              <a:schemeClr val="tx1"/>
            </a:solidFill>
          </a:ln>
        </p:spPr>
      </p:pic>
      <p:pic>
        <p:nvPicPr>
          <p:cNvPr id="5" name="Picture 4">
            <a:extLst>
              <a:ext uri="{FF2B5EF4-FFF2-40B4-BE49-F238E27FC236}">
                <a16:creationId xmlns:a16="http://schemas.microsoft.com/office/drawing/2014/main" id="{290FDEE8-35BB-4FB4-B236-C78DF9D21763}"/>
              </a:ext>
            </a:extLst>
          </p:cNvPr>
          <p:cNvPicPr>
            <a:picLocks noChangeAspect="1"/>
          </p:cNvPicPr>
          <p:nvPr/>
        </p:nvPicPr>
        <p:blipFill>
          <a:blip r:embed="rId3"/>
          <a:stretch>
            <a:fillRect/>
          </a:stretch>
        </p:blipFill>
        <p:spPr>
          <a:xfrm>
            <a:off x="324091" y="3752076"/>
            <a:ext cx="5467109" cy="3054656"/>
          </a:xfrm>
          <a:prstGeom prst="rect">
            <a:avLst/>
          </a:prstGeom>
          <a:ln>
            <a:solidFill>
              <a:schemeClr val="tx1"/>
            </a:solidFill>
          </a:ln>
        </p:spPr>
      </p:pic>
      <p:pic>
        <p:nvPicPr>
          <p:cNvPr id="6" name="Picture 5">
            <a:extLst>
              <a:ext uri="{FF2B5EF4-FFF2-40B4-BE49-F238E27FC236}">
                <a16:creationId xmlns:a16="http://schemas.microsoft.com/office/drawing/2014/main" id="{C80E0EA0-2863-44C3-8EF6-64E4282457E4}"/>
              </a:ext>
            </a:extLst>
          </p:cNvPr>
          <p:cNvPicPr>
            <a:picLocks noChangeAspect="1"/>
          </p:cNvPicPr>
          <p:nvPr/>
        </p:nvPicPr>
        <p:blipFill>
          <a:blip r:embed="rId4"/>
          <a:stretch>
            <a:fillRect/>
          </a:stretch>
        </p:blipFill>
        <p:spPr>
          <a:xfrm>
            <a:off x="7391400" y="2501989"/>
            <a:ext cx="1238250" cy="314325"/>
          </a:xfrm>
          <a:prstGeom prst="rect">
            <a:avLst/>
          </a:prstGeom>
          <a:ln>
            <a:solidFill>
              <a:schemeClr val="tx1"/>
            </a:solidFill>
          </a:ln>
        </p:spPr>
      </p:pic>
      <p:pic>
        <p:nvPicPr>
          <p:cNvPr id="7" name="Picture 6">
            <a:extLst>
              <a:ext uri="{FF2B5EF4-FFF2-40B4-BE49-F238E27FC236}">
                <a16:creationId xmlns:a16="http://schemas.microsoft.com/office/drawing/2014/main" id="{049BC082-F6D3-4AC8-817D-D84BD9D8C364}"/>
              </a:ext>
            </a:extLst>
          </p:cNvPr>
          <p:cNvPicPr>
            <a:picLocks noChangeAspect="1"/>
          </p:cNvPicPr>
          <p:nvPr/>
        </p:nvPicPr>
        <p:blipFill>
          <a:blip r:embed="rId5"/>
          <a:stretch>
            <a:fillRect/>
          </a:stretch>
        </p:blipFill>
        <p:spPr>
          <a:xfrm>
            <a:off x="6873801" y="5486229"/>
            <a:ext cx="2105025" cy="447675"/>
          </a:xfrm>
          <a:prstGeom prst="rect">
            <a:avLst/>
          </a:prstGeom>
          <a:ln>
            <a:solidFill>
              <a:schemeClr val="tx1"/>
            </a:solidFill>
          </a:ln>
        </p:spPr>
      </p:pic>
      <p:sp>
        <p:nvSpPr>
          <p:cNvPr id="8" name="TextBox 7">
            <a:extLst>
              <a:ext uri="{FF2B5EF4-FFF2-40B4-BE49-F238E27FC236}">
                <a16:creationId xmlns:a16="http://schemas.microsoft.com/office/drawing/2014/main" id="{2B204519-C9A5-4B9E-BFD1-791E3DD2AA6B}"/>
              </a:ext>
            </a:extLst>
          </p:cNvPr>
          <p:cNvSpPr txBox="1"/>
          <p:nvPr/>
        </p:nvSpPr>
        <p:spPr>
          <a:xfrm>
            <a:off x="6440413" y="2056542"/>
            <a:ext cx="2786814" cy="369332"/>
          </a:xfrm>
          <a:prstGeom prst="rect">
            <a:avLst/>
          </a:prstGeom>
          <a:noFill/>
        </p:spPr>
        <p:txBody>
          <a:bodyPr wrap="square" rtlCol="0">
            <a:spAutoFit/>
          </a:bodyPr>
          <a:lstStyle/>
          <a:p>
            <a:r>
              <a:rPr lang="en-US" dirty="0">
                <a:latin typeface="Body Level 1"/>
              </a:rPr>
              <a:t>Default Constructor Output</a:t>
            </a:r>
          </a:p>
        </p:txBody>
      </p:sp>
      <p:sp>
        <p:nvSpPr>
          <p:cNvPr id="9" name="TextBox 8">
            <a:extLst>
              <a:ext uri="{FF2B5EF4-FFF2-40B4-BE49-F238E27FC236}">
                <a16:creationId xmlns:a16="http://schemas.microsoft.com/office/drawing/2014/main" id="{ABDDB71B-F85D-4CF9-B79E-295A61D0F2C1}"/>
              </a:ext>
            </a:extLst>
          </p:cNvPr>
          <p:cNvSpPr txBox="1"/>
          <p:nvPr/>
        </p:nvSpPr>
        <p:spPr>
          <a:xfrm>
            <a:off x="5943599" y="5040782"/>
            <a:ext cx="3283627" cy="369332"/>
          </a:xfrm>
          <a:prstGeom prst="rect">
            <a:avLst/>
          </a:prstGeom>
          <a:noFill/>
        </p:spPr>
        <p:txBody>
          <a:bodyPr wrap="square" rtlCol="0">
            <a:spAutoFit/>
          </a:bodyPr>
          <a:lstStyle/>
          <a:p>
            <a:r>
              <a:rPr lang="en-US" dirty="0">
                <a:latin typeface="Body Level 1"/>
              </a:rPr>
              <a:t>Parametrized Constructor Output</a:t>
            </a:r>
          </a:p>
        </p:txBody>
      </p:sp>
    </p:spTree>
    <p:extLst>
      <p:ext uri="{BB962C8B-B14F-4D97-AF65-F5344CB8AC3E}">
        <p14:creationId xmlns:p14="http://schemas.microsoft.com/office/powerpoint/2010/main" val="223717176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91F83-8E46-4806-B31A-FB2DE11E1076}"/>
              </a:ext>
            </a:extLst>
          </p:cNvPr>
          <p:cNvSpPr>
            <a:spLocks noGrp="1"/>
          </p:cNvSpPr>
          <p:nvPr>
            <p:ph type="title"/>
          </p:nvPr>
        </p:nvSpPr>
        <p:spPr/>
        <p:txBody>
          <a:bodyPr/>
          <a:lstStyle/>
          <a:p>
            <a:r>
              <a:rPr lang="en-US" dirty="0"/>
              <a:t>Method in java</a:t>
            </a:r>
          </a:p>
        </p:txBody>
      </p:sp>
      <p:sp>
        <p:nvSpPr>
          <p:cNvPr id="3" name="Content Placeholder 2">
            <a:extLst>
              <a:ext uri="{FF2B5EF4-FFF2-40B4-BE49-F238E27FC236}">
                <a16:creationId xmlns:a16="http://schemas.microsoft.com/office/drawing/2014/main" id="{A768BD40-BFB0-43D5-96D2-26026B4C75CA}"/>
              </a:ext>
            </a:extLst>
          </p:cNvPr>
          <p:cNvSpPr>
            <a:spLocks noGrp="1"/>
          </p:cNvSpPr>
          <p:nvPr>
            <p:ph idx="1"/>
          </p:nvPr>
        </p:nvSpPr>
        <p:spPr>
          <a:xfrm>
            <a:off x="324091" y="1298171"/>
            <a:ext cx="3962159" cy="4871840"/>
          </a:xfrm>
        </p:spPr>
        <p:txBody>
          <a:bodyPr/>
          <a:lstStyle/>
          <a:p>
            <a:r>
              <a:rPr lang="en-US" dirty="0"/>
              <a:t>A method is a collection of statements that perform some specific task and return result to the caller.</a:t>
            </a:r>
          </a:p>
          <a:p>
            <a:r>
              <a:rPr lang="en-US" dirty="0"/>
              <a:t> A method can perform some specific task without returning anything. </a:t>
            </a:r>
          </a:p>
          <a:p>
            <a:r>
              <a:rPr lang="en-US" dirty="0"/>
              <a:t>Methods allow us to </a:t>
            </a:r>
            <a:r>
              <a:rPr lang="en-US" b="1" dirty="0"/>
              <a:t>reuse</a:t>
            </a:r>
            <a:r>
              <a:rPr lang="en-US" dirty="0"/>
              <a:t> the code without retyping the code. </a:t>
            </a:r>
          </a:p>
        </p:txBody>
      </p:sp>
      <p:pic>
        <p:nvPicPr>
          <p:cNvPr id="4" name="Picture 3">
            <a:extLst>
              <a:ext uri="{FF2B5EF4-FFF2-40B4-BE49-F238E27FC236}">
                <a16:creationId xmlns:a16="http://schemas.microsoft.com/office/drawing/2014/main" id="{727A565A-9659-400A-878B-ADE71B373250}"/>
              </a:ext>
            </a:extLst>
          </p:cNvPr>
          <p:cNvPicPr>
            <a:picLocks noChangeAspect="1"/>
          </p:cNvPicPr>
          <p:nvPr/>
        </p:nvPicPr>
        <p:blipFill>
          <a:blip r:embed="rId3"/>
          <a:stretch>
            <a:fillRect/>
          </a:stretch>
        </p:blipFill>
        <p:spPr>
          <a:xfrm>
            <a:off x="4286250" y="1298171"/>
            <a:ext cx="5619750" cy="2590800"/>
          </a:xfrm>
          <a:prstGeom prst="rect">
            <a:avLst/>
          </a:prstGeom>
        </p:spPr>
      </p:pic>
    </p:spTree>
    <p:extLst>
      <p:ext uri="{BB962C8B-B14F-4D97-AF65-F5344CB8AC3E}">
        <p14:creationId xmlns:p14="http://schemas.microsoft.com/office/powerpoint/2010/main" val="170310069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54823-6E7C-4A22-ADC0-5260E42F0B42}"/>
              </a:ext>
            </a:extLst>
          </p:cNvPr>
          <p:cNvSpPr>
            <a:spLocks noGrp="1"/>
          </p:cNvSpPr>
          <p:nvPr>
            <p:ph type="title"/>
          </p:nvPr>
        </p:nvSpPr>
        <p:spPr/>
        <p:txBody>
          <a:bodyPr/>
          <a:lstStyle/>
          <a:p>
            <a:r>
              <a:rPr lang="en-US" dirty="0"/>
              <a:t>Constructor vs method</a:t>
            </a:r>
          </a:p>
        </p:txBody>
      </p:sp>
      <p:graphicFrame>
        <p:nvGraphicFramePr>
          <p:cNvPr id="4" name="Content Placeholder 3">
            <a:extLst>
              <a:ext uri="{FF2B5EF4-FFF2-40B4-BE49-F238E27FC236}">
                <a16:creationId xmlns:a16="http://schemas.microsoft.com/office/drawing/2014/main" id="{1136FE76-483F-4C6C-AD94-654F798A0A08}"/>
              </a:ext>
            </a:extLst>
          </p:cNvPr>
          <p:cNvGraphicFramePr>
            <a:graphicFrameLocks noGrp="1"/>
          </p:cNvGraphicFramePr>
          <p:nvPr>
            <p:ph idx="1"/>
            <p:extLst>
              <p:ext uri="{D42A27DB-BD31-4B8C-83A1-F6EECF244321}">
                <p14:modId xmlns:p14="http://schemas.microsoft.com/office/powerpoint/2010/main" val="3232731161"/>
              </p:ext>
            </p:extLst>
          </p:nvPr>
        </p:nvGraphicFramePr>
        <p:xfrm>
          <a:off x="323850" y="1322388"/>
          <a:ext cx="9259888" cy="4099560"/>
        </p:xfrm>
        <a:graphic>
          <a:graphicData uri="http://schemas.openxmlformats.org/drawingml/2006/table">
            <a:tbl>
              <a:tblPr firstRow="1" bandRow="1">
                <a:tableStyleId>{5C22544A-7EE6-4342-B048-85BDC9FD1C3A}</a:tableStyleId>
              </a:tblPr>
              <a:tblGrid>
                <a:gridCol w="4629944">
                  <a:extLst>
                    <a:ext uri="{9D8B030D-6E8A-4147-A177-3AD203B41FA5}">
                      <a16:colId xmlns:a16="http://schemas.microsoft.com/office/drawing/2014/main" val="991624900"/>
                    </a:ext>
                  </a:extLst>
                </a:gridCol>
                <a:gridCol w="4629944">
                  <a:extLst>
                    <a:ext uri="{9D8B030D-6E8A-4147-A177-3AD203B41FA5}">
                      <a16:colId xmlns:a16="http://schemas.microsoft.com/office/drawing/2014/main" val="1195093418"/>
                    </a:ext>
                  </a:extLst>
                </a:gridCol>
              </a:tblGrid>
              <a:tr h="454176">
                <a:tc>
                  <a:txBody>
                    <a:bodyPr/>
                    <a:lstStyle/>
                    <a:p>
                      <a:pPr algn="l" fontAlgn="t"/>
                      <a:r>
                        <a:rPr lang="en-US" dirty="0">
                          <a:solidFill>
                            <a:schemeClr val="tx1"/>
                          </a:solidFill>
                          <a:effectLst/>
                          <a:latin typeface="Body Level 1"/>
                        </a:rPr>
                        <a:t>Java Constructor</a:t>
                      </a:r>
                    </a:p>
                  </a:txBody>
                  <a:tcPr marL="114300" marR="114300" marT="114300" marB="1143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en-US">
                          <a:solidFill>
                            <a:schemeClr val="tx1"/>
                          </a:solidFill>
                          <a:effectLst/>
                          <a:latin typeface="Body Level 1"/>
                        </a:rPr>
                        <a:t>Java Method</a:t>
                      </a:r>
                    </a:p>
                  </a:txBody>
                  <a:tcPr marL="114300" marR="114300" marT="114300" marB="1143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494564601"/>
                  </a:ext>
                </a:extLst>
              </a:tr>
              <a:tr h="633094">
                <a:tc>
                  <a:txBody>
                    <a:bodyPr/>
                    <a:lstStyle/>
                    <a:p>
                      <a:pPr algn="l" fontAlgn="t"/>
                      <a:r>
                        <a:rPr lang="en-US" dirty="0">
                          <a:solidFill>
                            <a:schemeClr val="tx1"/>
                          </a:solidFill>
                          <a:effectLst/>
                          <a:latin typeface="Body Level 1"/>
                        </a:rPr>
                        <a:t>A constructor is used to initialize the state of an object.</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en-US">
                          <a:solidFill>
                            <a:schemeClr val="tx1"/>
                          </a:solidFill>
                          <a:effectLst/>
                          <a:latin typeface="Body Level 1"/>
                        </a:rPr>
                        <a:t>A method is used to expose the behavior of an object.</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613308020"/>
                  </a:ext>
                </a:extLst>
              </a:tr>
              <a:tr h="385362">
                <a:tc>
                  <a:txBody>
                    <a:bodyPr/>
                    <a:lstStyle/>
                    <a:p>
                      <a:pPr algn="l" fontAlgn="t"/>
                      <a:r>
                        <a:rPr lang="en-US" dirty="0">
                          <a:solidFill>
                            <a:schemeClr val="tx1"/>
                          </a:solidFill>
                          <a:effectLst/>
                          <a:latin typeface="Body Level 1"/>
                        </a:rPr>
                        <a:t>A constructor must not have a return type.</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en-US">
                          <a:solidFill>
                            <a:schemeClr val="tx1"/>
                          </a:solidFill>
                          <a:effectLst/>
                          <a:latin typeface="Body Level 1"/>
                        </a:rPr>
                        <a:t>A method must have a return type.</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05482571"/>
                  </a:ext>
                </a:extLst>
              </a:tr>
              <a:tr h="385362">
                <a:tc>
                  <a:txBody>
                    <a:bodyPr/>
                    <a:lstStyle/>
                    <a:p>
                      <a:pPr algn="l" fontAlgn="t"/>
                      <a:r>
                        <a:rPr lang="en-US">
                          <a:solidFill>
                            <a:schemeClr val="tx1"/>
                          </a:solidFill>
                          <a:effectLst/>
                          <a:latin typeface="Body Level 1"/>
                        </a:rPr>
                        <a:t>The constructor is invoked implicitly.</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en-US">
                          <a:solidFill>
                            <a:schemeClr val="tx1"/>
                          </a:solidFill>
                          <a:effectLst/>
                          <a:latin typeface="Body Level 1"/>
                        </a:rPr>
                        <a:t>The method is invoked explicitly.</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55342981"/>
                  </a:ext>
                </a:extLst>
              </a:tr>
              <a:tr h="880827">
                <a:tc>
                  <a:txBody>
                    <a:bodyPr/>
                    <a:lstStyle/>
                    <a:p>
                      <a:pPr algn="l" fontAlgn="t"/>
                      <a:r>
                        <a:rPr lang="en-US">
                          <a:solidFill>
                            <a:schemeClr val="tx1"/>
                          </a:solidFill>
                          <a:effectLst/>
                          <a:latin typeface="Body Level 1"/>
                        </a:rPr>
                        <a:t>The Java compiler provides a default constructor if you don't have any constructor in a class.</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en-US" dirty="0">
                          <a:solidFill>
                            <a:schemeClr val="tx1"/>
                          </a:solidFill>
                          <a:effectLst/>
                          <a:latin typeface="Body Level 1"/>
                        </a:rPr>
                        <a:t>The method is not provided by the compiler in any case.</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69926842"/>
                  </a:ext>
                </a:extLst>
              </a:tr>
              <a:tr h="633094">
                <a:tc>
                  <a:txBody>
                    <a:bodyPr/>
                    <a:lstStyle/>
                    <a:p>
                      <a:pPr algn="l" fontAlgn="t"/>
                      <a:r>
                        <a:rPr lang="en-US">
                          <a:solidFill>
                            <a:schemeClr val="tx1"/>
                          </a:solidFill>
                          <a:effectLst/>
                          <a:latin typeface="Body Level 1"/>
                        </a:rPr>
                        <a:t>The constructor name must be same as the class name.</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en-US" dirty="0">
                          <a:solidFill>
                            <a:schemeClr val="tx1"/>
                          </a:solidFill>
                          <a:effectLst/>
                          <a:latin typeface="Body Level 1"/>
                        </a:rPr>
                        <a:t>The method name may or may not be same as the class name.</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16424478"/>
                  </a:ext>
                </a:extLst>
              </a:tr>
              <a:tr h="334898">
                <a:tc>
                  <a:txBody>
                    <a:bodyPr/>
                    <a:lstStyle/>
                    <a:p>
                      <a:r>
                        <a:rPr lang="en-US" dirty="0">
                          <a:solidFill>
                            <a:schemeClr val="tx1"/>
                          </a:solidFill>
                          <a:latin typeface="Body Level 1"/>
                        </a:rPr>
                        <a:t>Constructor overloading is supported.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solidFill>
                            <a:schemeClr val="tx1"/>
                          </a:solidFill>
                          <a:latin typeface="Body Level 1"/>
                        </a:rPr>
                        <a:t>Method overloading is supported.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65646416"/>
                  </a:ext>
                </a:extLst>
              </a:tr>
            </a:tbl>
          </a:graphicData>
        </a:graphic>
      </p:graphicFrame>
    </p:spTree>
    <p:extLst>
      <p:ext uri="{BB962C8B-B14F-4D97-AF65-F5344CB8AC3E}">
        <p14:creationId xmlns:p14="http://schemas.microsoft.com/office/powerpoint/2010/main" val="223342254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C3570-FE6D-4F4F-9640-246B50C05508}"/>
              </a:ext>
            </a:extLst>
          </p:cNvPr>
          <p:cNvSpPr>
            <a:spLocks noGrp="1"/>
          </p:cNvSpPr>
          <p:nvPr>
            <p:ph type="ctrTitle"/>
          </p:nvPr>
        </p:nvSpPr>
        <p:spPr/>
        <p:txBody>
          <a:bodyPr/>
          <a:lstStyle/>
          <a:p>
            <a:r>
              <a:rPr lang="en-US" dirty="0"/>
              <a:t>this  </a:t>
            </a:r>
          </a:p>
        </p:txBody>
      </p:sp>
      <p:sp>
        <p:nvSpPr>
          <p:cNvPr id="3" name="Subtitle 2">
            <a:extLst>
              <a:ext uri="{FF2B5EF4-FFF2-40B4-BE49-F238E27FC236}">
                <a16:creationId xmlns:a16="http://schemas.microsoft.com/office/drawing/2014/main" id="{DD7CA4ED-F409-423F-9CF5-ECE596A43DCB}"/>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10581985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E71D6-998F-4E02-AA86-F0EF19EF1DAC}"/>
              </a:ext>
            </a:extLst>
          </p:cNvPr>
          <p:cNvSpPr>
            <a:spLocks noGrp="1"/>
          </p:cNvSpPr>
          <p:nvPr>
            <p:ph type="title"/>
          </p:nvPr>
        </p:nvSpPr>
        <p:spPr/>
        <p:txBody>
          <a:bodyPr/>
          <a:lstStyle/>
          <a:p>
            <a:r>
              <a:rPr lang="en-US" dirty="0"/>
              <a:t>this keyword</a:t>
            </a:r>
          </a:p>
        </p:txBody>
      </p:sp>
      <p:sp>
        <p:nvSpPr>
          <p:cNvPr id="3" name="Content Placeholder 2">
            <a:extLst>
              <a:ext uri="{FF2B5EF4-FFF2-40B4-BE49-F238E27FC236}">
                <a16:creationId xmlns:a16="http://schemas.microsoft.com/office/drawing/2014/main" id="{1521661B-3445-4195-B0A7-75B9967A0054}"/>
              </a:ext>
            </a:extLst>
          </p:cNvPr>
          <p:cNvSpPr>
            <a:spLocks noGrp="1"/>
          </p:cNvSpPr>
          <p:nvPr>
            <p:ph idx="1"/>
          </p:nvPr>
        </p:nvSpPr>
        <p:spPr>
          <a:xfrm>
            <a:off x="152401" y="1371600"/>
            <a:ext cx="4191000" cy="5286600"/>
          </a:xfrm>
        </p:spPr>
        <p:txBody>
          <a:bodyPr/>
          <a:lstStyle/>
          <a:p>
            <a:r>
              <a:rPr lang="en-US" dirty="0"/>
              <a:t>There can be a lot of usage of </a:t>
            </a:r>
            <a:r>
              <a:rPr lang="en-US" b="1" dirty="0"/>
              <a:t>java this keyword</a:t>
            </a:r>
            <a:r>
              <a:rPr lang="en-US" dirty="0"/>
              <a:t>. In java, this is a </a:t>
            </a:r>
            <a:r>
              <a:rPr lang="en-US" b="1" dirty="0"/>
              <a:t>reference variable</a:t>
            </a:r>
            <a:r>
              <a:rPr lang="en-US" dirty="0"/>
              <a:t> that refers to the current object.</a:t>
            </a:r>
          </a:p>
          <a:p>
            <a:r>
              <a:rPr lang="en-US" dirty="0"/>
              <a:t>Here is given the 6 usage of java this keyword.</a:t>
            </a:r>
          </a:p>
          <a:p>
            <a:pPr marL="342900" indent="-342900">
              <a:buFont typeface="+mj-lt"/>
              <a:buAutoNum type="arabicPeriod"/>
            </a:pPr>
            <a:r>
              <a:rPr lang="en-US" dirty="0"/>
              <a:t>this can be used to refer current class instance variable.</a:t>
            </a:r>
          </a:p>
          <a:p>
            <a:pPr marL="342900" indent="-342900">
              <a:buFont typeface="+mj-lt"/>
              <a:buAutoNum type="arabicPeriod"/>
            </a:pPr>
            <a:r>
              <a:rPr lang="en-US" dirty="0"/>
              <a:t>this() can be used to invoke current class constructor.</a:t>
            </a:r>
          </a:p>
          <a:p>
            <a:pPr marL="342900" indent="-342900">
              <a:buFont typeface="+mj-lt"/>
              <a:buAutoNum type="arabicPeriod"/>
            </a:pPr>
            <a:r>
              <a:rPr lang="en-US" dirty="0"/>
              <a:t>this can be used to invoke current class method (implicitly)</a:t>
            </a:r>
          </a:p>
          <a:p>
            <a:pPr marL="0" indent="0">
              <a:buNone/>
            </a:pPr>
            <a:endParaRPr lang="en-US" dirty="0"/>
          </a:p>
          <a:p>
            <a:pPr marL="0" indent="0">
              <a:buNone/>
            </a:pPr>
            <a:endParaRPr lang="en-US" dirty="0"/>
          </a:p>
          <a:p>
            <a:endParaRPr lang="en-US" dirty="0"/>
          </a:p>
        </p:txBody>
      </p:sp>
      <p:pic>
        <p:nvPicPr>
          <p:cNvPr id="4" name="Picture 3">
            <a:extLst>
              <a:ext uri="{FF2B5EF4-FFF2-40B4-BE49-F238E27FC236}">
                <a16:creationId xmlns:a16="http://schemas.microsoft.com/office/drawing/2014/main" id="{4344EF2D-555E-4866-9EF2-A3A455C265C5}"/>
              </a:ext>
            </a:extLst>
          </p:cNvPr>
          <p:cNvPicPr>
            <a:picLocks noChangeAspect="1"/>
          </p:cNvPicPr>
          <p:nvPr/>
        </p:nvPicPr>
        <p:blipFill>
          <a:blip r:embed="rId3"/>
          <a:stretch>
            <a:fillRect/>
          </a:stretch>
        </p:blipFill>
        <p:spPr>
          <a:xfrm>
            <a:off x="4323349" y="1371600"/>
            <a:ext cx="5462190" cy="3990975"/>
          </a:xfrm>
          <a:prstGeom prst="rect">
            <a:avLst/>
          </a:prstGeom>
          <a:ln>
            <a:solidFill>
              <a:schemeClr val="tx1"/>
            </a:solidFill>
          </a:ln>
        </p:spPr>
      </p:pic>
      <p:cxnSp>
        <p:nvCxnSpPr>
          <p:cNvPr id="6" name="Straight Arrow Connector 5">
            <a:extLst>
              <a:ext uri="{FF2B5EF4-FFF2-40B4-BE49-F238E27FC236}">
                <a16:creationId xmlns:a16="http://schemas.microsoft.com/office/drawing/2014/main" id="{B1CE7230-35EC-4C52-82F1-C4AD5F009DAA}"/>
              </a:ext>
            </a:extLst>
          </p:cNvPr>
          <p:cNvCxnSpPr>
            <a:cxnSpLocks/>
          </p:cNvCxnSpPr>
          <p:nvPr/>
        </p:nvCxnSpPr>
        <p:spPr>
          <a:xfrm flipV="1">
            <a:off x="2247901" y="1905002"/>
            <a:ext cx="2552699" cy="12191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1F8A4150-A91E-4DDC-A327-EC7A9F2A21C3}"/>
              </a:ext>
            </a:extLst>
          </p:cNvPr>
          <p:cNvCxnSpPr/>
          <p:nvPr/>
        </p:nvCxnSpPr>
        <p:spPr>
          <a:xfrm flipV="1">
            <a:off x="2590800" y="3124200"/>
            <a:ext cx="2209800" cy="6096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514F8E8F-FD36-4145-88EF-F2C748D0080D}"/>
              </a:ext>
            </a:extLst>
          </p:cNvPr>
          <p:cNvCxnSpPr/>
          <p:nvPr/>
        </p:nvCxnSpPr>
        <p:spPr>
          <a:xfrm flipV="1">
            <a:off x="2590800" y="4191000"/>
            <a:ext cx="2209800" cy="304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861039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C3570-FE6D-4F4F-9640-246B50C05508}"/>
              </a:ext>
            </a:extLst>
          </p:cNvPr>
          <p:cNvSpPr>
            <a:spLocks noGrp="1"/>
          </p:cNvSpPr>
          <p:nvPr>
            <p:ph type="ctrTitle"/>
          </p:nvPr>
        </p:nvSpPr>
        <p:spPr/>
        <p:txBody>
          <a:bodyPr/>
          <a:lstStyle/>
          <a:p>
            <a:r>
              <a:rPr lang="en-US" dirty="0"/>
              <a:t>Class and Object creation</a:t>
            </a:r>
          </a:p>
        </p:txBody>
      </p:sp>
      <p:sp>
        <p:nvSpPr>
          <p:cNvPr id="3" name="Subtitle 2">
            <a:extLst>
              <a:ext uri="{FF2B5EF4-FFF2-40B4-BE49-F238E27FC236}">
                <a16:creationId xmlns:a16="http://schemas.microsoft.com/office/drawing/2014/main" id="{DD7CA4ED-F409-423F-9CF5-ECE596A43DCB}"/>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67986327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3CDBB-6380-4B3D-A0CE-899CD1F240AE}"/>
              </a:ext>
            </a:extLst>
          </p:cNvPr>
          <p:cNvSpPr>
            <a:spLocks noGrp="1"/>
          </p:cNvSpPr>
          <p:nvPr>
            <p:ph type="title"/>
          </p:nvPr>
        </p:nvSpPr>
        <p:spPr/>
        <p:txBody>
          <a:bodyPr/>
          <a:lstStyle/>
          <a:p>
            <a:r>
              <a:rPr lang="en-US" dirty="0"/>
              <a:t>Class and object creation</a:t>
            </a:r>
          </a:p>
        </p:txBody>
      </p:sp>
      <p:pic>
        <p:nvPicPr>
          <p:cNvPr id="4" name="Content Placeholder 3">
            <a:extLst>
              <a:ext uri="{FF2B5EF4-FFF2-40B4-BE49-F238E27FC236}">
                <a16:creationId xmlns:a16="http://schemas.microsoft.com/office/drawing/2014/main" id="{E87EE38D-7908-4E22-BA28-F759D086B31B}"/>
              </a:ext>
            </a:extLst>
          </p:cNvPr>
          <p:cNvPicPr>
            <a:picLocks noGrp="1" noChangeAspect="1"/>
          </p:cNvPicPr>
          <p:nvPr>
            <p:ph idx="1"/>
          </p:nvPr>
        </p:nvPicPr>
        <p:blipFill>
          <a:blip r:embed="rId2"/>
          <a:stretch>
            <a:fillRect/>
          </a:stretch>
        </p:blipFill>
        <p:spPr>
          <a:xfrm>
            <a:off x="126581" y="1129847"/>
            <a:ext cx="7133795" cy="3086421"/>
          </a:xfrm>
          <a:prstGeom prst="rect">
            <a:avLst/>
          </a:prstGeom>
          <a:ln>
            <a:solidFill>
              <a:schemeClr val="tx1"/>
            </a:solidFill>
          </a:ln>
        </p:spPr>
      </p:pic>
      <p:pic>
        <p:nvPicPr>
          <p:cNvPr id="5" name="Picture 4">
            <a:extLst>
              <a:ext uri="{FF2B5EF4-FFF2-40B4-BE49-F238E27FC236}">
                <a16:creationId xmlns:a16="http://schemas.microsoft.com/office/drawing/2014/main" id="{ED17E122-3699-4EAC-8646-D05C422AA24F}"/>
              </a:ext>
            </a:extLst>
          </p:cNvPr>
          <p:cNvPicPr>
            <a:picLocks noChangeAspect="1"/>
          </p:cNvPicPr>
          <p:nvPr/>
        </p:nvPicPr>
        <p:blipFill>
          <a:blip r:embed="rId3"/>
          <a:stretch>
            <a:fillRect/>
          </a:stretch>
        </p:blipFill>
        <p:spPr>
          <a:xfrm>
            <a:off x="171122" y="4622358"/>
            <a:ext cx="5696278" cy="1752107"/>
          </a:xfrm>
          <a:prstGeom prst="rect">
            <a:avLst/>
          </a:prstGeom>
          <a:ln>
            <a:solidFill>
              <a:schemeClr val="tx1"/>
            </a:solidFill>
          </a:ln>
        </p:spPr>
      </p:pic>
      <p:pic>
        <p:nvPicPr>
          <p:cNvPr id="6" name="Picture 5">
            <a:extLst>
              <a:ext uri="{FF2B5EF4-FFF2-40B4-BE49-F238E27FC236}">
                <a16:creationId xmlns:a16="http://schemas.microsoft.com/office/drawing/2014/main" id="{B19769D0-2ECB-4E1F-A378-49F13D5ABC38}"/>
              </a:ext>
            </a:extLst>
          </p:cNvPr>
          <p:cNvPicPr>
            <a:picLocks noChangeAspect="1"/>
          </p:cNvPicPr>
          <p:nvPr/>
        </p:nvPicPr>
        <p:blipFill>
          <a:blip r:embed="rId4"/>
          <a:stretch>
            <a:fillRect/>
          </a:stretch>
        </p:blipFill>
        <p:spPr>
          <a:xfrm>
            <a:off x="7395204" y="1529811"/>
            <a:ext cx="2338053" cy="497233"/>
          </a:xfrm>
          <a:prstGeom prst="rect">
            <a:avLst/>
          </a:prstGeom>
          <a:ln>
            <a:solidFill>
              <a:schemeClr val="tx1"/>
            </a:solidFill>
          </a:ln>
        </p:spPr>
      </p:pic>
      <p:sp>
        <p:nvSpPr>
          <p:cNvPr id="42" name="TextBox 41">
            <a:extLst>
              <a:ext uri="{FF2B5EF4-FFF2-40B4-BE49-F238E27FC236}">
                <a16:creationId xmlns:a16="http://schemas.microsoft.com/office/drawing/2014/main" id="{FE20CF21-8BD4-4261-8297-4C4723C6E463}"/>
              </a:ext>
            </a:extLst>
          </p:cNvPr>
          <p:cNvSpPr txBox="1"/>
          <p:nvPr/>
        </p:nvSpPr>
        <p:spPr>
          <a:xfrm>
            <a:off x="8033267" y="2027044"/>
            <a:ext cx="1699990" cy="369332"/>
          </a:xfrm>
          <a:prstGeom prst="rect">
            <a:avLst/>
          </a:prstGeom>
          <a:noFill/>
        </p:spPr>
        <p:txBody>
          <a:bodyPr wrap="square" rtlCol="0">
            <a:spAutoFit/>
          </a:bodyPr>
          <a:lstStyle/>
          <a:p>
            <a:r>
              <a:rPr lang="en-US" dirty="0">
                <a:latin typeface="Body Level 1"/>
              </a:rPr>
              <a:t>Output</a:t>
            </a:r>
          </a:p>
        </p:txBody>
      </p:sp>
      <p:sp>
        <p:nvSpPr>
          <p:cNvPr id="43" name="TextBox 42">
            <a:extLst>
              <a:ext uri="{FF2B5EF4-FFF2-40B4-BE49-F238E27FC236}">
                <a16:creationId xmlns:a16="http://schemas.microsoft.com/office/drawing/2014/main" id="{1D9FAFCE-B7BE-4159-9703-860D79112D4E}"/>
              </a:ext>
            </a:extLst>
          </p:cNvPr>
          <p:cNvSpPr txBox="1"/>
          <p:nvPr/>
        </p:nvSpPr>
        <p:spPr>
          <a:xfrm>
            <a:off x="2286000" y="4234647"/>
            <a:ext cx="1699990" cy="369332"/>
          </a:xfrm>
          <a:prstGeom prst="rect">
            <a:avLst/>
          </a:prstGeom>
          <a:noFill/>
        </p:spPr>
        <p:txBody>
          <a:bodyPr wrap="square" rtlCol="0">
            <a:spAutoFit/>
          </a:bodyPr>
          <a:lstStyle/>
          <a:p>
            <a:r>
              <a:rPr lang="en-US" dirty="0">
                <a:latin typeface="Body Level 1"/>
              </a:rPr>
              <a:t>Employee class</a:t>
            </a:r>
          </a:p>
        </p:txBody>
      </p:sp>
      <p:sp>
        <p:nvSpPr>
          <p:cNvPr id="44" name="TextBox 43">
            <a:extLst>
              <a:ext uri="{FF2B5EF4-FFF2-40B4-BE49-F238E27FC236}">
                <a16:creationId xmlns:a16="http://schemas.microsoft.com/office/drawing/2014/main" id="{ACA134F9-489C-4D4D-905F-09A87BE001C6}"/>
              </a:ext>
            </a:extLst>
          </p:cNvPr>
          <p:cNvSpPr txBox="1"/>
          <p:nvPr/>
        </p:nvSpPr>
        <p:spPr>
          <a:xfrm>
            <a:off x="1226112" y="6313187"/>
            <a:ext cx="2985608" cy="369332"/>
          </a:xfrm>
          <a:prstGeom prst="rect">
            <a:avLst/>
          </a:prstGeom>
          <a:noFill/>
        </p:spPr>
        <p:txBody>
          <a:bodyPr wrap="square" rtlCol="0">
            <a:spAutoFit/>
          </a:bodyPr>
          <a:lstStyle/>
          <a:p>
            <a:r>
              <a:rPr lang="en-US" dirty="0">
                <a:latin typeface="Body Level 1"/>
              </a:rPr>
              <a:t>main class creates the objects</a:t>
            </a:r>
          </a:p>
        </p:txBody>
      </p:sp>
    </p:spTree>
    <p:extLst>
      <p:ext uri="{BB962C8B-B14F-4D97-AF65-F5344CB8AC3E}">
        <p14:creationId xmlns:p14="http://schemas.microsoft.com/office/powerpoint/2010/main" val="342050466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3CDBB-6380-4B3D-A0CE-899CD1F240AE}"/>
              </a:ext>
            </a:extLst>
          </p:cNvPr>
          <p:cNvSpPr>
            <a:spLocks noGrp="1"/>
          </p:cNvSpPr>
          <p:nvPr>
            <p:ph type="title"/>
          </p:nvPr>
        </p:nvSpPr>
        <p:spPr/>
        <p:txBody>
          <a:bodyPr/>
          <a:lstStyle/>
          <a:p>
            <a:r>
              <a:rPr lang="en-US" dirty="0"/>
              <a:t>How the objects gets stored</a:t>
            </a:r>
          </a:p>
        </p:txBody>
      </p:sp>
      <p:sp>
        <p:nvSpPr>
          <p:cNvPr id="7" name="Oval 6">
            <a:extLst>
              <a:ext uri="{FF2B5EF4-FFF2-40B4-BE49-F238E27FC236}">
                <a16:creationId xmlns:a16="http://schemas.microsoft.com/office/drawing/2014/main" id="{85D6EAC1-A9C5-4200-833F-273A2179D9CC}"/>
              </a:ext>
            </a:extLst>
          </p:cNvPr>
          <p:cNvSpPr/>
          <p:nvPr/>
        </p:nvSpPr>
        <p:spPr>
          <a:xfrm>
            <a:off x="5600382" y="1782888"/>
            <a:ext cx="2837658" cy="2948022"/>
          </a:xfrm>
          <a:prstGeom prst="ellips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5" name="Group 44">
            <a:extLst>
              <a:ext uri="{FF2B5EF4-FFF2-40B4-BE49-F238E27FC236}">
                <a16:creationId xmlns:a16="http://schemas.microsoft.com/office/drawing/2014/main" id="{4D64F71E-BE69-4BFB-A58D-AEEF815208EA}"/>
              </a:ext>
            </a:extLst>
          </p:cNvPr>
          <p:cNvGrpSpPr/>
          <p:nvPr/>
        </p:nvGrpSpPr>
        <p:grpSpPr>
          <a:xfrm>
            <a:off x="324091" y="1870064"/>
            <a:ext cx="10109610" cy="3463935"/>
            <a:chOff x="48580" y="3747077"/>
            <a:chExt cx="10109610" cy="3092657"/>
          </a:xfrm>
        </p:grpSpPr>
        <p:sp>
          <p:nvSpPr>
            <p:cNvPr id="8" name="Rectangle 7">
              <a:extLst>
                <a:ext uri="{FF2B5EF4-FFF2-40B4-BE49-F238E27FC236}">
                  <a16:creationId xmlns:a16="http://schemas.microsoft.com/office/drawing/2014/main" id="{F9BE150A-1E20-4017-8BA8-382F029DA3CA}"/>
                </a:ext>
              </a:extLst>
            </p:cNvPr>
            <p:cNvSpPr/>
            <p:nvPr/>
          </p:nvSpPr>
          <p:spPr>
            <a:xfrm>
              <a:off x="2251805" y="3747077"/>
              <a:ext cx="1143000" cy="2516247"/>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200000"/>
                </a:lnSpc>
              </a:pPr>
              <a:endParaRPr lang="en-US" dirty="0">
                <a:latin typeface="Body Level 1"/>
              </a:endParaRPr>
            </a:p>
            <a:p>
              <a:pPr algn="ctr">
                <a:lnSpc>
                  <a:spcPct val="200000"/>
                </a:lnSpc>
              </a:pPr>
              <a:endParaRPr lang="en-US" dirty="0">
                <a:latin typeface="Body Level 1"/>
              </a:endParaRPr>
            </a:p>
            <a:p>
              <a:pPr algn="ctr">
                <a:lnSpc>
                  <a:spcPct val="200000"/>
                </a:lnSpc>
              </a:pPr>
              <a:r>
                <a:rPr lang="en-US" dirty="0">
                  <a:solidFill>
                    <a:schemeClr val="tx1"/>
                  </a:solidFill>
                  <a:latin typeface="Body Level 1"/>
                </a:rPr>
                <a:t>emp2</a:t>
              </a:r>
            </a:p>
            <a:p>
              <a:pPr algn="ctr">
                <a:lnSpc>
                  <a:spcPct val="200000"/>
                </a:lnSpc>
              </a:pPr>
              <a:r>
                <a:rPr lang="en-US" dirty="0">
                  <a:solidFill>
                    <a:schemeClr val="tx1"/>
                  </a:solidFill>
                  <a:latin typeface="Body Level 1"/>
                </a:rPr>
                <a:t>emp1</a:t>
              </a:r>
            </a:p>
          </p:txBody>
        </p:sp>
        <p:sp>
          <p:nvSpPr>
            <p:cNvPr id="9" name="Rectangle 8">
              <a:extLst>
                <a:ext uri="{FF2B5EF4-FFF2-40B4-BE49-F238E27FC236}">
                  <a16:creationId xmlns:a16="http://schemas.microsoft.com/office/drawing/2014/main" id="{E203ED1A-1E6F-446F-9D11-6AC1446B236B}"/>
                </a:ext>
              </a:extLst>
            </p:cNvPr>
            <p:cNvSpPr/>
            <p:nvPr/>
          </p:nvSpPr>
          <p:spPr>
            <a:xfrm>
              <a:off x="6248400" y="3962400"/>
              <a:ext cx="990600" cy="83820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Body Level 1"/>
                </a:rPr>
                <a:t>102</a:t>
              </a:r>
            </a:p>
            <a:p>
              <a:pPr algn="ctr"/>
              <a:r>
                <a:rPr lang="en-US" dirty="0">
                  <a:solidFill>
                    <a:schemeClr val="tx1"/>
                  </a:solidFill>
                  <a:latin typeface="Body Level 1"/>
                </a:rPr>
                <a:t>Jack</a:t>
              </a:r>
            </a:p>
            <a:p>
              <a:pPr algn="ctr"/>
              <a:r>
                <a:rPr lang="en-US" dirty="0">
                  <a:solidFill>
                    <a:schemeClr val="tx1"/>
                  </a:solidFill>
                  <a:latin typeface="Body Level 1"/>
                </a:rPr>
                <a:t>10000</a:t>
              </a:r>
              <a:endParaRPr lang="en-US" dirty="0">
                <a:latin typeface="Body Level 1"/>
              </a:endParaRPr>
            </a:p>
          </p:txBody>
        </p:sp>
        <p:sp>
          <p:nvSpPr>
            <p:cNvPr id="17" name="Rectangle 16">
              <a:extLst>
                <a:ext uri="{FF2B5EF4-FFF2-40B4-BE49-F238E27FC236}">
                  <a16:creationId xmlns:a16="http://schemas.microsoft.com/office/drawing/2014/main" id="{F8758EFE-27E4-42A4-B393-1F2AB8A84D05}"/>
                </a:ext>
              </a:extLst>
            </p:cNvPr>
            <p:cNvSpPr/>
            <p:nvPr/>
          </p:nvSpPr>
          <p:spPr>
            <a:xfrm>
              <a:off x="6248400" y="5208017"/>
              <a:ext cx="990600" cy="838200"/>
            </a:xfrm>
            <a:prstGeom prst="rect">
              <a:avLst/>
            </a:prstGeom>
            <a:solidFill>
              <a:srgbClr val="F9FC8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Body Level 1"/>
                </a:rPr>
                <a:t>101</a:t>
              </a:r>
            </a:p>
            <a:p>
              <a:pPr algn="ctr"/>
              <a:r>
                <a:rPr lang="en-US" dirty="0">
                  <a:solidFill>
                    <a:schemeClr val="tx1"/>
                  </a:solidFill>
                  <a:latin typeface="Body Level 1"/>
                </a:rPr>
                <a:t>John</a:t>
              </a:r>
            </a:p>
            <a:p>
              <a:pPr algn="ctr"/>
              <a:r>
                <a:rPr lang="en-US" dirty="0">
                  <a:solidFill>
                    <a:schemeClr val="tx1"/>
                  </a:solidFill>
                  <a:latin typeface="Body Level 1"/>
                </a:rPr>
                <a:t>20000</a:t>
              </a:r>
              <a:endParaRPr lang="en-US" dirty="0">
                <a:latin typeface="Body Level 1"/>
              </a:endParaRPr>
            </a:p>
          </p:txBody>
        </p:sp>
        <p:cxnSp>
          <p:nvCxnSpPr>
            <p:cNvPr id="19" name="Straight Connector 18">
              <a:extLst>
                <a:ext uri="{FF2B5EF4-FFF2-40B4-BE49-F238E27FC236}">
                  <a16:creationId xmlns:a16="http://schemas.microsoft.com/office/drawing/2014/main" id="{44882DFE-BE5E-4C43-8389-B540FA226B79}"/>
                </a:ext>
              </a:extLst>
            </p:cNvPr>
            <p:cNvCxnSpPr/>
            <p:nvPr/>
          </p:nvCxnSpPr>
          <p:spPr>
            <a:xfrm>
              <a:off x="2251805" y="5627117"/>
              <a:ext cx="1143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6648A6F6-F216-458D-A6A4-CF737F8C2E87}"/>
                </a:ext>
              </a:extLst>
            </p:cNvPr>
            <p:cNvCxnSpPr/>
            <p:nvPr/>
          </p:nvCxnSpPr>
          <p:spPr>
            <a:xfrm>
              <a:off x="2267742" y="5005200"/>
              <a:ext cx="1143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331C606D-AAAA-4C85-9DD3-3AD1E5145E28}"/>
                </a:ext>
              </a:extLst>
            </p:cNvPr>
            <p:cNvCxnSpPr>
              <a:endCxn id="17" idx="1"/>
            </p:cNvCxnSpPr>
            <p:nvPr/>
          </p:nvCxnSpPr>
          <p:spPr>
            <a:xfrm flipV="1">
              <a:off x="3410742" y="5627117"/>
              <a:ext cx="2837658" cy="4191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299999E8-AA59-4092-AC95-377B5CCA4BCE}"/>
                </a:ext>
              </a:extLst>
            </p:cNvPr>
            <p:cNvCxnSpPr>
              <a:endCxn id="9" idx="1"/>
            </p:cNvCxnSpPr>
            <p:nvPr/>
          </p:nvCxnSpPr>
          <p:spPr>
            <a:xfrm flipV="1">
              <a:off x="3410742" y="4381500"/>
              <a:ext cx="2837658" cy="9457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A5DD9874-8933-4B2D-B157-C1BABCD1F633}"/>
                </a:ext>
              </a:extLst>
            </p:cNvPr>
            <p:cNvSpPr txBox="1"/>
            <p:nvPr/>
          </p:nvSpPr>
          <p:spPr>
            <a:xfrm>
              <a:off x="2057401" y="6315023"/>
              <a:ext cx="1699990" cy="369332"/>
            </a:xfrm>
            <a:prstGeom prst="rect">
              <a:avLst/>
            </a:prstGeom>
            <a:noFill/>
          </p:spPr>
          <p:txBody>
            <a:bodyPr wrap="square" rtlCol="0">
              <a:spAutoFit/>
            </a:bodyPr>
            <a:lstStyle/>
            <a:p>
              <a:r>
                <a:rPr lang="en-US" dirty="0">
                  <a:latin typeface="Body Level 1"/>
                </a:rPr>
                <a:t>Stack Memory</a:t>
              </a:r>
            </a:p>
          </p:txBody>
        </p:sp>
        <p:sp>
          <p:nvSpPr>
            <p:cNvPr id="27" name="TextBox 26">
              <a:extLst>
                <a:ext uri="{FF2B5EF4-FFF2-40B4-BE49-F238E27FC236}">
                  <a16:creationId xmlns:a16="http://schemas.microsoft.com/office/drawing/2014/main" id="{4F2CF201-DD8E-4591-AD4B-784F42277FEF}"/>
                </a:ext>
              </a:extLst>
            </p:cNvPr>
            <p:cNvSpPr txBox="1"/>
            <p:nvPr/>
          </p:nvSpPr>
          <p:spPr>
            <a:xfrm>
              <a:off x="5964888" y="6470402"/>
              <a:ext cx="1699990" cy="369332"/>
            </a:xfrm>
            <a:prstGeom prst="rect">
              <a:avLst/>
            </a:prstGeom>
            <a:noFill/>
          </p:spPr>
          <p:txBody>
            <a:bodyPr wrap="square" rtlCol="0">
              <a:spAutoFit/>
            </a:bodyPr>
            <a:lstStyle/>
            <a:p>
              <a:r>
                <a:rPr lang="en-US" dirty="0">
                  <a:latin typeface="Body Level 1"/>
                </a:rPr>
                <a:t>Heap Memory</a:t>
              </a:r>
            </a:p>
          </p:txBody>
        </p:sp>
        <p:sp>
          <p:nvSpPr>
            <p:cNvPr id="28" name="TextBox 27">
              <a:extLst>
                <a:ext uri="{FF2B5EF4-FFF2-40B4-BE49-F238E27FC236}">
                  <a16:creationId xmlns:a16="http://schemas.microsoft.com/office/drawing/2014/main" id="{ED306416-9630-42CD-A8D5-D5D99967E2DD}"/>
                </a:ext>
              </a:extLst>
            </p:cNvPr>
            <p:cNvSpPr txBox="1"/>
            <p:nvPr/>
          </p:nvSpPr>
          <p:spPr>
            <a:xfrm>
              <a:off x="8458200" y="4615934"/>
              <a:ext cx="1699990" cy="369332"/>
            </a:xfrm>
            <a:prstGeom prst="rect">
              <a:avLst/>
            </a:prstGeom>
            <a:noFill/>
          </p:spPr>
          <p:txBody>
            <a:bodyPr wrap="square" rtlCol="0">
              <a:spAutoFit/>
            </a:bodyPr>
            <a:lstStyle/>
            <a:p>
              <a:r>
                <a:rPr lang="en-US" dirty="0">
                  <a:latin typeface="Body Level 1"/>
                </a:rPr>
                <a:t>Objects</a:t>
              </a:r>
            </a:p>
          </p:txBody>
        </p:sp>
        <p:cxnSp>
          <p:nvCxnSpPr>
            <p:cNvPr id="30" name="Straight Arrow Connector 29">
              <a:extLst>
                <a:ext uri="{FF2B5EF4-FFF2-40B4-BE49-F238E27FC236}">
                  <a16:creationId xmlns:a16="http://schemas.microsoft.com/office/drawing/2014/main" id="{DE9D6FBC-1FC9-423B-8EF2-E2BE0C1419B2}"/>
                </a:ext>
              </a:extLst>
            </p:cNvPr>
            <p:cNvCxnSpPr>
              <a:cxnSpLocks/>
            </p:cNvCxnSpPr>
            <p:nvPr/>
          </p:nvCxnSpPr>
          <p:spPr>
            <a:xfrm>
              <a:off x="7239000" y="4191000"/>
              <a:ext cx="1443365" cy="5001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97C354C9-C3CB-4A22-A94D-94B57E3835CC}"/>
                </a:ext>
              </a:extLst>
            </p:cNvPr>
            <p:cNvCxnSpPr/>
            <p:nvPr/>
          </p:nvCxnSpPr>
          <p:spPr>
            <a:xfrm flipV="1">
              <a:off x="7239000" y="4985266"/>
              <a:ext cx="1443365" cy="6418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CBA17681-433F-41BB-8F35-DD8C5E7C4BD9}"/>
                </a:ext>
              </a:extLst>
            </p:cNvPr>
            <p:cNvSpPr txBox="1"/>
            <p:nvPr/>
          </p:nvSpPr>
          <p:spPr>
            <a:xfrm>
              <a:off x="48580" y="4985266"/>
              <a:ext cx="1762067" cy="1071673"/>
            </a:xfrm>
            <a:prstGeom prst="rect">
              <a:avLst/>
            </a:prstGeom>
            <a:noFill/>
          </p:spPr>
          <p:txBody>
            <a:bodyPr wrap="square" rtlCol="0">
              <a:spAutoFit/>
            </a:bodyPr>
            <a:lstStyle/>
            <a:p>
              <a:r>
                <a:rPr lang="en-US" dirty="0">
                  <a:latin typeface="Body Level 1"/>
                </a:rPr>
                <a:t>Reference variables (to access the objects in heap)</a:t>
              </a:r>
            </a:p>
          </p:txBody>
        </p:sp>
        <p:cxnSp>
          <p:nvCxnSpPr>
            <p:cNvPr id="36" name="Straight Arrow Connector 35">
              <a:extLst>
                <a:ext uri="{FF2B5EF4-FFF2-40B4-BE49-F238E27FC236}">
                  <a16:creationId xmlns:a16="http://schemas.microsoft.com/office/drawing/2014/main" id="{5842308D-5F07-4267-81DD-ABCBFC881D7A}"/>
                </a:ext>
              </a:extLst>
            </p:cNvPr>
            <p:cNvCxnSpPr>
              <a:cxnSpLocks/>
            </p:cNvCxnSpPr>
            <p:nvPr/>
          </p:nvCxnSpPr>
          <p:spPr>
            <a:xfrm flipH="1" flipV="1">
              <a:off x="1328276" y="5327289"/>
              <a:ext cx="923531" cy="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05AAC632-F127-4A4D-9C3E-E1AF0AE45B6D}"/>
                </a:ext>
              </a:extLst>
            </p:cNvPr>
            <p:cNvCxnSpPr>
              <a:cxnSpLocks/>
            </p:cNvCxnSpPr>
            <p:nvPr/>
          </p:nvCxnSpPr>
          <p:spPr>
            <a:xfrm flipH="1" flipV="1">
              <a:off x="1328276" y="5378991"/>
              <a:ext cx="847331" cy="6672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6321752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D9FDC-04F7-4294-BBB5-5B19C2FC3D2B}"/>
              </a:ext>
            </a:extLst>
          </p:cNvPr>
          <p:cNvSpPr>
            <a:spLocks noGrp="1"/>
          </p:cNvSpPr>
          <p:nvPr>
            <p:ph type="title"/>
          </p:nvPr>
        </p:nvSpPr>
        <p:spPr/>
        <p:txBody>
          <a:bodyPr/>
          <a:lstStyle/>
          <a:p>
            <a:r>
              <a:rPr lang="en-US" dirty="0"/>
              <a:t>Bank Customer Management System …</a:t>
            </a:r>
          </a:p>
        </p:txBody>
      </p:sp>
      <p:sp>
        <p:nvSpPr>
          <p:cNvPr id="4" name="Content Placeholder 5">
            <a:extLst>
              <a:ext uri="{FF2B5EF4-FFF2-40B4-BE49-F238E27FC236}">
                <a16:creationId xmlns:a16="http://schemas.microsoft.com/office/drawing/2014/main" id="{FA31C0CD-1220-4C78-8BBC-FBA814AA8958}"/>
              </a:ext>
            </a:extLst>
          </p:cNvPr>
          <p:cNvSpPr>
            <a:spLocks noGrp="1"/>
          </p:cNvSpPr>
          <p:nvPr>
            <p:ph idx="1"/>
          </p:nvPr>
        </p:nvSpPr>
        <p:spPr>
          <a:xfrm>
            <a:off x="323849" y="1295400"/>
            <a:ext cx="9259747" cy="5362800"/>
          </a:xfrm>
        </p:spPr>
        <p:txBody>
          <a:bodyPr>
            <a:normAutofit/>
          </a:bodyPr>
          <a:lstStyle/>
          <a:p>
            <a:r>
              <a:rPr lang="en-US" dirty="0"/>
              <a:t>While adding the customer, make sure admin provides valid entries like name can only have alphabets, email should be valid one , contact no should have 10 digits and account type can be either Savings or current. If any one of the condition fails, the customer should not be added in the database and display the appropriate error message.</a:t>
            </a:r>
          </a:p>
          <a:p>
            <a:r>
              <a:rPr lang="en-US" dirty="0"/>
              <a:t>If user enters 2 , display all existing customer details using collection.</a:t>
            </a:r>
          </a:p>
          <a:p>
            <a:pPr marL="0" indent="0">
              <a:buNone/>
            </a:pPr>
            <a:r>
              <a:rPr lang="en-US" dirty="0"/>
              <a:t>	</a:t>
            </a:r>
          </a:p>
          <a:p>
            <a:pPr marL="0" indent="0">
              <a:buNone/>
            </a:pPr>
            <a:endParaRPr lang="en-US" dirty="0"/>
          </a:p>
          <a:p>
            <a:r>
              <a:rPr lang="en-US" dirty="0"/>
              <a:t>If user enters 3 , display the matched customer details.</a:t>
            </a:r>
          </a:p>
          <a:p>
            <a:endParaRPr lang="en-US" dirty="0"/>
          </a:p>
          <a:p>
            <a:endParaRPr lang="en-US" dirty="0"/>
          </a:p>
          <a:p>
            <a:r>
              <a:rPr lang="en-US" dirty="0"/>
              <a:t>If user enters 4 , delete the matched customer details.</a:t>
            </a:r>
          </a:p>
          <a:p>
            <a:endParaRPr lang="en-US" dirty="0"/>
          </a:p>
          <a:p>
            <a:endParaRPr lang="en-US" dirty="0"/>
          </a:p>
          <a:p>
            <a:endParaRPr lang="en-US" dirty="0"/>
          </a:p>
          <a:p>
            <a:r>
              <a:rPr lang="en-US" dirty="0"/>
              <a:t>If user enters 5, exit the application.</a:t>
            </a:r>
          </a:p>
          <a:p>
            <a:endParaRPr lang="en-US" dirty="0"/>
          </a:p>
          <a:p>
            <a:endParaRPr lang="en-US" dirty="0"/>
          </a:p>
          <a:p>
            <a:endParaRPr lang="en-US" dirty="0"/>
          </a:p>
          <a:p>
            <a:pPr marL="0" indent="0">
              <a:buNone/>
            </a:pPr>
            <a:endParaRPr lang="en-US" dirty="0"/>
          </a:p>
        </p:txBody>
      </p:sp>
      <p:pic>
        <p:nvPicPr>
          <p:cNvPr id="5" name="Picture 4">
            <a:extLst>
              <a:ext uri="{FF2B5EF4-FFF2-40B4-BE49-F238E27FC236}">
                <a16:creationId xmlns:a16="http://schemas.microsoft.com/office/drawing/2014/main" id="{0C5C43AA-A132-4890-8747-CCC7F9ACDDF4}"/>
              </a:ext>
            </a:extLst>
          </p:cNvPr>
          <p:cNvPicPr>
            <a:picLocks noChangeAspect="1"/>
          </p:cNvPicPr>
          <p:nvPr/>
        </p:nvPicPr>
        <p:blipFill>
          <a:blip r:embed="rId2"/>
          <a:stretch>
            <a:fillRect/>
          </a:stretch>
        </p:blipFill>
        <p:spPr>
          <a:xfrm>
            <a:off x="294842" y="2841232"/>
            <a:ext cx="9000758" cy="553203"/>
          </a:xfrm>
          <a:prstGeom prst="rect">
            <a:avLst/>
          </a:prstGeom>
          <a:ln>
            <a:solidFill>
              <a:schemeClr val="tx1"/>
            </a:solidFill>
          </a:ln>
        </p:spPr>
      </p:pic>
      <p:pic>
        <p:nvPicPr>
          <p:cNvPr id="6" name="Picture 5">
            <a:extLst>
              <a:ext uri="{FF2B5EF4-FFF2-40B4-BE49-F238E27FC236}">
                <a16:creationId xmlns:a16="http://schemas.microsoft.com/office/drawing/2014/main" id="{83D7DC31-6D78-48F3-B384-C44C0C11D28B}"/>
              </a:ext>
            </a:extLst>
          </p:cNvPr>
          <p:cNvPicPr>
            <a:picLocks noChangeAspect="1"/>
          </p:cNvPicPr>
          <p:nvPr/>
        </p:nvPicPr>
        <p:blipFill>
          <a:blip r:embed="rId3"/>
          <a:stretch>
            <a:fillRect/>
          </a:stretch>
        </p:blipFill>
        <p:spPr>
          <a:xfrm>
            <a:off x="294842" y="3867836"/>
            <a:ext cx="9582151" cy="734632"/>
          </a:xfrm>
          <a:prstGeom prst="rect">
            <a:avLst/>
          </a:prstGeom>
          <a:ln>
            <a:solidFill>
              <a:schemeClr val="tx1"/>
            </a:solidFill>
          </a:ln>
        </p:spPr>
      </p:pic>
      <p:pic>
        <p:nvPicPr>
          <p:cNvPr id="7" name="Picture 6">
            <a:extLst>
              <a:ext uri="{FF2B5EF4-FFF2-40B4-BE49-F238E27FC236}">
                <a16:creationId xmlns:a16="http://schemas.microsoft.com/office/drawing/2014/main" id="{50BB55C3-2359-4FC5-A72C-D0129F3C881A}"/>
              </a:ext>
            </a:extLst>
          </p:cNvPr>
          <p:cNvPicPr>
            <a:picLocks noChangeAspect="1"/>
          </p:cNvPicPr>
          <p:nvPr/>
        </p:nvPicPr>
        <p:blipFill>
          <a:blip r:embed="rId4"/>
          <a:stretch>
            <a:fillRect/>
          </a:stretch>
        </p:blipFill>
        <p:spPr>
          <a:xfrm>
            <a:off x="351587" y="4996068"/>
            <a:ext cx="5567180" cy="1021008"/>
          </a:xfrm>
          <a:prstGeom prst="rect">
            <a:avLst/>
          </a:prstGeom>
          <a:ln>
            <a:solidFill>
              <a:schemeClr val="tx1"/>
            </a:solidFill>
          </a:ln>
        </p:spPr>
      </p:pic>
    </p:spTree>
    <p:extLst>
      <p:ext uri="{BB962C8B-B14F-4D97-AF65-F5344CB8AC3E}">
        <p14:creationId xmlns:p14="http://schemas.microsoft.com/office/powerpoint/2010/main" val="309176554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1BD45-AF64-4ABF-BFDA-83007030E4E5}"/>
              </a:ext>
            </a:extLst>
          </p:cNvPr>
          <p:cNvSpPr>
            <a:spLocks noGrp="1"/>
          </p:cNvSpPr>
          <p:nvPr>
            <p:ph type="ctrTitle"/>
          </p:nvPr>
        </p:nvSpPr>
        <p:spPr/>
        <p:txBody>
          <a:bodyPr/>
          <a:lstStyle/>
          <a:p>
            <a:r>
              <a:rPr lang="en-US" dirty="0"/>
              <a:t>Types of variables</a:t>
            </a:r>
            <a:br>
              <a:rPr lang="en-US" dirty="0"/>
            </a:br>
            <a:endParaRPr lang="en-US" dirty="0"/>
          </a:p>
        </p:txBody>
      </p:sp>
      <p:sp>
        <p:nvSpPr>
          <p:cNvPr id="3" name="Subtitle 2">
            <a:extLst>
              <a:ext uri="{FF2B5EF4-FFF2-40B4-BE49-F238E27FC236}">
                <a16:creationId xmlns:a16="http://schemas.microsoft.com/office/drawing/2014/main" id="{105A5868-A16A-4C4C-8428-3FC09CA85EC4}"/>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64573337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66C3C-62C3-4ABB-A8FA-A386D68AD1E1}"/>
              </a:ext>
            </a:extLst>
          </p:cNvPr>
          <p:cNvSpPr>
            <a:spLocks noGrp="1"/>
          </p:cNvSpPr>
          <p:nvPr>
            <p:ph type="title"/>
          </p:nvPr>
        </p:nvSpPr>
        <p:spPr/>
        <p:txBody>
          <a:bodyPr/>
          <a:lstStyle/>
          <a:p>
            <a:r>
              <a:rPr lang="en-US" dirty="0"/>
              <a:t>Types of variables</a:t>
            </a:r>
          </a:p>
        </p:txBody>
      </p:sp>
      <p:sp>
        <p:nvSpPr>
          <p:cNvPr id="3" name="Content Placeholder 2">
            <a:extLst>
              <a:ext uri="{FF2B5EF4-FFF2-40B4-BE49-F238E27FC236}">
                <a16:creationId xmlns:a16="http://schemas.microsoft.com/office/drawing/2014/main" id="{E6AA77A5-B089-4B95-847F-ED197C52A362}"/>
              </a:ext>
            </a:extLst>
          </p:cNvPr>
          <p:cNvSpPr>
            <a:spLocks noGrp="1"/>
          </p:cNvSpPr>
          <p:nvPr>
            <p:ph idx="1"/>
          </p:nvPr>
        </p:nvSpPr>
        <p:spPr>
          <a:xfrm>
            <a:off x="324092" y="1219201"/>
            <a:ext cx="9259746" cy="1752599"/>
          </a:xfrm>
        </p:spPr>
        <p:txBody>
          <a:bodyPr>
            <a:noAutofit/>
          </a:bodyPr>
          <a:lstStyle/>
          <a:p>
            <a:pPr fontAlgn="base"/>
            <a:r>
              <a:rPr lang="en-US" dirty="0"/>
              <a:t>There are three types of variables in Java:</a:t>
            </a:r>
          </a:p>
          <a:p>
            <a:pPr marL="342900" indent="-342900" fontAlgn="base">
              <a:buFont typeface="+mj-lt"/>
              <a:buAutoNum type="arabicPeriod"/>
            </a:pPr>
            <a:r>
              <a:rPr lang="en-US" dirty="0"/>
              <a:t>Local Variables : declared inside the method</a:t>
            </a:r>
            <a:endParaRPr lang="en-US" sz="1800" dirty="0"/>
          </a:p>
          <a:p>
            <a:pPr marL="342900" indent="-342900" fontAlgn="base">
              <a:buFont typeface="+mj-lt"/>
              <a:buAutoNum type="arabicPeriod"/>
            </a:pPr>
            <a:r>
              <a:rPr lang="en-US" dirty="0"/>
              <a:t>Instance Variables : declared inside the class but outside the method</a:t>
            </a:r>
            <a:endParaRPr lang="en-US" sz="1800" dirty="0"/>
          </a:p>
          <a:p>
            <a:pPr marL="342900" indent="-342900" fontAlgn="base">
              <a:buFont typeface="+mj-lt"/>
              <a:buAutoNum type="arabicPeriod"/>
            </a:pPr>
            <a:r>
              <a:rPr lang="en-US" dirty="0"/>
              <a:t>Static Variables : known as class variables and they can not be local</a:t>
            </a:r>
          </a:p>
          <a:p>
            <a:pPr marL="457200" lvl="1" indent="0" fontAlgn="base">
              <a:buNone/>
            </a:pPr>
            <a:endParaRPr lang="en-US" sz="1800" dirty="0"/>
          </a:p>
          <a:p>
            <a:pPr fontAlgn="base"/>
            <a:endParaRPr lang="en-US" dirty="0"/>
          </a:p>
          <a:p>
            <a:pPr fontAlgn="base"/>
            <a:endParaRPr lang="en-US" dirty="0"/>
          </a:p>
          <a:p>
            <a:endParaRPr lang="en-US" dirty="0"/>
          </a:p>
        </p:txBody>
      </p:sp>
    </p:spTree>
    <p:extLst>
      <p:ext uri="{BB962C8B-B14F-4D97-AF65-F5344CB8AC3E}">
        <p14:creationId xmlns:p14="http://schemas.microsoft.com/office/powerpoint/2010/main" val="207649408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66C3C-62C3-4ABB-A8FA-A386D68AD1E1}"/>
              </a:ext>
            </a:extLst>
          </p:cNvPr>
          <p:cNvSpPr>
            <a:spLocks noGrp="1"/>
          </p:cNvSpPr>
          <p:nvPr>
            <p:ph type="title"/>
          </p:nvPr>
        </p:nvSpPr>
        <p:spPr/>
        <p:txBody>
          <a:bodyPr/>
          <a:lstStyle/>
          <a:p>
            <a:r>
              <a:rPr lang="en-US" dirty="0"/>
              <a:t>Variables</a:t>
            </a:r>
          </a:p>
        </p:txBody>
      </p:sp>
      <p:sp>
        <p:nvSpPr>
          <p:cNvPr id="3" name="Content Placeholder 2">
            <a:extLst>
              <a:ext uri="{FF2B5EF4-FFF2-40B4-BE49-F238E27FC236}">
                <a16:creationId xmlns:a16="http://schemas.microsoft.com/office/drawing/2014/main" id="{E6AA77A5-B089-4B95-847F-ED197C52A362}"/>
              </a:ext>
            </a:extLst>
          </p:cNvPr>
          <p:cNvSpPr>
            <a:spLocks noGrp="1"/>
          </p:cNvSpPr>
          <p:nvPr>
            <p:ph idx="1"/>
          </p:nvPr>
        </p:nvSpPr>
        <p:spPr>
          <a:xfrm>
            <a:off x="228600" y="1143000"/>
            <a:ext cx="9525000" cy="5515200"/>
          </a:xfrm>
        </p:spPr>
        <p:txBody>
          <a:bodyPr>
            <a:noAutofit/>
          </a:bodyPr>
          <a:lstStyle/>
          <a:p>
            <a:pPr fontAlgn="base"/>
            <a:r>
              <a:rPr lang="en-US" dirty="0"/>
              <a:t>Local Variables : </a:t>
            </a:r>
          </a:p>
          <a:p>
            <a:pPr lvl="1" fontAlgn="base"/>
            <a:r>
              <a:rPr lang="en-US" dirty="0"/>
              <a:t>A variable defined within a block or method or constructor is called local variable. These variables are created when the block in entered or the function is called and destroyed after exiting from the block or when the call returns from the function.</a:t>
            </a:r>
          </a:p>
          <a:p>
            <a:pPr lvl="1" fontAlgn="base"/>
            <a:r>
              <a:rPr lang="en-US" dirty="0"/>
              <a:t>The scope of these variables exists only within the block in which the variable is declared. i.e. we can access these variable only within that block.</a:t>
            </a:r>
          </a:p>
          <a:p>
            <a:pPr lvl="1" fontAlgn="base"/>
            <a:r>
              <a:rPr lang="en-US" dirty="0"/>
              <a:t>Initialization of Local Variable is Mandatory.</a:t>
            </a:r>
          </a:p>
          <a:p>
            <a:pPr fontAlgn="base"/>
            <a:r>
              <a:rPr lang="en-US" dirty="0"/>
              <a:t>Instance Variables: </a:t>
            </a:r>
          </a:p>
          <a:p>
            <a:pPr lvl="1" fontAlgn="base"/>
            <a:r>
              <a:rPr lang="en-US" dirty="0"/>
              <a:t>Instance variables are non-static variables and are declared in a class outside any method, constructor or block. As instance variables are declared in a class, these variables are created when an object of the class is created and destroyed when the object is destroyed.</a:t>
            </a:r>
          </a:p>
          <a:p>
            <a:pPr lvl="1" fontAlgn="base"/>
            <a:r>
              <a:rPr lang="en-US" dirty="0"/>
              <a:t>Unlike local variables, we may use access specifiers for instance variables. If we do not specify any access specifier then the default access specifier will be used.</a:t>
            </a:r>
          </a:p>
          <a:p>
            <a:pPr lvl="1" fontAlgn="base"/>
            <a:r>
              <a:rPr lang="en-US" dirty="0"/>
              <a:t>Initialization of Instance Variable is not Mandatory.</a:t>
            </a:r>
          </a:p>
          <a:p>
            <a:pPr lvl="1" fontAlgn="base"/>
            <a:r>
              <a:rPr lang="en-US" dirty="0"/>
              <a:t>Instance Variable can be accessed only by creating objects.</a:t>
            </a:r>
          </a:p>
          <a:p>
            <a:pPr fontAlgn="base"/>
            <a:r>
              <a:rPr lang="en-US" dirty="0"/>
              <a:t>Static Variables:</a:t>
            </a:r>
          </a:p>
          <a:p>
            <a:pPr lvl="1" fontAlgn="base"/>
            <a:r>
              <a:rPr lang="en-US" dirty="0"/>
              <a:t>We will see in upcoming slides</a:t>
            </a:r>
          </a:p>
        </p:txBody>
      </p:sp>
    </p:spTree>
    <p:extLst>
      <p:ext uri="{BB962C8B-B14F-4D97-AF65-F5344CB8AC3E}">
        <p14:creationId xmlns:p14="http://schemas.microsoft.com/office/powerpoint/2010/main" val="395239219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1BD45-AF64-4ABF-BFDA-83007030E4E5}"/>
              </a:ext>
            </a:extLst>
          </p:cNvPr>
          <p:cNvSpPr>
            <a:spLocks noGrp="1"/>
          </p:cNvSpPr>
          <p:nvPr>
            <p:ph type="ctrTitle"/>
          </p:nvPr>
        </p:nvSpPr>
        <p:spPr/>
        <p:txBody>
          <a:bodyPr/>
          <a:lstStyle/>
          <a:p>
            <a:r>
              <a:rPr lang="en-US" dirty="0"/>
              <a:t>UML class diagram</a:t>
            </a:r>
          </a:p>
        </p:txBody>
      </p:sp>
      <p:sp>
        <p:nvSpPr>
          <p:cNvPr id="3" name="Subtitle 2">
            <a:extLst>
              <a:ext uri="{FF2B5EF4-FFF2-40B4-BE49-F238E27FC236}">
                <a16:creationId xmlns:a16="http://schemas.microsoft.com/office/drawing/2014/main" id="{105A5868-A16A-4C4C-8428-3FC09CA85EC4}"/>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42621882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C0B70-08C6-43E4-84DC-5200247681DA}"/>
              </a:ext>
            </a:extLst>
          </p:cNvPr>
          <p:cNvSpPr>
            <a:spLocks noGrp="1"/>
          </p:cNvSpPr>
          <p:nvPr>
            <p:ph type="title"/>
          </p:nvPr>
        </p:nvSpPr>
        <p:spPr/>
        <p:txBody>
          <a:bodyPr/>
          <a:lstStyle/>
          <a:p>
            <a:r>
              <a:rPr lang="en-US" dirty="0"/>
              <a:t>UML Class Diagram</a:t>
            </a:r>
          </a:p>
        </p:txBody>
      </p:sp>
      <p:sp>
        <p:nvSpPr>
          <p:cNvPr id="5" name="Text Placeholder 7">
            <a:extLst>
              <a:ext uri="{FF2B5EF4-FFF2-40B4-BE49-F238E27FC236}">
                <a16:creationId xmlns:a16="http://schemas.microsoft.com/office/drawing/2014/main" id="{C69A49D5-AE83-4415-8A6C-F7144CB89E6F}"/>
              </a:ext>
            </a:extLst>
          </p:cNvPr>
          <p:cNvSpPr txBox="1">
            <a:spLocks/>
          </p:cNvSpPr>
          <p:nvPr/>
        </p:nvSpPr>
        <p:spPr>
          <a:xfrm>
            <a:off x="1559668" y="5346779"/>
            <a:ext cx="4316875" cy="1138773"/>
          </a:xfr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latin typeface="Body Level 1"/>
              </a:rPr>
              <a:t>Minus (-) for Private</a:t>
            </a:r>
          </a:p>
          <a:p>
            <a:r>
              <a:rPr lang="en-US" dirty="0">
                <a:latin typeface="Body Level 1"/>
              </a:rPr>
              <a:t>Plus (+) for Public </a:t>
            </a:r>
          </a:p>
          <a:p>
            <a:r>
              <a:rPr lang="en-US" dirty="0">
                <a:latin typeface="Body Level 1"/>
              </a:rPr>
              <a:t>Pound (#) for Protected</a:t>
            </a:r>
          </a:p>
        </p:txBody>
      </p:sp>
      <p:grpSp>
        <p:nvGrpSpPr>
          <p:cNvPr id="14" name="Group 13">
            <a:extLst>
              <a:ext uri="{FF2B5EF4-FFF2-40B4-BE49-F238E27FC236}">
                <a16:creationId xmlns:a16="http://schemas.microsoft.com/office/drawing/2014/main" id="{34ACC78F-D7C3-44EC-80C9-FA948A8B8C0C}"/>
              </a:ext>
            </a:extLst>
          </p:cNvPr>
          <p:cNvGrpSpPr/>
          <p:nvPr/>
        </p:nvGrpSpPr>
        <p:grpSpPr>
          <a:xfrm>
            <a:off x="1066800" y="1371600"/>
            <a:ext cx="3886200" cy="3810000"/>
            <a:chOff x="5486400" y="1524000"/>
            <a:chExt cx="3886200" cy="3810000"/>
          </a:xfrm>
        </p:grpSpPr>
        <p:sp>
          <p:nvSpPr>
            <p:cNvPr id="6" name="Rectangle 5">
              <a:extLst>
                <a:ext uri="{FF2B5EF4-FFF2-40B4-BE49-F238E27FC236}">
                  <a16:creationId xmlns:a16="http://schemas.microsoft.com/office/drawing/2014/main" id="{820AAF21-D1A0-4949-B47E-FA764159D8CB}"/>
                </a:ext>
              </a:extLst>
            </p:cNvPr>
            <p:cNvSpPr/>
            <p:nvPr/>
          </p:nvSpPr>
          <p:spPr>
            <a:xfrm>
              <a:off x="5486400" y="1524000"/>
              <a:ext cx="3276600" cy="3810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 name="Straight Connector 9">
              <a:extLst>
                <a:ext uri="{FF2B5EF4-FFF2-40B4-BE49-F238E27FC236}">
                  <a16:creationId xmlns:a16="http://schemas.microsoft.com/office/drawing/2014/main" id="{B785E46C-2C24-4AA3-AF3B-A7B12166BCD9}"/>
                </a:ext>
              </a:extLst>
            </p:cNvPr>
            <p:cNvCxnSpPr>
              <a:cxnSpLocks/>
            </p:cNvCxnSpPr>
            <p:nvPr/>
          </p:nvCxnSpPr>
          <p:spPr>
            <a:xfrm>
              <a:off x="5486400" y="3657600"/>
              <a:ext cx="3276600"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F004DC83-330B-4D4B-9E8F-0EA837E0EAB5}"/>
                </a:ext>
              </a:extLst>
            </p:cNvPr>
            <p:cNvSpPr txBox="1"/>
            <p:nvPr/>
          </p:nvSpPr>
          <p:spPr>
            <a:xfrm>
              <a:off x="5867400" y="2497975"/>
              <a:ext cx="2895600" cy="646331"/>
            </a:xfrm>
            <a:prstGeom prst="rect">
              <a:avLst/>
            </a:prstGeom>
            <a:noFill/>
          </p:spPr>
          <p:txBody>
            <a:bodyPr wrap="square" rtlCol="0">
              <a:spAutoFit/>
            </a:bodyPr>
            <a:lstStyle/>
            <a:p>
              <a:r>
                <a:rPr lang="en-US" dirty="0">
                  <a:latin typeface="Body Level 1"/>
                </a:rPr>
                <a:t>Fields with access indicators and data types</a:t>
              </a:r>
            </a:p>
          </p:txBody>
        </p:sp>
        <p:sp>
          <p:nvSpPr>
            <p:cNvPr id="12" name="TextBox 11">
              <a:extLst>
                <a:ext uri="{FF2B5EF4-FFF2-40B4-BE49-F238E27FC236}">
                  <a16:creationId xmlns:a16="http://schemas.microsoft.com/office/drawing/2014/main" id="{F28FEE7C-E7A7-44B3-A54B-CF5C1EE7F22B}"/>
                </a:ext>
              </a:extLst>
            </p:cNvPr>
            <p:cNvSpPr txBox="1"/>
            <p:nvPr/>
          </p:nvSpPr>
          <p:spPr>
            <a:xfrm>
              <a:off x="5893340" y="4020235"/>
              <a:ext cx="2895600" cy="923330"/>
            </a:xfrm>
            <a:prstGeom prst="rect">
              <a:avLst/>
            </a:prstGeom>
            <a:noFill/>
          </p:spPr>
          <p:txBody>
            <a:bodyPr wrap="square" rtlCol="0">
              <a:spAutoFit/>
            </a:bodyPr>
            <a:lstStyle/>
            <a:p>
              <a:r>
                <a:rPr lang="en-US" dirty="0">
                  <a:latin typeface="Body Level 1"/>
                </a:rPr>
                <a:t>Methods with access indicators, parameter types and return types</a:t>
              </a:r>
            </a:p>
          </p:txBody>
        </p:sp>
        <p:sp>
          <p:nvSpPr>
            <p:cNvPr id="13" name="TextBox 12">
              <a:extLst>
                <a:ext uri="{FF2B5EF4-FFF2-40B4-BE49-F238E27FC236}">
                  <a16:creationId xmlns:a16="http://schemas.microsoft.com/office/drawing/2014/main" id="{2A5C7DD4-5CB1-452D-8F8A-6F5067D0BF83}"/>
                </a:ext>
              </a:extLst>
            </p:cNvPr>
            <p:cNvSpPr txBox="1"/>
            <p:nvPr/>
          </p:nvSpPr>
          <p:spPr>
            <a:xfrm>
              <a:off x="6477000" y="1644166"/>
              <a:ext cx="2895600" cy="369332"/>
            </a:xfrm>
            <a:prstGeom prst="rect">
              <a:avLst/>
            </a:prstGeom>
            <a:noFill/>
          </p:spPr>
          <p:txBody>
            <a:bodyPr wrap="square" rtlCol="0">
              <a:spAutoFit/>
            </a:bodyPr>
            <a:lstStyle/>
            <a:p>
              <a:r>
                <a:rPr lang="en-US" dirty="0">
                  <a:latin typeface="Body Level 1"/>
                </a:rPr>
                <a:t>Class Name</a:t>
              </a:r>
            </a:p>
          </p:txBody>
        </p:sp>
      </p:grpSp>
      <p:cxnSp>
        <p:nvCxnSpPr>
          <p:cNvPr id="8" name="Straight Connector 7">
            <a:extLst>
              <a:ext uri="{FF2B5EF4-FFF2-40B4-BE49-F238E27FC236}">
                <a16:creationId xmlns:a16="http://schemas.microsoft.com/office/drawing/2014/main" id="{434605CE-D17A-47F3-9F26-9A57A5AF761E}"/>
              </a:ext>
            </a:extLst>
          </p:cNvPr>
          <p:cNvCxnSpPr>
            <a:cxnSpLocks/>
          </p:cNvCxnSpPr>
          <p:nvPr/>
        </p:nvCxnSpPr>
        <p:spPr>
          <a:xfrm>
            <a:off x="1092740" y="1932434"/>
            <a:ext cx="3276600"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15" name="Group 14">
            <a:extLst>
              <a:ext uri="{FF2B5EF4-FFF2-40B4-BE49-F238E27FC236}">
                <a16:creationId xmlns:a16="http://schemas.microsoft.com/office/drawing/2014/main" id="{E6B15480-286B-4D21-8E3F-5EB9DEC3AE2E}"/>
              </a:ext>
            </a:extLst>
          </p:cNvPr>
          <p:cNvGrpSpPr/>
          <p:nvPr/>
        </p:nvGrpSpPr>
        <p:grpSpPr>
          <a:xfrm>
            <a:off x="5570708" y="1371600"/>
            <a:ext cx="3725692" cy="3810000"/>
            <a:chOff x="5486400" y="1524000"/>
            <a:chExt cx="3725692" cy="3810000"/>
          </a:xfrm>
        </p:grpSpPr>
        <p:sp>
          <p:nvSpPr>
            <p:cNvPr id="16" name="Rectangle 15">
              <a:extLst>
                <a:ext uri="{FF2B5EF4-FFF2-40B4-BE49-F238E27FC236}">
                  <a16:creationId xmlns:a16="http://schemas.microsoft.com/office/drawing/2014/main" id="{FEFA5579-42CC-4039-A404-732DD3F3B4F2}"/>
                </a:ext>
              </a:extLst>
            </p:cNvPr>
            <p:cNvSpPr/>
            <p:nvPr/>
          </p:nvSpPr>
          <p:spPr>
            <a:xfrm>
              <a:off x="5486400" y="1524000"/>
              <a:ext cx="3276600" cy="3810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7" name="Straight Connector 16">
              <a:extLst>
                <a:ext uri="{FF2B5EF4-FFF2-40B4-BE49-F238E27FC236}">
                  <a16:creationId xmlns:a16="http://schemas.microsoft.com/office/drawing/2014/main" id="{508A4542-B71F-489B-83F5-D12F9684C7F7}"/>
                </a:ext>
              </a:extLst>
            </p:cNvPr>
            <p:cNvCxnSpPr>
              <a:cxnSpLocks/>
            </p:cNvCxnSpPr>
            <p:nvPr/>
          </p:nvCxnSpPr>
          <p:spPr>
            <a:xfrm>
              <a:off x="5486400" y="3657600"/>
              <a:ext cx="3276600" cy="0"/>
            </a:xfrm>
            <a:prstGeom prst="line">
              <a:avLst/>
            </a:prstGeom>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7E54C476-0813-4C90-A573-E35974370652}"/>
                </a:ext>
              </a:extLst>
            </p:cNvPr>
            <p:cNvSpPr txBox="1"/>
            <p:nvPr/>
          </p:nvSpPr>
          <p:spPr>
            <a:xfrm>
              <a:off x="6087892" y="2376132"/>
              <a:ext cx="2675108" cy="923330"/>
            </a:xfrm>
            <a:prstGeom prst="rect">
              <a:avLst/>
            </a:prstGeom>
            <a:noFill/>
          </p:spPr>
          <p:txBody>
            <a:bodyPr wrap="square" rtlCol="0">
              <a:spAutoFit/>
            </a:bodyPr>
            <a:lstStyle/>
            <a:p>
              <a:r>
                <a:rPr lang="en-US" dirty="0">
                  <a:latin typeface="Body Level 1"/>
                </a:rPr>
                <a:t>-</a:t>
              </a:r>
              <a:r>
                <a:rPr lang="en-US" dirty="0" err="1">
                  <a:latin typeface="Body Level 1"/>
                </a:rPr>
                <a:t>empid:int</a:t>
              </a:r>
              <a:endParaRPr lang="en-US" dirty="0">
                <a:latin typeface="Body Level 1"/>
              </a:endParaRPr>
            </a:p>
            <a:p>
              <a:r>
                <a:rPr lang="en-US" dirty="0">
                  <a:latin typeface="Body Level 1"/>
                </a:rPr>
                <a:t>-</a:t>
              </a:r>
              <a:r>
                <a:rPr lang="en-US" dirty="0" err="1">
                  <a:latin typeface="Body Level 1"/>
                </a:rPr>
                <a:t>name:String</a:t>
              </a:r>
              <a:endParaRPr lang="en-US" dirty="0">
                <a:latin typeface="Body Level 1"/>
              </a:endParaRPr>
            </a:p>
            <a:p>
              <a:r>
                <a:rPr lang="en-US" dirty="0">
                  <a:latin typeface="Body Level 1"/>
                </a:rPr>
                <a:t>-</a:t>
              </a:r>
              <a:r>
                <a:rPr lang="en-US" dirty="0" err="1">
                  <a:latin typeface="Body Level 1"/>
                </a:rPr>
                <a:t>project:String</a:t>
              </a:r>
              <a:endParaRPr lang="en-US" dirty="0">
                <a:latin typeface="Body Level 1"/>
              </a:endParaRPr>
            </a:p>
          </p:txBody>
        </p:sp>
        <p:sp>
          <p:nvSpPr>
            <p:cNvPr id="19" name="TextBox 18">
              <a:extLst>
                <a:ext uri="{FF2B5EF4-FFF2-40B4-BE49-F238E27FC236}">
                  <a16:creationId xmlns:a16="http://schemas.microsoft.com/office/drawing/2014/main" id="{15D6ADB4-7999-4165-8036-57DB615E4A52}"/>
                </a:ext>
              </a:extLst>
            </p:cNvPr>
            <p:cNvSpPr txBox="1"/>
            <p:nvPr/>
          </p:nvSpPr>
          <p:spPr>
            <a:xfrm>
              <a:off x="5893340" y="4020235"/>
              <a:ext cx="2895600" cy="923330"/>
            </a:xfrm>
            <a:prstGeom prst="rect">
              <a:avLst/>
            </a:prstGeom>
            <a:noFill/>
          </p:spPr>
          <p:txBody>
            <a:bodyPr wrap="square" rtlCol="0">
              <a:spAutoFit/>
            </a:bodyPr>
            <a:lstStyle/>
            <a:p>
              <a:r>
                <a:rPr lang="en-US" dirty="0">
                  <a:latin typeface="Body Level 1"/>
                </a:rPr>
                <a:t>+</a:t>
              </a:r>
              <a:r>
                <a:rPr lang="en-US" dirty="0" err="1">
                  <a:latin typeface="Body Level 1"/>
                </a:rPr>
                <a:t>getName</a:t>
              </a:r>
              <a:r>
                <a:rPr lang="en-US" dirty="0">
                  <a:latin typeface="Body Level 1"/>
                </a:rPr>
                <a:t>():String</a:t>
              </a:r>
            </a:p>
            <a:p>
              <a:r>
                <a:rPr lang="en-US" dirty="0">
                  <a:latin typeface="Body Level 1"/>
                </a:rPr>
                <a:t>+</a:t>
              </a:r>
              <a:r>
                <a:rPr lang="en-US" dirty="0" err="1">
                  <a:latin typeface="Body Level 1"/>
                </a:rPr>
                <a:t>setName</a:t>
              </a:r>
              <a:r>
                <a:rPr lang="en-US" dirty="0">
                  <a:latin typeface="Body Level 1"/>
                </a:rPr>
                <a:t>(</a:t>
              </a:r>
              <a:r>
                <a:rPr lang="en-US" dirty="0" err="1">
                  <a:latin typeface="Body Level 1"/>
                </a:rPr>
                <a:t>name:string</a:t>
              </a:r>
              <a:r>
                <a:rPr lang="en-US" dirty="0">
                  <a:latin typeface="Body Level 1"/>
                </a:rPr>
                <a:t>):void</a:t>
              </a:r>
            </a:p>
            <a:p>
              <a:r>
                <a:rPr lang="en-US" dirty="0">
                  <a:latin typeface="Body Level 1"/>
                </a:rPr>
                <a:t>+</a:t>
              </a:r>
              <a:r>
                <a:rPr lang="en-US" dirty="0" err="1">
                  <a:latin typeface="Body Level 1"/>
                </a:rPr>
                <a:t>getProject</a:t>
              </a:r>
              <a:r>
                <a:rPr lang="en-US" dirty="0">
                  <a:latin typeface="Body Level 1"/>
                </a:rPr>
                <a:t>():String</a:t>
              </a:r>
            </a:p>
          </p:txBody>
        </p:sp>
        <p:sp>
          <p:nvSpPr>
            <p:cNvPr id="20" name="TextBox 19">
              <a:extLst>
                <a:ext uri="{FF2B5EF4-FFF2-40B4-BE49-F238E27FC236}">
                  <a16:creationId xmlns:a16="http://schemas.microsoft.com/office/drawing/2014/main" id="{218762FD-EF4F-4025-B289-29AE07448674}"/>
                </a:ext>
              </a:extLst>
            </p:cNvPr>
            <p:cNvSpPr txBox="1"/>
            <p:nvPr/>
          </p:nvSpPr>
          <p:spPr>
            <a:xfrm>
              <a:off x="6316492" y="1644166"/>
              <a:ext cx="2895600" cy="369332"/>
            </a:xfrm>
            <a:prstGeom prst="rect">
              <a:avLst/>
            </a:prstGeom>
            <a:noFill/>
          </p:spPr>
          <p:txBody>
            <a:bodyPr wrap="square" rtlCol="0">
              <a:spAutoFit/>
            </a:bodyPr>
            <a:lstStyle/>
            <a:p>
              <a:r>
                <a:rPr lang="en-US" dirty="0">
                  <a:latin typeface="Body Level 1"/>
                </a:rPr>
                <a:t>Employee</a:t>
              </a:r>
            </a:p>
          </p:txBody>
        </p:sp>
      </p:grpSp>
      <p:cxnSp>
        <p:nvCxnSpPr>
          <p:cNvPr id="21" name="Straight Connector 20">
            <a:extLst>
              <a:ext uri="{FF2B5EF4-FFF2-40B4-BE49-F238E27FC236}">
                <a16:creationId xmlns:a16="http://schemas.microsoft.com/office/drawing/2014/main" id="{2A0F19E7-C916-4A12-8CFC-DB1B87E98A30}"/>
              </a:ext>
            </a:extLst>
          </p:cNvPr>
          <p:cNvCxnSpPr>
            <a:cxnSpLocks/>
          </p:cNvCxnSpPr>
          <p:nvPr/>
        </p:nvCxnSpPr>
        <p:spPr>
          <a:xfrm>
            <a:off x="5570708" y="1943688"/>
            <a:ext cx="327660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BBBB2618-2EF5-428F-8E51-5C40DDCB7683}"/>
              </a:ext>
            </a:extLst>
          </p:cNvPr>
          <p:cNvSpPr txBox="1"/>
          <p:nvPr/>
        </p:nvSpPr>
        <p:spPr>
          <a:xfrm>
            <a:off x="6172200" y="5366234"/>
            <a:ext cx="2174132" cy="369332"/>
          </a:xfrm>
          <a:prstGeom prst="rect">
            <a:avLst/>
          </a:prstGeom>
          <a:noFill/>
        </p:spPr>
        <p:txBody>
          <a:bodyPr wrap="square" rtlCol="0">
            <a:spAutoFit/>
          </a:bodyPr>
          <a:lstStyle/>
          <a:p>
            <a:r>
              <a:rPr lang="en-US" dirty="0">
                <a:latin typeface="Body Level 1"/>
              </a:rPr>
              <a:t>Employee class</a:t>
            </a:r>
          </a:p>
        </p:txBody>
      </p:sp>
    </p:spTree>
    <p:extLst>
      <p:ext uri="{BB962C8B-B14F-4D97-AF65-F5344CB8AC3E}">
        <p14:creationId xmlns:p14="http://schemas.microsoft.com/office/powerpoint/2010/main" val="207617169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1BD45-AF64-4ABF-BFDA-83007030E4E5}"/>
              </a:ext>
            </a:extLst>
          </p:cNvPr>
          <p:cNvSpPr>
            <a:spLocks noGrp="1"/>
          </p:cNvSpPr>
          <p:nvPr>
            <p:ph type="ctrTitle"/>
          </p:nvPr>
        </p:nvSpPr>
        <p:spPr/>
        <p:txBody>
          <a:bodyPr/>
          <a:lstStyle/>
          <a:p>
            <a:r>
              <a:rPr lang="en-US" dirty="0"/>
              <a:t>How to take user input</a:t>
            </a:r>
          </a:p>
        </p:txBody>
      </p:sp>
      <p:sp>
        <p:nvSpPr>
          <p:cNvPr id="3" name="Subtitle 2">
            <a:extLst>
              <a:ext uri="{FF2B5EF4-FFF2-40B4-BE49-F238E27FC236}">
                <a16:creationId xmlns:a16="http://schemas.microsoft.com/office/drawing/2014/main" id="{105A5868-A16A-4C4C-8428-3FC09CA85EC4}"/>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80893900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AF896-A50F-414A-986E-3E4813573EEC}"/>
              </a:ext>
            </a:extLst>
          </p:cNvPr>
          <p:cNvSpPr>
            <a:spLocks noGrp="1"/>
          </p:cNvSpPr>
          <p:nvPr>
            <p:ph type="title"/>
          </p:nvPr>
        </p:nvSpPr>
        <p:spPr/>
        <p:txBody>
          <a:bodyPr/>
          <a:lstStyle/>
          <a:p>
            <a:r>
              <a:rPr lang="en-US" dirty="0"/>
              <a:t>Scanner</a:t>
            </a:r>
          </a:p>
        </p:txBody>
      </p:sp>
      <p:sp>
        <p:nvSpPr>
          <p:cNvPr id="3" name="Content Placeholder 2">
            <a:extLst>
              <a:ext uri="{FF2B5EF4-FFF2-40B4-BE49-F238E27FC236}">
                <a16:creationId xmlns:a16="http://schemas.microsoft.com/office/drawing/2014/main" id="{71FCD80F-4F66-40C6-A7E3-4F8F35AC1396}"/>
              </a:ext>
            </a:extLst>
          </p:cNvPr>
          <p:cNvSpPr>
            <a:spLocks noGrp="1"/>
          </p:cNvSpPr>
          <p:nvPr>
            <p:ph idx="1"/>
          </p:nvPr>
        </p:nvSpPr>
        <p:spPr>
          <a:xfrm>
            <a:off x="324091" y="1328737"/>
            <a:ext cx="2725329" cy="4841273"/>
          </a:xfrm>
        </p:spPr>
        <p:txBody>
          <a:bodyPr/>
          <a:lstStyle/>
          <a:p>
            <a:r>
              <a:rPr lang="en-US" dirty="0"/>
              <a:t>Scanner is a class in </a:t>
            </a:r>
            <a:r>
              <a:rPr lang="en-US" dirty="0" err="1"/>
              <a:t>java.util</a:t>
            </a:r>
            <a:r>
              <a:rPr lang="en-US" dirty="0"/>
              <a:t> package used for obtaining the input of the primitive types like int, double, etc. and strings. It is the easiest way to take user input in a Java program.</a:t>
            </a:r>
          </a:p>
          <a:p>
            <a:r>
              <a:rPr lang="en-US" dirty="0"/>
              <a:t>It has different set of methods for different data types like next(for String), </a:t>
            </a:r>
            <a:r>
              <a:rPr lang="en-US" dirty="0" err="1"/>
              <a:t>nextInt</a:t>
            </a:r>
            <a:r>
              <a:rPr lang="en-US" dirty="0"/>
              <a:t>( for int)</a:t>
            </a:r>
          </a:p>
          <a:p>
            <a:pPr marL="0" indent="0">
              <a:buNone/>
            </a:pPr>
            <a:endParaRPr lang="en-US" dirty="0"/>
          </a:p>
        </p:txBody>
      </p:sp>
      <p:pic>
        <p:nvPicPr>
          <p:cNvPr id="4" name="Picture 3">
            <a:extLst>
              <a:ext uri="{FF2B5EF4-FFF2-40B4-BE49-F238E27FC236}">
                <a16:creationId xmlns:a16="http://schemas.microsoft.com/office/drawing/2014/main" id="{A55921FA-008F-4D37-BAA1-E1313B219689}"/>
              </a:ext>
            </a:extLst>
          </p:cNvPr>
          <p:cNvPicPr>
            <a:picLocks noChangeAspect="1"/>
          </p:cNvPicPr>
          <p:nvPr/>
        </p:nvPicPr>
        <p:blipFill>
          <a:blip r:embed="rId2"/>
          <a:stretch>
            <a:fillRect/>
          </a:stretch>
        </p:blipFill>
        <p:spPr>
          <a:xfrm>
            <a:off x="3200400" y="1328737"/>
            <a:ext cx="6532489" cy="4200525"/>
          </a:xfrm>
          <a:prstGeom prst="rect">
            <a:avLst/>
          </a:prstGeom>
          <a:ln>
            <a:solidFill>
              <a:schemeClr val="tx1"/>
            </a:solidFill>
          </a:ln>
        </p:spPr>
      </p:pic>
    </p:spTree>
    <p:extLst>
      <p:ext uri="{BB962C8B-B14F-4D97-AF65-F5344CB8AC3E}">
        <p14:creationId xmlns:p14="http://schemas.microsoft.com/office/powerpoint/2010/main" val="286666781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1BD45-AF64-4ABF-BFDA-83007030E4E5}"/>
              </a:ext>
            </a:extLst>
          </p:cNvPr>
          <p:cNvSpPr>
            <a:spLocks noGrp="1"/>
          </p:cNvSpPr>
          <p:nvPr>
            <p:ph type="ctrTitle"/>
          </p:nvPr>
        </p:nvSpPr>
        <p:spPr/>
        <p:txBody>
          <a:bodyPr/>
          <a:lstStyle/>
          <a:p>
            <a:r>
              <a:rPr lang="en-US" dirty="0"/>
              <a:t>Let us create class and object for the use case</a:t>
            </a:r>
          </a:p>
        </p:txBody>
      </p:sp>
      <p:sp>
        <p:nvSpPr>
          <p:cNvPr id="3" name="Subtitle 2">
            <a:extLst>
              <a:ext uri="{FF2B5EF4-FFF2-40B4-BE49-F238E27FC236}">
                <a16:creationId xmlns:a16="http://schemas.microsoft.com/office/drawing/2014/main" id="{105A5868-A16A-4C4C-8428-3FC09CA85EC4}"/>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72571634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DA4D7-0F84-4375-B6D4-9AF5D8817030}"/>
              </a:ext>
            </a:extLst>
          </p:cNvPr>
          <p:cNvSpPr>
            <a:spLocks noGrp="1"/>
          </p:cNvSpPr>
          <p:nvPr>
            <p:ph type="title"/>
          </p:nvPr>
        </p:nvSpPr>
        <p:spPr/>
        <p:txBody>
          <a:bodyPr/>
          <a:lstStyle/>
          <a:p>
            <a:r>
              <a:rPr lang="en-US" dirty="0"/>
              <a:t>Use Case on class and object creation</a:t>
            </a:r>
          </a:p>
        </p:txBody>
      </p:sp>
      <p:sp>
        <p:nvSpPr>
          <p:cNvPr id="3" name="Content Placeholder 2">
            <a:extLst>
              <a:ext uri="{FF2B5EF4-FFF2-40B4-BE49-F238E27FC236}">
                <a16:creationId xmlns:a16="http://schemas.microsoft.com/office/drawing/2014/main" id="{79C4E3D3-BE17-4448-97EF-EDD186CFE222}"/>
              </a:ext>
            </a:extLst>
          </p:cNvPr>
          <p:cNvSpPr>
            <a:spLocks noGrp="1"/>
          </p:cNvSpPr>
          <p:nvPr>
            <p:ph idx="1"/>
          </p:nvPr>
        </p:nvSpPr>
        <p:spPr/>
        <p:txBody>
          <a:bodyPr/>
          <a:lstStyle/>
          <a:p>
            <a:r>
              <a:rPr lang="en-US" dirty="0"/>
              <a:t>Create the UML class diagram for customer class.</a:t>
            </a:r>
          </a:p>
          <a:p>
            <a:r>
              <a:rPr lang="en-US" dirty="0"/>
              <a:t>Let us create the customer class having fields </a:t>
            </a:r>
            <a:r>
              <a:rPr lang="en-US" dirty="0" err="1"/>
              <a:t>cutsomerid</a:t>
            </a:r>
            <a:r>
              <a:rPr lang="en-US" dirty="0"/>
              <a:t> as int, name as string, </a:t>
            </a:r>
            <a:r>
              <a:rPr lang="en-US" dirty="0" err="1"/>
              <a:t>mailid</a:t>
            </a:r>
            <a:r>
              <a:rPr lang="en-US" dirty="0"/>
              <a:t> as string contact as string and account type as string.</a:t>
            </a:r>
          </a:p>
          <a:p>
            <a:r>
              <a:rPr lang="en-US" dirty="0"/>
              <a:t>Create 3 customer class objects using  parametrized constructor and insert them into an array of customers.</a:t>
            </a:r>
          </a:p>
          <a:p>
            <a:r>
              <a:rPr lang="en-US" dirty="0"/>
              <a:t>Finally iterate the array and display all customer objects.</a:t>
            </a:r>
          </a:p>
        </p:txBody>
      </p:sp>
    </p:spTree>
    <p:extLst>
      <p:ext uri="{BB962C8B-B14F-4D97-AF65-F5344CB8AC3E}">
        <p14:creationId xmlns:p14="http://schemas.microsoft.com/office/powerpoint/2010/main" val="385401825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9799-F9F5-4562-8061-77567C2CA5A2}"/>
              </a:ext>
            </a:extLst>
          </p:cNvPr>
          <p:cNvSpPr>
            <a:spLocks noGrp="1"/>
          </p:cNvSpPr>
          <p:nvPr>
            <p:ph type="ctrTitle"/>
          </p:nvPr>
        </p:nvSpPr>
        <p:spPr/>
        <p:txBody>
          <a:bodyPr/>
          <a:lstStyle/>
          <a:p>
            <a:r>
              <a:rPr lang="en-US" dirty="0"/>
              <a:t>Inheritance</a:t>
            </a:r>
          </a:p>
        </p:txBody>
      </p:sp>
      <p:sp>
        <p:nvSpPr>
          <p:cNvPr id="3" name="Subtitle 2">
            <a:extLst>
              <a:ext uri="{FF2B5EF4-FFF2-40B4-BE49-F238E27FC236}">
                <a16:creationId xmlns:a16="http://schemas.microsoft.com/office/drawing/2014/main" id="{616E72AC-5E0F-453A-B1E2-AA790B913983}"/>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2194642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C9D3C-F729-4C6A-99B1-C60C8EAFDDBF}"/>
              </a:ext>
            </a:extLst>
          </p:cNvPr>
          <p:cNvSpPr>
            <a:spLocks noGrp="1"/>
          </p:cNvSpPr>
          <p:nvPr>
            <p:ph type="ctrTitle"/>
          </p:nvPr>
        </p:nvSpPr>
        <p:spPr/>
        <p:txBody>
          <a:bodyPr/>
          <a:lstStyle/>
          <a:p>
            <a:r>
              <a:rPr lang="en-US" dirty="0"/>
              <a:t>Module 1: Java Basics</a:t>
            </a:r>
          </a:p>
        </p:txBody>
      </p:sp>
      <p:sp>
        <p:nvSpPr>
          <p:cNvPr id="3" name="Subtitle 2">
            <a:extLst>
              <a:ext uri="{FF2B5EF4-FFF2-40B4-BE49-F238E27FC236}">
                <a16:creationId xmlns:a16="http://schemas.microsoft.com/office/drawing/2014/main" id="{8F0436E9-DF89-4F09-A704-B3FD9612FC52}"/>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04117546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E42EE-7DE9-4112-B039-384E059A6877}"/>
              </a:ext>
            </a:extLst>
          </p:cNvPr>
          <p:cNvSpPr>
            <a:spLocks noGrp="1"/>
          </p:cNvSpPr>
          <p:nvPr>
            <p:ph type="title"/>
          </p:nvPr>
        </p:nvSpPr>
        <p:spPr/>
        <p:txBody>
          <a:bodyPr/>
          <a:lstStyle/>
          <a:p>
            <a:r>
              <a:rPr lang="en-US" dirty="0"/>
              <a:t>Inheritance</a:t>
            </a:r>
          </a:p>
        </p:txBody>
      </p:sp>
      <p:sp>
        <p:nvSpPr>
          <p:cNvPr id="3" name="Content Placeholder 2">
            <a:extLst>
              <a:ext uri="{FF2B5EF4-FFF2-40B4-BE49-F238E27FC236}">
                <a16:creationId xmlns:a16="http://schemas.microsoft.com/office/drawing/2014/main" id="{8BC87ADB-09E2-4042-B202-497BAE912DEC}"/>
              </a:ext>
            </a:extLst>
          </p:cNvPr>
          <p:cNvSpPr>
            <a:spLocks noGrp="1"/>
          </p:cNvSpPr>
          <p:nvPr>
            <p:ph idx="1"/>
          </p:nvPr>
        </p:nvSpPr>
        <p:spPr>
          <a:xfrm>
            <a:off x="299046" y="1337373"/>
            <a:ext cx="4425353" cy="4525068"/>
          </a:xfrm>
        </p:spPr>
        <p:txBody>
          <a:bodyPr/>
          <a:lstStyle/>
          <a:p>
            <a:pPr fontAlgn="base"/>
            <a:r>
              <a:rPr lang="en-US" dirty="0"/>
              <a:t>It is the mechanism in java by which one class is allow to </a:t>
            </a:r>
            <a:r>
              <a:rPr lang="en-US" b="1" dirty="0"/>
              <a:t>inherit</a:t>
            </a:r>
            <a:r>
              <a:rPr lang="en-US" dirty="0"/>
              <a:t> the </a:t>
            </a:r>
            <a:r>
              <a:rPr lang="en-US" i="1" dirty="0"/>
              <a:t>features(fields and methods)</a:t>
            </a:r>
            <a:r>
              <a:rPr lang="en-US" dirty="0"/>
              <a:t> of another class. The idea behind inheritance in java is that you can create new classes that are built upon existing classes.</a:t>
            </a:r>
          </a:p>
          <a:p>
            <a:pPr fontAlgn="base"/>
            <a:r>
              <a:rPr lang="en-US" dirty="0"/>
              <a:t> When you inherit from an existing class, you can </a:t>
            </a:r>
            <a:r>
              <a:rPr lang="en-US" b="1" dirty="0"/>
              <a:t>reuse</a:t>
            </a:r>
            <a:r>
              <a:rPr lang="en-US" dirty="0"/>
              <a:t> methods and fields of parent class, and you can add new methods and fields also.</a:t>
            </a:r>
          </a:p>
          <a:p>
            <a:pPr fontAlgn="base"/>
            <a:r>
              <a:rPr lang="en-US" dirty="0"/>
              <a:t>The class which inherits the properties of other is known as </a:t>
            </a:r>
            <a:r>
              <a:rPr lang="en-US" b="1" dirty="0"/>
              <a:t>subclass</a:t>
            </a:r>
            <a:r>
              <a:rPr lang="en-US" dirty="0"/>
              <a:t> (derived class, child class) and the class whose properties are inherited is known as </a:t>
            </a:r>
            <a:r>
              <a:rPr lang="en-US" b="1" dirty="0"/>
              <a:t>superclass</a:t>
            </a:r>
            <a:r>
              <a:rPr lang="en-US" dirty="0"/>
              <a:t> (base class, parent class).</a:t>
            </a:r>
          </a:p>
          <a:p>
            <a:pPr marL="0" indent="0">
              <a:buNone/>
            </a:pPr>
            <a:endParaRPr lang="en-US" dirty="0"/>
          </a:p>
        </p:txBody>
      </p:sp>
      <p:pic>
        <p:nvPicPr>
          <p:cNvPr id="4" name="Picture 3">
            <a:extLst>
              <a:ext uri="{FF2B5EF4-FFF2-40B4-BE49-F238E27FC236}">
                <a16:creationId xmlns:a16="http://schemas.microsoft.com/office/drawing/2014/main" id="{183D87A1-A7DD-4C69-858A-B26705249316}"/>
              </a:ext>
            </a:extLst>
          </p:cNvPr>
          <p:cNvPicPr>
            <a:picLocks noChangeAspect="1"/>
          </p:cNvPicPr>
          <p:nvPr/>
        </p:nvPicPr>
        <p:blipFill>
          <a:blip r:embed="rId2"/>
          <a:stretch>
            <a:fillRect/>
          </a:stretch>
        </p:blipFill>
        <p:spPr>
          <a:xfrm>
            <a:off x="4953000" y="1337372"/>
            <a:ext cx="4630838" cy="4005716"/>
          </a:xfrm>
          <a:prstGeom prst="rect">
            <a:avLst/>
          </a:prstGeom>
          <a:ln>
            <a:solidFill>
              <a:schemeClr val="tx1"/>
            </a:solidFill>
          </a:ln>
        </p:spPr>
      </p:pic>
      <p:pic>
        <p:nvPicPr>
          <p:cNvPr id="5" name="Picture 4">
            <a:extLst>
              <a:ext uri="{FF2B5EF4-FFF2-40B4-BE49-F238E27FC236}">
                <a16:creationId xmlns:a16="http://schemas.microsoft.com/office/drawing/2014/main" id="{A0C6AA38-4FAE-475E-B8D2-F5A168D689E8}"/>
              </a:ext>
            </a:extLst>
          </p:cNvPr>
          <p:cNvPicPr>
            <a:picLocks noChangeAspect="1"/>
          </p:cNvPicPr>
          <p:nvPr/>
        </p:nvPicPr>
        <p:blipFill>
          <a:blip r:embed="rId3"/>
          <a:stretch>
            <a:fillRect/>
          </a:stretch>
        </p:blipFill>
        <p:spPr>
          <a:xfrm>
            <a:off x="4953000" y="5520628"/>
            <a:ext cx="1600200" cy="734907"/>
          </a:xfrm>
          <a:prstGeom prst="rect">
            <a:avLst/>
          </a:prstGeom>
          <a:ln>
            <a:solidFill>
              <a:schemeClr val="tx1"/>
            </a:solidFill>
          </a:ln>
        </p:spPr>
      </p:pic>
      <p:sp>
        <p:nvSpPr>
          <p:cNvPr id="6" name="TextBox 5">
            <a:extLst>
              <a:ext uri="{FF2B5EF4-FFF2-40B4-BE49-F238E27FC236}">
                <a16:creationId xmlns:a16="http://schemas.microsoft.com/office/drawing/2014/main" id="{AB199EBF-F0E2-4FFF-993A-DDFB26FC3B60}"/>
              </a:ext>
            </a:extLst>
          </p:cNvPr>
          <p:cNvSpPr txBox="1"/>
          <p:nvPr/>
        </p:nvSpPr>
        <p:spPr>
          <a:xfrm>
            <a:off x="6781801" y="5677775"/>
            <a:ext cx="2573483" cy="369332"/>
          </a:xfrm>
          <a:prstGeom prst="rect">
            <a:avLst/>
          </a:prstGeom>
          <a:noFill/>
        </p:spPr>
        <p:txBody>
          <a:bodyPr wrap="square" rtlCol="0">
            <a:spAutoFit/>
          </a:bodyPr>
          <a:lstStyle/>
          <a:p>
            <a:r>
              <a:rPr lang="en-US" dirty="0">
                <a:latin typeface="Body Level 1"/>
              </a:rPr>
              <a:t>Output</a:t>
            </a:r>
          </a:p>
        </p:txBody>
      </p:sp>
    </p:spTree>
    <p:extLst>
      <p:ext uri="{BB962C8B-B14F-4D97-AF65-F5344CB8AC3E}">
        <p14:creationId xmlns:p14="http://schemas.microsoft.com/office/powerpoint/2010/main" val="160127553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5E8BC-BBB4-46B7-BF5E-DE30D2DC3863}"/>
              </a:ext>
            </a:extLst>
          </p:cNvPr>
          <p:cNvSpPr>
            <a:spLocks noGrp="1"/>
          </p:cNvSpPr>
          <p:nvPr>
            <p:ph type="title"/>
          </p:nvPr>
        </p:nvSpPr>
        <p:spPr/>
        <p:txBody>
          <a:bodyPr/>
          <a:lstStyle/>
          <a:p>
            <a:r>
              <a:rPr lang="en-US" dirty="0"/>
              <a:t>Types of Inheritance</a:t>
            </a:r>
          </a:p>
        </p:txBody>
      </p:sp>
      <p:pic>
        <p:nvPicPr>
          <p:cNvPr id="4" name="Content Placeholder 3">
            <a:extLst>
              <a:ext uri="{FF2B5EF4-FFF2-40B4-BE49-F238E27FC236}">
                <a16:creationId xmlns:a16="http://schemas.microsoft.com/office/drawing/2014/main" id="{23ECA5DF-C31A-4E92-A1FD-00CAC1BC47A5}"/>
              </a:ext>
            </a:extLst>
          </p:cNvPr>
          <p:cNvPicPr>
            <a:picLocks noGrp="1" noChangeAspect="1"/>
          </p:cNvPicPr>
          <p:nvPr>
            <p:ph idx="1"/>
          </p:nvPr>
        </p:nvPicPr>
        <p:blipFill>
          <a:blip r:embed="rId2"/>
          <a:stretch>
            <a:fillRect/>
          </a:stretch>
        </p:blipFill>
        <p:spPr>
          <a:xfrm>
            <a:off x="356175" y="1295400"/>
            <a:ext cx="7178379" cy="4848225"/>
          </a:xfrm>
          <a:prstGeom prst="rect">
            <a:avLst/>
          </a:prstGeom>
        </p:spPr>
      </p:pic>
      <p:sp>
        <p:nvSpPr>
          <p:cNvPr id="6" name="Speech Bubble: Oval 5">
            <a:extLst>
              <a:ext uri="{FF2B5EF4-FFF2-40B4-BE49-F238E27FC236}">
                <a16:creationId xmlns:a16="http://schemas.microsoft.com/office/drawing/2014/main" id="{2B926F60-15B4-4CD0-A0B0-9F6150357D24}"/>
              </a:ext>
            </a:extLst>
          </p:cNvPr>
          <p:cNvSpPr/>
          <p:nvPr/>
        </p:nvSpPr>
        <p:spPr>
          <a:xfrm>
            <a:off x="7391400" y="5229225"/>
            <a:ext cx="1981200" cy="914400"/>
          </a:xfrm>
          <a:prstGeom prst="wedgeEllipseCallout">
            <a:avLst>
              <a:gd name="adj1" fmla="val -86273"/>
              <a:gd name="adj2" fmla="val -87873"/>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Body Level 1"/>
              </a:rPr>
              <a:t>Supported using interfaces</a:t>
            </a:r>
          </a:p>
        </p:txBody>
      </p:sp>
    </p:spTree>
    <p:extLst>
      <p:ext uri="{BB962C8B-B14F-4D97-AF65-F5344CB8AC3E}">
        <p14:creationId xmlns:p14="http://schemas.microsoft.com/office/powerpoint/2010/main" val="163527022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F65678-C0F8-47FF-9F80-D49E575F13FF}"/>
              </a:ext>
            </a:extLst>
          </p:cNvPr>
          <p:cNvSpPr>
            <a:spLocks noGrp="1"/>
          </p:cNvSpPr>
          <p:nvPr>
            <p:ph type="title"/>
          </p:nvPr>
        </p:nvSpPr>
        <p:spPr/>
        <p:txBody>
          <a:bodyPr/>
          <a:lstStyle/>
          <a:p>
            <a:r>
              <a:rPr lang="en-US" dirty="0"/>
              <a:t>super keyword</a:t>
            </a:r>
          </a:p>
        </p:txBody>
      </p:sp>
      <p:sp>
        <p:nvSpPr>
          <p:cNvPr id="3" name="Content Placeholder 2">
            <a:extLst>
              <a:ext uri="{FF2B5EF4-FFF2-40B4-BE49-F238E27FC236}">
                <a16:creationId xmlns:a16="http://schemas.microsoft.com/office/drawing/2014/main" id="{2C4A718B-7030-4335-969C-74AA8F940865}"/>
              </a:ext>
            </a:extLst>
          </p:cNvPr>
          <p:cNvSpPr>
            <a:spLocks noGrp="1"/>
          </p:cNvSpPr>
          <p:nvPr>
            <p:ph idx="1"/>
          </p:nvPr>
        </p:nvSpPr>
        <p:spPr>
          <a:xfrm>
            <a:off x="324091" y="1371599"/>
            <a:ext cx="3181109" cy="1752601"/>
          </a:xfrm>
        </p:spPr>
        <p:txBody>
          <a:bodyPr>
            <a:normAutofit/>
          </a:bodyPr>
          <a:lstStyle/>
          <a:p>
            <a:r>
              <a:rPr lang="en-US" dirty="0"/>
              <a:t>The</a:t>
            </a:r>
            <a:r>
              <a:rPr lang="en-US" b="1" dirty="0"/>
              <a:t> super</a:t>
            </a:r>
            <a:r>
              <a:rPr lang="en-US" dirty="0"/>
              <a:t> keyword in java is used to refer parent class data members.  </a:t>
            </a:r>
          </a:p>
          <a:p>
            <a:r>
              <a:rPr lang="en-US" dirty="0"/>
              <a:t>Using “super” keyword, you can access fields, constructor or methods of super class.</a:t>
            </a:r>
          </a:p>
        </p:txBody>
      </p:sp>
      <p:pic>
        <p:nvPicPr>
          <p:cNvPr id="7" name="Picture 6">
            <a:extLst>
              <a:ext uri="{FF2B5EF4-FFF2-40B4-BE49-F238E27FC236}">
                <a16:creationId xmlns:a16="http://schemas.microsoft.com/office/drawing/2014/main" id="{D5250844-8D2C-4C5C-A2DF-E21F1223BBCE}"/>
              </a:ext>
            </a:extLst>
          </p:cNvPr>
          <p:cNvPicPr>
            <a:picLocks noChangeAspect="1"/>
          </p:cNvPicPr>
          <p:nvPr/>
        </p:nvPicPr>
        <p:blipFill>
          <a:blip r:embed="rId2"/>
          <a:stretch>
            <a:fillRect/>
          </a:stretch>
        </p:blipFill>
        <p:spPr>
          <a:xfrm>
            <a:off x="4419599" y="1371598"/>
            <a:ext cx="5295345" cy="2590801"/>
          </a:xfrm>
          <a:prstGeom prst="rect">
            <a:avLst/>
          </a:prstGeom>
          <a:ln>
            <a:solidFill>
              <a:schemeClr val="tx1"/>
            </a:solidFill>
          </a:ln>
        </p:spPr>
      </p:pic>
      <p:grpSp>
        <p:nvGrpSpPr>
          <p:cNvPr id="13" name="Group 12">
            <a:extLst>
              <a:ext uri="{FF2B5EF4-FFF2-40B4-BE49-F238E27FC236}">
                <a16:creationId xmlns:a16="http://schemas.microsoft.com/office/drawing/2014/main" id="{52D4F6BB-DDAC-4851-A401-3298F1224E7D}"/>
              </a:ext>
            </a:extLst>
          </p:cNvPr>
          <p:cNvGrpSpPr/>
          <p:nvPr/>
        </p:nvGrpSpPr>
        <p:grpSpPr>
          <a:xfrm>
            <a:off x="228600" y="3138748"/>
            <a:ext cx="4628909" cy="1451956"/>
            <a:chOff x="324091" y="3733801"/>
            <a:chExt cx="4628909" cy="1451956"/>
          </a:xfrm>
        </p:grpSpPr>
        <p:sp>
          <p:nvSpPr>
            <p:cNvPr id="4" name="Rectangle: Rounded Corners 3">
              <a:extLst>
                <a:ext uri="{FF2B5EF4-FFF2-40B4-BE49-F238E27FC236}">
                  <a16:creationId xmlns:a16="http://schemas.microsoft.com/office/drawing/2014/main" id="{E1D1BCB5-C883-48C9-A36B-92B14A7C55EB}"/>
                </a:ext>
              </a:extLst>
            </p:cNvPr>
            <p:cNvSpPr/>
            <p:nvPr/>
          </p:nvSpPr>
          <p:spPr>
            <a:xfrm>
              <a:off x="324091" y="3733801"/>
              <a:ext cx="1580909" cy="990599"/>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Body Level 1"/>
                </a:rPr>
                <a:t>Fields</a:t>
              </a:r>
            </a:p>
            <a:p>
              <a:pPr algn="ctr"/>
              <a:r>
                <a:rPr lang="en-US" dirty="0">
                  <a:solidFill>
                    <a:schemeClr val="bg1"/>
                  </a:solidFill>
                  <a:latin typeface="Body Level 1"/>
                </a:rPr>
                <a:t>Constructor</a:t>
              </a:r>
            </a:p>
            <a:p>
              <a:pPr algn="ctr"/>
              <a:r>
                <a:rPr lang="en-US" dirty="0">
                  <a:solidFill>
                    <a:schemeClr val="bg1"/>
                  </a:solidFill>
                  <a:latin typeface="Body Level 1"/>
                </a:rPr>
                <a:t>Method</a:t>
              </a:r>
            </a:p>
          </p:txBody>
        </p:sp>
        <p:sp>
          <p:nvSpPr>
            <p:cNvPr id="5" name="Rectangle: Rounded Corners 4">
              <a:extLst>
                <a:ext uri="{FF2B5EF4-FFF2-40B4-BE49-F238E27FC236}">
                  <a16:creationId xmlns:a16="http://schemas.microsoft.com/office/drawing/2014/main" id="{4E59C037-D03B-4D9C-9B84-F78B646FE1E2}"/>
                </a:ext>
              </a:extLst>
            </p:cNvPr>
            <p:cNvSpPr/>
            <p:nvPr/>
          </p:nvSpPr>
          <p:spPr>
            <a:xfrm>
              <a:off x="2819400" y="3733801"/>
              <a:ext cx="1580909" cy="990599"/>
            </a:xfrm>
            <a:prstGeom prst="round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Body Level 1"/>
                </a:rPr>
                <a:t>Fields</a:t>
              </a:r>
            </a:p>
            <a:p>
              <a:pPr algn="ctr"/>
              <a:r>
                <a:rPr lang="en-US" dirty="0">
                  <a:solidFill>
                    <a:schemeClr val="bg1"/>
                  </a:solidFill>
                  <a:latin typeface="Body Level 1"/>
                </a:rPr>
                <a:t>Constructor</a:t>
              </a:r>
            </a:p>
            <a:p>
              <a:pPr algn="ctr"/>
              <a:r>
                <a:rPr lang="en-US" dirty="0">
                  <a:solidFill>
                    <a:schemeClr val="bg1"/>
                  </a:solidFill>
                  <a:latin typeface="Body Level 1"/>
                </a:rPr>
                <a:t>Method</a:t>
              </a:r>
            </a:p>
          </p:txBody>
        </p:sp>
        <p:sp>
          <p:nvSpPr>
            <p:cNvPr id="8" name="TextBox 7">
              <a:extLst>
                <a:ext uri="{FF2B5EF4-FFF2-40B4-BE49-F238E27FC236}">
                  <a16:creationId xmlns:a16="http://schemas.microsoft.com/office/drawing/2014/main" id="{6BA335D2-F8F7-481A-9582-BFF5CCFDF453}"/>
                </a:ext>
              </a:extLst>
            </p:cNvPr>
            <p:cNvSpPr txBox="1"/>
            <p:nvPr/>
          </p:nvSpPr>
          <p:spPr>
            <a:xfrm>
              <a:off x="533400" y="4804755"/>
              <a:ext cx="1885709" cy="381001"/>
            </a:xfrm>
            <a:prstGeom prst="rect">
              <a:avLst/>
            </a:prstGeom>
            <a:noFill/>
          </p:spPr>
          <p:txBody>
            <a:bodyPr wrap="square" rtlCol="0">
              <a:spAutoFit/>
            </a:bodyPr>
            <a:lstStyle/>
            <a:p>
              <a:r>
                <a:rPr lang="en-US" dirty="0">
                  <a:latin typeface="Body Level 1"/>
                </a:rPr>
                <a:t>Parent class</a:t>
              </a:r>
            </a:p>
          </p:txBody>
        </p:sp>
        <p:sp>
          <p:nvSpPr>
            <p:cNvPr id="9" name="TextBox 8">
              <a:extLst>
                <a:ext uri="{FF2B5EF4-FFF2-40B4-BE49-F238E27FC236}">
                  <a16:creationId xmlns:a16="http://schemas.microsoft.com/office/drawing/2014/main" id="{FB20F1B6-0E09-4093-ACB5-5444065923B7}"/>
                </a:ext>
              </a:extLst>
            </p:cNvPr>
            <p:cNvSpPr txBox="1"/>
            <p:nvPr/>
          </p:nvSpPr>
          <p:spPr>
            <a:xfrm>
              <a:off x="3067291" y="4804756"/>
              <a:ext cx="1885709" cy="381001"/>
            </a:xfrm>
            <a:prstGeom prst="rect">
              <a:avLst/>
            </a:prstGeom>
            <a:noFill/>
          </p:spPr>
          <p:txBody>
            <a:bodyPr wrap="square" rtlCol="0">
              <a:spAutoFit/>
            </a:bodyPr>
            <a:lstStyle/>
            <a:p>
              <a:r>
                <a:rPr lang="en-US" dirty="0">
                  <a:latin typeface="Body Level 1"/>
                </a:rPr>
                <a:t>Child class</a:t>
              </a:r>
            </a:p>
          </p:txBody>
        </p:sp>
        <p:sp>
          <p:nvSpPr>
            <p:cNvPr id="11" name="Arrow: Right 10">
              <a:extLst>
                <a:ext uri="{FF2B5EF4-FFF2-40B4-BE49-F238E27FC236}">
                  <a16:creationId xmlns:a16="http://schemas.microsoft.com/office/drawing/2014/main" id="{396095AE-3A6C-4B68-8251-E63958B4E779}"/>
                </a:ext>
              </a:extLst>
            </p:cNvPr>
            <p:cNvSpPr/>
            <p:nvPr/>
          </p:nvSpPr>
          <p:spPr>
            <a:xfrm flipH="1">
              <a:off x="1905000" y="4095750"/>
              <a:ext cx="914400" cy="266700"/>
            </a:xfrm>
            <a:prstGeom prst="rightArrow">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TextBox 11">
            <a:extLst>
              <a:ext uri="{FF2B5EF4-FFF2-40B4-BE49-F238E27FC236}">
                <a16:creationId xmlns:a16="http://schemas.microsoft.com/office/drawing/2014/main" id="{17081B4C-A3C0-4E9D-BFC9-F35DCC2BFE99}"/>
              </a:ext>
            </a:extLst>
          </p:cNvPr>
          <p:cNvSpPr txBox="1"/>
          <p:nvPr/>
        </p:nvSpPr>
        <p:spPr>
          <a:xfrm>
            <a:off x="2034487" y="3738821"/>
            <a:ext cx="1885709" cy="381001"/>
          </a:xfrm>
          <a:prstGeom prst="rect">
            <a:avLst/>
          </a:prstGeom>
          <a:noFill/>
        </p:spPr>
        <p:txBody>
          <a:bodyPr wrap="square" rtlCol="0">
            <a:spAutoFit/>
          </a:bodyPr>
          <a:lstStyle/>
          <a:p>
            <a:r>
              <a:rPr lang="en-US" dirty="0">
                <a:latin typeface="Body Level 1"/>
              </a:rPr>
              <a:t>super</a:t>
            </a:r>
          </a:p>
        </p:txBody>
      </p:sp>
    </p:spTree>
    <p:extLst>
      <p:ext uri="{BB962C8B-B14F-4D97-AF65-F5344CB8AC3E}">
        <p14:creationId xmlns:p14="http://schemas.microsoft.com/office/powerpoint/2010/main" val="49523113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9799-F9F5-4562-8061-77567C2CA5A2}"/>
              </a:ext>
            </a:extLst>
          </p:cNvPr>
          <p:cNvSpPr>
            <a:spLocks noGrp="1"/>
          </p:cNvSpPr>
          <p:nvPr>
            <p:ph type="ctrTitle"/>
          </p:nvPr>
        </p:nvSpPr>
        <p:spPr>
          <a:xfrm>
            <a:off x="2133600" y="2008097"/>
            <a:ext cx="7433516" cy="1495525"/>
          </a:xfrm>
        </p:spPr>
        <p:txBody>
          <a:bodyPr/>
          <a:lstStyle/>
          <a:p>
            <a:r>
              <a:rPr lang="en-US" dirty="0"/>
              <a:t>Association vs Aggregation </a:t>
            </a:r>
            <a:br>
              <a:rPr lang="en-US" dirty="0"/>
            </a:br>
            <a:r>
              <a:rPr lang="en-US" dirty="0"/>
              <a:t>vs Composition</a:t>
            </a:r>
          </a:p>
        </p:txBody>
      </p:sp>
      <p:sp>
        <p:nvSpPr>
          <p:cNvPr id="3" name="Subtitle 2">
            <a:extLst>
              <a:ext uri="{FF2B5EF4-FFF2-40B4-BE49-F238E27FC236}">
                <a16:creationId xmlns:a16="http://schemas.microsoft.com/office/drawing/2014/main" id="{616E72AC-5E0F-453A-B1E2-AA790B913983}"/>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90858077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C4041-5F7A-4288-95A1-2387A2E30EA2}"/>
              </a:ext>
            </a:extLst>
          </p:cNvPr>
          <p:cNvSpPr>
            <a:spLocks noGrp="1"/>
          </p:cNvSpPr>
          <p:nvPr>
            <p:ph type="title"/>
          </p:nvPr>
        </p:nvSpPr>
        <p:spPr/>
        <p:txBody>
          <a:bodyPr/>
          <a:lstStyle/>
          <a:p>
            <a:r>
              <a:rPr lang="en-US" dirty="0"/>
              <a:t>Association vs Aggregation vs Composition</a:t>
            </a:r>
          </a:p>
        </p:txBody>
      </p:sp>
      <p:sp>
        <p:nvSpPr>
          <p:cNvPr id="3" name="Content Placeholder 2">
            <a:extLst>
              <a:ext uri="{FF2B5EF4-FFF2-40B4-BE49-F238E27FC236}">
                <a16:creationId xmlns:a16="http://schemas.microsoft.com/office/drawing/2014/main" id="{EAFE5C63-E086-4ABB-ADA0-F4C57001C7CD}"/>
              </a:ext>
            </a:extLst>
          </p:cNvPr>
          <p:cNvSpPr>
            <a:spLocks noGrp="1"/>
          </p:cNvSpPr>
          <p:nvPr>
            <p:ph idx="1"/>
          </p:nvPr>
        </p:nvSpPr>
        <p:spPr>
          <a:xfrm>
            <a:off x="310236" y="1600201"/>
            <a:ext cx="3943109" cy="4114800"/>
          </a:xfrm>
        </p:spPr>
        <p:txBody>
          <a:bodyPr>
            <a:normAutofit/>
          </a:bodyPr>
          <a:lstStyle/>
          <a:p>
            <a:r>
              <a:rPr lang="en-US" dirty="0"/>
              <a:t>Association refers to the relationship between multiple objects. It refers to how objects are related to each other and how they are using each other's functionality. </a:t>
            </a:r>
          </a:p>
          <a:p>
            <a:r>
              <a:rPr lang="en-US" dirty="0"/>
              <a:t>Association can be one-to-one, one-to-many, many-to-one, many-to-many.</a:t>
            </a:r>
          </a:p>
          <a:p>
            <a:r>
              <a:rPr lang="en-US" b="1" dirty="0"/>
              <a:t>Composition</a:t>
            </a:r>
            <a:r>
              <a:rPr lang="en-US" dirty="0"/>
              <a:t> and </a:t>
            </a:r>
            <a:r>
              <a:rPr lang="en-US" b="1" dirty="0"/>
              <a:t>Aggregation</a:t>
            </a:r>
            <a:r>
              <a:rPr lang="en-US" dirty="0"/>
              <a:t> are the two forms of association.</a:t>
            </a:r>
          </a:p>
          <a:p>
            <a:pPr marL="0" indent="0">
              <a:buNone/>
            </a:pPr>
            <a:endParaRPr lang="en-US" dirty="0"/>
          </a:p>
        </p:txBody>
      </p:sp>
      <p:sp>
        <p:nvSpPr>
          <p:cNvPr id="4" name="Oval 3">
            <a:extLst>
              <a:ext uri="{FF2B5EF4-FFF2-40B4-BE49-F238E27FC236}">
                <a16:creationId xmlns:a16="http://schemas.microsoft.com/office/drawing/2014/main" id="{EBBC65E7-3C1B-49C2-83D1-6FAB527B6440}"/>
              </a:ext>
            </a:extLst>
          </p:cNvPr>
          <p:cNvSpPr/>
          <p:nvPr/>
        </p:nvSpPr>
        <p:spPr>
          <a:xfrm>
            <a:off x="4710173" y="1360728"/>
            <a:ext cx="4829054" cy="3124201"/>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bg1"/>
                </a:solidFill>
              </a:rPr>
              <a:t>Association</a:t>
            </a:r>
          </a:p>
        </p:txBody>
      </p:sp>
      <p:sp>
        <p:nvSpPr>
          <p:cNvPr id="5" name="Oval 4">
            <a:extLst>
              <a:ext uri="{FF2B5EF4-FFF2-40B4-BE49-F238E27FC236}">
                <a16:creationId xmlns:a16="http://schemas.microsoft.com/office/drawing/2014/main" id="{931F22CC-6FB3-4041-9F39-F68AECA9B8CA}"/>
              </a:ext>
            </a:extLst>
          </p:cNvPr>
          <p:cNvSpPr/>
          <p:nvPr/>
        </p:nvSpPr>
        <p:spPr>
          <a:xfrm>
            <a:off x="5562600" y="2370300"/>
            <a:ext cx="3124200" cy="2117400"/>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Aggregation</a:t>
            </a:r>
          </a:p>
        </p:txBody>
      </p:sp>
      <p:sp>
        <p:nvSpPr>
          <p:cNvPr id="6" name="Oval 5">
            <a:extLst>
              <a:ext uri="{FF2B5EF4-FFF2-40B4-BE49-F238E27FC236}">
                <a16:creationId xmlns:a16="http://schemas.microsoft.com/office/drawing/2014/main" id="{D733E371-F94C-413B-A840-E073B6A01A70}"/>
              </a:ext>
            </a:extLst>
          </p:cNvPr>
          <p:cNvSpPr/>
          <p:nvPr/>
        </p:nvSpPr>
        <p:spPr>
          <a:xfrm>
            <a:off x="6172200" y="3192300"/>
            <a:ext cx="2057772" cy="12954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Composition</a:t>
            </a:r>
          </a:p>
        </p:txBody>
      </p:sp>
    </p:spTree>
    <p:extLst>
      <p:ext uri="{BB962C8B-B14F-4D97-AF65-F5344CB8AC3E}">
        <p14:creationId xmlns:p14="http://schemas.microsoft.com/office/powerpoint/2010/main" val="417967927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7F8FC-44DC-4F60-A393-1682379A05C3}"/>
              </a:ext>
            </a:extLst>
          </p:cNvPr>
          <p:cNvSpPr>
            <a:spLocks noGrp="1"/>
          </p:cNvSpPr>
          <p:nvPr>
            <p:ph type="title"/>
          </p:nvPr>
        </p:nvSpPr>
        <p:spPr/>
        <p:txBody>
          <a:bodyPr/>
          <a:lstStyle/>
          <a:p>
            <a:r>
              <a:rPr lang="en-US" dirty="0"/>
              <a:t>Aggregation vs Composition</a:t>
            </a:r>
          </a:p>
        </p:txBody>
      </p:sp>
      <p:graphicFrame>
        <p:nvGraphicFramePr>
          <p:cNvPr id="4" name="Table 3">
            <a:extLst>
              <a:ext uri="{FF2B5EF4-FFF2-40B4-BE49-F238E27FC236}">
                <a16:creationId xmlns:a16="http://schemas.microsoft.com/office/drawing/2014/main" id="{9D06AEBB-918E-4EDE-AF16-517061EB31DA}"/>
              </a:ext>
            </a:extLst>
          </p:cNvPr>
          <p:cNvGraphicFramePr>
            <a:graphicFrameLocks noGrp="1"/>
          </p:cNvGraphicFramePr>
          <p:nvPr/>
        </p:nvGraphicFramePr>
        <p:xfrm>
          <a:off x="228600" y="1219200"/>
          <a:ext cx="5771909" cy="5303520"/>
        </p:xfrm>
        <a:graphic>
          <a:graphicData uri="http://schemas.openxmlformats.org/drawingml/2006/table">
            <a:tbl>
              <a:tblPr firstRow="1" bandRow="1">
                <a:tableStyleId>{5C22544A-7EE6-4342-B048-85BDC9FD1C3A}</a:tableStyleId>
              </a:tblPr>
              <a:tblGrid>
                <a:gridCol w="1371600">
                  <a:extLst>
                    <a:ext uri="{9D8B030D-6E8A-4147-A177-3AD203B41FA5}">
                      <a16:colId xmlns:a16="http://schemas.microsoft.com/office/drawing/2014/main" val="2332435606"/>
                    </a:ext>
                  </a:extLst>
                </a:gridCol>
                <a:gridCol w="2328341">
                  <a:extLst>
                    <a:ext uri="{9D8B030D-6E8A-4147-A177-3AD203B41FA5}">
                      <a16:colId xmlns:a16="http://schemas.microsoft.com/office/drawing/2014/main" val="3839944661"/>
                    </a:ext>
                  </a:extLst>
                </a:gridCol>
                <a:gridCol w="2071968">
                  <a:extLst>
                    <a:ext uri="{9D8B030D-6E8A-4147-A177-3AD203B41FA5}">
                      <a16:colId xmlns:a16="http://schemas.microsoft.com/office/drawing/2014/main" val="2495596157"/>
                    </a:ext>
                  </a:extLst>
                </a:gridCol>
              </a:tblGrid>
              <a:tr h="356977">
                <a:tc>
                  <a:txBody>
                    <a:bodyPr/>
                    <a:lstStyle/>
                    <a:p>
                      <a:r>
                        <a:rPr lang="en-US" dirty="0">
                          <a:solidFill>
                            <a:schemeClr val="tx1"/>
                          </a:solidFill>
                          <a:latin typeface="Body Level 1"/>
                        </a:rPr>
                        <a:t>Properties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solidFill>
                            <a:schemeClr val="tx1"/>
                          </a:solidFill>
                          <a:latin typeface="Body Level 1"/>
                        </a:rPr>
                        <a:t> Aggregation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solidFill>
                            <a:schemeClr val="tx1"/>
                          </a:solidFill>
                          <a:latin typeface="Body Level 1"/>
                        </a:rPr>
                        <a:t>Composition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92678028"/>
                  </a:ext>
                </a:extLst>
              </a:tr>
              <a:tr h="3654471">
                <a:tc>
                  <a:txBody>
                    <a:bodyPr/>
                    <a:lstStyle/>
                    <a:p>
                      <a:r>
                        <a:rPr lang="en-US" dirty="0">
                          <a:solidFill>
                            <a:schemeClr val="tx1"/>
                          </a:solidFill>
                          <a:latin typeface="Body Level 1"/>
                        </a:rPr>
                        <a:t>Dependency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latin typeface="Body Level 1"/>
                        </a:rPr>
                        <a:t>An association is said to be aggregation if both Objects can exist independently. For example, a Team object and a Player object. The team contains multiple players but a player can exist without a team.</a:t>
                      </a:r>
                      <a:endParaRPr lang="en-US" dirty="0">
                        <a:solidFill>
                          <a:schemeClr val="tx1"/>
                        </a:solidFill>
                        <a:latin typeface="Body Level 1"/>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Body Level 1"/>
                        </a:rPr>
                        <a:t>An association is said to composition if an Object owns another object and another object cannot exist without the owner object. Example: Car and Engine. Here Car object contains the engine and engine cannot exist without Car.</a:t>
                      </a:r>
                      <a:r>
                        <a:rPr lang="en-US" dirty="0">
                          <a:solidFill>
                            <a:schemeClr val="tx1"/>
                          </a:solidFill>
                          <a:latin typeface="Body Level 1"/>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28606479"/>
                  </a:ext>
                </a:extLst>
              </a:tr>
              <a:tr h="639533">
                <a:tc>
                  <a:txBody>
                    <a:bodyPr/>
                    <a:lstStyle/>
                    <a:p>
                      <a:r>
                        <a:rPr lang="en-US" dirty="0">
                          <a:solidFill>
                            <a:schemeClr val="tx1"/>
                          </a:solidFill>
                          <a:latin typeface="Body Level 1"/>
                        </a:rPr>
                        <a:t>Type of Relationship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solidFill>
                            <a:schemeClr val="tx1"/>
                          </a:solidFill>
                          <a:latin typeface="Body Level 1"/>
                        </a:rPr>
                        <a:t> “has-a”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solidFill>
                            <a:schemeClr val="tx1"/>
                          </a:solidFill>
                          <a:latin typeface="Body Level 1"/>
                        </a:rPr>
                        <a:t>  “part-of”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644995560"/>
                  </a:ext>
                </a:extLst>
              </a:tr>
              <a:tr h="639533">
                <a:tc>
                  <a:txBody>
                    <a:bodyPr/>
                    <a:lstStyle/>
                    <a:p>
                      <a:r>
                        <a:rPr lang="en-US" dirty="0">
                          <a:solidFill>
                            <a:schemeClr val="tx1"/>
                          </a:solidFill>
                          <a:latin typeface="Body Level 1"/>
                        </a:rPr>
                        <a:t>Type of association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solidFill>
                            <a:schemeClr val="tx1"/>
                          </a:solidFill>
                          <a:latin typeface="Body Level 1"/>
                        </a:rPr>
                        <a:t>Weak association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solidFill>
                            <a:schemeClr val="tx1"/>
                          </a:solidFill>
                          <a:latin typeface="Body Level 1"/>
                        </a:rPr>
                        <a:t>Strong association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58921499"/>
                  </a:ext>
                </a:extLst>
              </a:tr>
            </a:tbl>
          </a:graphicData>
        </a:graphic>
      </p:graphicFrame>
      <p:pic>
        <p:nvPicPr>
          <p:cNvPr id="6" name="Picture 5">
            <a:extLst>
              <a:ext uri="{FF2B5EF4-FFF2-40B4-BE49-F238E27FC236}">
                <a16:creationId xmlns:a16="http://schemas.microsoft.com/office/drawing/2014/main" id="{57D6BC23-8BB5-44C0-BC19-614E75EEC9BA}"/>
              </a:ext>
            </a:extLst>
          </p:cNvPr>
          <p:cNvPicPr>
            <a:picLocks noChangeAspect="1"/>
          </p:cNvPicPr>
          <p:nvPr/>
        </p:nvPicPr>
        <p:blipFill>
          <a:blip r:embed="rId2"/>
          <a:stretch>
            <a:fillRect/>
          </a:stretch>
        </p:blipFill>
        <p:spPr>
          <a:xfrm>
            <a:off x="6226163" y="1449691"/>
            <a:ext cx="3146437" cy="2148115"/>
          </a:xfrm>
          <a:prstGeom prst="rect">
            <a:avLst/>
          </a:prstGeom>
          <a:ln>
            <a:solidFill>
              <a:schemeClr val="tx1"/>
            </a:solidFill>
          </a:ln>
        </p:spPr>
      </p:pic>
      <p:pic>
        <p:nvPicPr>
          <p:cNvPr id="7" name="Picture 6">
            <a:extLst>
              <a:ext uri="{FF2B5EF4-FFF2-40B4-BE49-F238E27FC236}">
                <a16:creationId xmlns:a16="http://schemas.microsoft.com/office/drawing/2014/main" id="{0AC5FF6B-F65D-496C-B0F6-1819E8350538}"/>
              </a:ext>
            </a:extLst>
          </p:cNvPr>
          <p:cNvPicPr>
            <a:picLocks noChangeAspect="1"/>
          </p:cNvPicPr>
          <p:nvPr/>
        </p:nvPicPr>
        <p:blipFill>
          <a:blip r:embed="rId3"/>
          <a:stretch>
            <a:fillRect/>
          </a:stretch>
        </p:blipFill>
        <p:spPr>
          <a:xfrm>
            <a:off x="6226163" y="3967138"/>
            <a:ext cx="3146437" cy="2542576"/>
          </a:xfrm>
          <a:prstGeom prst="rect">
            <a:avLst/>
          </a:prstGeom>
          <a:ln>
            <a:solidFill>
              <a:schemeClr val="tx1"/>
            </a:solidFill>
          </a:ln>
        </p:spPr>
      </p:pic>
      <p:sp>
        <p:nvSpPr>
          <p:cNvPr id="8" name="TextBox 7">
            <a:extLst>
              <a:ext uri="{FF2B5EF4-FFF2-40B4-BE49-F238E27FC236}">
                <a16:creationId xmlns:a16="http://schemas.microsoft.com/office/drawing/2014/main" id="{083F3090-3D07-48A3-81D5-FCA0CBF82040}"/>
              </a:ext>
            </a:extLst>
          </p:cNvPr>
          <p:cNvSpPr txBox="1"/>
          <p:nvPr/>
        </p:nvSpPr>
        <p:spPr>
          <a:xfrm>
            <a:off x="6825916" y="1080360"/>
            <a:ext cx="2057400" cy="369332"/>
          </a:xfrm>
          <a:prstGeom prst="rect">
            <a:avLst/>
          </a:prstGeom>
          <a:noFill/>
        </p:spPr>
        <p:txBody>
          <a:bodyPr wrap="square" rtlCol="0">
            <a:spAutoFit/>
          </a:bodyPr>
          <a:lstStyle/>
          <a:p>
            <a:r>
              <a:rPr lang="en-US" dirty="0">
                <a:latin typeface="Body Level 1"/>
              </a:rPr>
              <a:t>Aggregation</a:t>
            </a:r>
          </a:p>
        </p:txBody>
      </p:sp>
      <p:sp>
        <p:nvSpPr>
          <p:cNvPr id="9" name="TextBox 8">
            <a:extLst>
              <a:ext uri="{FF2B5EF4-FFF2-40B4-BE49-F238E27FC236}">
                <a16:creationId xmlns:a16="http://schemas.microsoft.com/office/drawing/2014/main" id="{2610AF1F-1B29-495D-85FC-E4D770CC3525}"/>
              </a:ext>
            </a:extLst>
          </p:cNvPr>
          <p:cNvSpPr txBox="1"/>
          <p:nvPr/>
        </p:nvSpPr>
        <p:spPr>
          <a:xfrm>
            <a:off x="6950243" y="3597806"/>
            <a:ext cx="2057400" cy="369332"/>
          </a:xfrm>
          <a:prstGeom prst="rect">
            <a:avLst/>
          </a:prstGeom>
          <a:noFill/>
        </p:spPr>
        <p:txBody>
          <a:bodyPr wrap="square" rtlCol="0">
            <a:spAutoFit/>
          </a:bodyPr>
          <a:lstStyle/>
          <a:p>
            <a:r>
              <a:rPr lang="en-US" dirty="0">
                <a:latin typeface="Body Level 1"/>
              </a:rPr>
              <a:t>Composition</a:t>
            </a:r>
          </a:p>
        </p:txBody>
      </p:sp>
    </p:spTree>
    <p:extLst>
      <p:ext uri="{BB962C8B-B14F-4D97-AF65-F5344CB8AC3E}">
        <p14:creationId xmlns:p14="http://schemas.microsoft.com/office/powerpoint/2010/main" val="91282114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9799-F9F5-4562-8061-77567C2CA5A2}"/>
              </a:ext>
            </a:extLst>
          </p:cNvPr>
          <p:cNvSpPr>
            <a:spLocks noGrp="1"/>
          </p:cNvSpPr>
          <p:nvPr>
            <p:ph type="ctrTitle"/>
          </p:nvPr>
        </p:nvSpPr>
        <p:spPr/>
        <p:txBody>
          <a:bodyPr/>
          <a:lstStyle/>
          <a:p>
            <a:r>
              <a:rPr lang="en-US" dirty="0"/>
              <a:t>Encapsulation</a:t>
            </a:r>
          </a:p>
        </p:txBody>
      </p:sp>
      <p:sp>
        <p:nvSpPr>
          <p:cNvPr id="3" name="Subtitle 2">
            <a:extLst>
              <a:ext uri="{FF2B5EF4-FFF2-40B4-BE49-F238E27FC236}">
                <a16:creationId xmlns:a16="http://schemas.microsoft.com/office/drawing/2014/main" id="{616E72AC-5E0F-453A-B1E2-AA790B913983}"/>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14825933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8258B-7E37-4FF9-B305-D09CD4C882C2}"/>
              </a:ext>
            </a:extLst>
          </p:cNvPr>
          <p:cNvSpPr>
            <a:spLocks noGrp="1"/>
          </p:cNvSpPr>
          <p:nvPr>
            <p:ph type="title"/>
          </p:nvPr>
        </p:nvSpPr>
        <p:spPr/>
        <p:txBody>
          <a:bodyPr/>
          <a:lstStyle/>
          <a:p>
            <a:r>
              <a:rPr lang="en-US" dirty="0"/>
              <a:t>Packages</a:t>
            </a:r>
          </a:p>
        </p:txBody>
      </p:sp>
      <p:sp>
        <p:nvSpPr>
          <p:cNvPr id="3" name="Content Placeholder 2">
            <a:extLst>
              <a:ext uri="{FF2B5EF4-FFF2-40B4-BE49-F238E27FC236}">
                <a16:creationId xmlns:a16="http://schemas.microsoft.com/office/drawing/2014/main" id="{711187A3-3FCB-4629-BD63-5CB9346F77BF}"/>
              </a:ext>
            </a:extLst>
          </p:cNvPr>
          <p:cNvSpPr>
            <a:spLocks noGrp="1"/>
          </p:cNvSpPr>
          <p:nvPr>
            <p:ph idx="1"/>
          </p:nvPr>
        </p:nvSpPr>
        <p:spPr>
          <a:xfrm>
            <a:off x="324091" y="1371601"/>
            <a:ext cx="9259747" cy="2667000"/>
          </a:xfrm>
        </p:spPr>
        <p:txBody>
          <a:bodyPr>
            <a:normAutofit fontScale="92500"/>
          </a:bodyPr>
          <a:lstStyle/>
          <a:p>
            <a:pPr fontAlgn="base"/>
            <a:r>
              <a:rPr lang="en-US" dirty="0"/>
              <a:t>Package in java as the name suggests is a </a:t>
            </a:r>
            <a:r>
              <a:rPr lang="en-US" b="1" dirty="0"/>
              <a:t>pack(group) of classes, interfaces and other packages</a:t>
            </a:r>
            <a:r>
              <a:rPr lang="en-US" dirty="0"/>
              <a:t>. They can be considered as data encapsulation (or data-hiding). Packages are used for below points: </a:t>
            </a:r>
          </a:p>
          <a:p>
            <a:pPr fontAlgn="base"/>
            <a:r>
              <a:rPr lang="en-US" dirty="0"/>
              <a:t>Preventing naming conflicts. For example there can be two classes with name Employee in two packages, </a:t>
            </a:r>
            <a:r>
              <a:rPr lang="en-US" dirty="0" err="1"/>
              <a:t>college.staff.cse.Employee</a:t>
            </a:r>
            <a:r>
              <a:rPr lang="en-US" dirty="0"/>
              <a:t> and </a:t>
            </a:r>
            <a:r>
              <a:rPr lang="en-US" dirty="0" err="1"/>
              <a:t>college.staff.ee.Employee</a:t>
            </a:r>
            <a:endParaRPr lang="en-US" dirty="0"/>
          </a:p>
          <a:p>
            <a:pPr fontAlgn="base"/>
            <a:r>
              <a:rPr lang="en-US" dirty="0"/>
              <a:t>Providing controlled access: protected and default have package level access control. A protected member is accessible by classes in the same package and its subclasses. A default member (without any access specifier) is accessible by classes in the same package only.</a:t>
            </a:r>
          </a:p>
          <a:p>
            <a:pPr fontAlgn="base"/>
            <a:r>
              <a:rPr lang="en-US" dirty="0"/>
              <a:t>There are two types of packages : In-built (</a:t>
            </a:r>
            <a:r>
              <a:rPr lang="en-US" dirty="0" err="1"/>
              <a:t>java.util</a:t>
            </a:r>
            <a:r>
              <a:rPr lang="en-US" dirty="0"/>
              <a:t>, </a:t>
            </a:r>
            <a:r>
              <a:rPr lang="en-US" dirty="0" err="1"/>
              <a:t>java.lang</a:t>
            </a:r>
            <a:r>
              <a:rPr lang="en-US" dirty="0"/>
              <a:t> etc.) and User Defined.</a:t>
            </a:r>
          </a:p>
          <a:p>
            <a:pPr fontAlgn="base"/>
            <a:r>
              <a:rPr lang="en-US" dirty="0"/>
              <a:t>Syntax to access the classes, interfaces inside the package: </a:t>
            </a:r>
          </a:p>
        </p:txBody>
      </p:sp>
      <p:pic>
        <p:nvPicPr>
          <p:cNvPr id="4" name="Content Placeholder 3">
            <a:extLst>
              <a:ext uri="{FF2B5EF4-FFF2-40B4-BE49-F238E27FC236}">
                <a16:creationId xmlns:a16="http://schemas.microsoft.com/office/drawing/2014/main" id="{3BAD9894-5ED5-460E-AE02-FFC03C5D0658}"/>
              </a:ext>
            </a:extLst>
          </p:cNvPr>
          <p:cNvPicPr>
            <a:picLocks noChangeAspect="1"/>
          </p:cNvPicPr>
          <p:nvPr/>
        </p:nvPicPr>
        <p:blipFill>
          <a:blip r:embed="rId2"/>
          <a:stretch>
            <a:fillRect/>
          </a:stretch>
        </p:blipFill>
        <p:spPr>
          <a:xfrm>
            <a:off x="2209800" y="4038601"/>
            <a:ext cx="5867400" cy="1910840"/>
          </a:xfrm>
          <a:prstGeom prst="rect">
            <a:avLst/>
          </a:prstGeom>
        </p:spPr>
      </p:pic>
      <p:pic>
        <p:nvPicPr>
          <p:cNvPr id="15" name="Picture 14">
            <a:extLst>
              <a:ext uri="{FF2B5EF4-FFF2-40B4-BE49-F238E27FC236}">
                <a16:creationId xmlns:a16="http://schemas.microsoft.com/office/drawing/2014/main" id="{B4EA4BA7-9290-45D0-967C-C27E0B8DEDF3}"/>
              </a:ext>
            </a:extLst>
          </p:cNvPr>
          <p:cNvPicPr>
            <a:picLocks noChangeAspect="1"/>
          </p:cNvPicPr>
          <p:nvPr/>
        </p:nvPicPr>
        <p:blipFill>
          <a:blip r:embed="rId3"/>
          <a:stretch>
            <a:fillRect/>
          </a:stretch>
        </p:blipFill>
        <p:spPr>
          <a:xfrm>
            <a:off x="6172200" y="3740437"/>
            <a:ext cx="2447925" cy="323850"/>
          </a:xfrm>
          <a:prstGeom prst="rect">
            <a:avLst/>
          </a:prstGeom>
          <a:ln>
            <a:solidFill>
              <a:schemeClr val="tx1"/>
            </a:solidFill>
          </a:ln>
        </p:spPr>
      </p:pic>
      <p:sp>
        <p:nvSpPr>
          <p:cNvPr id="16" name="TextBox 15">
            <a:extLst>
              <a:ext uri="{FF2B5EF4-FFF2-40B4-BE49-F238E27FC236}">
                <a16:creationId xmlns:a16="http://schemas.microsoft.com/office/drawing/2014/main" id="{B78F6CBB-0EF5-4AC0-8549-14CF240EE20C}"/>
              </a:ext>
            </a:extLst>
          </p:cNvPr>
          <p:cNvSpPr txBox="1"/>
          <p:nvPr/>
        </p:nvSpPr>
        <p:spPr>
          <a:xfrm>
            <a:off x="4132116" y="6088625"/>
            <a:ext cx="2573483" cy="369332"/>
          </a:xfrm>
          <a:prstGeom prst="rect">
            <a:avLst/>
          </a:prstGeom>
          <a:noFill/>
        </p:spPr>
        <p:txBody>
          <a:bodyPr wrap="square" rtlCol="0">
            <a:spAutoFit/>
          </a:bodyPr>
          <a:lstStyle/>
          <a:p>
            <a:r>
              <a:rPr lang="en-US" dirty="0">
                <a:latin typeface="Body Level 1"/>
              </a:rPr>
              <a:t>In-Built Packages</a:t>
            </a:r>
          </a:p>
        </p:txBody>
      </p:sp>
    </p:spTree>
    <p:extLst>
      <p:ext uri="{BB962C8B-B14F-4D97-AF65-F5344CB8AC3E}">
        <p14:creationId xmlns:p14="http://schemas.microsoft.com/office/powerpoint/2010/main" val="131956961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8258B-7E37-4FF9-B305-D09CD4C882C2}"/>
              </a:ext>
            </a:extLst>
          </p:cNvPr>
          <p:cNvSpPr>
            <a:spLocks noGrp="1"/>
          </p:cNvSpPr>
          <p:nvPr>
            <p:ph type="title"/>
          </p:nvPr>
        </p:nvSpPr>
        <p:spPr/>
        <p:txBody>
          <a:bodyPr/>
          <a:lstStyle/>
          <a:p>
            <a:r>
              <a:rPr lang="en-US" dirty="0"/>
              <a:t>Access Modifiers</a:t>
            </a:r>
          </a:p>
        </p:txBody>
      </p:sp>
      <p:sp>
        <p:nvSpPr>
          <p:cNvPr id="3" name="Content Placeholder 2">
            <a:extLst>
              <a:ext uri="{FF2B5EF4-FFF2-40B4-BE49-F238E27FC236}">
                <a16:creationId xmlns:a16="http://schemas.microsoft.com/office/drawing/2014/main" id="{711187A3-3FCB-4629-BD63-5CB9346F77BF}"/>
              </a:ext>
            </a:extLst>
          </p:cNvPr>
          <p:cNvSpPr>
            <a:spLocks noGrp="1"/>
          </p:cNvSpPr>
          <p:nvPr>
            <p:ph idx="1"/>
          </p:nvPr>
        </p:nvSpPr>
        <p:spPr>
          <a:xfrm>
            <a:off x="152400" y="1292479"/>
            <a:ext cx="4400309" cy="4273042"/>
          </a:xfrm>
        </p:spPr>
        <p:txBody>
          <a:bodyPr>
            <a:normAutofit/>
          </a:bodyPr>
          <a:lstStyle/>
          <a:p>
            <a:pPr fontAlgn="base"/>
            <a:r>
              <a:rPr lang="en-US" dirty="0"/>
              <a:t>Access modifiers in java specify the scope of a class, constructor , variable , method or data member. There are four types of access modifiers available in java:</a:t>
            </a:r>
          </a:p>
          <a:p>
            <a:pPr marL="342900" indent="-342900" fontAlgn="base">
              <a:buFont typeface="+mj-lt"/>
              <a:buAutoNum type="arabicPeriod"/>
            </a:pPr>
            <a:r>
              <a:rPr lang="en-US" b="1" dirty="0"/>
              <a:t>Private</a:t>
            </a:r>
            <a:endParaRPr lang="en-US" dirty="0"/>
          </a:p>
          <a:p>
            <a:pPr marL="342900" indent="-342900" fontAlgn="base">
              <a:buFont typeface="+mj-lt"/>
              <a:buAutoNum type="arabicPeriod"/>
            </a:pPr>
            <a:r>
              <a:rPr lang="en-US" b="1" dirty="0"/>
              <a:t>Default – </a:t>
            </a:r>
            <a:r>
              <a:rPr lang="en-US" i="1" dirty="0"/>
              <a:t>No keyword required</a:t>
            </a:r>
            <a:endParaRPr lang="en-US" dirty="0"/>
          </a:p>
          <a:p>
            <a:pPr marL="342900" indent="-342900" fontAlgn="base">
              <a:buFont typeface="+mj-lt"/>
              <a:buAutoNum type="arabicPeriod"/>
            </a:pPr>
            <a:r>
              <a:rPr lang="en-US" b="1" dirty="0"/>
              <a:t>Protected</a:t>
            </a:r>
            <a:endParaRPr lang="en-US" dirty="0"/>
          </a:p>
          <a:p>
            <a:pPr marL="342900" indent="-342900" fontAlgn="base">
              <a:buFont typeface="+mj-lt"/>
              <a:buAutoNum type="arabicPeriod"/>
            </a:pPr>
            <a:r>
              <a:rPr lang="en-US" b="1" dirty="0"/>
              <a:t>Public</a:t>
            </a:r>
            <a:endParaRPr lang="en-US" dirty="0"/>
          </a:p>
          <a:p>
            <a:pPr marL="0" indent="0">
              <a:buNone/>
            </a:pPr>
            <a:br>
              <a:rPr lang="en-US" dirty="0"/>
            </a:br>
            <a:endParaRPr lang="en-US" dirty="0"/>
          </a:p>
        </p:txBody>
      </p:sp>
      <p:pic>
        <p:nvPicPr>
          <p:cNvPr id="5" name="Picture 4">
            <a:extLst>
              <a:ext uri="{FF2B5EF4-FFF2-40B4-BE49-F238E27FC236}">
                <a16:creationId xmlns:a16="http://schemas.microsoft.com/office/drawing/2014/main" id="{C9AB7CB1-15B5-4710-AE48-9AD366BFC790}"/>
              </a:ext>
            </a:extLst>
          </p:cNvPr>
          <p:cNvPicPr>
            <a:picLocks noChangeAspect="1"/>
          </p:cNvPicPr>
          <p:nvPr/>
        </p:nvPicPr>
        <p:blipFill>
          <a:blip r:embed="rId2"/>
          <a:stretch>
            <a:fillRect/>
          </a:stretch>
        </p:blipFill>
        <p:spPr>
          <a:xfrm>
            <a:off x="4850476" y="1371876"/>
            <a:ext cx="4886499" cy="1981416"/>
          </a:xfrm>
          <a:prstGeom prst="rect">
            <a:avLst/>
          </a:prstGeom>
        </p:spPr>
      </p:pic>
      <p:graphicFrame>
        <p:nvGraphicFramePr>
          <p:cNvPr id="9" name="Table 8">
            <a:extLst>
              <a:ext uri="{FF2B5EF4-FFF2-40B4-BE49-F238E27FC236}">
                <a16:creationId xmlns:a16="http://schemas.microsoft.com/office/drawing/2014/main" id="{44519408-B43C-4D82-A757-26F58FEB37B8}"/>
              </a:ext>
            </a:extLst>
          </p:cNvPr>
          <p:cNvGraphicFramePr>
            <a:graphicFrameLocks noGrp="1"/>
          </p:cNvGraphicFramePr>
          <p:nvPr>
            <p:extLst>
              <p:ext uri="{D42A27DB-BD31-4B8C-83A1-F6EECF244321}">
                <p14:modId xmlns:p14="http://schemas.microsoft.com/office/powerpoint/2010/main" val="668050534"/>
              </p:ext>
            </p:extLst>
          </p:nvPr>
        </p:nvGraphicFramePr>
        <p:xfrm>
          <a:off x="324091" y="4037935"/>
          <a:ext cx="8972310" cy="2192794"/>
        </p:xfrm>
        <a:graphic>
          <a:graphicData uri="http://schemas.openxmlformats.org/drawingml/2006/table">
            <a:tbl>
              <a:tblPr firstRow="1" bandRow="1">
                <a:tableStyleId>{5C22544A-7EE6-4342-B048-85BDC9FD1C3A}</a:tableStyleId>
              </a:tblPr>
              <a:tblGrid>
                <a:gridCol w="1794462">
                  <a:extLst>
                    <a:ext uri="{9D8B030D-6E8A-4147-A177-3AD203B41FA5}">
                      <a16:colId xmlns:a16="http://schemas.microsoft.com/office/drawing/2014/main" val="148350112"/>
                    </a:ext>
                  </a:extLst>
                </a:gridCol>
                <a:gridCol w="1794462">
                  <a:extLst>
                    <a:ext uri="{9D8B030D-6E8A-4147-A177-3AD203B41FA5}">
                      <a16:colId xmlns:a16="http://schemas.microsoft.com/office/drawing/2014/main" val="1220115138"/>
                    </a:ext>
                  </a:extLst>
                </a:gridCol>
                <a:gridCol w="1794462">
                  <a:extLst>
                    <a:ext uri="{9D8B030D-6E8A-4147-A177-3AD203B41FA5}">
                      <a16:colId xmlns:a16="http://schemas.microsoft.com/office/drawing/2014/main" val="3733869229"/>
                    </a:ext>
                  </a:extLst>
                </a:gridCol>
                <a:gridCol w="1794462">
                  <a:extLst>
                    <a:ext uri="{9D8B030D-6E8A-4147-A177-3AD203B41FA5}">
                      <a16:colId xmlns:a16="http://schemas.microsoft.com/office/drawing/2014/main" val="1961922126"/>
                    </a:ext>
                  </a:extLst>
                </a:gridCol>
                <a:gridCol w="1794462">
                  <a:extLst>
                    <a:ext uri="{9D8B030D-6E8A-4147-A177-3AD203B41FA5}">
                      <a16:colId xmlns:a16="http://schemas.microsoft.com/office/drawing/2014/main" val="2744804608"/>
                    </a:ext>
                  </a:extLst>
                </a:gridCol>
              </a:tblGrid>
              <a:tr h="729754">
                <a:tc>
                  <a:txBody>
                    <a:bodyPr/>
                    <a:lstStyle/>
                    <a:p>
                      <a:r>
                        <a:rPr lang="en-US" dirty="0">
                          <a:solidFill>
                            <a:schemeClr val="tx1"/>
                          </a:solidFill>
                          <a:latin typeface="Body Level 1"/>
                        </a:rPr>
                        <a:t>Access Modifier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solidFill>
                            <a:schemeClr val="tx1"/>
                          </a:solidFill>
                          <a:latin typeface="Body Level 1"/>
                        </a:rPr>
                        <a:t> Within class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solidFill>
                            <a:schemeClr val="tx1"/>
                          </a:solidFill>
                          <a:latin typeface="Body Level 1"/>
                        </a:rPr>
                        <a:t>Within package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solidFill>
                            <a:schemeClr val="tx1"/>
                          </a:solidFill>
                          <a:latin typeface="Body Level 1"/>
                        </a:rPr>
                        <a:t>Outside package by subclass only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solidFill>
                            <a:schemeClr val="tx1"/>
                          </a:solidFill>
                          <a:latin typeface="Body Level 1"/>
                        </a:rPr>
                        <a:t>Outside package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587890466"/>
                  </a:ext>
                </a:extLst>
              </a:tr>
              <a:tr h="309069">
                <a:tc>
                  <a:txBody>
                    <a:bodyPr/>
                    <a:lstStyle/>
                    <a:p>
                      <a:r>
                        <a:rPr lang="en-US" dirty="0">
                          <a:solidFill>
                            <a:schemeClr val="tx1"/>
                          </a:solidFill>
                          <a:latin typeface="Body Level 1"/>
                        </a:rPr>
                        <a:t>Private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solidFill>
                            <a:schemeClr val="tx1"/>
                          </a:solidFill>
                          <a:latin typeface="Body Level 1"/>
                        </a:rPr>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solidFill>
                            <a:schemeClr val="tx1"/>
                          </a:solidFill>
                          <a:latin typeface="Body Level 1"/>
                        </a:rPr>
                        <a:t>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solidFill>
                            <a:schemeClr val="tx1"/>
                          </a:solidFill>
                          <a:latin typeface="Body Level 1"/>
                        </a:rPr>
                        <a:t>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solidFill>
                            <a:schemeClr val="tx1"/>
                          </a:solidFill>
                          <a:latin typeface="Body Level 1"/>
                        </a:rPr>
                        <a:t>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78129991"/>
                  </a:ext>
                </a:extLst>
              </a:tr>
              <a:tr h="309069">
                <a:tc>
                  <a:txBody>
                    <a:bodyPr/>
                    <a:lstStyle/>
                    <a:p>
                      <a:r>
                        <a:rPr lang="en-US" dirty="0">
                          <a:solidFill>
                            <a:schemeClr val="tx1"/>
                          </a:solidFill>
                          <a:latin typeface="Body Level 1"/>
                        </a:rPr>
                        <a:t>Default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solidFill>
                            <a:schemeClr val="tx1"/>
                          </a:solidFill>
                          <a:latin typeface="Body Level 1"/>
                        </a:rPr>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solidFill>
                            <a:schemeClr val="tx1"/>
                          </a:solidFill>
                          <a:latin typeface="Body Level 1"/>
                        </a:rPr>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solidFill>
                            <a:schemeClr val="tx1"/>
                          </a:solidFill>
                          <a:latin typeface="Body Level 1"/>
                        </a:rPr>
                        <a:t>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solidFill>
                            <a:schemeClr val="tx1"/>
                          </a:solidFill>
                          <a:latin typeface="Body Level 1"/>
                        </a:rPr>
                        <a:t>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153189509"/>
                  </a:ext>
                </a:extLst>
              </a:tr>
              <a:tr h="309069">
                <a:tc>
                  <a:txBody>
                    <a:bodyPr/>
                    <a:lstStyle/>
                    <a:p>
                      <a:r>
                        <a:rPr lang="en-US" dirty="0">
                          <a:solidFill>
                            <a:schemeClr val="tx1"/>
                          </a:solidFill>
                          <a:latin typeface="Body Level 1"/>
                        </a:rPr>
                        <a:t>Protected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solidFill>
                            <a:schemeClr val="tx1"/>
                          </a:solidFill>
                          <a:latin typeface="Body Level 1"/>
                        </a:rPr>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solidFill>
                            <a:schemeClr val="tx1"/>
                          </a:solidFill>
                          <a:latin typeface="Body Level 1"/>
                        </a:rPr>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solidFill>
                            <a:schemeClr val="tx1"/>
                          </a:solidFill>
                          <a:latin typeface="Body Level 1"/>
                        </a:rPr>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solidFill>
                            <a:schemeClr val="tx1"/>
                          </a:solidFill>
                          <a:latin typeface="Body Level 1"/>
                        </a:rPr>
                        <a:t>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21243120"/>
                  </a:ext>
                </a:extLst>
              </a:tr>
              <a:tr h="309069">
                <a:tc>
                  <a:txBody>
                    <a:bodyPr/>
                    <a:lstStyle/>
                    <a:p>
                      <a:r>
                        <a:rPr lang="en-US" dirty="0">
                          <a:solidFill>
                            <a:schemeClr val="tx1"/>
                          </a:solidFill>
                          <a:latin typeface="Body Level 1"/>
                        </a:rPr>
                        <a:t>Public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solidFill>
                            <a:schemeClr val="tx1"/>
                          </a:solidFill>
                          <a:latin typeface="Body Level 1"/>
                        </a:rPr>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solidFill>
                            <a:schemeClr val="tx1"/>
                          </a:solidFill>
                          <a:latin typeface="Body Level 1"/>
                        </a:rPr>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solidFill>
                            <a:schemeClr val="tx1"/>
                          </a:solidFill>
                          <a:latin typeface="Body Level 1"/>
                        </a:rPr>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solidFill>
                            <a:schemeClr val="tx1"/>
                          </a:solidFill>
                          <a:latin typeface="Body Level 1"/>
                        </a:rPr>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56084440"/>
                  </a:ext>
                </a:extLst>
              </a:tr>
            </a:tbl>
          </a:graphicData>
        </a:graphic>
      </p:graphicFrame>
    </p:spTree>
    <p:extLst>
      <p:ext uri="{BB962C8B-B14F-4D97-AF65-F5344CB8AC3E}">
        <p14:creationId xmlns:p14="http://schemas.microsoft.com/office/powerpoint/2010/main" val="231712668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9799-F9F5-4562-8061-77567C2CA5A2}"/>
              </a:ext>
            </a:extLst>
          </p:cNvPr>
          <p:cNvSpPr>
            <a:spLocks noGrp="1"/>
          </p:cNvSpPr>
          <p:nvPr>
            <p:ph type="ctrTitle"/>
          </p:nvPr>
        </p:nvSpPr>
        <p:spPr/>
        <p:txBody>
          <a:bodyPr/>
          <a:lstStyle/>
          <a:p>
            <a:r>
              <a:rPr lang="en-US" dirty="0"/>
              <a:t>Let us implement encapsulation</a:t>
            </a:r>
          </a:p>
        </p:txBody>
      </p:sp>
      <p:sp>
        <p:nvSpPr>
          <p:cNvPr id="3" name="Subtitle 2">
            <a:extLst>
              <a:ext uri="{FF2B5EF4-FFF2-40B4-BE49-F238E27FC236}">
                <a16:creationId xmlns:a16="http://schemas.microsoft.com/office/drawing/2014/main" id="{616E72AC-5E0F-453A-B1E2-AA790B913983}"/>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0825860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FE3DC-3B71-4828-B6FE-8F0533855565}"/>
              </a:ext>
            </a:extLst>
          </p:cNvPr>
          <p:cNvSpPr>
            <a:spLocks noGrp="1"/>
          </p:cNvSpPr>
          <p:nvPr>
            <p:ph type="title"/>
          </p:nvPr>
        </p:nvSpPr>
        <p:spPr>
          <a:xfrm>
            <a:off x="324091" y="199800"/>
            <a:ext cx="9259747" cy="702000"/>
          </a:xfrm>
        </p:spPr>
        <p:txBody>
          <a:bodyPr/>
          <a:lstStyle/>
          <a:p>
            <a:r>
              <a:rPr lang="en-US" dirty="0"/>
              <a:t>Module 1 : Java Basics Design</a:t>
            </a:r>
          </a:p>
        </p:txBody>
      </p:sp>
      <p:sp>
        <p:nvSpPr>
          <p:cNvPr id="5" name="Rectangle: Rounded Corners 4">
            <a:extLst>
              <a:ext uri="{FF2B5EF4-FFF2-40B4-BE49-F238E27FC236}">
                <a16:creationId xmlns:a16="http://schemas.microsoft.com/office/drawing/2014/main" id="{7B052245-514A-4C31-B4F3-73F83A17CD71}"/>
              </a:ext>
            </a:extLst>
          </p:cNvPr>
          <p:cNvSpPr/>
          <p:nvPr/>
        </p:nvSpPr>
        <p:spPr>
          <a:xfrm>
            <a:off x="705854" y="1535173"/>
            <a:ext cx="1736556" cy="702000"/>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Body Level 1"/>
              </a:rPr>
              <a:t>What is java</a:t>
            </a:r>
          </a:p>
        </p:txBody>
      </p:sp>
      <p:sp>
        <p:nvSpPr>
          <p:cNvPr id="6" name="Rectangle: Rounded Corners 5">
            <a:extLst>
              <a:ext uri="{FF2B5EF4-FFF2-40B4-BE49-F238E27FC236}">
                <a16:creationId xmlns:a16="http://schemas.microsoft.com/office/drawing/2014/main" id="{DF47FEA2-01AD-4816-9FA0-FCA8DFBBE98B}"/>
              </a:ext>
            </a:extLst>
          </p:cNvPr>
          <p:cNvSpPr/>
          <p:nvPr/>
        </p:nvSpPr>
        <p:spPr>
          <a:xfrm>
            <a:off x="7033048" y="1521309"/>
            <a:ext cx="1992197" cy="707589"/>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Body Level 1"/>
              </a:rPr>
              <a:t>JDK, JRE, JVM</a:t>
            </a:r>
          </a:p>
        </p:txBody>
      </p:sp>
      <p:sp>
        <p:nvSpPr>
          <p:cNvPr id="7" name="Rectangle: Rounded Corners 6">
            <a:extLst>
              <a:ext uri="{FF2B5EF4-FFF2-40B4-BE49-F238E27FC236}">
                <a16:creationId xmlns:a16="http://schemas.microsoft.com/office/drawing/2014/main" id="{CD93C923-896B-4AED-9CF1-C2411CFA8E21}"/>
              </a:ext>
            </a:extLst>
          </p:cNvPr>
          <p:cNvSpPr/>
          <p:nvPr/>
        </p:nvSpPr>
        <p:spPr>
          <a:xfrm>
            <a:off x="7033047" y="2765053"/>
            <a:ext cx="2500082" cy="695751"/>
          </a:xfrm>
          <a:prstGeom prst="round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Body Level 1"/>
              </a:rPr>
              <a:t>Hello World Program</a:t>
            </a:r>
          </a:p>
        </p:txBody>
      </p:sp>
      <p:sp>
        <p:nvSpPr>
          <p:cNvPr id="8" name="Rectangle: Rounded Corners 7">
            <a:extLst>
              <a:ext uri="{FF2B5EF4-FFF2-40B4-BE49-F238E27FC236}">
                <a16:creationId xmlns:a16="http://schemas.microsoft.com/office/drawing/2014/main" id="{50795AE4-A55E-4173-8355-7A9B71E96AB9}"/>
              </a:ext>
            </a:extLst>
          </p:cNvPr>
          <p:cNvSpPr/>
          <p:nvPr/>
        </p:nvSpPr>
        <p:spPr>
          <a:xfrm>
            <a:off x="3629003" y="2782348"/>
            <a:ext cx="2599214" cy="761346"/>
          </a:xfrm>
          <a:prstGeom prst="round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Body Level 1"/>
              </a:rPr>
              <a:t>Data Types and Variable Declaration</a:t>
            </a:r>
          </a:p>
        </p:txBody>
      </p:sp>
      <p:sp>
        <p:nvSpPr>
          <p:cNvPr id="9" name="Rectangle: Rounded Corners 8">
            <a:extLst>
              <a:ext uri="{FF2B5EF4-FFF2-40B4-BE49-F238E27FC236}">
                <a16:creationId xmlns:a16="http://schemas.microsoft.com/office/drawing/2014/main" id="{C8F744A0-5F15-486A-A63D-2EBFE697216B}"/>
              </a:ext>
            </a:extLst>
          </p:cNvPr>
          <p:cNvSpPr/>
          <p:nvPr/>
        </p:nvSpPr>
        <p:spPr>
          <a:xfrm>
            <a:off x="473655" y="4127576"/>
            <a:ext cx="2100873" cy="630463"/>
          </a:xfrm>
          <a:prstGeom prst="roundRect">
            <a:avLst/>
          </a:prstGeom>
          <a:solidFill>
            <a:schemeClr val="accent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Body Level 1"/>
              </a:rPr>
              <a:t>Operators</a:t>
            </a:r>
          </a:p>
        </p:txBody>
      </p:sp>
      <p:sp>
        <p:nvSpPr>
          <p:cNvPr id="10" name="Rectangle: Rounded Corners 9">
            <a:extLst>
              <a:ext uri="{FF2B5EF4-FFF2-40B4-BE49-F238E27FC236}">
                <a16:creationId xmlns:a16="http://schemas.microsoft.com/office/drawing/2014/main" id="{AF9683D6-AA01-4675-AFA7-570E6AFCE998}"/>
              </a:ext>
            </a:extLst>
          </p:cNvPr>
          <p:cNvSpPr/>
          <p:nvPr/>
        </p:nvSpPr>
        <p:spPr>
          <a:xfrm>
            <a:off x="4084722" y="1521309"/>
            <a:ext cx="1736556" cy="738313"/>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Body Level 1"/>
              </a:rPr>
              <a:t>Platform Independence</a:t>
            </a:r>
          </a:p>
        </p:txBody>
      </p:sp>
      <p:sp>
        <p:nvSpPr>
          <p:cNvPr id="11" name="Rectangle: Rounded Corners 10">
            <a:extLst>
              <a:ext uri="{FF2B5EF4-FFF2-40B4-BE49-F238E27FC236}">
                <a16:creationId xmlns:a16="http://schemas.microsoft.com/office/drawing/2014/main" id="{8ED3F38A-2259-4026-9277-1F146EF9FCF5}"/>
              </a:ext>
            </a:extLst>
          </p:cNvPr>
          <p:cNvSpPr/>
          <p:nvPr/>
        </p:nvSpPr>
        <p:spPr>
          <a:xfrm>
            <a:off x="3428999" y="4094851"/>
            <a:ext cx="2736531" cy="663188"/>
          </a:xfrm>
          <a:prstGeom prst="round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Body Level 1"/>
              </a:rPr>
              <a:t>Control Statements</a:t>
            </a:r>
          </a:p>
        </p:txBody>
      </p:sp>
      <p:sp>
        <p:nvSpPr>
          <p:cNvPr id="12" name="Rectangle: Rounded Corners 11">
            <a:extLst>
              <a:ext uri="{FF2B5EF4-FFF2-40B4-BE49-F238E27FC236}">
                <a16:creationId xmlns:a16="http://schemas.microsoft.com/office/drawing/2014/main" id="{4F7611AB-E7F4-4C29-BE54-B4DBA05DA904}"/>
              </a:ext>
            </a:extLst>
          </p:cNvPr>
          <p:cNvSpPr/>
          <p:nvPr/>
        </p:nvSpPr>
        <p:spPr>
          <a:xfrm>
            <a:off x="7033048" y="4069466"/>
            <a:ext cx="2736531" cy="663188"/>
          </a:xfrm>
          <a:prstGeom prst="round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Body Level 1"/>
              </a:rPr>
              <a:t>Array</a:t>
            </a:r>
          </a:p>
        </p:txBody>
      </p:sp>
      <p:sp>
        <p:nvSpPr>
          <p:cNvPr id="13" name="Rectangle: Rounded Corners 12">
            <a:extLst>
              <a:ext uri="{FF2B5EF4-FFF2-40B4-BE49-F238E27FC236}">
                <a16:creationId xmlns:a16="http://schemas.microsoft.com/office/drawing/2014/main" id="{4E9F3764-7254-4C19-AD02-D09A1B69545F}"/>
              </a:ext>
            </a:extLst>
          </p:cNvPr>
          <p:cNvSpPr/>
          <p:nvPr/>
        </p:nvSpPr>
        <p:spPr>
          <a:xfrm>
            <a:off x="324091" y="2841599"/>
            <a:ext cx="2500083" cy="630464"/>
          </a:xfrm>
          <a:prstGeom prst="roundRect">
            <a:avLst/>
          </a:prstGeom>
          <a:solidFill>
            <a:schemeClr val="accent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Body Level 1"/>
              </a:rPr>
              <a:t>Typecasting</a:t>
            </a:r>
          </a:p>
        </p:txBody>
      </p:sp>
      <p:sp>
        <p:nvSpPr>
          <p:cNvPr id="3" name="Arrow: Right 2">
            <a:extLst>
              <a:ext uri="{FF2B5EF4-FFF2-40B4-BE49-F238E27FC236}">
                <a16:creationId xmlns:a16="http://schemas.microsoft.com/office/drawing/2014/main" id="{404CF5B6-3357-4B48-AE5E-AEF7E3E2930B}"/>
              </a:ext>
            </a:extLst>
          </p:cNvPr>
          <p:cNvSpPr/>
          <p:nvPr/>
        </p:nvSpPr>
        <p:spPr>
          <a:xfrm>
            <a:off x="2604632" y="1780267"/>
            <a:ext cx="1366511" cy="2392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rrow: Right 13">
            <a:extLst>
              <a:ext uri="{FF2B5EF4-FFF2-40B4-BE49-F238E27FC236}">
                <a16:creationId xmlns:a16="http://schemas.microsoft.com/office/drawing/2014/main" id="{5766055F-E2DA-4C21-9775-10034584ECB5}"/>
              </a:ext>
            </a:extLst>
          </p:cNvPr>
          <p:cNvSpPr/>
          <p:nvPr/>
        </p:nvSpPr>
        <p:spPr>
          <a:xfrm>
            <a:off x="5934857" y="1799337"/>
            <a:ext cx="1120991" cy="2417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Arrow: Right 14">
            <a:extLst>
              <a:ext uri="{FF2B5EF4-FFF2-40B4-BE49-F238E27FC236}">
                <a16:creationId xmlns:a16="http://schemas.microsoft.com/office/drawing/2014/main" id="{A22B9630-456D-4CC6-A738-C748D162AB19}"/>
              </a:ext>
            </a:extLst>
          </p:cNvPr>
          <p:cNvSpPr/>
          <p:nvPr/>
        </p:nvSpPr>
        <p:spPr>
          <a:xfrm>
            <a:off x="2627432" y="4242784"/>
            <a:ext cx="801568" cy="2392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row: Right 15">
            <a:extLst>
              <a:ext uri="{FF2B5EF4-FFF2-40B4-BE49-F238E27FC236}">
                <a16:creationId xmlns:a16="http://schemas.microsoft.com/office/drawing/2014/main" id="{1452422D-1DCC-4BBF-9663-CD97A040FF37}"/>
              </a:ext>
            </a:extLst>
          </p:cNvPr>
          <p:cNvSpPr/>
          <p:nvPr/>
        </p:nvSpPr>
        <p:spPr>
          <a:xfrm>
            <a:off x="6228218" y="4190346"/>
            <a:ext cx="804831" cy="2417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Arrow: Right 16">
            <a:extLst>
              <a:ext uri="{FF2B5EF4-FFF2-40B4-BE49-F238E27FC236}">
                <a16:creationId xmlns:a16="http://schemas.microsoft.com/office/drawing/2014/main" id="{BD50BA31-4027-4F01-B6B0-905837E4FA91}"/>
              </a:ext>
            </a:extLst>
          </p:cNvPr>
          <p:cNvSpPr/>
          <p:nvPr/>
        </p:nvSpPr>
        <p:spPr>
          <a:xfrm flipH="1">
            <a:off x="6228217" y="3100865"/>
            <a:ext cx="804830" cy="19498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Arrow: Right 17">
            <a:extLst>
              <a:ext uri="{FF2B5EF4-FFF2-40B4-BE49-F238E27FC236}">
                <a16:creationId xmlns:a16="http://schemas.microsoft.com/office/drawing/2014/main" id="{CBAEF071-0945-4221-AA7A-439FCC9B45A8}"/>
              </a:ext>
            </a:extLst>
          </p:cNvPr>
          <p:cNvSpPr/>
          <p:nvPr/>
        </p:nvSpPr>
        <p:spPr>
          <a:xfrm flipH="1">
            <a:off x="2824174" y="3100864"/>
            <a:ext cx="804830" cy="19498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Arrow: Down 3">
            <a:extLst>
              <a:ext uri="{FF2B5EF4-FFF2-40B4-BE49-F238E27FC236}">
                <a16:creationId xmlns:a16="http://schemas.microsoft.com/office/drawing/2014/main" id="{3796B74E-66B9-4C9A-AC74-DBA1E97A17B9}"/>
              </a:ext>
            </a:extLst>
          </p:cNvPr>
          <p:cNvSpPr/>
          <p:nvPr/>
        </p:nvSpPr>
        <p:spPr>
          <a:xfrm>
            <a:off x="8029146" y="2259622"/>
            <a:ext cx="200454" cy="52123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Arrow: Down 18">
            <a:extLst>
              <a:ext uri="{FF2B5EF4-FFF2-40B4-BE49-F238E27FC236}">
                <a16:creationId xmlns:a16="http://schemas.microsoft.com/office/drawing/2014/main" id="{D8357C4B-C411-470E-9F60-7A3453D173D5}"/>
              </a:ext>
            </a:extLst>
          </p:cNvPr>
          <p:cNvSpPr/>
          <p:nvPr/>
        </p:nvSpPr>
        <p:spPr>
          <a:xfrm>
            <a:off x="1373678" y="3571460"/>
            <a:ext cx="200454" cy="52123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9106839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E013D-C4AA-40FC-9EEC-EC38C2D4E392}"/>
              </a:ext>
            </a:extLst>
          </p:cNvPr>
          <p:cNvSpPr>
            <a:spLocks noGrp="1"/>
          </p:cNvSpPr>
          <p:nvPr>
            <p:ph type="title"/>
          </p:nvPr>
        </p:nvSpPr>
        <p:spPr/>
        <p:txBody>
          <a:bodyPr/>
          <a:lstStyle/>
          <a:p>
            <a:r>
              <a:rPr lang="en-US" dirty="0"/>
              <a:t>Encapsulation implementation </a:t>
            </a:r>
          </a:p>
        </p:txBody>
      </p:sp>
      <p:sp>
        <p:nvSpPr>
          <p:cNvPr id="3" name="Content Placeholder 2">
            <a:extLst>
              <a:ext uri="{FF2B5EF4-FFF2-40B4-BE49-F238E27FC236}">
                <a16:creationId xmlns:a16="http://schemas.microsoft.com/office/drawing/2014/main" id="{4BCAB73E-6496-4C77-92C2-66D5823699EF}"/>
              </a:ext>
            </a:extLst>
          </p:cNvPr>
          <p:cNvSpPr>
            <a:spLocks noGrp="1"/>
          </p:cNvSpPr>
          <p:nvPr>
            <p:ph idx="1"/>
          </p:nvPr>
        </p:nvSpPr>
        <p:spPr/>
        <p:txBody>
          <a:bodyPr/>
          <a:lstStyle/>
          <a:p>
            <a:r>
              <a:rPr lang="en-US" dirty="0"/>
              <a:t>Make all the customer fields as private. Write getter and setters for customer class for all fields.</a:t>
            </a:r>
          </a:p>
          <a:p>
            <a:r>
              <a:rPr lang="en-US" dirty="0"/>
              <a:t>Create customer objects using setter methods.</a:t>
            </a:r>
          </a:p>
          <a:p>
            <a:r>
              <a:rPr lang="en-US" dirty="0"/>
              <a:t>Display the array of customer objects.</a:t>
            </a:r>
          </a:p>
        </p:txBody>
      </p:sp>
    </p:spTree>
    <p:extLst>
      <p:ext uri="{BB962C8B-B14F-4D97-AF65-F5344CB8AC3E}">
        <p14:creationId xmlns:p14="http://schemas.microsoft.com/office/powerpoint/2010/main" val="222042797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9799-F9F5-4562-8061-77567C2CA5A2}"/>
              </a:ext>
            </a:extLst>
          </p:cNvPr>
          <p:cNvSpPr>
            <a:spLocks noGrp="1"/>
          </p:cNvSpPr>
          <p:nvPr>
            <p:ph type="ctrTitle"/>
          </p:nvPr>
        </p:nvSpPr>
        <p:spPr/>
        <p:txBody>
          <a:bodyPr/>
          <a:lstStyle/>
          <a:p>
            <a:r>
              <a:rPr lang="en-US" dirty="0"/>
              <a:t>Abstraction</a:t>
            </a:r>
          </a:p>
        </p:txBody>
      </p:sp>
      <p:sp>
        <p:nvSpPr>
          <p:cNvPr id="3" name="Subtitle 2">
            <a:extLst>
              <a:ext uri="{FF2B5EF4-FFF2-40B4-BE49-F238E27FC236}">
                <a16:creationId xmlns:a16="http://schemas.microsoft.com/office/drawing/2014/main" id="{616E72AC-5E0F-453A-B1E2-AA790B913983}"/>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30909463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BE54B-84F8-464B-B739-1948F533287D}"/>
              </a:ext>
            </a:extLst>
          </p:cNvPr>
          <p:cNvSpPr>
            <a:spLocks noGrp="1"/>
          </p:cNvSpPr>
          <p:nvPr>
            <p:ph type="title"/>
          </p:nvPr>
        </p:nvSpPr>
        <p:spPr/>
        <p:txBody>
          <a:bodyPr/>
          <a:lstStyle/>
          <a:p>
            <a:r>
              <a:rPr lang="en-US" dirty="0"/>
              <a:t>Abstraction</a:t>
            </a:r>
          </a:p>
        </p:txBody>
      </p:sp>
      <p:pic>
        <p:nvPicPr>
          <p:cNvPr id="4" name="Content Placeholder 3">
            <a:extLst>
              <a:ext uri="{FF2B5EF4-FFF2-40B4-BE49-F238E27FC236}">
                <a16:creationId xmlns:a16="http://schemas.microsoft.com/office/drawing/2014/main" id="{510A21B6-0B39-4F84-A680-85691AC9BDAA}"/>
              </a:ext>
            </a:extLst>
          </p:cNvPr>
          <p:cNvPicPr>
            <a:picLocks noGrp="1" noChangeAspect="1"/>
          </p:cNvPicPr>
          <p:nvPr>
            <p:ph idx="1"/>
          </p:nvPr>
        </p:nvPicPr>
        <p:blipFill>
          <a:blip r:embed="rId2"/>
          <a:stretch>
            <a:fillRect/>
          </a:stretch>
        </p:blipFill>
        <p:spPr>
          <a:xfrm>
            <a:off x="6324600" y="1295400"/>
            <a:ext cx="2886075" cy="3009900"/>
          </a:xfrm>
          <a:prstGeom prst="rect">
            <a:avLst/>
          </a:prstGeom>
        </p:spPr>
      </p:pic>
      <p:sp>
        <p:nvSpPr>
          <p:cNvPr id="6" name="Content Placeholder 2">
            <a:extLst>
              <a:ext uri="{FF2B5EF4-FFF2-40B4-BE49-F238E27FC236}">
                <a16:creationId xmlns:a16="http://schemas.microsoft.com/office/drawing/2014/main" id="{00AA18F9-FFC7-4884-A47F-EB19F887ED0D}"/>
              </a:ext>
            </a:extLst>
          </p:cNvPr>
          <p:cNvSpPr txBox="1">
            <a:spLocks/>
          </p:cNvSpPr>
          <p:nvPr/>
        </p:nvSpPr>
        <p:spPr>
          <a:xfrm>
            <a:off x="324091" y="1447799"/>
            <a:ext cx="5848109" cy="4722211"/>
          </a:xfrm>
          <a:prstGeom prst="rect">
            <a:avLst/>
          </a:prstGeom>
        </p:spPr>
        <p:txBody>
          <a:bodyPr vert="horz" lIns="0" tIns="0" rIns="0" bIns="0" rtlCol="0">
            <a:normAutofit/>
          </a:bodyPr>
          <a:lstStyle>
            <a:lvl1pPr marL="228600" indent="-228600" algn="l" defTabSz="914400" rtl="0" eaLnBrk="1" latinLnBrk="0" hangingPunct="1">
              <a:lnSpc>
                <a:spcPct val="90000"/>
              </a:lnSpc>
              <a:spcBef>
                <a:spcPts val="1000"/>
              </a:spcBef>
              <a:buClr>
                <a:schemeClr val="accent3"/>
              </a:buClr>
              <a:buFont typeface="Arial" panose="020B0604020202020204" pitchFamily="34" charset="0"/>
              <a:buChar char="•"/>
              <a:defRPr sz="1800" kern="1200" baseline="0">
                <a:solidFill>
                  <a:schemeClr val="tx1"/>
                </a:solidFill>
                <a:latin typeface="Body Level 1"/>
                <a:ea typeface="+mn-ea"/>
                <a:cs typeface="+mn-cs"/>
              </a:defRPr>
            </a:lvl1pPr>
            <a:lvl2pPr marL="685800" indent="-228600" algn="l" defTabSz="914400" rtl="0" eaLnBrk="1" latinLnBrk="0" hangingPunct="1">
              <a:lnSpc>
                <a:spcPct val="90000"/>
              </a:lnSpc>
              <a:spcBef>
                <a:spcPts val="500"/>
              </a:spcBef>
              <a:buClr>
                <a:schemeClr val="accent3"/>
              </a:buClr>
              <a:buSzPct val="100000"/>
              <a:buFont typeface="Wingdings" panose="05000000000000000000" pitchFamily="2" charset="2"/>
              <a:buChar char="§"/>
              <a:defRPr sz="1600" kern="1200" baseline="0">
                <a:solidFill>
                  <a:schemeClr val="tx1"/>
                </a:solidFill>
                <a:latin typeface="Body Level 2"/>
                <a:ea typeface="+mn-ea"/>
                <a:cs typeface="+mn-cs"/>
              </a:defRPr>
            </a:lvl2pPr>
            <a:lvl3pPr marL="1143000" indent="-228600" algn="l" defTabSz="914400" rtl="0" eaLnBrk="1" latinLnBrk="0" hangingPunct="1">
              <a:lnSpc>
                <a:spcPct val="90000"/>
              </a:lnSpc>
              <a:spcBef>
                <a:spcPts val="500"/>
              </a:spcBef>
              <a:buClr>
                <a:schemeClr val="accent3"/>
              </a:buClr>
              <a:buSzPct val="80000"/>
              <a:buFont typeface="Courier New" panose="02070309020205020404" pitchFamily="49" charset="0"/>
              <a:buChar char="o"/>
              <a:defRPr sz="1500" kern="1200" baseline="0">
                <a:solidFill>
                  <a:schemeClr val="tx1"/>
                </a:solidFill>
                <a:latin typeface="Body Level 3"/>
                <a:ea typeface="+mn-ea"/>
                <a:cs typeface="+mn-cs"/>
              </a:defRPr>
            </a:lvl3pPr>
            <a:lvl4pPr marL="1600200" indent="-228600" algn="l" defTabSz="914400" rtl="0" eaLnBrk="1" latinLnBrk="0" hangingPunct="1">
              <a:lnSpc>
                <a:spcPct val="90000"/>
              </a:lnSpc>
              <a:spcBef>
                <a:spcPts val="500"/>
              </a:spcBef>
              <a:buClr>
                <a:schemeClr val="accent3"/>
              </a:buClr>
              <a:buSzPct val="60000"/>
              <a:buFont typeface="Wingdings" panose="05000000000000000000" pitchFamily="2" charset="2"/>
              <a:buChar char="q"/>
              <a:defRPr sz="1400" kern="1200" baseline="0">
                <a:solidFill>
                  <a:schemeClr val="tx1"/>
                </a:solidFill>
                <a:latin typeface="Body Level 4"/>
                <a:ea typeface="+mn-ea"/>
                <a:cs typeface="+mn-cs"/>
              </a:defRPr>
            </a:lvl4pPr>
            <a:lvl5pPr marL="2057400" indent="-228600" algn="l" defTabSz="914400" rtl="0" eaLnBrk="1" latinLnBrk="0" hangingPunct="1">
              <a:lnSpc>
                <a:spcPct val="90000"/>
              </a:lnSpc>
              <a:spcBef>
                <a:spcPts val="500"/>
              </a:spcBef>
              <a:buClr>
                <a:schemeClr val="accent3"/>
              </a:buClr>
              <a:buFont typeface="Arial" panose="020B0604020202020204" pitchFamily="34" charset="0"/>
              <a:buChar char="-"/>
              <a:defRPr sz="1200" kern="1200" baseline="0">
                <a:solidFill>
                  <a:schemeClr val="tx1"/>
                </a:solidFill>
                <a:latin typeface="Body Level 5"/>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Data Abstraction can be defined as the process of identifying only the required characteristics of an object ignoring the irrelevant details. Example: An ATM machine.</a:t>
            </a:r>
          </a:p>
          <a:p>
            <a:r>
              <a:rPr lang="en-US" dirty="0"/>
              <a:t>Abstraction can be achieved in two ways:</a:t>
            </a:r>
          </a:p>
          <a:p>
            <a:pPr lvl="1"/>
            <a:r>
              <a:rPr lang="en-US" dirty="0"/>
              <a:t>Abstract Class</a:t>
            </a:r>
          </a:p>
          <a:p>
            <a:pPr lvl="1"/>
            <a:r>
              <a:rPr lang="en-US" dirty="0"/>
              <a:t>Interface</a:t>
            </a:r>
          </a:p>
          <a:p>
            <a:pPr marL="0" indent="0">
              <a:buNone/>
            </a:pPr>
            <a:endParaRPr lang="en-US" dirty="0"/>
          </a:p>
          <a:p>
            <a:endParaRPr lang="en-US" dirty="0"/>
          </a:p>
          <a:p>
            <a:pPr marL="0" indent="0">
              <a:buNone/>
            </a:pPr>
            <a:endParaRPr lang="en-US" dirty="0"/>
          </a:p>
        </p:txBody>
      </p:sp>
    </p:spTree>
    <p:extLst>
      <p:ext uri="{BB962C8B-B14F-4D97-AF65-F5344CB8AC3E}">
        <p14:creationId xmlns:p14="http://schemas.microsoft.com/office/powerpoint/2010/main" val="125689673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F9AD2-871C-4E06-BCA3-05F4813EADE0}"/>
              </a:ext>
            </a:extLst>
          </p:cNvPr>
          <p:cNvSpPr>
            <a:spLocks noGrp="1"/>
          </p:cNvSpPr>
          <p:nvPr>
            <p:ph type="title"/>
          </p:nvPr>
        </p:nvSpPr>
        <p:spPr/>
        <p:txBody>
          <a:bodyPr/>
          <a:lstStyle/>
          <a:p>
            <a:r>
              <a:rPr lang="en-US" dirty="0"/>
              <a:t>Abstract Class</a:t>
            </a:r>
          </a:p>
        </p:txBody>
      </p:sp>
      <p:sp>
        <p:nvSpPr>
          <p:cNvPr id="3" name="Content Placeholder 2">
            <a:extLst>
              <a:ext uri="{FF2B5EF4-FFF2-40B4-BE49-F238E27FC236}">
                <a16:creationId xmlns:a16="http://schemas.microsoft.com/office/drawing/2014/main" id="{01ED6E1A-023B-4189-90A1-E033550FD693}"/>
              </a:ext>
            </a:extLst>
          </p:cNvPr>
          <p:cNvSpPr>
            <a:spLocks noGrp="1"/>
          </p:cNvSpPr>
          <p:nvPr>
            <p:ph idx="1"/>
          </p:nvPr>
        </p:nvSpPr>
        <p:spPr>
          <a:xfrm>
            <a:off x="324091" y="1244140"/>
            <a:ext cx="3409709" cy="4925872"/>
          </a:xfrm>
        </p:spPr>
        <p:txBody>
          <a:bodyPr>
            <a:normAutofit/>
          </a:bodyPr>
          <a:lstStyle/>
          <a:p>
            <a:pPr fontAlgn="base"/>
            <a:r>
              <a:rPr lang="en-US" dirty="0"/>
              <a:t>An abstract class is a class that is declared with abstract keyword.</a:t>
            </a:r>
          </a:p>
          <a:p>
            <a:r>
              <a:rPr lang="en-IN" dirty="0"/>
              <a:t>An abstract class can never be instantiated. If a class is declared as abstract then the sole purpose is for the class to be extended.</a:t>
            </a:r>
          </a:p>
          <a:p>
            <a:r>
              <a:rPr lang="en-IN" dirty="0"/>
              <a:t>A class cannot be both abstract and final. (since a final class cannot be extended).</a:t>
            </a:r>
          </a:p>
          <a:p>
            <a:r>
              <a:rPr lang="en-US" dirty="0"/>
              <a:t>An abstract method is a method that is declared without an implementation.</a:t>
            </a:r>
          </a:p>
          <a:p>
            <a:pPr marL="0" indent="0" fontAlgn="base">
              <a:buNone/>
            </a:pPr>
            <a:endParaRPr lang="en-US" dirty="0"/>
          </a:p>
          <a:p>
            <a:endParaRPr lang="en-US" dirty="0"/>
          </a:p>
        </p:txBody>
      </p:sp>
      <p:pic>
        <p:nvPicPr>
          <p:cNvPr id="4" name="Picture 3">
            <a:extLst>
              <a:ext uri="{FF2B5EF4-FFF2-40B4-BE49-F238E27FC236}">
                <a16:creationId xmlns:a16="http://schemas.microsoft.com/office/drawing/2014/main" id="{D1A0566B-9310-4F23-B9BB-6DB503D1F313}"/>
              </a:ext>
            </a:extLst>
          </p:cNvPr>
          <p:cNvPicPr>
            <a:picLocks noChangeAspect="1"/>
          </p:cNvPicPr>
          <p:nvPr/>
        </p:nvPicPr>
        <p:blipFill>
          <a:blip r:embed="rId3"/>
          <a:stretch>
            <a:fillRect/>
          </a:stretch>
        </p:blipFill>
        <p:spPr>
          <a:xfrm>
            <a:off x="4191000" y="1127409"/>
            <a:ext cx="5562601" cy="2973244"/>
          </a:xfrm>
          <a:prstGeom prst="rect">
            <a:avLst/>
          </a:prstGeom>
          <a:ln>
            <a:solidFill>
              <a:schemeClr val="tx1"/>
            </a:solidFill>
          </a:ln>
        </p:spPr>
      </p:pic>
      <p:pic>
        <p:nvPicPr>
          <p:cNvPr id="6" name="Picture 5">
            <a:extLst>
              <a:ext uri="{FF2B5EF4-FFF2-40B4-BE49-F238E27FC236}">
                <a16:creationId xmlns:a16="http://schemas.microsoft.com/office/drawing/2014/main" id="{02B13C21-CC50-4796-8830-3352203B8888}"/>
              </a:ext>
            </a:extLst>
          </p:cNvPr>
          <p:cNvPicPr>
            <a:picLocks noChangeAspect="1"/>
          </p:cNvPicPr>
          <p:nvPr/>
        </p:nvPicPr>
        <p:blipFill>
          <a:blip r:embed="rId4"/>
          <a:stretch>
            <a:fillRect/>
          </a:stretch>
        </p:blipFill>
        <p:spPr>
          <a:xfrm>
            <a:off x="4191000" y="4100653"/>
            <a:ext cx="5569086" cy="2582439"/>
          </a:xfrm>
          <a:prstGeom prst="rect">
            <a:avLst/>
          </a:prstGeom>
          <a:ln>
            <a:solidFill>
              <a:schemeClr val="tx1"/>
            </a:solidFill>
          </a:ln>
        </p:spPr>
      </p:pic>
    </p:spTree>
    <p:extLst>
      <p:ext uri="{BB962C8B-B14F-4D97-AF65-F5344CB8AC3E}">
        <p14:creationId xmlns:p14="http://schemas.microsoft.com/office/powerpoint/2010/main" val="232166116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6739B-9D4C-41FE-8604-446CDBBDB7C7}"/>
              </a:ext>
            </a:extLst>
          </p:cNvPr>
          <p:cNvSpPr>
            <a:spLocks noGrp="1"/>
          </p:cNvSpPr>
          <p:nvPr>
            <p:ph type="title"/>
          </p:nvPr>
        </p:nvSpPr>
        <p:spPr/>
        <p:txBody>
          <a:bodyPr/>
          <a:lstStyle/>
          <a:p>
            <a:r>
              <a:rPr lang="en-US" dirty="0"/>
              <a:t>Interface</a:t>
            </a:r>
          </a:p>
        </p:txBody>
      </p:sp>
      <p:sp>
        <p:nvSpPr>
          <p:cNvPr id="3" name="Content Placeholder 2">
            <a:extLst>
              <a:ext uri="{FF2B5EF4-FFF2-40B4-BE49-F238E27FC236}">
                <a16:creationId xmlns:a16="http://schemas.microsoft.com/office/drawing/2014/main" id="{D6E1FF39-1BB0-4826-BCBB-BC71F128077E}"/>
              </a:ext>
            </a:extLst>
          </p:cNvPr>
          <p:cNvSpPr>
            <a:spLocks noGrp="1"/>
          </p:cNvSpPr>
          <p:nvPr>
            <p:ph idx="1"/>
          </p:nvPr>
        </p:nvSpPr>
        <p:spPr>
          <a:xfrm>
            <a:off x="171691" y="1219200"/>
            <a:ext cx="4552709" cy="4646011"/>
          </a:xfrm>
        </p:spPr>
        <p:txBody>
          <a:bodyPr>
            <a:normAutofit/>
          </a:bodyPr>
          <a:lstStyle/>
          <a:p>
            <a:pPr fontAlgn="base"/>
            <a:r>
              <a:rPr lang="en-US" dirty="0"/>
              <a:t>Like a class, an interface can have methods and variables.</a:t>
            </a:r>
          </a:p>
          <a:p>
            <a:pPr fontAlgn="base"/>
            <a:r>
              <a:rPr lang="en-US" dirty="0"/>
              <a:t>All the methods are public and abstract. And all the fields are public, static, and final.</a:t>
            </a:r>
          </a:p>
          <a:p>
            <a:pPr fontAlgn="base"/>
            <a:r>
              <a:rPr lang="en-US" dirty="0"/>
              <a:t>Interfaces specify what a class must do and not how. It is the blueprint of the class.</a:t>
            </a:r>
          </a:p>
          <a:p>
            <a:pPr fontAlgn="base"/>
            <a:r>
              <a:rPr lang="en-US" dirty="0"/>
              <a:t>If a class implements an interface and does not provide method bodies for all functions specified in the interface, then class must be declared abstract.</a:t>
            </a:r>
          </a:p>
          <a:p>
            <a:pPr fontAlgn="base"/>
            <a:r>
              <a:rPr lang="en-US" dirty="0"/>
              <a:t>We can’t create instance(interface can’t be instantiated) of interface but we can make reference of it that refers to the Object of its implementing class.</a:t>
            </a:r>
          </a:p>
          <a:p>
            <a:pPr fontAlgn="base"/>
            <a:r>
              <a:rPr lang="en-US" dirty="0"/>
              <a:t>A class can implement more than one interface.</a:t>
            </a:r>
          </a:p>
          <a:p>
            <a:pPr fontAlgn="base"/>
            <a:endParaRPr lang="en-US" dirty="0"/>
          </a:p>
          <a:p>
            <a:pPr marL="0" indent="0" fontAlgn="base">
              <a:buNone/>
            </a:pPr>
            <a:endParaRPr lang="en-US" dirty="0"/>
          </a:p>
          <a:p>
            <a:endParaRPr lang="en-US" dirty="0"/>
          </a:p>
        </p:txBody>
      </p:sp>
      <p:pic>
        <p:nvPicPr>
          <p:cNvPr id="4" name="Picture 3">
            <a:extLst>
              <a:ext uri="{FF2B5EF4-FFF2-40B4-BE49-F238E27FC236}">
                <a16:creationId xmlns:a16="http://schemas.microsoft.com/office/drawing/2014/main" id="{3B735427-1319-4960-B154-E7AD8555639D}"/>
              </a:ext>
            </a:extLst>
          </p:cNvPr>
          <p:cNvPicPr>
            <a:picLocks noChangeAspect="1"/>
          </p:cNvPicPr>
          <p:nvPr/>
        </p:nvPicPr>
        <p:blipFill>
          <a:blip r:embed="rId3"/>
          <a:stretch>
            <a:fillRect/>
          </a:stretch>
        </p:blipFill>
        <p:spPr>
          <a:xfrm>
            <a:off x="4819182" y="1219200"/>
            <a:ext cx="4935909" cy="3563971"/>
          </a:xfrm>
          <a:prstGeom prst="rect">
            <a:avLst/>
          </a:prstGeom>
          <a:ln>
            <a:solidFill>
              <a:schemeClr val="tx1"/>
            </a:solidFill>
          </a:ln>
        </p:spPr>
      </p:pic>
    </p:spTree>
    <p:extLst>
      <p:ext uri="{BB962C8B-B14F-4D97-AF65-F5344CB8AC3E}">
        <p14:creationId xmlns:p14="http://schemas.microsoft.com/office/powerpoint/2010/main" val="10930964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4692E-50EA-4428-A4BA-25F262AF9214}"/>
              </a:ext>
            </a:extLst>
          </p:cNvPr>
          <p:cNvSpPr>
            <a:spLocks noGrp="1"/>
          </p:cNvSpPr>
          <p:nvPr>
            <p:ph type="ctrTitle"/>
          </p:nvPr>
        </p:nvSpPr>
        <p:spPr/>
        <p:txBody>
          <a:bodyPr/>
          <a:lstStyle/>
          <a:p>
            <a:r>
              <a:rPr lang="en-US" dirty="0"/>
              <a:t>Polymorphism</a:t>
            </a:r>
          </a:p>
        </p:txBody>
      </p:sp>
      <p:sp>
        <p:nvSpPr>
          <p:cNvPr id="3" name="Subtitle 2">
            <a:extLst>
              <a:ext uri="{FF2B5EF4-FFF2-40B4-BE49-F238E27FC236}">
                <a16:creationId xmlns:a16="http://schemas.microsoft.com/office/drawing/2014/main" id="{B601A6AC-C914-4BD1-8466-F70CE575C2CA}"/>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90959021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5E368-3D9E-44BE-B2EB-E77D89FF6C7F}"/>
              </a:ext>
            </a:extLst>
          </p:cNvPr>
          <p:cNvSpPr>
            <a:spLocks noGrp="1"/>
          </p:cNvSpPr>
          <p:nvPr>
            <p:ph type="title"/>
          </p:nvPr>
        </p:nvSpPr>
        <p:spPr/>
        <p:txBody>
          <a:bodyPr/>
          <a:lstStyle/>
          <a:p>
            <a:r>
              <a:rPr lang="en-US" dirty="0"/>
              <a:t>Polymorphism</a:t>
            </a:r>
          </a:p>
        </p:txBody>
      </p:sp>
      <p:sp>
        <p:nvSpPr>
          <p:cNvPr id="4" name="Rectangle: Rounded Corners 3">
            <a:extLst>
              <a:ext uri="{FF2B5EF4-FFF2-40B4-BE49-F238E27FC236}">
                <a16:creationId xmlns:a16="http://schemas.microsoft.com/office/drawing/2014/main" id="{E14FE20E-87C1-40E1-A07A-2D50C819B6ED}"/>
              </a:ext>
            </a:extLst>
          </p:cNvPr>
          <p:cNvSpPr/>
          <p:nvPr/>
        </p:nvSpPr>
        <p:spPr>
          <a:xfrm>
            <a:off x="5923548" y="1426186"/>
            <a:ext cx="2209801" cy="914400"/>
          </a:xfrm>
          <a:prstGeom prst="roundRect">
            <a:avLst/>
          </a:prstGeom>
          <a:solidFill>
            <a:srgbClr val="F9FC8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Body Level 1"/>
              </a:rPr>
              <a:t>Polymorphism</a:t>
            </a:r>
          </a:p>
        </p:txBody>
      </p:sp>
      <p:sp>
        <p:nvSpPr>
          <p:cNvPr id="5" name="Content Placeholder 4">
            <a:extLst>
              <a:ext uri="{FF2B5EF4-FFF2-40B4-BE49-F238E27FC236}">
                <a16:creationId xmlns:a16="http://schemas.microsoft.com/office/drawing/2014/main" id="{3FD54302-9D1B-4A01-98E9-E6A32B08C173}"/>
              </a:ext>
            </a:extLst>
          </p:cNvPr>
          <p:cNvSpPr>
            <a:spLocks noGrp="1"/>
          </p:cNvSpPr>
          <p:nvPr>
            <p:ph idx="1"/>
          </p:nvPr>
        </p:nvSpPr>
        <p:spPr>
          <a:xfrm>
            <a:off x="4094750" y="3646966"/>
            <a:ext cx="2466975" cy="953106"/>
          </a:xfrm>
          <a:prstGeom prst="round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normAutofit lnSpcReduction="10000"/>
          </a:bodyPr>
          <a:lstStyle/>
          <a:p>
            <a:pPr marL="0" indent="0" algn="ctr">
              <a:buNone/>
            </a:pPr>
            <a:r>
              <a:rPr lang="en-US" dirty="0">
                <a:latin typeface="Body Level 1"/>
              </a:rPr>
              <a:t>Compile Time Polymorphism</a:t>
            </a:r>
          </a:p>
          <a:p>
            <a:pPr marL="0" indent="0" algn="ctr">
              <a:buNone/>
            </a:pPr>
            <a:r>
              <a:rPr lang="en-US" dirty="0">
                <a:latin typeface="Body Level 1"/>
              </a:rPr>
              <a:t>(Static or early binding)</a:t>
            </a:r>
          </a:p>
        </p:txBody>
      </p:sp>
      <p:sp>
        <p:nvSpPr>
          <p:cNvPr id="6" name="Content Placeholder 4">
            <a:extLst>
              <a:ext uri="{FF2B5EF4-FFF2-40B4-BE49-F238E27FC236}">
                <a16:creationId xmlns:a16="http://schemas.microsoft.com/office/drawing/2014/main" id="{182D606C-711F-429C-85E8-5066BF66FC45}"/>
              </a:ext>
            </a:extLst>
          </p:cNvPr>
          <p:cNvSpPr txBox="1">
            <a:spLocks/>
          </p:cNvSpPr>
          <p:nvPr/>
        </p:nvSpPr>
        <p:spPr>
          <a:xfrm>
            <a:off x="7403432" y="3626143"/>
            <a:ext cx="2466976" cy="953105"/>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228600" indent="-228600" algn="l" defTabSz="914400" rtl="0" eaLnBrk="1" latinLnBrk="0" hangingPunct="1">
              <a:lnSpc>
                <a:spcPct val="90000"/>
              </a:lnSpc>
              <a:spcBef>
                <a:spcPts val="1000"/>
              </a:spcBef>
              <a:buClr>
                <a:schemeClr val="accent3"/>
              </a:buClr>
              <a:buFont typeface="Arial" panose="020B0604020202020204" pitchFamily="34" charset="0"/>
              <a:buChar char="•"/>
              <a:defRPr sz="1800" kern="1200" baseline="0">
                <a:solidFill>
                  <a:schemeClr val="lt1"/>
                </a:solidFill>
                <a:latin typeface="+mn-lt"/>
                <a:ea typeface="+mn-ea"/>
                <a:cs typeface="+mn-cs"/>
              </a:defRPr>
            </a:lvl1pPr>
            <a:lvl2pPr marL="685800" indent="-228600" algn="l" defTabSz="914400" rtl="0" eaLnBrk="1" latinLnBrk="0" hangingPunct="1">
              <a:lnSpc>
                <a:spcPct val="90000"/>
              </a:lnSpc>
              <a:spcBef>
                <a:spcPts val="500"/>
              </a:spcBef>
              <a:buClr>
                <a:schemeClr val="accent3"/>
              </a:buClr>
              <a:buSzPct val="100000"/>
              <a:buFont typeface="Wingdings" panose="05000000000000000000" pitchFamily="2" charset="2"/>
              <a:buChar char="§"/>
              <a:defRPr sz="1600" kern="1200" baseline="0">
                <a:solidFill>
                  <a:schemeClr val="lt1"/>
                </a:solidFill>
                <a:latin typeface="+mn-lt"/>
                <a:ea typeface="+mn-ea"/>
                <a:cs typeface="+mn-cs"/>
              </a:defRPr>
            </a:lvl2pPr>
            <a:lvl3pPr marL="1143000" indent="-228600" algn="l" defTabSz="914400" rtl="0" eaLnBrk="1" latinLnBrk="0" hangingPunct="1">
              <a:lnSpc>
                <a:spcPct val="90000"/>
              </a:lnSpc>
              <a:spcBef>
                <a:spcPts val="500"/>
              </a:spcBef>
              <a:buClr>
                <a:schemeClr val="accent3"/>
              </a:buClr>
              <a:buSzPct val="80000"/>
              <a:buFont typeface="Courier New" panose="02070309020205020404" pitchFamily="49" charset="0"/>
              <a:buChar char="o"/>
              <a:defRPr sz="1500" kern="1200" baseline="0">
                <a:solidFill>
                  <a:schemeClr val="lt1"/>
                </a:solidFill>
                <a:latin typeface="+mn-lt"/>
                <a:ea typeface="+mn-ea"/>
                <a:cs typeface="+mn-cs"/>
              </a:defRPr>
            </a:lvl3pPr>
            <a:lvl4pPr marL="1600200" indent="-228600" algn="l" defTabSz="914400" rtl="0" eaLnBrk="1" latinLnBrk="0" hangingPunct="1">
              <a:lnSpc>
                <a:spcPct val="90000"/>
              </a:lnSpc>
              <a:spcBef>
                <a:spcPts val="500"/>
              </a:spcBef>
              <a:buClr>
                <a:schemeClr val="accent3"/>
              </a:buClr>
              <a:buSzPct val="60000"/>
              <a:buFont typeface="Wingdings" panose="05000000000000000000" pitchFamily="2" charset="2"/>
              <a:buChar char="q"/>
              <a:defRPr sz="1400" kern="1200" baseline="0">
                <a:solidFill>
                  <a:schemeClr val="lt1"/>
                </a:solidFill>
                <a:latin typeface="+mn-lt"/>
                <a:ea typeface="+mn-ea"/>
                <a:cs typeface="+mn-cs"/>
              </a:defRPr>
            </a:lvl4pPr>
            <a:lvl5pPr marL="2057400" indent="-228600" algn="l" defTabSz="914400" rtl="0" eaLnBrk="1" latinLnBrk="0" hangingPunct="1">
              <a:lnSpc>
                <a:spcPct val="90000"/>
              </a:lnSpc>
              <a:spcBef>
                <a:spcPts val="500"/>
              </a:spcBef>
              <a:buClr>
                <a:schemeClr val="accent3"/>
              </a:buClr>
              <a:buFont typeface="Arial" panose="020B0604020202020204" pitchFamily="34" charset="0"/>
              <a:buChar char="-"/>
              <a:defRPr sz="1200" kern="1200" baseline="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lgn="ctr">
              <a:buNone/>
            </a:pPr>
            <a:r>
              <a:rPr lang="en-US" dirty="0">
                <a:latin typeface="Body Level 1"/>
              </a:rPr>
              <a:t>Runtime Polymorphism</a:t>
            </a:r>
          </a:p>
          <a:p>
            <a:pPr marL="0" indent="0" algn="ctr">
              <a:buNone/>
            </a:pPr>
            <a:r>
              <a:rPr lang="en-US" dirty="0">
                <a:latin typeface="Body Level 1"/>
              </a:rPr>
              <a:t> (Dynamic or late binding)</a:t>
            </a:r>
          </a:p>
        </p:txBody>
      </p:sp>
      <p:sp>
        <p:nvSpPr>
          <p:cNvPr id="9" name="Arrow: Bent-Up 8">
            <a:extLst>
              <a:ext uri="{FF2B5EF4-FFF2-40B4-BE49-F238E27FC236}">
                <a16:creationId xmlns:a16="http://schemas.microsoft.com/office/drawing/2014/main" id="{699FB163-63C3-40B9-A11C-A3075FA88579}"/>
              </a:ext>
            </a:extLst>
          </p:cNvPr>
          <p:cNvSpPr/>
          <p:nvPr/>
        </p:nvSpPr>
        <p:spPr>
          <a:xfrm flipH="1" flipV="1">
            <a:off x="5105399" y="3020624"/>
            <a:ext cx="1672391" cy="626341"/>
          </a:xfrm>
          <a:prstGeom prst="bentUpArrow">
            <a:avLst>
              <a:gd name="adj1" fmla="val 25000"/>
              <a:gd name="adj2" fmla="val 46821"/>
              <a:gd name="adj3" fmla="val 25000"/>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Arrow: Bent-Up 10">
            <a:extLst>
              <a:ext uri="{FF2B5EF4-FFF2-40B4-BE49-F238E27FC236}">
                <a16:creationId xmlns:a16="http://schemas.microsoft.com/office/drawing/2014/main" id="{FC87B682-506F-45B9-8076-7CFB64E18A98}"/>
              </a:ext>
            </a:extLst>
          </p:cNvPr>
          <p:cNvSpPr/>
          <p:nvPr/>
        </p:nvSpPr>
        <p:spPr>
          <a:xfrm flipV="1">
            <a:off x="6777790" y="3009154"/>
            <a:ext cx="2057400" cy="602345"/>
          </a:xfrm>
          <a:prstGeom prst="bentUpArrow">
            <a:avLst>
              <a:gd name="adj1" fmla="val 25000"/>
              <a:gd name="adj2" fmla="val 50000"/>
              <a:gd name="adj3" fmla="val 25000"/>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19F10A3D-0317-45C9-92FD-F4050840C2E9}"/>
              </a:ext>
            </a:extLst>
          </p:cNvPr>
          <p:cNvSpPr/>
          <p:nvPr/>
        </p:nvSpPr>
        <p:spPr>
          <a:xfrm>
            <a:off x="6855997" y="2340587"/>
            <a:ext cx="172452" cy="679969"/>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ontent Placeholder 2">
            <a:extLst>
              <a:ext uri="{FF2B5EF4-FFF2-40B4-BE49-F238E27FC236}">
                <a16:creationId xmlns:a16="http://schemas.microsoft.com/office/drawing/2014/main" id="{35A2000B-33F4-43E9-9EDC-6629EB97362A}"/>
              </a:ext>
            </a:extLst>
          </p:cNvPr>
          <p:cNvSpPr txBox="1">
            <a:spLocks/>
          </p:cNvSpPr>
          <p:nvPr/>
        </p:nvSpPr>
        <p:spPr>
          <a:xfrm>
            <a:off x="324091" y="1219200"/>
            <a:ext cx="3562109" cy="3802606"/>
          </a:xfrm>
          <a:prstGeom prst="rect">
            <a:avLst/>
          </a:prstGeom>
        </p:spPr>
        <p:txBody>
          <a:bodyPr vert="horz" lIns="0" tIns="0" rIns="0" bIns="0" rtlCol="0">
            <a:normAutofit/>
          </a:bodyPr>
          <a:lstStyle>
            <a:lvl1pPr marL="228600" indent="-228600" algn="l" defTabSz="914400" rtl="0" eaLnBrk="1" latinLnBrk="0" hangingPunct="1">
              <a:lnSpc>
                <a:spcPct val="90000"/>
              </a:lnSpc>
              <a:spcBef>
                <a:spcPts val="1000"/>
              </a:spcBef>
              <a:buClr>
                <a:schemeClr val="accent3"/>
              </a:buClr>
              <a:buFont typeface="Arial" panose="020B0604020202020204" pitchFamily="34" charset="0"/>
              <a:buChar char="•"/>
              <a:defRPr sz="1800" kern="1200" baseline="0">
                <a:solidFill>
                  <a:schemeClr val="tx1"/>
                </a:solidFill>
                <a:latin typeface="Body Level 1"/>
                <a:ea typeface="+mn-ea"/>
                <a:cs typeface="+mn-cs"/>
              </a:defRPr>
            </a:lvl1pPr>
            <a:lvl2pPr marL="685800" indent="-228600" algn="l" defTabSz="914400" rtl="0" eaLnBrk="1" latinLnBrk="0" hangingPunct="1">
              <a:lnSpc>
                <a:spcPct val="90000"/>
              </a:lnSpc>
              <a:spcBef>
                <a:spcPts val="500"/>
              </a:spcBef>
              <a:buClr>
                <a:schemeClr val="accent3"/>
              </a:buClr>
              <a:buSzPct val="100000"/>
              <a:buFont typeface="Wingdings" panose="05000000000000000000" pitchFamily="2" charset="2"/>
              <a:buChar char="§"/>
              <a:defRPr sz="1600" kern="1200" baseline="0">
                <a:solidFill>
                  <a:schemeClr val="tx1"/>
                </a:solidFill>
                <a:latin typeface="Body Level 2"/>
                <a:ea typeface="+mn-ea"/>
                <a:cs typeface="+mn-cs"/>
              </a:defRPr>
            </a:lvl2pPr>
            <a:lvl3pPr marL="1143000" indent="-228600" algn="l" defTabSz="914400" rtl="0" eaLnBrk="1" latinLnBrk="0" hangingPunct="1">
              <a:lnSpc>
                <a:spcPct val="90000"/>
              </a:lnSpc>
              <a:spcBef>
                <a:spcPts val="500"/>
              </a:spcBef>
              <a:buClr>
                <a:schemeClr val="accent3"/>
              </a:buClr>
              <a:buSzPct val="80000"/>
              <a:buFont typeface="Courier New" panose="02070309020205020404" pitchFamily="49" charset="0"/>
              <a:buChar char="o"/>
              <a:defRPr sz="1500" kern="1200" baseline="0">
                <a:solidFill>
                  <a:schemeClr val="tx1"/>
                </a:solidFill>
                <a:latin typeface="Body Level 3"/>
                <a:ea typeface="+mn-ea"/>
                <a:cs typeface="+mn-cs"/>
              </a:defRPr>
            </a:lvl3pPr>
            <a:lvl4pPr marL="1600200" indent="-228600" algn="l" defTabSz="914400" rtl="0" eaLnBrk="1" latinLnBrk="0" hangingPunct="1">
              <a:lnSpc>
                <a:spcPct val="90000"/>
              </a:lnSpc>
              <a:spcBef>
                <a:spcPts val="500"/>
              </a:spcBef>
              <a:buClr>
                <a:schemeClr val="accent3"/>
              </a:buClr>
              <a:buSzPct val="60000"/>
              <a:buFont typeface="Wingdings" panose="05000000000000000000" pitchFamily="2" charset="2"/>
              <a:buChar char="q"/>
              <a:defRPr sz="1400" kern="1200" baseline="0">
                <a:solidFill>
                  <a:schemeClr val="tx1"/>
                </a:solidFill>
                <a:latin typeface="Body Level 4"/>
                <a:ea typeface="+mn-ea"/>
                <a:cs typeface="+mn-cs"/>
              </a:defRPr>
            </a:lvl4pPr>
            <a:lvl5pPr marL="2057400" indent="-228600" algn="l" defTabSz="914400" rtl="0" eaLnBrk="1" latinLnBrk="0" hangingPunct="1">
              <a:lnSpc>
                <a:spcPct val="90000"/>
              </a:lnSpc>
              <a:spcBef>
                <a:spcPts val="500"/>
              </a:spcBef>
              <a:buClr>
                <a:schemeClr val="accent3"/>
              </a:buClr>
              <a:buFont typeface="Arial" panose="020B0604020202020204" pitchFamily="34" charset="0"/>
              <a:buChar char="-"/>
              <a:defRPr sz="1200" kern="1200" baseline="0">
                <a:solidFill>
                  <a:schemeClr val="tx1"/>
                </a:solidFill>
                <a:latin typeface="Body Level 5"/>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base"/>
            <a:r>
              <a:rPr lang="en-US" dirty="0"/>
              <a:t>Polymorphism refers to the ability of OOPs programming languages to differentiate between entities with the same name efficiently. It can be achieved in two ways.</a:t>
            </a:r>
          </a:p>
          <a:p>
            <a:pPr fontAlgn="base"/>
            <a:r>
              <a:rPr lang="en-US" dirty="0"/>
              <a:t>Static binding is done during compile-time while dynamic binding is done during run-time.</a:t>
            </a:r>
          </a:p>
          <a:p>
            <a:pPr fontAlgn="base"/>
            <a:r>
              <a:rPr lang="en-US" dirty="0"/>
              <a:t>private, final , static methods and variables use static binding and bonded by compiler while overridden methods are bonded during runtime based upon type of runtime object</a:t>
            </a:r>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185599795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14051-B811-483F-8BA2-12FFCD503E5D}"/>
              </a:ext>
            </a:extLst>
          </p:cNvPr>
          <p:cNvSpPr>
            <a:spLocks noGrp="1"/>
          </p:cNvSpPr>
          <p:nvPr>
            <p:ph type="title"/>
          </p:nvPr>
        </p:nvSpPr>
        <p:spPr/>
        <p:txBody>
          <a:bodyPr/>
          <a:lstStyle/>
          <a:p>
            <a:r>
              <a:rPr lang="en-US" dirty="0"/>
              <a:t>Compile Time Polymorphism (Method Overloading)</a:t>
            </a:r>
          </a:p>
        </p:txBody>
      </p:sp>
      <p:sp>
        <p:nvSpPr>
          <p:cNvPr id="3" name="Content Placeholder 2">
            <a:extLst>
              <a:ext uri="{FF2B5EF4-FFF2-40B4-BE49-F238E27FC236}">
                <a16:creationId xmlns:a16="http://schemas.microsoft.com/office/drawing/2014/main" id="{6ADFC4E4-C13F-4D2B-84B9-C06E571EF168}"/>
              </a:ext>
            </a:extLst>
          </p:cNvPr>
          <p:cNvSpPr>
            <a:spLocks noGrp="1"/>
          </p:cNvSpPr>
          <p:nvPr>
            <p:ph idx="1"/>
          </p:nvPr>
        </p:nvSpPr>
        <p:spPr>
          <a:xfrm>
            <a:off x="324091" y="1325388"/>
            <a:ext cx="3638309" cy="4844623"/>
          </a:xfrm>
        </p:spPr>
        <p:txBody>
          <a:bodyPr>
            <a:normAutofit lnSpcReduction="10000"/>
          </a:bodyPr>
          <a:lstStyle/>
          <a:p>
            <a:r>
              <a:rPr lang="en-US" dirty="0"/>
              <a:t>Method overloading is one of the ways in which Java supports Compile Time Polymorphism.</a:t>
            </a:r>
          </a:p>
          <a:p>
            <a:r>
              <a:rPr lang="en-US" dirty="0"/>
              <a:t>Two or more method in a class have same name but different parameters.</a:t>
            </a:r>
          </a:p>
          <a:p>
            <a:r>
              <a:rPr lang="en-US" dirty="0"/>
              <a:t> Overloading always occur in the same class(unlike method overriding).</a:t>
            </a:r>
          </a:p>
          <a:p>
            <a:r>
              <a:rPr lang="en-US" dirty="0"/>
              <a:t>Method overloading can be done by changing number of arguments or by changing the data type of arguments.</a:t>
            </a:r>
          </a:p>
          <a:p>
            <a:r>
              <a:rPr lang="en-US" dirty="0"/>
              <a:t>If two or more method have same name and same parameter list </a:t>
            </a:r>
            <a:r>
              <a:rPr lang="en-US" b="1" dirty="0"/>
              <a:t>but differs in return type are not</a:t>
            </a:r>
            <a:r>
              <a:rPr lang="en-US" dirty="0"/>
              <a:t> said to be overloaded method</a:t>
            </a:r>
          </a:p>
          <a:p>
            <a:r>
              <a:rPr lang="en-US" dirty="0"/>
              <a:t>Overloaded method can have different access modifiers.</a:t>
            </a:r>
          </a:p>
          <a:p>
            <a:endParaRPr lang="en-US" dirty="0"/>
          </a:p>
        </p:txBody>
      </p:sp>
      <p:pic>
        <p:nvPicPr>
          <p:cNvPr id="4" name="Picture 3">
            <a:extLst>
              <a:ext uri="{FF2B5EF4-FFF2-40B4-BE49-F238E27FC236}">
                <a16:creationId xmlns:a16="http://schemas.microsoft.com/office/drawing/2014/main" id="{51C05A81-9397-4360-BE5C-43DA48F08453}"/>
              </a:ext>
            </a:extLst>
          </p:cNvPr>
          <p:cNvPicPr>
            <a:picLocks noChangeAspect="1"/>
          </p:cNvPicPr>
          <p:nvPr/>
        </p:nvPicPr>
        <p:blipFill>
          <a:blip r:embed="rId2"/>
          <a:stretch>
            <a:fillRect/>
          </a:stretch>
        </p:blipFill>
        <p:spPr>
          <a:xfrm>
            <a:off x="4114800" y="1325388"/>
            <a:ext cx="5699470" cy="2837399"/>
          </a:xfrm>
          <a:prstGeom prst="rect">
            <a:avLst/>
          </a:prstGeom>
          <a:ln>
            <a:solidFill>
              <a:schemeClr val="tx1"/>
            </a:solidFill>
          </a:ln>
        </p:spPr>
      </p:pic>
      <p:sp>
        <p:nvSpPr>
          <p:cNvPr id="5" name="TextBox 4">
            <a:extLst>
              <a:ext uri="{FF2B5EF4-FFF2-40B4-BE49-F238E27FC236}">
                <a16:creationId xmlns:a16="http://schemas.microsoft.com/office/drawing/2014/main" id="{EF0926A3-C282-4706-8FE6-66BF88B69811}"/>
              </a:ext>
            </a:extLst>
          </p:cNvPr>
          <p:cNvSpPr txBox="1"/>
          <p:nvPr/>
        </p:nvSpPr>
        <p:spPr>
          <a:xfrm>
            <a:off x="6458029" y="4259767"/>
            <a:ext cx="1498286" cy="369332"/>
          </a:xfrm>
          <a:prstGeom prst="rect">
            <a:avLst/>
          </a:prstGeom>
          <a:noFill/>
        </p:spPr>
        <p:txBody>
          <a:bodyPr wrap="square" rtlCol="0">
            <a:spAutoFit/>
          </a:bodyPr>
          <a:lstStyle/>
          <a:p>
            <a:r>
              <a:rPr lang="en-US" dirty="0">
                <a:latin typeface="Body Level 1"/>
              </a:rPr>
              <a:t>Code Snippet</a:t>
            </a:r>
          </a:p>
        </p:txBody>
      </p:sp>
      <p:pic>
        <p:nvPicPr>
          <p:cNvPr id="6" name="Picture 5">
            <a:extLst>
              <a:ext uri="{FF2B5EF4-FFF2-40B4-BE49-F238E27FC236}">
                <a16:creationId xmlns:a16="http://schemas.microsoft.com/office/drawing/2014/main" id="{1215FA28-CFB6-452F-A66C-982AD5E4C242}"/>
              </a:ext>
            </a:extLst>
          </p:cNvPr>
          <p:cNvPicPr>
            <a:picLocks noChangeAspect="1"/>
          </p:cNvPicPr>
          <p:nvPr/>
        </p:nvPicPr>
        <p:blipFill>
          <a:blip r:embed="rId3"/>
          <a:stretch>
            <a:fillRect/>
          </a:stretch>
        </p:blipFill>
        <p:spPr>
          <a:xfrm>
            <a:off x="6309070" y="4969447"/>
            <a:ext cx="3505200" cy="685800"/>
          </a:xfrm>
          <a:prstGeom prst="rect">
            <a:avLst/>
          </a:prstGeom>
          <a:ln>
            <a:solidFill>
              <a:schemeClr val="tx1"/>
            </a:solidFill>
          </a:ln>
        </p:spPr>
      </p:pic>
      <p:sp>
        <p:nvSpPr>
          <p:cNvPr id="7" name="TextBox 6">
            <a:extLst>
              <a:ext uri="{FF2B5EF4-FFF2-40B4-BE49-F238E27FC236}">
                <a16:creationId xmlns:a16="http://schemas.microsoft.com/office/drawing/2014/main" id="{3007DB04-504E-4E34-B26F-5362EFF49678}"/>
              </a:ext>
            </a:extLst>
          </p:cNvPr>
          <p:cNvSpPr txBox="1"/>
          <p:nvPr/>
        </p:nvSpPr>
        <p:spPr>
          <a:xfrm>
            <a:off x="7467600" y="5626263"/>
            <a:ext cx="1498286" cy="369332"/>
          </a:xfrm>
          <a:prstGeom prst="rect">
            <a:avLst/>
          </a:prstGeom>
          <a:noFill/>
        </p:spPr>
        <p:txBody>
          <a:bodyPr wrap="square" rtlCol="0">
            <a:spAutoFit/>
          </a:bodyPr>
          <a:lstStyle/>
          <a:p>
            <a:r>
              <a:rPr lang="en-US" dirty="0">
                <a:latin typeface="Body Level 1"/>
              </a:rPr>
              <a:t>Output</a:t>
            </a:r>
          </a:p>
        </p:txBody>
      </p:sp>
    </p:spTree>
    <p:extLst>
      <p:ext uri="{BB962C8B-B14F-4D97-AF65-F5344CB8AC3E}">
        <p14:creationId xmlns:p14="http://schemas.microsoft.com/office/powerpoint/2010/main" val="155121926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9022C-2E2A-44C6-9A56-EBBC0A50AB23}"/>
              </a:ext>
            </a:extLst>
          </p:cNvPr>
          <p:cNvSpPr>
            <a:spLocks noGrp="1"/>
          </p:cNvSpPr>
          <p:nvPr>
            <p:ph type="title"/>
          </p:nvPr>
        </p:nvSpPr>
        <p:spPr/>
        <p:txBody>
          <a:bodyPr/>
          <a:lstStyle/>
          <a:p>
            <a:r>
              <a:rPr lang="en-US" dirty="0"/>
              <a:t>Runtime Polymorphism (Method Overriding )</a:t>
            </a:r>
          </a:p>
        </p:txBody>
      </p:sp>
      <p:sp>
        <p:nvSpPr>
          <p:cNvPr id="3" name="Content Placeholder 2">
            <a:extLst>
              <a:ext uri="{FF2B5EF4-FFF2-40B4-BE49-F238E27FC236}">
                <a16:creationId xmlns:a16="http://schemas.microsoft.com/office/drawing/2014/main" id="{D98E6B82-CD03-4663-965D-9E07CCC34E8A}"/>
              </a:ext>
            </a:extLst>
          </p:cNvPr>
          <p:cNvSpPr>
            <a:spLocks noGrp="1"/>
          </p:cNvSpPr>
          <p:nvPr>
            <p:ph idx="1"/>
          </p:nvPr>
        </p:nvSpPr>
        <p:spPr>
          <a:xfrm>
            <a:off x="99502" y="1295400"/>
            <a:ext cx="5086109" cy="4874611"/>
          </a:xfrm>
        </p:spPr>
        <p:txBody>
          <a:bodyPr>
            <a:normAutofit lnSpcReduction="10000"/>
          </a:bodyPr>
          <a:lstStyle/>
          <a:p>
            <a:pPr fontAlgn="base"/>
            <a:r>
              <a:rPr lang="en-US" dirty="0"/>
              <a:t>Method overriding is one of the ways in which Java supports Runtime Polymorphism. It is the mechanism by which a call to an overridden method is resolved at run time, rather than compile time.</a:t>
            </a:r>
          </a:p>
          <a:p>
            <a:pPr fontAlgn="base"/>
            <a:r>
              <a:rPr lang="en-US" dirty="0"/>
              <a:t>When an overridden method is called through a superclass reference, Java determines which version(superclass/subclasses) of that method is to be executed based upon the type of the object being referred to at the time the call occurs. Thus, this determination is made at run time.</a:t>
            </a:r>
          </a:p>
          <a:p>
            <a:pPr fontAlgn="base"/>
            <a:r>
              <a:rPr lang="en-US" dirty="0"/>
              <a:t>At run-time, it depends on the type of the object being referred to (not the type of the reference variable) that determines which version of an overridden method will be executed</a:t>
            </a:r>
          </a:p>
          <a:p>
            <a:pPr fontAlgn="base"/>
            <a:r>
              <a:rPr lang="en-US" dirty="0"/>
              <a:t>A superclass reference variable can refer to a subclass object. This is also known as upcasting. Java uses this fact to resolve calls to overridden methods at run time.</a:t>
            </a:r>
          </a:p>
          <a:p>
            <a:endParaRPr lang="en-US" dirty="0"/>
          </a:p>
        </p:txBody>
      </p:sp>
      <p:pic>
        <p:nvPicPr>
          <p:cNvPr id="4" name="Picture 3">
            <a:extLst>
              <a:ext uri="{FF2B5EF4-FFF2-40B4-BE49-F238E27FC236}">
                <a16:creationId xmlns:a16="http://schemas.microsoft.com/office/drawing/2014/main" id="{BA894B9E-9B66-4D5E-94F3-54F93DD6627F}"/>
              </a:ext>
            </a:extLst>
          </p:cNvPr>
          <p:cNvPicPr>
            <a:picLocks noChangeAspect="1"/>
          </p:cNvPicPr>
          <p:nvPr/>
        </p:nvPicPr>
        <p:blipFill>
          <a:blip r:embed="rId2"/>
          <a:stretch>
            <a:fillRect/>
          </a:stretch>
        </p:blipFill>
        <p:spPr>
          <a:xfrm>
            <a:off x="5248540" y="1295400"/>
            <a:ext cx="4590042" cy="2914650"/>
          </a:xfrm>
          <a:prstGeom prst="rect">
            <a:avLst/>
          </a:prstGeom>
          <a:ln>
            <a:solidFill>
              <a:schemeClr val="tx1"/>
            </a:solidFill>
          </a:ln>
        </p:spPr>
      </p:pic>
    </p:spTree>
    <p:extLst>
      <p:ext uri="{BB962C8B-B14F-4D97-AF65-F5344CB8AC3E}">
        <p14:creationId xmlns:p14="http://schemas.microsoft.com/office/powerpoint/2010/main" val="50823382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C3A00-3651-4D08-8717-135F784809F1}"/>
              </a:ext>
            </a:extLst>
          </p:cNvPr>
          <p:cNvSpPr>
            <a:spLocks noGrp="1"/>
          </p:cNvSpPr>
          <p:nvPr>
            <p:ph type="title"/>
          </p:nvPr>
        </p:nvSpPr>
        <p:spPr/>
        <p:txBody>
          <a:bodyPr/>
          <a:lstStyle/>
          <a:p>
            <a:r>
              <a:rPr lang="en-US" dirty="0"/>
              <a:t>Method Overriding Diagram</a:t>
            </a:r>
          </a:p>
        </p:txBody>
      </p:sp>
      <p:sp>
        <p:nvSpPr>
          <p:cNvPr id="24" name="TextBox 23">
            <a:extLst>
              <a:ext uri="{FF2B5EF4-FFF2-40B4-BE49-F238E27FC236}">
                <a16:creationId xmlns:a16="http://schemas.microsoft.com/office/drawing/2014/main" id="{9D6DCBE4-F72D-4285-A175-1EB9919BE966}"/>
              </a:ext>
            </a:extLst>
          </p:cNvPr>
          <p:cNvSpPr txBox="1"/>
          <p:nvPr/>
        </p:nvSpPr>
        <p:spPr>
          <a:xfrm>
            <a:off x="307969" y="4982280"/>
            <a:ext cx="1596190" cy="369332"/>
          </a:xfrm>
          <a:prstGeom prst="rect">
            <a:avLst/>
          </a:prstGeom>
          <a:noFill/>
        </p:spPr>
        <p:txBody>
          <a:bodyPr wrap="square" rtlCol="0">
            <a:spAutoFit/>
          </a:bodyPr>
          <a:lstStyle/>
          <a:p>
            <a:r>
              <a:rPr lang="en-US" dirty="0">
                <a:latin typeface="Body Level 1"/>
              </a:rPr>
              <a:t>Square class</a:t>
            </a:r>
          </a:p>
        </p:txBody>
      </p:sp>
      <p:grpSp>
        <p:nvGrpSpPr>
          <p:cNvPr id="34" name="Group 33">
            <a:extLst>
              <a:ext uri="{FF2B5EF4-FFF2-40B4-BE49-F238E27FC236}">
                <a16:creationId xmlns:a16="http://schemas.microsoft.com/office/drawing/2014/main" id="{CC5FFE16-8197-4784-A377-8759288D2BD3}"/>
              </a:ext>
            </a:extLst>
          </p:cNvPr>
          <p:cNvGrpSpPr/>
          <p:nvPr/>
        </p:nvGrpSpPr>
        <p:grpSpPr>
          <a:xfrm>
            <a:off x="344144" y="1536040"/>
            <a:ext cx="5496802" cy="3781768"/>
            <a:chOff x="994610" y="1489343"/>
            <a:chExt cx="9015966" cy="4317920"/>
          </a:xfrm>
        </p:grpSpPr>
        <p:sp>
          <p:nvSpPr>
            <p:cNvPr id="4" name="Rectangle 3">
              <a:extLst>
                <a:ext uri="{FF2B5EF4-FFF2-40B4-BE49-F238E27FC236}">
                  <a16:creationId xmlns:a16="http://schemas.microsoft.com/office/drawing/2014/main" id="{6F544043-173E-47A1-8592-43222403EAD3}"/>
                </a:ext>
              </a:extLst>
            </p:cNvPr>
            <p:cNvSpPr/>
            <p:nvPr/>
          </p:nvSpPr>
          <p:spPr>
            <a:xfrm>
              <a:off x="4034404" y="1489343"/>
              <a:ext cx="1371600" cy="819159"/>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Body Level 1"/>
                </a:rPr>
                <a:t>draw()</a:t>
              </a:r>
            </a:p>
          </p:txBody>
        </p:sp>
        <p:sp>
          <p:nvSpPr>
            <p:cNvPr id="6" name="Rectangle 5">
              <a:extLst>
                <a:ext uri="{FF2B5EF4-FFF2-40B4-BE49-F238E27FC236}">
                  <a16:creationId xmlns:a16="http://schemas.microsoft.com/office/drawing/2014/main" id="{82CB0B18-5E4A-4F84-B15A-ED92A94FAA10}"/>
                </a:ext>
              </a:extLst>
            </p:cNvPr>
            <p:cNvSpPr/>
            <p:nvPr/>
          </p:nvSpPr>
          <p:spPr>
            <a:xfrm>
              <a:off x="994610" y="4233636"/>
              <a:ext cx="1599111" cy="1143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r>
                <a:rPr lang="en-US" dirty="0">
                  <a:latin typeface="Body Level 1"/>
                </a:rPr>
                <a:t>draw()</a:t>
              </a:r>
            </a:p>
          </p:txBody>
        </p:sp>
        <p:sp>
          <p:nvSpPr>
            <p:cNvPr id="7" name="Oval 6">
              <a:extLst>
                <a:ext uri="{FF2B5EF4-FFF2-40B4-BE49-F238E27FC236}">
                  <a16:creationId xmlns:a16="http://schemas.microsoft.com/office/drawing/2014/main" id="{CB837CE2-16B3-41DE-B791-8FD2C9F5C12F}"/>
                </a:ext>
              </a:extLst>
            </p:cNvPr>
            <p:cNvSpPr/>
            <p:nvPr/>
          </p:nvSpPr>
          <p:spPr>
            <a:xfrm>
              <a:off x="4136055" y="4013970"/>
              <a:ext cx="1863789" cy="1371600"/>
            </a:xfrm>
            <a:prstGeom prst="ellipse">
              <a:avLst/>
            </a:prstGeom>
            <a:solidFill>
              <a:srgbClr val="F9FC8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Body Level 1"/>
              </a:endParaRPr>
            </a:p>
            <a:p>
              <a:pPr algn="ctr"/>
              <a:endParaRPr lang="en-US" dirty="0">
                <a:solidFill>
                  <a:schemeClr val="tx1"/>
                </a:solidFill>
                <a:latin typeface="Body Level 1"/>
              </a:endParaRPr>
            </a:p>
            <a:p>
              <a:pPr algn="ctr"/>
              <a:r>
                <a:rPr lang="en-US" dirty="0">
                  <a:solidFill>
                    <a:schemeClr val="tx1"/>
                  </a:solidFill>
                  <a:latin typeface="Body Level 1"/>
                </a:rPr>
                <a:t>draw()</a:t>
              </a:r>
            </a:p>
            <a:p>
              <a:pPr algn="ctr"/>
              <a:endParaRPr lang="en-US" dirty="0">
                <a:latin typeface="Body Level 1"/>
              </a:endParaRPr>
            </a:p>
          </p:txBody>
        </p:sp>
        <p:sp>
          <p:nvSpPr>
            <p:cNvPr id="8" name="Right Triangle 7">
              <a:extLst>
                <a:ext uri="{FF2B5EF4-FFF2-40B4-BE49-F238E27FC236}">
                  <a16:creationId xmlns:a16="http://schemas.microsoft.com/office/drawing/2014/main" id="{C0559977-56CC-46C4-84D4-EC04182F6E30}"/>
                </a:ext>
              </a:extLst>
            </p:cNvPr>
            <p:cNvSpPr/>
            <p:nvPr/>
          </p:nvSpPr>
          <p:spPr>
            <a:xfrm>
              <a:off x="7354610" y="3965736"/>
              <a:ext cx="2655966" cy="1270770"/>
            </a:xfrm>
            <a:prstGeom prst="rtTriangl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latin typeface="Body Level 1"/>
                </a:rPr>
                <a:t>draw()</a:t>
              </a:r>
            </a:p>
          </p:txBody>
        </p:sp>
        <p:cxnSp>
          <p:nvCxnSpPr>
            <p:cNvPr id="12" name="Straight Arrow Connector 11">
              <a:extLst>
                <a:ext uri="{FF2B5EF4-FFF2-40B4-BE49-F238E27FC236}">
                  <a16:creationId xmlns:a16="http://schemas.microsoft.com/office/drawing/2014/main" id="{A552EAD0-8A66-480E-92F3-AF5E8BCE8271}"/>
                </a:ext>
              </a:extLst>
            </p:cNvPr>
            <p:cNvCxnSpPr>
              <a:cxnSpLocks/>
            </p:cNvCxnSpPr>
            <p:nvPr/>
          </p:nvCxnSpPr>
          <p:spPr>
            <a:xfrm flipV="1">
              <a:off x="1954267" y="2334600"/>
              <a:ext cx="2008133" cy="18442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5C45F525-B4F4-4CFD-BC0F-20C87DF5F515}"/>
                </a:ext>
              </a:extLst>
            </p:cNvPr>
            <p:cNvCxnSpPr>
              <a:cxnSpLocks/>
              <a:stCxn id="7" idx="0"/>
            </p:cNvCxnSpPr>
            <p:nvPr/>
          </p:nvCxnSpPr>
          <p:spPr>
            <a:xfrm flipV="1">
              <a:off x="5067949" y="2692964"/>
              <a:ext cx="0" cy="13210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9DE43621-069E-442A-978C-EAEF6996D464}"/>
                </a:ext>
              </a:extLst>
            </p:cNvPr>
            <p:cNvCxnSpPr>
              <a:cxnSpLocks/>
              <a:stCxn id="8" idx="0"/>
            </p:cNvCxnSpPr>
            <p:nvPr/>
          </p:nvCxnSpPr>
          <p:spPr>
            <a:xfrm flipH="1" flipV="1">
              <a:off x="5763309" y="2692965"/>
              <a:ext cx="1591301" cy="12727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92A28F4F-B199-49B6-8000-B7174327D289}"/>
                </a:ext>
              </a:extLst>
            </p:cNvPr>
            <p:cNvSpPr txBox="1"/>
            <p:nvPr/>
          </p:nvSpPr>
          <p:spPr>
            <a:xfrm>
              <a:off x="4419598" y="5385570"/>
              <a:ext cx="2134768" cy="421693"/>
            </a:xfrm>
            <a:prstGeom prst="rect">
              <a:avLst/>
            </a:prstGeom>
            <a:noFill/>
          </p:spPr>
          <p:txBody>
            <a:bodyPr wrap="square" rtlCol="0">
              <a:spAutoFit/>
            </a:bodyPr>
            <a:lstStyle/>
            <a:p>
              <a:r>
                <a:rPr lang="en-US" dirty="0">
                  <a:latin typeface="Body Level 1"/>
                </a:rPr>
                <a:t>Circle class</a:t>
              </a:r>
            </a:p>
          </p:txBody>
        </p:sp>
        <p:sp>
          <p:nvSpPr>
            <p:cNvPr id="26" name="TextBox 25">
              <a:extLst>
                <a:ext uri="{FF2B5EF4-FFF2-40B4-BE49-F238E27FC236}">
                  <a16:creationId xmlns:a16="http://schemas.microsoft.com/office/drawing/2014/main" id="{3EA5ED09-9A09-4768-B51C-84B059865874}"/>
                </a:ext>
              </a:extLst>
            </p:cNvPr>
            <p:cNvSpPr txBox="1"/>
            <p:nvPr/>
          </p:nvSpPr>
          <p:spPr>
            <a:xfrm>
              <a:off x="7354610" y="5281769"/>
              <a:ext cx="2432543" cy="421693"/>
            </a:xfrm>
            <a:prstGeom prst="rect">
              <a:avLst/>
            </a:prstGeom>
            <a:noFill/>
          </p:spPr>
          <p:txBody>
            <a:bodyPr wrap="square" rtlCol="0">
              <a:spAutoFit/>
            </a:bodyPr>
            <a:lstStyle/>
            <a:p>
              <a:r>
                <a:rPr lang="en-US" dirty="0">
                  <a:latin typeface="Body Level 1"/>
                </a:rPr>
                <a:t>Triangle class</a:t>
              </a:r>
            </a:p>
          </p:txBody>
        </p:sp>
        <p:sp>
          <p:nvSpPr>
            <p:cNvPr id="28" name="Rectangle 27">
              <a:extLst>
                <a:ext uri="{FF2B5EF4-FFF2-40B4-BE49-F238E27FC236}">
                  <a16:creationId xmlns:a16="http://schemas.microsoft.com/office/drawing/2014/main" id="{69E5DAD5-74C4-40D9-B1A6-D8B7F53A6422}"/>
                </a:ext>
              </a:extLst>
            </p:cNvPr>
            <p:cNvSpPr/>
            <p:nvPr/>
          </p:nvSpPr>
          <p:spPr>
            <a:xfrm>
              <a:off x="3974921" y="2323633"/>
              <a:ext cx="2329501" cy="421693"/>
            </a:xfrm>
            <a:prstGeom prst="rect">
              <a:avLst/>
            </a:prstGeom>
          </p:spPr>
          <p:txBody>
            <a:bodyPr wrap="square">
              <a:spAutoFit/>
            </a:bodyPr>
            <a:lstStyle/>
            <a:p>
              <a:r>
                <a:rPr lang="en-US" dirty="0">
                  <a:latin typeface="Body Level 1"/>
                </a:rPr>
                <a:t>Shape class</a:t>
              </a:r>
            </a:p>
          </p:txBody>
        </p:sp>
        <p:sp>
          <p:nvSpPr>
            <p:cNvPr id="31" name="TextBox 30">
              <a:extLst>
                <a:ext uri="{FF2B5EF4-FFF2-40B4-BE49-F238E27FC236}">
                  <a16:creationId xmlns:a16="http://schemas.microsoft.com/office/drawing/2014/main" id="{4BC10913-C065-437B-9ED4-5888B71D1C33}"/>
                </a:ext>
              </a:extLst>
            </p:cNvPr>
            <p:cNvSpPr txBox="1"/>
            <p:nvPr/>
          </p:nvSpPr>
          <p:spPr>
            <a:xfrm>
              <a:off x="1080751" y="3134368"/>
              <a:ext cx="1599111" cy="421693"/>
            </a:xfrm>
            <a:prstGeom prst="rect">
              <a:avLst/>
            </a:prstGeom>
            <a:noFill/>
          </p:spPr>
          <p:txBody>
            <a:bodyPr wrap="square" rtlCol="0">
              <a:spAutoFit/>
            </a:bodyPr>
            <a:lstStyle/>
            <a:p>
              <a:r>
                <a:rPr lang="en-US" dirty="0">
                  <a:latin typeface="Body Level 1"/>
                </a:rPr>
                <a:t>extends</a:t>
              </a:r>
            </a:p>
          </p:txBody>
        </p:sp>
        <p:sp>
          <p:nvSpPr>
            <p:cNvPr id="32" name="TextBox 31">
              <a:extLst>
                <a:ext uri="{FF2B5EF4-FFF2-40B4-BE49-F238E27FC236}">
                  <a16:creationId xmlns:a16="http://schemas.microsoft.com/office/drawing/2014/main" id="{533F51BB-35F3-455A-A67C-228C5161F278}"/>
                </a:ext>
              </a:extLst>
            </p:cNvPr>
            <p:cNvSpPr txBox="1"/>
            <p:nvPr/>
          </p:nvSpPr>
          <p:spPr>
            <a:xfrm>
              <a:off x="3553378" y="3378585"/>
              <a:ext cx="1863789" cy="421693"/>
            </a:xfrm>
            <a:prstGeom prst="rect">
              <a:avLst/>
            </a:prstGeom>
            <a:noFill/>
          </p:spPr>
          <p:txBody>
            <a:bodyPr wrap="square" rtlCol="0">
              <a:spAutoFit/>
            </a:bodyPr>
            <a:lstStyle/>
            <a:p>
              <a:r>
                <a:rPr lang="en-US" dirty="0">
                  <a:latin typeface="Body Level 1"/>
                </a:rPr>
                <a:t>extends</a:t>
              </a:r>
            </a:p>
          </p:txBody>
        </p:sp>
        <p:sp>
          <p:nvSpPr>
            <p:cNvPr id="33" name="TextBox 32">
              <a:extLst>
                <a:ext uri="{FF2B5EF4-FFF2-40B4-BE49-F238E27FC236}">
                  <a16:creationId xmlns:a16="http://schemas.microsoft.com/office/drawing/2014/main" id="{6EF42098-6A57-41F6-8E05-DA5F2D2315F2}"/>
                </a:ext>
              </a:extLst>
            </p:cNvPr>
            <p:cNvSpPr txBox="1"/>
            <p:nvPr/>
          </p:nvSpPr>
          <p:spPr>
            <a:xfrm>
              <a:off x="6868860" y="3167738"/>
              <a:ext cx="1677161" cy="421693"/>
            </a:xfrm>
            <a:prstGeom prst="rect">
              <a:avLst/>
            </a:prstGeom>
            <a:noFill/>
          </p:spPr>
          <p:txBody>
            <a:bodyPr wrap="square" rtlCol="0">
              <a:spAutoFit/>
            </a:bodyPr>
            <a:lstStyle/>
            <a:p>
              <a:r>
                <a:rPr lang="en-US" dirty="0">
                  <a:latin typeface="Body Level 1"/>
                </a:rPr>
                <a:t>extends</a:t>
              </a:r>
            </a:p>
          </p:txBody>
        </p:sp>
      </p:grpSp>
      <p:pic>
        <p:nvPicPr>
          <p:cNvPr id="44" name="Picture 43">
            <a:extLst>
              <a:ext uri="{FF2B5EF4-FFF2-40B4-BE49-F238E27FC236}">
                <a16:creationId xmlns:a16="http://schemas.microsoft.com/office/drawing/2014/main" id="{EA007D1A-D034-4EF2-8BB3-155D9BF7D5DC}"/>
              </a:ext>
            </a:extLst>
          </p:cNvPr>
          <p:cNvPicPr>
            <a:picLocks noChangeAspect="1"/>
          </p:cNvPicPr>
          <p:nvPr/>
        </p:nvPicPr>
        <p:blipFill>
          <a:blip r:embed="rId3"/>
          <a:stretch>
            <a:fillRect/>
          </a:stretch>
        </p:blipFill>
        <p:spPr>
          <a:xfrm>
            <a:off x="5279863" y="1414492"/>
            <a:ext cx="4590042" cy="2914650"/>
          </a:xfrm>
          <a:prstGeom prst="rect">
            <a:avLst/>
          </a:prstGeom>
          <a:ln>
            <a:solidFill>
              <a:schemeClr val="tx1"/>
            </a:solidFill>
          </a:ln>
        </p:spPr>
      </p:pic>
      <p:pic>
        <p:nvPicPr>
          <p:cNvPr id="45" name="Picture 44">
            <a:extLst>
              <a:ext uri="{FF2B5EF4-FFF2-40B4-BE49-F238E27FC236}">
                <a16:creationId xmlns:a16="http://schemas.microsoft.com/office/drawing/2014/main" id="{3C2673CB-02A4-4432-9654-70AB99CB0CFF}"/>
              </a:ext>
            </a:extLst>
          </p:cNvPr>
          <p:cNvPicPr>
            <a:picLocks noChangeAspect="1"/>
          </p:cNvPicPr>
          <p:nvPr/>
        </p:nvPicPr>
        <p:blipFill>
          <a:blip r:embed="rId4"/>
          <a:stretch>
            <a:fillRect/>
          </a:stretch>
        </p:blipFill>
        <p:spPr>
          <a:xfrm>
            <a:off x="5704732" y="5232303"/>
            <a:ext cx="4133850" cy="714375"/>
          </a:xfrm>
          <a:prstGeom prst="rect">
            <a:avLst/>
          </a:prstGeom>
          <a:ln>
            <a:solidFill>
              <a:schemeClr val="tx1"/>
            </a:solidFill>
          </a:ln>
        </p:spPr>
      </p:pic>
      <p:sp>
        <p:nvSpPr>
          <p:cNvPr id="47" name="TextBox 46">
            <a:extLst>
              <a:ext uri="{FF2B5EF4-FFF2-40B4-BE49-F238E27FC236}">
                <a16:creationId xmlns:a16="http://schemas.microsoft.com/office/drawing/2014/main" id="{77C172AA-476E-45BE-917F-AD73B25DB412}"/>
              </a:ext>
            </a:extLst>
          </p:cNvPr>
          <p:cNvSpPr txBox="1"/>
          <p:nvPr/>
        </p:nvSpPr>
        <p:spPr>
          <a:xfrm>
            <a:off x="7391400" y="5939863"/>
            <a:ext cx="1301513" cy="369332"/>
          </a:xfrm>
          <a:prstGeom prst="rect">
            <a:avLst/>
          </a:prstGeom>
          <a:noFill/>
        </p:spPr>
        <p:txBody>
          <a:bodyPr wrap="square" rtlCol="0">
            <a:spAutoFit/>
          </a:bodyPr>
          <a:lstStyle/>
          <a:p>
            <a:r>
              <a:rPr lang="en-US" dirty="0">
                <a:latin typeface="Body Level 1"/>
              </a:rPr>
              <a:t>Output</a:t>
            </a:r>
          </a:p>
        </p:txBody>
      </p:sp>
      <p:sp>
        <p:nvSpPr>
          <p:cNvPr id="48" name="TextBox 47">
            <a:extLst>
              <a:ext uri="{FF2B5EF4-FFF2-40B4-BE49-F238E27FC236}">
                <a16:creationId xmlns:a16="http://schemas.microsoft.com/office/drawing/2014/main" id="{8B1763D8-818E-4B43-9DE0-1087B80FE01A}"/>
              </a:ext>
            </a:extLst>
          </p:cNvPr>
          <p:cNvSpPr txBox="1"/>
          <p:nvPr/>
        </p:nvSpPr>
        <p:spPr>
          <a:xfrm>
            <a:off x="6924127" y="4349195"/>
            <a:ext cx="1498286" cy="369332"/>
          </a:xfrm>
          <a:prstGeom prst="rect">
            <a:avLst/>
          </a:prstGeom>
          <a:noFill/>
        </p:spPr>
        <p:txBody>
          <a:bodyPr wrap="square" rtlCol="0">
            <a:spAutoFit/>
          </a:bodyPr>
          <a:lstStyle/>
          <a:p>
            <a:r>
              <a:rPr lang="en-US" dirty="0">
                <a:latin typeface="Body Level 1"/>
              </a:rPr>
              <a:t>Code Snippet</a:t>
            </a:r>
          </a:p>
        </p:txBody>
      </p:sp>
    </p:spTree>
    <p:extLst>
      <p:ext uri="{BB962C8B-B14F-4D97-AF65-F5344CB8AC3E}">
        <p14:creationId xmlns:p14="http://schemas.microsoft.com/office/powerpoint/2010/main" val="168689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D4B08-0DFA-4C14-95A4-2870063EB383}"/>
              </a:ext>
            </a:extLst>
          </p:cNvPr>
          <p:cNvSpPr>
            <a:spLocks noGrp="1"/>
          </p:cNvSpPr>
          <p:nvPr>
            <p:ph type="ctrTitle"/>
          </p:nvPr>
        </p:nvSpPr>
        <p:spPr/>
        <p:txBody>
          <a:bodyPr/>
          <a:lstStyle/>
          <a:p>
            <a:r>
              <a:rPr lang="en-US" dirty="0"/>
              <a:t>What is Java</a:t>
            </a:r>
          </a:p>
        </p:txBody>
      </p:sp>
      <p:sp>
        <p:nvSpPr>
          <p:cNvPr id="3" name="Subtitle 2">
            <a:extLst>
              <a:ext uri="{FF2B5EF4-FFF2-40B4-BE49-F238E27FC236}">
                <a16:creationId xmlns:a16="http://schemas.microsoft.com/office/drawing/2014/main" id="{9681F3A4-0553-4A3F-B97F-712B1EF530D1}"/>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13615752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FE163-0CA9-4D92-BB30-B527C4F66777}"/>
              </a:ext>
            </a:extLst>
          </p:cNvPr>
          <p:cNvSpPr>
            <a:spLocks noGrp="1"/>
          </p:cNvSpPr>
          <p:nvPr>
            <p:ph type="title"/>
          </p:nvPr>
        </p:nvSpPr>
        <p:spPr/>
        <p:txBody>
          <a:bodyPr/>
          <a:lstStyle/>
          <a:p>
            <a:r>
              <a:rPr lang="en-US" dirty="0"/>
              <a:t>Method Overloading vs Method Overriding</a:t>
            </a:r>
          </a:p>
        </p:txBody>
      </p:sp>
      <p:graphicFrame>
        <p:nvGraphicFramePr>
          <p:cNvPr id="4" name="Content Placeholder 3">
            <a:extLst>
              <a:ext uri="{FF2B5EF4-FFF2-40B4-BE49-F238E27FC236}">
                <a16:creationId xmlns:a16="http://schemas.microsoft.com/office/drawing/2014/main" id="{2413BE23-C4BE-4707-98F3-5F8CB2C86F34}"/>
              </a:ext>
            </a:extLst>
          </p:cNvPr>
          <p:cNvGraphicFramePr>
            <a:graphicFrameLocks noGrp="1"/>
          </p:cNvGraphicFramePr>
          <p:nvPr>
            <p:ph idx="1"/>
            <p:extLst>
              <p:ext uri="{D42A27DB-BD31-4B8C-83A1-F6EECF244321}">
                <p14:modId xmlns:p14="http://schemas.microsoft.com/office/powerpoint/2010/main" val="940014992"/>
              </p:ext>
            </p:extLst>
          </p:nvPr>
        </p:nvGraphicFramePr>
        <p:xfrm>
          <a:off x="323850" y="1322388"/>
          <a:ext cx="9259888" cy="2682240"/>
        </p:xfrm>
        <a:graphic>
          <a:graphicData uri="http://schemas.openxmlformats.org/drawingml/2006/table">
            <a:tbl>
              <a:tblPr firstRow="1" bandRow="1">
                <a:tableStyleId>{5C22544A-7EE6-4342-B048-85BDC9FD1C3A}</a:tableStyleId>
              </a:tblPr>
              <a:tblGrid>
                <a:gridCol w="4629944">
                  <a:extLst>
                    <a:ext uri="{9D8B030D-6E8A-4147-A177-3AD203B41FA5}">
                      <a16:colId xmlns:a16="http://schemas.microsoft.com/office/drawing/2014/main" val="2883666945"/>
                    </a:ext>
                  </a:extLst>
                </a:gridCol>
                <a:gridCol w="4629944">
                  <a:extLst>
                    <a:ext uri="{9D8B030D-6E8A-4147-A177-3AD203B41FA5}">
                      <a16:colId xmlns:a16="http://schemas.microsoft.com/office/drawing/2014/main" val="1453076586"/>
                    </a:ext>
                  </a:extLst>
                </a:gridCol>
              </a:tblGrid>
              <a:tr h="370840">
                <a:tc>
                  <a:txBody>
                    <a:bodyPr/>
                    <a:lstStyle/>
                    <a:p>
                      <a:pPr algn="l" fontAlgn="b"/>
                      <a:r>
                        <a:rPr lang="en-US" b="1" dirty="0">
                          <a:solidFill>
                            <a:schemeClr val="tx1"/>
                          </a:solidFill>
                          <a:effectLst/>
                          <a:latin typeface="Body Level 1"/>
                        </a:rPr>
                        <a:t>Method Overloading</a:t>
                      </a:r>
                    </a:p>
                  </a:txBody>
                  <a:tcPr marL="76200" marR="76200" marT="76200" marB="7620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b="1">
                          <a:solidFill>
                            <a:schemeClr val="tx1"/>
                          </a:solidFill>
                          <a:effectLst/>
                          <a:latin typeface="Body Level 1"/>
                        </a:rPr>
                        <a:t>Method Overriding</a:t>
                      </a:r>
                    </a:p>
                  </a:txBody>
                  <a:tcPr marL="76200" marR="76200" marT="76200" marB="7620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78344994"/>
                  </a:ext>
                </a:extLst>
              </a:tr>
              <a:tr h="370840">
                <a:tc>
                  <a:txBody>
                    <a:bodyPr/>
                    <a:lstStyle/>
                    <a:p>
                      <a:pPr algn="l" fontAlgn="t"/>
                      <a:r>
                        <a:rPr lang="en-US">
                          <a:solidFill>
                            <a:schemeClr val="tx1"/>
                          </a:solidFill>
                          <a:effectLst/>
                          <a:latin typeface="Body Level 1"/>
                        </a:rPr>
                        <a:t>Parameter must be different and name must be same.</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en-US">
                          <a:solidFill>
                            <a:schemeClr val="tx1"/>
                          </a:solidFill>
                          <a:effectLst/>
                          <a:latin typeface="Body Level 1"/>
                        </a:rPr>
                        <a:t>Both name and parameter must be same.</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05652228"/>
                  </a:ext>
                </a:extLst>
              </a:tr>
              <a:tr h="370840">
                <a:tc>
                  <a:txBody>
                    <a:bodyPr/>
                    <a:lstStyle/>
                    <a:p>
                      <a:pPr algn="l" fontAlgn="t"/>
                      <a:r>
                        <a:rPr lang="en-US" dirty="0">
                          <a:solidFill>
                            <a:schemeClr val="tx1"/>
                          </a:solidFill>
                          <a:effectLst/>
                          <a:latin typeface="Body Level 1"/>
                        </a:rPr>
                        <a:t>Compile time polymorphism.</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en-US">
                          <a:solidFill>
                            <a:schemeClr val="tx1"/>
                          </a:solidFill>
                          <a:effectLst/>
                          <a:latin typeface="Body Level 1"/>
                        </a:rPr>
                        <a:t>Runtime polymorphism.</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06861019"/>
                  </a:ext>
                </a:extLst>
              </a:tr>
              <a:tr h="370840">
                <a:tc>
                  <a:txBody>
                    <a:bodyPr/>
                    <a:lstStyle/>
                    <a:p>
                      <a:pPr algn="l" fontAlgn="t"/>
                      <a:r>
                        <a:rPr lang="en-US" dirty="0">
                          <a:solidFill>
                            <a:schemeClr val="tx1"/>
                          </a:solidFill>
                          <a:effectLst/>
                          <a:latin typeface="Body Level 1"/>
                        </a:rPr>
                        <a:t>Increase readability of code.</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en-US">
                          <a:solidFill>
                            <a:schemeClr val="tx1"/>
                          </a:solidFill>
                          <a:effectLst/>
                          <a:latin typeface="Body Level 1"/>
                        </a:rPr>
                        <a:t>Increase reusability of code.</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56020688"/>
                  </a:ext>
                </a:extLst>
              </a:tr>
              <a:tr h="370840">
                <a:tc>
                  <a:txBody>
                    <a:bodyPr/>
                    <a:lstStyle/>
                    <a:p>
                      <a:pPr algn="l" fontAlgn="t"/>
                      <a:r>
                        <a:rPr lang="en-US" dirty="0">
                          <a:solidFill>
                            <a:schemeClr val="tx1"/>
                          </a:solidFill>
                          <a:effectLst/>
                          <a:latin typeface="Body Level 1"/>
                        </a:rPr>
                        <a:t>Access specifier can be changed.</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en-US" dirty="0">
                          <a:solidFill>
                            <a:schemeClr val="tx1"/>
                          </a:solidFill>
                          <a:effectLst/>
                          <a:latin typeface="Body Level 1"/>
                        </a:rPr>
                        <a:t>Access specifier cannot be more restrictive than original method(can be less restrictive).</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18837133"/>
                  </a:ext>
                </a:extLst>
              </a:tr>
            </a:tbl>
          </a:graphicData>
        </a:graphic>
      </p:graphicFrame>
    </p:spTree>
    <p:extLst>
      <p:ext uri="{BB962C8B-B14F-4D97-AF65-F5344CB8AC3E}">
        <p14:creationId xmlns:p14="http://schemas.microsoft.com/office/powerpoint/2010/main" val="225165932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9799-F9F5-4562-8061-77567C2CA5A2}"/>
              </a:ext>
            </a:extLst>
          </p:cNvPr>
          <p:cNvSpPr>
            <a:spLocks noGrp="1"/>
          </p:cNvSpPr>
          <p:nvPr>
            <p:ph type="ctrTitle"/>
          </p:nvPr>
        </p:nvSpPr>
        <p:spPr/>
        <p:txBody>
          <a:bodyPr/>
          <a:lstStyle/>
          <a:p>
            <a:r>
              <a:rPr lang="en-US" dirty="0"/>
              <a:t>Keywords: final, static</a:t>
            </a:r>
          </a:p>
        </p:txBody>
      </p:sp>
      <p:sp>
        <p:nvSpPr>
          <p:cNvPr id="3" name="Subtitle 2">
            <a:extLst>
              <a:ext uri="{FF2B5EF4-FFF2-40B4-BE49-F238E27FC236}">
                <a16:creationId xmlns:a16="http://schemas.microsoft.com/office/drawing/2014/main" id="{616E72AC-5E0F-453A-B1E2-AA790B913983}"/>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43524068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BF60B-613E-47F3-95DF-3205A4786B80}"/>
              </a:ext>
            </a:extLst>
          </p:cNvPr>
          <p:cNvSpPr>
            <a:spLocks noGrp="1"/>
          </p:cNvSpPr>
          <p:nvPr>
            <p:ph type="title"/>
          </p:nvPr>
        </p:nvSpPr>
        <p:spPr/>
        <p:txBody>
          <a:bodyPr/>
          <a:lstStyle/>
          <a:p>
            <a:r>
              <a:rPr lang="en-US" dirty="0"/>
              <a:t>final keyword</a:t>
            </a:r>
          </a:p>
        </p:txBody>
      </p:sp>
      <p:sp>
        <p:nvSpPr>
          <p:cNvPr id="3" name="Content Placeholder 2">
            <a:extLst>
              <a:ext uri="{FF2B5EF4-FFF2-40B4-BE49-F238E27FC236}">
                <a16:creationId xmlns:a16="http://schemas.microsoft.com/office/drawing/2014/main" id="{39242A4A-4726-441A-99DE-2DCE90967CB1}"/>
              </a:ext>
            </a:extLst>
          </p:cNvPr>
          <p:cNvSpPr>
            <a:spLocks noGrp="1"/>
          </p:cNvSpPr>
          <p:nvPr>
            <p:ph idx="1"/>
          </p:nvPr>
        </p:nvSpPr>
        <p:spPr>
          <a:xfrm>
            <a:off x="324091" y="1333900"/>
            <a:ext cx="9259746" cy="811931"/>
          </a:xfrm>
        </p:spPr>
        <p:txBody>
          <a:bodyPr/>
          <a:lstStyle/>
          <a:p>
            <a:pPr marL="0" indent="0">
              <a:buNone/>
            </a:pPr>
            <a:r>
              <a:rPr lang="en-US" dirty="0"/>
              <a:t>The </a:t>
            </a:r>
            <a:r>
              <a:rPr lang="en-US" b="1" dirty="0"/>
              <a:t>final keyword</a:t>
            </a:r>
            <a:r>
              <a:rPr lang="en-US" dirty="0"/>
              <a:t> in java is used to restrict the user. The java final keyword can be used in many context. Final can be:</a:t>
            </a:r>
          </a:p>
          <a:p>
            <a:pPr marL="0" indent="0">
              <a:buNone/>
            </a:pPr>
            <a:endParaRPr lang="en-US" dirty="0"/>
          </a:p>
          <a:p>
            <a:endParaRPr lang="en-US" dirty="0"/>
          </a:p>
        </p:txBody>
      </p:sp>
      <p:grpSp>
        <p:nvGrpSpPr>
          <p:cNvPr id="21" name="Group 20">
            <a:extLst>
              <a:ext uri="{FF2B5EF4-FFF2-40B4-BE49-F238E27FC236}">
                <a16:creationId xmlns:a16="http://schemas.microsoft.com/office/drawing/2014/main" id="{F7960E72-DBA6-4DB1-8E51-78FDAB7B5435}"/>
              </a:ext>
            </a:extLst>
          </p:cNvPr>
          <p:cNvGrpSpPr/>
          <p:nvPr/>
        </p:nvGrpSpPr>
        <p:grpSpPr>
          <a:xfrm>
            <a:off x="817522" y="2577931"/>
            <a:ext cx="4087352" cy="2810276"/>
            <a:chOff x="179848" y="2591328"/>
            <a:chExt cx="4087352" cy="2810276"/>
          </a:xfrm>
        </p:grpSpPr>
        <p:grpSp>
          <p:nvGrpSpPr>
            <p:cNvPr id="11" name="Group 10">
              <a:extLst>
                <a:ext uri="{FF2B5EF4-FFF2-40B4-BE49-F238E27FC236}">
                  <a16:creationId xmlns:a16="http://schemas.microsoft.com/office/drawing/2014/main" id="{7A534FFC-83B5-48B4-86FD-C0BFEC1DE3B7}"/>
                </a:ext>
              </a:extLst>
            </p:cNvPr>
            <p:cNvGrpSpPr/>
            <p:nvPr/>
          </p:nvGrpSpPr>
          <p:grpSpPr>
            <a:xfrm>
              <a:off x="179848" y="2591328"/>
              <a:ext cx="3791701" cy="2810276"/>
              <a:chOff x="914400" y="1828800"/>
              <a:chExt cx="6132097" cy="3083794"/>
            </a:xfrm>
          </p:grpSpPr>
          <p:sp>
            <p:nvSpPr>
              <p:cNvPr id="12" name="Rectangle: Rounded Corners 11">
                <a:extLst>
                  <a:ext uri="{FF2B5EF4-FFF2-40B4-BE49-F238E27FC236}">
                    <a16:creationId xmlns:a16="http://schemas.microsoft.com/office/drawing/2014/main" id="{783D4E0C-5EA3-4BA1-8DC9-F18FCC037BA9}"/>
                  </a:ext>
                </a:extLst>
              </p:cNvPr>
              <p:cNvSpPr/>
              <p:nvPr/>
            </p:nvSpPr>
            <p:spPr>
              <a:xfrm>
                <a:off x="914400" y="1828800"/>
                <a:ext cx="2362200" cy="609600"/>
              </a:xfrm>
              <a:prstGeom prst="roundRect">
                <a:avLst/>
              </a:prstGeom>
              <a:solidFill>
                <a:srgbClr val="F9FC8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Body Level 1"/>
                  </a:rPr>
                  <a:t>final variable</a:t>
                </a:r>
              </a:p>
            </p:txBody>
          </p:sp>
          <p:sp>
            <p:nvSpPr>
              <p:cNvPr id="13" name="Rectangle: Rounded Corners 12">
                <a:extLst>
                  <a:ext uri="{FF2B5EF4-FFF2-40B4-BE49-F238E27FC236}">
                    <a16:creationId xmlns:a16="http://schemas.microsoft.com/office/drawing/2014/main" id="{A0CDB56C-AC6F-4711-B204-4332E33D8B78}"/>
                  </a:ext>
                </a:extLst>
              </p:cNvPr>
              <p:cNvSpPr/>
              <p:nvPr/>
            </p:nvSpPr>
            <p:spPr>
              <a:xfrm>
                <a:off x="4684297" y="1836821"/>
                <a:ext cx="2362200" cy="609600"/>
              </a:xfrm>
              <a:prstGeom prst="roundRect">
                <a:avLst/>
              </a:prstGeom>
              <a:solidFill>
                <a:schemeClr val="tx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Body Level 1"/>
                  </a:rPr>
                  <a:t>Stop value change</a:t>
                </a:r>
              </a:p>
            </p:txBody>
          </p:sp>
          <p:sp>
            <p:nvSpPr>
              <p:cNvPr id="14" name="Rectangle: Rounded Corners 13">
                <a:extLst>
                  <a:ext uri="{FF2B5EF4-FFF2-40B4-BE49-F238E27FC236}">
                    <a16:creationId xmlns:a16="http://schemas.microsoft.com/office/drawing/2014/main" id="{E3C42ADB-CD56-40F3-B1D9-C039EA2DDF0C}"/>
                  </a:ext>
                </a:extLst>
              </p:cNvPr>
              <p:cNvSpPr/>
              <p:nvPr/>
            </p:nvSpPr>
            <p:spPr>
              <a:xfrm>
                <a:off x="942474" y="3041984"/>
                <a:ext cx="2362200" cy="609600"/>
              </a:xfrm>
              <a:prstGeom prst="roundRect">
                <a:avLst/>
              </a:prstGeom>
              <a:solidFill>
                <a:srgbClr val="F9FC8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Body Level 1"/>
                  </a:rPr>
                  <a:t>final method</a:t>
                </a:r>
              </a:p>
            </p:txBody>
          </p:sp>
          <p:sp>
            <p:nvSpPr>
              <p:cNvPr id="15" name="Rectangle: Rounded Corners 14">
                <a:extLst>
                  <a:ext uri="{FF2B5EF4-FFF2-40B4-BE49-F238E27FC236}">
                    <a16:creationId xmlns:a16="http://schemas.microsoft.com/office/drawing/2014/main" id="{432A7B26-2A65-438E-A5C7-1C7622424ABD}"/>
                  </a:ext>
                </a:extLst>
              </p:cNvPr>
              <p:cNvSpPr/>
              <p:nvPr/>
            </p:nvSpPr>
            <p:spPr>
              <a:xfrm>
                <a:off x="942474" y="4302994"/>
                <a:ext cx="2362200" cy="609600"/>
              </a:xfrm>
              <a:prstGeom prst="roundRect">
                <a:avLst/>
              </a:prstGeom>
              <a:solidFill>
                <a:srgbClr val="F9FC8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Body Level 1"/>
                  </a:rPr>
                  <a:t>final class</a:t>
                </a:r>
              </a:p>
            </p:txBody>
          </p:sp>
          <p:sp>
            <p:nvSpPr>
              <p:cNvPr id="16" name="Rectangle: Rounded Corners 15">
                <a:extLst>
                  <a:ext uri="{FF2B5EF4-FFF2-40B4-BE49-F238E27FC236}">
                    <a16:creationId xmlns:a16="http://schemas.microsoft.com/office/drawing/2014/main" id="{2D18ED13-174A-4EA7-8A6E-8159AE6DB890}"/>
                  </a:ext>
                </a:extLst>
              </p:cNvPr>
              <p:cNvSpPr/>
              <p:nvPr/>
            </p:nvSpPr>
            <p:spPr>
              <a:xfrm>
                <a:off x="4684297" y="4284947"/>
                <a:ext cx="2362200" cy="609600"/>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Body Level 1"/>
                  </a:rPr>
                  <a:t>Prevent inheritance</a:t>
                </a:r>
              </a:p>
            </p:txBody>
          </p:sp>
          <p:sp>
            <p:nvSpPr>
              <p:cNvPr id="17" name="Arrow: Right 16">
                <a:extLst>
                  <a:ext uri="{FF2B5EF4-FFF2-40B4-BE49-F238E27FC236}">
                    <a16:creationId xmlns:a16="http://schemas.microsoft.com/office/drawing/2014/main" id="{659F5A4E-D056-4E14-8360-F73E314C2F65}"/>
                  </a:ext>
                </a:extLst>
              </p:cNvPr>
              <p:cNvSpPr/>
              <p:nvPr/>
            </p:nvSpPr>
            <p:spPr>
              <a:xfrm>
                <a:off x="3429000" y="2057400"/>
                <a:ext cx="11430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Arrow: Right 17">
                <a:extLst>
                  <a:ext uri="{FF2B5EF4-FFF2-40B4-BE49-F238E27FC236}">
                    <a16:creationId xmlns:a16="http://schemas.microsoft.com/office/drawing/2014/main" id="{4F1D4A93-D756-4D92-8B69-76CE400B8B4B}"/>
                  </a:ext>
                </a:extLst>
              </p:cNvPr>
              <p:cNvSpPr/>
              <p:nvPr/>
            </p:nvSpPr>
            <p:spPr>
              <a:xfrm>
                <a:off x="3429000" y="3232484"/>
                <a:ext cx="11430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Arrow: Right 18">
                <a:extLst>
                  <a:ext uri="{FF2B5EF4-FFF2-40B4-BE49-F238E27FC236}">
                    <a16:creationId xmlns:a16="http://schemas.microsoft.com/office/drawing/2014/main" id="{50F91459-7848-491E-BCAD-875E07603756}"/>
                  </a:ext>
                </a:extLst>
              </p:cNvPr>
              <p:cNvSpPr/>
              <p:nvPr/>
            </p:nvSpPr>
            <p:spPr>
              <a:xfrm>
                <a:off x="3424989" y="4475447"/>
                <a:ext cx="11430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Rectangle: Rounded Corners 19">
              <a:extLst>
                <a:ext uri="{FF2B5EF4-FFF2-40B4-BE49-F238E27FC236}">
                  <a16:creationId xmlns:a16="http://schemas.microsoft.com/office/drawing/2014/main" id="{38F189CF-BCB9-4860-9E04-3560A1E15A23}"/>
                </a:ext>
              </a:extLst>
            </p:cNvPr>
            <p:cNvSpPr/>
            <p:nvPr/>
          </p:nvSpPr>
          <p:spPr>
            <a:xfrm>
              <a:off x="2438996" y="3696908"/>
              <a:ext cx="1828204" cy="811931"/>
            </a:xfrm>
            <a:prstGeom prst="roundRect">
              <a:avLst/>
            </a:prstGeom>
            <a:solidFill>
              <a:schemeClr val="tx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Body Level 1"/>
                </a:rPr>
                <a:t>Prevent method overriding</a:t>
              </a:r>
            </a:p>
          </p:txBody>
        </p:sp>
      </p:grpSp>
      <p:grpSp>
        <p:nvGrpSpPr>
          <p:cNvPr id="28" name="Group 27">
            <a:extLst>
              <a:ext uri="{FF2B5EF4-FFF2-40B4-BE49-F238E27FC236}">
                <a16:creationId xmlns:a16="http://schemas.microsoft.com/office/drawing/2014/main" id="{07F1DC02-3FEC-4572-A155-1E096472BE78}"/>
              </a:ext>
            </a:extLst>
          </p:cNvPr>
          <p:cNvGrpSpPr/>
          <p:nvPr/>
        </p:nvGrpSpPr>
        <p:grpSpPr>
          <a:xfrm>
            <a:off x="4741040" y="2681244"/>
            <a:ext cx="5052380" cy="2575351"/>
            <a:chOff x="4741040" y="2681244"/>
            <a:chExt cx="5052380" cy="2575351"/>
          </a:xfrm>
        </p:grpSpPr>
        <p:pic>
          <p:nvPicPr>
            <p:cNvPr id="22" name="Picture 21">
              <a:extLst>
                <a:ext uri="{FF2B5EF4-FFF2-40B4-BE49-F238E27FC236}">
                  <a16:creationId xmlns:a16="http://schemas.microsoft.com/office/drawing/2014/main" id="{CE1F0507-FA04-4045-B8C2-E02360BB24B4}"/>
                </a:ext>
              </a:extLst>
            </p:cNvPr>
            <p:cNvPicPr>
              <a:picLocks noChangeAspect="1"/>
            </p:cNvPicPr>
            <p:nvPr/>
          </p:nvPicPr>
          <p:blipFill>
            <a:blip r:embed="rId2"/>
            <a:stretch>
              <a:fillRect/>
            </a:stretch>
          </p:blipFill>
          <p:spPr>
            <a:xfrm>
              <a:off x="6758807" y="4913695"/>
              <a:ext cx="2962275" cy="342900"/>
            </a:xfrm>
            <a:prstGeom prst="rect">
              <a:avLst/>
            </a:prstGeom>
            <a:ln>
              <a:solidFill>
                <a:schemeClr val="tx1"/>
              </a:solidFill>
            </a:ln>
          </p:spPr>
        </p:pic>
        <p:pic>
          <p:nvPicPr>
            <p:cNvPr id="23" name="Picture 22">
              <a:extLst>
                <a:ext uri="{FF2B5EF4-FFF2-40B4-BE49-F238E27FC236}">
                  <a16:creationId xmlns:a16="http://schemas.microsoft.com/office/drawing/2014/main" id="{EDBB03DF-6722-4401-BEB4-CADF0E897938}"/>
                </a:ext>
              </a:extLst>
            </p:cNvPr>
            <p:cNvPicPr>
              <a:picLocks noChangeAspect="1"/>
            </p:cNvPicPr>
            <p:nvPr/>
          </p:nvPicPr>
          <p:blipFill>
            <a:blip r:embed="rId3"/>
            <a:stretch>
              <a:fillRect/>
            </a:stretch>
          </p:blipFill>
          <p:spPr>
            <a:xfrm>
              <a:off x="5273795" y="3805282"/>
              <a:ext cx="4519625" cy="601614"/>
            </a:xfrm>
            <a:prstGeom prst="rect">
              <a:avLst/>
            </a:prstGeom>
            <a:ln>
              <a:solidFill>
                <a:schemeClr val="tx1"/>
              </a:solidFill>
            </a:ln>
          </p:spPr>
        </p:pic>
        <p:pic>
          <p:nvPicPr>
            <p:cNvPr id="24" name="Picture 23">
              <a:extLst>
                <a:ext uri="{FF2B5EF4-FFF2-40B4-BE49-F238E27FC236}">
                  <a16:creationId xmlns:a16="http://schemas.microsoft.com/office/drawing/2014/main" id="{6C0CA429-2A85-4E6F-A68B-5312CF4990CF}"/>
                </a:ext>
              </a:extLst>
            </p:cNvPr>
            <p:cNvPicPr>
              <a:picLocks noChangeAspect="1"/>
            </p:cNvPicPr>
            <p:nvPr/>
          </p:nvPicPr>
          <p:blipFill>
            <a:blip r:embed="rId4"/>
            <a:stretch>
              <a:fillRect/>
            </a:stretch>
          </p:blipFill>
          <p:spPr>
            <a:xfrm>
              <a:off x="5634857" y="2681244"/>
              <a:ext cx="4086225" cy="371475"/>
            </a:xfrm>
            <a:prstGeom prst="rect">
              <a:avLst/>
            </a:prstGeom>
            <a:ln>
              <a:solidFill>
                <a:schemeClr val="tx1"/>
              </a:solidFill>
            </a:ln>
          </p:spPr>
        </p:pic>
        <p:sp>
          <p:nvSpPr>
            <p:cNvPr id="25" name="Arrow: Right 24">
              <a:extLst>
                <a:ext uri="{FF2B5EF4-FFF2-40B4-BE49-F238E27FC236}">
                  <a16:creationId xmlns:a16="http://schemas.microsoft.com/office/drawing/2014/main" id="{93BA3273-8DA8-4B03-9A94-0EE3A7754B93}"/>
                </a:ext>
              </a:extLst>
            </p:cNvPr>
            <p:cNvSpPr/>
            <p:nvPr/>
          </p:nvSpPr>
          <p:spPr>
            <a:xfrm>
              <a:off x="4741040" y="2770137"/>
              <a:ext cx="762000" cy="22444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Arrow: Right 25">
              <a:extLst>
                <a:ext uri="{FF2B5EF4-FFF2-40B4-BE49-F238E27FC236}">
                  <a16:creationId xmlns:a16="http://schemas.microsoft.com/office/drawing/2014/main" id="{D1291607-CD64-42FC-A2CF-B2F4F2D5937F}"/>
                </a:ext>
              </a:extLst>
            </p:cNvPr>
            <p:cNvSpPr/>
            <p:nvPr/>
          </p:nvSpPr>
          <p:spPr>
            <a:xfrm>
              <a:off x="4957078" y="4989834"/>
              <a:ext cx="1215122" cy="2083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Arrow: Right 26">
              <a:extLst>
                <a:ext uri="{FF2B5EF4-FFF2-40B4-BE49-F238E27FC236}">
                  <a16:creationId xmlns:a16="http://schemas.microsoft.com/office/drawing/2014/main" id="{3599EC7A-D8DA-481E-9CE2-1471400A3CC5}"/>
                </a:ext>
              </a:extLst>
            </p:cNvPr>
            <p:cNvSpPr/>
            <p:nvPr/>
          </p:nvSpPr>
          <p:spPr>
            <a:xfrm>
              <a:off x="4952999" y="3993373"/>
              <a:ext cx="320795" cy="2083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03876223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BF60B-613E-47F3-95DF-3205A4786B80}"/>
              </a:ext>
            </a:extLst>
          </p:cNvPr>
          <p:cNvSpPr>
            <a:spLocks noGrp="1"/>
          </p:cNvSpPr>
          <p:nvPr>
            <p:ph type="title"/>
          </p:nvPr>
        </p:nvSpPr>
        <p:spPr/>
        <p:txBody>
          <a:bodyPr/>
          <a:lstStyle/>
          <a:p>
            <a:r>
              <a:rPr lang="en-US" dirty="0"/>
              <a:t>static keyword</a:t>
            </a:r>
          </a:p>
        </p:txBody>
      </p:sp>
      <p:sp>
        <p:nvSpPr>
          <p:cNvPr id="3" name="Content Placeholder 2">
            <a:extLst>
              <a:ext uri="{FF2B5EF4-FFF2-40B4-BE49-F238E27FC236}">
                <a16:creationId xmlns:a16="http://schemas.microsoft.com/office/drawing/2014/main" id="{39242A4A-4726-441A-99DE-2DCE90967CB1}"/>
              </a:ext>
            </a:extLst>
          </p:cNvPr>
          <p:cNvSpPr>
            <a:spLocks noGrp="1"/>
          </p:cNvSpPr>
          <p:nvPr>
            <p:ph idx="1"/>
          </p:nvPr>
        </p:nvSpPr>
        <p:spPr>
          <a:xfrm>
            <a:off x="152401" y="1447800"/>
            <a:ext cx="9601200" cy="3429000"/>
          </a:xfrm>
        </p:spPr>
        <p:txBody>
          <a:bodyPr>
            <a:normAutofit/>
          </a:bodyPr>
          <a:lstStyle/>
          <a:p>
            <a:r>
              <a:rPr lang="en-US" dirty="0"/>
              <a:t>The </a:t>
            </a:r>
            <a:r>
              <a:rPr lang="en-US" b="1" dirty="0"/>
              <a:t>static keyword</a:t>
            </a:r>
            <a:r>
              <a:rPr lang="en-US" dirty="0"/>
              <a:t> in Java is used for memory management mainly. We can apply java static keyword with variables, methods, blocks and nested class. The static keyword belongs to the class than an instance of the class.</a:t>
            </a:r>
          </a:p>
          <a:p>
            <a:r>
              <a:rPr lang="en-US" dirty="0"/>
              <a:t>The static can be:</a:t>
            </a:r>
          </a:p>
          <a:p>
            <a:pPr marL="342900" indent="-342900">
              <a:buFont typeface="+mj-lt"/>
              <a:buAutoNum type="arabicPeriod"/>
            </a:pPr>
            <a:r>
              <a:rPr lang="en-US" dirty="0"/>
              <a:t>Variable (also known as a class variable) : shared to all objects</a:t>
            </a:r>
          </a:p>
          <a:p>
            <a:pPr marL="342900" indent="-342900">
              <a:buFont typeface="+mj-lt"/>
              <a:buAutoNum type="arabicPeriod"/>
            </a:pPr>
            <a:r>
              <a:rPr lang="en-US" dirty="0"/>
              <a:t>Method (also known as a class method) : no need to create object to call method and static methods can not be overridden because static method is bound to class whereas method overriding is associated with object i.e. at runtime.</a:t>
            </a:r>
          </a:p>
          <a:p>
            <a:pPr marL="342900" indent="-342900">
              <a:buFont typeface="+mj-lt"/>
              <a:buAutoNum type="arabicPeriod"/>
            </a:pPr>
            <a:r>
              <a:rPr lang="en-US" dirty="0"/>
              <a:t>Block : used to initialize the static data member and executed before the main method gets executed.</a:t>
            </a:r>
          </a:p>
          <a:p>
            <a:pPr marL="0" indent="0">
              <a:buNone/>
            </a:pPr>
            <a:endParaRPr lang="en-US" dirty="0"/>
          </a:p>
          <a:p>
            <a:pPr marL="0" indent="0">
              <a:buNone/>
            </a:pPr>
            <a:endParaRPr lang="en-US" dirty="0"/>
          </a:p>
          <a:p>
            <a:endParaRPr lang="en-US" dirty="0"/>
          </a:p>
        </p:txBody>
      </p:sp>
    </p:spTree>
    <p:extLst>
      <p:ext uri="{BB962C8B-B14F-4D97-AF65-F5344CB8AC3E}">
        <p14:creationId xmlns:p14="http://schemas.microsoft.com/office/powerpoint/2010/main" val="133882926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BF60B-613E-47F3-95DF-3205A4786B80}"/>
              </a:ext>
            </a:extLst>
          </p:cNvPr>
          <p:cNvSpPr>
            <a:spLocks noGrp="1"/>
          </p:cNvSpPr>
          <p:nvPr>
            <p:ph type="title"/>
          </p:nvPr>
        </p:nvSpPr>
        <p:spPr/>
        <p:txBody>
          <a:bodyPr/>
          <a:lstStyle/>
          <a:p>
            <a:r>
              <a:rPr lang="en-US" dirty="0"/>
              <a:t>static variable</a:t>
            </a:r>
          </a:p>
        </p:txBody>
      </p:sp>
      <p:sp>
        <p:nvSpPr>
          <p:cNvPr id="17" name="Arrow: Right 16">
            <a:extLst>
              <a:ext uri="{FF2B5EF4-FFF2-40B4-BE49-F238E27FC236}">
                <a16:creationId xmlns:a16="http://schemas.microsoft.com/office/drawing/2014/main" id="{659F5A4E-D056-4E14-8360-F73E314C2F65}"/>
              </a:ext>
            </a:extLst>
          </p:cNvPr>
          <p:cNvSpPr/>
          <p:nvPr/>
        </p:nvSpPr>
        <p:spPr>
          <a:xfrm>
            <a:off x="2205000" y="1485371"/>
            <a:ext cx="706759" cy="2083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 name="Group 7">
            <a:extLst>
              <a:ext uri="{FF2B5EF4-FFF2-40B4-BE49-F238E27FC236}">
                <a16:creationId xmlns:a16="http://schemas.microsoft.com/office/drawing/2014/main" id="{A7F504DB-186D-4C04-B3A8-F4FC395F06FF}"/>
              </a:ext>
            </a:extLst>
          </p:cNvPr>
          <p:cNvGrpSpPr/>
          <p:nvPr/>
        </p:nvGrpSpPr>
        <p:grpSpPr>
          <a:xfrm>
            <a:off x="324091" y="1203603"/>
            <a:ext cx="9368696" cy="811931"/>
            <a:chOff x="268652" y="2182759"/>
            <a:chExt cx="9368696" cy="811931"/>
          </a:xfrm>
        </p:grpSpPr>
        <p:sp>
          <p:nvSpPr>
            <p:cNvPr id="12" name="Rectangle: Rounded Corners 11">
              <a:extLst>
                <a:ext uri="{FF2B5EF4-FFF2-40B4-BE49-F238E27FC236}">
                  <a16:creationId xmlns:a16="http://schemas.microsoft.com/office/drawing/2014/main" id="{783D4E0C-5EA3-4BA1-8DC9-F18FCC037BA9}"/>
                </a:ext>
              </a:extLst>
            </p:cNvPr>
            <p:cNvSpPr/>
            <p:nvPr/>
          </p:nvSpPr>
          <p:spPr>
            <a:xfrm>
              <a:off x="268652" y="2286274"/>
              <a:ext cx="1744757" cy="555531"/>
            </a:xfrm>
            <a:prstGeom prst="roundRect">
              <a:avLst/>
            </a:prstGeom>
            <a:solidFill>
              <a:srgbClr val="F9FC8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Body Level 1"/>
                </a:rPr>
                <a:t>static variable (class variable)</a:t>
              </a:r>
            </a:p>
          </p:txBody>
        </p:sp>
        <p:sp>
          <p:nvSpPr>
            <p:cNvPr id="13" name="Rectangle: Rounded Corners 12">
              <a:extLst>
                <a:ext uri="{FF2B5EF4-FFF2-40B4-BE49-F238E27FC236}">
                  <a16:creationId xmlns:a16="http://schemas.microsoft.com/office/drawing/2014/main" id="{A0CDB56C-AC6F-4711-B204-4332E33D8B78}"/>
                </a:ext>
              </a:extLst>
            </p:cNvPr>
            <p:cNvSpPr/>
            <p:nvPr/>
          </p:nvSpPr>
          <p:spPr>
            <a:xfrm>
              <a:off x="3199708" y="2182759"/>
              <a:ext cx="1744757" cy="811931"/>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Body Level 1"/>
                </a:rPr>
                <a:t>Common property for all objects</a:t>
              </a:r>
            </a:p>
          </p:txBody>
        </p:sp>
        <p:sp>
          <p:nvSpPr>
            <p:cNvPr id="25" name="Arrow: Right 24">
              <a:extLst>
                <a:ext uri="{FF2B5EF4-FFF2-40B4-BE49-F238E27FC236}">
                  <a16:creationId xmlns:a16="http://schemas.microsoft.com/office/drawing/2014/main" id="{93BA3273-8DA8-4B03-9A94-0EE3A7754B93}"/>
                </a:ext>
              </a:extLst>
            </p:cNvPr>
            <p:cNvSpPr/>
            <p:nvPr/>
          </p:nvSpPr>
          <p:spPr>
            <a:xfrm>
              <a:off x="5218069" y="2522290"/>
              <a:ext cx="1215122" cy="2083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id="{F1B5C00F-FFD4-4E74-9737-370266485305}"/>
                </a:ext>
              </a:extLst>
            </p:cNvPr>
            <p:cNvPicPr>
              <a:picLocks noChangeAspect="1"/>
            </p:cNvPicPr>
            <p:nvPr/>
          </p:nvPicPr>
          <p:blipFill>
            <a:blip r:embed="rId3"/>
            <a:stretch>
              <a:fillRect/>
            </a:stretch>
          </p:blipFill>
          <p:spPr>
            <a:xfrm>
              <a:off x="6922723" y="2464527"/>
              <a:ext cx="2714625" cy="323850"/>
            </a:xfrm>
            <a:prstGeom prst="rect">
              <a:avLst/>
            </a:prstGeom>
            <a:ln>
              <a:solidFill>
                <a:schemeClr val="tx1"/>
              </a:solidFill>
            </a:ln>
          </p:spPr>
        </p:pic>
      </p:grpSp>
      <p:pic>
        <p:nvPicPr>
          <p:cNvPr id="9" name="Picture 8">
            <a:extLst>
              <a:ext uri="{FF2B5EF4-FFF2-40B4-BE49-F238E27FC236}">
                <a16:creationId xmlns:a16="http://schemas.microsoft.com/office/drawing/2014/main" id="{2497003A-9400-4203-A05C-1FE4E45C698C}"/>
              </a:ext>
            </a:extLst>
          </p:cNvPr>
          <p:cNvPicPr>
            <a:picLocks noChangeAspect="1"/>
          </p:cNvPicPr>
          <p:nvPr/>
        </p:nvPicPr>
        <p:blipFill>
          <a:blip r:embed="rId4"/>
          <a:stretch>
            <a:fillRect/>
          </a:stretch>
        </p:blipFill>
        <p:spPr>
          <a:xfrm>
            <a:off x="557475" y="2075218"/>
            <a:ext cx="7672125" cy="4056335"/>
          </a:xfrm>
          <a:prstGeom prst="rect">
            <a:avLst/>
          </a:prstGeom>
          <a:ln>
            <a:solidFill>
              <a:schemeClr val="tx1"/>
            </a:solidFill>
          </a:ln>
        </p:spPr>
      </p:pic>
      <p:sp>
        <p:nvSpPr>
          <p:cNvPr id="41" name="TextBox 40">
            <a:extLst>
              <a:ext uri="{FF2B5EF4-FFF2-40B4-BE49-F238E27FC236}">
                <a16:creationId xmlns:a16="http://schemas.microsoft.com/office/drawing/2014/main" id="{FFD5192A-7666-48CC-8C28-348EDF210919}"/>
              </a:ext>
            </a:extLst>
          </p:cNvPr>
          <p:cNvSpPr txBox="1"/>
          <p:nvPr/>
        </p:nvSpPr>
        <p:spPr>
          <a:xfrm>
            <a:off x="4237095" y="6319047"/>
            <a:ext cx="1676400" cy="369332"/>
          </a:xfrm>
          <a:prstGeom prst="rect">
            <a:avLst/>
          </a:prstGeom>
          <a:noFill/>
        </p:spPr>
        <p:txBody>
          <a:bodyPr wrap="square" rtlCol="0">
            <a:spAutoFit/>
          </a:bodyPr>
          <a:lstStyle/>
          <a:p>
            <a:r>
              <a:rPr lang="en-US" dirty="0">
                <a:latin typeface="Body Level 1"/>
              </a:rPr>
              <a:t>Output</a:t>
            </a:r>
          </a:p>
        </p:txBody>
      </p:sp>
      <p:pic>
        <p:nvPicPr>
          <p:cNvPr id="23" name="Picture 22">
            <a:extLst>
              <a:ext uri="{FF2B5EF4-FFF2-40B4-BE49-F238E27FC236}">
                <a16:creationId xmlns:a16="http://schemas.microsoft.com/office/drawing/2014/main" id="{C959AEF3-14FF-4C29-A65F-7521EF31CD5B}"/>
              </a:ext>
            </a:extLst>
          </p:cNvPr>
          <p:cNvPicPr>
            <a:picLocks noChangeAspect="1"/>
          </p:cNvPicPr>
          <p:nvPr/>
        </p:nvPicPr>
        <p:blipFill>
          <a:blip r:embed="rId5"/>
          <a:stretch>
            <a:fillRect/>
          </a:stretch>
        </p:blipFill>
        <p:spPr>
          <a:xfrm>
            <a:off x="570445" y="6274951"/>
            <a:ext cx="3600450" cy="476250"/>
          </a:xfrm>
          <a:prstGeom prst="rect">
            <a:avLst/>
          </a:prstGeom>
          <a:ln>
            <a:solidFill>
              <a:schemeClr val="tx1"/>
            </a:solidFill>
          </a:ln>
        </p:spPr>
      </p:pic>
    </p:spTree>
    <p:extLst>
      <p:ext uri="{BB962C8B-B14F-4D97-AF65-F5344CB8AC3E}">
        <p14:creationId xmlns:p14="http://schemas.microsoft.com/office/powerpoint/2010/main" val="304809884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88533-79FA-4581-8185-5C12F69D393D}"/>
              </a:ext>
            </a:extLst>
          </p:cNvPr>
          <p:cNvSpPr>
            <a:spLocks noGrp="1"/>
          </p:cNvSpPr>
          <p:nvPr>
            <p:ph type="title"/>
          </p:nvPr>
        </p:nvSpPr>
        <p:spPr/>
        <p:txBody>
          <a:bodyPr/>
          <a:lstStyle/>
          <a:p>
            <a:r>
              <a:rPr lang="en-US" dirty="0"/>
              <a:t>How static variable gets stored in heap</a:t>
            </a:r>
          </a:p>
        </p:txBody>
      </p:sp>
      <p:sp>
        <p:nvSpPr>
          <p:cNvPr id="4" name="Oval 3">
            <a:extLst>
              <a:ext uri="{FF2B5EF4-FFF2-40B4-BE49-F238E27FC236}">
                <a16:creationId xmlns:a16="http://schemas.microsoft.com/office/drawing/2014/main" id="{DCDE241E-7B90-4997-9CFD-E26E8BBCDD60}"/>
              </a:ext>
            </a:extLst>
          </p:cNvPr>
          <p:cNvSpPr/>
          <p:nvPr/>
        </p:nvSpPr>
        <p:spPr>
          <a:xfrm>
            <a:off x="2209800" y="1524000"/>
            <a:ext cx="4480092" cy="3402660"/>
          </a:xfrm>
          <a:prstGeom prst="ellipse">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4">
            <a:extLst>
              <a:ext uri="{FF2B5EF4-FFF2-40B4-BE49-F238E27FC236}">
                <a16:creationId xmlns:a16="http://schemas.microsoft.com/office/drawing/2014/main" id="{CE6E670E-58D9-4C08-B761-D23BFBEDA7D1}"/>
              </a:ext>
            </a:extLst>
          </p:cNvPr>
          <p:cNvGrpSpPr/>
          <p:nvPr/>
        </p:nvGrpSpPr>
        <p:grpSpPr>
          <a:xfrm>
            <a:off x="3022098" y="2212458"/>
            <a:ext cx="3047999" cy="2399282"/>
            <a:chOff x="6096000" y="3473712"/>
            <a:chExt cx="3047999" cy="2399282"/>
          </a:xfrm>
        </p:grpSpPr>
        <p:sp>
          <p:nvSpPr>
            <p:cNvPr id="6" name="Rectangle 5">
              <a:extLst>
                <a:ext uri="{FF2B5EF4-FFF2-40B4-BE49-F238E27FC236}">
                  <a16:creationId xmlns:a16="http://schemas.microsoft.com/office/drawing/2014/main" id="{ACD0719F-43AF-4017-9EFF-4E5DCE85763C}"/>
                </a:ext>
              </a:extLst>
            </p:cNvPr>
            <p:cNvSpPr/>
            <p:nvPr/>
          </p:nvSpPr>
          <p:spPr>
            <a:xfrm>
              <a:off x="6096000" y="3516657"/>
              <a:ext cx="954506" cy="751409"/>
            </a:xfrm>
            <a:prstGeom prst="rect">
              <a:avLst/>
            </a:prstGeom>
            <a:solidFill>
              <a:srgbClr val="F9FC8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101</a:t>
              </a:r>
            </a:p>
            <a:p>
              <a:pPr algn="ctr"/>
              <a:r>
                <a:rPr lang="en-US" dirty="0">
                  <a:solidFill>
                    <a:schemeClr val="tx1"/>
                  </a:solidFill>
                </a:rPr>
                <a:t>John</a:t>
              </a:r>
            </a:p>
          </p:txBody>
        </p:sp>
        <p:sp>
          <p:nvSpPr>
            <p:cNvPr id="7" name="Rectangle 6">
              <a:extLst>
                <a:ext uri="{FF2B5EF4-FFF2-40B4-BE49-F238E27FC236}">
                  <a16:creationId xmlns:a16="http://schemas.microsoft.com/office/drawing/2014/main" id="{15521A41-4908-4B94-A9E2-61C4CA9E6414}"/>
                </a:ext>
              </a:extLst>
            </p:cNvPr>
            <p:cNvSpPr/>
            <p:nvPr/>
          </p:nvSpPr>
          <p:spPr>
            <a:xfrm>
              <a:off x="6116053" y="4787863"/>
              <a:ext cx="1046747" cy="762000"/>
            </a:xfrm>
            <a:prstGeom prst="rect">
              <a:avLst/>
            </a:prstGeom>
            <a:solidFill>
              <a:srgbClr val="F9FC8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102</a:t>
              </a:r>
            </a:p>
            <a:p>
              <a:pPr algn="ctr"/>
              <a:r>
                <a:rPr lang="en-US" dirty="0">
                  <a:solidFill>
                    <a:schemeClr val="tx1"/>
                  </a:solidFill>
                </a:rPr>
                <a:t>Jack</a:t>
              </a:r>
            </a:p>
          </p:txBody>
        </p:sp>
        <p:sp>
          <p:nvSpPr>
            <p:cNvPr id="8" name="Rectangle 7">
              <a:extLst>
                <a:ext uri="{FF2B5EF4-FFF2-40B4-BE49-F238E27FC236}">
                  <a16:creationId xmlns:a16="http://schemas.microsoft.com/office/drawing/2014/main" id="{97617DE5-0C97-4640-A84C-88EB7C20F52A}"/>
                </a:ext>
              </a:extLst>
            </p:cNvPr>
            <p:cNvSpPr/>
            <p:nvPr/>
          </p:nvSpPr>
          <p:spPr>
            <a:xfrm>
              <a:off x="7868652" y="3473712"/>
              <a:ext cx="1275347" cy="1885651"/>
            </a:xfrm>
            <a:prstGeom prst="rect">
              <a:avLst/>
            </a:prstGeom>
            <a:solidFill>
              <a:srgbClr val="F9FC8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Counter=2 (initially 0 , then to 1 and finally to 2)</a:t>
              </a:r>
            </a:p>
          </p:txBody>
        </p:sp>
        <p:cxnSp>
          <p:nvCxnSpPr>
            <p:cNvPr id="9" name="Straight Arrow Connector 8">
              <a:extLst>
                <a:ext uri="{FF2B5EF4-FFF2-40B4-BE49-F238E27FC236}">
                  <a16:creationId xmlns:a16="http://schemas.microsoft.com/office/drawing/2014/main" id="{E1B36690-3186-4C65-8938-7E39024DB778}"/>
                </a:ext>
              </a:extLst>
            </p:cNvPr>
            <p:cNvCxnSpPr>
              <a:cxnSpLocks/>
            </p:cNvCxnSpPr>
            <p:nvPr/>
          </p:nvCxnSpPr>
          <p:spPr>
            <a:xfrm>
              <a:off x="7050506" y="3840769"/>
              <a:ext cx="818147" cy="4272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7A66855E-2D22-4083-8E40-8A31333C0E3F}"/>
                </a:ext>
              </a:extLst>
            </p:cNvPr>
            <p:cNvCxnSpPr>
              <a:cxnSpLocks/>
              <a:stCxn id="7" idx="3"/>
            </p:cNvCxnSpPr>
            <p:nvPr/>
          </p:nvCxnSpPr>
          <p:spPr>
            <a:xfrm flipV="1">
              <a:off x="7162800" y="4787865"/>
              <a:ext cx="705853" cy="3809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1B8C3187-5CCA-406A-A37B-50333BAA2B7E}"/>
                </a:ext>
              </a:extLst>
            </p:cNvPr>
            <p:cNvSpPr txBox="1"/>
            <p:nvPr/>
          </p:nvSpPr>
          <p:spPr>
            <a:xfrm>
              <a:off x="6200277" y="4238410"/>
              <a:ext cx="1676400" cy="369332"/>
            </a:xfrm>
            <a:prstGeom prst="rect">
              <a:avLst/>
            </a:prstGeom>
            <a:noFill/>
          </p:spPr>
          <p:txBody>
            <a:bodyPr wrap="square" rtlCol="0">
              <a:spAutoFit/>
            </a:bodyPr>
            <a:lstStyle/>
            <a:p>
              <a:r>
                <a:rPr lang="en-US" dirty="0">
                  <a:latin typeface="Body Level 1"/>
                </a:rPr>
                <a:t>Object1</a:t>
              </a:r>
            </a:p>
          </p:txBody>
        </p:sp>
        <p:sp>
          <p:nvSpPr>
            <p:cNvPr id="12" name="TextBox 11">
              <a:extLst>
                <a:ext uri="{FF2B5EF4-FFF2-40B4-BE49-F238E27FC236}">
                  <a16:creationId xmlns:a16="http://schemas.microsoft.com/office/drawing/2014/main" id="{288DCAD7-072C-4B36-B686-9A519710ABC9}"/>
                </a:ext>
              </a:extLst>
            </p:cNvPr>
            <p:cNvSpPr txBox="1"/>
            <p:nvPr/>
          </p:nvSpPr>
          <p:spPr>
            <a:xfrm>
              <a:off x="6257524" y="5503662"/>
              <a:ext cx="1676400" cy="369332"/>
            </a:xfrm>
            <a:prstGeom prst="rect">
              <a:avLst/>
            </a:prstGeom>
            <a:noFill/>
          </p:spPr>
          <p:txBody>
            <a:bodyPr wrap="square" rtlCol="0">
              <a:spAutoFit/>
            </a:bodyPr>
            <a:lstStyle/>
            <a:p>
              <a:r>
                <a:rPr lang="en-US" dirty="0">
                  <a:latin typeface="Body Level 1"/>
                </a:rPr>
                <a:t>Object2</a:t>
              </a:r>
            </a:p>
          </p:txBody>
        </p:sp>
      </p:grpSp>
      <p:sp>
        <p:nvSpPr>
          <p:cNvPr id="14" name="TextBox 13">
            <a:extLst>
              <a:ext uri="{FF2B5EF4-FFF2-40B4-BE49-F238E27FC236}">
                <a16:creationId xmlns:a16="http://schemas.microsoft.com/office/drawing/2014/main" id="{1A7CFF33-53A4-4036-A5BB-6274A2FB0FDE}"/>
              </a:ext>
            </a:extLst>
          </p:cNvPr>
          <p:cNvSpPr txBox="1"/>
          <p:nvPr/>
        </p:nvSpPr>
        <p:spPr>
          <a:xfrm>
            <a:off x="3953226" y="5054534"/>
            <a:ext cx="1676400" cy="369332"/>
          </a:xfrm>
          <a:prstGeom prst="rect">
            <a:avLst/>
          </a:prstGeom>
          <a:noFill/>
        </p:spPr>
        <p:txBody>
          <a:bodyPr wrap="square" rtlCol="0">
            <a:spAutoFit/>
          </a:bodyPr>
          <a:lstStyle/>
          <a:p>
            <a:r>
              <a:rPr lang="en-US" dirty="0">
                <a:latin typeface="Body Level 1"/>
              </a:rPr>
              <a:t>Heap memory</a:t>
            </a:r>
          </a:p>
        </p:txBody>
      </p:sp>
    </p:spTree>
    <p:extLst>
      <p:ext uri="{BB962C8B-B14F-4D97-AF65-F5344CB8AC3E}">
        <p14:creationId xmlns:p14="http://schemas.microsoft.com/office/powerpoint/2010/main" val="203524208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BF60B-613E-47F3-95DF-3205A4786B80}"/>
              </a:ext>
            </a:extLst>
          </p:cNvPr>
          <p:cNvSpPr>
            <a:spLocks noGrp="1"/>
          </p:cNvSpPr>
          <p:nvPr>
            <p:ph type="title"/>
          </p:nvPr>
        </p:nvSpPr>
        <p:spPr/>
        <p:txBody>
          <a:bodyPr/>
          <a:lstStyle/>
          <a:p>
            <a:r>
              <a:rPr lang="en-US" dirty="0"/>
              <a:t>static method</a:t>
            </a:r>
          </a:p>
        </p:txBody>
      </p:sp>
      <p:grpSp>
        <p:nvGrpSpPr>
          <p:cNvPr id="16" name="Group 15">
            <a:extLst>
              <a:ext uri="{FF2B5EF4-FFF2-40B4-BE49-F238E27FC236}">
                <a16:creationId xmlns:a16="http://schemas.microsoft.com/office/drawing/2014/main" id="{8C95923E-F5DE-410A-8CAF-56A7332CBD31}"/>
              </a:ext>
            </a:extLst>
          </p:cNvPr>
          <p:cNvGrpSpPr/>
          <p:nvPr/>
        </p:nvGrpSpPr>
        <p:grpSpPr>
          <a:xfrm>
            <a:off x="2057400" y="1524000"/>
            <a:ext cx="4657385" cy="811931"/>
            <a:chOff x="39401" y="1456250"/>
            <a:chExt cx="4657385" cy="811931"/>
          </a:xfrm>
        </p:grpSpPr>
        <p:grpSp>
          <p:nvGrpSpPr>
            <p:cNvPr id="11" name="Group 10">
              <a:extLst>
                <a:ext uri="{FF2B5EF4-FFF2-40B4-BE49-F238E27FC236}">
                  <a16:creationId xmlns:a16="http://schemas.microsoft.com/office/drawing/2014/main" id="{7A534FFC-83B5-48B4-86FD-C0BFEC1DE3B7}"/>
                </a:ext>
              </a:extLst>
            </p:cNvPr>
            <p:cNvGrpSpPr/>
            <p:nvPr/>
          </p:nvGrpSpPr>
          <p:grpSpPr>
            <a:xfrm>
              <a:off x="39401" y="1584451"/>
              <a:ext cx="2520969" cy="555531"/>
              <a:chOff x="53359" y="5298587"/>
              <a:chExt cx="4077016" cy="609600"/>
            </a:xfrm>
          </p:grpSpPr>
          <p:sp>
            <p:nvSpPr>
              <p:cNvPr id="14" name="Rectangle: Rounded Corners 13">
                <a:extLst>
                  <a:ext uri="{FF2B5EF4-FFF2-40B4-BE49-F238E27FC236}">
                    <a16:creationId xmlns:a16="http://schemas.microsoft.com/office/drawing/2014/main" id="{E3C42ADB-CD56-40F3-B1D9-C039EA2DDF0C}"/>
                  </a:ext>
                </a:extLst>
              </p:cNvPr>
              <p:cNvSpPr/>
              <p:nvPr/>
            </p:nvSpPr>
            <p:spPr>
              <a:xfrm>
                <a:off x="53359" y="5298587"/>
                <a:ext cx="2956647" cy="609600"/>
              </a:xfrm>
              <a:prstGeom prst="roundRect">
                <a:avLst/>
              </a:prstGeom>
              <a:solidFill>
                <a:srgbClr val="F9FC8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Body Level 1"/>
                  </a:rPr>
                  <a:t>static method (class method)</a:t>
                </a:r>
              </a:p>
            </p:txBody>
          </p:sp>
          <p:sp>
            <p:nvSpPr>
              <p:cNvPr id="18" name="Arrow: Right 17">
                <a:extLst>
                  <a:ext uri="{FF2B5EF4-FFF2-40B4-BE49-F238E27FC236}">
                    <a16:creationId xmlns:a16="http://schemas.microsoft.com/office/drawing/2014/main" id="{4F1D4A93-D756-4D92-8B69-76CE400B8B4B}"/>
                  </a:ext>
                </a:extLst>
              </p:cNvPr>
              <p:cNvSpPr/>
              <p:nvPr/>
            </p:nvSpPr>
            <p:spPr>
              <a:xfrm>
                <a:off x="2987375" y="5489087"/>
                <a:ext cx="11430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Rectangle: Rounded Corners 19">
              <a:extLst>
                <a:ext uri="{FF2B5EF4-FFF2-40B4-BE49-F238E27FC236}">
                  <a16:creationId xmlns:a16="http://schemas.microsoft.com/office/drawing/2014/main" id="{38F189CF-BCB9-4860-9E04-3560A1E15A23}"/>
                </a:ext>
              </a:extLst>
            </p:cNvPr>
            <p:cNvSpPr/>
            <p:nvPr/>
          </p:nvSpPr>
          <p:spPr>
            <a:xfrm>
              <a:off x="2560370" y="1456250"/>
              <a:ext cx="2136416" cy="811931"/>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Body Level 1"/>
                </a:rPr>
                <a:t>No need to create object to call static method</a:t>
              </a:r>
            </a:p>
          </p:txBody>
        </p:sp>
      </p:grpSp>
      <p:pic>
        <p:nvPicPr>
          <p:cNvPr id="5" name="Picture 4">
            <a:extLst>
              <a:ext uri="{FF2B5EF4-FFF2-40B4-BE49-F238E27FC236}">
                <a16:creationId xmlns:a16="http://schemas.microsoft.com/office/drawing/2014/main" id="{18199621-3262-4EB0-94DC-44F1DE689E4E}"/>
              </a:ext>
            </a:extLst>
          </p:cNvPr>
          <p:cNvPicPr>
            <a:picLocks noChangeAspect="1"/>
          </p:cNvPicPr>
          <p:nvPr/>
        </p:nvPicPr>
        <p:blipFill>
          <a:blip r:embed="rId2"/>
          <a:stretch>
            <a:fillRect/>
          </a:stretch>
        </p:blipFill>
        <p:spPr>
          <a:xfrm>
            <a:off x="1359996" y="3017236"/>
            <a:ext cx="6659454" cy="3009668"/>
          </a:xfrm>
          <a:prstGeom prst="rect">
            <a:avLst/>
          </a:prstGeom>
          <a:ln>
            <a:solidFill>
              <a:schemeClr val="tx1"/>
            </a:solidFill>
          </a:ln>
        </p:spPr>
      </p:pic>
    </p:spTree>
    <p:extLst>
      <p:ext uri="{BB962C8B-B14F-4D97-AF65-F5344CB8AC3E}">
        <p14:creationId xmlns:p14="http://schemas.microsoft.com/office/powerpoint/2010/main" val="183549987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BF60B-613E-47F3-95DF-3205A4786B80}"/>
              </a:ext>
            </a:extLst>
          </p:cNvPr>
          <p:cNvSpPr>
            <a:spLocks noGrp="1"/>
          </p:cNvSpPr>
          <p:nvPr>
            <p:ph type="title"/>
          </p:nvPr>
        </p:nvSpPr>
        <p:spPr/>
        <p:txBody>
          <a:bodyPr/>
          <a:lstStyle/>
          <a:p>
            <a:r>
              <a:rPr lang="en-US" dirty="0"/>
              <a:t>static block</a:t>
            </a:r>
          </a:p>
        </p:txBody>
      </p:sp>
      <p:pic>
        <p:nvPicPr>
          <p:cNvPr id="15" name="Picture 14">
            <a:extLst>
              <a:ext uri="{FF2B5EF4-FFF2-40B4-BE49-F238E27FC236}">
                <a16:creationId xmlns:a16="http://schemas.microsoft.com/office/drawing/2014/main" id="{A95692A1-704B-4F5B-8BE2-E959C0066371}"/>
              </a:ext>
            </a:extLst>
          </p:cNvPr>
          <p:cNvPicPr>
            <a:picLocks noChangeAspect="1"/>
          </p:cNvPicPr>
          <p:nvPr/>
        </p:nvPicPr>
        <p:blipFill>
          <a:blip r:embed="rId2"/>
          <a:stretch>
            <a:fillRect/>
          </a:stretch>
        </p:blipFill>
        <p:spPr>
          <a:xfrm>
            <a:off x="1313830" y="2452662"/>
            <a:ext cx="6906184" cy="4095876"/>
          </a:xfrm>
          <a:prstGeom prst="rect">
            <a:avLst/>
          </a:prstGeom>
          <a:ln>
            <a:solidFill>
              <a:schemeClr val="tx1"/>
            </a:solidFill>
          </a:ln>
        </p:spPr>
      </p:pic>
      <p:grpSp>
        <p:nvGrpSpPr>
          <p:cNvPr id="22" name="Group 21">
            <a:extLst>
              <a:ext uri="{FF2B5EF4-FFF2-40B4-BE49-F238E27FC236}">
                <a16:creationId xmlns:a16="http://schemas.microsoft.com/office/drawing/2014/main" id="{5D93B2D2-39FC-4E36-B9A9-75C836E65A9B}"/>
              </a:ext>
            </a:extLst>
          </p:cNvPr>
          <p:cNvGrpSpPr/>
          <p:nvPr/>
        </p:nvGrpSpPr>
        <p:grpSpPr>
          <a:xfrm>
            <a:off x="2286000" y="1219200"/>
            <a:ext cx="4617338" cy="1076943"/>
            <a:chOff x="39401" y="1295400"/>
            <a:chExt cx="4617338" cy="1076943"/>
          </a:xfrm>
        </p:grpSpPr>
        <p:grpSp>
          <p:nvGrpSpPr>
            <p:cNvPr id="23" name="Group 22">
              <a:extLst>
                <a:ext uri="{FF2B5EF4-FFF2-40B4-BE49-F238E27FC236}">
                  <a16:creationId xmlns:a16="http://schemas.microsoft.com/office/drawing/2014/main" id="{D7BB1731-1E16-4FDC-BEB9-4636B94299CC}"/>
                </a:ext>
              </a:extLst>
            </p:cNvPr>
            <p:cNvGrpSpPr/>
            <p:nvPr/>
          </p:nvGrpSpPr>
          <p:grpSpPr>
            <a:xfrm>
              <a:off x="39401" y="1584451"/>
              <a:ext cx="2520969" cy="555531"/>
              <a:chOff x="53359" y="5298587"/>
              <a:chExt cx="4077016" cy="609600"/>
            </a:xfrm>
          </p:grpSpPr>
          <p:sp>
            <p:nvSpPr>
              <p:cNvPr id="28" name="Rectangle: Rounded Corners 27">
                <a:extLst>
                  <a:ext uri="{FF2B5EF4-FFF2-40B4-BE49-F238E27FC236}">
                    <a16:creationId xmlns:a16="http://schemas.microsoft.com/office/drawing/2014/main" id="{87224A44-6712-4855-9086-4D6C1B3FC5F2}"/>
                  </a:ext>
                </a:extLst>
              </p:cNvPr>
              <p:cNvSpPr/>
              <p:nvPr/>
            </p:nvSpPr>
            <p:spPr>
              <a:xfrm>
                <a:off x="53359" y="5298587"/>
                <a:ext cx="2956647" cy="609600"/>
              </a:xfrm>
              <a:prstGeom prst="roundRect">
                <a:avLst/>
              </a:prstGeom>
              <a:solidFill>
                <a:srgbClr val="F9FC8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Body Level 1"/>
                  </a:rPr>
                  <a:t>static block</a:t>
                </a:r>
              </a:p>
            </p:txBody>
          </p:sp>
          <p:sp>
            <p:nvSpPr>
              <p:cNvPr id="29" name="Arrow: Right 28">
                <a:extLst>
                  <a:ext uri="{FF2B5EF4-FFF2-40B4-BE49-F238E27FC236}">
                    <a16:creationId xmlns:a16="http://schemas.microsoft.com/office/drawing/2014/main" id="{A160AC9C-313F-49FB-95F4-1A60E7CF7047}"/>
                  </a:ext>
                </a:extLst>
              </p:cNvPr>
              <p:cNvSpPr/>
              <p:nvPr/>
            </p:nvSpPr>
            <p:spPr>
              <a:xfrm>
                <a:off x="2987375" y="5489087"/>
                <a:ext cx="11430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4" name="Rectangle: Rounded Corners 23">
              <a:extLst>
                <a:ext uri="{FF2B5EF4-FFF2-40B4-BE49-F238E27FC236}">
                  <a16:creationId xmlns:a16="http://schemas.microsoft.com/office/drawing/2014/main" id="{E3BD29A6-BE15-4077-A260-A25E83173D2E}"/>
                </a:ext>
              </a:extLst>
            </p:cNvPr>
            <p:cNvSpPr/>
            <p:nvPr/>
          </p:nvSpPr>
          <p:spPr>
            <a:xfrm>
              <a:off x="2520323" y="1295400"/>
              <a:ext cx="2136416" cy="1076943"/>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Body Level 1"/>
                </a:rPr>
                <a:t>Initialize the static members and executed before main method</a:t>
              </a:r>
            </a:p>
          </p:txBody>
        </p:sp>
      </p:grpSp>
    </p:spTree>
    <p:extLst>
      <p:ext uri="{BB962C8B-B14F-4D97-AF65-F5344CB8AC3E}">
        <p14:creationId xmlns:p14="http://schemas.microsoft.com/office/powerpoint/2010/main" val="143495655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9799-F9F5-4562-8061-77567C2CA5A2}"/>
              </a:ext>
            </a:extLst>
          </p:cNvPr>
          <p:cNvSpPr>
            <a:spLocks noGrp="1"/>
          </p:cNvSpPr>
          <p:nvPr>
            <p:ph type="ctrTitle"/>
          </p:nvPr>
        </p:nvSpPr>
        <p:spPr/>
        <p:txBody>
          <a:bodyPr/>
          <a:lstStyle/>
          <a:p>
            <a:r>
              <a:rPr lang="en-US" dirty="0"/>
              <a:t>String</a:t>
            </a:r>
          </a:p>
        </p:txBody>
      </p:sp>
      <p:sp>
        <p:nvSpPr>
          <p:cNvPr id="3" name="Subtitle 2">
            <a:extLst>
              <a:ext uri="{FF2B5EF4-FFF2-40B4-BE49-F238E27FC236}">
                <a16:creationId xmlns:a16="http://schemas.microsoft.com/office/drawing/2014/main" id="{616E72AC-5E0F-453A-B1E2-AA790B913983}"/>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634193987"/>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3221A-4CE1-45C2-A60E-11F47D9A0F3F}"/>
              </a:ext>
            </a:extLst>
          </p:cNvPr>
          <p:cNvSpPr>
            <a:spLocks noGrp="1"/>
          </p:cNvSpPr>
          <p:nvPr>
            <p:ph type="title"/>
          </p:nvPr>
        </p:nvSpPr>
        <p:spPr/>
        <p:txBody>
          <a:bodyPr/>
          <a:lstStyle/>
          <a:p>
            <a:r>
              <a:rPr lang="en-US" dirty="0"/>
              <a:t>String</a:t>
            </a:r>
          </a:p>
        </p:txBody>
      </p:sp>
      <p:sp>
        <p:nvSpPr>
          <p:cNvPr id="3" name="Content Placeholder 2">
            <a:extLst>
              <a:ext uri="{FF2B5EF4-FFF2-40B4-BE49-F238E27FC236}">
                <a16:creationId xmlns:a16="http://schemas.microsoft.com/office/drawing/2014/main" id="{44BFED54-C497-42DC-BF39-5B67849A096F}"/>
              </a:ext>
            </a:extLst>
          </p:cNvPr>
          <p:cNvSpPr>
            <a:spLocks noGrp="1"/>
          </p:cNvSpPr>
          <p:nvPr>
            <p:ph idx="1"/>
          </p:nvPr>
        </p:nvSpPr>
        <p:spPr/>
        <p:txBody>
          <a:bodyPr/>
          <a:lstStyle/>
          <a:p>
            <a:r>
              <a:rPr lang="en-US" dirty="0"/>
              <a:t>String is an object that represents a sequence of characters. The java.lang.String class is used to create a string object. String objects are immutable (Once you create you can not change it.)</a:t>
            </a:r>
          </a:p>
          <a:p>
            <a:r>
              <a:rPr lang="en-US" dirty="0"/>
              <a:t>There are two ways to create String object:</a:t>
            </a:r>
          </a:p>
          <a:p>
            <a:pPr marL="342900" indent="-342900">
              <a:buFont typeface="+mj-lt"/>
              <a:buAutoNum type="arabicPeriod"/>
            </a:pPr>
            <a:r>
              <a:rPr lang="en-US" dirty="0"/>
              <a:t>By string literal: </a:t>
            </a:r>
          </a:p>
          <a:p>
            <a:pPr marL="0" indent="0">
              <a:buNone/>
            </a:pPr>
            <a:r>
              <a:rPr lang="en-US" dirty="0"/>
              <a:t>	String s=“Welcome”; (creates one string in constant pool area if not found else it will point to same string )</a:t>
            </a:r>
          </a:p>
          <a:p>
            <a:pPr marL="342900" indent="-342900">
              <a:buFont typeface="+mj-lt"/>
              <a:buAutoNum type="arabicPeriod"/>
            </a:pPr>
            <a:r>
              <a:rPr lang="en-US" dirty="0"/>
              <a:t>By new keyword: </a:t>
            </a:r>
          </a:p>
          <a:p>
            <a:pPr marL="0" indent="0">
              <a:buNone/>
            </a:pPr>
            <a:r>
              <a:rPr lang="en-US" dirty="0"/>
              <a:t>	String s= new String(“Welcome”); (creates one string in constant pool area and one object in heap area)</a:t>
            </a:r>
          </a:p>
          <a:p>
            <a:pPr marL="0" indent="0">
              <a:buNone/>
            </a:pPr>
            <a:endParaRPr lang="en-US" dirty="0"/>
          </a:p>
        </p:txBody>
      </p:sp>
    </p:spTree>
    <p:extLst>
      <p:ext uri="{BB962C8B-B14F-4D97-AF65-F5344CB8AC3E}">
        <p14:creationId xmlns:p14="http://schemas.microsoft.com/office/powerpoint/2010/main" val="41940335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52810-E05C-40A6-8D5C-B2E9FED966D8}"/>
              </a:ext>
            </a:extLst>
          </p:cNvPr>
          <p:cNvSpPr>
            <a:spLocks noGrp="1"/>
          </p:cNvSpPr>
          <p:nvPr>
            <p:ph type="title"/>
          </p:nvPr>
        </p:nvSpPr>
        <p:spPr/>
        <p:txBody>
          <a:bodyPr/>
          <a:lstStyle/>
          <a:p>
            <a:r>
              <a:rPr lang="en-US" dirty="0"/>
              <a:t>Java</a:t>
            </a:r>
          </a:p>
        </p:txBody>
      </p:sp>
      <p:sp>
        <p:nvSpPr>
          <p:cNvPr id="3" name="Content Placeholder 2">
            <a:extLst>
              <a:ext uri="{FF2B5EF4-FFF2-40B4-BE49-F238E27FC236}">
                <a16:creationId xmlns:a16="http://schemas.microsoft.com/office/drawing/2014/main" id="{2D4723B8-C3CF-4269-A8D2-7FF445216039}"/>
              </a:ext>
            </a:extLst>
          </p:cNvPr>
          <p:cNvSpPr>
            <a:spLocks noGrp="1"/>
          </p:cNvSpPr>
          <p:nvPr>
            <p:ph idx="1"/>
          </p:nvPr>
        </p:nvSpPr>
        <p:spPr>
          <a:xfrm>
            <a:off x="324091" y="1295400"/>
            <a:ext cx="7524509" cy="4876800"/>
          </a:xfrm>
        </p:spPr>
        <p:txBody>
          <a:bodyPr>
            <a:normAutofit/>
          </a:bodyPr>
          <a:lstStyle/>
          <a:p>
            <a:r>
              <a:rPr lang="en-US" dirty="0"/>
              <a:t>Java is one of the most popular and widely used programming language and platform. A platform is an environment that helps to develop and run programs written in any programming language.</a:t>
            </a:r>
          </a:p>
          <a:p>
            <a:r>
              <a:rPr lang="en-US" b="1" dirty="0"/>
              <a:t>Java</a:t>
            </a:r>
            <a:r>
              <a:rPr lang="en-US" dirty="0"/>
              <a:t> is a general-purpose programming language that is class-based, object-oriented (although not a pure OO language, as it contains primitive types)</a:t>
            </a:r>
          </a:p>
          <a:p>
            <a:r>
              <a:rPr lang="en-US" dirty="0"/>
              <a:t>It is intended to let application developers </a:t>
            </a:r>
            <a:r>
              <a:rPr lang="en-US" i="1" dirty="0"/>
              <a:t>write once, run anywhere</a:t>
            </a:r>
            <a:r>
              <a:rPr lang="en-US" dirty="0"/>
              <a:t> (WORA),</a:t>
            </a:r>
            <a:r>
              <a:rPr lang="en-US" baseline="30000" dirty="0"/>
              <a:t> </a:t>
            </a:r>
            <a:r>
              <a:rPr lang="en-US" dirty="0"/>
              <a:t>meaning that compiled Java code can run on all platforms that support Java without the need for recompilation.</a:t>
            </a:r>
          </a:p>
          <a:p>
            <a:r>
              <a:rPr lang="en-US" dirty="0"/>
              <a:t>Java was originally developed by James Gosling at Sun Microsystems (which has since been acquired by Oracle) and released in 1995 as a core component of Sun Microsystems' Java platform.</a:t>
            </a:r>
          </a:p>
          <a:p>
            <a:r>
              <a:rPr lang="en-US" dirty="0"/>
              <a:t>The latest version is Java 12, released in March 2019.</a:t>
            </a:r>
          </a:p>
        </p:txBody>
      </p:sp>
      <p:pic>
        <p:nvPicPr>
          <p:cNvPr id="4" name="Picture 3">
            <a:extLst>
              <a:ext uri="{FF2B5EF4-FFF2-40B4-BE49-F238E27FC236}">
                <a16:creationId xmlns:a16="http://schemas.microsoft.com/office/drawing/2014/main" id="{8A4EDEF9-7039-4E92-B2C2-43761C903CB8}"/>
              </a:ext>
            </a:extLst>
          </p:cNvPr>
          <p:cNvPicPr>
            <a:picLocks noChangeAspect="1"/>
          </p:cNvPicPr>
          <p:nvPr/>
        </p:nvPicPr>
        <p:blipFill>
          <a:blip r:embed="rId3"/>
          <a:stretch>
            <a:fillRect/>
          </a:stretch>
        </p:blipFill>
        <p:spPr>
          <a:xfrm>
            <a:off x="8305800" y="1142999"/>
            <a:ext cx="1162050" cy="2040043"/>
          </a:xfrm>
          <a:prstGeom prst="rect">
            <a:avLst/>
          </a:prstGeom>
        </p:spPr>
      </p:pic>
    </p:spTree>
    <p:extLst>
      <p:ext uri="{BB962C8B-B14F-4D97-AF65-F5344CB8AC3E}">
        <p14:creationId xmlns:p14="http://schemas.microsoft.com/office/powerpoint/2010/main" val="44793224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B1A4C-9674-45C1-B2D8-2B12D0857DCD}"/>
              </a:ext>
            </a:extLst>
          </p:cNvPr>
          <p:cNvSpPr>
            <a:spLocks noGrp="1"/>
          </p:cNvSpPr>
          <p:nvPr>
            <p:ph type="title"/>
          </p:nvPr>
        </p:nvSpPr>
        <p:spPr/>
        <p:txBody>
          <a:bodyPr/>
          <a:lstStyle/>
          <a:p>
            <a:r>
              <a:rPr lang="en-US" dirty="0"/>
              <a:t>How String gets stored</a:t>
            </a:r>
          </a:p>
        </p:txBody>
      </p:sp>
      <p:sp>
        <p:nvSpPr>
          <p:cNvPr id="4" name="Oval 3">
            <a:extLst>
              <a:ext uri="{FF2B5EF4-FFF2-40B4-BE49-F238E27FC236}">
                <a16:creationId xmlns:a16="http://schemas.microsoft.com/office/drawing/2014/main" id="{5CF8C15A-F79E-414A-B0D8-A310F96C7329}"/>
              </a:ext>
            </a:extLst>
          </p:cNvPr>
          <p:cNvSpPr/>
          <p:nvPr/>
        </p:nvSpPr>
        <p:spPr>
          <a:xfrm>
            <a:off x="2779296" y="1391656"/>
            <a:ext cx="4840704" cy="4563980"/>
          </a:xfrm>
          <a:prstGeom prst="ellipse">
            <a:avLst/>
          </a:prstGeom>
          <a:solidFill>
            <a:srgbClr val="F9FC8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488795D6-DE0C-48DA-A7A6-41935B008B58}"/>
              </a:ext>
            </a:extLst>
          </p:cNvPr>
          <p:cNvSpPr/>
          <p:nvPr/>
        </p:nvSpPr>
        <p:spPr>
          <a:xfrm>
            <a:off x="5065296" y="2318087"/>
            <a:ext cx="1295400" cy="609600"/>
          </a:xfrm>
          <a:prstGeom prst="rect">
            <a:avLst/>
          </a:prstGeom>
          <a:solidFill>
            <a:schemeClr val="tx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Body Level 1"/>
              </a:rPr>
              <a:t>A</a:t>
            </a:r>
          </a:p>
        </p:txBody>
      </p:sp>
      <p:sp>
        <p:nvSpPr>
          <p:cNvPr id="6" name="Rectangle 5">
            <a:extLst>
              <a:ext uri="{FF2B5EF4-FFF2-40B4-BE49-F238E27FC236}">
                <a16:creationId xmlns:a16="http://schemas.microsoft.com/office/drawing/2014/main" id="{BA0B36F5-777C-456A-876D-237C722F8D94}"/>
              </a:ext>
            </a:extLst>
          </p:cNvPr>
          <p:cNvSpPr/>
          <p:nvPr/>
        </p:nvSpPr>
        <p:spPr>
          <a:xfrm>
            <a:off x="376989" y="1245271"/>
            <a:ext cx="1628272" cy="609600"/>
          </a:xfrm>
          <a:prstGeom prst="rect">
            <a:avLst/>
          </a:prstGeom>
          <a:solidFill>
            <a:srgbClr val="6BA8D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Body Level 1"/>
              </a:rPr>
              <a:t>String s1= “A”</a:t>
            </a:r>
            <a:r>
              <a:rPr lang="en-US" dirty="0">
                <a:latin typeface="Body Level 1"/>
              </a:rPr>
              <a:t> </a:t>
            </a:r>
          </a:p>
        </p:txBody>
      </p:sp>
      <p:sp>
        <p:nvSpPr>
          <p:cNvPr id="7" name="Rectangle 6">
            <a:extLst>
              <a:ext uri="{FF2B5EF4-FFF2-40B4-BE49-F238E27FC236}">
                <a16:creationId xmlns:a16="http://schemas.microsoft.com/office/drawing/2014/main" id="{ADDA1CD2-FED1-4971-9CAA-0A8FFB67518F}"/>
              </a:ext>
            </a:extLst>
          </p:cNvPr>
          <p:cNvSpPr/>
          <p:nvPr/>
        </p:nvSpPr>
        <p:spPr>
          <a:xfrm>
            <a:off x="376988" y="2129596"/>
            <a:ext cx="1688432" cy="609600"/>
          </a:xfrm>
          <a:prstGeom prst="rect">
            <a:avLst/>
          </a:prstGeom>
          <a:solidFill>
            <a:srgbClr val="6BA8D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Body Level 1"/>
              </a:rPr>
              <a:t>String s2= “A”</a:t>
            </a:r>
            <a:r>
              <a:rPr lang="en-US" dirty="0">
                <a:latin typeface="Body Level 1"/>
              </a:rPr>
              <a:t> </a:t>
            </a:r>
          </a:p>
        </p:txBody>
      </p:sp>
      <p:sp>
        <p:nvSpPr>
          <p:cNvPr id="8" name="Rectangle 7">
            <a:extLst>
              <a:ext uri="{FF2B5EF4-FFF2-40B4-BE49-F238E27FC236}">
                <a16:creationId xmlns:a16="http://schemas.microsoft.com/office/drawing/2014/main" id="{76DC5ABA-22A6-4E23-BE44-60427542C14E}"/>
              </a:ext>
            </a:extLst>
          </p:cNvPr>
          <p:cNvSpPr/>
          <p:nvPr/>
        </p:nvSpPr>
        <p:spPr>
          <a:xfrm>
            <a:off x="376989" y="2995870"/>
            <a:ext cx="1748589" cy="609600"/>
          </a:xfrm>
          <a:prstGeom prst="rect">
            <a:avLst/>
          </a:prstGeom>
          <a:solidFill>
            <a:srgbClr val="99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Body Level 1"/>
              </a:rPr>
              <a:t>String s3= new String(“A”);</a:t>
            </a:r>
            <a:r>
              <a:rPr lang="en-US" dirty="0">
                <a:latin typeface="Body Level 1"/>
              </a:rPr>
              <a:t> </a:t>
            </a:r>
          </a:p>
        </p:txBody>
      </p:sp>
      <p:sp>
        <p:nvSpPr>
          <p:cNvPr id="9" name="Rectangle 8">
            <a:extLst>
              <a:ext uri="{FF2B5EF4-FFF2-40B4-BE49-F238E27FC236}">
                <a16:creationId xmlns:a16="http://schemas.microsoft.com/office/drawing/2014/main" id="{879E572F-369B-4AE0-8584-6E2B9F4B7C3F}"/>
              </a:ext>
            </a:extLst>
          </p:cNvPr>
          <p:cNvSpPr/>
          <p:nvPr/>
        </p:nvSpPr>
        <p:spPr>
          <a:xfrm>
            <a:off x="376988" y="3898239"/>
            <a:ext cx="1748589" cy="609600"/>
          </a:xfrm>
          <a:prstGeom prst="rect">
            <a:avLst/>
          </a:prstGeom>
          <a:solidFill>
            <a:srgbClr val="99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Body Level 1"/>
              </a:rPr>
              <a:t>String s4= new String(“A”);</a:t>
            </a:r>
            <a:r>
              <a:rPr lang="en-US" dirty="0">
                <a:latin typeface="Body Level 1"/>
              </a:rPr>
              <a:t> </a:t>
            </a:r>
          </a:p>
        </p:txBody>
      </p:sp>
      <p:sp>
        <p:nvSpPr>
          <p:cNvPr id="10" name="Rectangle 9">
            <a:extLst>
              <a:ext uri="{FF2B5EF4-FFF2-40B4-BE49-F238E27FC236}">
                <a16:creationId xmlns:a16="http://schemas.microsoft.com/office/drawing/2014/main" id="{BB8297BF-84C0-4C0B-BD79-6EFC1880063C}"/>
              </a:ext>
            </a:extLst>
          </p:cNvPr>
          <p:cNvSpPr/>
          <p:nvPr/>
        </p:nvSpPr>
        <p:spPr>
          <a:xfrm>
            <a:off x="5065296" y="2927687"/>
            <a:ext cx="1295400" cy="609600"/>
          </a:xfrm>
          <a:prstGeom prst="rect">
            <a:avLst/>
          </a:prstGeom>
          <a:solidFill>
            <a:schemeClr val="tx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A390052-8EB5-4659-BC6D-42A505708260}"/>
              </a:ext>
            </a:extLst>
          </p:cNvPr>
          <p:cNvSpPr/>
          <p:nvPr/>
        </p:nvSpPr>
        <p:spPr>
          <a:xfrm>
            <a:off x="5073317" y="3537287"/>
            <a:ext cx="1295400" cy="609600"/>
          </a:xfrm>
          <a:prstGeom prst="rect">
            <a:avLst/>
          </a:prstGeom>
          <a:solidFill>
            <a:schemeClr val="tx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t>
            </a:r>
          </a:p>
        </p:txBody>
      </p:sp>
      <p:sp>
        <p:nvSpPr>
          <p:cNvPr id="12" name="Rectangle 11">
            <a:extLst>
              <a:ext uri="{FF2B5EF4-FFF2-40B4-BE49-F238E27FC236}">
                <a16:creationId xmlns:a16="http://schemas.microsoft.com/office/drawing/2014/main" id="{C36EC468-2896-4D69-80F2-38022AE33819}"/>
              </a:ext>
            </a:extLst>
          </p:cNvPr>
          <p:cNvSpPr/>
          <p:nvPr/>
        </p:nvSpPr>
        <p:spPr>
          <a:xfrm>
            <a:off x="5073317" y="4146887"/>
            <a:ext cx="1295400" cy="609600"/>
          </a:xfrm>
          <a:prstGeom prst="rect">
            <a:avLst/>
          </a:prstGeom>
          <a:solidFill>
            <a:schemeClr val="tx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Body Level 1"/>
              </a:rPr>
              <a:t>a</a:t>
            </a:r>
          </a:p>
        </p:txBody>
      </p:sp>
      <p:sp>
        <p:nvSpPr>
          <p:cNvPr id="13" name="Rectangle 12">
            <a:extLst>
              <a:ext uri="{FF2B5EF4-FFF2-40B4-BE49-F238E27FC236}">
                <a16:creationId xmlns:a16="http://schemas.microsoft.com/office/drawing/2014/main" id="{6CE5FB12-B790-45AE-A58B-88730928182B}"/>
              </a:ext>
            </a:extLst>
          </p:cNvPr>
          <p:cNvSpPr/>
          <p:nvPr/>
        </p:nvSpPr>
        <p:spPr>
          <a:xfrm>
            <a:off x="356935" y="4816650"/>
            <a:ext cx="1748589" cy="609600"/>
          </a:xfrm>
          <a:prstGeom prst="rect">
            <a:avLst/>
          </a:prstGeom>
          <a:solidFill>
            <a:srgbClr val="6BA8D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Body Level 1"/>
              </a:rPr>
              <a:t>String s5=“a”;</a:t>
            </a:r>
            <a:endParaRPr lang="en-US" dirty="0">
              <a:latin typeface="Body Level 1"/>
            </a:endParaRPr>
          </a:p>
        </p:txBody>
      </p:sp>
      <p:sp>
        <p:nvSpPr>
          <p:cNvPr id="14" name="Rectangle 13">
            <a:extLst>
              <a:ext uri="{FF2B5EF4-FFF2-40B4-BE49-F238E27FC236}">
                <a16:creationId xmlns:a16="http://schemas.microsoft.com/office/drawing/2014/main" id="{079D8E77-B563-482B-83AE-2CB02C1658B3}"/>
              </a:ext>
            </a:extLst>
          </p:cNvPr>
          <p:cNvSpPr/>
          <p:nvPr/>
        </p:nvSpPr>
        <p:spPr>
          <a:xfrm>
            <a:off x="3531272" y="3842087"/>
            <a:ext cx="990600" cy="6096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Body Level 1"/>
              </a:rPr>
              <a:t>A</a:t>
            </a:r>
          </a:p>
        </p:txBody>
      </p:sp>
      <p:sp>
        <p:nvSpPr>
          <p:cNvPr id="15" name="Rectangle 14">
            <a:extLst>
              <a:ext uri="{FF2B5EF4-FFF2-40B4-BE49-F238E27FC236}">
                <a16:creationId xmlns:a16="http://schemas.microsoft.com/office/drawing/2014/main" id="{357A86DB-652E-4331-AC47-C2DB10EB7288}"/>
              </a:ext>
            </a:extLst>
          </p:cNvPr>
          <p:cNvSpPr/>
          <p:nvPr/>
        </p:nvSpPr>
        <p:spPr>
          <a:xfrm>
            <a:off x="3523248" y="2987559"/>
            <a:ext cx="990600" cy="6096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Body Level 1"/>
              </a:rPr>
              <a:t>A</a:t>
            </a:r>
          </a:p>
        </p:txBody>
      </p:sp>
      <p:cxnSp>
        <p:nvCxnSpPr>
          <p:cNvPr id="17" name="Straight Arrow Connector 16">
            <a:extLst>
              <a:ext uri="{FF2B5EF4-FFF2-40B4-BE49-F238E27FC236}">
                <a16:creationId xmlns:a16="http://schemas.microsoft.com/office/drawing/2014/main" id="{43F91294-DD2C-4ED0-AEF4-3F2E7FC2098B}"/>
              </a:ext>
            </a:extLst>
          </p:cNvPr>
          <p:cNvCxnSpPr>
            <a:cxnSpLocks/>
            <a:stCxn id="6" idx="3"/>
          </p:cNvCxnSpPr>
          <p:nvPr/>
        </p:nvCxnSpPr>
        <p:spPr>
          <a:xfrm>
            <a:off x="2005261" y="1550071"/>
            <a:ext cx="3052014" cy="9845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A143A1BA-F9E5-40AE-BFBD-D7AC796FB860}"/>
              </a:ext>
            </a:extLst>
          </p:cNvPr>
          <p:cNvCxnSpPr>
            <a:cxnSpLocks/>
            <a:stCxn id="7" idx="3"/>
          </p:cNvCxnSpPr>
          <p:nvPr/>
        </p:nvCxnSpPr>
        <p:spPr>
          <a:xfrm>
            <a:off x="2065420" y="2434396"/>
            <a:ext cx="2991855" cy="2323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A59BB5D4-7E66-4A0A-8BFE-3379B5D07A62}"/>
              </a:ext>
            </a:extLst>
          </p:cNvPr>
          <p:cNvCxnSpPr>
            <a:stCxn id="8" idx="3"/>
            <a:endCxn id="15" idx="1"/>
          </p:cNvCxnSpPr>
          <p:nvPr/>
        </p:nvCxnSpPr>
        <p:spPr>
          <a:xfrm flipV="1">
            <a:off x="2125578" y="3292359"/>
            <a:ext cx="1397670" cy="83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4BAA12C9-1395-4F97-97A4-FB83A4B4F7ED}"/>
              </a:ext>
            </a:extLst>
          </p:cNvPr>
          <p:cNvCxnSpPr>
            <a:cxnSpLocks/>
            <a:stCxn id="9" idx="3"/>
          </p:cNvCxnSpPr>
          <p:nvPr/>
        </p:nvCxnSpPr>
        <p:spPr>
          <a:xfrm flipV="1">
            <a:off x="2125577" y="4110794"/>
            <a:ext cx="1397671" cy="922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1C3C8F35-2287-4C41-83E2-FD2776AFDF3E}"/>
              </a:ext>
            </a:extLst>
          </p:cNvPr>
          <p:cNvCxnSpPr>
            <a:cxnSpLocks/>
          </p:cNvCxnSpPr>
          <p:nvPr/>
        </p:nvCxnSpPr>
        <p:spPr>
          <a:xfrm flipV="1">
            <a:off x="2125577" y="4592056"/>
            <a:ext cx="2939719" cy="4211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2D18C602-DD1E-497A-B8D6-90B2D82B63B7}"/>
              </a:ext>
            </a:extLst>
          </p:cNvPr>
          <p:cNvSpPr txBox="1"/>
          <p:nvPr/>
        </p:nvSpPr>
        <p:spPr>
          <a:xfrm>
            <a:off x="4730420" y="6096005"/>
            <a:ext cx="2017296" cy="369332"/>
          </a:xfrm>
          <a:prstGeom prst="rect">
            <a:avLst/>
          </a:prstGeom>
          <a:noFill/>
        </p:spPr>
        <p:txBody>
          <a:bodyPr wrap="square" rtlCol="0">
            <a:spAutoFit/>
          </a:bodyPr>
          <a:lstStyle/>
          <a:p>
            <a:r>
              <a:rPr lang="en-US" dirty="0">
                <a:latin typeface="Body Level 1"/>
              </a:rPr>
              <a:t>Heap area</a:t>
            </a:r>
          </a:p>
        </p:txBody>
      </p:sp>
      <p:sp>
        <p:nvSpPr>
          <p:cNvPr id="29" name="TextBox 28">
            <a:extLst>
              <a:ext uri="{FF2B5EF4-FFF2-40B4-BE49-F238E27FC236}">
                <a16:creationId xmlns:a16="http://schemas.microsoft.com/office/drawing/2014/main" id="{7DD1BCBB-2DDC-4D46-A745-627E8EA0E79F}"/>
              </a:ext>
            </a:extLst>
          </p:cNvPr>
          <p:cNvSpPr txBox="1"/>
          <p:nvPr/>
        </p:nvSpPr>
        <p:spPr>
          <a:xfrm>
            <a:off x="4730420" y="4800601"/>
            <a:ext cx="2017296" cy="369332"/>
          </a:xfrm>
          <a:prstGeom prst="rect">
            <a:avLst/>
          </a:prstGeom>
          <a:noFill/>
        </p:spPr>
        <p:txBody>
          <a:bodyPr wrap="square" rtlCol="0">
            <a:spAutoFit/>
          </a:bodyPr>
          <a:lstStyle/>
          <a:p>
            <a:r>
              <a:rPr lang="en-US" dirty="0">
                <a:latin typeface="Body Level 1"/>
              </a:rPr>
              <a:t>Constant pool area</a:t>
            </a:r>
          </a:p>
        </p:txBody>
      </p:sp>
      <p:sp>
        <p:nvSpPr>
          <p:cNvPr id="30" name="TextBox 29">
            <a:extLst>
              <a:ext uri="{FF2B5EF4-FFF2-40B4-BE49-F238E27FC236}">
                <a16:creationId xmlns:a16="http://schemas.microsoft.com/office/drawing/2014/main" id="{8D3EC329-2D07-40AE-9FC6-2335E361CBCF}"/>
              </a:ext>
            </a:extLst>
          </p:cNvPr>
          <p:cNvSpPr txBox="1"/>
          <p:nvPr/>
        </p:nvSpPr>
        <p:spPr>
          <a:xfrm>
            <a:off x="7684169" y="2129596"/>
            <a:ext cx="2416431" cy="3139321"/>
          </a:xfrm>
          <a:prstGeom prst="rect">
            <a:avLst/>
          </a:prstGeom>
          <a:noFill/>
        </p:spPr>
        <p:txBody>
          <a:bodyPr wrap="none" rtlCol="0">
            <a:spAutoFit/>
          </a:bodyPr>
          <a:lstStyle/>
          <a:p>
            <a:r>
              <a:rPr lang="en-US" dirty="0">
                <a:latin typeface="Body Level 1"/>
              </a:rPr>
              <a:t>s1.equals(s2)=&gt;true</a:t>
            </a:r>
          </a:p>
          <a:p>
            <a:r>
              <a:rPr lang="en-US" dirty="0">
                <a:latin typeface="Body Level 1"/>
              </a:rPr>
              <a:t>s1==s2=&gt; true</a:t>
            </a:r>
          </a:p>
          <a:p>
            <a:r>
              <a:rPr lang="en-US" dirty="0">
                <a:latin typeface="Body Level 1"/>
              </a:rPr>
              <a:t>s3.equals(s4)=&gt;true</a:t>
            </a:r>
          </a:p>
          <a:p>
            <a:r>
              <a:rPr lang="en-US" dirty="0">
                <a:latin typeface="Body Level 1"/>
              </a:rPr>
              <a:t>s3==s4=&gt; false </a:t>
            </a:r>
          </a:p>
          <a:p>
            <a:endParaRPr lang="en-US" dirty="0">
              <a:latin typeface="Body Level 1"/>
            </a:endParaRPr>
          </a:p>
          <a:p>
            <a:r>
              <a:rPr lang="en-US" dirty="0">
                <a:latin typeface="Body Level 1"/>
              </a:rPr>
              <a:t>//equals method </a:t>
            </a:r>
          </a:p>
          <a:p>
            <a:r>
              <a:rPr lang="en-US" dirty="0">
                <a:latin typeface="Body Level 1"/>
              </a:rPr>
              <a:t>compares the </a:t>
            </a:r>
          </a:p>
          <a:p>
            <a:r>
              <a:rPr lang="en-US" dirty="0">
                <a:latin typeface="Body Level 1"/>
              </a:rPr>
              <a:t>content of strings</a:t>
            </a:r>
          </a:p>
          <a:p>
            <a:r>
              <a:rPr lang="en-US" dirty="0">
                <a:latin typeface="Body Level 1"/>
              </a:rPr>
              <a:t>whereas == compares</a:t>
            </a:r>
          </a:p>
          <a:p>
            <a:r>
              <a:rPr lang="en-US" dirty="0">
                <a:latin typeface="Body Level 1"/>
              </a:rPr>
              <a:t>the memory </a:t>
            </a:r>
          </a:p>
          <a:p>
            <a:r>
              <a:rPr lang="en-US" dirty="0">
                <a:latin typeface="Body Level 1"/>
              </a:rPr>
              <a:t>references of variables </a:t>
            </a:r>
          </a:p>
        </p:txBody>
      </p:sp>
      <p:sp>
        <p:nvSpPr>
          <p:cNvPr id="32" name="Rectangle 31">
            <a:extLst>
              <a:ext uri="{FF2B5EF4-FFF2-40B4-BE49-F238E27FC236}">
                <a16:creationId xmlns:a16="http://schemas.microsoft.com/office/drawing/2014/main" id="{040523E7-3926-480D-83AB-3D9B300E09FC}"/>
              </a:ext>
            </a:extLst>
          </p:cNvPr>
          <p:cNvSpPr/>
          <p:nvPr/>
        </p:nvSpPr>
        <p:spPr>
          <a:xfrm>
            <a:off x="348914" y="5719019"/>
            <a:ext cx="1748589" cy="609600"/>
          </a:xfrm>
          <a:prstGeom prst="rect">
            <a:avLst/>
          </a:prstGeom>
          <a:solidFill>
            <a:srgbClr val="99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Body Level 1"/>
              </a:rPr>
              <a:t>String s6=new String(“b”);</a:t>
            </a:r>
            <a:endParaRPr lang="en-US" dirty="0">
              <a:latin typeface="Body Level 1"/>
            </a:endParaRPr>
          </a:p>
        </p:txBody>
      </p:sp>
      <p:sp>
        <p:nvSpPr>
          <p:cNvPr id="37" name="Rectangle 36">
            <a:extLst>
              <a:ext uri="{FF2B5EF4-FFF2-40B4-BE49-F238E27FC236}">
                <a16:creationId xmlns:a16="http://schemas.microsoft.com/office/drawing/2014/main" id="{4C7F8C8E-CE63-42AF-8FA7-A14AB5BEB23B}"/>
              </a:ext>
            </a:extLst>
          </p:cNvPr>
          <p:cNvSpPr/>
          <p:nvPr/>
        </p:nvSpPr>
        <p:spPr>
          <a:xfrm>
            <a:off x="4578017" y="5198219"/>
            <a:ext cx="990600" cy="6096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Body Level 1"/>
              </a:rPr>
              <a:t>b</a:t>
            </a:r>
          </a:p>
        </p:txBody>
      </p:sp>
      <p:cxnSp>
        <p:nvCxnSpPr>
          <p:cNvPr id="39" name="Straight Arrow Connector 38">
            <a:extLst>
              <a:ext uri="{FF2B5EF4-FFF2-40B4-BE49-F238E27FC236}">
                <a16:creationId xmlns:a16="http://schemas.microsoft.com/office/drawing/2014/main" id="{93F158E3-50DB-4232-B1FE-BBE7C781C096}"/>
              </a:ext>
            </a:extLst>
          </p:cNvPr>
          <p:cNvCxnSpPr>
            <a:stCxn id="32" idx="3"/>
          </p:cNvCxnSpPr>
          <p:nvPr/>
        </p:nvCxnSpPr>
        <p:spPr>
          <a:xfrm flipV="1">
            <a:off x="2097503" y="5503019"/>
            <a:ext cx="2480514" cy="520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2497066"/>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12F62-8B49-4419-93F3-616C0EB41D52}"/>
              </a:ext>
            </a:extLst>
          </p:cNvPr>
          <p:cNvSpPr>
            <a:spLocks noGrp="1"/>
          </p:cNvSpPr>
          <p:nvPr>
            <p:ph type="title"/>
          </p:nvPr>
        </p:nvSpPr>
        <p:spPr/>
        <p:txBody>
          <a:bodyPr/>
          <a:lstStyle/>
          <a:p>
            <a:r>
              <a:rPr lang="en-US" dirty="0"/>
              <a:t>String Methods</a:t>
            </a:r>
          </a:p>
        </p:txBody>
      </p:sp>
      <p:graphicFrame>
        <p:nvGraphicFramePr>
          <p:cNvPr id="4" name="Content Placeholder 3">
            <a:extLst>
              <a:ext uri="{FF2B5EF4-FFF2-40B4-BE49-F238E27FC236}">
                <a16:creationId xmlns:a16="http://schemas.microsoft.com/office/drawing/2014/main" id="{B6D303F9-AF66-488E-8D29-12B2F5F4628F}"/>
              </a:ext>
            </a:extLst>
          </p:cNvPr>
          <p:cNvGraphicFramePr>
            <a:graphicFrameLocks noGrp="1"/>
          </p:cNvGraphicFramePr>
          <p:nvPr>
            <p:ph idx="1"/>
            <p:extLst>
              <p:ext uri="{D42A27DB-BD31-4B8C-83A1-F6EECF244321}">
                <p14:modId xmlns:p14="http://schemas.microsoft.com/office/powerpoint/2010/main" val="2577297606"/>
              </p:ext>
            </p:extLst>
          </p:nvPr>
        </p:nvGraphicFramePr>
        <p:xfrm>
          <a:off x="152401" y="1143000"/>
          <a:ext cx="9601200" cy="5339332"/>
        </p:xfrm>
        <a:graphic>
          <a:graphicData uri="http://schemas.openxmlformats.org/drawingml/2006/table">
            <a:tbl>
              <a:tblPr firstRow="1" bandRow="1">
                <a:tableStyleId>{5C22544A-7EE6-4342-B048-85BDC9FD1C3A}</a:tableStyleId>
              </a:tblPr>
              <a:tblGrid>
                <a:gridCol w="3140595">
                  <a:extLst>
                    <a:ext uri="{9D8B030D-6E8A-4147-A177-3AD203B41FA5}">
                      <a16:colId xmlns:a16="http://schemas.microsoft.com/office/drawing/2014/main" val="4149256717"/>
                    </a:ext>
                  </a:extLst>
                </a:gridCol>
                <a:gridCol w="3107804">
                  <a:extLst>
                    <a:ext uri="{9D8B030D-6E8A-4147-A177-3AD203B41FA5}">
                      <a16:colId xmlns:a16="http://schemas.microsoft.com/office/drawing/2014/main" val="2884545286"/>
                    </a:ext>
                  </a:extLst>
                </a:gridCol>
                <a:gridCol w="3352801">
                  <a:extLst>
                    <a:ext uri="{9D8B030D-6E8A-4147-A177-3AD203B41FA5}">
                      <a16:colId xmlns:a16="http://schemas.microsoft.com/office/drawing/2014/main" val="48445485"/>
                    </a:ext>
                  </a:extLst>
                </a:gridCol>
              </a:tblGrid>
              <a:tr h="321288">
                <a:tc>
                  <a:txBody>
                    <a:bodyPr/>
                    <a:lstStyle/>
                    <a:p>
                      <a:r>
                        <a:rPr lang="en-US" sz="1600" dirty="0">
                          <a:solidFill>
                            <a:schemeClr val="tx1"/>
                          </a:solidFill>
                          <a:latin typeface="Body Level 1"/>
                        </a:rPr>
                        <a:t>Method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a:solidFill>
                            <a:schemeClr val="tx1"/>
                          </a:solidFill>
                          <a:latin typeface="Body Level 1"/>
                        </a:rPr>
                        <a:t>Description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a:solidFill>
                            <a:schemeClr val="tx1"/>
                          </a:solidFill>
                          <a:latin typeface="Body Level 1"/>
                        </a:rPr>
                        <a:t>Code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58139512"/>
                  </a:ext>
                </a:extLst>
              </a:tr>
              <a:tr h="613367">
                <a:tc>
                  <a:txBody>
                    <a:bodyPr/>
                    <a:lstStyle/>
                    <a:p>
                      <a:pPr algn="l" fontAlgn="t"/>
                      <a:r>
                        <a:rPr lang="en-US" sz="1600" u="none" strike="noStrike" dirty="0">
                          <a:solidFill>
                            <a:schemeClr val="tx1"/>
                          </a:solidFill>
                          <a:effectLst/>
                          <a:latin typeface="Body Level 1"/>
                        </a:rPr>
                        <a:t>char </a:t>
                      </a:r>
                      <a:r>
                        <a:rPr lang="en-US" sz="1600" u="none" strike="noStrike" dirty="0" err="1">
                          <a:solidFill>
                            <a:schemeClr val="tx1"/>
                          </a:solidFill>
                          <a:effectLst/>
                          <a:latin typeface="Body Level 1"/>
                        </a:rPr>
                        <a:t>charAt</a:t>
                      </a:r>
                      <a:r>
                        <a:rPr lang="en-US" sz="1600" u="none" strike="noStrike" dirty="0">
                          <a:solidFill>
                            <a:schemeClr val="tx1"/>
                          </a:solidFill>
                          <a:effectLst/>
                          <a:latin typeface="Body Level 1"/>
                        </a:rPr>
                        <a:t>(int index)</a:t>
                      </a:r>
                      <a:endParaRPr lang="en-US" sz="1600" dirty="0">
                        <a:solidFill>
                          <a:schemeClr val="tx1"/>
                        </a:solidFill>
                        <a:effectLst/>
                        <a:latin typeface="Body Level 1"/>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en-US" sz="1600">
                          <a:solidFill>
                            <a:schemeClr val="tx1"/>
                          </a:solidFill>
                          <a:effectLst/>
                          <a:latin typeface="Body Level 1"/>
                        </a:rPr>
                        <a:t>returns char value for the particular index</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a:solidFill>
                            <a:schemeClr val="tx1"/>
                          </a:solidFill>
                          <a:latin typeface="Body Level 1"/>
                        </a:rPr>
                        <a:t>“company”.</a:t>
                      </a:r>
                      <a:r>
                        <a:rPr lang="en-US" sz="1600" dirty="0" err="1">
                          <a:solidFill>
                            <a:schemeClr val="tx1"/>
                          </a:solidFill>
                          <a:latin typeface="Body Level 1"/>
                        </a:rPr>
                        <a:t>charAt</a:t>
                      </a:r>
                      <a:r>
                        <a:rPr lang="en-US" sz="1600" dirty="0">
                          <a:solidFill>
                            <a:schemeClr val="tx1"/>
                          </a:solidFill>
                          <a:latin typeface="Body Level 1"/>
                        </a:rPr>
                        <a:t>(2)  =&gt;”m”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853748911"/>
                  </a:ext>
                </a:extLst>
              </a:tr>
              <a:tr h="613367">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1600" u="none" strike="noStrike" dirty="0">
                          <a:solidFill>
                            <a:schemeClr val="tx1"/>
                          </a:solidFill>
                          <a:effectLst/>
                          <a:latin typeface="Body Level 1"/>
                        </a:rPr>
                        <a:t>int length()</a:t>
                      </a:r>
                      <a:endParaRPr lang="en-US" sz="1600" dirty="0">
                        <a:solidFill>
                          <a:schemeClr val="tx1"/>
                        </a:solidFill>
                        <a:effectLst/>
                        <a:latin typeface="Body Level 1"/>
                      </a:endParaRPr>
                    </a:p>
                    <a:p>
                      <a:pPr algn="l" fontAlgn="t"/>
                      <a:endParaRPr lang="en-US" sz="1600" dirty="0">
                        <a:solidFill>
                          <a:schemeClr val="tx1"/>
                        </a:solidFill>
                        <a:effectLst/>
                        <a:latin typeface="Body Level 1"/>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1600" dirty="0">
                          <a:solidFill>
                            <a:schemeClr val="tx1"/>
                          </a:solidFill>
                          <a:effectLst/>
                          <a:latin typeface="Body Level 1"/>
                        </a:rPr>
                        <a:t>returns string length</a:t>
                      </a:r>
                    </a:p>
                    <a:p>
                      <a:pPr algn="l" fontAlgn="t"/>
                      <a:endParaRPr lang="en-US" sz="1600" dirty="0">
                        <a:solidFill>
                          <a:schemeClr val="tx1"/>
                        </a:solidFill>
                        <a:effectLst/>
                        <a:latin typeface="Body Level 1"/>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en-US" sz="1600" dirty="0">
                          <a:solidFill>
                            <a:schemeClr val="tx1"/>
                          </a:solidFill>
                          <a:latin typeface="Body Level 1"/>
                        </a:rPr>
                        <a:t>“</a:t>
                      </a:r>
                      <a:r>
                        <a:rPr lang="en-US" sz="1600" dirty="0" err="1">
                          <a:solidFill>
                            <a:schemeClr val="tx1"/>
                          </a:solidFill>
                          <a:latin typeface="Body Level 1"/>
                        </a:rPr>
                        <a:t>company”.length</a:t>
                      </a:r>
                      <a:r>
                        <a:rPr lang="en-US" sz="1600" dirty="0">
                          <a:solidFill>
                            <a:schemeClr val="tx1"/>
                          </a:solidFill>
                          <a:latin typeface="Body Level 1"/>
                        </a:rPr>
                        <a:t>()  =&gt;   7</a:t>
                      </a:r>
                      <a:endParaRPr lang="en-US" sz="1600" dirty="0">
                        <a:solidFill>
                          <a:schemeClr val="tx1"/>
                        </a:solidFill>
                        <a:effectLst/>
                        <a:latin typeface="Body Level 1"/>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13177399"/>
                  </a:ext>
                </a:extLst>
              </a:tr>
              <a:tr h="613367">
                <a:tc>
                  <a:txBody>
                    <a:bodyPr/>
                    <a:lstStyle/>
                    <a:p>
                      <a:pPr algn="l" fontAlgn="t"/>
                      <a:r>
                        <a:rPr lang="en-US" sz="1600" u="none" strike="noStrike" dirty="0">
                          <a:solidFill>
                            <a:schemeClr val="tx1"/>
                          </a:solidFill>
                          <a:effectLst/>
                          <a:latin typeface="Body Level 1"/>
                        </a:rPr>
                        <a:t>String substring(int </a:t>
                      </a:r>
                      <a:r>
                        <a:rPr lang="en-US" sz="1600" u="none" strike="noStrike" dirty="0" err="1">
                          <a:solidFill>
                            <a:schemeClr val="tx1"/>
                          </a:solidFill>
                          <a:effectLst/>
                          <a:latin typeface="Body Level 1"/>
                        </a:rPr>
                        <a:t>beginIndex</a:t>
                      </a:r>
                      <a:r>
                        <a:rPr lang="en-US" sz="1600" u="none" strike="noStrike" dirty="0">
                          <a:solidFill>
                            <a:schemeClr val="tx1"/>
                          </a:solidFill>
                          <a:effectLst/>
                          <a:latin typeface="Body Level 1"/>
                        </a:rPr>
                        <a:t>)</a:t>
                      </a:r>
                      <a:endParaRPr lang="en-US" sz="1600" dirty="0">
                        <a:solidFill>
                          <a:schemeClr val="tx1"/>
                        </a:solidFill>
                        <a:effectLst/>
                        <a:latin typeface="Body Level 1"/>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en-US" sz="1600" dirty="0">
                          <a:solidFill>
                            <a:schemeClr val="tx1"/>
                          </a:solidFill>
                          <a:effectLst/>
                          <a:latin typeface="Body Level 1"/>
                        </a:rPr>
                        <a:t>returns substring for given begin index.</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a:solidFill>
                            <a:schemeClr val="tx1"/>
                          </a:solidFill>
                          <a:latin typeface="Body Level 1"/>
                        </a:rPr>
                        <a:t>“</a:t>
                      </a:r>
                      <a:r>
                        <a:rPr lang="en-US" sz="1600" dirty="0" err="1">
                          <a:solidFill>
                            <a:schemeClr val="tx1"/>
                          </a:solidFill>
                          <a:latin typeface="Body Level 1"/>
                        </a:rPr>
                        <a:t>company”.substring</a:t>
                      </a:r>
                      <a:r>
                        <a:rPr lang="en-US" sz="1600" dirty="0">
                          <a:solidFill>
                            <a:schemeClr val="tx1"/>
                          </a:solidFill>
                          <a:latin typeface="Body Level 1"/>
                        </a:rPr>
                        <a:t>(2)=&gt; “</a:t>
                      </a:r>
                      <a:r>
                        <a:rPr lang="en-US" sz="1600" dirty="0" err="1">
                          <a:solidFill>
                            <a:schemeClr val="tx1"/>
                          </a:solidFill>
                          <a:latin typeface="Body Level 1"/>
                        </a:rPr>
                        <a:t>mpany</a:t>
                      </a:r>
                      <a:r>
                        <a:rPr lang="en-US" sz="1600" dirty="0">
                          <a:solidFill>
                            <a:schemeClr val="tx1"/>
                          </a:solidFill>
                          <a:latin typeface="Body Level 1"/>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11417482"/>
                  </a:ext>
                </a:extLst>
              </a:tr>
              <a:tr h="847031">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1600" u="none" strike="noStrike" dirty="0">
                          <a:solidFill>
                            <a:schemeClr val="tx1"/>
                          </a:solidFill>
                          <a:effectLst/>
                          <a:latin typeface="Body Level 1"/>
                        </a:rPr>
                        <a:t>String substring(int </a:t>
                      </a:r>
                      <a:r>
                        <a:rPr lang="en-US" sz="1600" u="none" strike="noStrike" dirty="0" err="1">
                          <a:solidFill>
                            <a:schemeClr val="tx1"/>
                          </a:solidFill>
                          <a:effectLst/>
                          <a:latin typeface="Body Level 1"/>
                        </a:rPr>
                        <a:t>beginIndex</a:t>
                      </a:r>
                      <a:r>
                        <a:rPr lang="en-US" sz="1600" u="none" strike="noStrike" dirty="0">
                          <a:solidFill>
                            <a:schemeClr val="tx1"/>
                          </a:solidFill>
                          <a:effectLst/>
                          <a:latin typeface="Body Level 1"/>
                        </a:rPr>
                        <a:t>, int </a:t>
                      </a:r>
                      <a:r>
                        <a:rPr lang="en-US" sz="1600" u="none" strike="noStrike" dirty="0" err="1">
                          <a:solidFill>
                            <a:schemeClr val="tx1"/>
                          </a:solidFill>
                          <a:effectLst/>
                          <a:latin typeface="Body Level 1"/>
                        </a:rPr>
                        <a:t>endIndex</a:t>
                      </a:r>
                      <a:r>
                        <a:rPr lang="en-US" sz="1600" u="none" strike="noStrike" dirty="0">
                          <a:solidFill>
                            <a:schemeClr val="tx1"/>
                          </a:solidFill>
                          <a:effectLst/>
                          <a:latin typeface="Body Level 1"/>
                        </a:rPr>
                        <a:t>)</a:t>
                      </a:r>
                      <a:endParaRPr lang="en-US" sz="1600" dirty="0">
                        <a:solidFill>
                          <a:schemeClr val="tx1"/>
                        </a:solidFill>
                        <a:effectLst/>
                        <a:latin typeface="Body Level 1"/>
                      </a:endParaRPr>
                    </a:p>
                    <a:p>
                      <a:pPr algn="l" fontAlgn="t"/>
                      <a:endParaRPr lang="en-US" sz="1600" dirty="0">
                        <a:solidFill>
                          <a:schemeClr val="tx1"/>
                        </a:solidFill>
                        <a:effectLst/>
                        <a:latin typeface="Body Level 1"/>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1600" dirty="0">
                          <a:solidFill>
                            <a:schemeClr val="tx1"/>
                          </a:solidFill>
                          <a:effectLst/>
                          <a:latin typeface="Body Level 1"/>
                        </a:rPr>
                        <a:t>returns substring for given begin index and end index.</a:t>
                      </a:r>
                    </a:p>
                    <a:p>
                      <a:pPr algn="l" fontAlgn="t"/>
                      <a:endParaRPr lang="en-US" sz="1600" dirty="0">
                        <a:solidFill>
                          <a:schemeClr val="tx1"/>
                        </a:solidFill>
                        <a:effectLst/>
                        <a:latin typeface="Body Level 1"/>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en-US" sz="1600" dirty="0">
                          <a:solidFill>
                            <a:schemeClr val="tx1"/>
                          </a:solidFill>
                          <a:latin typeface="Body Level 1"/>
                        </a:rPr>
                        <a:t>“</a:t>
                      </a:r>
                      <a:r>
                        <a:rPr lang="en-US" sz="1600" dirty="0" err="1">
                          <a:solidFill>
                            <a:schemeClr val="tx1"/>
                          </a:solidFill>
                          <a:latin typeface="Body Level 1"/>
                        </a:rPr>
                        <a:t>company”.substring</a:t>
                      </a:r>
                      <a:r>
                        <a:rPr lang="en-US" sz="1600" dirty="0">
                          <a:solidFill>
                            <a:schemeClr val="tx1"/>
                          </a:solidFill>
                          <a:latin typeface="Body Level 1"/>
                        </a:rPr>
                        <a:t>(2,5)=&gt; ”</a:t>
                      </a:r>
                      <a:r>
                        <a:rPr lang="en-US" sz="1600" dirty="0" err="1">
                          <a:solidFill>
                            <a:schemeClr val="tx1"/>
                          </a:solidFill>
                          <a:latin typeface="Body Level 1"/>
                        </a:rPr>
                        <a:t>mpa</a:t>
                      </a:r>
                      <a:r>
                        <a:rPr lang="en-US" sz="1600" dirty="0">
                          <a:solidFill>
                            <a:schemeClr val="tx1"/>
                          </a:solidFill>
                          <a:latin typeface="Body Level 1"/>
                        </a:rPr>
                        <a:t>”</a:t>
                      </a:r>
                      <a:endParaRPr lang="en-US" sz="1600" dirty="0">
                        <a:solidFill>
                          <a:schemeClr val="tx1"/>
                        </a:solidFill>
                        <a:effectLst/>
                        <a:latin typeface="Body Level 1"/>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883684067"/>
                  </a:ext>
                </a:extLst>
              </a:tr>
              <a:tr h="779906">
                <a:tc>
                  <a:txBody>
                    <a:bodyPr/>
                    <a:lstStyle/>
                    <a:p>
                      <a:pPr algn="l" fontAlgn="t"/>
                      <a:r>
                        <a:rPr lang="en-US" sz="1600" u="none" strike="noStrike" dirty="0" err="1">
                          <a:solidFill>
                            <a:schemeClr val="tx1"/>
                          </a:solidFill>
                          <a:effectLst/>
                          <a:latin typeface="Body Level 1"/>
                        </a:rPr>
                        <a:t>boolean</a:t>
                      </a:r>
                      <a:r>
                        <a:rPr lang="en-US" sz="1600" u="none" strike="noStrike" dirty="0">
                          <a:solidFill>
                            <a:schemeClr val="tx1"/>
                          </a:solidFill>
                          <a:effectLst/>
                          <a:latin typeface="Body Level 1"/>
                        </a:rPr>
                        <a:t> contains(</a:t>
                      </a:r>
                      <a:r>
                        <a:rPr lang="en-US" sz="1600" u="none" strike="noStrike" dirty="0" err="1">
                          <a:solidFill>
                            <a:schemeClr val="tx1"/>
                          </a:solidFill>
                          <a:effectLst/>
                          <a:latin typeface="Body Level 1"/>
                        </a:rPr>
                        <a:t>CharSequence</a:t>
                      </a:r>
                      <a:r>
                        <a:rPr lang="en-US" sz="1600" u="none" strike="noStrike" dirty="0">
                          <a:solidFill>
                            <a:schemeClr val="tx1"/>
                          </a:solidFill>
                          <a:effectLst/>
                          <a:latin typeface="Body Level 1"/>
                        </a:rPr>
                        <a:t> s)</a:t>
                      </a:r>
                      <a:endParaRPr lang="en-US" sz="1600" dirty="0">
                        <a:solidFill>
                          <a:schemeClr val="tx1"/>
                        </a:solidFill>
                        <a:effectLst/>
                        <a:latin typeface="Body Level 1"/>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en-US" sz="1600" dirty="0">
                          <a:solidFill>
                            <a:schemeClr val="tx1"/>
                          </a:solidFill>
                          <a:effectLst/>
                          <a:latin typeface="Body Level 1"/>
                        </a:rPr>
                        <a:t>returns true or false after matching the sequence of char value.</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en-US" sz="1600" dirty="0">
                          <a:solidFill>
                            <a:schemeClr val="tx1"/>
                          </a:solidFill>
                          <a:latin typeface="Body Level 1"/>
                        </a:rPr>
                        <a:t>“</a:t>
                      </a:r>
                      <a:r>
                        <a:rPr lang="en-US" sz="1600" dirty="0" err="1">
                          <a:solidFill>
                            <a:schemeClr val="tx1"/>
                          </a:solidFill>
                          <a:latin typeface="Body Level 1"/>
                        </a:rPr>
                        <a:t>company”.contains</a:t>
                      </a:r>
                      <a:r>
                        <a:rPr lang="en-US" sz="1600" dirty="0">
                          <a:solidFill>
                            <a:schemeClr val="tx1"/>
                          </a:solidFill>
                          <a:latin typeface="Body Level 1"/>
                        </a:rPr>
                        <a:t>(“</a:t>
                      </a:r>
                      <a:r>
                        <a:rPr lang="en-US" sz="1600" dirty="0" err="1">
                          <a:solidFill>
                            <a:schemeClr val="tx1"/>
                          </a:solidFill>
                          <a:latin typeface="Body Level 1"/>
                        </a:rPr>
                        <a:t>mp</a:t>
                      </a:r>
                      <a:r>
                        <a:rPr lang="en-US" sz="1600" dirty="0">
                          <a:solidFill>
                            <a:schemeClr val="tx1"/>
                          </a:solidFill>
                          <a:latin typeface="Body Level 1"/>
                        </a:rPr>
                        <a:t>”)=&gt; true</a:t>
                      </a:r>
                      <a:endParaRPr lang="en-US" sz="1600" dirty="0">
                        <a:solidFill>
                          <a:schemeClr val="tx1"/>
                        </a:solidFill>
                        <a:effectLst/>
                        <a:latin typeface="Body Level 1"/>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450537882"/>
                  </a:ext>
                </a:extLst>
              </a:tr>
              <a:tr h="779906">
                <a:tc>
                  <a:txBody>
                    <a:bodyPr/>
                    <a:lstStyle/>
                    <a:p>
                      <a:pPr algn="l" fontAlgn="t"/>
                      <a:r>
                        <a:rPr lang="en-US" sz="1600" u="none" strike="noStrike" dirty="0">
                          <a:solidFill>
                            <a:schemeClr val="tx1"/>
                          </a:solidFill>
                          <a:effectLst/>
                          <a:latin typeface="Body Level 1"/>
                        </a:rPr>
                        <a:t>static String </a:t>
                      </a:r>
                      <a:r>
                        <a:rPr lang="en-US" sz="1600" u="none" strike="noStrike" dirty="0" err="1">
                          <a:solidFill>
                            <a:schemeClr val="tx1"/>
                          </a:solidFill>
                          <a:effectLst/>
                          <a:latin typeface="Body Level 1"/>
                        </a:rPr>
                        <a:t>equalsIgnoreCase</a:t>
                      </a:r>
                      <a:r>
                        <a:rPr lang="en-US" sz="1600" u="none" strike="noStrike" dirty="0">
                          <a:solidFill>
                            <a:schemeClr val="tx1"/>
                          </a:solidFill>
                          <a:effectLst/>
                          <a:latin typeface="Body Level 1"/>
                        </a:rPr>
                        <a:t>(String another)</a:t>
                      </a:r>
                      <a:endParaRPr lang="en-US" sz="1600" dirty="0">
                        <a:solidFill>
                          <a:schemeClr val="tx1"/>
                        </a:solidFill>
                        <a:effectLst/>
                        <a:latin typeface="Body Level 1"/>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en-US" sz="1600" dirty="0">
                          <a:solidFill>
                            <a:schemeClr val="tx1"/>
                          </a:solidFill>
                          <a:effectLst/>
                          <a:latin typeface="Body Level 1"/>
                        </a:rPr>
                        <a:t>compares another string. It doesn't check case.</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a:solidFill>
                            <a:schemeClr val="tx1"/>
                          </a:solidFill>
                          <a:latin typeface="Body Level 1"/>
                        </a:rPr>
                        <a:t>“company”.</a:t>
                      </a:r>
                      <a:r>
                        <a:rPr lang="en-US" sz="1600" dirty="0" err="1">
                          <a:solidFill>
                            <a:schemeClr val="tx1"/>
                          </a:solidFill>
                          <a:latin typeface="Body Level 1"/>
                        </a:rPr>
                        <a:t>equalsIgnoreCase</a:t>
                      </a:r>
                      <a:r>
                        <a:rPr lang="en-US" sz="1600" dirty="0">
                          <a:solidFill>
                            <a:schemeClr val="tx1"/>
                          </a:solidFill>
                          <a:latin typeface="Body Level 1"/>
                        </a:rPr>
                        <a:t>(“</a:t>
                      </a:r>
                      <a:r>
                        <a:rPr lang="en-US" sz="1600" dirty="0" err="1">
                          <a:solidFill>
                            <a:schemeClr val="tx1"/>
                          </a:solidFill>
                          <a:latin typeface="Body Level 1"/>
                        </a:rPr>
                        <a:t>COMpANy</a:t>
                      </a:r>
                      <a:r>
                        <a:rPr lang="en-US" sz="1600" dirty="0">
                          <a:solidFill>
                            <a:schemeClr val="tx1"/>
                          </a:solidFill>
                          <a:latin typeface="Body Level 1"/>
                        </a:rPr>
                        <a:t>”)=&gt; true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76517089"/>
                  </a:ext>
                </a:extLst>
              </a:tr>
              <a:tr h="613367">
                <a:tc>
                  <a:txBody>
                    <a:bodyPr/>
                    <a:lstStyle/>
                    <a:p>
                      <a:pPr algn="l" fontAlgn="t"/>
                      <a:r>
                        <a:rPr lang="en-US" sz="1600" kern="1200" dirty="0" err="1">
                          <a:solidFill>
                            <a:schemeClr val="tx1"/>
                          </a:solidFill>
                          <a:effectLst/>
                          <a:latin typeface="Body Level 1"/>
                          <a:ea typeface="+mn-ea"/>
                          <a:cs typeface="+mn-cs"/>
                        </a:rPr>
                        <a:t>boolean</a:t>
                      </a:r>
                      <a:r>
                        <a:rPr lang="en-US" sz="1600" kern="1200" dirty="0">
                          <a:solidFill>
                            <a:schemeClr val="tx1"/>
                          </a:solidFill>
                          <a:effectLst/>
                          <a:latin typeface="Body Level 1"/>
                          <a:ea typeface="+mn-ea"/>
                          <a:cs typeface="+mn-cs"/>
                        </a:rPr>
                        <a:t> equals(Object another)</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en-US" sz="1600" kern="1200" dirty="0">
                          <a:solidFill>
                            <a:schemeClr val="tx1"/>
                          </a:solidFill>
                          <a:effectLst/>
                          <a:latin typeface="Body Level 1"/>
                          <a:ea typeface="+mn-ea"/>
                          <a:cs typeface="+mn-cs"/>
                        </a:rPr>
                        <a:t>checks the equality of string with the given object.</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a:solidFill>
                            <a:schemeClr val="tx1"/>
                          </a:solidFill>
                          <a:latin typeface="Body Level 1"/>
                        </a:rPr>
                        <a:t>“</a:t>
                      </a:r>
                      <a:r>
                        <a:rPr lang="en-US" sz="1600" dirty="0" err="1">
                          <a:solidFill>
                            <a:schemeClr val="tx1"/>
                          </a:solidFill>
                          <a:latin typeface="Body Level 1"/>
                        </a:rPr>
                        <a:t>company”.equals</a:t>
                      </a:r>
                      <a:r>
                        <a:rPr lang="en-US" sz="1600" dirty="0">
                          <a:solidFill>
                            <a:schemeClr val="tx1"/>
                          </a:solidFill>
                          <a:latin typeface="Body Level 1"/>
                        </a:rPr>
                        <a:t>(“Company”)=&gt;false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78044568"/>
                  </a:ext>
                </a:extLst>
              </a:tr>
            </a:tbl>
          </a:graphicData>
        </a:graphic>
      </p:graphicFrame>
    </p:spTree>
    <p:extLst>
      <p:ext uri="{BB962C8B-B14F-4D97-AF65-F5344CB8AC3E}">
        <p14:creationId xmlns:p14="http://schemas.microsoft.com/office/powerpoint/2010/main" val="62529072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2D7BB-524F-4C93-8466-333DAAC68F90}"/>
              </a:ext>
            </a:extLst>
          </p:cNvPr>
          <p:cNvSpPr>
            <a:spLocks noGrp="1"/>
          </p:cNvSpPr>
          <p:nvPr>
            <p:ph type="title"/>
          </p:nvPr>
        </p:nvSpPr>
        <p:spPr/>
        <p:txBody>
          <a:bodyPr/>
          <a:lstStyle/>
          <a:p>
            <a:r>
              <a:rPr lang="en-US" dirty="0"/>
              <a:t>String Methods </a:t>
            </a:r>
            <a:r>
              <a:rPr lang="en-US" dirty="0" err="1"/>
              <a:t>cont</a:t>
            </a:r>
            <a:r>
              <a:rPr lang="en-US" dirty="0"/>
              <a:t>…</a:t>
            </a:r>
          </a:p>
        </p:txBody>
      </p:sp>
      <p:graphicFrame>
        <p:nvGraphicFramePr>
          <p:cNvPr id="4" name="Content Placeholder 3">
            <a:extLst>
              <a:ext uri="{FF2B5EF4-FFF2-40B4-BE49-F238E27FC236}">
                <a16:creationId xmlns:a16="http://schemas.microsoft.com/office/drawing/2014/main" id="{0D17997C-5863-42D3-8A57-1F2549D8500B}"/>
              </a:ext>
            </a:extLst>
          </p:cNvPr>
          <p:cNvGraphicFramePr>
            <a:graphicFrameLocks noGrp="1"/>
          </p:cNvGraphicFramePr>
          <p:nvPr>
            <p:ph idx="1"/>
            <p:extLst>
              <p:ext uri="{D42A27DB-BD31-4B8C-83A1-F6EECF244321}">
                <p14:modId xmlns:p14="http://schemas.microsoft.com/office/powerpoint/2010/main" val="3204297104"/>
              </p:ext>
            </p:extLst>
          </p:nvPr>
        </p:nvGraphicFramePr>
        <p:xfrm>
          <a:off x="152400" y="1143000"/>
          <a:ext cx="9601200" cy="5164701"/>
        </p:xfrm>
        <a:graphic>
          <a:graphicData uri="http://schemas.openxmlformats.org/drawingml/2006/table">
            <a:tbl>
              <a:tblPr firstRow="1" bandRow="1">
                <a:tableStyleId>{5C22544A-7EE6-4342-B048-85BDC9FD1C3A}</a:tableStyleId>
              </a:tblPr>
              <a:tblGrid>
                <a:gridCol w="2743200">
                  <a:extLst>
                    <a:ext uri="{9D8B030D-6E8A-4147-A177-3AD203B41FA5}">
                      <a16:colId xmlns:a16="http://schemas.microsoft.com/office/drawing/2014/main" val="1126250461"/>
                    </a:ext>
                  </a:extLst>
                </a:gridCol>
                <a:gridCol w="3352800">
                  <a:extLst>
                    <a:ext uri="{9D8B030D-6E8A-4147-A177-3AD203B41FA5}">
                      <a16:colId xmlns:a16="http://schemas.microsoft.com/office/drawing/2014/main" val="760303274"/>
                    </a:ext>
                  </a:extLst>
                </a:gridCol>
                <a:gridCol w="3505200">
                  <a:extLst>
                    <a:ext uri="{9D8B030D-6E8A-4147-A177-3AD203B41FA5}">
                      <a16:colId xmlns:a16="http://schemas.microsoft.com/office/drawing/2014/main" val="4026009500"/>
                    </a:ext>
                  </a:extLst>
                </a:gridCol>
              </a:tblGrid>
              <a:tr h="346356">
                <a:tc>
                  <a:txBody>
                    <a:bodyPr/>
                    <a:lstStyle/>
                    <a:p>
                      <a:r>
                        <a:rPr lang="en-US" sz="1600" dirty="0">
                          <a:solidFill>
                            <a:schemeClr val="tx1"/>
                          </a:solidFill>
                          <a:latin typeface="Body Level 1"/>
                        </a:rPr>
                        <a:t>Method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a:solidFill>
                            <a:schemeClr val="tx1"/>
                          </a:solidFill>
                          <a:latin typeface="Body Level 1"/>
                        </a:rPr>
                        <a:t>Description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a:solidFill>
                            <a:schemeClr val="tx1"/>
                          </a:solidFill>
                          <a:latin typeface="Body Level 1"/>
                        </a:rPr>
                        <a:t>code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936953198"/>
                  </a:ext>
                </a:extLst>
              </a:tr>
              <a:tr h="404082">
                <a:tc>
                  <a:txBody>
                    <a:bodyPr/>
                    <a:lstStyle/>
                    <a:p>
                      <a:pPr algn="l" fontAlgn="t"/>
                      <a:r>
                        <a:rPr lang="en-US" sz="1600" u="none" strike="noStrike" dirty="0" err="1">
                          <a:solidFill>
                            <a:schemeClr val="tx1"/>
                          </a:solidFill>
                          <a:effectLst/>
                          <a:latin typeface="Body Level 1"/>
                        </a:rPr>
                        <a:t>boolean</a:t>
                      </a:r>
                      <a:r>
                        <a:rPr lang="en-US" sz="1600" u="none" strike="noStrike" dirty="0">
                          <a:solidFill>
                            <a:schemeClr val="tx1"/>
                          </a:solidFill>
                          <a:effectLst/>
                          <a:latin typeface="Body Level 1"/>
                        </a:rPr>
                        <a:t> </a:t>
                      </a:r>
                      <a:r>
                        <a:rPr lang="en-US" sz="1600" u="none" strike="noStrike" dirty="0" err="1">
                          <a:solidFill>
                            <a:schemeClr val="tx1"/>
                          </a:solidFill>
                          <a:effectLst/>
                          <a:latin typeface="Body Level 1"/>
                        </a:rPr>
                        <a:t>isEmpty</a:t>
                      </a:r>
                      <a:r>
                        <a:rPr lang="en-US" sz="1600" u="none" strike="noStrike" dirty="0">
                          <a:solidFill>
                            <a:schemeClr val="tx1"/>
                          </a:solidFill>
                          <a:effectLst/>
                          <a:latin typeface="Body Level 1"/>
                        </a:rPr>
                        <a:t>()</a:t>
                      </a:r>
                      <a:endParaRPr lang="en-US" sz="1600" dirty="0">
                        <a:solidFill>
                          <a:schemeClr val="tx1"/>
                        </a:solidFill>
                        <a:effectLst/>
                        <a:latin typeface="Body Level 1"/>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en-US" sz="1600" dirty="0">
                          <a:solidFill>
                            <a:schemeClr val="tx1"/>
                          </a:solidFill>
                          <a:effectLst/>
                          <a:latin typeface="Body Level 1"/>
                        </a:rPr>
                        <a:t>checks if string is empty.</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a:solidFill>
                            <a:schemeClr val="tx1"/>
                          </a:solidFill>
                          <a:latin typeface="Body Level 1"/>
                        </a:rPr>
                        <a:t>“”.</a:t>
                      </a:r>
                      <a:r>
                        <a:rPr lang="en-US" sz="1600" dirty="0" err="1">
                          <a:solidFill>
                            <a:schemeClr val="tx1"/>
                          </a:solidFill>
                          <a:latin typeface="Body Level 1"/>
                        </a:rPr>
                        <a:t>isEmpty</a:t>
                      </a:r>
                      <a:r>
                        <a:rPr lang="en-US" sz="1600" dirty="0">
                          <a:solidFill>
                            <a:schemeClr val="tx1"/>
                          </a:solidFill>
                          <a:latin typeface="Body Level 1"/>
                        </a:rPr>
                        <a:t>()=&gt; true</a:t>
                      </a:r>
                      <a:endParaRPr lang="en-US" sz="1600" dirty="0">
                        <a:latin typeface="Body Level 1"/>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95414635"/>
                  </a:ext>
                </a:extLst>
              </a:tr>
              <a:tr h="606123">
                <a:tc>
                  <a:txBody>
                    <a:bodyPr/>
                    <a:lstStyle/>
                    <a:p>
                      <a:pPr algn="l" fontAlgn="t"/>
                      <a:r>
                        <a:rPr lang="en-US" sz="1600" u="none" strike="noStrike" dirty="0">
                          <a:solidFill>
                            <a:schemeClr val="tx1"/>
                          </a:solidFill>
                          <a:effectLst/>
                          <a:latin typeface="Body Level 1"/>
                        </a:rPr>
                        <a:t>String </a:t>
                      </a:r>
                      <a:r>
                        <a:rPr lang="en-US" sz="1600" u="none" strike="noStrike" dirty="0" err="1">
                          <a:solidFill>
                            <a:schemeClr val="tx1"/>
                          </a:solidFill>
                          <a:effectLst/>
                          <a:latin typeface="Body Level 1"/>
                        </a:rPr>
                        <a:t>concat</a:t>
                      </a:r>
                      <a:r>
                        <a:rPr lang="en-US" sz="1600" u="none" strike="noStrike" dirty="0">
                          <a:solidFill>
                            <a:schemeClr val="tx1"/>
                          </a:solidFill>
                          <a:effectLst/>
                          <a:latin typeface="Body Level 1"/>
                        </a:rPr>
                        <a:t>(String str)</a:t>
                      </a:r>
                      <a:endParaRPr lang="en-US" sz="1600" dirty="0">
                        <a:solidFill>
                          <a:schemeClr val="tx1"/>
                        </a:solidFill>
                        <a:effectLst/>
                        <a:latin typeface="Body Level 1"/>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1600" dirty="0">
                          <a:solidFill>
                            <a:schemeClr val="tx1"/>
                          </a:solidFill>
                          <a:effectLst/>
                          <a:latin typeface="Body Level 1"/>
                        </a:rPr>
                        <a:t>concatenates the specified string.</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a:solidFill>
                            <a:schemeClr val="tx1"/>
                          </a:solidFill>
                          <a:latin typeface="Body Level 1"/>
                        </a:rPr>
                        <a:t>“company”.</a:t>
                      </a:r>
                      <a:r>
                        <a:rPr lang="en-US" sz="1600" dirty="0" err="1">
                          <a:solidFill>
                            <a:schemeClr val="tx1"/>
                          </a:solidFill>
                          <a:latin typeface="Body Level 1"/>
                        </a:rPr>
                        <a:t>concat</a:t>
                      </a:r>
                      <a:r>
                        <a:rPr lang="en-US" sz="1600" dirty="0">
                          <a:solidFill>
                            <a:schemeClr val="tx1"/>
                          </a:solidFill>
                          <a:latin typeface="Body Level 1"/>
                        </a:rPr>
                        <a:t>(“ name”)=&gt;</a:t>
                      </a:r>
                    </a:p>
                    <a:p>
                      <a:r>
                        <a:rPr lang="en-US" sz="1600" dirty="0">
                          <a:solidFill>
                            <a:schemeClr val="tx1"/>
                          </a:solidFill>
                          <a:latin typeface="Body Level 1"/>
                        </a:rPr>
                        <a:t>“company name”</a:t>
                      </a:r>
                      <a:endParaRPr lang="en-US" sz="1600" dirty="0">
                        <a:latin typeface="Body Level 1"/>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54930212"/>
                  </a:ext>
                </a:extLst>
              </a:tr>
              <a:tr h="663849">
                <a:tc>
                  <a:txBody>
                    <a:bodyPr/>
                    <a:lstStyle/>
                    <a:p>
                      <a:pPr algn="l" fontAlgn="t"/>
                      <a:r>
                        <a:rPr lang="en-US" sz="1600" u="none" strike="noStrike" dirty="0">
                          <a:solidFill>
                            <a:schemeClr val="tx1"/>
                          </a:solidFill>
                          <a:effectLst/>
                          <a:latin typeface="Body Level 1"/>
                        </a:rPr>
                        <a:t>String replace(char old,</a:t>
                      </a:r>
                    </a:p>
                    <a:p>
                      <a:pPr algn="l" fontAlgn="t"/>
                      <a:r>
                        <a:rPr lang="en-US" sz="1600" u="none" strike="noStrike" dirty="0">
                          <a:solidFill>
                            <a:schemeClr val="tx1"/>
                          </a:solidFill>
                          <a:effectLst/>
                          <a:latin typeface="Body Level 1"/>
                        </a:rPr>
                        <a:t>char new)</a:t>
                      </a:r>
                      <a:endParaRPr lang="en-US" sz="1600" dirty="0">
                        <a:solidFill>
                          <a:schemeClr val="tx1"/>
                        </a:solidFill>
                        <a:effectLst/>
                        <a:latin typeface="Body Level 1"/>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1600" dirty="0">
                          <a:solidFill>
                            <a:schemeClr val="tx1"/>
                          </a:solidFill>
                          <a:effectLst/>
                          <a:latin typeface="Body Level 1"/>
                        </a:rPr>
                        <a:t>replaces all occurrences of the specified char value.</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a:solidFill>
                            <a:schemeClr val="tx1"/>
                          </a:solidFill>
                          <a:latin typeface="Body Level 1"/>
                        </a:rPr>
                        <a:t>“</a:t>
                      </a:r>
                      <a:r>
                        <a:rPr lang="en-US" sz="1600" dirty="0" err="1">
                          <a:solidFill>
                            <a:schemeClr val="tx1"/>
                          </a:solidFill>
                          <a:latin typeface="Body Level 1"/>
                        </a:rPr>
                        <a:t>company”.replace</a:t>
                      </a:r>
                      <a:r>
                        <a:rPr lang="en-US" sz="1600" dirty="0">
                          <a:solidFill>
                            <a:schemeClr val="tx1"/>
                          </a:solidFill>
                          <a:latin typeface="Body Level 1"/>
                        </a:rPr>
                        <a:t>(“</a:t>
                      </a:r>
                      <a:r>
                        <a:rPr lang="en-US" sz="1600" dirty="0" err="1">
                          <a:solidFill>
                            <a:schemeClr val="tx1"/>
                          </a:solidFill>
                          <a:latin typeface="Body Level 1"/>
                        </a:rPr>
                        <a:t>com”,”tom</a:t>
                      </a:r>
                      <a:r>
                        <a:rPr lang="en-US" sz="1600" dirty="0">
                          <a:solidFill>
                            <a:schemeClr val="tx1"/>
                          </a:solidFill>
                          <a:latin typeface="Body Level 1"/>
                        </a:rPr>
                        <a:t>”)=&gt; “</a:t>
                      </a:r>
                      <a:r>
                        <a:rPr lang="en-US" sz="1600" dirty="0" err="1">
                          <a:solidFill>
                            <a:schemeClr val="tx1"/>
                          </a:solidFill>
                          <a:latin typeface="Body Level 1"/>
                        </a:rPr>
                        <a:t>tompany</a:t>
                      </a:r>
                      <a:r>
                        <a:rPr lang="en-US" sz="1600" dirty="0">
                          <a:solidFill>
                            <a:schemeClr val="tx1"/>
                          </a:solidFill>
                          <a:latin typeface="Body Level 1"/>
                        </a:rPr>
                        <a:t>”</a:t>
                      </a:r>
                      <a:endParaRPr lang="en-US" sz="1600" dirty="0">
                        <a:latin typeface="Body Level 1"/>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19998152"/>
                  </a:ext>
                </a:extLst>
              </a:tr>
              <a:tr h="417990">
                <a:tc>
                  <a:txBody>
                    <a:bodyPr/>
                    <a:lstStyle/>
                    <a:p>
                      <a:pPr algn="l" fontAlgn="t"/>
                      <a:r>
                        <a:rPr lang="en-US" sz="1600" u="none" strike="noStrike" dirty="0">
                          <a:solidFill>
                            <a:schemeClr val="tx1"/>
                          </a:solidFill>
                          <a:effectLst/>
                          <a:latin typeface="Body Level 1"/>
                        </a:rPr>
                        <a:t>int </a:t>
                      </a:r>
                      <a:r>
                        <a:rPr lang="en-US" sz="1600" u="none" strike="noStrike" dirty="0" err="1">
                          <a:solidFill>
                            <a:schemeClr val="tx1"/>
                          </a:solidFill>
                          <a:effectLst/>
                          <a:latin typeface="Body Level 1"/>
                        </a:rPr>
                        <a:t>indexOf</a:t>
                      </a:r>
                      <a:r>
                        <a:rPr lang="en-US" sz="1600" u="none" strike="noStrike" dirty="0">
                          <a:solidFill>
                            <a:schemeClr val="tx1"/>
                          </a:solidFill>
                          <a:effectLst/>
                          <a:latin typeface="Body Level 1"/>
                        </a:rPr>
                        <a:t>(String str)</a:t>
                      </a:r>
                      <a:endParaRPr lang="en-US" sz="1600" dirty="0">
                        <a:solidFill>
                          <a:schemeClr val="tx1"/>
                        </a:solidFill>
                        <a:effectLst/>
                        <a:latin typeface="Body Level 1"/>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en-US" sz="1600" dirty="0">
                          <a:solidFill>
                            <a:schemeClr val="tx1"/>
                          </a:solidFill>
                          <a:effectLst/>
                          <a:latin typeface="Body Level 1"/>
                        </a:rPr>
                        <a:t>returns the specified char value index.</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a:solidFill>
                            <a:schemeClr val="tx1"/>
                          </a:solidFill>
                          <a:latin typeface="Body Level 1"/>
                        </a:rPr>
                        <a:t>“company”.</a:t>
                      </a:r>
                      <a:r>
                        <a:rPr lang="en-US" sz="1600" dirty="0" err="1">
                          <a:solidFill>
                            <a:schemeClr val="tx1"/>
                          </a:solidFill>
                          <a:latin typeface="Body Level 1"/>
                        </a:rPr>
                        <a:t>indexOf</a:t>
                      </a:r>
                      <a:r>
                        <a:rPr lang="en-US" sz="1600" dirty="0">
                          <a:solidFill>
                            <a:schemeClr val="tx1"/>
                          </a:solidFill>
                          <a:latin typeface="Body Level 1"/>
                        </a:rPr>
                        <a:t>(“m”)=&gt;2</a:t>
                      </a:r>
                      <a:endParaRPr lang="en-US" sz="1600" dirty="0">
                        <a:latin typeface="Body Level 1"/>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33131208"/>
                  </a:ext>
                </a:extLst>
              </a:tr>
              <a:tr h="358678">
                <a:tc>
                  <a:txBody>
                    <a:bodyPr/>
                    <a:lstStyle/>
                    <a:p>
                      <a:pPr algn="l" fontAlgn="t"/>
                      <a:r>
                        <a:rPr lang="en-US" sz="1600" u="none" strike="noStrike" dirty="0">
                          <a:solidFill>
                            <a:schemeClr val="tx1"/>
                          </a:solidFill>
                          <a:effectLst/>
                          <a:latin typeface="Body Level 1"/>
                        </a:rPr>
                        <a:t>String </a:t>
                      </a:r>
                      <a:r>
                        <a:rPr lang="en-US" sz="1600" u="none" strike="noStrike" dirty="0" err="1">
                          <a:solidFill>
                            <a:schemeClr val="tx1"/>
                          </a:solidFill>
                          <a:effectLst/>
                          <a:latin typeface="Body Level 1"/>
                        </a:rPr>
                        <a:t>toLowerCase</a:t>
                      </a:r>
                      <a:r>
                        <a:rPr lang="en-US" sz="1600" u="none" strike="noStrike" dirty="0">
                          <a:solidFill>
                            <a:schemeClr val="tx1"/>
                          </a:solidFill>
                          <a:effectLst/>
                          <a:latin typeface="Body Level 1"/>
                        </a:rPr>
                        <a:t>()</a:t>
                      </a:r>
                      <a:endParaRPr lang="en-US" sz="1600" dirty="0">
                        <a:solidFill>
                          <a:schemeClr val="tx1"/>
                        </a:solidFill>
                        <a:effectLst/>
                        <a:latin typeface="Body Level 1"/>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en-US" sz="1600" dirty="0">
                          <a:solidFill>
                            <a:schemeClr val="tx1"/>
                          </a:solidFill>
                          <a:effectLst/>
                          <a:latin typeface="Body Level 1"/>
                        </a:rPr>
                        <a:t>returns a string in lowercase.</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a:solidFill>
                            <a:schemeClr val="tx1"/>
                          </a:solidFill>
                          <a:latin typeface="Body Level 1"/>
                        </a:rPr>
                        <a:t>“company”.</a:t>
                      </a:r>
                      <a:r>
                        <a:rPr lang="en-US" sz="1600" dirty="0" err="1">
                          <a:solidFill>
                            <a:schemeClr val="tx1"/>
                          </a:solidFill>
                          <a:latin typeface="Body Level 1"/>
                        </a:rPr>
                        <a:t>toLowerCase</a:t>
                      </a:r>
                      <a:r>
                        <a:rPr lang="en-US" sz="1600" dirty="0">
                          <a:solidFill>
                            <a:schemeClr val="tx1"/>
                          </a:solidFill>
                          <a:latin typeface="Body Level 1"/>
                        </a:rPr>
                        <a:t>()=&gt;”company”</a:t>
                      </a:r>
                      <a:endParaRPr lang="en-US" sz="1600" dirty="0">
                        <a:latin typeface="Body Level 1"/>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24793175"/>
                  </a:ext>
                </a:extLst>
              </a:tr>
              <a:tr h="606123">
                <a:tc>
                  <a:txBody>
                    <a:bodyPr/>
                    <a:lstStyle/>
                    <a:p>
                      <a:pPr algn="l" fontAlgn="t"/>
                      <a:r>
                        <a:rPr lang="en-US" sz="1600" u="none" strike="noStrike" dirty="0">
                          <a:solidFill>
                            <a:schemeClr val="tx1"/>
                          </a:solidFill>
                          <a:effectLst/>
                          <a:latin typeface="Body Level 1"/>
                        </a:rPr>
                        <a:t>String </a:t>
                      </a:r>
                      <a:r>
                        <a:rPr lang="en-US" sz="1600" u="none" strike="noStrike" dirty="0" err="1">
                          <a:solidFill>
                            <a:schemeClr val="tx1"/>
                          </a:solidFill>
                          <a:effectLst/>
                          <a:latin typeface="Body Level 1"/>
                        </a:rPr>
                        <a:t>toUpperCase</a:t>
                      </a:r>
                      <a:r>
                        <a:rPr lang="en-US" sz="1600" u="none" strike="noStrike" dirty="0">
                          <a:solidFill>
                            <a:schemeClr val="tx1"/>
                          </a:solidFill>
                          <a:effectLst/>
                          <a:latin typeface="Body Level 1"/>
                        </a:rPr>
                        <a:t>()</a:t>
                      </a:r>
                      <a:endParaRPr lang="en-US" sz="1600" dirty="0">
                        <a:solidFill>
                          <a:schemeClr val="tx1"/>
                        </a:solidFill>
                        <a:effectLst/>
                        <a:latin typeface="Body Level 1"/>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en-US" sz="1600" dirty="0">
                          <a:solidFill>
                            <a:schemeClr val="tx1"/>
                          </a:solidFill>
                          <a:effectLst/>
                          <a:latin typeface="Body Level 1"/>
                        </a:rPr>
                        <a:t>returns a string in uppercase.</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a:solidFill>
                            <a:schemeClr val="tx1"/>
                          </a:solidFill>
                          <a:latin typeface="Body Level 1"/>
                        </a:rPr>
                        <a:t>“company”.</a:t>
                      </a:r>
                      <a:r>
                        <a:rPr lang="en-US" sz="1600" dirty="0" err="1">
                          <a:solidFill>
                            <a:schemeClr val="tx1"/>
                          </a:solidFill>
                          <a:latin typeface="Body Level 1"/>
                        </a:rPr>
                        <a:t>toUpperCase</a:t>
                      </a:r>
                      <a:r>
                        <a:rPr lang="en-US" sz="1600" dirty="0">
                          <a:solidFill>
                            <a:schemeClr val="tx1"/>
                          </a:solidFill>
                          <a:latin typeface="Body Level 1"/>
                        </a:rPr>
                        <a:t>()=&gt;”COMPANY”</a:t>
                      </a:r>
                      <a:endParaRPr lang="en-US" sz="1600" dirty="0">
                        <a:latin typeface="Body Level 1"/>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03444830"/>
                  </a:ext>
                </a:extLst>
              </a:tr>
              <a:tr h="663849">
                <a:tc>
                  <a:txBody>
                    <a:bodyPr/>
                    <a:lstStyle/>
                    <a:p>
                      <a:pPr algn="l" fontAlgn="t"/>
                      <a:r>
                        <a:rPr lang="en-US" sz="1600" u="none" strike="noStrike" kern="1200" dirty="0">
                          <a:solidFill>
                            <a:schemeClr val="tx1"/>
                          </a:solidFill>
                          <a:effectLst/>
                          <a:latin typeface="Body Level 1"/>
                          <a:ea typeface="+mn-ea"/>
                          <a:cs typeface="+mn-cs"/>
                        </a:rPr>
                        <a:t>String trim()</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en-US" sz="1600" u="none" strike="noStrike" kern="1200" dirty="0">
                          <a:solidFill>
                            <a:schemeClr val="tx1"/>
                          </a:solidFill>
                          <a:effectLst/>
                          <a:latin typeface="Body Level 1"/>
                          <a:ea typeface="+mn-ea"/>
                          <a:cs typeface="+mn-cs"/>
                        </a:rPr>
                        <a:t>removes beginning and ending spaces of this string.</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a:latin typeface="Body Level 1"/>
                        </a:rPr>
                        <a:t>“ </a:t>
                      </a:r>
                      <a:r>
                        <a:rPr lang="en-US" sz="1600" dirty="0" err="1">
                          <a:latin typeface="Body Level 1"/>
                        </a:rPr>
                        <a:t>company”.trim</a:t>
                      </a:r>
                      <a:r>
                        <a:rPr lang="en-US" sz="1600" dirty="0">
                          <a:latin typeface="Body Level 1"/>
                        </a:rPr>
                        <a:t>()</a:t>
                      </a:r>
                    </a:p>
                    <a:p>
                      <a:r>
                        <a:rPr lang="en-US" sz="1600" dirty="0">
                          <a:latin typeface="Body Level 1"/>
                        </a:rPr>
                        <a:t>=&gt;”company”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48194326"/>
                  </a:ext>
                </a:extLst>
              </a:tr>
              <a:tr h="387583">
                <a:tc>
                  <a:txBody>
                    <a:bodyPr/>
                    <a:lstStyle/>
                    <a:p>
                      <a:pPr algn="l" fontAlgn="t"/>
                      <a:r>
                        <a:rPr lang="en-US" sz="1600" u="none" strike="noStrike" kern="1200" dirty="0" err="1">
                          <a:solidFill>
                            <a:schemeClr val="tx1"/>
                          </a:solidFill>
                          <a:effectLst/>
                          <a:latin typeface="Body Level 1"/>
                          <a:ea typeface="+mn-ea"/>
                          <a:cs typeface="+mn-cs"/>
                        </a:rPr>
                        <a:t>boolean</a:t>
                      </a:r>
                      <a:r>
                        <a:rPr lang="en-US" sz="1600" u="none" strike="noStrike" kern="1200" dirty="0">
                          <a:solidFill>
                            <a:schemeClr val="tx1"/>
                          </a:solidFill>
                          <a:effectLst/>
                          <a:latin typeface="Body Level 1"/>
                          <a:ea typeface="+mn-ea"/>
                          <a:cs typeface="+mn-cs"/>
                        </a:rPr>
                        <a:t> matches(String regex)</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en-US" sz="1600" u="none" strike="noStrike" kern="1200" dirty="0">
                          <a:solidFill>
                            <a:schemeClr val="tx1"/>
                          </a:solidFill>
                          <a:effectLst/>
                          <a:latin typeface="Body Level 1"/>
                          <a:ea typeface="+mn-ea"/>
                          <a:cs typeface="+mn-cs"/>
                        </a:rPr>
                        <a:t>Returns true if it matches with regex</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a:latin typeface="Body Level 1"/>
                        </a:rPr>
                        <a:t>“</a:t>
                      </a:r>
                      <a:r>
                        <a:rPr lang="en-US" sz="1600" dirty="0" err="1">
                          <a:latin typeface="Body Level 1"/>
                        </a:rPr>
                        <a:t>company”.matches</a:t>
                      </a:r>
                      <a:r>
                        <a:rPr lang="en-US" sz="1600" dirty="0">
                          <a:latin typeface="Body Level 1"/>
                        </a:rPr>
                        <a:t>(“[a-z]+”) =&gt; true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515820394"/>
                  </a:ext>
                </a:extLst>
              </a:tr>
              <a:tr h="663849">
                <a:tc>
                  <a:txBody>
                    <a:bodyPr/>
                    <a:lstStyle/>
                    <a:p>
                      <a:pPr algn="l" fontAlgn="t"/>
                      <a:r>
                        <a:rPr lang="en-US" sz="1600" u="none" strike="noStrike" kern="1200" dirty="0">
                          <a:solidFill>
                            <a:schemeClr val="tx1"/>
                          </a:solidFill>
                          <a:effectLst/>
                          <a:latin typeface="Body Level 1"/>
                          <a:ea typeface="+mn-ea"/>
                          <a:cs typeface="+mn-cs"/>
                        </a:rPr>
                        <a:t>String[] split(String str)</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en-US" sz="1600" u="none" strike="noStrike" kern="1200" dirty="0">
                          <a:solidFill>
                            <a:schemeClr val="tx1"/>
                          </a:solidFill>
                          <a:effectLst/>
                          <a:latin typeface="Body Level 1"/>
                          <a:ea typeface="+mn-ea"/>
                          <a:cs typeface="+mn-cs"/>
                        </a:rPr>
                        <a:t>Returns an array of strings after match of given expression</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a:latin typeface="Body Level 1"/>
                        </a:rPr>
                        <a:t>“</a:t>
                      </a:r>
                      <a:r>
                        <a:rPr lang="en-US" sz="1600" dirty="0" err="1">
                          <a:latin typeface="Body Level 1"/>
                        </a:rPr>
                        <a:t>company:name</a:t>
                      </a:r>
                      <a:r>
                        <a:rPr lang="en-US" sz="1600" dirty="0">
                          <a:latin typeface="Body Level 1"/>
                        </a:rPr>
                        <a:t>”.split(“:”)=&gt;[“</a:t>
                      </a:r>
                      <a:r>
                        <a:rPr lang="en-US" sz="1600" dirty="0" err="1">
                          <a:latin typeface="Body Level 1"/>
                        </a:rPr>
                        <a:t>company”,”name</a:t>
                      </a:r>
                      <a:r>
                        <a:rPr lang="en-US" sz="1600" dirty="0">
                          <a:latin typeface="Body Level 1"/>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442886418"/>
                  </a:ext>
                </a:extLst>
              </a:tr>
            </a:tbl>
          </a:graphicData>
        </a:graphic>
      </p:graphicFrame>
    </p:spTree>
    <p:extLst>
      <p:ext uri="{BB962C8B-B14F-4D97-AF65-F5344CB8AC3E}">
        <p14:creationId xmlns:p14="http://schemas.microsoft.com/office/powerpoint/2010/main" val="295117882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7EDCE-9A2A-4800-A191-0E153D85CE17}"/>
              </a:ext>
            </a:extLst>
          </p:cNvPr>
          <p:cNvSpPr>
            <a:spLocks noGrp="1"/>
          </p:cNvSpPr>
          <p:nvPr>
            <p:ph type="title"/>
          </p:nvPr>
        </p:nvSpPr>
        <p:spPr/>
        <p:txBody>
          <a:bodyPr/>
          <a:lstStyle/>
          <a:p>
            <a:r>
              <a:rPr lang="en-US" dirty="0"/>
              <a:t>Regular Expression Pattern and Quantifiers</a:t>
            </a:r>
          </a:p>
        </p:txBody>
      </p:sp>
      <p:graphicFrame>
        <p:nvGraphicFramePr>
          <p:cNvPr id="4" name="Content Placeholder 3">
            <a:extLst>
              <a:ext uri="{FF2B5EF4-FFF2-40B4-BE49-F238E27FC236}">
                <a16:creationId xmlns:a16="http://schemas.microsoft.com/office/drawing/2014/main" id="{189CD79E-9658-4987-85DE-336946D6C559}"/>
              </a:ext>
            </a:extLst>
          </p:cNvPr>
          <p:cNvGraphicFramePr>
            <a:graphicFrameLocks noGrp="1"/>
          </p:cNvGraphicFramePr>
          <p:nvPr>
            <p:ph idx="1"/>
          </p:nvPr>
        </p:nvGraphicFramePr>
        <p:xfrm>
          <a:off x="314157" y="1097280"/>
          <a:ext cx="6404890" cy="2331720"/>
        </p:xfrm>
        <a:graphic>
          <a:graphicData uri="http://schemas.openxmlformats.org/drawingml/2006/table">
            <a:tbl>
              <a:tblPr firstRow="1" bandRow="1">
                <a:tableStyleId>{5C22544A-7EE6-4342-B048-85BDC9FD1C3A}</a:tableStyleId>
              </a:tblPr>
              <a:tblGrid>
                <a:gridCol w="1133643">
                  <a:extLst>
                    <a:ext uri="{9D8B030D-6E8A-4147-A177-3AD203B41FA5}">
                      <a16:colId xmlns:a16="http://schemas.microsoft.com/office/drawing/2014/main" val="503371139"/>
                    </a:ext>
                  </a:extLst>
                </a:gridCol>
                <a:gridCol w="5271247">
                  <a:extLst>
                    <a:ext uri="{9D8B030D-6E8A-4147-A177-3AD203B41FA5}">
                      <a16:colId xmlns:a16="http://schemas.microsoft.com/office/drawing/2014/main" val="752705039"/>
                    </a:ext>
                  </a:extLst>
                </a:gridCol>
              </a:tblGrid>
              <a:tr h="331382">
                <a:tc>
                  <a:txBody>
                    <a:bodyPr/>
                    <a:lstStyle/>
                    <a:p>
                      <a:r>
                        <a:rPr lang="en-US" sz="1700" dirty="0">
                          <a:solidFill>
                            <a:schemeClr val="tx1"/>
                          </a:solidFill>
                          <a:latin typeface="Body Level 1"/>
                        </a:rPr>
                        <a:t> Pattern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700" dirty="0">
                          <a:solidFill>
                            <a:schemeClr val="tx1"/>
                          </a:solidFill>
                          <a:latin typeface="Body Level 1"/>
                        </a:rPr>
                        <a:t>  Description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33532259"/>
                  </a:ext>
                </a:extLst>
              </a:tr>
              <a:tr h="331382">
                <a:tc>
                  <a:txBody>
                    <a:bodyPr/>
                    <a:lstStyle/>
                    <a:p>
                      <a:r>
                        <a:rPr lang="en-US" sz="1700" dirty="0">
                          <a:solidFill>
                            <a:schemeClr val="tx1"/>
                          </a:solidFill>
                          <a:latin typeface="Body Level 1"/>
                        </a:rPr>
                        <a:t>[0-9]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0" lang="en-US" sz="1700" b="0" i="0" kern="1200" dirty="0">
                          <a:solidFill>
                            <a:schemeClr val="tx1"/>
                          </a:solidFill>
                          <a:latin typeface="Body Level 1"/>
                          <a:ea typeface="+mn-ea"/>
                          <a:cs typeface="+mn-cs"/>
                        </a:rPr>
                        <a:t>Find any of the digits between the brackets</a:t>
                      </a:r>
                      <a:endParaRPr lang="en-US" sz="1700" dirty="0">
                        <a:solidFill>
                          <a:schemeClr val="tx1"/>
                        </a:solidFill>
                        <a:latin typeface="Body Level 1"/>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115578871"/>
                  </a:ext>
                </a:extLst>
              </a:tr>
              <a:tr h="331382">
                <a:tc>
                  <a:txBody>
                    <a:bodyPr/>
                    <a:lstStyle/>
                    <a:p>
                      <a:r>
                        <a:rPr lang="en-US" sz="1700" dirty="0">
                          <a:solidFill>
                            <a:schemeClr val="tx1"/>
                          </a:solidFill>
                          <a:latin typeface="Body Level 1"/>
                        </a:rPr>
                        <a:t>[A-Z]</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0" lang="en-US" sz="1700" b="0" i="0" kern="1200" dirty="0">
                          <a:solidFill>
                            <a:schemeClr val="tx1"/>
                          </a:solidFill>
                          <a:latin typeface="Body Level 1"/>
                          <a:ea typeface="+mn-ea"/>
                          <a:cs typeface="+mn-cs"/>
                        </a:rPr>
                        <a:t>Find any of the characters (capital letters) between the brackets</a:t>
                      </a:r>
                      <a:endParaRPr lang="en-US" sz="1700" dirty="0">
                        <a:solidFill>
                          <a:schemeClr val="tx1"/>
                        </a:solidFill>
                        <a:latin typeface="Body Level 1"/>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06969586"/>
                  </a:ext>
                </a:extLst>
              </a:tr>
              <a:tr h="331382">
                <a:tc>
                  <a:txBody>
                    <a:bodyPr/>
                    <a:lstStyle/>
                    <a:p>
                      <a:r>
                        <a:rPr lang="en-US" sz="1700" dirty="0">
                          <a:solidFill>
                            <a:schemeClr val="tx1"/>
                          </a:solidFill>
                          <a:latin typeface="Body Level 1"/>
                        </a:rPr>
                        <a:t>[0-9a-z]</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0" lang="en-US" sz="1700" b="0" i="0" kern="1200" dirty="0">
                          <a:solidFill>
                            <a:schemeClr val="tx1"/>
                          </a:solidFill>
                          <a:latin typeface="Body Level 1"/>
                          <a:ea typeface="+mn-ea"/>
                          <a:cs typeface="+mn-cs"/>
                        </a:rPr>
                        <a:t>Find any of the alphanumeric characters between the brackets</a:t>
                      </a:r>
                      <a:endParaRPr lang="en-US" sz="1700" dirty="0">
                        <a:solidFill>
                          <a:schemeClr val="tx1"/>
                        </a:solidFill>
                        <a:latin typeface="Body Level 1"/>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09662833"/>
                  </a:ext>
                </a:extLst>
              </a:tr>
              <a:tr h="367698">
                <a:tc>
                  <a:txBody>
                    <a:bodyPr/>
                    <a:lstStyle/>
                    <a:p>
                      <a:pPr algn="l" fontAlgn="t"/>
                      <a:r>
                        <a:rPr lang="en-US" sz="1700" dirty="0">
                          <a:effectLst/>
                          <a:latin typeface="Body Level 1"/>
                        </a:rPr>
                        <a:t>(</a:t>
                      </a:r>
                      <a:r>
                        <a:rPr lang="en-US" sz="1700" dirty="0" err="1">
                          <a:effectLst/>
                          <a:latin typeface="Body Level 1"/>
                        </a:rPr>
                        <a:t>x|y</a:t>
                      </a:r>
                      <a:r>
                        <a:rPr lang="en-US" sz="1700" dirty="0">
                          <a:effectLst/>
                          <a:latin typeface="Body Level 1"/>
                        </a:rPr>
                        <a:t>)</a:t>
                      </a:r>
                    </a:p>
                  </a:txBody>
                  <a:tcPr marL="1524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en-US" sz="1700" dirty="0">
                          <a:effectLst/>
                          <a:latin typeface="Body Level 1"/>
                        </a:rPr>
                        <a:t>Find any of the alternatives separated with |</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42708484"/>
                  </a:ext>
                </a:extLst>
              </a:tr>
            </a:tbl>
          </a:graphicData>
        </a:graphic>
      </p:graphicFrame>
      <p:graphicFrame>
        <p:nvGraphicFramePr>
          <p:cNvPr id="5" name="Table 4">
            <a:extLst>
              <a:ext uri="{FF2B5EF4-FFF2-40B4-BE49-F238E27FC236}">
                <a16:creationId xmlns:a16="http://schemas.microsoft.com/office/drawing/2014/main" id="{FA021F3F-C1EA-45F4-B308-8BD4D34A97AD}"/>
              </a:ext>
            </a:extLst>
          </p:cNvPr>
          <p:cNvGraphicFramePr>
            <a:graphicFrameLocks noGrp="1"/>
          </p:cNvGraphicFramePr>
          <p:nvPr/>
        </p:nvGraphicFramePr>
        <p:xfrm>
          <a:off x="300710" y="3475451"/>
          <a:ext cx="6404890" cy="3323724"/>
        </p:xfrm>
        <a:graphic>
          <a:graphicData uri="http://schemas.openxmlformats.org/drawingml/2006/table">
            <a:tbl>
              <a:tblPr firstRow="1" bandRow="1">
                <a:tableStyleId>{5C22544A-7EE6-4342-B048-85BDC9FD1C3A}</a:tableStyleId>
              </a:tblPr>
              <a:tblGrid>
                <a:gridCol w="1179414">
                  <a:extLst>
                    <a:ext uri="{9D8B030D-6E8A-4147-A177-3AD203B41FA5}">
                      <a16:colId xmlns:a16="http://schemas.microsoft.com/office/drawing/2014/main" val="139956982"/>
                    </a:ext>
                  </a:extLst>
                </a:gridCol>
                <a:gridCol w="5225476">
                  <a:extLst>
                    <a:ext uri="{9D8B030D-6E8A-4147-A177-3AD203B41FA5}">
                      <a16:colId xmlns:a16="http://schemas.microsoft.com/office/drawing/2014/main" val="1360932106"/>
                    </a:ext>
                  </a:extLst>
                </a:gridCol>
              </a:tblGrid>
              <a:tr h="494247">
                <a:tc>
                  <a:txBody>
                    <a:bodyPr/>
                    <a:lstStyle/>
                    <a:p>
                      <a:r>
                        <a:rPr lang="en-US" sz="1700" dirty="0">
                          <a:solidFill>
                            <a:schemeClr val="tx1"/>
                          </a:solidFill>
                          <a:latin typeface="Body Level 1"/>
                        </a:rPr>
                        <a:t> Quantifier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700" dirty="0">
                          <a:solidFill>
                            <a:schemeClr val="tx1"/>
                          </a:solidFill>
                          <a:latin typeface="Body Level 1"/>
                        </a:rPr>
                        <a:t>  Description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577134404"/>
                  </a:ext>
                </a:extLst>
              </a:tr>
              <a:tr h="391077">
                <a:tc>
                  <a:txBody>
                    <a:bodyPr/>
                    <a:lstStyle/>
                    <a:p>
                      <a:r>
                        <a:rPr lang="en-US" sz="1700" dirty="0">
                          <a:solidFill>
                            <a:schemeClr val="tx1"/>
                          </a:solidFill>
                          <a:latin typeface="Body Level 1"/>
                        </a:rPr>
                        <a:t>[0-9]+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0" lang="en-US" sz="1700" b="0" i="0" kern="1200" dirty="0">
                          <a:solidFill>
                            <a:schemeClr val="tx1"/>
                          </a:solidFill>
                          <a:latin typeface="Body Level 1"/>
                          <a:ea typeface="+mn-ea"/>
                          <a:cs typeface="+mn-cs"/>
                        </a:rPr>
                        <a:t>Matches any string that contains at least one </a:t>
                      </a:r>
                      <a:r>
                        <a:rPr kumimoji="0" lang="en-US" sz="1700" b="0" i="1" kern="1200" dirty="0">
                          <a:solidFill>
                            <a:schemeClr val="tx1"/>
                          </a:solidFill>
                          <a:latin typeface="Body Level 1"/>
                          <a:ea typeface="+mn-ea"/>
                          <a:cs typeface="+mn-cs"/>
                        </a:rPr>
                        <a:t>digit</a:t>
                      </a:r>
                      <a:endParaRPr lang="en-US" sz="1700" dirty="0">
                        <a:solidFill>
                          <a:schemeClr val="tx1"/>
                        </a:solidFill>
                        <a:latin typeface="Body Level 1"/>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614452822"/>
                  </a:ext>
                </a:extLst>
              </a:tr>
              <a:tr h="494247">
                <a:tc>
                  <a:txBody>
                    <a:bodyPr/>
                    <a:lstStyle/>
                    <a:p>
                      <a:r>
                        <a:rPr lang="en-US" sz="1700" dirty="0">
                          <a:solidFill>
                            <a:schemeClr val="tx1"/>
                          </a:solidFill>
                          <a:latin typeface="Body Level 1"/>
                        </a:rPr>
                        <a:t>[0-9]*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0" lang="en-US" sz="1700" b="0" i="0" kern="1200" dirty="0">
                          <a:solidFill>
                            <a:schemeClr val="tx1"/>
                          </a:solidFill>
                          <a:latin typeface="Body Level 1"/>
                          <a:ea typeface="+mn-ea"/>
                          <a:cs typeface="+mn-cs"/>
                        </a:rPr>
                        <a:t>Matches any string that contains zero or more occurrences of </a:t>
                      </a:r>
                      <a:r>
                        <a:rPr kumimoji="0" lang="en-US" sz="1700" b="0" i="1" kern="1200" dirty="0">
                          <a:solidFill>
                            <a:schemeClr val="tx1"/>
                          </a:solidFill>
                          <a:latin typeface="Body Level 1"/>
                          <a:ea typeface="+mn-ea"/>
                          <a:cs typeface="+mn-cs"/>
                        </a:rPr>
                        <a:t>n</a:t>
                      </a:r>
                      <a:endParaRPr lang="en-US" sz="1700" dirty="0">
                        <a:solidFill>
                          <a:schemeClr val="tx1"/>
                        </a:solidFill>
                        <a:latin typeface="Body Level 1"/>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34266496"/>
                  </a:ext>
                </a:extLst>
              </a:tr>
              <a:tr h="494247">
                <a:tc>
                  <a:txBody>
                    <a:bodyPr/>
                    <a:lstStyle/>
                    <a:p>
                      <a:r>
                        <a:rPr lang="en-US" sz="1700" dirty="0">
                          <a:solidFill>
                            <a:schemeClr val="tx1"/>
                          </a:solidFill>
                          <a:latin typeface="Body Level 1"/>
                        </a:rPr>
                        <a:t>[0-9]?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0" lang="en-US" sz="1700" b="0" i="0" kern="1200" dirty="0">
                          <a:solidFill>
                            <a:schemeClr val="tx1"/>
                          </a:solidFill>
                          <a:latin typeface="Body Level 1"/>
                          <a:ea typeface="+mn-ea"/>
                          <a:cs typeface="+mn-cs"/>
                        </a:rPr>
                        <a:t>Matches any string that contains zero or one occurrences of </a:t>
                      </a:r>
                      <a:r>
                        <a:rPr kumimoji="0" lang="en-US" sz="1700" b="0" i="1" kern="1200" dirty="0">
                          <a:solidFill>
                            <a:schemeClr val="tx1"/>
                          </a:solidFill>
                          <a:latin typeface="Body Level 1"/>
                          <a:ea typeface="+mn-ea"/>
                          <a:cs typeface="+mn-cs"/>
                        </a:rPr>
                        <a:t>n</a:t>
                      </a:r>
                      <a:endParaRPr lang="en-US" sz="1700" dirty="0">
                        <a:solidFill>
                          <a:schemeClr val="tx1"/>
                        </a:solidFill>
                        <a:latin typeface="Body Level 1"/>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81771667"/>
                  </a:ext>
                </a:extLst>
              </a:tr>
              <a:tr h="494247">
                <a:tc>
                  <a:txBody>
                    <a:bodyPr/>
                    <a:lstStyle/>
                    <a:p>
                      <a:r>
                        <a:rPr lang="en-US" sz="1700" dirty="0">
                          <a:solidFill>
                            <a:schemeClr val="tx1"/>
                          </a:solidFill>
                          <a:latin typeface="Body Level 1"/>
                        </a:rPr>
                        <a:t>[0-9]{3}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0" lang="en-US" sz="1700" b="0" i="0" kern="1200" dirty="0">
                          <a:solidFill>
                            <a:schemeClr val="tx1"/>
                          </a:solidFill>
                          <a:latin typeface="Body Level 1"/>
                          <a:ea typeface="+mn-ea"/>
                          <a:cs typeface="+mn-cs"/>
                        </a:rPr>
                        <a:t>Matches any string that contains exactly 3 occurrences of </a:t>
                      </a:r>
                      <a:r>
                        <a:rPr kumimoji="0" lang="en-US" sz="1700" b="0" i="1" kern="1200" dirty="0">
                          <a:solidFill>
                            <a:schemeClr val="tx1"/>
                          </a:solidFill>
                          <a:latin typeface="Body Level 1"/>
                          <a:ea typeface="+mn-ea"/>
                          <a:cs typeface="+mn-cs"/>
                        </a:rPr>
                        <a:t>n</a:t>
                      </a:r>
                      <a:endParaRPr lang="en-US" sz="1700" dirty="0">
                        <a:solidFill>
                          <a:schemeClr val="tx1"/>
                        </a:solidFill>
                        <a:latin typeface="Body Level 1"/>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92501625"/>
                  </a:ext>
                </a:extLst>
              </a:tr>
              <a:tr h="557284">
                <a:tc>
                  <a:txBody>
                    <a:bodyPr/>
                    <a:lstStyle/>
                    <a:p>
                      <a:r>
                        <a:rPr lang="en-US" sz="1700" dirty="0">
                          <a:solidFill>
                            <a:schemeClr val="tx1"/>
                          </a:solidFill>
                          <a:latin typeface="Body Level 1"/>
                        </a:rPr>
                        <a:t>[0,9]{3,6}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700" b="0" i="0" kern="1200" dirty="0">
                          <a:solidFill>
                            <a:schemeClr val="tx1"/>
                          </a:solidFill>
                          <a:latin typeface="Body Level 1"/>
                          <a:ea typeface="+mn-ea"/>
                          <a:cs typeface="+mn-cs"/>
                        </a:rPr>
                        <a:t>Matches any string that contains minimum 3 occurrences of </a:t>
                      </a:r>
                      <a:r>
                        <a:rPr kumimoji="0" lang="en-US" sz="1700" b="0" i="1" kern="1200" dirty="0">
                          <a:solidFill>
                            <a:schemeClr val="tx1"/>
                          </a:solidFill>
                          <a:latin typeface="Body Level 1"/>
                          <a:ea typeface="+mn-ea"/>
                          <a:cs typeface="+mn-cs"/>
                        </a:rPr>
                        <a:t>n and max 6 occurrences</a:t>
                      </a:r>
                      <a:endParaRPr lang="en-US" sz="1700" dirty="0">
                        <a:solidFill>
                          <a:schemeClr val="tx1"/>
                        </a:solidFill>
                        <a:latin typeface="Body Level 1"/>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60388317"/>
                  </a:ext>
                </a:extLst>
              </a:tr>
            </a:tbl>
          </a:graphicData>
        </a:graphic>
      </p:graphicFrame>
      <p:sp>
        <p:nvSpPr>
          <p:cNvPr id="6" name="Content Placeholder 2">
            <a:extLst>
              <a:ext uri="{FF2B5EF4-FFF2-40B4-BE49-F238E27FC236}">
                <a16:creationId xmlns:a16="http://schemas.microsoft.com/office/drawing/2014/main" id="{83335DEF-52FF-4D03-850A-D1F59962BC24}"/>
              </a:ext>
            </a:extLst>
          </p:cNvPr>
          <p:cNvSpPr txBox="1">
            <a:spLocks/>
          </p:cNvSpPr>
          <p:nvPr/>
        </p:nvSpPr>
        <p:spPr>
          <a:xfrm>
            <a:off x="6806386" y="1130808"/>
            <a:ext cx="3075230" cy="3962400"/>
          </a:xfrm>
          <a:prstGeom prst="rect">
            <a:avLst/>
          </a:prstGeom>
        </p:spPr>
        <p:txBody>
          <a:bodyPr vert="horz" lIns="0" tIns="0" rIns="0" bIns="0" rtlCol="0">
            <a:normAutofit/>
          </a:bodyPr>
          <a:lstStyle>
            <a:lvl1pPr marL="228600" indent="-228600" algn="l" defTabSz="914400" rtl="0" eaLnBrk="1" latinLnBrk="0" hangingPunct="1">
              <a:lnSpc>
                <a:spcPct val="90000"/>
              </a:lnSpc>
              <a:spcBef>
                <a:spcPts val="1000"/>
              </a:spcBef>
              <a:buClr>
                <a:schemeClr val="accent3"/>
              </a:buClr>
              <a:buFont typeface="Arial" panose="020B0604020202020204" pitchFamily="34" charset="0"/>
              <a:buChar char="•"/>
              <a:defRPr sz="1800" kern="1200" baseline="0">
                <a:solidFill>
                  <a:schemeClr val="tx1"/>
                </a:solidFill>
                <a:latin typeface="Body Level 1"/>
                <a:ea typeface="+mn-ea"/>
                <a:cs typeface="+mn-cs"/>
              </a:defRPr>
            </a:lvl1pPr>
            <a:lvl2pPr marL="685800" indent="-228600" algn="l" defTabSz="914400" rtl="0" eaLnBrk="1" latinLnBrk="0" hangingPunct="1">
              <a:lnSpc>
                <a:spcPct val="90000"/>
              </a:lnSpc>
              <a:spcBef>
                <a:spcPts val="500"/>
              </a:spcBef>
              <a:buClr>
                <a:schemeClr val="accent3"/>
              </a:buClr>
              <a:buSzPct val="100000"/>
              <a:buFont typeface="Wingdings" panose="05000000000000000000" pitchFamily="2" charset="2"/>
              <a:buChar char="§"/>
              <a:defRPr sz="1600" kern="1200" baseline="0">
                <a:solidFill>
                  <a:schemeClr val="tx1"/>
                </a:solidFill>
                <a:latin typeface="Body Level 2"/>
                <a:ea typeface="+mn-ea"/>
                <a:cs typeface="+mn-cs"/>
              </a:defRPr>
            </a:lvl2pPr>
            <a:lvl3pPr marL="1143000" indent="-228600" algn="l" defTabSz="914400" rtl="0" eaLnBrk="1" latinLnBrk="0" hangingPunct="1">
              <a:lnSpc>
                <a:spcPct val="90000"/>
              </a:lnSpc>
              <a:spcBef>
                <a:spcPts val="500"/>
              </a:spcBef>
              <a:buClr>
                <a:schemeClr val="accent3"/>
              </a:buClr>
              <a:buSzPct val="80000"/>
              <a:buFont typeface="Courier New" panose="02070309020205020404" pitchFamily="49" charset="0"/>
              <a:buChar char="o"/>
              <a:defRPr sz="1500" kern="1200" baseline="0">
                <a:solidFill>
                  <a:schemeClr val="tx1"/>
                </a:solidFill>
                <a:latin typeface="Body Level 3"/>
                <a:ea typeface="+mn-ea"/>
                <a:cs typeface="+mn-cs"/>
              </a:defRPr>
            </a:lvl3pPr>
            <a:lvl4pPr marL="1600200" indent="-228600" algn="l" defTabSz="914400" rtl="0" eaLnBrk="1" latinLnBrk="0" hangingPunct="1">
              <a:lnSpc>
                <a:spcPct val="90000"/>
              </a:lnSpc>
              <a:spcBef>
                <a:spcPts val="500"/>
              </a:spcBef>
              <a:buClr>
                <a:schemeClr val="accent3"/>
              </a:buClr>
              <a:buSzPct val="60000"/>
              <a:buFont typeface="Wingdings" panose="05000000000000000000" pitchFamily="2" charset="2"/>
              <a:buChar char="q"/>
              <a:defRPr sz="1400" kern="1200" baseline="0">
                <a:solidFill>
                  <a:schemeClr val="tx1"/>
                </a:solidFill>
                <a:latin typeface="Body Level 4"/>
                <a:ea typeface="+mn-ea"/>
                <a:cs typeface="+mn-cs"/>
              </a:defRPr>
            </a:lvl4pPr>
            <a:lvl5pPr marL="2057400" indent="-228600" algn="l" defTabSz="914400" rtl="0" eaLnBrk="1" latinLnBrk="0" hangingPunct="1">
              <a:lnSpc>
                <a:spcPct val="90000"/>
              </a:lnSpc>
              <a:spcBef>
                <a:spcPts val="500"/>
              </a:spcBef>
              <a:buClr>
                <a:schemeClr val="accent3"/>
              </a:buClr>
              <a:buFont typeface="Arial" panose="020B0604020202020204" pitchFamily="34" charset="0"/>
              <a:buChar char="-"/>
              <a:defRPr sz="1200" kern="1200" baseline="0">
                <a:solidFill>
                  <a:schemeClr val="tx1"/>
                </a:solidFill>
                <a:latin typeface="Body Level 5"/>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t>Example 1</a:t>
            </a:r>
            <a:r>
              <a:rPr lang="en-US" dirty="0"/>
              <a:t>: To check name field can only have alphabets.</a:t>
            </a:r>
          </a:p>
          <a:p>
            <a:r>
              <a:rPr lang="en-US" dirty="0"/>
              <a:t>The pattern can be :</a:t>
            </a:r>
          </a:p>
          <a:p>
            <a:pPr lvl="1"/>
            <a:r>
              <a:rPr lang="en-US" dirty="0"/>
              <a:t> /^[A-Za-z]+$/   or</a:t>
            </a:r>
          </a:p>
          <a:p>
            <a:pPr lvl="1"/>
            <a:r>
              <a:rPr lang="en-US" dirty="0"/>
              <a:t>“^[A-Za-z]+$”</a:t>
            </a:r>
          </a:p>
          <a:p>
            <a:pPr lvl="1"/>
            <a:r>
              <a:rPr lang="en-US" dirty="0"/>
              <a:t>/^[a-z]+$/</a:t>
            </a:r>
            <a:r>
              <a:rPr lang="en-US" dirty="0" err="1"/>
              <a:t>i</a:t>
            </a:r>
            <a:r>
              <a:rPr lang="en-US" dirty="0"/>
              <a:t>  (case insensitive)</a:t>
            </a:r>
          </a:p>
          <a:p>
            <a:r>
              <a:rPr lang="en-US" b="1" dirty="0"/>
              <a:t>Example 2</a:t>
            </a:r>
            <a:r>
              <a:rPr lang="en-US" dirty="0"/>
              <a:t>: To check contact field can only have numbers of 10 digits.</a:t>
            </a:r>
          </a:p>
          <a:p>
            <a:r>
              <a:rPr lang="en-US" dirty="0"/>
              <a:t>The pattern can be :</a:t>
            </a:r>
          </a:p>
          <a:p>
            <a:pPr lvl="1"/>
            <a:r>
              <a:rPr lang="en-US" dirty="0"/>
              <a:t> /^[7-9]{1}[0-9]{9}$/   or</a:t>
            </a:r>
          </a:p>
          <a:p>
            <a:pPr lvl="1"/>
            <a:r>
              <a:rPr lang="en-US" dirty="0"/>
              <a:t> “^[7-9]{1}[0-9]{9}$”</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230470447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56EE4-1709-432D-BE26-212B60251496}"/>
              </a:ext>
            </a:extLst>
          </p:cNvPr>
          <p:cNvSpPr>
            <a:spLocks noGrp="1"/>
          </p:cNvSpPr>
          <p:nvPr>
            <p:ph type="title"/>
          </p:nvPr>
        </p:nvSpPr>
        <p:spPr/>
        <p:txBody>
          <a:bodyPr/>
          <a:lstStyle/>
          <a:p>
            <a:r>
              <a:rPr lang="en-US" dirty="0" err="1"/>
              <a:t>StringBuffer</a:t>
            </a:r>
            <a:endParaRPr lang="en-US" dirty="0"/>
          </a:p>
        </p:txBody>
      </p:sp>
      <p:sp>
        <p:nvSpPr>
          <p:cNvPr id="3" name="Content Placeholder 2">
            <a:extLst>
              <a:ext uri="{FF2B5EF4-FFF2-40B4-BE49-F238E27FC236}">
                <a16:creationId xmlns:a16="http://schemas.microsoft.com/office/drawing/2014/main" id="{C1A277B2-2008-4EFD-8B17-D8BEFB8BA575}"/>
              </a:ext>
            </a:extLst>
          </p:cNvPr>
          <p:cNvSpPr>
            <a:spLocks noGrp="1"/>
          </p:cNvSpPr>
          <p:nvPr>
            <p:ph idx="1"/>
          </p:nvPr>
        </p:nvSpPr>
        <p:spPr/>
        <p:txBody>
          <a:bodyPr/>
          <a:lstStyle/>
          <a:p>
            <a:r>
              <a:rPr lang="en-US" dirty="0"/>
              <a:t>A string buffer is like a String, but mutable i.e. can be modified.</a:t>
            </a:r>
          </a:p>
          <a:p>
            <a:r>
              <a:rPr lang="en-US" dirty="0"/>
              <a:t>It contains some particular sequence of characters, but the length and content of the sequence can be changed through in-built methods.</a:t>
            </a:r>
          </a:p>
          <a:p>
            <a:r>
              <a:rPr lang="en-US" dirty="0"/>
              <a:t>Every string buffer has a capacity , the default capacity is 16 chars.</a:t>
            </a:r>
          </a:p>
          <a:p>
            <a:endParaRPr lang="en-US" dirty="0"/>
          </a:p>
        </p:txBody>
      </p:sp>
      <p:pic>
        <p:nvPicPr>
          <p:cNvPr id="5" name="Picture 4">
            <a:extLst>
              <a:ext uri="{FF2B5EF4-FFF2-40B4-BE49-F238E27FC236}">
                <a16:creationId xmlns:a16="http://schemas.microsoft.com/office/drawing/2014/main" id="{156E57DF-AC50-4F3B-9332-6A2034AAB1B6}"/>
              </a:ext>
            </a:extLst>
          </p:cNvPr>
          <p:cNvPicPr>
            <a:picLocks noChangeAspect="1"/>
          </p:cNvPicPr>
          <p:nvPr/>
        </p:nvPicPr>
        <p:blipFill>
          <a:blip r:embed="rId2"/>
          <a:stretch>
            <a:fillRect/>
          </a:stretch>
        </p:blipFill>
        <p:spPr>
          <a:xfrm>
            <a:off x="1676400" y="2976197"/>
            <a:ext cx="6296025" cy="752475"/>
          </a:xfrm>
          <a:prstGeom prst="rect">
            <a:avLst/>
          </a:prstGeom>
          <a:ln>
            <a:solidFill>
              <a:schemeClr val="tx1"/>
            </a:solidFill>
          </a:ln>
        </p:spPr>
      </p:pic>
    </p:spTree>
    <p:extLst>
      <p:ext uri="{BB962C8B-B14F-4D97-AF65-F5344CB8AC3E}">
        <p14:creationId xmlns:p14="http://schemas.microsoft.com/office/powerpoint/2010/main" val="562482762"/>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BB17A-657E-4A7B-AC1E-359D78972864}"/>
              </a:ext>
            </a:extLst>
          </p:cNvPr>
          <p:cNvSpPr>
            <a:spLocks noGrp="1"/>
          </p:cNvSpPr>
          <p:nvPr>
            <p:ph type="title"/>
          </p:nvPr>
        </p:nvSpPr>
        <p:spPr/>
        <p:txBody>
          <a:bodyPr/>
          <a:lstStyle/>
          <a:p>
            <a:r>
              <a:rPr lang="en-US" dirty="0"/>
              <a:t>Annotations</a:t>
            </a:r>
          </a:p>
        </p:txBody>
      </p:sp>
      <p:sp>
        <p:nvSpPr>
          <p:cNvPr id="3" name="Content Placeholder 2">
            <a:extLst>
              <a:ext uri="{FF2B5EF4-FFF2-40B4-BE49-F238E27FC236}">
                <a16:creationId xmlns:a16="http://schemas.microsoft.com/office/drawing/2014/main" id="{524C8775-74CF-46F9-A2F5-A7E715265AF6}"/>
              </a:ext>
            </a:extLst>
          </p:cNvPr>
          <p:cNvSpPr>
            <a:spLocks noGrp="1"/>
          </p:cNvSpPr>
          <p:nvPr>
            <p:ph idx="1"/>
          </p:nvPr>
        </p:nvSpPr>
        <p:spPr/>
        <p:txBody>
          <a:bodyPr/>
          <a:lstStyle/>
          <a:p>
            <a:r>
              <a:rPr lang="en-US" dirty="0"/>
              <a:t>Java </a:t>
            </a:r>
            <a:r>
              <a:rPr lang="en-US" b="1" dirty="0"/>
              <a:t>Annotation</a:t>
            </a:r>
            <a:r>
              <a:rPr lang="en-US" dirty="0"/>
              <a:t> is a tag that represents the </a:t>
            </a:r>
            <a:r>
              <a:rPr lang="en-US" i="1" dirty="0"/>
              <a:t>metadata</a:t>
            </a:r>
            <a:r>
              <a:rPr lang="en-US" dirty="0"/>
              <a:t> i.e. attached with class, interface, methods or fields to indicate some additional information which can be used by java compiler and JVM.</a:t>
            </a:r>
          </a:p>
          <a:p>
            <a:r>
              <a:rPr lang="en-US" dirty="0"/>
              <a:t>Annotations in java are used to provide additional information.</a:t>
            </a:r>
          </a:p>
          <a:p>
            <a:r>
              <a:rPr lang="en-US" dirty="0"/>
              <a:t>Built-In Java Annotations used in java code</a:t>
            </a:r>
          </a:p>
          <a:p>
            <a:pPr lvl="1"/>
            <a:r>
              <a:rPr lang="en-US" dirty="0"/>
              <a:t>@Override : </a:t>
            </a:r>
          </a:p>
          <a:p>
            <a:pPr lvl="1"/>
            <a:r>
              <a:rPr lang="en-US" dirty="0"/>
              <a:t>@</a:t>
            </a:r>
            <a:r>
              <a:rPr lang="en-US" dirty="0" err="1"/>
              <a:t>SuppressWarnings</a:t>
            </a:r>
            <a:endParaRPr lang="en-US" dirty="0"/>
          </a:p>
          <a:p>
            <a:pPr lvl="1"/>
            <a:r>
              <a:rPr lang="en-US" dirty="0"/>
              <a:t>@Deprecated</a:t>
            </a:r>
          </a:p>
          <a:p>
            <a:pPr marL="457200" lvl="1" indent="0">
              <a:buNone/>
            </a:pPr>
            <a:endParaRPr lang="en-US" dirty="0"/>
          </a:p>
          <a:p>
            <a:pPr marL="457200" lvl="1" indent="0">
              <a:buNone/>
            </a:pPr>
            <a:endParaRPr lang="en-US" dirty="0"/>
          </a:p>
          <a:p>
            <a:endParaRPr lang="en-US" dirty="0"/>
          </a:p>
          <a:p>
            <a:endParaRPr lang="en-US" dirty="0"/>
          </a:p>
        </p:txBody>
      </p:sp>
      <p:pic>
        <p:nvPicPr>
          <p:cNvPr id="5" name="Picture 4">
            <a:extLst>
              <a:ext uri="{FF2B5EF4-FFF2-40B4-BE49-F238E27FC236}">
                <a16:creationId xmlns:a16="http://schemas.microsoft.com/office/drawing/2014/main" id="{7EE3BD48-49E5-4E01-A0FE-EB60C1043269}"/>
              </a:ext>
            </a:extLst>
          </p:cNvPr>
          <p:cNvPicPr>
            <a:picLocks noChangeAspect="1"/>
          </p:cNvPicPr>
          <p:nvPr/>
        </p:nvPicPr>
        <p:blipFill>
          <a:blip r:embed="rId2"/>
          <a:stretch>
            <a:fillRect/>
          </a:stretch>
        </p:blipFill>
        <p:spPr>
          <a:xfrm>
            <a:off x="533400" y="3628417"/>
            <a:ext cx="6863532" cy="2541594"/>
          </a:xfrm>
          <a:prstGeom prst="rect">
            <a:avLst/>
          </a:prstGeom>
          <a:ln>
            <a:solidFill>
              <a:schemeClr val="tx1"/>
            </a:solidFill>
          </a:ln>
        </p:spPr>
      </p:pic>
    </p:spTree>
    <p:extLst>
      <p:ext uri="{BB962C8B-B14F-4D97-AF65-F5344CB8AC3E}">
        <p14:creationId xmlns:p14="http://schemas.microsoft.com/office/powerpoint/2010/main" val="1490462258"/>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1742C-BF1F-4C82-B0BA-7948415B9941}"/>
              </a:ext>
            </a:extLst>
          </p:cNvPr>
          <p:cNvSpPr>
            <a:spLocks noGrp="1"/>
          </p:cNvSpPr>
          <p:nvPr>
            <p:ph type="title"/>
          </p:nvPr>
        </p:nvSpPr>
        <p:spPr/>
        <p:txBody>
          <a:bodyPr/>
          <a:lstStyle/>
          <a:p>
            <a:r>
              <a:rPr lang="en-US" dirty="0"/>
              <a:t>Annotations in detail</a:t>
            </a:r>
          </a:p>
        </p:txBody>
      </p:sp>
      <p:sp>
        <p:nvSpPr>
          <p:cNvPr id="3" name="Content Placeholder 2">
            <a:extLst>
              <a:ext uri="{FF2B5EF4-FFF2-40B4-BE49-F238E27FC236}">
                <a16:creationId xmlns:a16="http://schemas.microsoft.com/office/drawing/2014/main" id="{08F9A06C-C6D7-4DA8-9C95-5982A81FE199}"/>
              </a:ext>
            </a:extLst>
          </p:cNvPr>
          <p:cNvSpPr>
            <a:spLocks noGrp="1"/>
          </p:cNvSpPr>
          <p:nvPr>
            <p:ph idx="1"/>
          </p:nvPr>
        </p:nvSpPr>
        <p:spPr/>
        <p:txBody>
          <a:bodyPr/>
          <a:lstStyle/>
          <a:p>
            <a:r>
              <a:rPr lang="en-US" dirty="0"/>
              <a:t>@Override annotation assures that the subclass method is overriding the parent class method. If it is not so, compile time error occurs. Sometimes, we does the silly mistake such as spelling mistakes etc. So, it is better to mark @Override annotation that provides assurance that method is overridden.</a:t>
            </a:r>
          </a:p>
          <a:p>
            <a:r>
              <a:rPr lang="en-US" dirty="0"/>
              <a:t>@</a:t>
            </a:r>
            <a:r>
              <a:rPr lang="en-US" dirty="0" err="1"/>
              <a:t>SuppressWarnings</a:t>
            </a:r>
            <a:r>
              <a:rPr lang="en-US" dirty="0"/>
              <a:t> annotation: is used to suppress warnings issued by the compiler.</a:t>
            </a:r>
          </a:p>
          <a:p>
            <a:r>
              <a:rPr lang="en-US" dirty="0"/>
              <a:t>@Deprecated annotation : It marks that this method is deprecated so compiler prints warning. It informs user that it may be removed in the future versions. So, it is better not to use such methods.</a:t>
            </a:r>
          </a:p>
        </p:txBody>
      </p:sp>
    </p:spTree>
    <p:extLst>
      <p:ext uri="{BB962C8B-B14F-4D97-AF65-F5344CB8AC3E}">
        <p14:creationId xmlns:p14="http://schemas.microsoft.com/office/powerpoint/2010/main" val="211659444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9799-F9F5-4562-8061-77567C2CA5A2}"/>
              </a:ext>
            </a:extLst>
          </p:cNvPr>
          <p:cNvSpPr>
            <a:spLocks noGrp="1"/>
          </p:cNvSpPr>
          <p:nvPr>
            <p:ph type="ctrTitle"/>
          </p:nvPr>
        </p:nvSpPr>
        <p:spPr/>
        <p:txBody>
          <a:bodyPr/>
          <a:lstStyle/>
          <a:p>
            <a:r>
              <a:rPr lang="en-US" dirty="0"/>
              <a:t>Let us work on use case</a:t>
            </a:r>
          </a:p>
        </p:txBody>
      </p:sp>
      <p:sp>
        <p:nvSpPr>
          <p:cNvPr id="3" name="Subtitle 2">
            <a:extLst>
              <a:ext uri="{FF2B5EF4-FFF2-40B4-BE49-F238E27FC236}">
                <a16:creationId xmlns:a16="http://schemas.microsoft.com/office/drawing/2014/main" id="{616E72AC-5E0F-453A-B1E2-AA790B913983}"/>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24582597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EA937-8776-4962-8517-550AE5661DE8}"/>
              </a:ext>
            </a:extLst>
          </p:cNvPr>
          <p:cNvSpPr>
            <a:spLocks noGrp="1"/>
          </p:cNvSpPr>
          <p:nvPr>
            <p:ph type="title"/>
          </p:nvPr>
        </p:nvSpPr>
        <p:spPr/>
        <p:txBody>
          <a:bodyPr/>
          <a:lstStyle/>
          <a:p>
            <a:r>
              <a:rPr lang="en-US" dirty="0"/>
              <a:t>Bank Customer Management System</a:t>
            </a:r>
          </a:p>
        </p:txBody>
      </p:sp>
      <p:sp>
        <p:nvSpPr>
          <p:cNvPr id="6" name="Content Placeholder 5">
            <a:extLst>
              <a:ext uri="{FF2B5EF4-FFF2-40B4-BE49-F238E27FC236}">
                <a16:creationId xmlns:a16="http://schemas.microsoft.com/office/drawing/2014/main" id="{3D0BC147-D523-4F4A-846F-CB547BE33041}"/>
              </a:ext>
            </a:extLst>
          </p:cNvPr>
          <p:cNvSpPr>
            <a:spLocks noGrp="1"/>
          </p:cNvSpPr>
          <p:nvPr>
            <p:ph idx="1"/>
          </p:nvPr>
        </p:nvSpPr>
        <p:spPr>
          <a:xfrm>
            <a:off x="163151" y="1233578"/>
            <a:ext cx="3265849" cy="5700621"/>
          </a:xfrm>
        </p:spPr>
        <p:txBody>
          <a:bodyPr>
            <a:normAutofit/>
          </a:bodyPr>
          <a:lstStyle/>
          <a:p>
            <a:r>
              <a:rPr lang="en-US" dirty="0"/>
              <a:t>Display the menu to user.</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endParaRPr lang="en-US" dirty="0"/>
          </a:p>
          <a:p>
            <a:r>
              <a:rPr lang="en-US" dirty="0"/>
              <a:t>If user enters 1 , please provide the details. On valid entries these details should be added into the array with auto generated </a:t>
            </a:r>
            <a:r>
              <a:rPr lang="en-US" dirty="0" err="1"/>
              <a:t>customerid</a:t>
            </a:r>
            <a:r>
              <a:rPr lang="en-US" dirty="0"/>
              <a:t>.</a:t>
            </a:r>
          </a:p>
          <a:p>
            <a:pPr marL="0" indent="0">
              <a:buNone/>
            </a:pPr>
            <a:r>
              <a:rPr lang="en-US" dirty="0"/>
              <a:t>	</a:t>
            </a:r>
          </a:p>
        </p:txBody>
      </p:sp>
      <p:pic>
        <p:nvPicPr>
          <p:cNvPr id="4" name="Picture 3">
            <a:extLst>
              <a:ext uri="{FF2B5EF4-FFF2-40B4-BE49-F238E27FC236}">
                <a16:creationId xmlns:a16="http://schemas.microsoft.com/office/drawing/2014/main" id="{DFFE0486-C1EF-4AD8-A0A7-FBD734DF6232}"/>
              </a:ext>
            </a:extLst>
          </p:cNvPr>
          <p:cNvPicPr>
            <a:picLocks noChangeAspect="1"/>
          </p:cNvPicPr>
          <p:nvPr/>
        </p:nvPicPr>
        <p:blipFill>
          <a:blip r:embed="rId3"/>
          <a:stretch>
            <a:fillRect/>
          </a:stretch>
        </p:blipFill>
        <p:spPr>
          <a:xfrm>
            <a:off x="4443059" y="1256276"/>
            <a:ext cx="5286375" cy="1992468"/>
          </a:xfrm>
          <a:prstGeom prst="rect">
            <a:avLst/>
          </a:prstGeom>
          <a:ln>
            <a:solidFill>
              <a:schemeClr val="tx1"/>
            </a:solidFill>
          </a:ln>
        </p:spPr>
      </p:pic>
      <p:pic>
        <p:nvPicPr>
          <p:cNvPr id="7" name="Picture 6">
            <a:extLst>
              <a:ext uri="{FF2B5EF4-FFF2-40B4-BE49-F238E27FC236}">
                <a16:creationId xmlns:a16="http://schemas.microsoft.com/office/drawing/2014/main" id="{99B1F985-12E9-4C42-A053-80235C229646}"/>
              </a:ext>
            </a:extLst>
          </p:cNvPr>
          <p:cNvPicPr>
            <a:picLocks noChangeAspect="1"/>
          </p:cNvPicPr>
          <p:nvPr/>
        </p:nvPicPr>
        <p:blipFill>
          <a:blip r:embed="rId4"/>
          <a:stretch>
            <a:fillRect/>
          </a:stretch>
        </p:blipFill>
        <p:spPr>
          <a:xfrm>
            <a:off x="3465113" y="3886200"/>
            <a:ext cx="6300434" cy="2316196"/>
          </a:xfrm>
          <a:prstGeom prst="rect">
            <a:avLst/>
          </a:prstGeom>
          <a:ln>
            <a:solidFill>
              <a:schemeClr val="tx1"/>
            </a:solidFill>
          </a:ln>
        </p:spPr>
      </p:pic>
    </p:spTree>
    <p:extLst>
      <p:ext uri="{BB962C8B-B14F-4D97-AF65-F5344CB8AC3E}">
        <p14:creationId xmlns:p14="http://schemas.microsoft.com/office/powerpoint/2010/main" val="1087659975"/>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D9FDC-04F7-4294-BBB5-5B19C2FC3D2B}"/>
              </a:ext>
            </a:extLst>
          </p:cNvPr>
          <p:cNvSpPr>
            <a:spLocks noGrp="1"/>
          </p:cNvSpPr>
          <p:nvPr>
            <p:ph type="title"/>
          </p:nvPr>
        </p:nvSpPr>
        <p:spPr/>
        <p:txBody>
          <a:bodyPr/>
          <a:lstStyle/>
          <a:p>
            <a:r>
              <a:rPr lang="en-US" dirty="0"/>
              <a:t>Bank Customer Management System …</a:t>
            </a:r>
          </a:p>
        </p:txBody>
      </p:sp>
      <p:sp>
        <p:nvSpPr>
          <p:cNvPr id="4" name="Content Placeholder 5">
            <a:extLst>
              <a:ext uri="{FF2B5EF4-FFF2-40B4-BE49-F238E27FC236}">
                <a16:creationId xmlns:a16="http://schemas.microsoft.com/office/drawing/2014/main" id="{FA31C0CD-1220-4C78-8BBC-FBA814AA8958}"/>
              </a:ext>
            </a:extLst>
          </p:cNvPr>
          <p:cNvSpPr>
            <a:spLocks noGrp="1"/>
          </p:cNvSpPr>
          <p:nvPr>
            <p:ph idx="1"/>
          </p:nvPr>
        </p:nvSpPr>
        <p:spPr>
          <a:xfrm>
            <a:off x="323849" y="1295400"/>
            <a:ext cx="9259747" cy="5362800"/>
          </a:xfrm>
        </p:spPr>
        <p:txBody>
          <a:bodyPr>
            <a:normAutofit/>
          </a:bodyPr>
          <a:lstStyle/>
          <a:p>
            <a:r>
              <a:rPr lang="en-US" dirty="0"/>
              <a:t>If user enters 2 , display all existing customer details.</a:t>
            </a:r>
          </a:p>
          <a:p>
            <a:pPr marL="0" indent="0">
              <a:buNone/>
            </a:pPr>
            <a:r>
              <a:rPr lang="en-US" dirty="0"/>
              <a:t>	</a:t>
            </a:r>
          </a:p>
          <a:p>
            <a:pPr marL="0" indent="0">
              <a:buNone/>
            </a:pPr>
            <a:endParaRPr lang="en-US" dirty="0"/>
          </a:p>
          <a:p>
            <a:r>
              <a:rPr lang="en-US" dirty="0"/>
              <a:t>If user enters 3 , display the matched customer details.</a:t>
            </a:r>
          </a:p>
          <a:p>
            <a:pPr marL="0" indent="0">
              <a:buNone/>
            </a:pPr>
            <a:endParaRPr lang="en-US" dirty="0"/>
          </a:p>
          <a:p>
            <a:endParaRPr lang="en-US" dirty="0"/>
          </a:p>
          <a:p>
            <a:pPr marL="0" indent="0">
              <a:buNone/>
            </a:pPr>
            <a:endParaRPr lang="en-US" dirty="0"/>
          </a:p>
          <a:p>
            <a:r>
              <a:rPr lang="en-US" dirty="0"/>
              <a:t>If user enters 5, exit the application.</a:t>
            </a:r>
          </a:p>
          <a:p>
            <a:endParaRPr lang="en-US" dirty="0"/>
          </a:p>
          <a:p>
            <a:endParaRPr lang="en-US" dirty="0"/>
          </a:p>
          <a:p>
            <a:endParaRPr lang="en-US" dirty="0"/>
          </a:p>
          <a:p>
            <a:pPr marL="0" indent="0">
              <a:buNone/>
            </a:pPr>
            <a:endParaRPr lang="en-US" dirty="0"/>
          </a:p>
        </p:txBody>
      </p:sp>
      <p:pic>
        <p:nvPicPr>
          <p:cNvPr id="5" name="Picture 4">
            <a:extLst>
              <a:ext uri="{FF2B5EF4-FFF2-40B4-BE49-F238E27FC236}">
                <a16:creationId xmlns:a16="http://schemas.microsoft.com/office/drawing/2014/main" id="{0C5C43AA-A132-4890-8747-CCC7F9ACDDF4}"/>
              </a:ext>
            </a:extLst>
          </p:cNvPr>
          <p:cNvPicPr>
            <a:picLocks noChangeAspect="1"/>
          </p:cNvPicPr>
          <p:nvPr/>
        </p:nvPicPr>
        <p:blipFill>
          <a:blip r:embed="rId2"/>
          <a:stretch>
            <a:fillRect/>
          </a:stretch>
        </p:blipFill>
        <p:spPr>
          <a:xfrm>
            <a:off x="452621" y="1724252"/>
            <a:ext cx="9000758" cy="553203"/>
          </a:xfrm>
          <a:prstGeom prst="rect">
            <a:avLst/>
          </a:prstGeom>
          <a:ln>
            <a:solidFill>
              <a:schemeClr val="tx1"/>
            </a:solidFill>
          </a:ln>
        </p:spPr>
      </p:pic>
      <p:pic>
        <p:nvPicPr>
          <p:cNvPr id="6" name="Picture 5">
            <a:extLst>
              <a:ext uri="{FF2B5EF4-FFF2-40B4-BE49-F238E27FC236}">
                <a16:creationId xmlns:a16="http://schemas.microsoft.com/office/drawing/2014/main" id="{83D7DC31-6D78-48F3-B384-C44C0C11D28B}"/>
              </a:ext>
            </a:extLst>
          </p:cNvPr>
          <p:cNvPicPr>
            <a:picLocks noChangeAspect="1"/>
          </p:cNvPicPr>
          <p:nvPr/>
        </p:nvPicPr>
        <p:blipFill>
          <a:blip r:embed="rId3"/>
          <a:stretch>
            <a:fillRect/>
          </a:stretch>
        </p:blipFill>
        <p:spPr>
          <a:xfrm>
            <a:off x="161924" y="2885781"/>
            <a:ext cx="9582151" cy="734632"/>
          </a:xfrm>
          <a:prstGeom prst="rect">
            <a:avLst/>
          </a:prstGeom>
          <a:ln>
            <a:solidFill>
              <a:schemeClr val="tx1"/>
            </a:solidFill>
          </a:ln>
        </p:spPr>
      </p:pic>
    </p:spTree>
    <p:extLst>
      <p:ext uri="{BB962C8B-B14F-4D97-AF65-F5344CB8AC3E}">
        <p14:creationId xmlns:p14="http://schemas.microsoft.com/office/powerpoint/2010/main" val="70554021"/>
      </p:ext>
    </p:extLst>
  </p:cSld>
  <p:clrMapOvr>
    <a:masterClrMapping/>
  </p:clrMapOvr>
</p:sld>
</file>

<file path=ppt/theme/theme1.xml><?xml version="1.0" encoding="utf-8"?>
<a:theme xmlns:a="http://schemas.openxmlformats.org/drawingml/2006/main" name="Blank">
  <a:themeElements>
    <a:clrScheme name="Standard Chartered Template">
      <a:dk1>
        <a:srgbClr val="005C84"/>
      </a:dk1>
      <a:lt1>
        <a:sysClr val="window" lastClr="FFFFFF"/>
      </a:lt1>
      <a:dk2>
        <a:srgbClr val="000F46"/>
      </a:dk2>
      <a:lt2>
        <a:srgbClr val="E6E7E8"/>
      </a:lt2>
      <a:accent1>
        <a:srgbClr val="0075B0"/>
      </a:accent1>
      <a:accent2>
        <a:srgbClr val="009FDA"/>
      </a:accent2>
      <a:accent3>
        <a:srgbClr val="3F9C35"/>
      </a:accent3>
      <a:accent4>
        <a:srgbClr val="69BE28"/>
      </a:accent4>
      <a:accent5>
        <a:srgbClr val="6D6E71"/>
      </a:accent5>
      <a:accent6>
        <a:srgbClr val="939598"/>
      </a:accent6>
      <a:hlink>
        <a:srgbClr val="6D6E71"/>
      </a:hlink>
      <a:folHlink>
        <a:srgbClr val="2890C0"/>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tandardChartered_GlobalTemplate_Edit" id="{F6B87342-6B81-4D6D-A50D-E2D2D73676CB}" vid="{2987BD1D-0BCF-44F0-BC5D-89E75A8139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blank</Template>
  <TotalTime>0</TotalTime>
  <Words>5718</Words>
  <Application>Microsoft Office PowerPoint</Application>
  <PresentationFormat>A4 Paper (210x297 mm)</PresentationFormat>
  <Paragraphs>1116</Paragraphs>
  <Slides>148</Slides>
  <Notes>22</Notes>
  <HiddenSlides>0</HiddenSlides>
  <MMClips>0</MMClips>
  <ScaleCrop>false</ScaleCrop>
  <HeadingPairs>
    <vt:vector size="8" baseType="variant">
      <vt:variant>
        <vt:lpstr>Fonts Used</vt:lpstr>
      </vt:variant>
      <vt:variant>
        <vt:i4>12</vt:i4>
      </vt:variant>
      <vt:variant>
        <vt:lpstr>Theme</vt:lpstr>
      </vt:variant>
      <vt:variant>
        <vt:i4>1</vt:i4>
      </vt:variant>
      <vt:variant>
        <vt:lpstr>Embedded OLE Servers</vt:lpstr>
      </vt:variant>
      <vt:variant>
        <vt:i4>1</vt:i4>
      </vt:variant>
      <vt:variant>
        <vt:lpstr>Slide Titles</vt:lpstr>
      </vt:variant>
      <vt:variant>
        <vt:i4>148</vt:i4>
      </vt:variant>
    </vt:vector>
  </HeadingPairs>
  <TitlesOfParts>
    <vt:vector size="162" baseType="lpstr">
      <vt:lpstr>Arial</vt:lpstr>
      <vt:lpstr>Body Level 1</vt:lpstr>
      <vt:lpstr>Body Level 2</vt:lpstr>
      <vt:lpstr>Body Level 3</vt:lpstr>
      <vt:lpstr>Body Level 4</vt:lpstr>
      <vt:lpstr>Body Level 5</vt:lpstr>
      <vt:lpstr>Calibri</vt:lpstr>
      <vt:lpstr>Courier New</vt:lpstr>
      <vt:lpstr>Cover Description</vt:lpstr>
      <vt:lpstr>Cover Title</vt:lpstr>
      <vt:lpstr>Slide Heading</vt:lpstr>
      <vt:lpstr>Wingdings</vt:lpstr>
      <vt:lpstr>Blank</vt:lpstr>
      <vt:lpstr>Clip</vt:lpstr>
      <vt:lpstr>Java</vt:lpstr>
      <vt:lpstr> </vt:lpstr>
      <vt:lpstr>Introducing the use case</vt:lpstr>
      <vt:lpstr>Bank Customer Management System</vt:lpstr>
      <vt:lpstr>Bank Customer Management System …</vt:lpstr>
      <vt:lpstr>Module 1: Java Basics</vt:lpstr>
      <vt:lpstr>Module 1 : Java Basics Design</vt:lpstr>
      <vt:lpstr>What is Java</vt:lpstr>
      <vt:lpstr>Java</vt:lpstr>
      <vt:lpstr>Java Features</vt:lpstr>
      <vt:lpstr>Java as Platform Independent</vt:lpstr>
      <vt:lpstr>JDK, JRE and JVM</vt:lpstr>
      <vt:lpstr>Hello World Program</vt:lpstr>
      <vt:lpstr>Hello World Program</vt:lpstr>
      <vt:lpstr>Data Types and variable declaration</vt:lpstr>
      <vt:lpstr>Data Types</vt:lpstr>
      <vt:lpstr>Variable Declaration</vt:lpstr>
      <vt:lpstr>Typecasting</vt:lpstr>
      <vt:lpstr>Typecasting</vt:lpstr>
      <vt:lpstr>Operators</vt:lpstr>
      <vt:lpstr>Operators</vt:lpstr>
      <vt:lpstr>Operators with examples</vt:lpstr>
      <vt:lpstr>Control Statements</vt:lpstr>
      <vt:lpstr>Control Statements</vt:lpstr>
      <vt:lpstr>Conditional Statements</vt:lpstr>
      <vt:lpstr>Iteration Statements</vt:lpstr>
      <vt:lpstr>Jump Statements</vt:lpstr>
      <vt:lpstr>Array</vt:lpstr>
      <vt:lpstr>Array</vt:lpstr>
      <vt:lpstr>Iteration of an array</vt:lpstr>
      <vt:lpstr>Module 1 Hands-on</vt:lpstr>
      <vt:lpstr>Module 1 Hands-on</vt:lpstr>
      <vt:lpstr>Module 2: OOP’s programming</vt:lpstr>
      <vt:lpstr>Module 2 : OOP’s programming design</vt:lpstr>
      <vt:lpstr>Presenting the use case</vt:lpstr>
      <vt:lpstr>Bank Customer Management System</vt:lpstr>
      <vt:lpstr>Bank Customer Management System …</vt:lpstr>
      <vt:lpstr>Class and Object</vt:lpstr>
      <vt:lpstr>Class and Object</vt:lpstr>
      <vt:lpstr>Constructor and Method</vt:lpstr>
      <vt:lpstr>Constructor</vt:lpstr>
      <vt:lpstr>Default and Parametrized Constructor example</vt:lpstr>
      <vt:lpstr>Method in java</vt:lpstr>
      <vt:lpstr>Constructor vs method</vt:lpstr>
      <vt:lpstr>this  </vt:lpstr>
      <vt:lpstr>this keyword</vt:lpstr>
      <vt:lpstr>Class and Object creation</vt:lpstr>
      <vt:lpstr>Class and object creation</vt:lpstr>
      <vt:lpstr>How the objects gets stored</vt:lpstr>
      <vt:lpstr>Types of variables </vt:lpstr>
      <vt:lpstr>Types of variables</vt:lpstr>
      <vt:lpstr>Variables</vt:lpstr>
      <vt:lpstr>UML class diagram</vt:lpstr>
      <vt:lpstr>UML Class Diagram</vt:lpstr>
      <vt:lpstr>How to take user input</vt:lpstr>
      <vt:lpstr>Scanner</vt:lpstr>
      <vt:lpstr>Let us create class and object for the use case</vt:lpstr>
      <vt:lpstr>Use Case on class and object creation</vt:lpstr>
      <vt:lpstr>Inheritance</vt:lpstr>
      <vt:lpstr>Inheritance</vt:lpstr>
      <vt:lpstr>Types of Inheritance</vt:lpstr>
      <vt:lpstr>super keyword</vt:lpstr>
      <vt:lpstr>Association vs Aggregation  vs Composition</vt:lpstr>
      <vt:lpstr>Association vs Aggregation vs Composition</vt:lpstr>
      <vt:lpstr>Aggregation vs Composition</vt:lpstr>
      <vt:lpstr>Encapsulation</vt:lpstr>
      <vt:lpstr>Packages</vt:lpstr>
      <vt:lpstr>Access Modifiers</vt:lpstr>
      <vt:lpstr>Let us implement encapsulation</vt:lpstr>
      <vt:lpstr>Encapsulation implementation </vt:lpstr>
      <vt:lpstr>Abstraction</vt:lpstr>
      <vt:lpstr>Abstraction</vt:lpstr>
      <vt:lpstr>Abstract Class</vt:lpstr>
      <vt:lpstr>Interface</vt:lpstr>
      <vt:lpstr>Polymorphism</vt:lpstr>
      <vt:lpstr>Polymorphism</vt:lpstr>
      <vt:lpstr>Compile Time Polymorphism (Method Overloading)</vt:lpstr>
      <vt:lpstr>Runtime Polymorphism (Method Overriding )</vt:lpstr>
      <vt:lpstr>Method Overriding Diagram</vt:lpstr>
      <vt:lpstr>Method Overloading vs Method Overriding</vt:lpstr>
      <vt:lpstr>Keywords: final, static</vt:lpstr>
      <vt:lpstr>final keyword</vt:lpstr>
      <vt:lpstr>static keyword</vt:lpstr>
      <vt:lpstr>static variable</vt:lpstr>
      <vt:lpstr>How static variable gets stored in heap</vt:lpstr>
      <vt:lpstr>static method</vt:lpstr>
      <vt:lpstr>static block</vt:lpstr>
      <vt:lpstr>String</vt:lpstr>
      <vt:lpstr>String</vt:lpstr>
      <vt:lpstr>How String gets stored</vt:lpstr>
      <vt:lpstr>String Methods</vt:lpstr>
      <vt:lpstr>String Methods cont…</vt:lpstr>
      <vt:lpstr>Regular Expression Pattern and Quantifiers</vt:lpstr>
      <vt:lpstr>StringBuffer</vt:lpstr>
      <vt:lpstr>Annotations</vt:lpstr>
      <vt:lpstr>Annotations in detail</vt:lpstr>
      <vt:lpstr>Let us work on use case</vt:lpstr>
      <vt:lpstr>Bank Customer Management System</vt:lpstr>
      <vt:lpstr>Bank Customer Management System …</vt:lpstr>
      <vt:lpstr>Exception Handling</vt:lpstr>
      <vt:lpstr>Module 3 : Exception Handling Design</vt:lpstr>
      <vt:lpstr>Presenting the use case</vt:lpstr>
      <vt:lpstr>Bank Customer Management System</vt:lpstr>
      <vt:lpstr>What is an Exception</vt:lpstr>
      <vt:lpstr>What is Exception and Exception Handling</vt:lpstr>
      <vt:lpstr>Common Scenarios of exceptions:</vt:lpstr>
      <vt:lpstr>Hierarchy of Java Exception classes</vt:lpstr>
      <vt:lpstr>Types of Exceptions</vt:lpstr>
      <vt:lpstr>Java Exception Handling Keywords</vt:lpstr>
      <vt:lpstr>try, catch and finally Syntax</vt:lpstr>
      <vt:lpstr>Multi Catch Block</vt:lpstr>
      <vt:lpstr>Exception Propagation</vt:lpstr>
      <vt:lpstr>Throw and Throws Keyword</vt:lpstr>
      <vt:lpstr>Throw vs Throws</vt:lpstr>
      <vt:lpstr>Custom Exception</vt:lpstr>
      <vt:lpstr>Let us work on use case</vt:lpstr>
      <vt:lpstr>Bank Customer Management System</vt:lpstr>
      <vt:lpstr>Collection Framework</vt:lpstr>
      <vt:lpstr>Module 4 : Collection Framework</vt:lpstr>
      <vt:lpstr>Introducing the use case</vt:lpstr>
      <vt:lpstr>Bank Customer Management System</vt:lpstr>
      <vt:lpstr>Wrapper Class</vt:lpstr>
      <vt:lpstr>Wrapper Class</vt:lpstr>
      <vt:lpstr>Collection Framework</vt:lpstr>
      <vt:lpstr>Overview of Collection Framework</vt:lpstr>
      <vt:lpstr>Collection Framework Hierarchy</vt:lpstr>
      <vt:lpstr>Collection</vt:lpstr>
      <vt:lpstr>List Interface</vt:lpstr>
      <vt:lpstr>Set Interface</vt:lpstr>
      <vt:lpstr>Map Interface</vt:lpstr>
      <vt:lpstr>Let us work on use case</vt:lpstr>
      <vt:lpstr>Bank Customer Management System</vt:lpstr>
      <vt:lpstr>JDBC</vt:lpstr>
      <vt:lpstr>Module 5 : JDBC</vt:lpstr>
      <vt:lpstr>Introducing the use case</vt:lpstr>
      <vt:lpstr>Bank Customer Management System.</vt:lpstr>
      <vt:lpstr>JDBC</vt:lpstr>
      <vt:lpstr>Core JDBC Components</vt:lpstr>
      <vt:lpstr>JDBC Steps</vt:lpstr>
      <vt:lpstr>Connection</vt:lpstr>
      <vt:lpstr>Statement</vt:lpstr>
      <vt:lpstr>PreparedStatement</vt:lpstr>
      <vt:lpstr>ResultSet</vt:lpstr>
      <vt:lpstr>Let us work on use case</vt:lpstr>
      <vt:lpstr>Bank Customer Management System</vt:lpstr>
      <vt:lpstr>Thank You</vt:lpstr>
      <vt:lpstr>Appendix</vt:lpstr>
      <vt:lpstr>Types of JDBC Driver</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2019-02-13T05:36:40Z</dcterms:created>
  <dcterms:modified xsi:type="dcterms:W3CDTF">2019-06-21T12:10:10Z</dcterms:modified>
</cp:coreProperties>
</file>