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60" r:id="rId1"/>
  </p:sldMasterIdLst>
  <p:notesMasterIdLst>
    <p:notesMasterId r:id="rId24"/>
  </p:notesMasterIdLst>
  <p:sldIdLst>
    <p:sldId id="670" r:id="rId2"/>
    <p:sldId id="694" r:id="rId3"/>
    <p:sldId id="680" r:id="rId4"/>
    <p:sldId id="688" r:id="rId5"/>
    <p:sldId id="716" r:id="rId6"/>
    <p:sldId id="718" r:id="rId7"/>
    <p:sldId id="714" r:id="rId8"/>
    <p:sldId id="708" r:id="rId9"/>
    <p:sldId id="709" r:id="rId10"/>
    <p:sldId id="719" r:id="rId11"/>
    <p:sldId id="697" r:id="rId12"/>
    <p:sldId id="700" r:id="rId13"/>
    <p:sldId id="702" r:id="rId14"/>
    <p:sldId id="699" r:id="rId15"/>
    <p:sldId id="712" r:id="rId16"/>
    <p:sldId id="711" r:id="rId17"/>
    <p:sldId id="713" r:id="rId18"/>
    <p:sldId id="717" r:id="rId19"/>
    <p:sldId id="703" r:id="rId20"/>
    <p:sldId id="683" r:id="rId21"/>
    <p:sldId id="715" r:id="rId22"/>
    <p:sldId id="649" r:id="rId2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DC52"/>
    <a:srgbClr val="F9FC8E"/>
    <a:srgbClr val="99FFCC"/>
    <a:srgbClr val="A1C5E0"/>
    <a:srgbClr val="C3E2C1"/>
    <a:srgbClr val="FF9900"/>
    <a:srgbClr val="6BA8D0"/>
    <a:srgbClr val="09ADFF"/>
    <a:srgbClr val="BCBEC0"/>
    <a:srgbClr val="9FD1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6" autoAdjust="0"/>
    <p:restoredTop sz="80295" autoAdjust="0"/>
  </p:normalViewPr>
  <p:slideViewPr>
    <p:cSldViewPr showGuides="1">
      <p:cViewPr varScale="1">
        <p:scale>
          <a:sx n="58" d="100"/>
          <a:sy n="58" d="100"/>
        </p:scale>
        <p:origin x="1632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3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4F01A-3E91-4831-92AD-6D4AF38A1953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3102E-6C56-4F81-B30B-581BE2EC6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964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altLang="en-US" dirty="0" err="1"/>
              <a:t>junit-jupiter-api</a:t>
            </a:r>
            <a:r>
              <a:rPr lang="en-US" altLang="en-US" dirty="0"/>
              <a:t> (version 5.4.2). This dependency provides the public API for writing tests and extensions.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dirty="0"/>
              <a:t>The </a:t>
            </a:r>
            <a:r>
              <a:rPr lang="en-US" altLang="en-US" dirty="0" err="1"/>
              <a:t>junit</a:t>
            </a:r>
            <a:r>
              <a:rPr lang="en-US" altLang="en-US" dirty="0"/>
              <a:t>-</a:t>
            </a:r>
            <a:r>
              <a:rPr lang="en-US" altLang="en-US" dirty="0" err="1"/>
              <a:t>jupiter</a:t>
            </a:r>
            <a:r>
              <a:rPr lang="en-US" altLang="en-US" dirty="0"/>
              <a:t>-engine (version 5.4.2). This dependency contains the implementation of the JUnit Jupiter test engine that runs our unit tests.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3102E-6C56-4F81-B30B-581BE2EC669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34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WB_PPTcover-BLU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5"/>
          <a:stretch/>
        </p:blipFill>
        <p:spPr>
          <a:xfrm>
            <a:off x="2" y="12599"/>
            <a:ext cx="9905998" cy="6832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34132" y="6283800"/>
            <a:ext cx="1449706" cy="226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1000" y="2008097"/>
            <a:ext cx="5316116" cy="1495525"/>
          </a:xfrm>
        </p:spPr>
        <p:txBody>
          <a:bodyPr anchor="b">
            <a:normAutofit/>
          </a:bodyPr>
          <a:lstStyle>
            <a:lvl1pPr algn="r">
              <a:defRPr sz="3500" baseline="0">
                <a:solidFill>
                  <a:schemeClr val="bg1"/>
                </a:solidFill>
                <a:latin typeface="Cover Titl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1893" y="3703460"/>
            <a:ext cx="5035223" cy="726458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26" descr="Visual Identitiy Band"/>
          <p:cNvPicPr preferRelativeResize="0"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9D4B84-79FB-4BAB-BA3E-79EA71FBEF2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060700" y="115759"/>
            <a:ext cx="1828800" cy="7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1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WB_PPTcover-Grn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2"/>
          <a:stretch/>
        </p:blipFill>
        <p:spPr>
          <a:xfrm>
            <a:off x="3" y="12600"/>
            <a:ext cx="9908664" cy="6832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34137" y="245287"/>
            <a:ext cx="1449701" cy="554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134132" y="6283800"/>
            <a:ext cx="1449706" cy="226951"/>
          </a:xfrm>
          <a:prstGeom prst="rect">
            <a:avLst/>
          </a:prstGeom>
        </p:spPr>
      </p:pic>
      <p:pic>
        <p:nvPicPr>
          <p:cNvPr id="10" name="Picture 26" descr="Visual Identitiy Band"/>
          <p:cNvPicPr preferRelativeResize="0"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51000" y="2008097"/>
            <a:ext cx="5316116" cy="1495525"/>
          </a:xfrm>
        </p:spPr>
        <p:txBody>
          <a:bodyPr anchor="b">
            <a:normAutofit/>
          </a:bodyPr>
          <a:lstStyle>
            <a:lvl1pPr algn="r">
              <a:defRPr sz="3500" baseline="0">
                <a:solidFill>
                  <a:schemeClr val="bg1"/>
                </a:solidFill>
                <a:latin typeface="Cover Titl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31893" y="3703460"/>
            <a:ext cx="5035223" cy="726458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WB_PPT_Divider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1" b="2696"/>
          <a:stretch/>
        </p:blipFill>
        <p:spPr>
          <a:xfrm>
            <a:off x="2350" y="1088141"/>
            <a:ext cx="9903650" cy="575725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40234" y="4833001"/>
            <a:ext cx="9259747" cy="1029600"/>
          </a:xfrm>
        </p:spPr>
        <p:txBody>
          <a:bodyPr anchor="t">
            <a:normAutofit/>
          </a:bodyPr>
          <a:lstStyle>
            <a:lvl1pPr algn="l">
              <a:defRPr sz="3500" baseline="0">
                <a:solidFill>
                  <a:schemeClr val="accent5"/>
                </a:solidFill>
                <a:latin typeface="Cover Titl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40234" y="3709800"/>
            <a:ext cx="9243814" cy="96604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8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/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72000" rIns="0" bIns="0" rtlCol="0">
            <a:normAutofit/>
          </a:bodyPr>
          <a:lstStyle>
            <a:lvl1pPr marL="328142" marR="0" indent="-328142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>
                <a:tab pos="6164618" algn="r"/>
              </a:tabLst>
              <a:defRPr baseline="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</p:txBody>
      </p:sp>
    </p:spTree>
    <p:extLst>
      <p:ext uri="{BB962C8B-B14F-4D97-AF65-F5344CB8AC3E}">
        <p14:creationId xmlns:p14="http://schemas.microsoft.com/office/powerpoint/2010/main" val="3316229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7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324091" y="1323001"/>
            <a:ext cx="4488509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2"/>
          </p:nvPr>
        </p:nvSpPr>
        <p:spPr>
          <a:xfrm>
            <a:off x="5093400" y="1323001"/>
            <a:ext cx="4490438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8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BF3E-EF9B-47F8-BC27-8C04233D479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6F9C-7FEE-48F2-A86C-DCFACBAB21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2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91" y="199800"/>
            <a:ext cx="9259747" cy="7020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ChangeAspect="1"/>
          </p:cNvSpPr>
          <p:nvPr>
            <p:ph type="body" idx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26" descr="Visual Identitiy Band"/>
          <p:cNvPicPr preferRelativeResize="0"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9223410" y="6447452"/>
            <a:ext cx="357028" cy="2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fld id="{6E0DC809-1827-F44D-A8AA-8C566384234E}" type="slidenum">
              <a:rPr lang="en-US" sz="900" baseline="0">
                <a:solidFill>
                  <a:srgbClr val="6D6E71"/>
                </a:solidFill>
                <a:latin typeface="+mn-lt"/>
              </a:rPr>
              <a:pPr algn="r" eaLnBrk="1" hangingPunct="1"/>
              <a:t>‹#›</a:t>
            </a:fld>
            <a:endParaRPr lang="en-US" sz="900" baseline="0">
              <a:solidFill>
                <a:srgbClr val="6D6E71"/>
              </a:solidFill>
              <a:latin typeface="+mn-lt"/>
            </a:endParaRP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5661057" y="6471270"/>
            <a:ext cx="3473490" cy="252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132630" bIns="0" anchor="ctr"/>
          <a:lstStyle/>
          <a:p>
            <a:pPr marL="562284" indent="-562284" algn="r" defTabSz="1122860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GB" sz="900" baseline="0" dirty="0">
                <a:solidFill>
                  <a:srgbClr val="6D6E71"/>
                </a:solidFill>
                <a:latin typeface="+mn-lt"/>
                <a:ea typeface="+mn-ea"/>
              </a:rPr>
              <a:t>Document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FC6E1C-F72F-45A3-B159-0C9D9DB4CA03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853739" y="183759"/>
            <a:ext cx="1736100" cy="71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5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0" r:id="rId3"/>
    <p:sldLayoutId id="2147483701" r:id="rId4"/>
    <p:sldLayoutId id="2147483666" r:id="rId5"/>
    <p:sldLayoutId id="2147483668" r:id="rId6"/>
    <p:sldLayoutId id="214748370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accent5"/>
          </a:solidFill>
          <a:latin typeface="Slide Heading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3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Body Level 1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10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Body Level 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80000"/>
        <a:buFont typeface="Courier New" panose="02070309020205020404" pitchFamily="49" charset="0"/>
        <a:buChar char="o"/>
        <a:defRPr sz="1500" kern="1200" baseline="0">
          <a:solidFill>
            <a:schemeClr val="tx1"/>
          </a:solidFill>
          <a:latin typeface="Body Level 3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60000"/>
        <a:buFont typeface="Wingdings" panose="05000000000000000000" pitchFamily="2" charset="2"/>
        <a:buChar char="q"/>
        <a:defRPr sz="1400" kern="1200" baseline="0">
          <a:solidFill>
            <a:schemeClr val="tx1"/>
          </a:solidFill>
          <a:latin typeface="Body Level 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-"/>
        <a:defRPr sz="1200" kern="1200" baseline="0">
          <a:solidFill>
            <a:schemeClr val="tx1"/>
          </a:solidFill>
          <a:latin typeface="Body Level 5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owtodoinjava.com/junit-5/before-each-annotation-example/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s://howtodoinjava.com/junit-5/before-all-annotation-example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hyperlink" Target="https://howtodoinjava.com/junit-5/after-all-annotation-example/" TargetMode="External"/><Relationship Id="rId4" Type="http://schemas.openxmlformats.org/officeDocument/2006/relationships/hyperlink" Target="https://howtodoinjava.com/junit-5/after-each-annotation-example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BF15-3475-439A-B829-CD6B7E204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JUnit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5DC1F-DE34-41BA-8B44-FBCAFF6EC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3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3234-0AA0-44CF-AE80-0A132A93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LifeCycle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1B991-B1CE-4C6D-9D7D-3B2CDEDEF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JUnit 5, test lifecycle is driven by 4 primary annotations i.e. </a:t>
            </a:r>
            <a:r>
              <a:rPr lang="en-US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n-US" altLang="en-US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BeforeAll</a:t>
            </a:r>
            <a:r>
              <a:rPr lang="en-US" altLang="en-US" dirty="0"/>
              <a:t>, </a:t>
            </a:r>
            <a:r>
              <a:rPr lang="en-US" alt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n-US" altLang="en-US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BeforeEach</a:t>
            </a:r>
            <a:r>
              <a:rPr lang="en-US" altLang="en-US" dirty="0"/>
              <a:t>, </a:t>
            </a:r>
            <a:r>
              <a:rPr lang="en-US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n-US" altLang="en-US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AfterEach</a:t>
            </a:r>
            <a:r>
              <a:rPr lang="en-US" altLang="en-US" dirty="0"/>
              <a:t> and </a:t>
            </a:r>
            <a:r>
              <a:rPr lang="en-US" alt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n-US" altLang="en-US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AfterAll</a:t>
            </a:r>
            <a:r>
              <a:rPr lang="en-US" altLang="en-US" dirty="0"/>
              <a:t>. Along with it, each test method must be marked with @Test annotation. 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8D6A5-50CE-4057-8CC4-7DAFE5F172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612" y="2218695"/>
            <a:ext cx="6314020" cy="4191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1B9967-2C9F-4585-B773-86196B258F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1800" y="2218695"/>
            <a:ext cx="2988206" cy="14941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672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987DC-B85C-4F13-8D78-7AA037B7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CBF40-9985-4A2C-9AB3-8EDA63B5F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350" y="1204836"/>
            <a:ext cx="4286250" cy="1666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6C0527-0A3D-416E-B698-58A2F8D70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0" y="1143000"/>
            <a:ext cx="4476509" cy="6019800"/>
          </a:xfrm>
        </p:spPr>
        <p:txBody>
          <a:bodyPr>
            <a:noAutofit/>
          </a:bodyPr>
          <a:lstStyle/>
          <a:p>
            <a:r>
              <a:rPr lang="en-US" dirty="0"/>
              <a:t>@Test: Denotes that a method is a test method.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RepeatedTest</a:t>
            </a:r>
            <a:r>
              <a:rPr lang="en-US" dirty="0"/>
              <a:t>: </a:t>
            </a:r>
            <a:r>
              <a:rPr lang="en-US" altLang="en-US" dirty="0"/>
              <a:t>It enables to write repeatable test templates which could be run multiple times. The frequency can be configured as parameter to @</a:t>
            </a:r>
            <a:r>
              <a:rPr lang="en-US" altLang="en-US" dirty="0" err="1"/>
              <a:t>RepeatedTest</a:t>
            </a:r>
            <a:r>
              <a:rPr lang="en-US" altLang="en-US" dirty="0"/>
              <a:t> annotation.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</a:endParaRP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7673ECC-CCA0-45FF-A00B-888770D6D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3581400"/>
            <a:ext cx="4343400" cy="1638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264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66F6-8EF4-4117-9E27-B30F3F048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BeforeEach</a:t>
            </a:r>
            <a:r>
              <a:rPr lang="en-US" dirty="0"/>
              <a:t> and @</a:t>
            </a:r>
            <a:r>
              <a:rPr lang="en-US" dirty="0" err="1"/>
              <a:t>BeforeAll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2A06D-47AF-47C7-9022-38F8611CD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295401"/>
            <a:ext cx="9259747" cy="4267200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BeforeEach</a:t>
            </a:r>
            <a:r>
              <a:rPr lang="en-US" dirty="0"/>
              <a:t>: Denotes that the annotated method should be executed </a:t>
            </a:r>
            <a:r>
              <a:rPr lang="en-US" i="1" dirty="0"/>
              <a:t>before</a:t>
            </a:r>
            <a:r>
              <a:rPr lang="en-US" dirty="0"/>
              <a:t> </a:t>
            </a:r>
            <a:r>
              <a:rPr lang="en-US" b="1" dirty="0"/>
              <a:t>each</a:t>
            </a:r>
            <a:r>
              <a:rPr lang="en-US" dirty="0"/>
              <a:t> @Test, @</a:t>
            </a:r>
            <a:r>
              <a:rPr lang="en-US" dirty="0" err="1"/>
              <a:t>RepeatedTest</a:t>
            </a:r>
            <a:r>
              <a:rPr lang="en-US" dirty="0"/>
              <a:t>, @</a:t>
            </a:r>
            <a:r>
              <a:rPr lang="en-US" dirty="0" err="1"/>
              <a:t>ParameterizedTest</a:t>
            </a:r>
            <a:r>
              <a:rPr lang="en-US" dirty="0"/>
              <a:t>,.</a:t>
            </a:r>
          </a:p>
          <a:p>
            <a:r>
              <a:rPr lang="en-US" dirty="0"/>
              <a:t>@</a:t>
            </a:r>
            <a:r>
              <a:rPr lang="en-US" dirty="0" err="1"/>
              <a:t>BeforeAll</a:t>
            </a:r>
            <a:r>
              <a:rPr lang="en-US" dirty="0"/>
              <a:t>: Denotes that the annotated method should be executed </a:t>
            </a:r>
            <a:r>
              <a:rPr lang="en-US" i="1" dirty="0"/>
              <a:t>before</a:t>
            </a:r>
            <a:r>
              <a:rPr lang="en-US" dirty="0"/>
              <a:t> </a:t>
            </a:r>
            <a:r>
              <a:rPr lang="en-US" b="1" dirty="0"/>
              <a:t>all</a:t>
            </a:r>
            <a:r>
              <a:rPr lang="en-US" dirty="0"/>
              <a:t> @Test, @</a:t>
            </a:r>
            <a:r>
              <a:rPr lang="en-US" dirty="0" err="1"/>
              <a:t>RepeatedTest</a:t>
            </a:r>
            <a:r>
              <a:rPr lang="en-US" dirty="0"/>
              <a:t>, @</a:t>
            </a:r>
            <a:r>
              <a:rPr lang="en-US" dirty="0" err="1"/>
              <a:t>ParameterizedTest</a:t>
            </a:r>
            <a:r>
              <a:rPr lang="en-US" dirty="0"/>
              <a:t>,.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7FE94B-B005-4582-B232-29EF186B7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95600"/>
            <a:ext cx="6305550" cy="2162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954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3699-A45A-4BA6-B725-BE9013F6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AfterEach</a:t>
            </a:r>
            <a:r>
              <a:rPr lang="en-US" dirty="0"/>
              <a:t> and @</a:t>
            </a:r>
            <a:r>
              <a:rPr lang="en-US" dirty="0" err="1"/>
              <a:t>AfterAll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7129D-E172-4D0D-8D9C-790A05148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323000"/>
            <a:ext cx="9259747" cy="4849199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AfterEach</a:t>
            </a:r>
            <a:r>
              <a:rPr lang="en-US" dirty="0"/>
              <a:t>: Denotes that the annotated method should be executed </a:t>
            </a:r>
            <a:r>
              <a:rPr lang="en-US" i="1" dirty="0"/>
              <a:t>after</a:t>
            </a:r>
            <a:r>
              <a:rPr lang="en-US" dirty="0"/>
              <a:t> </a:t>
            </a:r>
            <a:r>
              <a:rPr lang="en-US" b="1" dirty="0"/>
              <a:t>each</a:t>
            </a:r>
            <a:r>
              <a:rPr lang="en-US" dirty="0"/>
              <a:t> @Test, @</a:t>
            </a:r>
            <a:r>
              <a:rPr lang="en-US" dirty="0" err="1"/>
              <a:t>RepeatedTest</a:t>
            </a:r>
            <a:r>
              <a:rPr lang="en-US" dirty="0"/>
              <a:t>, @</a:t>
            </a:r>
            <a:r>
              <a:rPr lang="en-US" dirty="0" err="1"/>
              <a:t>ParameterizedTest</a:t>
            </a:r>
            <a:r>
              <a:rPr lang="en-US" dirty="0"/>
              <a:t>,.</a:t>
            </a:r>
          </a:p>
          <a:p>
            <a:r>
              <a:rPr lang="en-US" dirty="0"/>
              <a:t>@</a:t>
            </a:r>
            <a:r>
              <a:rPr lang="en-US" dirty="0" err="1"/>
              <a:t>AfterAll</a:t>
            </a:r>
            <a:r>
              <a:rPr lang="en-US" dirty="0"/>
              <a:t>: Denotes that the annotated method should be executed </a:t>
            </a:r>
            <a:r>
              <a:rPr lang="en-US" i="1" dirty="0"/>
              <a:t>after</a:t>
            </a:r>
            <a:r>
              <a:rPr lang="en-US" dirty="0"/>
              <a:t> </a:t>
            </a:r>
            <a:r>
              <a:rPr lang="en-US" b="1" dirty="0"/>
              <a:t>all</a:t>
            </a:r>
            <a:r>
              <a:rPr lang="en-US" dirty="0"/>
              <a:t> @Test, @</a:t>
            </a:r>
            <a:r>
              <a:rPr lang="en-US" dirty="0" err="1"/>
              <a:t>RepeatedTest</a:t>
            </a:r>
            <a:r>
              <a:rPr lang="en-US" dirty="0"/>
              <a:t>, @</a:t>
            </a:r>
            <a:r>
              <a:rPr lang="en-US" dirty="0" err="1"/>
              <a:t>ParameterizedTest</a:t>
            </a:r>
            <a:r>
              <a:rPr lang="en-US" dirty="0"/>
              <a:t>,.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7E0B5B-DD72-4050-84C1-84C34BCF5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971800"/>
            <a:ext cx="6191250" cy="2124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6161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CD27-23EE-44AA-A2F5-C17BF1DE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ParametrizedTest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025C-4991-4093-ACFF-0B84456C6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295400"/>
            <a:ext cx="6457709" cy="5362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@</a:t>
            </a:r>
            <a:r>
              <a:rPr lang="en-US" dirty="0" err="1"/>
              <a:t>ParametrizedTest</a:t>
            </a:r>
            <a:r>
              <a:rPr lang="en-US" dirty="0"/>
              <a:t> : </a:t>
            </a:r>
            <a:r>
              <a:rPr lang="en-US" dirty="0">
                <a:latin typeface="inherit"/>
              </a:rPr>
              <a:t>Denotes that a method is a </a:t>
            </a:r>
            <a:r>
              <a:rPr lang="en-US" dirty="0">
                <a:solidFill>
                  <a:srgbClr val="2156A5"/>
                </a:solidFill>
                <a:latin typeface="inherit"/>
              </a:rPr>
              <a:t>parameterized test.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  <a:latin typeface="inherit"/>
              </a:rPr>
              <a:t>This makes it possible to run a test multiple times with different arguments.</a:t>
            </a:r>
          </a:p>
          <a:p>
            <a:r>
              <a:rPr lang="en-US" dirty="0">
                <a:solidFill>
                  <a:schemeClr val="dk1"/>
                </a:solidFill>
                <a:latin typeface="inherit"/>
              </a:rPr>
              <a:t>In addition, you must declare at least one source that will provide the arguments for each invocation and then consume the arguments in the test method.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dirty="0">
              <a:latin typeface="Droid Sans Mono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Droid Sans Mono"/>
              </a:rPr>
              <a:t>@</a:t>
            </a:r>
            <a:r>
              <a:rPr lang="en-US" altLang="en-US" dirty="0" err="1">
                <a:latin typeface="Droid Sans Mono"/>
              </a:rPr>
              <a:t>ValueSource</a:t>
            </a:r>
            <a:r>
              <a:rPr lang="en-US" altLang="en-US" dirty="0">
                <a:latin typeface="inherit"/>
              </a:rPr>
              <a:t> is one of the simplest possible sources. It lets you specify a single array of literal values and can only be used for providing a single argument per parameterized test invocation.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inherit"/>
              </a:rPr>
              <a:t>The following types of literal values are supported by </a:t>
            </a:r>
            <a:r>
              <a:rPr lang="en-US" altLang="en-US" dirty="0">
                <a:latin typeface="Droid Sans Mono"/>
              </a:rPr>
              <a:t>@</a:t>
            </a:r>
            <a:r>
              <a:rPr lang="en-US" altLang="en-US" dirty="0" err="1">
                <a:latin typeface="Droid Sans Mono"/>
              </a:rPr>
              <a:t>ValueSource</a:t>
            </a:r>
            <a:r>
              <a:rPr lang="en-US" altLang="en-US" dirty="0">
                <a:latin typeface="inherit"/>
              </a:rPr>
              <a:t>.</a:t>
            </a:r>
            <a:endParaRPr lang="en-US" altLang="en-US" sz="11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Droid Sans Mono"/>
              </a:rPr>
              <a:t>short</a:t>
            </a:r>
            <a:endParaRPr lang="en-US" altLang="en-US" dirty="0">
              <a:latin typeface="inherit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Droid Sans Mono"/>
              </a:rPr>
              <a:t>byte</a:t>
            </a:r>
            <a:endParaRPr lang="en-US" altLang="en-US" dirty="0">
              <a:latin typeface="inherit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Droid Sans Mono"/>
              </a:rPr>
              <a:t>int</a:t>
            </a:r>
            <a:endParaRPr lang="en-US" altLang="en-US" dirty="0">
              <a:latin typeface="inherit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Droid Sans Mono"/>
              </a:rPr>
              <a:t>long</a:t>
            </a:r>
            <a:endParaRPr lang="en-US" altLang="en-US" dirty="0">
              <a:latin typeface="inherit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Droid Sans Mono"/>
              </a:rPr>
              <a:t>float</a:t>
            </a:r>
            <a:endParaRPr lang="en-US" altLang="en-US" dirty="0">
              <a:latin typeface="inherit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Droid Sans Mono"/>
              </a:rPr>
              <a:t>double</a:t>
            </a:r>
            <a:endParaRPr lang="en-US" altLang="en-US" dirty="0">
              <a:latin typeface="inherit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Droid Sans Mono"/>
              </a:rPr>
              <a:t>char</a:t>
            </a:r>
            <a:endParaRPr lang="en-US" altLang="en-US" dirty="0">
              <a:latin typeface="inherit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 err="1">
                <a:latin typeface="Droid Sans Mono"/>
              </a:rPr>
              <a:t>java.lang.String</a:t>
            </a:r>
            <a:endParaRPr lang="en-US" altLang="en-US" dirty="0">
              <a:latin typeface="inherit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 err="1">
                <a:latin typeface="Droid Sans Mono"/>
              </a:rPr>
              <a:t>java.lang.Class</a:t>
            </a:r>
            <a:endParaRPr lang="en-US" altLang="en-US" dirty="0">
              <a:latin typeface="inheri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8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D65559-2F43-48C8-8365-A1FD0E374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335" y="4191000"/>
            <a:ext cx="6374486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2277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8CD0-135B-4DA0-B81B-0468150DB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FC91D-D737-436C-95F2-6C0A63AC57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85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A7F9E-3ADB-408D-A83E-BEF53A1E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78582-06B6-43B2-90D7-813D56821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Assertions help in validating the expected output with actual output of a testcase.</a:t>
            </a:r>
            <a:r>
              <a:rPr lang="en-US" altLang="en-US" dirty="0">
                <a:latin typeface="Noto Serif"/>
              </a:rPr>
              <a:t> All JUnit Jupiter assertions are </a:t>
            </a:r>
            <a:r>
              <a:rPr lang="en-US" altLang="en-US" dirty="0">
                <a:latin typeface="Droid Sans Mono"/>
              </a:rPr>
              <a:t>static</a:t>
            </a:r>
            <a:r>
              <a:rPr lang="en-US" altLang="en-US" dirty="0">
                <a:latin typeface="Noto Serif"/>
              </a:rPr>
              <a:t> methods in the </a:t>
            </a:r>
            <a:r>
              <a:rPr lang="en-US" altLang="en-US" u="sng" dirty="0" err="1">
                <a:solidFill>
                  <a:srgbClr val="2156A5"/>
                </a:solidFill>
                <a:latin typeface="Droid Sans Mono"/>
              </a:rPr>
              <a:t>org.junit.jupiter.api.Assertions</a:t>
            </a:r>
            <a:r>
              <a:rPr lang="en-US" altLang="en-US" u="sng" dirty="0">
                <a:solidFill>
                  <a:srgbClr val="2156A5"/>
                </a:solidFill>
                <a:latin typeface="Droid Sans Mono"/>
              </a:rPr>
              <a:t> </a:t>
            </a:r>
            <a:r>
              <a:rPr lang="en-US" altLang="en-US" dirty="0">
                <a:latin typeface="Noto Serif"/>
              </a:rPr>
              <a:t>class.</a:t>
            </a:r>
            <a:r>
              <a:rPr lang="en-US" altLang="en-US" sz="1100" dirty="0"/>
              <a:t> </a:t>
            </a:r>
          </a:p>
          <a:p>
            <a:r>
              <a:rPr lang="en-US" altLang="en-US" dirty="0">
                <a:latin typeface="Noto Serif"/>
              </a:rPr>
              <a:t>Few important methods are below: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en-US" b="1" dirty="0"/>
              <a:t>void </a:t>
            </a:r>
            <a:r>
              <a:rPr lang="en-US" b="1" dirty="0" err="1"/>
              <a:t>assertEquals</a:t>
            </a:r>
            <a:r>
              <a:rPr lang="en-US" b="1" dirty="0"/>
              <a:t>(String expected, String actual): </a:t>
            </a:r>
            <a:r>
              <a:rPr lang="en-US" dirty="0"/>
              <a:t>Checks that two primitives/objects are equal.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en-US" b="1" dirty="0"/>
              <a:t>void </a:t>
            </a:r>
            <a:r>
              <a:rPr lang="en-US" b="1" dirty="0" err="1"/>
              <a:t>assertTrue</a:t>
            </a:r>
            <a:r>
              <a:rPr lang="en-US" b="1" dirty="0"/>
              <a:t>(</a:t>
            </a:r>
            <a:r>
              <a:rPr lang="en-US" b="1" dirty="0" err="1"/>
              <a:t>boolean</a:t>
            </a:r>
            <a:r>
              <a:rPr lang="en-US" b="1" dirty="0"/>
              <a:t> condition): </a:t>
            </a:r>
            <a:r>
              <a:rPr lang="en-US" dirty="0"/>
              <a:t>Checks that a condition is true.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en-US" b="1" dirty="0"/>
              <a:t>void </a:t>
            </a:r>
            <a:r>
              <a:rPr lang="en-US" b="1" dirty="0" err="1"/>
              <a:t>assertFalse</a:t>
            </a:r>
            <a:r>
              <a:rPr lang="en-US" b="1" dirty="0"/>
              <a:t>(</a:t>
            </a:r>
            <a:r>
              <a:rPr lang="en-US" b="1" dirty="0" err="1"/>
              <a:t>boolean</a:t>
            </a:r>
            <a:r>
              <a:rPr lang="en-US" b="1" dirty="0"/>
              <a:t> condition): </a:t>
            </a:r>
            <a:r>
              <a:rPr lang="en-US" dirty="0"/>
              <a:t>Checks that a condition is false.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en-US" b="1" dirty="0"/>
              <a:t>void </a:t>
            </a:r>
            <a:r>
              <a:rPr lang="en-US" b="1" dirty="0" err="1"/>
              <a:t>assertNotNull</a:t>
            </a:r>
            <a:r>
              <a:rPr lang="en-US" b="1" dirty="0"/>
              <a:t>(Object object): </a:t>
            </a:r>
            <a:r>
              <a:rPr lang="en-US" dirty="0"/>
              <a:t>Checks that an object isn't null.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en-US" b="1" dirty="0"/>
              <a:t>void </a:t>
            </a:r>
            <a:r>
              <a:rPr lang="en-US" b="1" dirty="0" err="1"/>
              <a:t>assertNull</a:t>
            </a:r>
            <a:r>
              <a:rPr lang="en-US" b="1" dirty="0"/>
              <a:t>(Object object): </a:t>
            </a:r>
            <a:r>
              <a:rPr lang="en-US" dirty="0"/>
              <a:t>Checks that an object is null.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en-US" b="1" dirty="0"/>
              <a:t>void </a:t>
            </a:r>
            <a:r>
              <a:rPr lang="en-US" b="1" dirty="0" err="1"/>
              <a:t>assertSame</a:t>
            </a:r>
            <a:r>
              <a:rPr lang="en-US" b="1" dirty="0"/>
              <a:t>(object1, object2): </a:t>
            </a:r>
            <a:r>
              <a:rPr lang="en-US" dirty="0"/>
              <a:t>The </a:t>
            </a:r>
            <a:r>
              <a:rPr lang="en-US" dirty="0" err="1"/>
              <a:t>assertSame</a:t>
            </a:r>
            <a:r>
              <a:rPr lang="en-US" dirty="0"/>
              <a:t>() method tests if two object references point to the same object.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en-US" b="1" dirty="0"/>
              <a:t>void </a:t>
            </a:r>
            <a:r>
              <a:rPr lang="en-US" b="1" dirty="0" err="1"/>
              <a:t>assertNotSame</a:t>
            </a:r>
            <a:r>
              <a:rPr lang="en-US" b="1" dirty="0"/>
              <a:t>(object1, object2): </a:t>
            </a:r>
            <a:r>
              <a:rPr lang="en-US" dirty="0"/>
              <a:t>The </a:t>
            </a:r>
            <a:r>
              <a:rPr lang="en-US" dirty="0" err="1"/>
              <a:t>assertNotSame</a:t>
            </a:r>
            <a:r>
              <a:rPr lang="en-US" dirty="0"/>
              <a:t>() method tests if two object references do not point to the same object.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en-US" b="1" dirty="0"/>
              <a:t>void </a:t>
            </a:r>
            <a:r>
              <a:rPr lang="en-US" b="1" dirty="0" err="1"/>
              <a:t>assertArrayEquals</a:t>
            </a:r>
            <a:r>
              <a:rPr lang="en-US" b="1" dirty="0"/>
              <a:t>(</a:t>
            </a:r>
            <a:r>
              <a:rPr lang="en-US" b="1" dirty="0" err="1"/>
              <a:t>expectedArray</a:t>
            </a:r>
            <a:r>
              <a:rPr lang="en-US" b="1" dirty="0"/>
              <a:t>, </a:t>
            </a:r>
            <a:r>
              <a:rPr lang="en-US" b="1" dirty="0" err="1"/>
              <a:t>resultArray</a:t>
            </a:r>
            <a:r>
              <a:rPr lang="en-US" b="1" dirty="0"/>
              <a:t>);:</a:t>
            </a:r>
            <a:r>
              <a:rPr lang="en-US" dirty="0"/>
              <a:t>The </a:t>
            </a:r>
            <a:r>
              <a:rPr lang="en-US" dirty="0" err="1"/>
              <a:t>assertArrayEquals</a:t>
            </a:r>
            <a:r>
              <a:rPr lang="en-US" dirty="0"/>
              <a:t>() method will test whether two arrays are equal to each other.</a:t>
            </a:r>
          </a:p>
          <a:p>
            <a:endParaRPr lang="en-US" altLang="en-US" sz="1100" dirty="0"/>
          </a:p>
          <a:p>
            <a:endParaRPr lang="en-US" altLang="en-US" sz="28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96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4B8E-E150-460C-8B2A-2B3BA559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Calculator Test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337C0-9ADD-424F-BD5C-B8734C16F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8" y="1149806"/>
            <a:ext cx="5036572" cy="38793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BF5E9C-96ED-457D-9FD3-5D29AE0DA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613" y="1149806"/>
            <a:ext cx="4752975" cy="5495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5940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BF15-3475-439A-B829-CD6B7E204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Cases execution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5DC1F-DE34-41BA-8B44-FBCAFF6EC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13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987DC-B85C-4F13-8D78-7AA037B7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execute the JUnit test cases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23E20D-CD84-4E00-BB4C-850AD4CDB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5" y="1267691"/>
            <a:ext cx="3483239" cy="3733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DC668E-CA82-4F7F-86A5-77BF23438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99" y="1267691"/>
            <a:ext cx="6151063" cy="16327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B7F821-2045-4A54-8355-76673374D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3657600"/>
            <a:ext cx="6151063" cy="23106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3668D4-08B3-41E6-B5A4-D1764E4EB86F}"/>
              </a:ext>
            </a:extLst>
          </p:cNvPr>
          <p:cNvSpPr txBox="1"/>
          <p:nvPr/>
        </p:nvSpPr>
        <p:spPr>
          <a:xfrm>
            <a:off x="5471160" y="294992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dy Level 1"/>
              </a:rPr>
              <a:t>Successful test case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6A93EE-A69B-4986-AC94-3920A50BB744}"/>
              </a:ext>
            </a:extLst>
          </p:cNvPr>
          <p:cNvSpPr/>
          <p:nvPr/>
        </p:nvSpPr>
        <p:spPr>
          <a:xfrm>
            <a:off x="5486400" y="5983113"/>
            <a:ext cx="1609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dy Level 1"/>
              </a:rPr>
              <a:t>Failed test case</a:t>
            </a:r>
          </a:p>
        </p:txBody>
      </p:sp>
    </p:spTree>
    <p:extLst>
      <p:ext uri="{BB962C8B-B14F-4D97-AF65-F5344CB8AC3E}">
        <p14:creationId xmlns:p14="http://schemas.microsoft.com/office/powerpoint/2010/main" val="111244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5231-F8D8-42F1-B417-2028951C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design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186F7D-2A5C-4831-8A17-394CDF830DE9}"/>
              </a:ext>
            </a:extLst>
          </p:cNvPr>
          <p:cNvSpPr/>
          <p:nvPr/>
        </p:nvSpPr>
        <p:spPr>
          <a:xfrm>
            <a:off x="2954900" y="2541278"/>
            <a:ext cx="1590532" cy="8382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Body Level 1"/>
              </a:rPr>
              <a:t>JUnit Overview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9D8ED8E-851B-4ED4-B70F-BF0A86370CBB}"/>
              </a:ext>
            </a:extLst>
          </p:cNvPr>
          <p:cNvSpPr/>
          <p:nvPr/>
        </p:nvSpPr>
        <p:spPr>
          <a:xfrm>
            <a:off x="7919500" y="2558986"/>
            <a:ext cx="1653023" cy="8382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Body Level 1"/>
              </a:rPr>
              <a:t>JUnit Annotations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32F650E-FDC7-4F04-BDA4-745D0D2D60EF}"/>
              </a:ext>
            </a:extLst>
          </p:cNvPr>
          <p:cNvSpPr/>
          <p:nvPr/>
        </p:nvSpPr>
        <p:spPr>
          <a:xfrm>
            <a:off x="5460151" y="2558986"/>
            <a:ext cx="1653022" cy="8382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Body Level 1"/>
              </a:rPr>
              <a:t>JUnit Configuration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4809A25-3E9B-4129-BCFA-CB2EF1BB22D8}"/>
              </a:ext>
            </a:extLst>
          </p:cNvPr>
          <p:cNvSpPr/>
          <p:nvPr/>
        </p:nvSpPr>
        <p:spPr>
          <a:xfrm>
            <a:off x="4545432" y="2832038"/>
            <a:ext cx="887260" cy="330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658473E-939F-4546-9077-4802B09AE0B2}"/>
              </a:ext>
            </a:extLst>
          </p:cNvPr>
          <p:cNvSpPr/>
          <p:nvPr/>
        </p:nvSpPr>
        <p:spPr>
          <a:xfrm>
            <a:off x="7140632" y="2832038"/>
            <a:ext cx="778867" cy="280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3D8921-ED46-4639-8AD9-35F34ACE5E95}"/>
              </a:ext>
            </a:extLst>
          </p:cNvPr>
          <p:cNvSpPr txBox="1"/>
          <p:nvPr/>
        </p:nvSpPr>
        <p:spPr>
          <a:xfrm>
            <a:off x="155482" y="5816981"/>
            <a:ext cx="2924947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IDE :Eclipse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Java : version 8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JUnit: version 5.4.2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5F91BC-3074-40CF-B89E-11AECF044C6B}"/>
              </a:ext>
            </a:extLst>
          </p:cNvPr>
          <p:cNvSpPr/>
          <p:nvPr/>
        </p:nvSpPr>
        <p:spPr>
          <a:xfrm>
            <a:off x="155482" y="5486400"/>
            <a:ext cx="2924947" cy="330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S/W Requirements</a:t>
            </a:r>
            <a:endParaRPr lang="en-GB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77A786EA-D466-4BEE-81A8-2FD818C7443C}"/>
              </a:ext>
            </a:extLst>
          </p:cNvPr>
          <p:cNvSpPr/>
          <p:nvPr/>
        </p:nvSpPr>
        <p:spPr>
          <a:xfrm>
            <a:off x="4785102" y="1128900"/>
            <a:ext cx="1905000" cy="793852"/>
          </a:xfrm>
          <a:prstGeom prst="wedgeEllipseCallout">
            <a:avLst>
              <a:gd name="adj1" fmla="val -85414"/>
              <a:gd name="adj2" fmla="val 123234"/>
            </a:avLst>
          </a:prstGeom>
          <a:solidFill>
            <a:srgbClr val="F9FC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dy Level 1"/>
              </a:rPr>
              <a:t>Provide the cheat sheet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381729A-0F75-4009-821B-D2C99A37253B}"/>
              </a:ext>
            </a:extLst>
          </p:cNvPr>
          <p:cNvSpPr/>
          <p:nvPr/>
        </p:nvSpPr>
        <p:spPr>
          <a:xfrm>
            <a:off x="376588" y="2578228"/>
            <a:ext cx="1524000" cy="8382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Body Level 1"/>
              </a:rPr>
              <a:t>Introduce the use case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5D55FAA-872A-46DE-B66C-5CB6CD12FBF4}"/>
              </a:ext>
            </a:extLst>
          </p:cNvPr>
          <p:cNvSpPr/>
          <p:nvPr/>
        </p:nvSpPr>
        <p:spPr>
          <a:xfrm>
            <a:off x="1994581" y="2832039"/>
            <a:ext cx="932860" cy="242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D32D6FB2-EB4E-43FC-9200-3429FD816EF9}"/>
              </a:ext>
            </a:extLst>
          </p:cNvPr>
          <p:cNvSpPr/>
          <p:nvPr/>
        </p:nvSpPr>
        <p:spPr>
          <a:xfrm>
            <a:off x="1085820" y="4479518"/>
            <a:ext cx="1841621" cy="702000"/>
          </a:xfrm>
          <a:prstGeom prst="wedgeEllipseCallout">
            <a:avLst>
              <a:gd name="adj1" fmla="val -69655"/>
              <a:gd name="adj2" fmla="val -187960"/>
            </a:avLst>
          </a:prstGeom>
          <a:solidFill>
            <a:srgbClr val="F9FC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Body Level 1"/>
              </a:rPr>
              <a:t>Display use case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69CC060-E57A-4BDA-9C47-F02687ABF68E}"/>
              </a:ext>
            </a:extLst>
          </p:cNvPr>
          <p:cNvSpPr/>
          <p:nvPr/>
        </p:nvSpPr>
        <p:spPr>
          <a:xfrm>
            <a:off x="7993668" y="4107582"/>
            <a:ext cx="1653023" cy="8382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Body Level 1"/>
              </a:rPr>
              <a:t>Assertions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726F1B3-63EA-4B41-85B7-1CA0A2432186}"/>
              </a:ext>
            </a:extLst>
          </p:cNvPr>
          <p:cNvSpPr/>
          <p:nvPr/>
        </p:nvSpPr>
        <p:spPr>
          <a:xfrm>
            <a:off x="8746011" y="3429000"/>
            <a:ext cx="245589" cy="678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590FE08-AF21-4CBA-9F6E-D19F4AB66993}"/>
              </a:ext>
            </a:extLst>
          </p:cNvPr>
          <p:cNvSpPr/>
          <p:nvPr/>
        </p:nvSpPr>
        <p:spPr>
          <a:xfrm>
            <a:off x="5385985" y="4107582"/>
            <a:ext cx="1653022" cy="8382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Body Level 1"/>
              </a:rPr>
              <a:t>Execution of test cases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813ABA6-6C7A-4503-93F2-813EC9063213}"/>
              </a:ext>
            </a:extLst>
          </p:cNvPr>
          <p:cNvSpPr/>
          <p:nvPr/>
        </p:nvSpPr>
        <p:spPr>
          <a:xfrm flipH="1">
            <a:off x="7052862" y="4386230"/>
            <a:ext cx="954405" cy="280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44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BF15-3475-439A-B829-CD6B7E204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 us work on use case on JUnit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5DC1F-DE34-41BA-8B44-FBCAFF6EC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03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2D52-F9E3-4F62-B0D2-C45B2F91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Presenting the Use case on JUnit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F7ADC8-12B9-4A35-8C5D-D8ABB13640C1}"/>
              </a:ext>
            </a:extLst>
          </p:cNvPr>
          <p:cNvSpPr txBox="1">
            <a:spLocks/>
          </p:cNvSpPr>
          <p:nvPr/>
        </p:nvSpPr>
        <p:spPr>
          <a:xfrm>
            <a:off x="324091" y="1323000"/>
            <a:ext cx="9048509" cy="34013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Body Level 1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Body Level 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80000"/>
              <a:buFont typeface="Courier New" panose="02070309020205020404" pitchFamily="49" charset="0"/>
              <a:buChar char="o"/>
              <a:defRPr sz="1500" kern="1200" baseline="0">
                <a:solidFill>
                  <a:schemeClr val="tx1"/>
                </a:solidFill>
                <a:latin typeface="Body Level 3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60000"/>
              <a:buFont typeface="Wingdings" panose="05000000000000000000" pitchFamily="2" charset="2"/>
              <a:buChar char="q"/>
              <a:defRPr sz="1400" kern="1200" baseline="0">
                <a:solidFill>
                  <a:schemeClr val="tx1"/>
                </a:solidFill>
                <a:latin typeface="Body Level 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-"/>
              <a:defRPr sz="1200" kern="1200" baseline="0">
                <a:solidFill>
                  <a:schemeClr val="tx1"/>
                </a:solidFill>
                <a:latin typeface="Body Level 5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the JUnit test cases for Bank Customer Management System.</a:t>
            </a:r>
          </a:p>
          <a:p>
            <a:r>
              <a:rPr lang="en-US" dirty="0"/>
              <a:t>Write the test case to make sure the Customer class object gets created successfully.</a:t>
            </a:r>
          </a:p>
          <a:p>
            <a:r>
              <a:rPr lang="en-US" dirty="0"/>
              <a:t>Write the test cases to validate customer name, phone number, email id and account type.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47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CBCD-801A-49BC-A91C-B8BC9C087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FF59E-1E51-4BB7-BD98-F4CD1B0F6B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1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BF15-3475-439A-B829-CD6B7E204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Introduce the Use Case on JUnit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5DC1F-DE34-41BA-8B44-FBCAFF6EC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55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2D52-F9E3-4F62-B0D2-C45B2F91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Presenting the Use case on JUnit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F7ADC8-12B9-4A35-8C5D-D8ABB13640C1}"/>
              </a:ext>
            </a:extLst>
          </p:cNvPr>
          <p:cNvSpPr txBox="1">
            <a:spLocks/>
          </p:cNvSpPr>
          <p:nvPr/>
        </p:nvSpPr>
        <p:spPr>
          <a:xfrm>
            <a:off x="324091" y="1323000"/>
            <a:ext cx="9048509" cy="34013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Body Level 1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Body Level 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80000"/>
              <a:buFont typeface="Courier New" panose="02070309020205020404" pitchFamily="49" charset="0"/>
              <a:buChar char="o"/>
              <a:defRPr sz="1500" kern="1200" baseline="0">
                <a:solidFill>
                  <a:schemeClr val="tx1"/>
                </a:solidFill>
                <a:latin typeface="Body Level 3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60000"/>
              <a:buFont typeface="Wingdings" panose="05000000000000000000" pitchFamily="2" charset="2"/>
              <a:buChar char="q"/>
              <a:defRPr sz="1400" kern="1200" baseline="0">
                <a:solidFill>
                  <a:schemeClr val="tx1"/>
                </a:solidFill>
                <a:latin typeface="Body Level 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-"/>
              <a:defRPr sz="1200" kern="1200" baseline="0">
                <a:solidFill>
                  <a:schemeClr val="tx1"/>
                </a:solidFill>
                <a:latin typeface="Body Level 5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the JUnit test cases for Bank Customer Management System.</a:t>
            </a:r>
          </a:p>
          <a:p>
            <a:r>
              <a:rPr lang="en-US" dirty="0"/>
              <a:t>Write the test case to make sure the Customer class object gets created successfully.</a:t>
            </a:r>
          </a:p>
          <a:p>
            <a:r>
              <a:rPr lang="en-US" dirty="0"/>
              <a:t>Write the test cases to validate customer name, phone number, email id and account type.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7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BF15-3475-439A-B829-CD6B7E204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Junit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5DC1F-DE34-41BA-8B44-FBCAFF6EC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31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2477-EF76-4A82-A0CC-18F450A2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Overview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C8CD6D-9DF0-4A6C-B5CD-A4E5A4A18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0750" y="1447801"/>
            <a:ext cx="1913088" cy="10668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1919FA-A04A-4310-85E7-76975EA5E9DA}"/>
              </a:ext>
            </a:extLst>
          </p:cNvPr>
          <p:cNvSpPr txBox="1">
            <a:spLocks/>
          </p:cNvSpPr>
          <p:nvPr/>
        </p:nvSpPr>
        <p:spPr>
          <a:xfrm>
            <a:off x="322162" y="1447801"/>
            <a:ext cx="7219709" cy="48746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Body Level 1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Body Level 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80000"/>
              <a:buFont typeface="Courier New" panose="02070309020205020404" pitchFamily="49" charset="0"/>
              <a:buChar char="o"/>
              <a:defRPr sz="1500" kern="1200" baseline="0">
                <a:solidFill>
                  <a:schemeClr val="tx1"/>
                </a:solidFill>
                <a:latin typeface="Body Level 3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60000"/>
              <a:buFont typeface="Wingdings" panose="05000000000000000000" pitchFamily="2" charset="2"/>
              <a:buChar char="q"/>
              <a:defRPr sz="1400" kern="1200" baseline="0">
                <a:solidFill>
                  <a:schemeClr val="tx1"/>
                </a:solidFill>
                <a:latin typeface="Body Level 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-"/>
              <a:defRPr sz="1200" kern="1200" baseline="0">
                <a:solidFill>
                  <a:schemeClr val="tx1"/>
                </a:solidFill>
                <a:latin typeface="Body Level 5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JUnit</a:t>
            </a:r>
            <a:r>
              <a:rPr lang="en-US" dirty="0"/>
              <a:t> is a unit testing framework for the Java programming language. </a:t>
            </a:r>
          </a:p>
          <a:p>
            <a:r>
              <a:rPr lang="en-US" dirty="0"/>
              <a:t>JUnit has been important in the development of test-driven development, and is one of a family of unit testing frameworks.</a:t>
            </a:r>
          </a:p>
          <a:p>
            <a:r>
              <a:rPr lang="en-US" dirty="0"/>
              <a:t>JUnit 5 aims to adapt java 8 style of coding and several other features like lambda expression, that’s why java 8 is required to create and execute tests in JUnit 5.</a:t>
            </a:r>
          </a:p>
          <a:p>
            <a:r>
              <a:rPr lang="en-US" dirty="0"/>
              <a:t>JUnit latest version is 5.4.2 released on April 2019.</a:t>
            </a:r>
          </a:p>
        </p:txBody>
      </p:sp>
    </p:spTree>
    <p:extLst>
      <p:ext uri="{BB962C8B-B14F-4D97-AF65-F5344CB8AC3E}">
        <p14:creationId xmlns:p14="http://schemas.microsoft.com/office/powerpoint/2010/main" val="379857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BF15-3475-439A-B829-CD6B7E204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JUnit Configuration and Test Case execution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5DC1F-DE34-41BA-8B44-FBCAFF6EC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8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AA98-4690-458F-9F99-036524CE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configure JUnit in eclipse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7DCC9-3D71-4575-8273-8D780108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160419"/>
            <a:ext cx="3409709" cy="5009592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/>
              <a:t>Add these dependencies to POM file.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the required JUnit jar files in eclipse build path.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0225BF-4C82-49FF-A021-B0EE80778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209" y="4176514"/>
            <a:ext cx="3638309" cy="25121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D176FE-0384-490F-9BF5-4F0B96922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114" y="1160419"/>
            <a:ext cx="5675310" cy="29560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2806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BF15-3475-439A-B829-CD6B7E204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Annotations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5DC1F-DE34-41BA-8B44-FBCAFF6EC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0141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Standard Chartered Template">
      <a:dk1>
        <a:srgbClr val="005C84"/>
      </a:dk1>
      <a:lt1>
        <a:sysClr val="window" lastClr="FFFFFF"/>
      </a:lt1>
      <a:dk2>
        <a:srgbClr val="000F46"/>
      </a:dk2>
      <a:lt2>
        <a:srgbClr val="E6E7E8"/>
      </a:lt2>
      <a:accent1>
        <a:srgbClr val="0075B0"/>
      </a:accent1>
      <a:accent2>
        <a:srgbClr val="009FDA"/>
      </a:accent2>
      <a:accent3>
        <a:srgbClr val="3F9C35"/>
      </a:accent3>
      <a:accent4>
        <a:srgbClr val="69BE28"/>
      </a:accent4>
      <a:accent5>
        <a:srgbClr val="6D6E71"/>
      </a:accent5>
      <a:accent6>
        <a:srgbClr val="939598"/>
      </a:accent6>
      <a:hlink>
        <a:srgbClr val="6D6E71"/>
      </a:hlink>
      <a:folHlink>
        <a:srgbClr val="2890C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Chartered_GlobalTemplate_Edit" id="{F6B87342-6B81-4D6D-A50D-E2D2D73676CB}" vid="{2987BD1D-0BCF-44F0-BC5D-89E75A8139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310</Words>
  <Application>Microsoft Office PowerPoint</Application>
  <PresentationFormat>A4 Paper (210x297 mm)</PresentationFormat>
  <Paragraphs>111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8" baseType="lpstr">
      <vt:lpstr>Arial</vt:lpstr>
      <vt:lpstr>Body Level 1</vt:lpstr>
      <vt:lpstr>Body Level 2</vt:lpstr>
      <vt:lpstr>Body Level 3</vt:lpstr>
      <vt:lpstr>Body Level 4</vt:lpstr>
      <vt:lpstr>Body Level 5</vt:lpstr>
      <vt:lpstr>Calibri</vt:lpstr>
      <vt:lpstr>Courier New</vt:lpstr>
      <vt:lpstr>Cover Description</vt:lpstr>
      <vt:lpstr>Cover Title</vt:lpstr>
      <vt:lpstr>Droid Sans Mono</vt:lpstr>
      <vt:lpstr>inherit</vt:lpstr>
      <vt:lpstr>Noto Serif</vt:lpstr>
      <vt:lpstr>Slide Heading</vt:lpstr>
      <vt:lpstr>Wingdings</vt:lpstr>
      <vt:lpstr>Blank</vt:lpstr>
      <vt:lpstr>JUnit</vt:lpstr>
      <vt:lpstr>Module design</vt:lpstr>
      <vt:lpstr>Introduce the Use Case on JUnit</vt:lpstr>
      <vt:lpstr>Presenting the Use case on JUnit</vt:lpstr>
      <vt:lpstr>Junit Overview</vt:lpstr>
      <vt:lpstr>Junit Overview</vt:lpstr>
      <vt:lpstr>JUnit Configuration and Test Case execution</vt:lpstr>
      <vt:lpstr>How to configure JUnit in eclipse</vt:lpstr>
      <vt:lpstr>Annotations</vt:lpstr>
      <vt:lpstr>Test LifeCycle</vt:lpstr>
      <vt:lpstr>@Test</vt:lpstr>
      <vt:lpstr>@BeforeEach and @BeforeAll</vt:lpstr>
      <vt:lpstr>@AfterEach and @AfterAll</vt:lpstr>
      <vt:lpstr>@ParametrizedTest</vt:lpstr>
      <vt:lpstr>Assertions</vt:lpstr>
      <vt:lpstr>Assertions</vt:lpstr>
      <vt:lpstr>Calculator Test Cases</vt:lpstr>
      <vt:lpstr>Test Cases execution</vt:lpstr>
      <vt:lpstr>How to execute the JUnit test cases</vt:lpstr>
      <vt:lpstr>Let us work on use case on JUnit</vt:lpstr>
      <vt:lpstr>Presenting the Use case on JUnit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2019-02-13T05:36:40Z</dcterms:created>
  <dcterms:modified xsi:type="dcterms:W3CDTF">2019-06-21T19:53:17Z</dcterms:modified>
</cp:coreProperties>
</file>