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2"/>
    <p:restoredTop sz="94658"/>
  </p:normalViewPr>
  <p:slideViewPr>
    <p:cSldViewPr snapToGrid="0" snapToObjects="1">
      <p:cViewPr varScale="1">
        <p:scale>
          <a:sx n="115" d="100"/>
          <a:sy n="115" d="100"/>
        </p:scale>
        <p:origin x="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CA355-B106-854D-99E2-58F88E4626D3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B4EA5-C685-0A41-9E63-B1492EC9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9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4EA5-C685-0A41-9E63-B1492EC98D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6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4EA5-C685-0A41-9E63-B1492EC98D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Infinity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for students in Grades 3-8</a:t>
            </a:r>
          </a:p>
        </p:txBody>
      </p:sp>
      <p:sp>
        <p:nvSpPr>
          <p:cNvPr id="4" name="Oval 3"/>
          <p:cNvSpPr/>
          <p:nvPr/>
        </p:nvSpPr>
        <p:spPr>
          <a:xfrm>
            <a:off x="1462727" y="5073727"/>
            <a:ext cx="1186542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/>
          <p:cNvSpPr/>
          <p:nvPr/>
        </p:nvSpPr>
        <p:spPr>
          <a:xfrm>
            <a:off x="4416104" y="5127864"/>
            <a:ext cx="1153886" cy="1107913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175021" y="5042516"/>
            <a:ext cx="876301" cy="117565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742" y="5190747"/>
            <a:ext cx="1107880" cy="102598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7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show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For any string matching we will find a decimal number which is not attached to any whole number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437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6548" y="3277025"/>
            <a:ext cx="1474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All Whole Numbers</a:t>
            </a:r>
            <a:endParaRPr lang="en-US" sz="2400" b="1" dirty="0"/>
          </a:p>
        </p:txBody>
      </p:sp>
      <p:sp>
        <p:nvSpPr>
          <p:cNvPr id="5" name="Wave 4"/>
          <p:cNvSpPr/>
          <p:nvPr/>
        </p:nvSpPr>
        <p:spPr>
          <a:xfrm rot="5400000">
            <a:off x="2717225" y="3706029"/>
            <a:ext cx="5044767" cy="1259174"/>
          </a:xfrm>
          <a:prstGeom prst="wav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 rot="10800000">
            <a:off x="3212651" y="1827686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10800000">
            <a:off x="3200419" y="2548903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69729" y="3627219"/>
            <a:ext cx="1567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Decimal Numbers</a:t>
            </a:r>
            <a:endParaRPr lang="en-US" sz="2400" b="1" dirty="0"/>
          </a:p>
        </p:txBody>
      </p:sp>
      <p:sp>
        <p:nvSpPr>
          <p:cNvPr id="10" name="Arc 9"/>
          <p:cNvSpPr/>
          <p:nvPr/>
        </p:nvSpPr>
        <p:spPr>
          <a:xfrm rot="10800000">
            <a:off x="3212651" y="3240110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92289" y="1803048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0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12" name="Arc 11"/>
          <p:cNvSpPr/>
          <p:nvPr/>
        </p:nvSpPr>
        <p:spPr>
          <a:xfrm rot="10800000">
            <a:off x="3200419" y="3954945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92289" y="2551520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81419" y="3967336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98302" y="3263068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7436" y="1848420"/>
            <a:ext cx="2509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0.145628</a:t>
            </a:r>
            <a:r>
              <a:rPr lang="mr-IN" sz="3600" dirty="0" smtClean="0">
                <a:solidFill>
                  <a:schemeClr val="accent6"/>
                </a:solidFill>
              </a:rPr>
              <a:t>…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77436" y="2596892"/>
            <a:ext cx="2546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5"/>
                </a:solidFill>
              </a:rPr>
              <a:t>0.754449</a:t>
            </a:r>
            <a:r>
              <a:rPr lang="mr-IN" sz="3600" dirty="0" smtClean="0">
                <a:solidFill>
                  <a:schemeClr val="accent5"/>
                </a:solidFill>
              </a:rPr>
              <a:t>…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6566" y="4012708"/>
            <a:ext cx="254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0.529543</a:t>
            </a:r>
            <a:r>
              <a:rPr lang="mr-IN" sz="3600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83449" y="3308440"/>
            <a:ext cx="254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0.223894</a:t>
            </a:r>
            <a:r>
              <a:rPr lang="mr-IN" sz="3600" dirty="0" smtClean="0">
                <a:solidFill>
                  <a:schemeClr val="accent4"/>
                </a:solidFill>
              </a:rPr>
              <a:t>…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10800000">
            <a:off x="3224883" y="4662719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>
            <a:off x="3212651" y="5383936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04521" y="4638081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04521" y="5386553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5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89668" y="4683453"/>
            <a:ext cx="2514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0.884780</a:t>
            </a:r>
            <a:r>
              <a:rPr lang="mr-IN" sz="3600" dirty="0" smtClean="0">
                <a:solidFill>
                  <a:srgbClr val="7030A0"/>
                </a:solidFill>
              </a:rPr>
              <a:t>…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89668" y="5431925"/>
            <a:ext cx="2515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0.019434</a:t>
            </a:r>
            <a:r>
              <a:rPr lang="mr-IN" sz="3600" dirty="0" smtClean="0">
                <a:solidFill>
                  <a:srgbClr val="FFC000"/>
                </a:solidFill>
              </a:rPr>
              <a:t>…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75112" y="660035"/>
            <a:ext cx="4389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0.264695</a:t>
            </a:r>
            <a:r>
              <a:rPr lang="mr-IN" sz="4800" dirty="0" smtClean="0"/>
              <a:t>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25521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6548" y="3277025"/>
            <a:ext cx="1474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All Whole Numbers</a:t>
            </a:r>
            <a:endParaRPr lang="en-US" sz="2400" b="1" dirty="0"/>
          </a:p>
        </p:txBody>
      </p:sp>
      <p:sp>
        <p:nvSpPr>
          <p:cNvPr id="5" name="Wave 4"/>
          <p:cNvSpPr/>
          <p:nvPr/>
        </p:nvSpPr>
        <p:spPr>
          <a:xfrm rot="5400000">
            <a:off x="2717225" y="3706029"/>
            <a:ext cx="5044767" cy="1259174"/>
          </a:xfrm>
          <a:prstGeom prst="wav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 rot="10800000">
            <a:off x="3212651" y="1827686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10800000">
            <a:off x="3200419" y="2548903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69729" y="3627219"/>
            <a:ext cx="1567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Decimal Numbers</a:t>
            </a:r>
            <a:endParaRPr lang="en-US" sz="2400" b="1" dirty="0"/>
          </a:p>
        </p:txBody>
      </p:sp>
      <p:sp>
        <p:nvSpPr>
          <p:cNvPr id="9" name="Arc 8"/>
          <p:cNvSpPr/>
          <p:nvPr/>
        </p:nvSpPr>
        <p:spPr>
          <a:xfrm rot="10800000">
            <a:off x="3212651" y="3240110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92289" y="1803048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0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 rot="10800000">
            <a:off x="3200419" y="3954945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92289" y="2551520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419" y="3967336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8302" y="3263068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7436" y="1848420"/>
            <a:ext cx="2509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0.145628</a:t>
            </a:r>
            <a:r>
              <a:rPr lang="mr-IN" sz="3600" dirty="0" smtClean="0">
                <a:solidFill>
                  <a:schemeClr val="accent6"/>
                </a:solidFill>
              </a:rPr>
              <a:t>…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77436" y="2596892"/>
            <a:ext cx="2546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5"/>
                </a:solidFill>
              </a:rPr>
              <a:t>0.754449</a:t>
            </a:r>
            <a:r>
              <a:rPr lang="mr-IN" sz="3600" dirty="0" smtClean="0">
                <a:solidFill>
                  <a:schemeClr val="accent5"/>
                </a:solidFill>
              </a:rPr>
              <a:t>…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66566" y="4012708"/>
            <a:ext cx="254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0.529543</a:t>
            </a:r>
            <a:r>
              <a:rPr lang="mr-IN" sz="3600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3449" y="3308440"/>
            <a:ext cx="254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0.223894</a:t>
            </a:r>
            <a:r>
              <a:rPr lang="mr-IN" sz="3600" dirty="0" smtClean="0">
                <a:solidFill>
                  <a:schemeClr val="accent4"/>
                </a:solidFill>
              </a:rPr>
              <a:t>…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 rot="10800000">
            <a:off x="3224883" y="4662719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0800000">
            <a:off x="3212651" y="5383936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04521" y="4638081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04521" y="5386553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5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9668" y="4683453"/>
            <a:ext cx="2514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0.884780</a:t>
            </a:r>
            <a:r>
              <a:rPr lang="mr-IN" sz="3600" dirty="0" smtClean="0">
                <a:solidFill>
                  <a:srgbClr val="7030A0"/>
                </a:solidFill>
              </a:rPr>
              <a:t>…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89668" y="5431925"/>
            <a:ext cx="2515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0.019434</a:t>
            </a:r>
            <a:r>
              <a:rPr lang="mr-IN" sz="3600" dirty="0" smtClean="0">
                <a:solidFill>
                  <a:srgbClr val="FFC000"/>
                </a:solidFill>
              </a:rPr>
              <a:t>…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75112" y="660035"/>
            <a:ext cx="4389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0.</a:t>
            </a:r>
            <a:r>
              <a:rPr lang="en-US" sz="4800" dirty="0" smtClean="0">
                <a:solidFill>
                  <a:schemeClr val="accent6"/>
                </a:solidFill>
              </a:rPr>
              <a:t>2</a:t>
            </a:r>
            <a:r>
              <a:rPr lang="en-US" sz="4800" dirty="0" smtClean="0"/>
              <a:t>64695</a:t>
            </a:r>
            <a:r>
              <a:rPr lang="mr-IN" sz="4800" dirty="0" smtClean="0"/>
              <a:t>…</a:t>
            </a:r>
            <a:endParaRPr lang="en-US" sz="48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875112" y="1349116"/>
            <a:ext cx="684272" cy="644576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711388" y="1993692"/>
            <a:ext cx="308350" cy="455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6548" y="3277025"/>
            <a:ext cx="1474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All Whole Numbers</a:t>
            </a:r>
            <a:endParaRPr lang="en-US" sz="2400" b="1" dirty="0"/>
          </a:p>
        </p:txBody>
      </p:sp>
      <p:sp>
        <p:nvSpPr>
          <p:cNvPr id="5" name="Wave 4"/>
          <p:cNvSpPr/>
          <p:nvPr/>
        </p:nvSpPr>
        <p:spPr>
          <a:xfrm rot="5400000">
            <a:off x="2717225" y="3706029"/>
            <a:ext cx="5044767" cy="1259174"/>
          </a:xfrm>
          <a:prstGeom prst="wav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 rot="10800000">
            <a:off x="3212651" y="1827686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10800000">
            <a:off x="3200419" y="2548903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69729" y="3627219"/>
            <a:ext cx="1567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Decimal Numbers</a:t>
            </a:r>
            <a:endParaRPr lang="en-US" sz="2400" b="1" dirty="0"/>
          </a:p>
        </p:txBody>
      </p:sp>
      <p:sp>
        <p:nvSpPr>
          <p:cNvPr id="9" name="Arc 8"/>
          <p:cNvSpPr/>
          <p:nvPr/>
        </p:nvSpPr>
        <p:spPr>
          <a:xfrm rot="10800000">
            <a:off x="3212651" y="3240110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92289" y="1803048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0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 rot="10800000">
            <a:off x="3200419" y="3954945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92289" y="2551520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419" y="3967336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8302" y="3263068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7436" y="1848420"/>
            <a:ext cx="2509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0.145628</a:t>
            </a:r>
            <a:r>
              <a:rPr lang="mr-IN" sz="3600" dirty="0" smtClean="0">
                <a:solidFill>
                  <a:schemeClr val="accent6"/>
                </a:solidFill>
              </a:rPr>
              <a:t>…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77436" y="2596892"/>
            <a:ext cx="2546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5"/>
                </a:solidFill>
              </a:rPr>
              <a:t>0.754449</a:t>
            </a:r>
            <a:r>
              <a:rPr lang="mr-IN" sz="3600" dirty="0" smtClean="0">
                <a:solidFill>
                  <a:schemeClr val="accent5"/>
                </a:solidFill>
              </a:rPr>
              <a:t>…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66566" y="4012708"/>
            <a:ext cx="254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0.529543</a:t>
            </a:r>
            <a:r>
              <a:rPr lang="mr-IN" sz="3600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3449" y="3308440"/>
            <a:ext cx="254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0.223894</a:t>
            </a:r>
            <a:r>
              <a:rPr lang="mr-IN" sz="3600" dirty="0" smtClean="0">
                <a:solidFill>
                  <a:schemeClr val="accent4"/>
                </a:solidFill>
              </a:rPr>
              <a:t>…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 rot="10800000">
            <a:off x="3224883" y="4662719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0800000">
            <a:off x="3212651" y="5383936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04521" y="4638081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04521" y="5386553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5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9668" y="4683453"/>
            <a:ext cx="2514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0.884780</a:t>
            </a:r>
            <a:r>
              <a:rPr lang="mr-IN" sz="3600" dirty="0" smtClean="0">
                <a:solidFill>
                  <a:srgbClr val="7030A0"/>
                </a:solidFill>
              </a:rPr>
              <a:t>…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89668" y="5431925"/>
            <a:ext cx="2515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0.019434</a:t>
            </a:r>
            <a:r>
              <a:rPr lang="mr-IN" sz="3600" dirty="0" smtClean="0">
                <a:solidFill>
                  <a:srgbClr val="FFC000"/>
                </a:solidFill>
              </a:rPr>
              <a:t>…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75112" y="660035"/>
            <a:ext cx="4389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0.</a:t>
            </a:r>
            <a:r>
              <a:rPr lang="en-US" sz="4800" dirty="0" smtClean="0">
                <a:solidFill>
                  <a:schemeClr val="accent6"/>
                </a:solidFill>
              </a:rPr>
              <a:t>2</a:t>
            </a:r>
            <a:r>
              <a:rPr lang="en-US" sz="4800" dirty="0" smtClean="0">
                <a:solidFill>
                  <a:schemeClr val="accent5"/>
                </a:solidFill>
              </a:rPr>
              <a:t>6</a:t>
            </a:r>
            <a:r>
              <a:rPr lang="en-US" sz="4800" dirty="0" smtClean="0"/>
              <a:t>4695</a:t>
            </a:r>
            <a:r>
              <a:rPr lang="mr-IN" sz="4800" dirty="0" smtClean="0"/>
              <a:t>…</a:t>
            </a:r>
            <a:endParaRPr lang="en-US" sz="48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139659" y="1334125"/>
            <a:ext cx="809469" cy="1439055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85484" y="2715126"/>
            <a:ext cx="308350" cy="455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6548" y="3277025"/>
            <a:ext cx="1474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All Whole Numbers</a:t>
            </a:r>
            <a:endParaRPr lang="en-US" sz="2400" b="1" dirty="0"/>
          </a:p>
        </p:txBody>
      </p:sp>
      <p:sp>
        <p:nvSpPr>
          <p:cNvPr id="5" name="Wave 4"/>
          <p:cNvSpPr/>
          <p:nvPr/>
        </p:nvSpPr>
        <p:spPr>
          <a:xfrm rot="5400000">
            <a:off x="2717225" y="3706029"/>
            <a:ext cx="5044767" cy="1259174"/>
          </a:xfrm>
          <a:prstGeom prst="wav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 rot="10800000">
            <a:off x="3212651" y="1827686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10800000">
            <a:off x="3200419" y="2548903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69729" y="3627219"/>
            <a:ext cx="1567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Decimal Numbers</a:t>
            </a:r>
            <a:endParaRPr lang="en-US" sz="2400" b="1" dirty="0"/>
          </a:p>
        </p:txBody>
      </p:sp>
      <p:sp>
        <p:nvSpPr>
          <p:cNvPr id="9" name="Arc 8"/>
          <p:cNvSpPr/>
          <p:nvPr/>
        </p:nvSpPr>
        <p:spPr>
          <a:xfrm rot="10800000">
            <a:off x="3212651" y="3240110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92289" y="1803048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0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 rot="10800000">
            <a:off x="3200419" y="3954945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92289" y="2551520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419" y="3967336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8302" y="3263068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7436" y="1848420"/>
            <a:ext cx="2509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0.145628</a:t>
            </a:r>
            <a:r>
              <a:rPr lang="mr-IN" sz="3600" dirty="0" smtClean="0">
                <a:solidFill>
                  <a:schemeClr val="accent6"/>
                </a:solidFill>
              </a:rPr>
              <a:t>…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77436" y="2596892"/>
            <a:ext cx="2546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5"/>
                </a:solidFill>
              </a:rPr>
              <a:t>0.754449</a:t>
            </a:r>
            <a:r>
              <a:rPr lang="mr-IN" sz="3600" dirty="0" smtClean="0">
                <a:solidFill>
                  <a:schemeClr val="accent5"/>
                </a:solidFill>
              </a:rPr>
              <a:t>…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66566" y="4012708"/>
            <a:ext cx="254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0.529543</a:t>
            </a:r>
            <a:r>
              <a:rPr lang="mr-IN" sz="3600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3449" y="3308440"/>
            <a:ext cx="254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0.223894</a:t>
            </a:r>
            <a:r>
              <a:rPr lang="mr-IN" sz="3600" dirty="0" smtClean="0">
                <a:solidFill>
                  <a:schemeClr val="accent4"/>
                </a:solidFill>
              </a:rPr>
              <a:t>…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 rot="10800000">
            <a:off x="3224883" y="4662719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0800000">
            <a:off x="3212651" y="5383936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04521" y="4638081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04521" y="5386553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5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9668" y="4683453"/>
            <a:ext cx="2514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0.884780</a:t>
            </a:r>
            <a:r>
              <a:rPr lang="mr-IN" sz="3600" dirty="0" smtClean="0">
                <a:solidFill>
                  <a:srgbClr val="7030A0"/>
                </a:solidFill>
              </a:rPr>
              <a:t>…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89668" y="5431925"/>
            <a:ext cx="2515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0.019434</a:t>
            </a:r>
            <a:r>
              <a:rPr lang="mr-IN" sz="3600" dirty="0" smtClean="0">
                <a:solidFill>
                  <a:srgbClr val="FFC000"/>
                </a:solidFill>
              </a:rPr>
              <a:t>…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75112" y="660035"/>
            <a:ext cx="438923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0.</a:t>
            </a:r>
            <a:r>
              <a:rPr lang="en-US" sz="4800" dirty="0" smtClean="0">
                <a:solidFill>
                  <a:schemeClr val="accent6"/>
                </a:solidFill>
              </a:rPr>
              <a:t>2</a:t>
            </a:r>
            <a:r>
              <a:rPr lang="en-US" sz="4800" dirty="0" smtClean="0">
                <a:solidFill>
                  <a:schemeClr val="accent5"/>
                </a:solidFill>
              </a:rPr>
              <a:t>6</a:t>
            </a:r>
            <a:r>
              <a:rPr lang="en-US" sz="4800" dirty="0" smtClean="0">
                <a:solidFill>
                  <a:schemeClr val="accent4"/>
                </a:solidFill>
              </a:rPr>
              <a:t>4</a:t>
            </a:r>
            <a:r>
              <a:rPr lang="en-US" sz="4800" dirty="0" smtClean="0"/>
              <a:t>695</a:t>
            </a:r>
            <a:r>
              <a:rPr lang="mr-IN" sz="4800" dirty="0" smtClean="0"/>
              <a:t>…</a:t>
            </a:r>
            <a:endParaRPr lang="en-US" sz="48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409482" y="1324436"/>
            <a:ext cx="969577" cy="2138292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82703" y="3434385"/>
            <a:ext cx="308350" cy="455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0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6548" y="3277025"/>
            <a:ext cx="1474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All Whole Numbers</a:t>
            </a:r>
            <a:endParaRPr lang="en-US" sz="2400" b="1" dirty="0"/>
          </a:p>
        </p:txBody>
      </p:sp>
      <p:sp>
        <p:nvSpPr>
          <p:cNvPr id="5" name="Wave 4"/>
          <p:cNvSpPr/>
          <p:nvPr/>
        </p:nvSpPr>
        <p:spPr>
          <a:xfrm rot="5400000">
            <a:off x="2717225" y="3706029"/>
            <a:ext cx="5044767" cy="1259174"/>
          </a:xfrm>
          <a:prstGeom prst="wav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 rot="10800000">
            <a:off x="3212651" y="1827686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10800000">
            <a:off x="3200419" y="2548903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69729" y="3627219"/>
            <a:ext cx="1567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Decimal Numbers</a:t>
            </a:r>
            <a:endParaRPr lang="en-US" sz="2400" b="1" dirty="0"/>
          </a:p>
        </p:txBody>
      </p:sp>
      <p:sp>
        <p:nvSpPr>
          <p:cNvPr id="9" name="Arc 8"/>
          <p:cNvSpPr/>
          <p:nvPr/>
        </p:nvSpPr>
        <p:spPr>
          <a:xfrm rot="10800000">
            <a:off x="3212651" y="3240110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92289" y="1803048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0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 rot="10800000">
            <a:off x="3200419" y="3954945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92289" y="2551520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419" y="3967336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8302" y="3263068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7436" y="1848420"/>
            <a:ext cx="2509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0.145628</a:t>
            </a:r>
            <a:r>
              <a:rPr lang="mr-IN" sz="3600" dirty="0" smtClean="0">
                <a:solidFill>
                  <a:schemeClr val="accent6"/>
                </a:solidFill>
              </a:rPr>
              <a:t>…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77436" y="2596892"/>
            <a:ext cx="2546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5"/>
                </a:solidFill>
              </a:rPr>
              <a:t>0.754449</a:t>
            </a:r>
            <a:r>
              <a:rPr lang="mr-IN" sz="3600" dirty="0" smtClean="0">
                <a:solidFill>
                  <a:schemeClr val="accent5"/>
                </a:solidFill>
              </a:rPr>
              <a:t>…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66566" y="4012708"/>
            <a:ext cx="254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0.529543</a:t>
            </a:r>
            <a:r>
              <a:rPr lang="mr-IN" sz="3600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3449" y="3308440"/>
            <a:ext cx="254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0.223894</a:t>
            </a:r>
            <a:r>
              <a:rPr lang="mr-IN" sz="3600" dirty="0" smtClean="0">
                <a:solidFill>
                  <a:schemeClr val="accent4"/>
                </a:solidFill>
              </a:rPr>
              <a:t>…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 rot="10800000">
            <a:off x="3224883" y="4662719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0800000">
            <a:off x="3212651" y="5383936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04521" y="4638081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04521" y="5386553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5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9668" y="4683453"/>
            <a:ext cx="2514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0.884780</a:t>
            </a:r>
            <a:r>
              <a:rPr lang="mr-IN" sz="3600" dirty="0" smtClean="0">
                <a:solidFill>
                  <a:srgbClr val="7030A0"/>
                </a:solidFill>
              </a:rPr>
              <a:t>…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89668" y="5431925"/>
            <a:ext cx="2515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0.019434</a:t>
            </a:r>
            <a:r>
              <a:rPr lang="mr-IN" sz="3600" dirty="0" smtClean="0">
                <a:solidFill>
                  <a:srgbClr val="FFC000"/>
                </a:solidFill>
              </a:rPr>
              <a:t>…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75112" y="660035"/>
            <a:ext cx="438923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0.</a:t>
            </a:r>
            <a:r>
              <a:rPr lang="en-US" sz="4800" dirty="0" smtClean="0">
                <a:solidFill>
                  <a:schemeClr val="accent6"/>
                </a:solidFill>
              </a:rPr>
              <a:t>2</a:t>
            </a:r>
            <a:r>
              <a:rPr lang="en-US" sz="4800" dirty="0" smtClean="0">
                <a:solidFill>
                  <a:schemeClr val="accent5"/>
                </a:solidFill>
              </a:rPr>
              <a:t>6</a:t>
            </a:r>
            <a:r>
              <a:rPr lang="en-US" sz="4800" dirty="0" smtClean="0">
                <a:solidFill>
                  <a:schemeClr val="accent4"/>
                </a:solidFill>
              </a:rPr>
              <a:t>4</a:t>
            </a: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sz="4800" dirty="0" smtClean="0"/>
              <a:t>95</a:t>
            </a:r>
            <a:r>
              <a:rPr lang="mr-IN" sz="4800" dirty="0" smtClean="0"/>
              <a:t>…</a:t>
            </a:r>
            <a:endParaRPr lang="en-US" sz="48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679305" y="1364105"/>
            <a:ext cx="974361" cy="286312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520474" y="4157980"/>
            <a:ext cx="308350" cy="455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are just as many </a:t>
            </a:r>
            <a:r>
              <a:rPr lang="en-US" sz="3200" b="1" dirty="0" smtClean="0"/>
              <a:t>even whole numbers </a:t>
            </a:r>
            <a:r>
              <a:rPr lang="en-US" sz="3200" dirty="0" smtClean="0"/>
              <a:t>as </a:t>
            </a:r>
            <a:r>
              <a:rPr lang="en-US" sz="3200" b="1" dirty="0" smtClean="0"/>
              <a:t>whole numbers</a:t>
            </a:r>
          </a:p>
          <a:p>
            <a:r>
              <a:rPr lang="en-US" sz="3200" dirty="0" smtClean="0"/>
              <a:t>There are more </a:t>
            </a:r>
            <a:r>
              <a:rPr lang="en-US" sz="3200" b="1" dirty="0" smtClean="0"/>
              <a:t>decimal numbers </a:t>
            </a:r>
            <a:r>
              <a:rPr lang="en-US" sz="3200" dirty="0" smtClean="0"/>
              <a:t>than </a:t>
            </a:r>
            <a:r>
              <a:rPr lang="en-US" sz="3200" b="1" dirty="0" smtClean="0"/>
              <a:t>whole numbers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5250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do we tell if two classes have the same number of students?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8149960" y="3199043"/>
            <a:ext cx="729343" cy="79465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511911" y="3993700"/>
            <a:ext cx="5442" cy="108857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971709" y="5082272"/>
            <a:ext cx="484413" cy="1143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01365" y="5071386"/>
            <a:ext cx="484415" cy="1143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11911" y="3939272"/>
            <a:ext cx="553811" cy="7456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888362" y="3944714"/>
            <a:ext cx="602117" cy="7456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8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“String” Method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33601" y="1724963"/>
            <a:ext cx="502953" cy="54446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644383" y="2250310"/>
            <a:ext cx="10716" cy="47091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391630" y="2667513"/>
            <a:ext cx="252753" cy="3864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89799" y="2667513"/>
            <a:ext cx="218053" cy="38644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55098" y="2195882"/>
            <a:ext cx="349366" cy="37827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337966" y="2201324"/>
            <a:ext cx="295701" cy="37283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33601" y="3096628"/>
            <a:ext cx="502953" cy="54446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3644383" y="3621975"/>
            <a:ext cx="10716" cy="47091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391630" y="4039178"/>
            <a:ext cx="252753" cy="3864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689799" y="4039178"/>
            <a:ext cx="218053" cy="38644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55098" y="3567547"/>
            <a:ext cx="349366" cy="37827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337966" y="3572989"/>
            <a:ext cx="295701" cy="37283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433601" y="4604363"/>
            <a:ext cx="502953" cy="54446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3644383" y="5129710"/>
            <a:ext cx="10716" cy="47091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391630" y="5546913"/>
            <a:ext cx="252753" cy="3864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89799" y="5546913"/>
            <a:ext cx="218053" cy="38644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55098" y="5075282"/>
            <a:ext cx="349366" cy="37827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337966" y="5080724"/>
            <a:ext cx="295701" cy="37283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113030" y="1724963"/>
            <a:ext cx="502953" cy="54446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8323812" y="2250310"/>
            <a:ext cx="10716" cy="47091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071059" y="2667513"/>
            <a:ext cx="252753" cy="3864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69228" y="2667513"/>
            <a:ext cx="218053" cy="38644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34527" y="2195882"/>
            <a:ext cx="349366" cy="37827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017395" y="2201324"/>
            <a:ext cx="295701" cy="37283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113030" y="3096628"/>
            <a:ext cx="502953" cy="54446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323812" y="3621975"/>
            <a:ext cx="10716" cy="47091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071059" y="4039178"/>
            <a:ext cx="252753" cy="3864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69228" y="4039178"/>
            <a:ext cx="218053" cy="38644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334527" y="3567547"/>
            <a:ext cx="349366" cy="37827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017395" y="3572989"/>
            <a:ext cx="295701" cy="37283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113030" y="4604363"/>
            <a:ext cx="502953" cy="54446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8323812" y="5129710"/>
            <a:ext cx="10716" cy="47091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071059" y="5546913"/>
            <a:ext cx="252753" cy="3864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369228" y="5546913"/>
            <a:ext cx="218053" cy="38644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334527" y="5075282"/>
            <a:ext cx="349366" cy="37827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017395" y="5080724"/>
            <a:ext cx="295701" cy="37283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33928" y="2953062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Class 1</a:t>
            </a:r>
            <a:endParaRPr 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540281" y="2953062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Class 2</a:t>
            </a:r>
            <a:endParaRPr lang="en-US" sz="2400" b="1" dirty="0"/>
          </a:p>
        </p:txBody>
      </p:sp>
      <p:sp>
        <p:nvSpPr>
          <p:cNvPr id="56" name="Wave 55"/>
          <p:cNvSpPr/>
          <p:nvPr/>
        </p:nvSpPr>
        <p:spPr>
          <a:xfrm rot="5400000">
            <a:off x="3466733" y="3396386"/>
            <a:ext cx="5044767" cy="1259174"/>
          </a:xfrm>
          <a:prstGeom prst="wav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10800000">
            <a:off x="3957985" y="2202243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10800000">
            <a:off x="3962160" y="3556637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 rot="10800000">
            <a:off x="3966746" y="5075282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0062"/>
            <a:ext cx="9601200" cy="3581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Whole Numbers</a:t>
            </a:r>
          </a:p>
          <a:p>
            <a:pPr lvl="1"/>
            <a:r>
              <a:rPr lang="en-US" sz="3600" b="1" dirty="0" smtClean="0"/>
              <a:t>0,1,2,3,4,5,</a:t>
            </a:r>
            <a:r>
              <a:rPr lang="mr-IN" sz="3600" b="1" dirty="0" smtClean="0"/>
              <a:t>…</a:t>
            </a:r>
            <a:endParaRPr lang="en-US" sz="3600" b="1" dirty="0" smtClean="0"/>
          </a:p>
          <a:p>
            <a:pPr lvl="1"/>
            <a:endParaRPr lang="en-US" sz="3600" b="1" dirty="0" smtClean="0"/>
          </a:p>
          <a:p>
            <a:r>
              <a:rPr lang="en-US" sz="3200" dirty="0" smtClean="0"/>
              <a:t>Even Whole </a:t>
            </a:r>
            <a:r>
              <a:rPr lang="en-US" sz="3200" dirty="0"/>
              <a:t>Numbers</a:t>
            </a:r>
          </a:p>
          <a:p>
            <a:pPr lvl="1"/>
            <a:r>
              <a:rPr lang="en-US" sz="3600" b="1" dirty="0" smtClean="0"/>
              <a:t>0,2,4,6,</a:t>
            </a:r>
            <a:r>
              <a:rPr lang="mr-IN" sz="3600" b="1" dirty="0" smtClean="0"/>
              <a:t>…</a:t>
            </a:r>
            <a:endParaRPr lang="en-US" sz="3600" b="1" dirty="0" smtClean="0"/>
          </a:p>
          <a:p>
            <a:pPr lvl="1"/>
            <a:endParaRPr lang="en-US" sz="3600" b="1" dirty="0"/>
          </a:p>
          <a:p>
            <a:r>
              <a:rPr lang="en-US" sz="3200" dirty="0" smtClean="0"/>
              <a:t>Odd Whole </a:t>
            </a:r>
            <a:r>
              <a:rPr lang="en-US" sz="3200" dirty="0"/>
              <a:t>Numbers</a:t>
            </a:r>
          </a:p>
          <a:p>
            <a:pPr lvl="1"/>
            <a:r>
              <a:rPr lang="en-US" sz="3600" b="1" dirty="0" smtClean="0"/>
              <a:t>0,3,5,7,</a:t>
            </a:r>
            <a:r>
              <a:rPr lang="mr-IN" sz="3600" b="1" dirty="0" smtClean="0"/>
              <a:t>…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5491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can also have </a:t>
            </a:r>
            <a:r>
              <a:rPr lang="en-US" sz="3600" b="1" dirty="0" smtClean="0"/>
              <a:t>Decimal Numbers, </a:t>
            </a:r>
            <a:r>
              <a:rPr lang="en-US" sz="3600" dirty="0" smtClean="0"/>
              <a:t>like 0.128493, 16.41934, 0.0099321, </a:t>
            </a:r>
            <a:r>
              <a:rPr lang="mr-IN" sz="3600" dirty="0" smtClean="0"/>
              <a:t>…</a:t>
            </a:r>
            <a:endParaRPr lang="en-US" sz="3600" b="1" dirty="0"/>
          </a:p>
        </p:txBody>
      </p:sp>
      <p:sp>
        <p:nvSpPr>
          <p:cNvPr id="8" name="Plus 7"/>
          <p:cNvSpPr/>
          <p:nvPr/>
        </p:nvSpPr>
        <p:spPr>
          <a:xfrm>
            <a:off x="1768839" y="4149151"/>
            <a:ext cx="1840043" cy="1671403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608882" y="4280315"/>
            <a:ext cx="2023672" cy="1409076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5580088" y="3988008"/>
            <a:ext cx="1911246" cy="1993692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vision 10"/>
          <p:cNvSpPr/>
          <p:nvPr/>
        </p:nvSpPr>
        <p:spPr>
          <a:xfrm>
            <a:off x="7420131" y="4250336"/>
            <a:ext cx="2278505" cy="1514006"/>
          </a:xfrm>
          <a:prstGeom prst="mathDivid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64991"/>
            <a:ext cx="9601200" cy="1485900"/>
          </a:xfrm>
        </p:spPr>
        <p:txBody>
          <a:bodyPr/>
          <a:lstStyle/>
          <a:p>
            <a:r>
              <a:rPr lang="en-US" dirty="0" smtClean="0"/>
              <a:t>How many?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How many whole numbers are there?</a:t>
            </a:r>
          </a:p>
          <a:p>
            <a:r>
              <a:rPr lang="en-US" sz="3600" dirty="0" smtClean="0"/>
              <a:t>How many even whole numbers are there?</a:t>
            </a:r>
          </a:p>
          <a:p>
            <a:r>
              <a:rPr lang="en-US" sz="3600" dirty="0" smtClean="0"/>
              <a:t>Are there the same number of even whole numbers as odd whole numbers?</a:t>
            </a:r>
          </a:p>
          <a:p>
            <a:r>
              <a:rPr lang="en-US" sz="3600" dirty="0" smtClean="0"/>
              <a:t>Are there the same number of even whole numbers as whole numbers?</a:t>
            </a:r>
            <a:endParaRPr lang="en-US" sz="3600" dirty="0"/>
          </a:p>
        </p:txBody>
      </p:sp>
      <p:sp>
        <p:nvSpPr>
          <p:cNvPr id="4" name="Plus 3"/>
          <p:cNvSpPr/>
          <p:nvPr/>
        </p:nvSpPr>
        <p:spPr>
          <a:xfrm>
            <a:off x="5349865" y="362307"/>
            <a:ext cx="1440305" cy="15646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6790170" y="485089"/>
            <a:ext cx="1584042" cy="1319036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8374212" y="445473"/>
            <a:ext cx="2068642" cy="1371402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496056" y="2967382"/>
            <a:ext cx="1474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Even </a:t>
            </a:r>
            <a:r>
              <a:rPr lang="en-US" sz="2400" b="1" smtClean="0"/>
              <a:t>Whole Numbers</a:t>
            </a:r>
            <a:endParaRPr lang="en-US" sz="2400" b="1" dirty="0"/>
          </a:p>
        </p:txBody>
      </p:sp>
      <p:sp>
        <p:nvSpPr>
          <p:cNvPr id="43" name="Wave 42"/>
          <p:cNvSpPr/>
          <p:nvPr/>
        </p:nvSpPr>
        <p:spPr>
          <a:xfrm rot="5400000">
            <a:off x="3466733" y="3396386"/>
            <a:ext cx="5044767" cy="1259174"/>
          </a:xfrm>
          <a:prstGeom prst="wav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rot="10800000">
            <a:off x="3962159" y="1518043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10800000">
            <a:off x="3949927" y="2239260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rot="10800000">
            <a:off x="3962159" y="5286575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450135" y="2967382"/>
            <a:ext cx="1474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Odd</a:t>
            </a:r>
          </a:p>
          <a:p>
            <a:r>
              <a:rPr lang="en-US" sz="2400" b="1" dirty="0" smtClean="0"/>
              <a:t>Whole Numbers</a:t>
            </a:r>
            <a:endParaRPr lang="en-US" sz="2400" b="1" dirty="0"/>
          </a:p>
        </p:txBody>
      </p:sp>
      <p:sp>
        <p:nvSpPr>
          <p:cNvPr id="49" name="Arc 48"/>
          <p:cNvSpPr/>
          <p:nvPr/>
        </p:nvSpPr>
        <p:spPr>
          <a:xfrm rot="10800000">
            <a:off x="3962159" y="2930467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541797" y="1493405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0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51" name="Arc 50"/>
          <p:cNvSpPr/>
          <p:nvPr/>
        </p:nvSpPr>
        <p:spPr>
          <a:xfrm rot="10800000">
            <a:off x="3949927" y="3645302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541797" y="224187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5"/>
                </a:solidFill>
              </a:rPr>
              <a:t>2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30927" y="3657693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6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47810" y="2953425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4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26944" y="153877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26944" y="2287249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16074" y="3703065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7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32957" y="299879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483352" y="5286575"/>
                <a:ext cx="5724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352" y="5286575"/>
                <a:ext cx="572464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011954" y="5331781"/>
                <a:ext cx="13771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charset="0"/>
                        </a:rPr>
                        <m:t>+1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954" y="5331781"/>
                <a:ext cx="137717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39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496056" y="2967382"/>
            <a:ext cx="1474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Even Whole Numbers</a:t>
            </a:r>
            <a:endParaRPr lang="en-US" sz="2400" b="1" dirty="0"/>
          </a:p>
        </p:txBody>
      </p:sp>
      <p:sp>
        <p:nvSpPr>
          <p:cNvPr id="43" name="Wave 42"/>
          <p:cNvSpPr/>
          <p:nvPr/>
        </p:nvSpPr>
        <p:spPr>
          <a:xfrm rot="5400000">
            <a:off x="3466733" y="3396386"/>
            <a:ext cx="5044767" cy="1259174"/>
          </a:xfrm>
          <a:prstGeom prst="wav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rot="10800000">
            <a:off x="3962159" y="1518043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10800000">
            <a:off x="3949927" y="2239260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rot="10800000">
            <a:off x="3962159" y="5286575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450135" y="2998797"/>
            <a:ext cx="1567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All Whole Numbers</a:t>
            </a:r>
            <a:endParaRPr lang="en-US" sz="2400" b="1" dirty="0"/>
          </a:p>
        </p:txBody>
      </p:sp>
      <p:sp>
        <p:nvSpPr>
          <p:cNvPr id="49" name="Arc 48"/>
          <p:cNvSpPr/>
          <p:nvPr/>
        </p:nvSpPr>
        <p:spPr>
          <a:xfrm rot="10800000">
            <a:off x="3962159" y="2930467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541797" y="1493405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0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51" name="Arc 50"/>
          <p:cNvSpPr/>
          <p:nvPr/>
        </p:nvSpPr>
        <p:spPr>
          <a:xfrm rot="10800000">
            <a:off x="3949927" y="3645302"/>
            <a:ext cx="4078374" cy="706764"/>
          </a:xfrm>
          <a:prstGeom prst="arc">
            <a:avLst>
              <a:gd name="adj1" fmla="val 10854834"/>
              <a:gd name="adj2" fmla="val 21597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541797" y="224187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5"/>
                </a:solidFill>
              </a:rPr>
              <a:t>2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30927" y="3657693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6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47810" y="2953425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4</a:t>
            </a:r>
            <a:endParaRPr lang="en-US" sz="36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483352" y="5286575"/>
                <a:ext cx="5724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352" y="5286575"/>
                <a:ext cx="572464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8026944" y="153877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0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026944" y="2287249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5"/>
                </a:solidFill>
              </a:rPr>
              <a:t>1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16074" y="3703065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32957" y="299879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2</a:t>
            </a:r>
            <a:endParaRPr lang="en-US" sz="36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955249" y="5332019"/>
                <a:ext cx="14049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49" y="5332019"/>
                <a:ext cx="1404946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4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12033"/>
            <a:ext cx="9601200" cy="3581400"/>
          </a:xfrm>
        </p:spPr>
        <p:txBody>
          <a:bodyPr>
            <a:normAutofit/>
          </a:bodyPr>
          <a:lstStyle/>
          <a:p>
            <a:r>
              <a:rPr lang="en-US" sz="4000" smtClean="0"/>
              <a:t>Are </a:t>
            </a:r>
            <a:r>
              <a:rPr lang="en-US" sz="4000" dirty="0" smtClean="0"/>
              <a:t>there as many whole numbers as decimal numbers?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6141277" y="3498776"/>
            <a:ext cx="729343" cy="79465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503228" y="4293433"/>
            <a:ext cx="5442" cy="108857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963026" y="5382005"/>
            <a:ext cx="484413" cy="1143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92682" y="5371119"/>
            <a:ext cx="484415" cy="1143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03228" y="4239005"/>
            <a:ext cx="553811" cy="7456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879679" y="4244447"/>
            <a:ext cx="602117" cy="7456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Callout 10"/>
          <p:cNvSpPr/>
          <p:nvPr/>
        </p:nvSpPr>
        <p:spPr>
          <a:xfrm>
            <a:off x="6734889" y="1581641"/>
            <a:ext cx="1817137" cy="1678898"/>
          </a:xfrm>
          <a:prstGeom prst="cloudCallout">
            <a:avLst>
              <a:gd name="adj1" fmla="val -48056"/>
              <a:gd name="adj2" fmla="val 580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65789" y="2036369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009680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86</TotalTime>
  <Words>334</Words>
  <Application>Microsoft Macintosh PowerPoint</Application>
  <PresentationFormat>Widescreen</PresentationFormat>
  <Paragraphs>132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Cambria Math</vt:lpstr>
      <vt:lpstr>Franklin Gothic Book</vt:lpstr>
      <vt:lpstr>Mangal</vt:lpstr>
      <vt:lpstr>Crop</vt:lpstr>
      <vt:lpstr>Infinity</vt:lpstr>
      <vt:lpstr>Comparing Sizes</vt:lpstr>
      <vt:lpstr>The “String” Method</vt:lpstr>
      <vt:lpstr>Types of Numbers</vt:lpstr>
      <vt:lpstr>Types of Numbers</vt:lpstr>
      <vt:lpstr>How many?</vt:lpstr>
      <vt:lpstr>PowerPoint Presentation</vt:lpstr>
      <vt:lpstr>PowerPoint Presentation</vt:lpstr>
      <vt:lpstr>PowerPoint Presentation</vt:lpstr>
      <vt:lpstr>How can we show this?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Infinity</dc:title>
  <dc:creator>Wortsman, Mitchell</dc:creator>
  <cp:lastModifiedBy>Wortsman, Mitchell</cp:lastModifiedBy>
  <cp:revision>10</cp:revision>
  <dcterms:created xsi:type="dcterms:W3CDTF">2018-02-07T05:10:41Z</dcterms:created>
  <dcterms:modified xsi:type="dcterms:W3CDTF">2018-03-23T15:32:11Z</dcterms:modified>
</cp:coreProperties>
</file>