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the Byzantine Problem?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Variation of the above two allowing BFT behavior in some situations where not all generals can communicate directly with each other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Bitcoin and the Byzantine Problem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Byzantine Problem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072275"/>
            <a:ext cx="5249100" cy="369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Logical dilemma researched by Leslie Lamport, Robert Shostak, and Marshall Pease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Group of Byzantine generals and armies that must launch a </a:t>
            </a:r>
            <a:r>
              <a:rPr lang="en"/>
              <a:t>successful</a:t>
            </a:r>
            <a:r>
              <a:rPr lang="en"/>
              <a:t> attack with one, unknown bad actor in their system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/>
              <a:t>G</a:t>
            </a:r>
            <a:r>
              <a:rPr lang="en"/>
              <a:t>enerals must only decide whether to attack or retreat. They must agree on a common decision.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50" y="2506673"/>
            <a:ext cx="4423350" cy="225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Byzantine </a:t>
            </a:r>
            <a:r>
              <a:rPr lang="en"/>
              <a:t>Problem in Distributed System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a computer network: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group making a collective decision about an action with a risk that traitors within the group may send mixed messages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Causes problems in coordinating an action effectively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Rogue or unreliable actors can cause the environment to break apart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 distributed computing environment has to be designed to solve the Byzantine general’s problem by providing a BFT (Byzantine Fault Tolerance)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Byzantine fault: Any fault presenting different symptoms to different observers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</a:pPr>
            <a:r>
              <a:rPr lang="en"/>
              <a:t>Byzantine failure: The loss of a system service due to a Byzantine fault in systems that require consensus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Byzantine Fault Tolerance solutions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Reduce the problem to a </a:t>
            </a:r>
            <a:r>
              <a:rPr b="1" lang="en"/>
              <a:t>“Commander and Lieutenants”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Scenario where </a:t>
            </a:r>
            <a:r>
              <a:rPr lang="en"/>
              <a:t>messages</a:t>
            </a:r>
            <a:r>
              <a:rPr lang="en"/>
              <a:t> may be forged.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As long as the the number of </a:t>
            </a:r>
            <a:r>
              <a:rPr lang="en"/>
              <a:t>traitorous</a:t>
            </a:r>
            <a:r>
              <a:rPr lang="en"/>
              <a:t> generals </a:t>
            </a:r>
            <a:r>
              <a:rPr b="1" lang="en"/>
              <a:t>do not equal or exceed one third</a:t>
            </a:r>
            <a:r>
              <a:rPr lang="en"/>
              <a:t> of the generals. 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How many Byzantine node failures can a system survive?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n</a:t>
            </a:r>
            <a:r>
              <a:rPr lang="en"/>
              <a:t> = # of generals; t = # of traitors; n &gt; 3t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No solution for n = 3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Unforgeable Message Signatures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Security-Critical Systems: Digital Signatures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/>
              <a:t>Safety-Critical Systems: simple error detecting codes, CRC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Bitcoins?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28425" y="1057850"/>
            <a:ext cx="4454100" cy="385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Founded by Satoshi Nakamoto(Anonymous name) and released in 2009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Worldwide Cryptocurrency and digital payment system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First decentralized digital currency system 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Vendors such as Bitstamp, Mt. Gox, and BitInstant offer exchange services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Initially bitcoin had no value, 2010 it was valued at $0.01, in 2012 it was $2, and in 2014 it was at $600 and now it is &gt;$6k</a:t>
            </a:r>
          </a:p>
        </p:txBody>
      </p:sp>
      <p:pic>
        <p:nvPicPr>
          <p:cNvPr descr="coindesk-bpi-chart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900" y="1170125"/>
            <a:ext cx="42567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Bitcoins work?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017725"/>
            <a:ext cx="8520600" cy="75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mine or purchase bitcoins. To make a transaction, the user would request, which would be validated, and then added to </a:t>
            </a:r>
            <a:r>
              <a:rPr lang="en"/>
              <a:t>bitcoin's</a:t>
            </a:r>
            <a:r>
              <a:rPr lang="en"/>
              <a:t> blockchain.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84200"/>
            <a:ext cx="9144000" cy="325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BlockChain and Mining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128750" y="1120875"/>
            <a:ext cx="3792600" cy="2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Proof of Work: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new block which contains a hashed value of: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Header of most recent block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Nonce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value is compared to a target(256-bit number)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hash is less, the Proof of Work problem is solved, and the mining reward is returned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●"/>
            </a:pPr>
            <a:r>
              <a:rPr lang="en"/>
              <a:t>Else the process repeats</a:t>
            </a:r>
          </a:p>
        </p:txBody>
      </p:sp>
      <p:pic>
        <p:nvPicPr>
          <p:cNvPr descr="Screen Shot 2017-11-14 at 12.10.31 AM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485499" cy="294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>
            <a:endCxn id="94" idx="2"/>
          </p:cNvCxnSpPr>
          <p:nvPr/>
        </p:nvCxnSpPr>
        <p:spPr>
          <a:xfrm>
            <a:off x="1308850" y="4024875"/>
            <a:ext cx="5716200" cy="42000"/>
          </a:xfrm>
          <a:prstGeom prst="curvedConnector4">
            <a:avLst>
              <a:gd fmla="val 2091" name="adj1"/>
              <a:gd fmla="val 214404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