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296887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93A66D-581F-4FD5-8A90-E5263A302F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247136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2442812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697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413938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106934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36650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2911023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8577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104938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318441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3A66D-581F-4FD5-8A90-E5263A302F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357120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3A66D-581F-4FD5-8A90-E5263A302F6F}" type="datetimeFigureOut">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335694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10705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228225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693A66D-581F-4FD5-8A90-E5263A302F6F}" type="datetimeFigureOut">
              <a:rPr lang="en-US" smtClean="0"/>
              <a:t>12/10/2017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51346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93A66D-581F-4FD5-8A90-E5263A302F6F}"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E75ED-722D-4669-94BD-C558DE519994}" type="slidenum">
              <a:rPr lang="en-US" smtClean="0"/>
              <a:t>‹#›</a:t>
            </a:fld>
            <a:endParaRPr lang="en-US"/>
          </a:p>
        </p:txBody>
      </p:sp>
    </p:spTree>
    <p:extLst>
      <p:ext uri="{BB962C8B-B14F-4D97-AF65-F5344CB8AC3E}">
        <p14:creationId xmlns:p14="http://schemas.microsoft.com/office/powerpoint/2010/main" val="199662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93A66D-581F-4FD5-8A90-E5263A302F6F}" type="datetimeFigureOut">
              <a:rPr lang="en-US" smtClean="0"/>
              <a:t>12/10/2017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1E75ED-722D-4669-94BD-C558DE519994}" type="slidenum">
              <a:rPr lang="en-US" smtClean="0"/>
              <a:t>‹#›</a:t>
            </a:fld>
            <a:endParaRPr lang="en-US"/>
          </a:p>
        </p:txBody>
      </p:sp>
    </p:spTree>
    <p:extLst>
      <p:ext uri="{BB962C8B-B14F-4D97-AF65-F5344CB8AC3E}">
        <p14:creationId xmlns:p14="http://schemas.microsoft.com/office/powerpoint/2010/main" val="37229420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5C0-AFEB-4945-8011-918301070121}"/>
              </a:ext>
            </a:extLst>
          </p:cNvPr>
          <p:cNvSpPr>
            <a:spLocks noGrp="1"/>
          </p:cNvSpPr>
          <p:nvPr>
            <p:ph type="ctrTitle"/>
          </p:nvPr>
        </p:nvSpPr>
        <p:spPr/>
        <p:txBody>
          <a:bodyPr/>
          <a:lstStyle/>
          <a:p>
            <a:r>
              <a:rPr lang="en-US" dirty="0"/>
              <a:t>Banker’s Algorithm</a:t>
            </a:r>
          </a:p>
        </p:txBody>
      </p:sp>
      <p:sp>
        <p:nvSpPr>
          <p:cNvPr id="3" name="Subtitle 2">
            <a:extLst>
              <a:ext uri="{FF2B5EF4-FFF2-40B4-BE49-F238E27FC236}">
                <a16:creationId xmlns:a16="http://schemas.microsoft.com/office/drawing/2014/main" id="{E10BA62E-2FD2-4AE0-A0E3-D9DD00CB9EC5}"/>
              </a:ext>
            </a:extLst>
          </p:cNvPr>
          <p:cNvSpPr>
            <a:spLocks noGrp="1"/>
          </p:cNvSpPr>
          <p:nvPr>
            <p:ph type="subTitle" idx="1"/>
          </p:nvPr>
        </p:nvSpPr>
        <p:spPr/>
        <p:txBody>
          <a:bodyPr/>
          <a:lstStyle/>
          <a:p>
            <a:r>
              <a:rPr lang="en-US" dirty="0"/>
              <a:t>Kavitha Viveganandan</a:t>
            </a:r>
          </a:p>
        </p:txBody>
      </p:sp>
    </p:spTree>
    <p:extLst>
      <p:ext uri="{BB962C8B-B14F-4D97-AF65-F5344CB8AC3E}">
        <p14:creationId xmlns:p14="http://schemas.microsoft.com/office/powerpoint/2010/main" val="212161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C1EF-9348-4A9F-9CBA-1501C0EDA19B}"/>
              </a:ext>
            </a:extLst>
          </p:cNvPr>
          <p:cNvSpPr>
            <a:spLocks noGrp="1"/>
          </p:cNvSpPr>
          <p:nvPr>
            <p:ph type="title"/>
          </p:nvPr>
        </p:nvSpPr>
        <p:spPr/>
        <p:txBody>
          <a:bodyPr/>
          <a:lstStyle/>
          <a:p>
            <a:r>
              <a:rPr lang="en-US" dirty="0"/>
              <a:t>What is the Banker’s Algorithm?</a:t>
            </a:r>
          </a:p>
        </p:txBody>
      </p:sp>
      <p:sp>
        <p:nvSpPr>
          <p:cNvPr id="3" name="Content Placeholder 2">
            <a:extLst>
              <a:ext uri="{FF2B5EF4-FFF2-40B4-BE49-F238E27FC236}">
                <a16:creationId xmlns:a16="http://schemas.microsoft.com/office/drawing/2014/main" id="{D67D5F48-1878-4164-85B3-0D23FC5EAE3A}"/>
              </a:ext>
            </a:extLst>
          </p:cNvPr>
          <p:cNvSpPr>
            <a:spLocks noGrp="1"/>
          </p:cNvSpPr>
          <p:nvPr>
            <p:ph idx="1"/>
          </p:nvPr>
        </p:nvSpPr>
        <p:spPr/>
        <p:txBody>
          <a:bodyPr/>
          <a:lstStyle/>
          <a:p>
            <a:r>
              <a:rPr lang="en-US" dirty="0"/>
              <a:t>The Banker's algorithm is a resource allocation &amp; deadlock avoidance algorithm developed by </a:t>
            </a:r>
            <a:r>
              <a:rPr lang="en-US" dirty="0" err="1"/>
              <a:t>Edsger</a:t>
            </a:r>
            <a:r>
              <a:rPr lang="en-US" dirty="0"/>
              <a:t> Dijkstra</a:t>
            </a:r>
          </a:p>
          <a:p>
            <a:r>
              <a:rPr lang="en-US" dirty="0"/>
              <a:t>Tests for safety by simulating the allocation of pre-determined maximum possible amounts of all resources, and then makes a "</a:t>
            </a:r>
            <a:r>
              <a:rPr lang="en-US" dirty="0" err="1"/>
              <a:t>safestate“check</a:t>
            </a:r>
            <a:r>
              <a:rPr lang="en-US" dirty="0"/>
              <a:t> to test for possible deadlock conditions for all other pending activities, before deciding whether allocation should be allowed to continue.</a:t>
            </a:r>
          </a:p>
          <a:p>
            <a:pPr marL="0" indent="0">
              <a:buNone/>
            </a:pPr>
            <a:endParaRPr lang="en-US" dirty="0"/>
          </a:p>
        </p:txBody>
      </p:sp>
    </p:spTree>
    <p:extLst>
      <p:ext uri="{BB962C8B-B14F-4D97-AF65-F5344CB8AC3E}">
        <p14:creationId xmlns:p14="http://schemas.microsoft.com/office/powerpoint/2010/main" val="3941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EAF4-6955-46AF-8AD6-F2B569F37B23}"/>
              </a:ext>
            </a:extLst>
          </p:cNvPr>
          <p:cNvSpPr>
            <a:spLocks noGrp="1"/>
          </p:cNvSpPr>
          <p:nvPr>
            <p:ph type="title"/>
          </p:nvPr>
        </p:nvSpPr>
        <p:spPr/>
        <p:txBody>
          <a:bodyPr/>
          <a:lstStyle/>
          <a:p>
            <a:r>
              <a:rPr lang="en-US" dirty="0"/>
              <a:t>What is a safe state?</a:t>
            </a:r>
          </a:p>
        </p:txBody>
      </p:sp>
      <p:sp>
        <p:nvSpPr>
          <p:cNvPr id="3" name="Content Placeholder 2">
            <a:extLst>
              <a:ext uri="{FF2B5EF4-FFF2-40B4-BE49-F238E27FC236}">
                <a16:creationId xmlns:a16="http://schemas.microsoft.com/office/drawing/2014/main" id="{9AAB78AA-0591-4458-8BAE-5795CBB5AA49}"/>
              </a:ext>
            </a:extLst>
          </p:cNvPr>
          <p:cNvSpPr>
            <a:spLocks noGrp="1"/>
          </p:cNvSpPr>
          <p:nvPr>
            <p:ph idx="1"/>
          </p:nvPr>
        </p:nvSpPr>
        <p:spPr>
          <a:xfrm>
            <a:off x="1103312" y="2052918"/>
            <a:ext cx="7624153" cy="4352364"/>
          </a:xfrm>
        </p:spPr>
        <p:txBody>
          <a:bodyPr/>
          <a:lstStyle/>
          <a:p>
            <a:r>
              <a:rPr lang="en-US" dirty="0"/>
              <a:t>A state is considered safe if it is possible for all processes to finish executing.</a:t>
            </a:r>
          </a:p>
          <a:p>
            <a:r>
              <a:rPr lang="en-US" dirty="0"/>
              <a:t>Safe state is one where</a:t>
            </a:r>
          </a:p>
          <a:p>
            <a:pPr lvl="1"/>
            <a:r>
              <a:rPr lang="en-US" dirty="0"/>
              <a:t>(1)  It is not a deadlocked state</a:t>
            </a:r>
          </a:p>
          <a:p>
            <a:pPr lvl="1"/>
            <a:r>
              <a:rPr lang="en-US" dirty="0"/>
              <a:t>(2) There is some sequence by which all requests can be satisfied. </a:t>
            </a:r>
          </a:p>
          <a:p>
            <a:r>
              <a:rPr lang="en-US" dirty="0"/>
              <a:t>To avoid deadlocks, we try to make only those transitions that will take you from one safe state to another. We avoid transitions to unsafe state. </a:t>
            </a:r>
          </a:p>
          <a:p>
            <a:endParaRPr lang="en-US" dirty="0"/>
          </a:p>
        </p:txBody>
      </p:sp>
      <p:pic>
        <p:nvPicPr>
          <p:cNvPr id="4" name="Picture 3">
            <a:extLst>
              <a:ext uri="{FF2B5EF4-FFF2-40B4-BE49-F238E27FC236}">
                <a16:creationId xmlns:a16="http://schemas.microsoft.com/office/drawing/2014/main" id="{0BE9E3C5-CAD6-4467-B0A5-86F000BAA92A}"/>
              </a:ext>
            </a:extLst>
          </p:cNvPr>
          <p:cNvPicPr/>
          <p:nvPr/>
        </p:nvPicPr>
        <p:blipFill>
          <a:blip r:embed="rId2"/>
          <a:srcRect/>
          <a:stretch>
            <a:fillRect/>
          </a:stretch>
        </p:blipFill>
        <p:spPr bwMode="auto">
          <a:xfrm>
            <a:off x="8727465" y="2197769"/>
            <a:ext cx="3464535" cy="2462462"/>
          </a:xfrm>
          <a:prstGeom prst="rect">
            <a:avLst/>
          </a:prstGeom>
          <a:noFill/>
          <a:ln w="9525">
            <a:noFill/>
            <a:miter lim="800000"/>
            <a:headEnd/>
            <a:tailEnd/>
          </a:ln>
        </p:spPr>
      </p:pic>
    </p:spTree>
    <p:extLst>
      <p:ext uri="{BB962C8B-B14F-4D97-AF65-F5344CB8AC3E}">
        <p14:creationId xmlns:p14="http://schemas.microsoft.com/office/powerpoint/2010/main" val="401218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374-68CD-4B72-ADAE-F8D508493DB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4CD7D453-C920-4361-B9B2-4FC5032BB9BE}"/>
              </a:ext>
            </a:extLst>
          </p:cNvPr>
          <p:cNvSpPr>
            <a:spLocks noGrp="1"/>
          </p:cNvSpPr>
          <p:nvPr>
            <p:ph idx="1"/>
          </p:nvPr>
        </p:nvSpPr>
        <p:spPr/>
        <p:txBody>
          <a:bodyPr/>
          <a:lstStyle/>
          <a:p>
            <a:r>
              <a:rPr lang="en-US" dirty="0"/>
              <a:t>The Banker's algorithm is run by the operating system whenever a process requests resources. The algorithm prevents deadlock by denying or postponing the request if it determines that accepting the request could put the system in an unsafe state.</a:t>
            </a:r>
            <a:endParaRPr lang="en-US" b="1" dirty="0"/>
          </a:p>
          <a:p>
            <a:r>
              <a:rPr lang="en-US" dirty="0"/>
              <a:t>Resources For the Banker's algorithm to work, it needs to know three things: </a:t>
            </a:r>
          </a:p>
          <a:p>
            <a:pPr lvl="1"/>
            <a:r>
              <a:rPr lang="en-US" dirty="0"/>
              <a:t>(1) How much of each resource each process could possibly request</a:t>
            </a:r>
          </a:p>
          <a:p>
            <a:pPr lvl="1"/>
            <a:r>
              <a:rPr lang="en-US" dirty="0"/>
              <a:t>(2)  How much of each resource each process is currently holding </a:t>
            </a:r>
          </a:p>
          <a:p>
            <a:pPr lvl="1"/>
            <a:r>
              <a:rPr lang="en-US" dirty="0"/>
              <a:t>(3) How much of each resource the system has available. </a:t>
            </a:r>
          </a:p>
          <a:p>
            <a:endParaRPr lang="en-US" dirty="0"/>
          </a:p>
        </p:txBody>
      </p:sp>
    </p:spTree>
    <p:extLst>
      <p:ext uri="{BB962C8B-B14F-4D97-AF65-F5344CB8AC3E}">
        <p14:creationId xmlns:p14="http://schemas.microsoft.com/office/powerpoint/2010/main" val="375055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1899-2CE5-4811-8544-0D63117F1B66}"/>
              </a:ext>
            </a:extLst>
          </p:cNvPr>
          <p:cNvSpPr>
            <a:spLocks noGrp="1"/>
          </p:cNvSpPr>
          <p:nvPr>
            <p:ph type="title"/>
          </p:nvPr>
        </p:nvSpPr>
        <p:spPr/>
        <p:txBody>
          <a:bodyPr/>
          <a:lstStyle/>
          <a:p>
            <a:r>
              <a:rPr lang="en-US" dirty="0"/>
              <a:t>The Algorithm</a:t>
            </a:r>
          </a:p>
        </p:txBody>
      </p:sp>
      <p:sp>
        <p:nvSpPr>
          <p:cNvPr id="3" name="Content Placeholder 2">
            <a:extLst>
              <a:ext uri="{FF2B5EF4-FFF2-40B4-BE49-F238E27FC236}">
                <a16:creationId xmlns:a16="http://schemas.microsoft.com/office/drawing/2014/main" id="{F0738CD0-4462-4A4E-9D5F-E046225C764F}"/>
              </a:ext>
            </a:extLst>
          </p:cNvPr>
          <p:cNvSpPr>
            <a:spLocks noGrp="1"/>
          </p:cNvSpPr>
          <p:nvPr>
            <p:ph idx="1"/>
          </p:nvPr>
        </p:nvSpPr>
        <p:spPr/>
        <p:txBody>
          <a:bodyPr/>
          <a:lstStyle/>
          <a:p>
            <a:r>
              <a:rPr lang="en-US" dirty="0"/>
              <a:t>The banker’s algorithm considers each request as it occurs, and see if granting it leads to a safe state. </a:t>
            </a:r>
          </a:p>
          <a:p>
            <a:r>
              <a:rPr lang="en-US" dirty="0"/>
              <a:t>If it does, the request is granted; otherwise, it is postponed until later. </a:t>
            </a:r>
          </a:p>
          <a:p>
            <a:r>
              <a:rPr lang="en-US" dirty="0"/>
              <a:t>To see if a state is safe, the banker checks to see if he has enough resources to satisfy some customer. If so, those loans are assumed to be repaid, and the customer now closest to the limit is checked, and so on. </a:t>
            </a:r>
          </a:p>
          <a:p>
            <a:r>
              <a:rPr lang="en-US" dirty="0"/>
              <a:t>If all loans can eventually be repaid, the state is safe and the initial request can be granted.</a:t>
            </a:r>
          </a:p>
        </p:txBody>
      </p:sp>
    </p:spTree>
    <p:extLst>
      <p:ext uri="{BB962C8B-B14F-4D97-AF65-F5344CB8AC3E}">
        <p14:creationId xmlns:p14="http://schemas.microsoft.com/office/powerpoint/2010/main" val="4327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9333-49F4-4C8E-8FD4-362EB697648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53982AF-9DDE-46A4-9425-6B2EC45638BA}"/>
              </a:ext>
            </a:extLst>
          </p:cNvPr>
          <p:cNvSpPr>
            <a:spLocks noGrp="1"/>
          </p:cNvSpPr>
          <p:nvPr>
            <p:ph idx="1"/>
          </p:nvPr>
        </p:nvSpPr>
        <p:spPr/>
        <p:txBody>
          <a:bodyPr/>
          <a:lstStyle/>
          <a:p>
            <a:r>
              <a:rPr lang="en-US" dirty="0"/>
              <a:t>Assuming there are three processes A, B and C with total 10 units resources.</a:t>
            </a:r>
          </a:p>
          <a:p>
            <a:r>
              <a:rPr lang="en-US" dirty="0"/>
              <a:t>The resources currently allocated to each process and the maximum resources each process need are specified as in the figure below.</a:t>
            </a:r>
          </a:p>
          <a:p>
            <a:endParaRPr lang="en-US" dirty="0"/>
          </a:p>
        </p:txBody>
      </p:sp>
      <p:pic>
        <p:nvPicPr>
          <p:cNvPr id="4" name="Picture 3">
            <a:extLst>
              <a:ext uri="{FF2B5EF4-FFF2-40B4-BE49-F238E27FC236}">
                <a16:creationId xmlns:a16="http://schemas.microsoft.com/office/drawing/2014/main" id="{CF75E356-3E83-4044-B381-4DD019BE306F}"/>
              </a:ext>
            </a:extLst>
          </p:cNvPr>
          <p:cNvPicPr/>
          <p:nvPr/>
        </p:nvPicPr>
        <p:blipFill>
          <a:blip r:embed="rId2"/>
          <a:srcRect/>
          <a:stretch>
            <a:fillRect/>
          </a:stretch>
        </p:blipFill>
        <p:spPr bwMode="auto">
          <a:xfrm>
            <a:off x="4593134" y="3564372"/>
            <a:ext cx="6058824" cy="3157270"/>
          </a:xfrm>
          <a:prstGeom prst="rect">
            <a:avLst/>
          </a:prstGeom>
          <a:noFill/>
          <a:ln w="9525">
            <a:noFill/>
            <a:miter lim="800000"/>
            <a:headEnd/>
            <a:tailEnd/>
          </a:ln>
        </p:spPr>
      </p:pic>
    </p:spTree>
    <p:extLst>
      <p:ext uri="{BB962C8B-B14F-4D97-AF65-F5344CB8AC3E}">
        <p14:creationId xmlns:p14="http://schemas.microsoft.com/office/powerpoint/2010/main" val="229005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1840-D3DB-4D2E-93BB-E1686B35B62F}"/>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CC952FB2-5411-42C6-A0BE-E42650E57AE8}"/>
              </a:ext>
            </a:extLst>
          </p:cNvPr>
          <p:cNvSpPr>
            <a:spLocks noGrp="1"/>
          </p:cNvSpPr>
          <p:nvPr>
            <p:ph idx="1"/>
          </p:nvPr>
        </p:nvSpPr>
        <p:spPr/>
        <p:txBody>
          <a:bodyPr/>
          <a:lstStyle/>
          <a:p>
            <a:r>
              <a:rPr lang="en-US" dirty="0"/>
              <a:t>To avoid deadlocks, we try to make only those transitions that will take you from one safe state to another.</a:t>
            </a:r>
          </a:p>
          <a:p>
            <a:r>
              <a:rPr lang="en-US" dirty="0"/>
              <a:t>We avoid transitions to unsafe state. First 2 units are allocated to B and we will have 5 free units after B finished. </a:t>
            </a:r>
          </a:p>
          <a:p>
            <a:r>
              <a:rPr lang="en-US" dirty="0"/>
              <a:t>Next, 5 units can allocated to C and we will have 7 free units after C finished, then we allocated 6 free units to A and A can finish as shown in figure 3.</a:t>
            </a:r>
          </a:p>
          <a:p>
            <a:r>
              <a:rPr lang="en-US" dirty="0"/>
              <a:t>We successfully avoid the deadlock by using this specific process handling sequence.</a:t>
            </a:r>
          </a:p>
          <a:p>
            <a:endParaRPr lang="en-US" dirty="0"/>
          </a:p>
        </p:txBody>
      </p:sp>
    </p:spTree>
    <p:extLst>
      <p:ext uri="{BB962C8B-B14F-4D97-AF65-F5344CB8AC3E}">
        <p14:creationId xmlns:p14="http://schemas.microsoft.com/office/powerpoint/2010/main" val="144543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5688-D8FB-4CF1-B843-B2EAA2826F0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D6B16FE-3859-4F66-9DA3-2BECC903494E}"/>
              </a:ext>
            </a:extLst>
          </p:cNvPr>
          <p:cNvSpPr>
            <a:spLocks noGrp="1"/>
          </p:cNvSpPr>
          <p:nvPr>
            <p:ph idx="1"/>
          </p:nvPr>
        </p:nvSpPr>
        <p:spPr/>
        <p:txBody>
          <a:bodyPr/>
          <a:lstStyle/>
          <a:p>
            <a:r>
              <a:rPr lang="en-US" dirty="0"/>
              <a:t>The banker’s algorithm is a resource allocation and deadlock avoidance algorithm developed by Dijkstra</a:t>
            </a:r>
          </a:p>
          <a:p>
            <a:r>
              <a:rPr lang="en-US" dirty="0"/>
              <a:t>Tests for safety by simulating the allocation of pre-determined maximum possible amounts of all resources, and then makes a "</a:t>
            </a:r>
            <a:r>
              <a:rPr lang="en-US" dirty="0" err="1"/>
              <a:t>safestate</a:t>
            </a:r>
            <a:r>
              <a:rPr lang="en-US" dirty="0"/>
              <a:t>" check to test for possible deadlock conditions for all other pending activities, before deciding whether allocation should be allowed to continue.</a:t>
            </a:r>
          </a:p>
        </p:txBody>
      </p:sp>
    </p:spTree>
    <p:extLst>
      <p:ext uri="{BB962C8B-B14F-4D97-AF65-F5344CB8AC3E}">
        <p14:creationId xmlns:p14="http://schemas.microsoft.com/office/powerpoint/2010/main" val="1370067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555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Banker’s Algorithm</vt:lpstr>
      <vt:lpstr>What is the Banker’s Algorithm?</vt:lpstr>
      <vt:lpstr>What is a safe state?</vt:lpstr>
      <vt:lpstr>Requirements</vt:lpstr>
      <vt:lpstr>The Algorithm</vt:lpstr>
      <vt:lpstr>Example</vt:lpstr>
      <vt:lpstr>Example Continued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Banker’s Algorithm</dc:title>
  <dc:creator>Kavitha Viveganandan</dc:creator>
  <cp:lastModifiedBy>Kavitha Viveganandan</cp:lastModifiedBy>
  <cp:revision>2</cp:revision>
  <dcterms:created xsi:type="dcterms:W3CDTF">2017-12-11T00:37:03Z</dcterms:created>
  <dcterms:modified xsi:type="dcterms:W3CDTF">2017-12-11T00:52:16Z</dcterms:modified>
</cp:coreProperties>
</file>