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4"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45" d="100"/>
          <a:sy n="45" d="100"/>
        </p:scale>
        <p:origin x="53" y="9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12/10/2017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12/10/2017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12/10/2017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12/10/2017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4855-C4F1-4CEF-880C-56D47FB8D6D6}"/>
              </a:ext>
            </a:extLst>
          </p:cNvPr>
          <p:cNvSpPr>
            <a:spLocks noGrp="1"/>
          </p:cNvSpPr>
          <p:nvPr>
            <p:ph type="ctrTitle"/>
          </p:nvPr>
        </p:nvSpPr>
        <p:spPr/>
        <p:txBody>
          <a:bodyPr/>
          <a:lstStyle/>
          <a:p>
            <a:r>
              <a:rPr lang="en-US" dirty="0"/>
              <a:t>Distributed Deadlocks</a:t>
            </a:r>
          </a:p>
        </p:txBody>
      </p:sp>
      <p:sp>
        <p:nvSpPr>
          <p:cNvPr id="3" name="Subtitle 2">
            <a:extLst>
              <a:ext uri="{FF2B5EF4-FFF2-40B4-BE49-F238E27FC236}">
                <a16:creationId xmlns:a16="http://schemas.microsoft.com/office/drawing/2014/main" id="{91A2CAB4-ABD6-4E81-B832-6F2945201037}"/>
              </a:ext>
            </a:extLst>
          </p:cNvPr>
          <p:cNvSpPr>
            <a:spLocks noGrp="1"/>
          </p:cNvSpPr>
          <p:nvPr>
            <p:ph type="subTitle" idx="1"/>
          </p:nvPr>
        </p:nvSpPr>
        <p:spPr/>
        <p:txBody>
          <a:bodyPr/>
          <a:lstStyle/>
          <a:p>
            <a:r>
              <a:rPr lang="en-US" dirty="0"/>
              <a:t>Kavitha Viveganandan</a:t>
            </a:r>
          </a:p>
          <a:p>
            <a:r>
              <a:rPr lang="en-US" dirty="0"/>
              <a:t>CS249</a:t>
            </a:r>
          </a:p>
        </p:txBody>
      </p:sp>
    </p:spTree>
    <p:extLst>
      <p:ext uri="{BB962C8B-B14F-4D97-AF65-F5344CB8AC3E}">
        <p14:creationId xmlns:p14="http://schemas.microsoft.com/office/powerpoint/2010/main" val="315293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E5BF-DEEA-43E8-8299-7CACEB21DA19}"/>
              </a:ext>
            </a:extLst>
          </p:cNvPr>
          <p:cNvSpPr>
            <a:spLocks noGrp="1"/>
          </p:cNvSpPr>
          <p:nvPr>
            <p:ph type="title"/>
          </p:nvPr>
        </p:nvSpPr>
        <p:spPr/>
        <p:txBody>
          <a:bodyPr/>
          <a:lstStyle/>
          <a:p>
            <a:r>
              <a:rPr lang="en-US" dirty="0"/>
              <a:t>What are deadlocks?</a:t>
            </a:r>
          </a:p>
        </p:txBody>
      </p:sp>
      <p:sp>
        <p:nvSpPr>
          <p:cNvPr id="5" name="Content Placeholder 4">
            <a:extLst>
              <a:ext uri="{FF2B5EF4-FFF2-40B4-BE49-F238E27FC236}">
                <a16:creationId xmlns:a16="http://schemas.microsoft.com/office/drawing/2014/main" id="{7041A2E2-67CC-47EE-85AE-1E18801E8FAA}"/>
              </a:ext>
            </a:extLst>
          </p:cNvPr>
          <p:cNvSpPr>
            <a:spLocks noGrp="1"/>
          </p:cNvSpPr>
          <p:nvPr>
            <p:ph idx="1"/>
          </p:nvPr>
        </p:nvSpPr>
        <p:spPr>
          <a:xfrm>
            <a:off x="1103312" y="2052918"/>
            <a:ext cx="8946541" cy="4195481"/>
          </a:xfrm>
        </p:spPr>
        <p:txBody>
          <a:bodyPr/>
          <a:lstStyle/>
          <a:p>
            <a:r>
              <a:rPr lang="en-US" i="1" dirty="0"/>
              <a:t>A set of processes is deadlocked if each process in the set is waiting for an event that only another process in the set can cause.</a:t>
            </a:r>
          </a:p>
          <a:p>
            <a:r>
              <a:rPr lang="en-US" dirty="0"/>
              <a:t>Because all the processes are waiting, none of them will ever cause any of the events that could wake up any of the other members of the set, and all the processes continue to wait forever. </a:t>
            </a:r>
          </a:p>
          <a:p>
            <a:r>
              <a:rPr lang="en-US" dirty="0"/>
              <a:t>None of the processes can run, none of them can release any resources, and none of them can be awakened.</a:t>
            </a:r>
          </a:p>
          <a:p>
            <a:r>
              <a:rPr lang="en-US" dirty="0"/>
              <a:t>This result holds for any kind of resource, including both hardware and software.</a:t>
            </a:r>
          </a:p>
          <a:p>
            <a:endParaRPr lang="en-US" dirty="0"/>
          </a:p>
        </p:txBody>
      </p:sp>
      <p:pic>
        <p:nvPicPr>
          <p:cNvPr id="1028" name="Picture 4" descr="Figure 1. Deadlock">
            <a:extLst>
              <a:ext uri="{FF2B5EF4-FFF2-40B4-BE49-F238E27FC236}">
                <a16:creationId xmlns:a16="http://schemas.microsoft.com/office/drawing/2014/main" id="{C42DDBB4-DFD2-4B86-8125-537B1B087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269" y="3704869"/>
            <a:ext cx="2980972" cy="2861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91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C64ED-2903-439B-B7D7-BEB298A183FB}"/>
              </a:ext>
            </a:extLst>
          </p:cNvPr>
          <p:cNvSpPr>
            <a:spLocks noGrp="1"/>
          </p:cNvSpPr>
          <p:nvPr>
            <p:ph type="title"/>
          </p:nvPr>
        </p:nvSpPr>
        <p:spPr/>
        <p:txBody>
          <a:bodyPr/>
          <a:lstStyle/>
          <a:p>
            <a:r>
              <a:rPr lang="en-US" dirty="0"/>
              <a:t>What conditions need to be met to have a deadlock?</a:t>
            </a:r>
          </a:p>
        </p:txBody>
      </p:sp>
      <p:sp>
        <p:nvSpPr>
          <p:cNvPr id="3" name="Content Placeholder 2">
            <a:extLst>
              <a:ext uri="{FF2B5EF4-FFF2-40B4-BE49-F238E27FC236}">
                <a16:creationId xmlns:a16="http://schemas.microsoft.com/office/drawing/2014/main" id="{C6180FE7-547E-4093-B974-C019B25BB47C}"/>
              </a:ext>
            </a:extLst>
          </p:cNvPr>
          <p:cNvSpPr>
            <a:spLocks noGrp="1"/>
          </p:cNvSpPr>
          <p:nvPr>
            <p:ph idx="1"/>
          </p:nvPr>
        </p:nvSpPr>
        <p:spPr/>
        <p:txBody>
          <a:bodyPr/>
          <a:lstStyle/>
          <a:p>
            <a:r>
              <a:rPr lang="en-US" dirty="0"/>
              <a:t>Mutual Exclusion: A resource can be held by at most one process.</a:t>
            </a:r>
          </a:p>
          <a:p>
            <a:r>
              <a:rPr lang="en-US" dirty="0"/>
              <a:t>Hold and wait: Processes that already hold resources can wait for another resource.</a:t>
            </a:r>
          </a:p>
          <a:p>
            <a:r>
              <a:rPr lang="en-US" dirty="0"/>
              <a:t>No Preemption: A resource, once granted, cannot be taken away.</a:t>
            </a:r>
          </a:p>
          <a:p>
            <a:r>
              <a:rPr lang="en-US" dirty="0"/>
              <a:t>Circular Wait: Two or more processes are waiting for resources held by one of the other processes.</a:t>
            </a:r>
          </a:p>
        </p:txBody>
      </p:sp>
    </p:spTree>
    <p:extLst>
      <p:ext uri="{BB962C8B-B14F-4D97-AF65-F5344CB8AC3E}">
        <p14:creationId xmlns:p14="http://schemas.microsoft.com/office/powerpoint/2010/main" val="158340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31D0-A5AF-41CA-8313-174D74C73854}"/>
              </a:ext>
            </a:extLst>
          </p:cNvPr>
          <p:cNvSpPr>
            <a:spLocks noGrp="1"/>
          </p:cNvSpPr>
          <p:nvPr>
            <p:ph type="title"/>
          </p:nvPr>
        </p:nvSpPr>
        <p:spPr/>
        <p:txBody>
          <a:bodyPr/>
          <a:lstStyle/>
          <a:p>
            <a:r>
              <a:rPr lang="en-US" dirty="0"/>
              <a:t>Deadlock in distributed systems</a:t>
            </a:r>
          </a:p>
        </p:txBody>
      </p:sp>
      <p:sp>
        <p:nvSpPr>
          <p:cNvPr id="3" name="Content Placeholder 2">
            <a:extLst>
              <a:ext uri="{FF2B5EF4-FFF2-40B4-BE49-F238E27FC236}">
                <a16:creationId xmlns:a16="http://schemas.microsoft.com/office/drawing/2014/main" id="{2A479F73-5A6A-4912-BFD9-AEEF1FB77EBD}"/>
              </a:ext>
            </a:extLst>
          </p:cNvPr>
          <p:cNvSpPr>
            <a:spLocks noGrp="1"/>
          </p:cNvSpPr>
          <p:nvPr>
            <p:ph idx="1"/>
          </p:nvPr>
        </p:nvSpPr>
        <p:spPr/>
        <p:txBody>
          <a:bodyPr/>
          <a:lstStyle/>
          <a:p>
            <a:r>
              <a:rPr lang="en-US" dirty="0"/>
              <a:t>Same conditions apply in a distributed system</a:t>
            </a:r>
          </a:p>
          <a:p>
            <a:r>
              <a:rPr lang="en-US" dirty="0"/>
              <a:t>Harder to detect in a distributed system</a:t>
            </a:r>
          </a:p>
          <a:p>
            <a:r>
              <a:rPr lang="en-US" dirty="0"/>
              <a:t>Four strategies can be used to handle deadlock:</a:t>
            </a:r>
          </a:p>
          <a:p>
            <a:pPr lvl="1"/>
            <a:r>
              <a:rPr lang="en-US" dirty="0"/>
              <a:t>Ignorance:  ignore the problem; assume that a deadlock will never occur.</a:t>
            </a:r>
          </a:p>
          <a:p>
            <a:pPr lvl="1"/>
            <a:r>
              <a:rPr lang="en-US" dirty="0"/>
              <a:t>Detection: let a deadlock occur, detect it, and then deal with it by aborting and later restarting a process that causes deadlock.</a:t>
            </a:r>
          </a:p>
          <a:p>
            <a:pPr lvl="1"/>
            <a:r>
              <a:rPr lang="en-US" dirty="0"/>
              <a:t>Prevention: make a deadlock impossible by granting requests so that one of the necessary conditions for deadlock does not hold.</a:t>
            </a:r>
          </a:p>
          <a:p>
            <a:pPr lvl="1"/>
            <a:r>
              <a:rPr lang="en-US" dirty="0"/>
              <a:t>Avoidance: choose resource allocation carefully so that deadlock will not occur. </a:t>
            </a:r>
          </a:p>
        </p:txBody>
      </p:sp>
    </p:spTree>
    <p:extLst>
      <p:ext uri="{BB962C8B-B14F-4D97-AF65-F5344CB8AC3E}">
        <p14:creationId xmlns:p14="http://schemas.microsoft.com/office/powerpoint/2010/main" val="116139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C8BF-D290-4308-AFBE-509FC98D964A}"/>
              </a:ext>
            </a:extLst>
          </p:cNvPr>
          <p:cNvSpPr>
            <a:spLocks noGrp="1"/>
          </p:cNvSpPr>
          <p:nvPr>
            <p:ph type="title"/>
          </p:nvPr>
        </p:nvSpPr>
        <p:spPr/>
        <p:txBody>
          <a:bodyPr/>
          <a:lstStyle/>
          <a:p>
            <a:r>
              <a:rPr lang="en-US" dirty="0"/>
              <a:t>Deadlock Detection</a:t>
            </a:r>
          </a:p>
        </p:txBody>
      </p:sp>
      <p:sp>
        <p:nvSpPr>
          <p:cNvPr id="3" name="Content Placeholder 2">
            <a:extLst>
              <a:ext uri="{FF2B5EF4-FFF2-40B4-BE49-F238E27FC236}">
                <a16:creationId xmlns:a16="http://schemas.microsoft.com/office/drawing/2014/main" id="{05081AB7-F2C8-496C-878E-3E95CCB499A6}"/>
              </a:ext>
            </a:extLst>
          </p:cNvPr>
          <p:cNvSpPr>
            <a:spLocks noGrp="1"/>
          </p:cNvSpPr>
          <p:nvPr>
            <p:ph idx="1"/>
          </p:nvPr>
        </p:nvSpPr>
        <p:spPr/>
        <p:txBody>
          <a:bodyPr/>
          <a:lstStyle/>
          <a:p>
            <a:r>
              <a:rPr lang="en-US" dirty="0"/>
              <a:t>When deadlock detection and recovery technique is used, the system does not attempt to prevent deadlocks from occurring</a:t>
            </a:r>
            <a:r>
              <a:rPr lang="en-US" baseline="30000" dirty="0"/>
              <a:t>[6,7]</a:t>
            </a:r>
            <a:r>
              <a:rPr lang="en-US" dirty="0"/>
              <a:t>. Instead, it lets them occur, tries to detect when this happens, and then takes some action to recover after the fact.</a:t>
            </a:r>
          </a:p>
          <a:p>
            <a:r>
              <a:rPr lang="en-US" dirty="0"/>
              <a:t>An algorithm for detecting deadlocks in a distributed system was proposed by </a:t>
            </a:r>
            <a:r>
              <a:rPr lang="en-US" dirty="0" err="1"/>
              <a:t>Chandy</a:t>
            </a:r>
            <a:r>
              <a:rPr lang="en-US" dirty="0"/>
              <a:t>, </a:t>
            </a:r>
            <a:r>
              <a:rPr lang="en-US" dirty="0" err="1"/>
              <a:t>Misra</a:t>
            </a:r>
            <a:r>
              <a:rPr lang="en-US" dirty="0"/>
              <a:t>, and Haas in 1983</a:t>
            </a:r>
          </a:p>
          <a:p>
            <a:endParaRPr lang="en-US" dirty="0"/>
          </a:p>
        </p:txBody>
      </p:sp>
    </p:spTree>
    <p:extLst>
      <p:ext uri="{BB962C8B-B14F-4D97-AF65-F5344CB8AC3E}">
        <p14:creationId xmlns:p14="http://schemas.microsoft.com/office/powerpoint/2010/main" val="87744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4846-F780-4648-835E-B7CB6E68B5DE}"/>
              </a:ext>
            </a:extLst>
          </p:cNvPr>
          <p:cNvSpPr>
            <a:spLocks noGrp="1"/>
          </p:cNvSpPr>
          <p:nvPr>
            <p:ph type="title"/>
          </p:nvPr>
        </p:nvSpPr>
        <p:spPr/>
        <p:txBody>
          <a:bodyPr/>
          <a:lstStyle/>
          <a:p>
            <a:r>
              <a:rPr lang="en-US" dirty="0" err="1"/>
              <a:t>Chandy</a:t>
            </a:r>
            <a:r>
              <a:rPr lang="en-US" dirty="0"/>
              <a:t>-</a:t>
            </a:r>
            <a:r>
              <a:rPr lang="en-US" dirty="0" err="1"/>
              <a:t>Misra</a:t>
            </a:r>
            <a:r>
              <a:rPr lang="en-US" dirty="0"/>
              <a:t>-Haas algorithm</a:t>
            </a:r>
          </a:p>
        </p:txBody>
      </p:sp>
      <p:sp>
        <p:nvSpPr>
          <p:cNvPr id="3" name="Content Placeholder 2">
            <a:extLst>
              <a:ext uri="{FF2B5EF4-FFF2-40B4-BE49-F238E27FC236}">
                <a16:creationId xmlns:a16="http://schemas.microsoft.com/office/drawing/2014/main" id="{0A220630-037D-4554-B37F-0FE2557502BC}"/>
              </a:ext>
            </a:extLst>
          </p:cNvPr>
          <p:cNvSpPr>
            <a:spLocks noGrp="1"/>
          </p:cNvSpPr>
          <p:nvPr>
            <p:ph idx="1"/>
          </p:nvPr>
        </p:nvSpPr>
        <p:spPr/>
        <p:txBody>
          <a:bodyPr>
            <a:normAutofit fontScale="85000" lnSpcReduction="10000"/>
          </a:bodyPr>
          <a:lstStyle/>
          <a:p>
            <a:r>
              <a:rPr lang="en-US" dirty="0"/>
              <a:t>When a process has to wait for a resource, a probe message is sent to the process holding that resource.</a:t>
            </a:r>
          </a:p>
          <a:p>
            <a:r>
              <a:rPr lang="en-US" dirty="0"/>
              <a:t>The probe message contains three components: the process ID that blocked, the process ID that is sending the request, and the destination.</a:t>
            </a:r>
          </a:p>
          <a:p>
            <a:r>
              <a:rPr lang="en-US" dirty="0"/>
              <a:t>When a process receives the probe: if the process itself is waiting on a resource, it updates the sending and destination fields of the message and forwards it to the resource holder.</a:t>
            </a:r>
          </a:p>
          <a:p>
            <a:r>
              <a:rPr lang="en-US" dirty="0"/>
              <a:t>If it is waiting on multiple resources, a message is sent to each process holding the resources. This process continues as long as processes are waiting for resources. </a:t>
            </a:r>
          </a:p>
          <a:p>
            <a:r>
              <a:rPr lang="en-US" dirty="0"/>
              <a:t>If the originator gets a message and sees its own process number in the blocked field of the message, it knows that a cycle has been taken and deadlock exists. In this case, some process (transaction) will have to die. The sender may choose to commit suicide and abort itself or an election algorithm may be used to determine an alternate victim (e.g., youngest process, oldest process, …).</a:t>
            </a:r>
          </a:p>
        </p:txBody>
      </p:sp>
    </p:spTree>
    <p:extLst>
      <p:ext uri="{BB962C8B-B14F-4D97-AF65-F5344CB8AC3E}">
        <p14:creationId xmlns:p14="http://schemas.microsoft.com/office/powerpoint/2010/main" val="254784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1AC0-3C33-44B5-A648-B4CE979E73AA}"/>
              </a:ext>
            </a:extLst>
          </p:cNvPr>
          <p:cNvSpPr>
            <a:spLocks noGrp="1"/>
          </p:cNvSpPr>
          <p:nvPr>
            <p:ph type="title"/>
          </p:nvPr>
        </p:nvSpPr>
        <p:spPr/>
        <p:txBody>
          <a:bodyPr/>
          <a:lstStyle/>
          <a:p>
            <a:r>
              <a:rPr lang="en-US" dirty="0"/>
              <a:t>Deadlock Handling Strategy</a:t>
            </a:r>
          </a:p>
        </p:txBody>
      </p:sp>
      <p:sp>
        <p:nvSpPr>
          <p:cNvPr id="3" name="Content Placeholder 2">
            <a:extLst>
              <a:ext uri="{FF2B5EF4-FFF2-40B4-BE49-F238E27FC236}">
                <a16:creationId xmlns:a16="http://schemas.microsoft.com/office/drawing/2014/main" id="{B35FFD9C-F7CA-4870-A834-8A59A9BE3B8D}"/>
              </a:ext>
            </a:extLst>
          </p:cNvPr>
          <p:cNvSpPr>
            <a:spLocks noGrp="1"/>
          </p:cNvSpPr>
          <p:nvPr>
            <p:ph idx="1"/>
          </p:nvPr>
        </p:nvSpPr>
        <p:spPr/>
        <p:txBody>
          <a:bodyPr/>
          <a:lstStyle/>
          <a:p>
            <a:r>
              <a:rPr lang="en-US" dirty="0"/>
              <a:t>Deadlock problem can be dealt with in one of three ways:</a:t>
            </a:r>
          </a:p>
          <a:p>
            <a:pPr lvl="1"/>
            <a:r>
              <a:rPr lang="en-US" dirty="0"/>
              <a:t>Use a protocol to prevent or avoid deadlocks ensuring that the system will never enter a deadlock state </a:t>
            </a:r>
          </a:p>
          <a:p>
            <a:pPr lvl="1"/>
            <a:r>
              <a:rPr lang="en-US" dirty="0"/>
              <a:t>Allow the system to enter a deadlock state, detect it and recover </a:t>
            </a:r>
          </a:p>
          <a:p>
            <a:pPr lvl="1"/>
            <a:r>
              <a:rPr lang="en-US" dirty="0"/>
              <a:t>Ignore the problem altogether and pretend that deadlocks never occur in the system. (used by most operating systems, including Linux and Windows)</a:t>
            </a:r>
          </a:p>
          <a:p>
            <a:pPr lvl="1"/>
            <a:r>
              <a:rPr lang="en-US" dirty="0"/>
              <a:t>To ensure that deadlocks never occur, the system can use either deadlock prevention or a deadlock avoidance scheme</a:t>
            </a:r>
          </a:p>
        </p:txBody>
      </p:sp>
    </p:spTree>
    <p:extLst>
      <p:ext uri="{BB962C8B-B14F-4D97-AF65-F5344CB8AC3E}">
        <p14:creationId xmlns:p14="http://schemas.microsoft.com/office/powerpoint/2010/main" val="47140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55F9-E2AD-46F8-A4A4-113CA0AA30C3}"/>
              </a:ext>
            </a:extLst>
          </p:cNvPr>
          <p:cNvSpPr>
            <a:spLocks noGrp="1"/>
          </p:cNvSpPr>
          <p:nvPr>
            <p:ph type="title"/>
          </p:nvPr>
        </p:nvSpPr>
        <p:spPr/>
        <p:txBody>
          <a:bodyPr/>
          <a:lstStyle/>
          <a:p>
            <a:r>
              <a:rPr lang="en-US" dirty="0"/>
              <a:t>Deadlock Prevention</a:t>
            </a:r>
          </a:p>
        </p:txBody>
      </p:sp>
      <p:sp>
        <p:nvSpPr>
          <p:cNvPr id="3" name="Content Placeholder 2">
            <a:extLst>
              <a:ext uri="{FF2B5EF4-FFF2-40B4-BE49-F238E27FC236}">
                <a16:creationId xmlns:a16="http://schemas.microsoft.com/office/drawing/2014/main" id="{D9C96A5B-E096-4305-8A3D-9338678E2304}"/>
              </a:ext>
            </a:extLst>
          </p:cNvPr>
          <p:cNvSpPr>
            <a:spLocks noGrp="1"/>
          </p:cNvSpPr>
          <p:nvPr>
            <p:ph idx="1"/>
          </p:nvPr>
        </p:nvSpPr>
        <p:spPr/>
        <p:txBody>
          <a:bodyPr>
            <a:normAutofit fontScale="92500" lnSpcReduction="10000"/>
          </a:bodyPr>
          <a:lstStyle/>
          <a:p>
            <a:r>
              <a:rPr lang="en-US" dirty="0"/>
              <a:t>By ensuring that at least one of these conditions cannot hold, we can prevent the occurrence of a deadlock</a:t>
            </a:r>
          </a:p>
          <a:p>
            <a:r>
              <a:rPr lang="en-US" dirty="0"/>
              <a:t>Mutual Exclusion: Allow a resource to be held (used) by more than one process at a time. If a resource can be shared then there is no need for mutual exclusion and deadlock cannot occur. Too often, however, a process requires mutual exclusion for a resource because the resource is some object that will be modified by the process.</a:t>
            </a:r>
          </a:p>
          <a:p>
            <a:r>
              <a:rPr lang="en-US" dirty="0"/>
              <a:t>Hold and Wait: Require all processes to request all their resources before starting execution. If everything is available, the process will be allocated whatever it needs and can run to completion. If one or more resources are busy, nothing will be allocated and the process would just wait.</a:t>
            </a:r>
          </a:p>
          <a:p>
            <a:pPr lvl="1"/>
            <a:r>
              <a:rPr lang="en-US" dirty="0"/>
              <a:t>An immediate problem with this approach is that many processes do not know how many resources they will need until they have started running</a:t>
            </a:r>
          </a:p>
        </p:txBody>
      </p:sp>
    </p:spTree>
    <p:extLst>
      <p:ext uri="{BB962C8B-B14F-4D97-AF65-F5344CB8AC3E}">
        <p14:creationId xmlns:p14="http://schemas.microsoft.com/office/powerpoint/2010/main" val="389700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3956-7C59-4FFD-9F32-8ABBF338C68A}"/>
              </a:ext>
            </a:extLst>
          </p:cNvPr>
          <p:cNvSpPr>
            <a:spLocks noGrp="1"/>
          </p:cNvSpPr>
          <p:nvPr>
            <p:ph type="title"/>
          </p:nvPr>
        </p:nvSpPr>
        <p:spPr/>
        <p:txBody>
          <a:bodyPr/>
          <a:lstStyle/>
          <a:p>
            <a:r>
              <a:rPr lang="en-US" dirty="0"/>
              <a:t>Deadlock Prevention</a:t>
            </a:r>
          </a:p>
        </p:txBody>
      </p:sp>
      <p:sp>
        <p:nvSpPr>
          <p:cNvPr id="3" name="Content Placeholder 2">
            <a:extLst>
              <a:ext uri="{FF2B5EF4-FFF2-40B4-BE49-F238E27FC236}">
                <a16:creationId xmlns:a16="http://schemas.microsoft.com/office/drawing/2014/main" id="{0B9A5657-BF6F-4A67-8FDF-428AE2547684}"/>
              </a:ext>
            </a:extLst>
          </p:cNvPr>
          <p:cNvSpPr>
            <a:spLocks noGrp="1"/>
          </p:cNvSpPr>
          <p:nvPr>
            <p:ph idx="1"/>
          </p:nvPr>
        </p:nvSpPr>
        <p:spPr/>
        <p:txBody>
          <a:bodyPr/>
          <a:lstStyle/>
          <a:p>
            <a:r>
              <a:rPr lang="en-US" dirty="0"/>
              <a:t>No Preemption: If a process has been assigned the printer and is in the middle of printing its output, forcibly taking away the printer because a needed plotter is not available is tricky at best and impossible at worst.  (Difficult to deal with this condition)</a:t>
            </a:r>
          </a:p>
          <a:p>
            <a:r>
              <a:rPr lang="en-US" dirty="0"/>
              <a:t>Circular wait: One way to ensure that this condition never holds is to impose a total ordering of all resource types and to require that each process requests resources in an increasing order of enumeration.</a:t>
            </a:r>
          </a:p>
          <a:p>
            <a:pPr lvl="1"/>
            <a:r>
              <a:rPr lang="en-US" dirty="0"/>
              <a:t>it may be impossible to find an ordering that satisfies everyone.</a:t>
            </a:r>
          </a:p>
        </p:txBody>
      </p:sp>
    </p:spTree>
    <p:extLst>
      <p:ext uri="{BB962C8B-B14F-4D97-AF65-F5344CB8AC3E}">
        <p14:creationId xmlns:p14="http://schemas.microsoft.com/office/powerpoint/2010/main" val="64377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TotalTime>
  <Words>656</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Distributed Deadlocks</vt:lpstr>
      <vt:lpstr>What are deadlocks?</vt:lpstr>
      <vt:lpstr>What conditions need to be met to have a deadlock?</vt:lpstr>
      <vt:lpstr>Deadlock in distributed systems</vt:lpstr>
      <vt:lpstr>Deadlock Detection</vt:lpstr>
      <vt:lpstr>Chandy-Misra-Haas algorithm</vt:lpstr>
      <vt:lpstr>Deadlock Handling Strategy</vt:lpstr>
      <vt:lpstr>Deadlock Prevention</vt:lpstr>
      <vt:lpstr>Deadlock Prevention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Deadlocks</dc:title>
  <dc:creator>Kavitha Viveganandan</dc:creator>
  <cp:lastModifiedBy>Kavitha Viveganandan</cp:lastModifiedBy>
  <cp:revision>4</cp:revision>
  <dcterms:created xsi:type="dcterms:W3CDTF">2017-12-10T23:33:36Z</dcterms:created>
  <dcterms:modified xsi:type="dcterms:W3CDTF">2017-12-11T00:36:36Z</dcterms:modified>
</cp:coreProperties>
</file>