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513840"/>
          </a:xfrm>
          <a:prstGeom prst="rect"/>
          <a:noFill/>
        </p:spPr>
        <p:txBody>
          <a:bodyPr rtlCol="0" wrap="square">
            <a:spAutoFit/>
          </a:bodyPr>
          <a:p>
            <a:r>
              <a:rPr sz="2400" lang="en-US"/>
              <a:t>STUDENT NAME:</a:t>
            </a:r>
            <a:r>
              <a:rPr altLang="en-IN" sz="2400" lang="en-US"/>
              <a:t>S</a:t>
            </a:r>
            <a:r>
              <a:rPr altLang="en-IN" sz="2400" lang="en-US"/>
              <a:t>.</a:t>
            </a:r>
            <a:r>
              <a:rPr altLang="en-IN" sz="2400" lang="en-US"/>
              <a:t>k</a:t>
            </a:r>
            <a:r>
              <a:rPr altLang="en-IN" sz="2400" lang="en-US"/>
              <a:t>a</a:t>
            </a:r>
            <a:r>
              <a:rPr altLang="en-IN" sz="2400" lang="en-US"/>
              <a:t>v</a:t>
            </a:r>
            <a:r>
              <a:rPr altLang="en-IN" sz="2400" lang="en-US"/>
              <a:t>i</a:t>
            </a:r>
            <a:r>
              <a:rPr altLang="en-IN" sz="2400" lang="en-US"/>
              <a:t>tha</a:t>
            </a:r>
            <a:r>
              <a:rPr altLang="en-IN" sz="2400" lang="en-US"/>
              <a:t> </a:t>
            </a:r>
            <a:endParaRPr dirty="0" sz="2400" lang="en-US"/>
          </a:p>
          <a:p>
            <a:r>
              <a:rPr dirty="0" sz="2400" lang="en-US"/>
              <a:t>REGISTER NO:</a:t>
            </a:r>
            <a:r>
              <a:rPr altLang="en-IN" dirty="0" sz="2400" lang="en-US"/>
              <a:t>3</a:t>
            </a:r>
            <a:r>
              <a:rPr altLang="en-IN" dirty="0" sz="2400" lang="en-US"/>
              <a:t>1</a:t>
            </a:r>
            <a:r>
              <a:rPr altLang="en-IN" dirty="0" sz="2400" lang="en-US"/>
              <a:t>2</a:t>
            </a:r>
            <a:r>
              <a:rPr altLang="en-IN" dirty="0" sz="2400" lang="en-US"/>
              <a:t>2</a:t>
            </a:r>
            <a:r>
              <a:rPr altLang="en-IN" dirty="0" sz="2400" lang="en-US"/>
              <a:t>0</a:t>
            </a:r>
            <a:r>
              <a:rPr altLang="en-IN" dirty="0" sz="2400" lang="en-US"/>
              <a:t>7</a:t>
            </a:r>
            <a:r>
              <a:rPr altLang="en-IN" dirty="0" sz="2400" lang="en-US"/>
              <a:t>9</a:t>
            </a:r>
            <a:r>
              <a:rPr altLang="en-IN" dirty="0" sz="2400" lang="en-US"/>
              <a:t>4</a:t>
            </a:r>
            <a:r>
              <a:rPr altLang="en-IN" dirty="0" sz="2400" lang="en-US"/>
              <a:t>0</a:t>
            </a:r>
            <a:endParaRPr altLang="en-US" lang="zh-CN"/>
          </a:p>
          <a:p>
            <a:r>
              <a:rPr dirty="0" sz="2400" lang="en-US"/>
              <a:t>DEPARTMENT:</a:t>
            </a:r>
            <a:r>
              <a:rPr altLang="en-IN" dirty="0" sz="2400" lang="en-US"/>
              <a:t>B</a:t>
            </a:r>
            <a:r>
              <a:rPr altLang="en-IN" dirty="0" sz="2400" lang="en-US"/>
              <a:t>.</a:t>
            </a:r>
            <a:r>
              <a:rPr altLang="en-IN" dirty="0" sz="2400" lang="en-US"/>
              <a:t>c</a:t>
            </a:r>
            <a:r>
              <a:rPr altLang="en-IN" dirty="0" sz="2400" lang="en-US"/>
              <a:t>o</a:t>
            </a:r>
            <a:r>
              <a:rPr altLang="en-IN" dirty="0" sz="2400" lang="en-US"/>
              <a:t>m</a:t>
            </a:r>
            <a:r>
              <a:rPr altLang="en-IN" dirty="0" sz="2400" lang="en-US"/>
              <a:t>(</a:t>
            </a:r>
            <a:r>
              <a:rPr altLang="en-IN" dirty="0" sz="2400" lang="en-US"/>
              <a:t>General</a:t>
            </a:r>
            <a:r>
              <a:rPr altLang="en-IN" dirty="0" sz="2400" lang="en-US"/>
              <a:t>)</a:t>
            </a:r>
            <a:endParaRPr altLang="en-US" lang="zh-CN"/>
          </a:p>
          <a:p>
            <a:r>
              <a:rPr dirty="0" sz="2400" lang="en-US"/>
              <a:t> </a:t>
            </a:r>
            <a:r>
              <a:rPr altLang="en-IN" dirty="0" sz="2400" lang="en-US"/>
              <a:t>CO</a:t>
            </a:r>
            <a:r>
              <a:rPr altLang="en-IN" dirty="0" sz="2400" lang="en-US"/>
              <a:t>L</a:t>
            </a:r>
            <a:r>
              <a:rPr altLang="en-IN" dirty="0" sz="2400" lang="en-US"/>
              <a:t>L</a:t>
            </a:r>
            <a:r>
              <a:rPr altLang="en-IN" dirty="0" sz="2400" lang="en-US"/>
              <a:t>EGE</a:t>
            </a:r>
            <a:r>
              <a:rPr altLang="en-IN" dirty="0" sz="2400" lang="en-US"/>
              <a:t>:</a:t>
            </a:r>
            <a:r>
              <a:rPr altLang="en-IN" dirty="0" sz="2400" lang="en-US"/>
              <a:t>T</a:t>
            </a:r>
            <a:r>
              <a:rPr altLang="en-IN" dirty="0" sz="2400" lang="en-US"/>
              <a:t>h</a:t>
            </a:r>
            <a:r>
              <a:rPr altLang="en-IN" dirty="0" sz="2400" lang="en-US"/>
              <a:t>e</a:t>
            </a:r>
            <a:r>
              <a:rPr altLang="en-IN" dirty="0" sz="2400" lang="en-US"/>
              <a:t> </a:t>
            </a:r>
            <a:r>
              <a:rPr altLang="en-IN" dirty="0" sz="2400" lang="en-US"/>
              <a:t>Q</a:t>
            </a:r>
            <a:r>
              <a:rPr altLang="en-IN" dirty="0" sz="2400" lang="en-US"/>
              <a:t>u</a:t>
            </a:r>
            <a:r>
              <a:rPr altLang="en-IN" dirty="0" sz="2400" lang="en-US"/>
              <a:t>a</a:t>
            </a:r>
            <a:r>
              <a:rPr altLang="en-IN" dirty="0" sz="2400" lang="en-US"/>
              <a:t>i</a:t>
            </a:r>
            <a:r>
              <a:rPr altLang="en-IN" dirty="0" sz="2400" lang="en-US"/>
              <a:t>d</a:t>
            </a:r>
            <a:r>
              <a:rPr altLang="en-IN" dirty="0" sz="2400" lang="en-US"/>
              <a:t>e</a:t>
            </a:r>
            <a:r>
              <a:rPr altLang="en-IN" dirty="0" sz="2400" lang="en-US"/>
              <a:t> </a:t>
            </a:r>
            <a:r>
              <a:rPr altLang="en-IN" dirty="0" sz="2400" lang="en-US"/>
              <a:t>M</a:t>
            </a:r>
            <a:r>
              <a:rPr altLang="en-IN" dirty="0" sz="2400" lang="en-US"/>
              <a:t>i</a:t>
            </a:r>
            <a:r>
              <a:rPr altLang="en-IN" dirty="0" sz="2400" lang="en-US"/>
              <a:t>l</a:t>
            </a:r>
            <a:r>
              <a:rPr altLang="en-IN" dirty="0" sz="2400" lang="en-US"/>
              <a:t>l</a:t>
            </a:r>
            <a:r>
              <a:rPr altLang="en-IN" dirty="0" sz="2400" lang="en-US"/>
              <a:t>e</a:t>
            </a:r>
            <a:r>
              <a:rPr altLang="en-IN" dirty="0" sz="2400" lang="en-US"/>
              <a:t>t</a:t>
            </a:r>
            <a:r>
              <a:rPr altLang="en-IN" dirty="0" sz="2400" lang="en-US"/>
              <a:t>h</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a:t>
            </a:r>
            <a:r>
              <a:rPr altLang="en-IN" dirty="0" sz="2400" lang="en-US"/>
              <a:t>g</a:t>
            </a:r>
            <a:r>
              <a:rPr altLang="en-IN" dirty="0" sz="2400" lang="en-US"/>
              <a:t>e</a:t>
            </a:r>
            <a:r>
              <a:rPr altLang="en-IN" dirty="0" sz="2400" lang="en-US"/>
              <a:t> </a:t>
            </a:r>
            <a:r>
              <a:rPr altLang="en-IN" dirty="0" sz="2400" lang="en-US"/>
              <a:t>F</a:t>
            </a:r>
            <a:r>
              <a:rPr altLang="en-IN" dirty="0" sz="2400" lang="en-US"/>
              <a:t>o</a:t>
            </a:r>
            <a:r>
              <a:rPr altLang="en-IN" dirty="0" sz="2400" lang="en-US"/>
              <a:t>r</a:t>
            </a:r>
            <a:r>
              <a:rPr altLang="en-IN" dirty="0" sz="2400" lang="en-US"/>
              <a:t> </a:t>
            </a:r>
            <a:r>
              <a:rPr altLang="en-IN" dirty="0" sz="2400" lang="en-US"/>
              <a:t>M</a:t>
            </a:r>
            <a:r>
              <a:rPr altLang="en-IN" dirty="0" sz="2400" lang="en-US"/>
              <a:t>e</a:t>
            </a:r>
            <a:r>
              <a:rPr altLang="en-IN" dirty="0" sz="2400" lang="en-US"/>
              <a:t>n</a:t>
            </a:r>
            <a:r>
              <a:rPr altLang="en-IN" dirty="0" sz="2400" lang="en-US"/>
              <a:t>,</a:t>
            </a:r>
            <a:r>
              <a:rPr altLang="en-IN" dirty="0" sz="2400" lang="en-US"/>
              <a:t> </a:t>
            </a:r>
            <a:r>
              <a:rPr altLang="en-IN" dirty="0" sz="2400" lang="en-US"/>
              <a:t>Medavakk</a:t>
            </a:r>
            <a:r>
              <a:rPr altLang="en-IN" dirty="0" sz="2400" lang="en-US"/>
              <a:t>a</a:t>
            </a:r>
            <a:r>
              <a:rPr altLang="en-IN" dirty="0" sz="2400" lang="en-US"/>
              <a:t>m</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1" name=""/>
          <p:cNvSpPr txBox="1"/>
          <p:nvPr/>
        </p:nvSpPr>
        <p:spPr>
          <a:xfrm>
            <a:off x="1523999" y="1532844"/>
            <a:ext cx="4572000" cy="5539740"/>
          </a:xfrm>
          <a:prstGeom prst="rect"/>
        </p:spPr>
        <p:txBody>
          <a:bodyPr rtlCol="0" wrap="square">
            <a:spAutoFit/>
          </a:bodyPr>
          <a:p>
            <a:r>
              <a:rPr sz="2800" lang="en-IN">
                <a:solidFill>
                  <a:srgbClr val="000000"/>
                </a:solidFill>
              </a:rPr>
              <a:t>Modeling involves making a representation of something. Creating a tiny, functioning volcano is an example of modeling. Teachers use modeling when they have a class election that represents a larger one, like a presidential election. Modeling is anything that represents something else, usually on a smaller scale.</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2" name=""/>
          <p:cNvSpPr txBox="1"/>
          <p:nvPr/>
        </p:nvSpPr>
        <p:spPr>
          <a:xfrm>
            <a:off x="1439703" y="1346834"/>
            <a:ext cx="4572000" cy="5120640"/>
          </a:xfrm>
          <a:prstGeom prst="rect"/>
        </p:spPr>
        <p:txBody>
          <a:bodyPr rtlCol="0" wrap="square">
            <a:spAutoFit/>
          </a:bodyPr>
          <a:p>
            <a:r>
              <a:rPr sz="2800" lang="en-IN">
                <a:solidFill>
                  <a:srgbClr val="000000"/>
                </a:solidFill>
              </a:rPr>
              <a:t>A value proposition is a short statement that communicates why buyers should choose your products or services. It's more than just a product or service description — it's the specific solution that your business provides and the promise of value that a customer can expect you to deliver.</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1479072" y="1695449"/>
            <a:ext cx="4572000" cy="5120640"/>
          </a:xfrm>
          <a:prstGeom prst="rect"/>
        </p:spPr>
        <p:txBody>
          <a:bodyPr rtlCol="0" wrap="square">
            <a:spAutoFit/>
          </a:bodyPr>
          <a:p>
            <a:r>
              <a:rPr sz="2800" lang="en-IN">
                <a:solidFill>
                  <a:srgbClr val="000000"/>
                </a:solidFill>
              </a:rPr>
              <a:t>A problem statement is a description of an issue to be addressed. or a condition to be improved upon. It identifies the gap between the current problem and goal. The first condition of solving a problem is understanding the problem, which can be done by way of a problem statement.[1</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22250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What Is a Project Overview? A project overview is a detailed description of a project's goals and objectives, the steps to achieve these goals, and the expected outcomes. In addition, a project overview enables you to outline the project schedule, budget, necessary resources, and status.</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6" name=""/>
          <p:cNvSpPr txBox="1"/>
          <p:nvPr/>
        </p:nvSpPr>
        <p:spPr>
          <a:xfrm>
            <a:off x="920749" y="1695450"/>
            <a:ext cx="4572000" cy="16855440"/>
          </a:xfrm>
          <a:prstGeom prst="rect"/>
        </p:spPr>
        <p:txBody>
          <a:bodyPr rtlCol="0" wrap="square">
            <a:spAutoFit/>
          </a:bodyPr>
          <a:p>
            <a:r>
              <a:rPr sz="2800" lang="en-IN">
                <a:solidFill>
                  <a:srgbClr val="000000"/>
                </a:solidFill>
              </a:rPr>
              <a:t>In product development, an end user (sometimes end-user)[a] is a person who ultimately uses or is intended to ultimately use a product.[1][2][3] The end user stands in contrast to users who support or maintain the product,[4] such as sysops, system administrators, database administrators,[5] information technology (IT) experts, software professionals, and computer technicians. End users typically do not possess the technical understanding or skill of the product designers,[6] a fact easily overlooked and forgotten by designers: leading to features creating low customer satisfaction.[2] In information technology, end users are not customers in the usual sense—they are typically employees of the customer.[7] For example, if a large retail corporation buys a software package for its employees to use, even though the large retail corporation was the customer that purchased the software, the end users are the employees of the company, who will use the software at work.</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7" name=""/>
          <p:cNvSpPr txBox="1"/>
          <p:nvPr/>
        </p:nvSpPr>
        <p:spPr>
          <a:xfrm>
            <a:off x="4096000" y="3219450"/>
            <a:ext cx="4000000" cy="2186940"/>
          </a:xfrm>
          <a:prstGeom prst="rect"/>
        </p:spPr>
        <p:txBody>
          <a:bodyPr rtlCol="0" wrap="square">
            <a:spAutoFit/>
          </a:bodyPr>
          <a:p>
            <a:r>
              <a:rPr altLang="en-IN" sz="2800" lang="en-US">
                <a:solidFill>
                  <a:srgbClr val="000000"/>
                </a:solidFill>
              </a:rPr>
              <a:t>F</a:t>
            </a:r>
            <a:r>
              <a:rPr altLang="en-IN" sz="2800" lang="en-US">
                <a:solidFill>
                  <a:srgbClr val="000000"/>
                </a:solidFill>
              </a:rPr>
              <a:t>i</a:t>
            </a:r>
            <a:r>
              <a:rPr altLang="en-IN" sz="2800" lang="en-US">
                <a:solidFill>
                  <a:srgbClr val="000000"/>
                </a:solidFill>
              </a:rPr>
              <a:t>l</a:t>
            </a:r>
            <a:r>
              <a:rPr altLang="en-IN" sz="2800" lang="en-US">
                <a:solidFill>
                  <a:srgbClr val="000000"/>
                </a:solidFill>
              </a:rPr>
              <a:t>t</a:t>
            </a:r>
            <a:r>
              <a:rPr altLang="en-IN" sz="2800" lang="en-US">
                <a:solidFill>
                  <a:srgbClr val="000000"/>
                </a:solidFill>
              </a:rPr>
              <a:t>e</a:t>
            </a:r>
            <a:r>
              <a:rPr altLang="en-IN" sz="2800" lang="en-US">
                <a:solidFill>
                  <a:srgbClr val="000000"/>
                </a:solidFill>
              </a:rPr>
              <a:t>r</a:t>
            </a:r>
            <a:r>
              <a:rPr altLang="en-IN" sz="2800" lang="en-US">
                <a:solidFill>
                  <a:srgbClr val="000000"/>
                </a:solidFill>
              </a:rPr>
              <a:t>i</a:t>
            </a:r>
            <a:r>
              <a:rPr altLang="en-IN" sz="2800" lang="en-US">
                <a:solidFill>
                  <a:srgbClr val="000000"/>
                </a:solidFill>
              </a:rPr>
              <a:t>n</a:t>
            </a:r>
            <a:r>
              <a:rPr altLang="en-IN" sz="2800" lang="en-US">
                <a:solidFill>
                  <a:srgbClr val="000000"/>
                </a:solidFill>
              </a:rPr>
              <a:t>g</a:t>
            </a:r>
            <a:r>
              <a:rPr altLang="en-IN" sz="2800" lang="en-US">
                <a:solidFill>
                  <a:srgbClr val="000000"/>
                </a:solidFill>
              </a:rPr>
              <a:t> </a:t>
            </a:r>
            <a:r>
              <a:rPr altLang="en-IN" sz="2800" lang="en-US">
                <a:solidFill>
                  <a:srgbClr val="000000"/>
                </a:solidFill>
              </a:rPr>
              <a:t>m</a:t>
            </a:r>
            <a:r>
              <a:rPr altLang="en-IN" sz="2800" lang="en-US">
                <a:solidFill>
                  <a:srgbClr val="000000"/>
                </a:solidFill>
              </a:rPr>
              <a:t>i</a:t>
            </a:r>
            <a:r>
              <a:rPr altLang="en-IN" sz="2800" lang="en-US">
                <a:solidFill>
                  <a:srgbClr val="000000"/>
                </a:solidFill>
              </a:rPr>
              <a:t>s</a:t>
            </a:r>
            <a:r>
              <a:rPr altLang="en-IN" sz="2800" lang="en-US">
                <a:solidFill>
                  <a:srgbClr val="000000"/>
                </a:solidFill>
              </a:rPr>
              <a:t>s</a:t>
            </a:r>
            <a:r>
              <a:rPr altLang="en-IN" sz="2800" lang="en-US">
                <a:solidFill>
                  <a:srgbClr val="000000"/>
                </a:solidFill>
              </a:rPr>
              <a:t>i</a:t>
            </a:r>
            <a:r>
              <a:rPr altLang="en-IN" sz="2800" lang="en-US">
                <a:solidFill>
                  <a:srgbClr val="000000"/>
                </a:solidFill>
              </a:rPr>
              <a:t>n</a:t>
            </a:r>
            <a:r>
              <a:rPr altLang="en-IN" sz="2800" lang="en-US">
                <a:solidFill>
                  <a:srgbClr val="000000"/>
                </a:solidFill>
              </a:rPr>
              <a:t>g</a:t>
            </a:r>
            <a:r>
              <a:rPr altLang="en-IN" sz="2800" lang="en-US">
                <a:solidFill>
                  <a:srgbClr val="000000"/>
                </a:solidFill>
              </a:rPr>
              <a:t> </a:t>
            </a:r>
            <a:r>
              <a:rPr altLang="en-IN" sz="2800" lang="en-US">
                <a:solidFill>
                  <a:srgbClr val="000000"/>
                </a:solidFill>
              </a:rPr>
              <a:t>v</a:t>
            </a:r>
            <a:r>
              <a:rPr altLang="en-IN" sz="2800" lang="en-US">
                <a:solidFill>
                  <a:srgbClr val="000000"/>
                </a:solidFill>
              </a:rPr>
              <a:t>a</a:t>
            </a:r>
            <a:r>
              <a:rPr altLang="en-IN" sz="2800" lang="en-US">
                <a:solidFill>
                  <a:srgbClr val="000000"/>
                </a:solidFill>
              </a:rPr>
              <a:t>l</a:t>
            </a:r>
            <a:r>
              <a:rPr altLang="en-IN" sz="2800" lang="en-US">
                <a:solidFill>
                  <a:srgbClr val="000000"/>
                </a:solidFill>
              </a:rPr>
              <a:t>u</a:t>
            </a:r>
            <a:r>
              <a:rPr altLang="en-IN" sz="2800" lang="en-US">
                <a:solidFill>
                  <a:srgbClr val="000000"/>
                </a:solidFill>
              </a:rPr>
              <a:t>e</a:t>
            </a:r>
            <a:r>
              <a:rPr altLang="en-IN" sz="2800" lang="en-US">
                <a:solidFill>
                  <a:srgbClr val="000000"/>
                </a:solidFill>
              </a:rPr>
              <a:t>s</a:t>
            </a:r>
            <a:endParaRPr sz="2800" lang="en-IN">
              <a:solidFill>
                <a:srgbClr val="000000"/>
              </a:solidFill>
            </a:endParaRPr>
          </a:p>
          <a:p>
            <a:r>
              <a:rPr altLang="en-IN" sz="2800" lang="en-US">
                <a:solidFill>
                  <a:srgbClr val="000000"/>
                </a:solidFill>
              </a:rPr>
              <a:t>c</a:t>
            </a:r>
            <a:r>
              <a:rPr altLang="en-IN" sz="2800" lang="en-US">
                <a:solidFill>
                  <a:srgbClr val="000000"/>
                </a:solidFill>
              </a:rPr>
              <a:t>o</a:t>
            </a:r>
            <a:r>
              <a:rPr altLang="en-IN" sz="2800" lang="en-US">
                <a:solidFill>
                  <a:srgbClr val="000000"/>
                </a:solidFill>
              </a:rPr>
              <a:t>n</a:t>
            </a:r>
            <a:r>
              <a:rPr altLang="en-IN" sz="2800" lang="en-US">
                <a:solidFill>
                  <a:srgbClr val="000000"/>
                </a:solidFill>
              </a:rPr>
              <a:t>d</a:t>
            </a:r>
            <a:r>
              <a:rPr altLang="en-IN" sz="2800" lang="en-US">
                <a:solidFill>
                  <a:srgbClr val="000000"/>
                </a:solidFill>
              </a:rPr>
              <a:t>i</a:t>
            </a:r>
            <a:r>
              <a:rPr altLang="en-IN" sz="2800" lang="en-US">
                <a:solidFill>
                  <a:srgbClr val="000000"/>
                </a:solidFill>
              </a:rPr>
              <a:t>t</a:t>
            </a:r>
            <a:r>
              <a:rPr altLang="en-IN" sz="2800" lang="en-US">
                <a:solidFill>
                  <a:srgbClr val="000000"/>
                </a:solidFill>
              </a:rPr>
              <a:t>i</a:t>
            </a:r>
            <a:r>
              <a:rPr altLang="en-IN" sz="2800" lang="en-US">
                <a:solidFill>
                  <a:srgbClr val="000000"/>
                </a:solidFill>
              </a:rPr>
              <a:t>o</a:t>
            </a:r>
            <a:r>
              <a:rPr altLang="en-IN" sz="2800" lang="en-US">
                <a:solidFill>
                  <a:srgbClr val="000000"/>
                </a:solidFill>
              </a:rPr>
              <a:t>n</a:t>
            </a:r>
            <a:r>
              <a:rPr altLang="en-IN" sz="2800" lang="en-US">
                <a:solidFill>
                  <a:srgbClr val="000000"/>
                </a:solidFill>
              </a:rPr>
              <a:t> </a:t>
            </a:r>
            <a:r>
              <a:rPr altLang="en-IN" sz="2800" lang="en-US">
                <a:solidFill>
                  <a:srgbClr val="000000"/>
                </a:solidFill>
              </a:rPr>
              <a:t>F</a:t>
            </a:r>
            <a:r>
              <a:rPr altLang="en-IN" sz="2800" lang="en-US">
                <a:solidFill>
                  <a:srgbClr val="000000"/>
                </a:solidFill>
              </a:rPr>
              <a:t>o</a:t>
            </a:r>
            <a:r>
              <a:rPr altLang="en-IN" sz="2800" lang="en-US">
                <a:solidFill>
                  <a:srgbClr val="000000"/>
                </a:solidFill>
              </a:rPr>
              <a:t>r</a:t>
            </a:r>
            <a:r>
              <a:rPr altLang="en-IN" sz="2800" lang="en-US">
                <a:solidFill>
                  <a:srgbClr val="000000"/>
                </a:solidFill>
              </a:rPr>
              <a:t>m</a:t>
            </a:r>
            <a:r>
              <a:rPr altLang="en-IN" sz="2800" lang="en-US">
                <a:solidFill>
                  <a:srgbClr val="000000"/>
                </a:solidFill>
              </a:rPr>
              <a:t>a</a:t>
            </a:r>
            <a:r>
              <a:rPr altLang="en-IN" sz="2800" lang="en-US">
                <a:solidFill>
                  <a:srgbClr val="000000"/>
                </a:solidFill>
              </a:rPr>
              <a:t>t</a:t>
            </a:r>
            <a:r>
              <a:rPr altLang="en-IN" sz="2800" lang="en-US">
                <a:solidFill>
                  <a:srgbClr val="000000"/>
                </a:solidFill>
              </a:rPr>
              <a:t>i</a:t>
            </a:r>
            <a:r>
              <a:rPr altLang="en-IN" sz="2800" lang="en-US">
                <a:solidFill>
                  <a:srgbClr val="000000"/>
                </a:solidFill>
              </a:rPr>
              <a:t>n</a:t>
            </a:r>
            <a:r>
              <a:rPr altLang="en-IN" sz="2800" lang="en-US">
                <a:solidFill>
                  <a:srgbClr val="000000"/>
                </a:solidFill>
              </a:rPr>
              <a:t>g</a:t>
            </a:r>
            <a:r>
              <a:rPr altLang="en-IN" sz="2800" lang="en-US">
                <a:solidFill>
                  <a:srgbClr val="000000"/>
                </a:solidFill>
              </a:rPr>
              <a:t> </a:t>
            </a:r>
            <a:r>
              <a:rPr altLang="en-IN" sz="2800" lang="en-US">
                <a:solidFill>
                  <a:srgbClr val="000000"/>
                </a:solidFill>
              </a:rPr>
              <a:t>b</a:t>
            </a:r>
            <a:r>
              <a:rPr altLang="en-IN" sz="2800" lang="en-US">
                <a:solidFill>
                  <a:srgbClr val="000000"/>
                </a:solidFill>
              </a:rPr>
              <a:t>l</a:t>
            </a:r>
            <a:r>
              <a:rPr altLang="en-IN" sz="2800" lang="en-US">
                <a:solidFill>
                  <a:srgbClr val="000000"/>
                </a:solidFill>
              </a:rPr>
              <a:t>a</a:t>
            </a:r>
            <a:r>
              <a:rPr altLang="en-IN" sz="2800" lang="en-US">
                <a:solidFill>
                  <a:srgbClr val="000000"/>
                </a:solidFill>
              </a:rPr>
              <a:t>n</a:t>
            </a:r>
            <a:r>
              <a:rPr altLang="en-IN" sz="2800" lang="en-US">
                <a:solidFill>
                  <a:srgbClr val="000000"/>
                </a:solidFill>
              </a:rPr>
              <a:t>k</a:t>
            </a:r>
            <a:r>
              <a:rPr altLang="en-IN" sz="2800" lang="en-US">
                <a:solidFill>
                  <a:srgbClr val="000000"/>
                </a:solidFill>
              </a:rPr>
              <a:t> </a:t>
            </a:r>
            <a:r>
              <a:rPr altLang="en-IN" sz="2800" lang="en-US">
                <a:solidFill>
                  <a:srgbClr val="000000"/>
                </a:solidFill>
              </a:rPr>
              <a:t>v</a:t>
            </a:r>
            <a:r>
              <a:rPr altLang="en-IN" sz="2800" lang="en-US">
                <a:solidFill>
                  <a:srgbClr val="000000"/>
                </a:solidFill>
              </a:rPr>
              <a:t>a</a:t>
            </a:r>
            <a:r>
              <a:rPr altLang="en-IN" sz="2800" lang="en-US">
                <a:solidFill>
                  <a:srgbClr val="000000"/>
                </a:solidFill>
              </a:rPr>
              <a:t>l</a:t>
            </a:r>
            <a:r>
              <a:rPr altLang="en-IN" sz="2800" lang="en-US">
                <a:solidFill>
                  <a:srgbClr val="000000"/>
                </a:solidFill>
              </a:rPr>
              <a:t>u</a:t>
            </a:r>
            <a:r>
              <a:rPr altLang="en-IN" sz="2800" lang="en-US">
                <a:solidFill>
                  <a:srgbClr val="000000"/>
                </a:solidFill>
              </a:rPr>
              <a:t>e</a:t>
            </a:r>
            <a:r>
              <a:rPr altLang="en-IN" sz="2800" lang="en-US">
                <a:solidFill>
                  <a:srgbClr val="000000"/>
                </a:solidFill>
              </a:rPr>
              <a:t>s</a:t>
            </a:r>
            <a:endParaRPr sz="2800" lang="en-IN">
              <a:solidFill>
                <a:srgbClr val="000000"/>
              </a:solidFill>
            </a:endParaRPr>
          </a:p>
          <a:p>
            <a:r>
              <a:rPr altLang="en-IN" sz="2800" lang="en-US">
                <a:solidFill>
                  <a:srgbClr val="000000"/>
                </a:solidFill>
              </a:rPr>
              <a:t>P</a:t>
            </a:r>
            <a:r>
              <a:rPr altLang="en-IN" sz="2800" lang="en-US">
                <a:solidFill>
                  <a:srgbClr val="000000"/>
                </a:solidFill>
              </a:rPr>
              <a:t>i</a:t>
            </a:r>
            <a:r>
              <a:rPr altLang="en-IN" sz="2800" lang="en-US">
                <a:solidFill>
                  <a:srgbClr val="000000"/>
                </a:solidFill>
              </a:rPr>
              <a:t>v</a:t>
            </a:r>
            <a:r>
              <a:rPr altLang="en-IN" sz="2800" lang="en-US">
                <a:solidFill>
                  <a:srgbClr val="000000"/>
                </a:solidFill>
              </a:rPr>
              <a:t>o</a:t>
            </a:r>
            <a:r>
              <a:rPr altLang="en-IN" sz="2800" lang="en-US">
                <a:solidFill>
                  <a:srgbClr val="000000"/>
                </a:solidFill>
              </a:rPr>
              <a:t>t</a:t>
            </a:r>
            <a:r>
              <a:rPr altLang="en-IN" sz="2800" lang="en-US">
                <a:solidFill>
                  <a:srgbClr val="000000"/>
                </a:solidFill>
              </a:rPr>
              <a:t> </a:t>
            </a:r>
            <a:r>
              <a:rPr altLang="en-IN" sz="2800" lang="en-US">
                <a:solidFill>
                  <a:srgbClr val="000000"/>
                </a:solidFill>
              </a:rPr>
              <a:t>t</a:t>
            </a:r>
            <a:r>
              <a:rPr altLang="en-IN" sz="2800" lang="en-US">
                <a:solidFill>
                  <a:srgbClr val="000000"/>
                </a:solidFill>
              </a:rPr>
              <a:t>a</a:t>
            </a:r>
            <a:r>
              <a:rPr altLang="en-IN" sz="2800" lang="en-US">
                <a:solidFill>
                  <a:srgbClr val="000000"/>
                </a:solidFill>
              </a:rPr>
              <a:t>b</a:t>
            </a:r>
            <a:r>
              <a:rPr altLang="en-IN" sz="2800" lang="en-US">
                <a:solidFill>
                  <a:srgbClr val="000000"/>
                </a:solidFill>
              </a:rPr>
              <a:t>l</a:t>
            </a:r>
            <a:r>
              <a:rPr altLang="en-IN" sz="2800" lang="en-US">
                <a:solidFill>
                  <a:srgbClr val="000000"/>
                </a:solidFill>
              </a:rPr>
              <a:t>e</a:t>
            </a:r>
            <a:r>
              <a:rPr altLang="en-IN" sz="2800" lang="en-US">
                <a:solidFill>
                  <a:srgbClr val="000000"/>
                </a:solidFill>
              </a:rPr>
              <a:t>s</a:t>
            </a:r>
            <a:endParaRPr sz="2800" lang="en-IN">
              <a:solidFill>
                <a:srgbClr val="000000"/>
              </a:solidFill>
            </a:endParaRPr>
          </a:p>
          <a:p>
            <a:r>
              <a:rPr altLang="en-IN" sz="2800" lang="en-US">
                <a:solidFill>
                  <a:srgbClr val="000000"/>
                </a:solidFill>
              </a:rPr>
              <a:t>C</a:t>
            </a:r>
            <a:r>
              <a:rPr altLang="en-IN" sz="2800" lang="en-US">
                <a:solidFill>
                  <a:srgbClr val="000000"/>
                </a:solidFill>
              </a:rPr>
              <a:t>h</a:t>
            </a:r>
            <a:r>
              <a:rPr altLang="en-IN" sz="2800" lang="en-US">
                <a:solidFill>
                  <a:srgbClr val="000000"/>
                </a:solidFill>
              </a:rPr>
              <a:t>a</a:t>
            </a:r>
            <a:r>
              <a:rPr altLang="en-IN" sz="2800" lang="en-US">
                <a:solidFill>
                  <a:srgbClr val="000000"/>
                </a:solidFill>
              </a:rPr>
              <a:t>r</a:t>
            </a:r>
            <a:r>
              <a:rPr altLang="en-IN" sz="2800" lang="en-US">
                <a:solidFill>
                  <a:srgbClr val="000000"/>
                </a:solidFill>
              </a:rPr>
              <a:t>t</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08" name=""/>
          <p:cNvSpPr txBox="1"/>
          <p:nvPr/>
        </p:nvSpPr>
        <p:spPr>
          <a:xfrm>
            <a:off x="4096000" y="3219450"/>
            <a:ext cx="4000000" cy="510540"/>
          </a:xfrm>
          <a:prstGeom prst="rect"/>
        </p:spPr>
        <p:txBody>
          <a:bodyPr rtlCol="0" wrap="square">
            <a:spAutoFit/>
          </a:bodyPr>
          <a:p>
            <a:endParaRPr sz="2800" lang="en-IN">
              <a:solidFill>
                <a:srgbClr val="000000"/>
              </a:solidFill>
            </a:endParaRPr>
          </a:p>
        </p:txBody>
      </p:sp>
      <p:sp>
        <p:nvSpPr>
          <p:cNvPr id="1048709" name=""/>
          <p:cNvSpPr txBox="1"/>
          <p:nvPr/>
        </p:nvSpPr>
        <p:spPr>
          <a:xfrm>
            <a:off x="755332" y="1451609"/>
            <a:ext cx="4572000" cy="1767840"/>
          </a:xfrm>
          <a:prstGeom prst="rect"/>
        </p:spPr>
        <p:txBody>
          <a:bodyPr rtlCol="0" wrap="square">
            <a:spAutoFit/>
          </a:bodyPr>
          <a:p>
            <a:r>
              <a:rPr sz="2800" lang="en-IN">
                <a:solidFill>
                  <a:srgbClr val="000000"/>
                </a:solidFill>
              </a:rPr>
              <a:t>Excel has many features that can help you generate results, including add-ins, functions, and tools:</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0" name=""/>
          <p:cNvSpPr txBox="1"/>
          <p:nvPr/>
        </p:nvSpPr>
        <p:spPr>
          <a:xfrm>
            <a:off x="2533650" y="1375410"/>
            <a:ext cx="4572000" cy="4701540"/>
          </a:xfrm>
          <a:prstGeom prst="rect"/>
        </p:spPr>
        <p:txBody>
          <a:bodyPr rtlCol="0" wrap="square">
            <a:spAutoFit/>
          </a:bodyPr>
          <a:p>
            <a:r>
              <a:rPr sz="2800" lang="en-IN">
                <a:solidFill>
                  <a:srgbClr val="000000"/>
                </a:solidFill>
              </a:rPr>
              <a:t>A data set (or dataset) is a collection of data. In the case of tabular data, a data set corresponds to one or more database tables, where every column of a table represents a particular variable, and each row corresponds to a given record of the data set in question.</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2024-09-04T09:07:19Z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999272752f1c49e88430df4e8c9eec13</vt:lpwstr>
  </property>
</Properties>
</file>