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2" r:id="rId6"/>
    <p:sldId id="260" r:id="rId7"/>
    <p:sldId id="261" r:id="rId8"/>
    <p:sldId id="264" r:id="rId9"/>
    <p:sldId id="268" r:id="rId10"/>
    <p:sldId id="274" r:id="rId11"/>
    <p:sldId id="275" r:id="rId12"/>
    <p:sldId id="270" r:id="rId13"/>
    <p:sldId id="271" r:id="rId14"/>
    <p:sldId id="272" r:id="rId15"/>
    <p:sldId id="273" r:id="rId16"/>
    <p:sldId id="288" r:id="rId17"/>
    <p:sldId id="276" r:id="rId18"/>
    <p:sldId id="277" r:id="rId19"/>
    <p:sldId id="278" r:id="rId20"/>
    <p:sldId id="279" r:id="rId21"/>
    <p:sldId id="280" r:id="rId22"/>
    <p:sldId id="281" r:id="rId23"/>
    <p:sldId id="282" r:id="rId24"/>
    <p:sldId id="283" r:id="rId25"/>
    <p:sldId id="284" r:id="rId26"/>
    <p:sldId id="289" r:id="rId27"/>
    <p:sldId id="290" r:id="rId28"/>
    <p:sldId id="267" r:id="rId29"/>
    <p:sldId id="285" r:id="rId30"/>
    <p:sldId id="286" r:id="rId31"/>
    <p:sldId id="287" r:id="rId32"/>
    <p:sldId id="26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etha Reddy" initials="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92E1F-DF29-4A4A-8F69-3ABC82157A77}" v="6" dt="2025-03-08T17:58:09.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B" userId="b11f55aa12f0f94a" providerId="LiveId" clId="{1DA92E1F-DF29-4A4A-8F69-3ABC82157A77}"/>
    <pc:docChg chg="custSel addSld modSld">
      <pc:chgData name="LIKHITHA B" userId="b11f55aa12f0f94a" providerId="LiveId" clId="{1DA92E1F-DF29-4A4A-8F69-3ABC82157A77}" dt="2025-03-08T17:58:26.964" v="126" actId="1076"/>
      <pc:docMkLst>
        <pc:docMk/>
      </pc:docMkLst>
      <pc:sldChg chg="addSp delSp modSp mod">
        <pc:chgData name="LIKHITHA B" userId="b11f55aa12f0f94a" providerId="LiveId" clId="{1DA92E1F-DF29-4A4A-8F69-3ABC82157A77}" dt="2025-03-08T17:53:50.202" v="66" actId="1076"/>
        <pc:sldMkLst>
          <pc:docMk/>
          <pc:sldMk cId="0" sldId="270"/>
        </pc:sldMkLst>
        <pc:spChg chg="mod">
          <ac:chgData name="LIKHITHA B" userId="b11f55aa12f0f94a" providerId="LiveId" clId="{1DA92E1F-DF29-4A4A-8F69-3ABC82157A77}" dt="2025-03-08T17:50:10.513" v="15" actId="1076"/>
          <ac:spMkLst>
            <pc:docMk/>
            <pc:sldMk cId="0" sldId="270"/>
            <ac:spMk id="2" creationId="{00000000-0000-0000-0000-000000000000}"/>
          </ac:spMkLst>
        </pc:spChg>
        <pc:picChg chg="del">
          <ac:chgData name="LIKHITHA B" userId="b11f55aa12f0f94a" providerId="LiveId" clId="{1DA92E1F-DF29-4A4A-8F69-3ABC82157A77}" dt="2025-03-08T17:49:12.809" v="3" actId="478"/>
          <ac:picMkLst>
            <pc:docMk/>
            <pc:sldMk cId="0" sldId="270"/>
            <ac:picMk id="4" creationId="{00000000-0000-0000-0000-000000000000}"/>
          </ac:picMkLst>
        </pc:picChg>
        <pc:picChg chg="add del mod">
          <ac:chgData name="LIKHITHA B" userId="b11f55aa12f0f94a" providerId="LiveId" clId="{1DA92E1F-DF29-4A4A-8F69-3ABC82157A77}" dt="2025-03-08T17:52:55.209" v="54" actId="478"/>
          <ac:picMkLst>
            <pc:docMk/>
            <pc:sldMk cId="0" sldId="270"/>
            <ac:picMk id="5" creationId="{569B7E16-54E6-3A06-11CA-D112CE3C0A8F}"/>
          </ac:picMkLst>
        </pc:picChg>
        <pc:picChg chg="add mod">
          <ac:chgData name="LIKHITHA B" userId="b11f55aa12f0f94a" providerId="LiveId" clId="{1DA92E1F-DF29-4A4A-8F69-3ABC82157A77}" dt="2025-03-08T17:53:50.202" v="66" actId="1076"/>
          <ac:picMkLst>
            <pc:docMk/>
            <pc:sldMk cId="0" sldId="270"/>
            <ac:picMk id="7" creationId="{1E5F6440-EE96-C6FF-9418-414EA732C6B4}"/>
          </ac:picMkLst>
        </pc:picChg>
      </pc:sldChg>
      <pc:sldChg chg="addSp delSp modSp mod">
        <pc:chgData name="LIKHITHA B" userId="b11f55aa12f0f94a" providerId="LiveId" clId="{1DA92E1F-DF29-4A4A-8F69-3ABC82157A77}" dt="2025-03-08T17:53:58.392" v="67" actId="1076"/>
        <pc:sldMkLst>
          <pc:docMk/>
          <pc:sldMk cId="0" sldId="271"/>
        </pc:sldMkLst>
        <pc:spChg chg="mod">
          <ac:chgData name="LIKHITHA B" userId="b11f55aa12f0f94a" providerId="LiveId" clId="{1DA92E1F-DF29-4A4A-8F69-3ABC82157A77}" dt="2025-03-08T17:51:38.966" v="38" actId="1076"/>
          <ac:spMkLst>
            <pc:docMk/>
            <pc:sldMk cId="0" sldId="271"/>
            <ac:spMk id="2" creationId="{00000000-0000-0000-0000-000000000000}"/>
          </ac:spMkLst>
        </pc:spChg>
        <pc:picChg chg="del mod">
          <ac:chgData name="LIKHITHA B" userId="b11f55aa12f0f94a" providerId="LiveId" clId="{1DA92E1F-DF29-4A4A-8F69-3ABC82157A77}" dt="2025-03-08T17:50:29.332" v="21" actId="478"/>
          <ac:picMkLst>
            <pc:docMk/>
            <pc:sldMk cId="0" sldId="271"/>
            <ac:picMk id="3" creationId="{00000000-0000-0000-0000-000000000000}"/>
          </ac:picMkLst>
        </pc:picChg>
        <pc:picChg chg="add mod">
          <ac:chgData name="LIKHITHA B" userId="b11f55aa12f0f94a" providerId="LiveId" clId="{1DA92E1F-DF29-4A4A-8F69-3ABC82157A77}" dt="2025-03-08T17:53:58.392" v="67" actId="1076"/>
          <ac:picMkLst>
            <pc:docMk/>
            <pc:sldMk cId="0" sldId="271"/>
            <ac:picMk id="5" creationId="{8DF0399E-47B0-80DE-1A6E-BE005423B5B2}"/>
          </ac:picMkLst>
        </pc:picChg>
      </pc:sldChg>
      <pc:sldChg chg="addSp delSp modSp mod">
        <pc:chgData name="LIKHITHA B" userId="b11f55aa12f0f94a" providerId="LiveId" clId="{1DA92E1F-DF29-4A4A-8F69-3ABC82157A77}" dt="2025-03-08T17:54:04.421" v="68" actId="1076"/>
        <pc:sldMkLst>
          <pc:docMk/>
          <pc:sldMk cId="0" sldId="272"/>
        </pc:sldMkLst>
        <pc:spChg chg="mod">
          <ac:chgData name="LIKHITHA B" userId="b11f55aa12f0f94a" providerId="LiveId" clId="{1DA92E1F-DF29-4A4A-8F69-3ABC82157A77}" dt="2025-03-08T17:52:27.907" v="49" actId="20577"/>
          <ac:spMkLst>
            <pc:docMk/>
            <pc:sldMk cId="0" sldId="272"/>
            <ac:spMk id="2" creationId="{00000000-0000-0000-0000-000000000000}"/>
          </ac:spMkLst>
        </pc:spChg>
        <pc:picChg chg="del mod">
          <ac:chgData name="LIKHITHA B" userId="b11f55aa12f0f94a" providerId="LiveId" clId="{1DA92E1F-DF29-4A4A-8F69-3ABC82157A77}" dt="2025-03-08T17:52:16.138" v="42" actId="478"/>
          <ac:picMkLst>
            <pc:docMk/>
            <pc:sldMk cId="0" sldId="272"/>
            <ac:picMk id="3" creationId="{00000000-0000-0000-0000-000000000000}"/>
          </ac:picMkLst>
        </pc:picChg>
        <pc:picChg chg="add mod">
          <ac:chgData name="LIKHITHA B" userId="b11f55aa12f0f94a" providerId="LiveId" clId="{1DA92E1F-DF29-4A4A-8F69-3ABC82157A77}" dt="2025-03-08T17:54:04.421" v="68" actId="1076"/>
          <ac:picMkLst>
            <pc:docMk/>
            <pc:sldMk cId="0" sldId="272"/>
            <ac:picMk id="5" creationId="{2A4406AA-A47E-7FCC-7D7B-7DA41645333F}"/>
          </ac:picMkLst>
        </pc:picChg>
      </pc:sldChg>
      <pc:sldChg chg="addSp delSp modSp mod">
        <pc:chgData name="LIKHITHA B" userId="b11f55aa12f0f94a" providerId="LiveId" clId="{1DA92E1F-DF29-4A4A-8F69-3ABC82157A77}" dt="2025-03-08T17:57:07.866" v="104" actId="14100"/>
        <pc:sldMkLst>
          <pc:docMk/>
          <pc:sldMk cId="0" sldId="273"/>
        </pc:sldMkLst>
        <pc:spChg chg="mod">
          <ac:chgData name="LIKHITHA B" userId="b11f55aa12f0f94a" providerId="LiveId" clId="{1DA92E1F-DF29-4A4A-8F69-3ABC82157A77}" dt="2025-03-08T17:56:30.352" v="80" actId="113"/>
          <ac:spMkLst>
            <pc:docMk/>
            <pc:sldMk cId="0" sldId="273"/>
            <ac:spMk id="2" creationId="{00000000-0000-0000-0000-000000000000}"/>
          </ac:spMkLst>
        </pc:spChg>
        <pc:picChg chg="del">
          <ac:chgData name="LIKHITHA B" userId="b11f55aa12f0f94a" providerId="LiveId" clId="{1DA92E1F-DF29-4A4A-8F69-3ABC82157A77}" dt="2025-03-08T17:54:07.167" v="69" actId="478"/>
          <ac:picMkLst>
            <pc:docMk/>
            <pc:sldMk cId="0" sldId="273"/>
            <ac:picMk id="3" creationId="{00000000-0000-0000-0000-000000000000}"/>
          </ac:picMkLst>
        </pc:picChg>
        <pc:picChg chg="add mod">
          <ac:chgData name="LIKHITHA B" userId="b11f55aa12f0f94a" providerId="LiveId" clId="{1DA92E1F-DF29-4A4A-8F69-3ABC82157A77}" dt="2025-03-08T17:57:07.866" v="104" actId="14100"/>
          <ac:picMkLst>
            <pc:docMk/>
            <pc:sldMk cId="0" sldId="273"/>
            <ac:picMk id="5" creationId="{66917118-62DF-F1B7-74C5-D3C81FCBE07D}"/>
          </ac:picMkLst>
        </pc:picChg>
      </pc:sldChg>
      <pc:sldChg chg="addSp modSp new mod">
        <pc:chgData name="LIKHITHA B" userId="b11f55aa12f0f94a" providerId="LiveId" clId="{1DA92E1F-DF29-4A4A-8F69-3ABC82157A77}" dt="2025-03-08T17:58:26.964" v="126" actId="1076"/>
        <pc:sldMkLst>
          <pc:docMk/>
          <pc:sldMk cId="2409168614" sldId="288"/>
        </pc:sldMkLst>
        <pc:spChg chg="mod">
          <ac:chgData name="LIKHITHA B" userId="b11f55aa12f0f94a" providerId="LiveId" clId="{1DA92E1F-DF29-4A4A-8F69-3ABC82157A77}" dt="2025-03-08T17:57:49.797" v="119" actId="113"/>
          <ac:spMkLst>
            <pc:docMk/>
            <pc:sldMk cId="2409168614" sldId="288"/>
            <ac:spMk id="2" creationId="{B6545265-5DF4-4F21-82D6-65C6B8E61EFA}"/>
          </ac:spMkLst>
        </pc:spChg>
        <pc:picChg chg="add mod">
          <ac:chgData name="LIKHITHA B" userId="b11f55aa12f0f94a" providerId="LiveId" clId="{1DA92E1F-DF29-4A4A-8F69-3ABC82157A77}" dt="2025-03-08T17:58:26.964" v="126" actId="1076"/>
          <ac:picMkLst>
            <pc:docMk/>
            <pc:sldMk cId="2409168614" sldId="288"/>
            <ac:picMk id="4" creationId="{89FF94F8-F2B2-0466-CB16-CE6E660518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E52A2-28D5-40E3-BA6C-AFAD21F37F6C}"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A0C91-AA02-4936-8DD4-82757421EEBC}" type="slidenum">
              <a:rPr lang="en-IN" smtClean="0"/>
              <a:t>‹#›</a:t>
            </a:fld>
            <a:endParaRPr lang="en-IN"/>
          </a:p>
        </p:txBody>
      </p:sp>
    </p:spTree>
    <p:extLst>
      <p:ext uri="{BB962C8B-B14F-4D97-AF65-F5344CB8AC3E}">
        <p14:creationId xmlns:p14="http://schemas.microsoft.com/office/powerpoint/2010/main" val="103319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51A0C91-AA02-4936-8DD4-82757421EEBC}" type="slidenum">
              <a:rPr lang="en-IN" smtClean="0"/>
              <a:t>2</a:t>
            </a:fld>
            <a:endParaRPr lang="en-IN"/>
          </a:p>
        </p:txBody>
      </p:sp>
    </p:spTree>
    <p:extLst>
      <p:ext uri="{BB962C8B-B14F-4D97-AF65-F5344CB8AC3E}">
        <p14:creationId xmlns:p14="http://schemas.microsoft.com/office/powerpoint/2010/main" val="401890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3/11/2025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3/11/2025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kavithaa11/FRAUD-DET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MRGI Logo New2"/>
          <p:cNvPicPr/>
          <p:nvPr/>
        </p:nvPicPr>
        <p:blipFill>
          <a:blip r:embed="rId2" cstate="print"/>
          <a:srcRect/>
          <a:stretch>
            <a:fillRect/>
          </a:stretch>
        </p:blipFill>
        <p:spPr bwMode="auto">
          <a:xfrm>
            <a:off x="1280343" y="185978"/>
            <a:ext cx="1428760" cy="107157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9608403" y="185978"/>
            <a:ext cx="1285852" cy="1071546"/>
          </a:xfrm>
          <a:prstGeom prst="rect">
            <a:avLst/>
          </a:prstGeom>
          <a:noFill/>
          <a:ln w="9525">
            <a:noFill/>
            <a:miter lim="800000"/>
            <a:headEnd/>
            <a:tailEnd/>
          </a:ln>
        </p:spPr>
      </p:pic>
      <p:sp>
        <p:nvSpPr>
          <p:cNvPr id="9" name="TextBox 8"/>
          <p:cNvSpPr txBox="1"/>
          <p:nvPr/>
        </p:nvSpPr>
        <p:spPr>
          <a:xfrm>
            <a:off x="3110753" y="256362"/>
            <a:ext cx="6096000" cy="1508105"/>
          </a:xfrm>
          <a:prstGeom prst="rect">
            <a:avLst/>
          </a:prstGeom>
          <a:noFill/>
        </p:spPr>
        <p:txBody>
          <a:bodyPr wrap="square">
            <a:spAutoFit/>
          </a:bodyPr>
          <a:lstStyle/>
          <a:p>
            <a:r>
              <a:rPr lang="en-IN" sz="1800" b="1" dirty="0">
                <a:solidFill>
                  <a:schemeClr val="accent1">
                    <a:lumMod val="75000"/>
                  </a:schemeClr>
                </a:solidFill>
                <a:latin typeface="Times New Roman" panose="02020603050405020304" pitchFamily="18" charset="0"/>
                <a:cs typeface="Times New Roman" panose="02020603050405020304" pitchFamily="18" charset="0"/>
              </a:rPr>
              <a:t>                     </a:t>
            </a:r>
            <a:r>
              <a:rPr lang="en-IN" sz="1800" b="1" dirty="0">
                <a:solidFill>
                  <a:schemeClr val="accent1">
                    <a:lumMod val="50000"/>
                  </a:schemeClr>
                </a:solidFill>
                <a:latin typeface="Times New Roman" panose="02020603050405020304" pitchFamily="18" charset="0"/>
                <a:cs typeface="Times New Roman" panose="02020603050405020304" pitchFamily="18" charset="0"/>
              </a:rPr>
              <a:t>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                             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Kandlakoya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Medchal</a:t>
            </a:r>
            <a:r>
              <a:rPr lang="en-IN" sz="1800" dirty="0">
                <a:solidFill>
                  <a:schemeClr val="tx1"/>
                </a:solidFill>
                <a:latin typeface="Times New Roman" panose="02020603050405020304" pitchFamily="18" charset="0"/>
                <a:cs typeface="Times New Roman" panose="02020603050405020304" pitchFamily="18" charset="0"/>
              </a:rPr>
              <a:t>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r>
              <a:rPr lang="en-IN" sz="2000" b="1" dirty="0">
                <a:solidFill>
                  <a:srgbClr val="00B050"/>
                </a:solidFill>
                <a:latin typeface="Times New Roman" panose="02020603050405020304" pitchFamily="18" charset="0"/>
                <a:cs typeface="Times New Roman" panose="02020603050405020304" pitchFamily="18" charset="0"/>
              </a:rPr>
              <a:t>                           Major Project Review</a:t>
            </a:r>
            <a:endParaRPr lang="en-IN" dirty="0"/>
          </a:p>
        </p:txBody>
      </p:sp>
      <p:sp>
        <p:nvSpPr>
          <p:cNvPr id="11" name="TextBox 10"/>
          <p:cNvSpPr txBox="1"/>
          <p:nvPr/>
        </p:nvSpPr>
        <p:spPr>
          <a:xfrm>
            <a:off x="430382" y="1701798"/>
            <a:ext cx="10603832" cy="1292662"/>
          </a:xfrm>
          <a:prstGeom prst="rect">
            <a:avLst/>
          </a:prstGeom>
          <a:noFill/>
        </p:spPr>
        <p:txBody>
          <a:bodyPr wrap="square">
            <a:spAutoFit/>
          </a:bodyPr>
          <a:lstStyle/>
          <a:p>
            <a:r>
              <a:rPr lang="en-US" sz="2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FRAUD DETECTION IN ONLINE PRODUCT  REVIEW SYSTEMS VIA HETEROGENEOUS GRAPH TRANSFORMERS</a:t>
            </a:r>
            <a:endParaRPr lang="en-IN" sz="2400" dirty="0">
              <a:solidFill>
                <a:schemeClr val="tx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39203" y="3680796"/>
            <a:ext cx="6096000" cy="2092881"/>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Mr. K. Ranjith Reddy</a:t>
            </a:r>
          </a:p>
          <a:p>
            <a:r>
              <a:rPr lang="en-US" dirty="0">
                <a:latin typeface="Times New Roman" panose="02020603050405020304" pitchFamily="18" charset="0"/>
                <a:cs typeface="Times New Roman" panose="02020603050405020304" pitchFamily="18" charset="0"/>
              </a:rPr>
              <a:t>Assistant Professor, CSE Department</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a:latin typeface="Times New Roman" panose="02020603050405020304" pitchFamily="18" charset="0"/>
                <a:cs typeface="Times New Roman" panose="02020603050405020304" pitchFamily="18" charset="0"/>
              </a:rPr>
              <a:t>Dr. J. Narsimha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970064" y="3793993"/>
            <a:ext cx="6096000" cy="1231106"/>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217R1A05L6  : </a:t>
            </a:r>
            <a:r>
              <a:rPr lang="en-US" dirty="0" err="1">
                <a:latin typeface="Times New Roman" panose="02020603050405020304" pitchFamily="18" charset="0"/>
                <a:cs typeface="Times New Roman" panose="02020603050405020304" pitchFamily="18" charset="0"/>
              </a:rPr>
              <a:t>Bogireddy</a:t>
            </a:r>
            <a:r>
              <a:rPr lang="en-US" dirty="0">
                <a:latin typeface="Times New Roman" panose="02020603050405020304" pitchFamily="18" charset="0"/>
                <a:cs typeface="Times New Roman" panose="02020603050405020304" pitchFamily="18" charset="0"/>
              </a:rPr>
              <a:t> Kavitha</a:t>
            </a:r>
          </a:p>
          <a:p>
            <a:r>
              <a:rPr lang="en-US" dirty="0">
                <a:latin typeface="Times New Roman" panose="02020603050405020304" pitchFamily="18" charset="0"/>
                <a:cs typeface="Times New Roman" panose="02020603050405020304" pitchFamily="18" charset="0"/>
              </a:rPr>
              <a:t>217R1A05K3  : </a:t>
            </a:r>
            <a:r>
              <a:rPr lang="en-US" dirty="0" err="1">
                <a:latin typeface="Times New Roman" panose="02020603050405020304" pitchFamily="18" charset="0"/>
                <a:cs typeface="Times New Roman" panose="02020603050405020304" pitchFamily="18" charset="0"/>
              </a:rPr>
              <a:t>Abraboina</a:t>
            </a:r>
            <a:r>
              <a:rPr lang="en-US" dirty="0">
                <a:latin typeface="Times New Roman" panose="02020603050405020304" pitchFamily="18" charset="0"/>
                <a:cs typeface="Times New Roman" panose="02020603050405020304" pitchFamily="18" charset="0"/>
              </a:rPr>
              <a:t> Rohith</a:t>
            </a:r>
          </a:p>
          <a:p>
            <a:r>
              <a:rPr lang="en-US" dirty="0">
                <a:latin typeface="Times New Roman" panose="02020603050405020304" pitchFamily="18" charset="0"/>
                <a:cs typeface="Times New Roman" panose="02020603050405020304" pitchFamily="18" charset="0"/>
              </a:rPr>
              <a:t>217R1A05N4  : </a:t>
            </a:r>
            <a:r>
              <a:rPr lang="en-US" dirty="0" err="1">
                <a:latin typeface="Times New Roman" panose="02020603050405020304" pitchFamily="18" charset="0"/>
                <a:cs typeface="Times New Roman" panose="02020603050405020304" pitchFamily="18" charset="0"/>
              </a:rPr>
              <a:t>Jermiya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Kakani</a:t>
            </a:r>
            <a:endParaRPr lang="en-IN" dirty="0"/>
          </a:p>
        </p:txBody>
      </p:sp>
      <p:sp>
        <p:nvSpPr>
          <p:cNvPr id="16" name="TextBox 15"/>
          <p:cNvSpPr txBox="1"/>
          <p:nvPr/>
        </p:nvSpPr>
        <p:spPr>
          <a:xfrm>
            <a:off x="3451041" y="2886395"/>
            <a:ext cx="4149019"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                        BATCH NO-13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394646"/>
            <a:ext cx="8596668" cy="818334"/>
          </a:xfrm>
        </p:spPr>
        <p:txBody>
          <a:bodyPr/>
          <a:lstStyle/>
          <a:p>
            <a:r>
              <a:rPr lang="en-IN" altLang="en-GB" sz="3200" b="1" dirty="0">
                <a:solidFill>
                  <a:schemeClr val="tx1"/>
                </a:solidFill>
                <a:latin typeface="Times New Roman" panose="02020603050405020304" pitchFamily="18" charset="0"/>
                <a:cs typeface="Times New Roman" panose="02020603050405020304" pitchFamily="18" charset="0"/>
              </a:rPr>
              <a:t>MODULES</a:t>
            </a:r>
          </a:p>
        </p:txBody>
      </p:sp>
      <p:sp>
        <p:nvSpPr>
          <p:cNvPr id="3" name="Rectangle 1">
            <a:extLst>
              <a:ext uri="{FF2B5EF4-FFF2-40B4-BE49-F238E27FC236}">
                <a16:creationId xmlns:a16="http://schemas.microsoft.com/office/drawing/2014/main" id="{01B6ABEF-A0D0-7740-FB4F-F1D6A42A5C9C}"/>
              </a:ext>
            </a:extLst>
          </p:cNvPr>
          <p:cNvSpPr>
            <a:spLocks noChangeArrowheads="1"/>
          </p:cNvSpPr>
          <p:nvPr/>
        </p:nvSpPr>
        <p:spPr bwMode="auto">
          <a:xfrm>
            <a:off x="335902" y="717456"/>
            <a:ext cx="11402284" cy="542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Browse </a:t>
            </a:r>
            <a:r>
              <a:rPr lang="en-US" altLang="en-US" sz="2000" b="1" dirty="0">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&amp; Test Datasets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Admin can upload datasets containing product reviews. These datasets are used to train and test the heterogeneous graph transformer model, which learns to detect patterns of fraudulent reviews by analyzing relationships between users, products, and reviews.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Trained and Tested Accuracy in Bar Chart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the model, the Admin can visually evaluate its performance through bar charts. These charts display accuracy levels, helping the Admin quickly assess how well the model detects fake reviews.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Trained and Tested Accuracy Results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Apart from charts, the Admin can see detailed numerical accuracy results of the model, including performance metrics such as precision, recall, F1-score, and overall accuracy. This helps in determining the effectiveness of the fraud detection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015FAF-E2E9-7A8B-53A6-3E9B2CB8DB7E}"/>
              </a:ext>
            </a:extLst>
          </p:cNvPr>
          <p:cNvSpPr txBox="1"/>
          <p:nvPr/>
        </p:nvSpPr>
        <p:spPr>
          <a:xfrm>
            <a:off x="382555" y="499223"/>
            <a:ext cx="10982130" cy="5859553"/>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Detection Product Review Type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Admin and User can view the categories of detected product reviews, such as positive, negative, fake, or genuine reviews. This gives insights into how different types of reviews are identified and classified.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 Detection Product Review Type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Admin can search and filter specific product review types detected as fake or suspicious to analyze specific cases or trends of fraudulent behavior.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Download Detection Product Review Datasets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Admin can export datasets that have been processed and labeled by the model, including information on which reviews are fraudulent. This is useful for external analysis or backup purposes.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Detection Product Review Type Ratio Results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Admin can see ratio-based insights showing the proportion of different types of reviews (e.g., 70% genuine, 30% fake). This statistical overview helps understand the extent of fraudulent activities within the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Profile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Admin and User can manage their profile details, such as updating passwords or personal information.</a:t>
            </a:r>
          </a:p>
        </p:txBody>
      </p:sp>
    </p:spTree>
    <p:extLst>
      <p:ext uri="{BB962C8B-B14F-4D97-AF65-F5344CB8AC3E}">
        <p14:creationId xmlns:p14="http://schemas.microsoft.com/office/powerpoint/2010/main" val="373085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238" y="17378"/>
            <a:ext cx="8596668" cy="1320800"/>
          </a:xfrm>
        </p:spPr>
        <p:txBody>
          <a:bodyPr/>
          <a:lstStyle/>
          <a:p>
            <a:r>
              <a:rPr lang="en-IN" altLang="en-GB" sz="800" b="1" dirty="0"/>
              <a:t>.</a:t>
            </a:r>
            <a:r>
              <a:rPr lang="en-IN" altLang="en-GB" sz="2400" b="1" dirty="0">
                <a:solidFill>
                  <a:schemeClr val="tx1"/>
                </a:solidFill>
                <a:latin typeface="Times New Roman" panose="02020603050405020304" pitchFamily="18" charset="0"/>
                <a:cs typeface="Times New Roman" panose="02020603050405020304" pitchFamily="18" charset="0"/>
              </a:rPr>
              <a:t>USE CASE DIAGRAM</a:t>
            </a:r>
          </a:p>
        </p:txBody>
      </p:sp>
      <p:pic>
        <p:nvPicPr>
          <p:cNvPr id="7" name="Picture 6">
            <a:extLst>
              <a:ext uri="{FF2B5EF4-FFF2-40B4-BE49-F238E27FC236}">
                <a16:creationId xmlns:a16="http://schemas.microsoft.com/office/drawing/2014/main" id="{1E5F6440-EE96-C6FF-9418-414EA732C6B4}"/>
              </a:ext>
            </a:extLst>
          </p:cNvPr>
          <p:cNvPicPr>
            <a:picLocks noChangeAspect="1"/>
          </p:cNvPicPr>
          <p:nvPr/>
        </p:nvPicPr>
        <p:blipFill>
          <a:blip r:embed="rId2"/>
          <a:stretch>
            <a:fillRect/>
          </a:stretch>
        </p:blipFill>
        <p:spPr>
          <a:xfrm>
            <a:off x="1222309" y="458758"/>
            <a:ext cx="8892075" cy="62659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68" y="0"/>
            <a:ext cx="8596668" cy="1320800"/>
          </a:xfrm>
        </p:spPr>
        <p:txBody>
          <a:bodyPr>
            <a:normAutofit/>
          </a:bodyPr>
          <a:lstStyle/>
          <a:p>
            <a:r>
              <a:rPr lang="en-IN" altLang="en-GB" sz="2800" b="1" dirty="0">
                <a:solidFill>
                  <a:schemeClr val="tx1"/>
                </a:solidFill>
                <a:latin typeface="Times New Roman" panose="02020603050405020304" pitchFamily="18" charset="0"/>
                <a:cs typeface="Times New Roman" panose="02020603050405020304" pitchFamily="18" charset="0"/>
              </a:rPr>
              <a:t>    CLASS DIAGRAM</a:t>
            </a:r>
          </a:p>
        </p:txBody>
      </p:sp>
      <p:pic>
        <p:nvPicPr>
          <p:cNvPr id="5" name="Picture 4">
            <a:extLst>
              <a:ext uri="{FF2B5EF4-FFF2-40B4-BE49-F238E27FC236}">
                <a16:creationId xmlns:a16="http://schemas.microsoft.com/office/drawing/2014/main" id="{8DF0399E-47B0-80DE-1A6E-BE005423B5B2}"/>
              </a:ext>
            </a:extLst>
          </p:cNvPr>
          <p:cNvPicPr>
            <a:picLocks noChangeAspect="1"/>
          </p:cNvPicPr>
          <p:nvPr/>
        </p:nvPicPr>
        <p:blipFill>
          <a:blip r:embed="rId2"/>
          <a:stretch>
            <a:fillRect/>
          </a:stretch>
        </p:blipFill>
        <p:spPr>
          <a:xfrm>
            <a:off x="927576" y="531844"/>
            <a:ext cx="9662669" cy="61208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09" y="95885"/>
            <a:ext cx="8596668" cy="1320800"/>
          </a:xfrm>
        </p:spPr>
        <p:txBody>
          <a:bodyPr/>
          <a:lstStyle/>
          <a:p>
            <a:r>
              <a:rPr lang="en-IN" altLang="en-GB" sz="2800" b="1" dirty="0">
                <a:solidFill>
                  <a:schemeClr val="tx1"/>
                </a:solidFill>
                <a:latin typeface="Times New Roman" panose="02020603050405020304" pitchFamily="18" charset="0"/>
                <a:cs typeface="Times New Roman" panose="02020603050405020304" pitchFamily="18" charset="0"/>
              </a:rPr>
              <a:t>    SEQUENCE DIAGRAM</a:t>
            </a:r>
          </a:p>
        </p:txBody>
      </p:sp>
      <p:pic>
        <p:nvPicPr>
          <p:cNvPr id="5" name="Picture 4">
            <a:extLst>
              <a:ext uri="{FF2B5EF4-FFF2-40B4-BE49-F238E27FC236}">
                <a16:creationId xmlns:a16="http://schemas.microsoft.com/office/drawing/2014/main" id="{2A4406AA-A47E-7FCC-7D7B-7DA41645333F}"/>
              </a:ext>
            </a:extLst>
          </p:cNvPr>
          <p:cNvPicPr>
            <a:picLocks noChangeAspect="1"/>
          </p:cNvPicPr>
          <p:nvPr/>
        </p:nvPicPr>
        <p:blipFill>
          <a:blip r:embed="rId2"/>
          <a:stretch>
            <a:fillRect/>
          </a:stretch>
        </p:blipFill>
        <p:spPr>
          <a:xfrm>
            <a:off x="1548881" y="537802"/>
            <a:ext cx="7673432" cy="62243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41" y="0"/>
            <a:ext cx="8596668" cy="1320800"/>
          </a:xfrm>
        </p:spPr>
        <p:txBody>
          <a:bodyPr/>
          <a:lstStyle/>
          <a:p>
            <a:r>
              <a:rPr lang="en-IN" altLang="en-GB" sz="2400" b="1" dirty="0">
                <a:solidFill>
                  <a:schemeClr val="tx1"/>
                </a:solidFill>
                <a:latin typeface="Times New Roman" panose="02020603050405020304" pitchFamily="18" charset="0"/>
                <a:cs typeface="Times New Roman" panose="02020603050405020304" pitchFamily="18" charset="0"/>
              </a:rPr>
              <a:t>ACTIVITY DIAGRAM</a:t>
            </a:r>
            <a:r>
              <a:rPr lang="en-IN" altLang="en-GB" sz="2400" dirty="0">
                <a:solidFill>
                  <a:schemeClr val="tx1"/>
                </a:solidFill>
                <a:latin typeface="Times New Roman" panose="02020603050405020304" pitchFamily="18" charset="0"/>
                <a:cs typeface="Times New Roman" panose="02020603050405020304" pitchFamily="18" charset="0"/>
              </a:rPr>
              <a:t>(User)</a:t>
            </a:r>
          </a:p>
        </p:txBody>
      </p:sp>
      <p:pic>
        <p:nvPicPr>
          <p:cNvPr id="5" name="Picture 4">
            <a:extLst>
              <a:ext uri="{FF2B5EF4-FFF2-40B4-BE49-F238E27FC236}">
                <a16:creationId xmlns:a16="http://schemas.microsoft.com/office/drawing/2014/main" id="{66917118-62DF-F1B7-74C5-D3C81FCBE07D}"/>
              </a:ext>
            </a:extLst>
          </p:cNvPr>
          <p:cNvPicPr>
            <a:picLocks noChangeAspect="1"/>
          </p:cNvPicPr>
          <p:nvPr/>
        </p:nvPicPr>
        <p:blipFill>
          <a:blip r:embed="rId2"/>
          <a:stretch>
            <a:fillRect/>
          </a:stretch>
        </p:blipFill>
        <p:spPr>
          <a:xfrm>
            <a:off x="2351251" y="452534"/>
            <a:ext cx="5993427" cy="61908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5265-5DF4-4F21-82D6-65C6B8E61EFA}"/>
              </a:ext>
            </a:extLst>
          </p:cNvPr>
          <p:cNvSpPr>
            <a:spLocks noGrp="1"/>
          </p:cNvSpPr>
          <p:nvPr>
            <p:ph type="title"/>
          </p:nvPr>
        </p:nvSpPr>
        <p:spPr>
          <a:xfrm>
            <a:off x="164151" y="0"/>
            <a:ext cx="8596668" cy="132080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ACTIVITY DIAGRAM</a:t>
            </a:r>
            <a:r>
              <a:rPr lang="en-IN" sz="2400" dirty="0">
                <a:solidFill>
                  <a:schemeClr val="tx1"/>
                </a:solidFill>
                <a:latin typeface="Times New Roman" panose="02020603050405020304" pitchFamily="18" charset="0"/>
                <a:cs typeface="Times New Roman" panose="02020603050405020304" pitchFamily="18" charset="0"/>
              </a:rPr>
              <a:t>(Admin)</a:t>
            </a:r>
          </a:p>
        </p:txBody>
      </p:sp>
      <p:pic>
        <p:nvPicPr>
          <p:cNvPr id="4" name="Picture 3">
            <a:extLst>
              <a:ext uri="{FF2B5EF4-FFF2-40B4-BE49-F238E27FC236}">
                <a16:creationId xmlns:a16="http://schemas.microsoft.com/office/drawing/2014/main" id="{89FF94F8-F2B2-0466-CB16-CE6E6605187D}"/>
              </a:ext>
            </a:extLst>
          </p:cNvPr>
          <p:cNvPicPr>
            <a:picLocks noChangeAspect="1"/>
          </p:cNvPicPr>
          <p:nvPr/>
        </p:nvPicPr>
        <p:blipFill>
          <a:blip r:embed="rId2"/>
          <a:stretch>
            <a:fillRect/>
          </a:stretch>
        </p:blipFill>
        <p:spPr>
          <a:xfrm>
            <a:off x="1763487" y="469960"/>
            <a:ext cx="8145624" cy="6286415"/>
          </a:xfrm>
          <a:prstGeom prst="rect">
            <a:avLst/>
          </a:prstGeom>
        </p:spPr>
      </p:pic>
    </p:spTree>
    <p:extLst>
      <p:ext uri="{BB962C8B-B14F-4D97-AF65-F5344CB8AC3E}">
        <p14:creationId xmlns:p14="http://schemas.microsoft.com/office/powerpoint/2010/main" val="240916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5B61-6D9D-4E0C-7BCE-70EBB610B53F}"/>
              </a:ext>
            </a:extLst>
          </p:cNvPr>
          <p:cNvSpPr>
            <a:spLocks noGrp="1"/>
          </p:cNvSpPr>
          <p:nvPr>
            <p:ph type="title"/>
          </p:nvPr>
        </p:nvSpPr>
        <p:spPr>
          <a:xfrm>
            <a:off x="322771" y="208384"/>
            <a:ext cx="8596668" cy="132080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SAMPLE CODE</a:t>
            </a:r>
          </a:p>
        </p:txBody>
      </p:sp>
      <p:sp>
        <p:nvSpPr>
          <p:cNvPr id="4" name="TextBox 3">
            <a:extLst>
              <a:ext uri="{FF2B5EF4-FFF2-40B4-BE49-F238E27FC236}">
                <a16:creationId xmlns:a16="http://schemas.microsoft.com/office/drawing/2014/main" id="{B7C3361A-A15B-07AF-2BBE-916F9A76F58A}"/>
              </a:ext>
            </a:extLst>
          </p:cNvPr>
          <p:cNvSpPr txBox="1"/>
          <p:nvPr/>
        </p:nvSpPr>
        <p:spPr>
          <a:xfrm>
            <a:off x="410547" y="858417"/>
            <a:ext cx="8742783" cy="5444054"/>
          </a:xfrm>
          <a:prstGeom prst="rect">
            <a:avLst/>
          </a:prstGeom>
          <a:noFill/>
        </p:spPr>
        <p:txBody>
          <a:bodyPr wrap="square">
            <a:spAutoFit/>
          </a:bodyPr>
          <a:lstStyle/>
          <a:p>
            <a:pPr>
              <a:lnSpc>
                <a:spcPct val="150000"/>
              </a:lnSpc>
            </a:pPr>
            <a:r>
              <a:rPr lang="en-IN" b="0" dirty="0">
                <a:effectLst/>
                <a:latin typeface="Times New Roman" panose="02020603050405020304" pitchFamily="18" charset="0"/>
                <a:cs typeface="Times New Roman" panose="02020603050405020304" pitchFamily="18" charset="0"/>
              </a:rPr>
              <a:t>&lt;?xml version="1.0" encoding="UTF-8"?&gt;</a:t>
            </a:r>
          </a:p>
          <a:p>
            <a:pPr>
              <a:lnSpc>
                <a:spcPct val="150000"/>
              </a:lnSpc>
            </a:pPr>
            <a:r>
              <a:rPr lang="en-IN" b="0" dirty="0">
                <a:effectLst/>
                <a:latin typeface="Times New Roman" panose="02020603050405020304" pitchFamily="18" charset="0"/>
                <a:cs typeface="Times New Roman" panose="02020603050405020304" pitchFamily="18" charset="0"/>
              </a:rPr>
              <a:t>&lt;module type="PYTHON_MODULE" version="4"&gt;</a:t>
            </a:r>
          </a:p>
          <a:p>
            <a:pPr>
              <a:lnSpc>
                <a:spcPct val="150000"/>
              </a:lnSpc>
            </a:pPr>
            <a:r>
              <a:rPr lang="en-IN" b="0" dirty="0">
                <a:effectLst/>
                <a:latin typeface="Times New Roman" panose="02020603050405020304" pitchFamily="18" charset="0"/>
                <a:cs typeface="Times New Roman" panose="02020603050405020304" pitchFamily="18" charset="0"/>
              </a:rPr>
              <a:t>  &lt;component name="</a:t>
            </a:r>
            <a:r>
              <a:rPr lang="en-IN" b="0" dirty="0" err="1">
                <a:effectLst/>
                <a:latin typeface="Times New Roman" panose="02020603050405020304" pitchFamily="18" charset="0"/>
                <a:cs typeface="Times New Roman" panose="02020603050405020304" pitchFamily="18" charset="0"/>
              </a:rPr>
              <a:t>NewModuleRootManager</a:t>
            </a:r>
            <a:r>
              <a:rPr lang="en-IN" b="0" dirty="0">
                <a:effectLst/>
                <a:latin typeface="Times New Roman" panose="02020603050405020304" pitchFamily="18" charset="0"/>
                <a:cs typeface="Times New Roman" panose="02020603050405020304" pitchFamily="18" charset="0"/>
              </a:rPr>
              <a:t>"&gt;</a:t>
            </a:r>
          </a:p>
          <a:p>
            <a:pPr>
              <a:lnSpc>
                <a:spcPct val="150000"/>
              </a:lnSpc>
            </a:pPr>
            <a:r>
              <a:rPr lang="en-IN" b="0" dirty="0">
                <a:effectLst/>
                <a:latin typeface="Times New Roman" panose="02020603050405020304" pitchFamily="18" charset="0"/>
                <a:cs typeface="Times New Roman" panose="02020603050405020304" pitchFamily="18" charset="0"/>
              </a:rPr>
              <a:t>    &lt;content </a:t>
            </a:r>
            <a:r>
              <a:rPr lang="en-IN" b="0" dirty="0" err="1">
                <a:effectLst/>
                <a:latin typeface="Times New Roman" panose="02020603050405020304" pitchFamily="18" charset="0"/>
                <a:cs typeface="Times New Roman" panose="02020603050405020304" pitchFamily="18" charset="0"/>
              </a:rPr>
              <a:t>url</a:t>
            </a:r>
            <a:r>
              <a:rPr lang="en-IN" b="0" dirty="0">
                <a:effectLst/>
                <a:latin typeface="Times New Roman" panose="02020603050405020304" pitchFamily="18" charset="0"/>
                <a:cs typeface="Times New Roman" panose="02020603050405020304" pitchFamily="18" charset="0"/>
              </a:rPr>
              <a:t>="file://$MODULE_DIR$"&gt;</a:t>
            </a:r>
          </a:p>
          <a:p>
            <a:pPr>
              <a:lnSpc>
                <a:spcPct val="150000"/>
              </a:lnSpc>
            </a:pPr>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excludeFolder</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url</a:t>
            </a:r>
            <a:r>
              <a:rPr lang="en-IN" b="0" dirty="0">
                <a:effectLst/>
                <a:latin typeface="Times New Roman" panose="02020603050405020304" pitchFamily="18" charset="0"/>
                <a:cs typeface="Times New Roman" panose="02020603050405020304" pitchFamily="18" charset="0"/>
              </a:rPr>
              <a:t>="file://$MODULE_DIR$/</a:t>
            </a:r>
            <a:r>
              <a:rPr lang="en-IN" b="0" dirty="0" err="1">
                <a:effectLst/>
                <a:latin typeface="Times New Roman" panose="02020603050405020304" pitchFamily="18" charset="0"/>
                <a:cs typeface="Times New Roman" panose="02020603050405020304" pitchFamily="18" charset="0"/>
              </a:rPr>
              <a:t>venv</a:t>
            </a:r>
            <a:r>
              <a:rPr lang="en-IN" b="0" dirty="0">
                <a:effectLst/>
                <a:latin typeface="Times New Roman" panose="02020603050405020304" pitchFamily="18" charset="0"/>
                <a:cs typeface="Times New Roman" panose="02020603050405020304" pitchFamily="18" charset="0"/>
              </a:rPr>
              <a:t>" /&gt;</a:t>
            </a:r>
          </a:p>
          <a:p>
            <a:pPr>
              <a:lnSpc>
                <a:spcPct val="150000"/>
              </a:lnSpc>
            </a:pPr>
            <a:r>
              <a:rPr lang="en-IN" b="0" dirty="0">
                <a:effectLst/>
                <a:latin typeface="Times New Roman" panose="02020603050405020304" pitchFamily="18" charset="0"/>
                <a:cs typeface="Times New Roman" panose="02020603050405020304" pitchFamily="18" charset="0"/>
              </a:rPr>
              <a:t>    &lt;/content&gt;</a:t>
            </a:r>
          </a:p>
          <a:p>
            <a:pPr>
              <a:lnSpc>
                <a:spcPct val="150000"/>
              </a:lnSpc>
            </a:pPr>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orderEntry</a:t>
            </a:r>
            <a:r>
              <a:rPr lang="en-IN" b="0" dirty="0">
                <a:effectLst/>
                <a:latin typeface="Times New Roman" panose="02020603050405020304" pitchFamily="18" charset="0"/>
                <a:cs typeface="Times New Roman" panose="02020603050405020304" pitchFamily="18" charset="0"/>
              </a:rPr>
              <a:t> type="</a:t>
            </a:r>
            <a:r>
              <a:rPr lang="en-IN" b="0" dirty="0" err="1">
                <a:effectLst/>
                <a:latin typeface="Times New Roman" panose="02020603050405020304" pitchFamily="18" charset="0"/>
                <a:cs typeface="Times New Roman" panose="02020603050405020304" pitchFamily="18" charset="0"/>
              </a:rPr>
              <a:t>inheritedJdk</a:t>
            </a:r>
            <a:r>
              <a:rPr lang="en-IN" b="0" dirty="0">
                <a:effectLst/>
                <a:latin typeface="Times New Roman" panose="02020603050405020304" pitchFamily="18" charset="0"/>
                <a:cs typeface="Times New Roman" panose="02020603050405020304" pitchFamily="18" charset="0"/>
              </a:rPr>
              <a:t>" /&gt;</a:t>
            </a:r>
          </a:p>
          <a:p>
            <a:pPr>
              <a:lnSpc>
                <a:spcPct val="150000"/>
              </a:lnSpc>
            </a:pPr>
            <a:r>
              <a:rPr lang="en-IN" b="0" dirty="0">
                <a:effectLst/>
                <a:latin typeface="Times New Roman" panose="02020603050405020304" pitchFamily="18" charset="0"/>
                <a:cs typeface="Times New Roman" panose="02020603050405020304" pitchFamily="18" charset="0"/>
              </a:rPr>
              <a:t>    &lt;</a:t>
            </a:r>
            <a:r>
              <a:rPr lang="en-IN" b="0" dirty="0" err="1">
                <a:effectLst/>
                <a:latin typeface="Times New Roman" panose="02020603050405020304" pitchFamily="18" charset="0"/>
                <a:cs typeface="Times New Roman" panose="02020603050405020304" pitchFamily="18" charset="0"/>
              </a:rPr>
              <a:t>orderEntry</a:t>
            </a:r>
            <a:r>
              <a:rPr lang="en-IN" b="0" dirty="0">
                <a:effectLst/>
                <a:latin typeface="Times New Roman" panose="02020603050405020304" pitchFamily="18" charset="0"/>
                <a:cs typeface="Times New Roman" panose="02020603050405020304" pitchFamily="18" charset="0"/>
              </a:rPr>
              <a:t> type="</a:t>
            </a:r>
            <a:r>
              <a:rPr lang="en-IN" b="0" dirty="0" err="1">
                <a:effectLst/>
                <a:latin typeface="Times New Roman" panose="02020603050405020304" pitchFamily="18" charset="0"/>
                <a:cs typeface="Times New Roman" panose="02020603050405020304" pitchFamily="18" charset="0"/>
              </a:rPr>
              <a:t>sourceFolder</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forTests</a:t>
            </a:r>
            <a:r>
              <a:rPr lang="en-IN" b="0" dirty="0">
                <a:effectLst/>
                <a:latin typeface="Times New Roman" panose="02020603050405020304" pitchFamily="18" charset="0"/>
                <a:cs typeface="Times New Roman" panose="02020603050405020304" pitchFamily="18" charset="0"/>
              </a:rPr>
              <a:t>="false" /&gt;</a:t>
            </a:r>
          </a:p>
          <a:p>
            <a:pPr>
              <a:lnSpc>
                <a:spcPct val="150000"/>
              </a:lnSpc>
            </a:pPr>
            <a:r>
              <a:rPr lang="en-IN" b="0" dirty="0">
                <a:effectLst/>
                <a:latin typeface="Times New Roman" panose="02020603050405020304" pitchFamily="18" charset="0"/>
                <a:cs typeface="Times New Roman" panose="02020603050405020304" pitchFamily="18" charset="0"/>
              </a:rPr>
              <a:t>  &lt;/component&gt;</a:t>
            </a:r>
          </a:p>
          <a:p>
            <a:pPr>
              <a:lnSpc>
                <a:spcPct val="150000"/>
              </a:lnSpc>
            </a:pPr>
            <a:r>
              <a:rPr lang="en-IN" b="0" dirty="0">
                <a:effectLst/>
                <a:latin typeface="Times New Roman" panose="02020603050405020304" pitchFamily="18" charset="0"/>
                <a:cs typeface="Times New Roman" panose="02020603050405020304" pitchFamily="18" charset="0"/>
              </a:rPr>
              <a:t>  &lt;component name="</a:t>
            </a:r>
            <a:r>
              <a:rPr lang="en-IN" b="0" dirty="0" err="1">
                <a:effectLst/>
                <a:latin typeface="Times New Roman" panose="02020603050405020304" pitchFamily="18" charset="0"/>
                <a:cs typeface="Times New Roman" panose="02020603050405020304" pitchFamily="18" charset="0"/>
              </a:rPr>
              <a:t>TestRunnerService</a:t>
            </a:r>
            <a:r>
              <a:rPr lang="en-IN" b="0" dirty="0">
                <a:effectLst/>
                <a:latin typeface="Times New Roman" panose="02020603050405020304" pitchFamily="18" charset="0"/>
                <a:cs typeface="Times New Roman" panose="02020603050405020304" pitchFamily="18" charset="0"/>
              </a:rPr>
              <a:t>"&gt;</a:t>
            </a:r>
          </a:p>
          <a:p>
            <a:pPr>
              <a:lnSpc>
                <a:spcPct val="150000"/>
              </a:lnSpc>
            </a:pPr>
            <a:r>
              <a:rPr lang="en-IN" b="0" dirty="0">
                <a:effectLst/>
                <a:latin typeface="Times New Roman" panose="02020603050405020304" pitchFamily="18" charset="0"/>
                <a:cs typeface="Times New Roman" panose="02020603050405020304" pitchFamily="18" charset="0"/>
              </a:rPr>
              <a:t>    &lt;option name="PROJECT_TEST_RUNNER" value="</a:t>
            </a:r>
            <a:r>
              <a:rPr lang="en-IN" b="0" dirty="0" err="1">
                <a:effectLst/>
                <a:latin typeface="Times New Roman" panose="02020603050405020304" pitchFamily="18" charset="0"/>
                <a:cs typeface="Times New Roman" panose="02020603050405020304" pitchFamily="18" charset="0"/>
              </a:rPr>
              <a:t>Unittests</a:t>
            </a:r>
            <a:r>
              <a:rPr lang="en-IN" b="0" dirty="0">
                <a:effectLst/>
                <a:latin typeface="Times New Roman" panose="02020603050405020304" pitchFamily="18" charset="0"/>
                <a:cs typeface="Times New Roman" panose="02020603050405020304" pitchFamily="18" charset="0"/>
              </a:rPr>
              <a:t>" /&gt;</a:t>
            </a:r>
          </a:p>
          <a:p>
            <a:pPr>
              <a:lnSpc>
                <a:spcPct val="150000"/>
              </a:lnSpc>
            </a:pPr>
            <a:r>
              <a:rPr lang="en-IN" b="0" dirty="0">
                <a:effectLst/>
                <a:latin typeface="Times New Roman" panose="02020603050405020304" pitchFamily="18" charset="0"/>
                <a:cs typeface="Times New Roman" panose="02020603050405020304" pitchFamily="18" charset="0"/>
              </a:rPr>
              <a:t>  &lt;/component&gt;</a:t>
            </a:r>
          </a:p>
          <a:p>
            <a:pPr>
              <a:lnSpc>
                <a:spcPct val="150000"/>
              </a:lnSpc>
            </a:pPr>
            <a:r>
              <a:rPr lang="en-IN" b="0" dirty="0">
                <a:effectLst/>
                <a:latin typeface="Times New Roman" panose="02020603050405020304" pitchFamily="18" charset="0"/>
                <a:cs typeface="Times New Roman" panose="02020603050405020304" pitchFamily="18" charset="0"/>
              </a:rPr>
              <a:t>&lt;/module&gt;</a:t>
            </a:r>
          </a:p>
        </p:txBody>
      </p:sp>
    </p:spTree>
    <p:extLst>
      <p:ext uri="{BB962C8B-B14F-4D97-AF65-F5344CB8AC3E}">
        <p14:creationId xmlns:p14="http://schemas.microsoft.com/office/powerpoint/2010/main" val="252851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9188-D1A2-9981-3892-78CE824180DB}"/>
              </a:ext>
            </a:extLst>
          </p:cNvPr>
          <p:cNvSpPr>
            <a:spLocks noGrp="1"/>
          </p:cNvSpPr>
          <p:nvPr>
            <p:ph type="title"/>
          </p:nvPr>
        </p:nvSpPr>
        <p:spPr>
          <a:xfrm>
            <a:off x="621350" y="255035"/>
            <a:ext cx="8596668" cy="1320800"/>
          </a:xfrm>
        </p:spPr>
        <p:txBody>
          <a:bodyPr>
            <a:normAutofit fontScale="90000"/>
          </a:bodyPr>
          <a:lstStyle/>
          <a:p>
            <a:r>
              <a:rPr lang="en-IN" sz="2000" b="0" dirty="0">
                <a:solidFill>
                  <a:schemeClr val="tx1"/>
                </a:solidFill>
                <a:effectLst/>
                <a:latin typeface="Consolas" panose="020B0609020204030204" pitchFamily="49" charset="0"/>
              </a:rPr>
              <a:t>CREATE TABLE IF NOT EXISTS </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auth_permission</a:t>
            </a:r>
            <a:r>
              <a:rPr lang="en-IN" sz="2000" b="0" dirty="0">
                <a:solidFill>
                  <a:schemeClr val="tx1"/>
                </a:solidFill>
                <a:effectLst/>
                <a:latin typeface="Times New Roman" panose="02020603050405020304" pitchFamily="18" charset="0"/>
                <a:cs typeface="Times New Roman" panose="02020603050405020304" pitchFamily="18" charset="0"/>
              </a:rPr>
              <a:t>` (</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`id` int(11) NOT NULL AUTO_INCREMENT,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`name` varchar(255) NOT NULL,</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content_type_id</a:t>
            </a:r>
            <a:r>
              <a:rPr lang="en-IN" sz="2000" b="0" dirty="0">
                <a:solidFill>
                  <a:schemeClr val="tx1"/>
                </a:solidFill>
                <a:effectLst/>
                <a:latin typeface="Times New Roman" panose="02020603050405020304" pitchFamily="18" charset="0"/>
                <a:cs typeface="Times New Roman" panose="02020603050405020304" pitchFamily="18" charset="0"/>
              </a:rPr>
              <a:t>` int(11) NOT NULL,</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`codename` varchar(100) NOT NULL,</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PRIMARY KEY (`id`),</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UNIQUE KEY `auth_permission_content_type_id_codename_01ab375a_uniq` (`</a:t>
            </a:r>
            <a:r>
              <a:rPr lang="en-IN" sz="2000" b="0" dirty="0" err="1">
                <a:solidFill>
                  <a:schemeClr val="tx1"/>
                </a:solidFill>
                <a:effectLst/>
                <a:latin typeface="Times New Roman" panose="02020603050405020304" pitchFamily="18" charset="0"/>
                <a:cs typeface="Times New Roman" panose="02020603050405020304" pitchFamily="18" charset="0"/>
              </a:rPr>
              <a:t>content_type_id`,`codename</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ENGINE=</a:t>
            </a:r>
            <a:r>
              <a:rPr lang="en-IN" sz="2000" b="0" dirty="0" err="1">
                <a:solidFill>
                  <a:schemeClr val="tx1"/>
                </a:solidFill>
                <a:effectLst/>
                <a:latin typeface="Times New Roman" panose="02020603050405020304" pitchFamily="18" charset="0"/>
                <a:cs typeface="Times New Roman" panose="02020603050405020304" pitchFamily="18" charset="0"/>
              </a:rPr>
              <a:t>InnoDB</a:t>
            </a:r>
            <a:r>
              <a:rPr lang="en-IN" sz="2000" b="0" dirty="0">
                <a:solidFill>
                  <a:schemeClr val="tx1"/>
                </a:solidFill>
                <a:effectLst/>
                <a:latin typeface="Times New Roman" panose="02020603050405020304" pitchFamily="18" charset="0"/>
                <a:cs typeface="Times New Roman" panose="02020603050405020304" pitchFamily="18" charset="0"/>
              </a:rPr>
              <a:t>  DEFAULT CHARSET=latin1 AUTO_INCREMENT=28 ;</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INSERT INTO `</a:t>
            </a:r>
            <a:r>
              <a:rPr lang="en-IN" sz="2000" b="0" dirty="0" err="1">
                <a:solidFill>
                  <a:schemeClr val="tx1"/>
                </a:solidFill>
                <a:effectLst/>
                <a:latin typeface="Times New Roman" panose="02020603050405020304" pitchFamily="18" charset="0"/>
                <a:cs typeface="Times New Roman" panose="02020603050405020304" pitchFamily="18" charset="0"/>
              </a:rPr>
              <a:t>auth_permission</a:t>
            </a:r>
            <a:r>
              <a:rPr lang="en-IN" sz="2000" b="0" dirty="0">
                <a:solidFill>
                  <a:schemeClr val="tx1"/>
                </a:solidFill>
                <a:effectLst/>
                <a:latin typeface="Times New Roman" panose="02020603050405020304" pitchFamily="18" charset="0"/>
                <a:cs typeface="Times New Roman" panose="02020603050405020304" pitchFamily="18" charset="0"/>
              </a:rPr>
              <a:t>` (`id`, `name`, `</a:t>
            </a:r>
            <a:r>
              <a:rPr lang="en-IN" sz="2000" b="0" dirty="0" err="1">
                <a:solidFill>
                  <a:schemeClr val="tx1"/>
                </a:solidFill>
                <a:effectLst/>
                <a:latin typeface="Times New Roman" panose="02020603050405020304" pitchFamily="18" charset="0"/>
                <a:cs typeface="Times New Roman" panose="02020603050405020304" pitchFamily="18" charset="0"/>
              </a:rPr>
              <a:t>content_type_id</a:t>
            </a:r>
            <a:r>
              <a:rPr lang="en-IN" sz="2000" b="0" dirty="0">
                <a:solidFill>
                  <a:schemeClr val="tx1"/>
                </a:solidFill>
                <a:effectLst/>
                <a:latin typeface="Times New Roman" panose="02020603050405020304" pitchFamily="18" charset="0"/>
                <a:cs typeface="Times New Roman" panose="02020603050405020304" pitchFamily="18" charset="0"/>
              </a:rPr>
              <a:t>`, `codename`) VALUES</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(1, 'Can add log entry', 1, '</a:t>
            </a:r>
            <a:r>
              <a:rPr lang="en-IN" sz="2000" b="0" dirty="0" err="1">
                <a:solidFill>
                  <a:schemeClr val="tx1"/>
                </a:solidFill>
                <a:effectLst/>
                <a:latin typeface="Times New Roman" panose="02020603050405020304" pitchFamily="18" charset="0"/>
                <a:cs typeface="Times New Roman" panose="02020603050405020304" pitchFamily="18" charset="0"/>
              </a:rPr>
              <a:t>add_logentry</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(2, 'Can change log entry', 1, '</a:t>
            </a:r>
            <a:r>
              <a:rPr lang="en-IN" sz="2000" b="0" dirty="0" err="1">
                <a:solidFill>
                  <a:schemeClr val="tx1"/>
                </a:solidFill>
                <a:effectLst/>
                <a:latin typeface="Times New Roman" panose="02020603050405020304" pitchFamily="18" charset="0"/>
                <a:cs typeface="Times New Roman" panose="02020603050405020304" pitchFamily="18" charset="0"/>
              </a:rPr>
              <a:t>change_logentry</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(3, 'Can delete log entry', 1, '</a:t>
            </a:r>
            <a:r>
              <a:rPr lang="en-IN" sz="2000" b="0" dirty="0" err="1">
                <a:solidFill>
                  <a:schemeClr val="tx1"/>
                </a:solidFill>
                <a:effectLst/>
                <a:latin typeface="Times New Roman" panose="02020603050405020304" pitchFamily="18" charset="0"/>
                <a:cs typeface="Times New Roman" panose="02020603050405020304" pitchFamily="18" charset="0"/>
              </a:rPr>
              <a:t>delete_logentry</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(4, 'Can add permission', 2, '</a:t>
            </a:r>
            <a:r>
              <a:rPr lang="en-IN" sz="2000" b="0" dirty="0" err="1">
                <a:solidFill>
                  <a:schemeClr val="tx1"/>
                </a:solidFill>
                <a:effectLst/>
                <a:latin typeface="Times New Roman" panose="02020603050405020304" pitchFamily="18" charset="0"/>
                <a:cs typeface="Times New Roman" panose="02020603050405020304" pitchFamily="18" charset="0"/>
              </a:rPr>
              <a:t>add_permission</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(5, 'Can change permission', 2, '</a:t>
            </a:r>
            <a:r>
              <a:rPr lang="en-IN" sz="2000" b="0" dirty="0" err="1">
                <a:solidFill>
                  <a:schemeClr val="tx1"/>
                </a:solidFill>
                <a:effectLst/>
                <a:latin typeface="Times New Roman" panose="02020603050405020304" pitchFamily="18" charset="0"/>
                <a:cs typeface="Times New Roman" panose="02020603050405020304" pitchFamily="18" charset="0"/>
              </a:rPr>
              <a:t>change_permission</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(6, 'Can delete permission', 2, '</a:t>
            </a:r>
            <a:r>
              <a:rPr lang="en-IN" sz="2000" b="0" dirty="0" err="1">
                <a:solidFill>
                  <a:schemeClr val="tx1"/>
                </a:solidFill>
                <a:effectLst/>
                <a:latin typeface="Times New Roman" panose="02020603050405020304" pitchFamily="18" charset="0"/>
                <a:cs typeface="Times New Roman" panose="02020603050405020304" pitchFamily="18" charset="0"/>
              </a:rPr>
              <a:t>delete_permission</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(7, 'Can add group', 3, '</a:t>
            </a:r>
            <a:r>
              <a:rPr lang="en-IN" sz="2000" b="0" dirty="0" err="1">
                <a:solidFill>
                  <a:schemeClr val="tx1"/>
                </a:solidFill>
                <a:effectLst/>
                <a:latin typeface="Times New Roman" panose="02020603050405020304" pitchFamily="18" charset="0"/>
                <a:cs typeface="Times New Roman" panose="02020603050405020304" pitchFamily="18" charset="0"/>
              </a:rPr>
              <a:t>add_group</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(8, 'Can change group', 3, '</a:t>
            </a:r>
            <a:r>
              <a:rPr lang="en-IN" sz="2000" b="0" dirty="0" err="1">
                <a:solidFill>
                  <a:schemeClr val="tx1"/>
                </a:solidFill>
                <a:effectLst/>
                <a:latin typeface="Times New Roman" panose="02020603050405020304" pitchFamily="18" charset="0"/>
                <a:cs typeface="Times New Roman" panose="02020603050405020304" pitchFamily="18" charset="0"/>
              </a:rPr>
              <a:t>change_group</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(9, 'Can delete group', 3, '</a:t>
            </a:r>
            <a:r>
              <a:rPr lang="en-IN" sz="2000" b="0" dirty="0" err="1">
                <a:solidFill>
                  <a:schemeClr val="tx1"/>
                </a:solidFill>
                <a:effectLst/>
                <a:latin typeface="Times New Roman" panose="02020603050405020304" pitchFamily="18" charset="0"/>
                <a:cs typeface="Times New Roman" panose="02020603050405020304" pitchFamily="18" charset="0"/>
              </a:rPr>
              <a:t>delete_group</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(10, 'Can add user', 4, '</a:t>
            </a:r>
            <a:r>
              <a:rPr lang="en-IN" sz="2000" b="0" dirty="0" err="1">
                <a:solidFill>
                  <a:schemeClr val="tx1"/>
                </a:solidFill>
                <a:effectLst/>
                <a:latin typeface="Times New Roman" panose="02020603050405020304" pitchFamily="18" charset="0"/>
                <a:cs typeface="Times New Roman" panose="02020603050405020304" pitchFamily="18" charset="0"/>
              </a:rPr>
              <a:t>add_user</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(11, 'Can change user', 4, '</a:t>
            </a:r>
            <a:r>
              <a:rPr lang="en-IN" sz="2000" b="0" dirty="0" err="1">
                <a:solidFill>
                  <a:schemeClr val="tx1"/>
                </a:solidFill>
                <a:effectLst/>
                <a:latin typeface="Times New Roman" panose="02020603050405020304" pitchFamily="18" charset="0"/>
                <a:cs typeface="Times New Roman" panose="02020603050405020304" pitchFamily="18" charset="0"/>
              </a:rPr>
              <a:t>change_user</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(12, 'Can delete user', 4, '</a:t>
            </a:r>
            <a:r>
              <a:rPr lang="en-IN" sz="2000" b="0" dirty="0" err="1">
                <a:solidFill>
                  <a:schemeClr val="tx1"/>
                </a:solidFill>
                <a:effectLst/>
                <a:latin typeface="Times New Roman" panose="02020603050405020304" pitchFamily="18" charset="0"/>
                <a:cs typeface="Times New Roman" panose="02020603050405020304" pitchFamily="18" charset="0"/>
              </a:rPr>
              <a:t>delete_user</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(13, 'Can add content type', 5, '</a:t>
            </a:r>
            <a:r>
              <a:rPr lang="en-IN" sz="2000" b="0" dirty="0" err="1">
                <a:solidFill>
                  <a:schemeClr val="tx1"/>
                </a:solidFill>
                <a:effectLst/>
                <a:latin typeface="Times New Roman" panose="02020603050405020304" pitchFamily="18" charset="0"/>
                <a:cs typeface="Times New Roman" panose="02020603050405020304" pitchFamily="18" charset="0"/>
              </a:rPr>
              <a:t>add_contenttype</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br>
              <a:rPr lang="en-IN" b="0" dirty="0">
                <a:solidFill>
                  <a:schemeClr val="tx1"/>
                </a:solidFill>
                <a:effectLst/>
                <a:latin typeface="Consolas" panose="020B0609020204030204" pitchFamily="49" charset="0"/>
              </a:rPr>
            </a:br>
            <a:br>
              <a:rPr lang="en-IN" b="0" dirty="0">
                <a:solidFill>
                  <a:srgbClr val="CCCCCC"/>
                </a:solidFill>
                <a:effectLst/>
                <a:latin typeface="Consolas" panose="020B0609020204030204" pitchFamily="49" charset="0"/>
              </a:rPr>
            </a:br>
            <a:endParaRPr lang="en-IN" dirty="0"/>
          </a:p>
        </p:txBody>
      </p:sp>
    </p:spTree>
    <p:extLst>
      <p:ext uri="{BB962C8B-B14F-4D97-AF65-F5344CB8AC3E}">
        <p14:creationId xmlns:p14="http://schemas.microsoft.com/office/powerpoint/2010/main" val="109908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796E-3494-253E-3B67-E4BC2F5D5E01}"/>
              </a:ext>
            </a:extLst>
          </p:cNvPr>
          <p:cNvSpPr>
            <a:spLocks noGrp="1"/>
          </p:cNvSpPr>
          <p:nvPr>
            <p:ph type="title"/>
          </p:nvPr>
        </p:nvSpPr>
        <p:spPr>
          <a:xfrm>
            <a:off x="541176" y="102637"/>
            <a:ext cx="8732827" cy="1407885"/>
          </a:xfrm>
        </p:spPr>
        <p:txBody>
          <a:bodyPr>
            <a:noAutofit/>
          </a:bodyPr>
          <a:lstStyle/>
          <a:p>
            <a:pPr>
              <a:lnSpc>
                <a:spcPct val="150000"/>
              </a:lnSpc>
            </a:pP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(14, 'Can change content type', 5, '</a:t>
            </a:r>
            <a:r>
              <a:rPr lang="en-IN" sz="1800" b="0" dirty="0" err="1">
                <a:solidFill>
                  <a:schemeClr val="tx1"/>
                </a:solidFill>
                <a:effectLst/>
                <a:latin typeface="Times New Roman" panose="02020603050405020304" pitchFamily="18" charset="0"/>
                <a:cs typeface="Times New Roman" panose="02020603050405020304" pitchFamily="18" charset="0"/>
              </a:rPr>
              <a:t>change_contenttype</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(15, 'Can delete content type', 5, '</a:t>
            </a:r>
            <a:r>
              <a:rPr lang="en-IN" sz="1800" b="0" dirty="0" err="1">
                <a:solidFill>
                  <a:schemeClr val="tx1"/>
                </a:solidFill>
                <a:effectLst/>
                <a:latin typeface="Times New Roman" panose="02020603050405020304" pitchFamily="18" charset="0"/>
                <a:cs typeface="Times New Roman" panose="02020603050405020304" pitchFamily="18" charset="0"/>
              </a:rPr>
              <a:t>delete_contenttype</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(16, 'Can add session', 6, '</a:t>
            </a:r>
            <a:r>
              <a:rPr lang="en-IN" sz="1800" b="0" dirty="0" err="1">
                <a:solidFill>
                  <a:schemeClr val="tx1"/>
                </a:solidFill>
                <a:effectLst/>
                <a:latin typeface="Times New Roman" panose="02020603050405020304" pitchFamily="18" charset="0"/>
                <a:cs typeface="Times New Roman" panose="02020603050405020304" pitchFamily="18" charset="0"/>
              </a:rPr>
              <a:t>add_session</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(17, 'Can change session', 6, '</a:t>
            </a:r>
            <a:r>
              <a:rPr lang="en-IN" sz="1800" b="0" dirty="0" err="1">
                <a:solidFill>
                  <a:schemeClr val="tx1"/>
                </a:solidFill>
                <a:effectLst/>
                <a:latin typeface="Times New Roman" panose="02020603050405020304" pitchFamily="18" charset="0"/>
                <a:cs typeface="Times New Roman" panose="02020603050405020304" pitchFamily="18" charset="0"/>
              </a:rPr>
              <a:t>change_session</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(18, 'Can delete session', 6, '</a:t>
            </a:r>
            <a:r>
              <a:rPr lang="en-IN" sz="1800" b="0" dirty="0" err="1">
                <a:solidFill>
                  <a:schemeClr val="tx1"/>
                </a:solidFill>
                <a:effectLst/>
                <a:latin typeface="Times New Roman" panose="02020603050405020304" pitchFamily="18" charset="0"/>
                <a:cs typeface="Times New Roman" panose="02020603050405020304" pitchFamily="18" charset="0"/>
              </a:rPr>
              <a:t>delete_session</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(19, 'Can add client register_ model', 7, '</a:t>
            </a:r>
            <a:r>
              <a:rPr lang="en-IN" sz="1800" b="0" dirty="0" err="1">
                <a:solidFill>
                  <a:schemeClr val="tx1"/>
                </a:solidFill>
                <a:effectLst/>
                <a:latin typeface="Times New Roman" panose="02020603050405020304" pitchFamily="18" charset="0"/>
                <a:cs typeface="Times New Roman" panose="02020603050405020304" pitchFamily="18" charset="0"/>
              </a:rPr>
              <a:t>add_clientregister_model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(20, 'Can change client register_ model', 7, '</a:t>
            </a:r>
            <a:r>
              <a:rPr lang="en-IN" sz="1800" b="0" dirty="0" err="1">
                <a:solidFill>
                  <a:schemeClr val="tx1"/>
                </a:solidFill>
                <a:effectLst/>
                <a:latin typeface="Times New Roman" panose="02020603050405020304" pitchFamily="18" charset="0"/>
                <a:cs typeface="Times New Roman" panose="02020603050405020304" pitchFamily="18" charset="0"/>
              </a:rPr>
              <a:t>change_clientregister_model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(21, 'Can delete client register_ model', 7, '</a:t>
            </a:r>
            <a:r>
              <a:rPr lang="en-IN" sz="1800" b="0" dirty="0" err="1">
                <a:solidFill>
                  <a:schemeClr val="tx1"/>
                </a:solidFill>
                <a:effectLst/>
                <a:latin typeface="Times New Roman" panose="02020603050405020304" pitchFamily="18" charset="0"/>
                <a:cs typeface="Times New Roman" panose="02020603050405020304" pitchFamily="18" charset="0"/>
              </a:rPr>
              <a:t>delete_clientregister_model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(22, 'Can add client posts_ model', 8, '</a:t>
            </a:r>
            <a:r>
              <a:rPr lang="en-IN" sz="1800" b="0" dirty="0" err="1">
                <a:solidFill>
                  <a:schemeClr val="tx1"/>
                </a:solidFill>
                <a:effectLst/>
                <a:latin typeface="Times New Roman" panose="02020603050405020304" pitchFamily="18" charset="0"/>
                <a:cs typeface="Times New Roman" panose="02020603050405020304" pitchFamily="18" charset="0"/>
              </a:rPr>
              <a:t>add_clientposts_model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(23, 'Can change client posts_ model', 8, '</a:t>
            </a:r>
            <a:r>
              <a:rPr lang="en-IN" sz="1800" b="0" dirty="0" err="1">
                <a:solidFill>
                  <a:schemeClr val="tx1"/>
                </a:solidFill>
                <a:effectLst/>
                <a:latin typeface="Times New Roman" panose="02020603050405020304" pitchFamily="18" charset="0"/>
                <a:cs typeface="Times New Roman" panose="02020603050405020304" pitchFamily="18" charset="0"/>
              </a:rPr>
              <a:t>change_clientposts_model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(24, 'Can delete client posts_ model', 8, '</a:t>
            </a:r>
            <a:r>
              <a:rPr lang="en-IN" sz="1800" b="0" dirty="0" err="1">
                <a:solidFill>
                  <a:schemeClr val="tx1"/>
                </a:solidFill>
                <a:effectLst/>
                <a:latin typeface="Times New Roman" panose="02020603050405020304" pitchFamily="18" charset="0"/>
                <a:cs typeface="Times New Roman" panose="02020603050405020304" pitchFamily="18" charset="0"/>
              </a:rPr>
              <a:t>delete_clientposts_model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(25, 'Can add feedbacks_ model', 9, '</a:t>
            </a:r>
            <a:r>
              <a:rPr lang="en-IN" sz="1800" b="0" dirty="0" err="1">
                <a:solidFill>
                  <a:schemeClr val="tx1"/>
                </a:solidFill>
                <a:effectLst/>
                <a:latin typeface="Times New Roman" panose="02020603050405020304" pitchFamily="18" charset="0"/>
                <a:cs typeface="Times New Roman" panose="02020603050405020304" pitchFamily="18" charset="0"/>
              </a:rPr>
              <a:t>add_feedbacks_model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chemeClr val="tx1"/>
                </a:solidFill>
                <a:effectLst/>
                <a:latin typeface="Times New Roman" panose="02020603050405020304" pitchFamily="18" charset="0"/>
                <a:cs typeface="Times New Roman" panose="02020603050405020304" pitchFamily="18" charset="0"/>
              </a:rPr>
            </a:br>
            <a:r>
              <a:rPr lang="en-IN" sz="1800" b="0" dirty="0">
                <a:solidFill>
                  <a:schemeClr val="tx1"/>
                </a:solidFill>
                <a:effectLst/>
                <a:latin typeface="Times New Roman" panose="02020603050405020304" pitchFamily="18" charset="0"/>
                <a:cs typeface="Times New Roman" panose="02020603050405020304" pitchFamily="18" charset="0"/>
              </a:rPr>
              <a:t>(26, 'Can change feedbacks_ model', 9, '</a:t>
            </a:r>
            <a:r>
              <a:rPr lang="en-IN" sz="1800" b="0" dirty="0" err="1">
                <a:solidFill>
                  <a:schemeClr val="tx1"/>
                </a:solidFill>
                <a:effectLst/>
                <a:latin typeface="Times New Roman" panose="02020603050405020304" pitchFamily="18" charset="0"/>
                <a:cs typeface="Times New Roman" panose="02020603050405020304" pitchFamily="18" charset="0"/>
              </a:rPr>
              <a:t>change_feedbacks_model</a:t>
            </a:r>
            <a:r>
              <a:rPr lang="en-IN" sz="1800" b="0" dirty="0">
                <a:solidFill>
                  <a:schemeClr val="tx1"/>
                </a:solidFill>
                <a:effectLst/>
                <a:latin typeface="Times New Roman" panose="02020603050405020304" pitchFamily="18" charset="0"/>
                <a:cs typeface="Times New Roman" panose="02020603050405020304" pitchFamily="18" charset="0"/>
              </a:rPr>
              <a:t>'),</a:t>
            </a:r>
            <a:br>
              <a:rPr lang="en-IN" sz="1800" b="0" dirty="0">
                <a:solidFill>
                  <a:srgbClr val="CCCCCC"/>
                </a:solidFill>
                <a:effectLst/>
                <a:latin typeface="Times New Roman" panose="02020603050405020304" pitchFamily="18" charset="0"/>
                <a:cs typeface="Times New Roman" panose="02020603050405020304" pitchFamily="18" charset="0"/>
              </a:rPr>
            </a:br>
            <a:r>
              <a:rPr lang="en-IN" sz="1800" b="0" dirty="0">
                <a:solidFill>
                  <a:srgbClr val="CCCCCC"/>
                </a:solidFill>
                <a:effectLst/>
                <a:latin typeface="Times New Roman" panose="02020603050405020304" pitchFamily="18" charset="0"/>
                <a:cs typeface="Times New Roman" panose="02020603050405020304" pitchFamily="18" charset="0"/>
              </a:rPr>
              <a:t>(</a:t>
            </a:r>
            <a:r>
              <a:rPr lang="en-IN" sz="1800" b="0" dirty="0">
                <a:solidFill>
                  <a:schemeClr val="tx1"/>
                </a:solidFill>
                <a:effectLst/>
                <a:latin typeface="Times New Roman" panose="02020603050405020304" pitchFamily="18" charset="0"/>
                <a:cs typeface="Times New Roman" panose="02020603050405020304" pitchFamily="18" charset="0"/>
              </a:rPr>
              <a:t>27, 'Can delete feedbacks_ model', 9, '</a:t>
            </a:r>
            <a:r>
              <a:rPr lang="en-IN" sz="1800" b="0" dirty="0" err="1">
                <a:solidFill>
                  <a:schemeClr val="tx1"/>
                </a:solidFill>
                <a:effectLst/>
                <a:latin typeface="Times New Roman" panose="02020603050405020304" pitchFamily="18" charset="0"/>
                <a:cs typeface="Times New Roman" panose="02020603050405020304" pitchFamily="18" charset="0"/>
              </a:rPr>
              <a:t>delete_feedbacks_model</a:t>
            </a:r>
            <a:br>
              <a:rPr lang="en-IN" sz="1800" b="0" dirty="0">
                <a:solidFill>
                  <a:schemeClr val="tx1"/>
                </a:solidFill>
                <a:effectLst/>
                <a:latin typeface="Consolas" panose="020B0609020204030204" pitchFamily="49" charset="0"/>
              </a:rPr>
            </a:br>
            <a:endParaRPr lang="en-IN" sz="1800" dirty="0"/>
          </a:p>
        </p:txBody>
      </p:sp>
    </p:spTree>
    <p:extLst>
      <p:ext uri="{BB962C8B-B14F-4D97-AF65-F5344CB8AC3E}">
        <p14:creationId xmlns:p14="http://schemas.microsoft.com/office/powerpoint/2010/main" val="52185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711" y="290753"/>
            <a:ext cx="10799251" cy="6491521"/>
          </a:xfrm>
          <a:prstGeom prst="rect">
            <a:avLst/>
          </a:prstGeom>
          <a:noFill/>
        </p:spPr>
        <p:txBody>
          <a:bodyPr wrap="square">
            <a:spAutoFit/>
          </a:bodyPr>
          <a:lstStyle/>
          <a:p>
            <a:pPr>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ABSTRACT </a:t>
            </a:r>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online product review systems, users are allowed to submit reviews about their purchased items or services. However, fake reviews posted by fraudulent users often mislead consumers and bring losses to enterprises. Traditional fraud detection algorithm mainly utilizes rule-based methods, which is insufficient for the rich user interactions and graph-structured data. In recent years, graph-based methods have been proposed to handle this situation, but few prior works have noticed the camouflage fraudster’s behavior and inconsistency heterogeneous nature. Existing methods have either not addressed these two problems or only partially, which results in poor performance. Alternatively, we propose a new model named Fraud Aware Heterogeneous Graph Transformer(FAHGT), to address camouflages and inconsistency problems in a unified manner. FAHGT adopts a type-aware feature mapping mechanism to handle heterogeneous graph data, then implementing various relation scoring methods to alleviate inconsistency and discover camouflage.</a:t>
            </a:r>
            <a:endParaRPr lang="en-IN"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spcAft>
                <a:spcPts val="1000"/>
              </a:spcAft>
            </a:pP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0492-8D59-4C1E-3838-717205DB0033}"/>
              </a:ext>
            </a:extLst>
          </p:cNvPr>
          <p:cNvSpPr>
            <a:spLocks noGrp="1"/>
          </p:cNvSpPr>
          <p:nvPr>
            <p:ph type="title"/>
          </p:nvPr>
        </p:nvSpPr>
        <p:spPr>
          <a:xfrm>
            <a:off x="419878" y="0"/>
            <a:ext cx="8761444" cy="1101014"/>
          </a:xfrm>
        </p:spPr>
        <p:txBody>
          <a:bodyPr>
            <a:noAutofit/>
          </a:bodyPr>
          <a:lstStyle/>
          <a:p>
            <a:pPr>
              <a:lnSpc>
                <a:spcPct val="150000"/>
              </a:lnSpc>
            </a:pPr>
            <a:r>
              <a:rPr lang="en-IN" sz="2000" b="0" dirty="0">
                <a:solidFill>
                  <a:schemeClr val="tx1"/>
                </a:solidFill>
                <a:effectLst/>
                <a:latin typeface="Times New Roman" panose="02020603050405020304" pitchFamily="18" charset="0"/>
                <a:cs typeface="Times New Roman" panose="02020603050405020304" pitchFamily="18" charset="0"/>
              </a:rPr>
              <a:t>import </a:t>
            </a:r>
            <a:r>
              <a:rPr lang="en-IN" sz="2000" b="0" dirty="0" err="1">
                <a:solidFill>
                  <a:schemeClr val="tx1"/>
                </a:solidFill>
                <a:effectLst/>
                <a:latin typeface="Times New Roman" panose="02020603050405020304" pitchFamily="18" charset="0"/>
                <a:cs typeface="Times New Roman" panose="02020603050405020304" pitchFamily="18" charset="0"/>
              </a:rPr>
              <a:t>os</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import sys</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def main():</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"""Run administrative tasks."""</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os.environ.setdefault</a:t>
            </a:r>
            <a:r>
              <a:rPr lang="en-IN" sz="2000" b="0" dirty="0">
                <a:solidFill>
                  <a:schemeClr val="tx1"/>
                </a:solidFill>
                <a:effectLst/>
                <a:latin typeface="Times New Roman" panose="02020603050405020304" pitchFamily="18" charset="0"/>
                <a:cs typeface="Times New Roman" panose="02020603050405020304" pitchFamily="18" charset="0"/>
              </a:rPr>
              <a:t>('DJANGO_SETTINGS_MODULE', '</a:t>
            </a:r>
            <a:r>
              <a:rPr lang="en-IN" sz="2000" b="0" dirty="0" err="1">
                <a:solidFill>
                  <a:schemeClr val="tx1"/>
                </a:solidFill>
                <a:effectLst/>
                <a:latin typeface="Times New Roman" panose="02020603050405020304" pitchFamily="18" charset="0"/>
                <a:cs typeface="Times New Roman" panose="02020603050405020304" pitchFamily="18" charset="0"/>
              </a:rPr>
              <a:t>fraud_detection_in_online_product_review.settings</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try:</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from </a:t>
            </a:r>
            <a:r>
              <a:rPr lang="en-IN" sz="2000" b="0" dirty="0" err="1">
                <a:solidFill>
                  <a:schemeClr val="tx1"/>
                </a:solidFill>
                <a:effectLst/>
                <a:latin typeface="Times New Roman" panose="02020603050405020304" pitchFamily="18" charset="0"/>
                <a:cs typeface="Times New Roman" panose="02020603050405020304" pitchFamily="18" charset="0"/>
              </a:rPr>
              <a:t>django.core.management</a:t>
            </a:r>
            <a:r>
              <a:rPr lang="en-IN" sz="2000" b="0" dirty="0">
                <a:solidFill>
                  <a:schemeClr val="tx1"/>
                </a:solidFill>
                <a:effectLst/>
                <a:latin typeface="Times New Roman" panose="02020603050405020304" pitchFamily="18" charset="0"/>
                <a:cs typeface="Times New Roman" panose="02020603050405020304" pitchFamily="18" charset="0"/>
              </a:rPr>
              <a:t> import </a:t>
            </a:r>
            <a:r>
              <a:rPr lang="en-IN" sz="2000" b="0" dirty="0" err="1">
                <a:solidFill>
                  <a:schemeClr val="tx1"/>
                </a:solidFill>
                <a:effectLst/>
                <a:latin typeface="Times New Roman" panose="02020603050405020304" pitchFamily="18" charset="0"/>
                <a:cs typeface="Times New Roman" panose="02020603050405020304" pitchFamily="18" charset="0"/>
              </a:rPr>
              <a:t>execute_from_command_line</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except </a:t>
            </a:r>
            <a:r>
              <a:rPr lang="en-IN" sz="2000" b="0" dirty="0" err="1">
                <a:solidFill>
                  <a:schemeClr val="tx1"/>
                </a:solidFill>
                <a:effectLst/>
                <a:latin typeface="Times New Roman" panose="02020603050405020304" pitchFamily="18" charset="0"/>
                <a:cs typeface="Times New Roman" panose="02020603050405020304" pitchFamily="18" charset="0"/>
              </a:rPr>
              <a:t>ImportError</a:t>
            </a:r>
            <a:r>
              <a:rPr lang="en-IN" sz="2000" b="0" dirty="0">
                <a:solidFill>
                  <a:schemeClr val="tx1"/>
                </a:solidFill>
                <a:effectLst/>
                <a:latin typeface="Times New Roman" panose="02020603050405020304" pitchFamily="18" charset="0"/>
                <a:cs typeface="Times New Roman" panose="02020603050405020304" pitchFamily="18" charset="0"/>
              </a:rPr>
              <a:t> as </a:t>
            </a:r>
            <a:r>
              <a:rPr lang="en-IN" sz="2000" b="0" dirty="0" err="1">
                <a:solidFill>
                  <a:schemeClr val="tx1"/>
                </a:solidFill>
                <a:effectLst/>
                <a:latin typeface="Times New Roman" panose="02020603050405020304" pitchFamily="18" charset="0"/>
                <a:cs typeface="Times New Roman" panose="02020603050405020304" pitchFamily="18" charset="0"/>
              </a:rPr>
              <a:t>exc</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raise </a:t>
            </a:r>
            <a:r>
              <a:rPr lang="en-IN" sz="2000" b="0" dirty="0" err="1">
                <a:solidFill>
                  <a:schemeClr val="tx1"/>
                </a:solidFill>
                <a:effectLst/>
                <a:latin typeface="Times New Roman" panose="02020603050405020304" pitchFamily="18" charset="0"/>
                <a:cs typeface="Times New Roman" panose="02020603050405020304" pitchFamily="18" charset="0"/>
              </a:rPr>
              <a:t>ImportError</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"Couldn't import Django. Are you sure it's installed and "</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"available on your PYTHONPATH environment variable? Did you "</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"forget to activate a virtual environment?"</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 from </a:t>
            </a:r>
            <a:r>
              <a:rPr lang="en-IN" sz="2000" b="0" dirty="0" err="1">
                <a:solidFill>
                  <a:schemeClr val="tx1"/>
                </a:solidFill>
                <a:effectLst/>
                <a:latin typeface="Times New Roman" panose="02020603050405020304" pitchFamily="18" charset="0"/>
                <a:cs typeface="Times New Roman" panose="02020603050405020304" pitchFamily="18" charset="0"/>
              </a:rPr>
              <a:t>exc</a:t>
            </a:r>
            <a:br>
              <a:rPr lang="en-IN" sz="2000" b="0" dirty="0">
                <a:solidFill>
                  <a:schemeClr val="tx1"/>
                </a:solidFill>
                <a:effectLst/>
                <a:latin typeface="Times New Roman" panose="02020603050405020304" pitchFamily="18" charset="0"/>
                <a:cs typeface="Times New Roman" panose="02020603050405020304" pitchFamily="18" charset="0"/>
              </a:rPr>
            </a:br>
            <a:r>
              <a:rPr lang="en-IN" sz="2000" b="0" dirty="0">
                <a:solidFill>
                  <a:schemeClr val="tx1"/>
                </a:solidFill>
                <a:effectLst/>
                <a:latin typeface="Times New Roman" panose="02020603050405020304" pitchFamily="18" charset="0"/>
                <a:cs typeface="Times New Roman" panose="02020603050405020304" pitchFamily="18" charset="0"/>
              </a:rPr>
              <a:t>    </a:t>
            </a:r>
            <a:r>
              <a:rPr lang="en-IN" sz="2000" b="0" dirty="0" err="1">
                <a:solidFill>
                  <a:schemeClr val="tx1"/>
                </a:solidFill>
                <a:effectLst/>
                <a:latin typeface="Times New Roman" panose="02020603050405020304" pitchFamily="18" charset="0"/>
                <a:cs typeface="Times New Roman" panose="02020603050405020304" pitchFamily="18" charset="0"/>
              </a:rPr>
              <a:t>execute_from_command_line</a:t>
            </a:r>
            <a:r>
              <a:rPr lang="en-IN" sz="2000" b="0" dirty="0">
                <a:solidFill>
                  <a:schemeClr val="tx1"/>
                </a:solidFill>
                <a:effectLst/>
                <a:latin typeface="Times New Roman" panose="02020603050405020304" pitchFamily="18" charset="0"/>
                <a:cs typeface="Times New Roman" panose="02020603050405020304" pitchFamily="18" charset="0"/>
              </a:rPr>
              <a:t>(</a:t>
            </a:r>
            <a:r>
              <a:rPr lang="en-IN" sz="2000" b="0" dirty="0" err="1">
                <a:solidFill>
                  <a:schemeClr val="tx1"/>
                </a:solidFill>
                <a:effectLst/>
                <a:latin typeface="Times New Roman" panose="02020603050405020304" pitchFamily="18" charset="0"/>
                <a:cs typeface="Times New Roman" panose="02020603050405020304" pitchFamily="18" charset="0"/>
              </a:rPr>
              <a:t>sys.argv</a:t>
            </a:r>
            <a:r>
              <a:rPr lang="en-IN" sz="2000" b="0" dirty="0">
                <a:solidFill>
                  <a:schemeClr val="tx1"/>
                </a:solidFill>
                <a:effectLst/>
                <a:latin typeface="Times New Roman" panose="02020603050405020304" pitchFamily="18" charset="0"/>
                <a:cs typeface="Times New Roman" panose="02020603050405020304" pitchFamily="18" charset="0"/>
              </a:rPr>
              <a:t>)</a:t>
            </a:r>
            <a:br>
              <a:rPr lang="en-IN" sz="2400" b="0" dirty="0">
                <a:solidFill>
                  <a:schemeClr val="tx1"/>
                </a:solidFill>
                <a:effectLst/>
                <a:latin typeface="Times New Roman" panose="02020603050405020304" pitchFamily="18" charset="0"/>
                <a:cs typeface="Times New Roman" panose="02020603050405020304" pitchFamily="18" charset="0"/>
              </a:rPr>
            </a:br>
            <a:br>
              <a:rPr lang="en-IN" sz="2400" b="0" dirty="0">
                <a:solidFill>
                  <a:schemeClr val="tx1"/>
                </a:solidFill>
                <a:effectLst/>
                <a:latin typeface="Times New Roman" panose="02020603050405020304" pitchFamily="18" charset="0"/>
                <a:cs typeface="Times New Roman" panose="02020603050405020304" pitchFamily="18" charset="0"/>
              </a:rPr>
            </a:br>
            <a:br>
              <a:rPr lang="en-IN" sz="2400" b="0" dirty="0">
                <a:solidFill>
                  <a:schemeClr val="tx1"/>
                </a:solidFill>
                <a:effectLst/>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8ABA-E9DC-38B6-5FFE-185EBBD8FB0F}"/>
              </a:ext>
            </a:extLst>
          </p:cNvPr>
          <p:cNvSpPr>
            <a:spLocks noGrp="1"/>
          </p:cNvSpPr>
          <p:nvPr>
            <p:ph type="title"/>
          </p:nvPr>
        </p:nvSpPr>
        <p:spPr>
          <a:xfrm>
            <a:off x="453399" y="171062"/>
            <a:ext cx="8596668" cy="132080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C04333A7-0E09-4D8A-E3D5-5F7D04878000}"/>
              </a:ext>
            </a:extLst>
          </p:cNvPr>
          <p:cNvPicPr>
            <a:picLocks noChangeAspect="1"/>
          </p:cNvPicPr>
          <p:nvPr/>
        </p:nvPicPr>
        <p:blipFill>
          <a:blip r:embed="rId2"/>
          <a:stretch>
            <a:fillRect/>
          </a:stretch>
        </p:blipFill>
        <p:spPr>
          <a:xfrm>
            <a:off x="453399" y="831462"/>
            <a:ext cx="11212286" cy="5588624"/>
          </a:xfrm>
          <a:prstGeom prst="rect">
            <a:avLst/>
          </a:prstGeom>
        </p:spPr>
      </p:pic>
    </p:spTree>
    <p:extLst>
      <p:ext uri="{BB962C8B-B14F-4D97-AF65-F5344CB8AC3E}">
        <p14:creationId xmlns:p14="http://schemas.microsoft.com/office/powerpoint/2010/main" val="29029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EAC5-04AE-4D42-008A-3433E545FAEE}"/>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C149C650-58DE-622B-59E1-853B77C0A974}"/>
              </a:ext>
            </a:extLst>
          </p:cNvPr>
          <p:cNvPicPr>
            <a:picLocks noChangeAspect="1"/>
          </p:cNvPicPr>
          <p:nvPr/>
        </p:nvPicPr>
        <p:blipFill>
          <a:blip r:embed="rId2"/>
          <a:stretch>
            <a:fillRect/>
          </a:stretch>
        </p:blipFill>
        <p:spPr>
          <a:xfrm>
            <a:off x="522513" y="479768"/>
            <a:ext cx="10552923" cy="5898463"/>
          </a:xfrm>
          <a:prstGeom prst="rect">
            <a:avLst/>
          </a:prstGeom>
        </p:spPr>
      </p:pic>
    </p:spTree>
    <p:extLst>
      <p:ext uri="{BB962C8B-B14F-4D97-AF65-F5344CB8AC3E}">
        <p14:creationId xmlns:p14="http://schemas.microsoft.com/office/powerpoint/2010/main" val="64810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49338-428E-7FC5-D913-5F5487BD94B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6940F92-0D89-BB13-BBF4-BD7B059E290A}"/>
              </a:ext>
            </a:extLst>
          </p:cNvPr>
          <p:cNvPicPr>
            <a:picLocks noChangeAspect="1"/>
          </p:cNvPicPr>
          <p:nvPr/>
        </p:nvPicPr>
        <p:blipFill>
          <a:blip r:embed="rId2"/>
          <a:stretch>
            <a:fillRect/>
          </a:stretch>
        </p:blipFill>
        <p:spPr>
          <a:xfrm>
            <a:off x="569167" y="464197"/>
            <a:ext cx="10529907" cy="6169867"/>
          </a:xfrm>
          <a:prstGeom prst="rect">
            <a:avLst/>
          </a:prstGeom>
        </p:spPr>
      </p:pic>
    </p:spTree>
    <p:extLst>
      <p:ext uri="{BB962C8B-B14F-4D97-AF65-F5344CB8AC3E}">
        <p14:creationId xmlns:p14="http://schemas.microsoft.com/office/powerpoint/2010/main" val="1376724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5EFE-8CC6-41BF-1159-271A32B3927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99DCD27-A638-0AF6-6631-ADB56E55F9E0}"/>
              </a:ext>
            </a:extLst>
          </p:cNvPr>
          <p:cNvPicPr>
            <a:picLocks noChangeAspect="1"/>
          </p:cNvPicPr>
          <p:nvPr/>
        </p:nvPicPr>
        <p:blipFill>
          <a:blip r:embed="rId2"/>
          <a:stretch>
            <a:fillRect/>
          </a:stretch>
        </p:blipFill>
        <p:spPr>
          <a:xfrm>
            <a:off x="447869" y="443242"/>
            <a:ext cx="10616979" cy="6237475"/>
          </a:xfrm>
          <a:prstGeom prst="rect">
            <a:avLst/>
          </a:prstGeom>
        </p:spPr>
      </p:pic>
    </p:spTree>
    <p:extLst>
      <p:ext uri="{BB962C8B-B14F-4D97-AF65-F5344CB8AC3E}">
        <p14:creationId xmlns:p14="http://schemas.microsoft.com/office/powerpoint/2010/main" val="87822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B6F0-55F4-2C48-CB6A-B6755327589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351AB6CF-0079-8175-8A12-EC81136CDA0E}"/>
              </a:ext>
            </a:extLst>
          </p:cNvPr>
          <p:cNvPicPr>
            <a:picLocks noChangeAspect="1"/>
          </p:cNvPicPr>
          <p:nvPr/>
        </p:nvPicPr>
        <p:blipFill>
          <a:blip r:embed="rId2"/>
          <a:stretch>
            <a:fillRect/>
          </a:stretch>
        </p:blipFill>
        <p:spPr>
          <a:xfrm>
            <a:off x="303010" y="250371"/>
            <a:ext cx="11585979" cy="6607629"/>
          </a:xfrm>
          <a:prstGeom prst="rect">
            <a:avLst/>
          </a:prstGeom>
        </p:spPr>
      </p:pic>
    </p:spTree>
    <p:extLst>
      <p:ext uri="{BB962C8B-B14F-4D97-AF65-F5344CB8AC3E}">
        <p14:creationId xmlns:p14="http://schemas.microsoft.com/office/powerpoint/2010/main" val="544696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592E-5C9B-0A4A-DD93-F9A49201D27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E9163C0B-D4AB-A847-9842-2EEB7B6A4F56}"/>
              </a:ext>
            </a:extLst>
          </p:cNvPr>
          <p:cNvPicPr>
            <a:picLocks noChangeAspect="1"/>
          </p:cNvPicPr>
          <p:nvPr/>
        </p:nvPicPr>
        <p:blipFill>
          <a:blip r:embed="rId2"/>
          <a:stretch>
            <a:fillRect/>
          </a:stretch>
        </p:blipFill>
        <p:spPr>
          <a:xfrm>
            <a:off x="503854" y="305358"/>
            <a:ext cx="10912462" cy="6394021"/>
          </a:xfrm>
          <a:prstGeom prst="rect">
            <a:avLst/>
          </a:prstGeom>
        </p:spPr>
      </p:pic>
    </p:spTree>
    <p:extLst>
      <p:ext uri="{BB962C8B-B14F-4D97-AF65-F5344CB8AC3E}">
        <p14:creationId xmlns:p14="http://schemas.microsoft.com/office/powerpoint/2010/main" val="4031245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67AD-9D8E-B31D-3878-7968FC26673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706D4A0-6735-FF0B-9486-0753F2F02F4A}"/>
              </a:ext>
            </a:extLst>
          </p:cNvPr>
          <p:cNvPicPr>
            <a:picLocks noChangeAspect="1"/>
          </p:cNvPicPr>
          <p:nvPr/>
        </p:nvPicPr>
        <p:blipFill>
          <a:blip r:embed="rId2"/>
          <a:stretch>
            <a:fillRect/>
          </a:stretch>
        </p:blipFill>
        <p:spPr>
          <a:xfrm>
            <a:off x="448476" y="329729"/>
            <a:ext cx="11066190" cy="6397641"/>
          </a:xfrm>
          <a:prstGeom prst="rect">
            <a:avLst/>
          </a:prstGeom>
        </p:spPr>
      </p:pic>
    </p:spTree>
    <p:extLst>
      <p:ext uri="{BB962C8B-B14F-4D97-AF65-F5344CB8AC3E}">
        <p14:creationId xmlns:p14="http://schemas.microsoft.com/office/powerpoint/2010/main" val="212216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6581"/>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677333" y="1396181"/>
            <a:ext cx="9381067" cy="4709651"/>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Fraud detection in online review systems using heterogeneous graph transformers presents an effective solution to combat fraudulent activities. By leveraging the unique capabilities of heterogeneous graphs to represent diverse entities and their relationships, combined with the advanced contextual understanding offered by transformer architecture, our model significantly improves detection accuracy and reduces false positives compared to traditional methods. The results underscore the potential of this approach to enhance the integrity of online reviews, with future work aimed at refining the model for real-time analytics and adapting to evolving fraud tactics, ultimately promoting trust in digital platforms.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A79-BD09-A895-3FB7-0E0FC9E7A735}"/>
              </a:ext>
            </a:extLst>
          </p:cNvPr>
          <p:cNvSpPr>
            <a:spLocks noGrp="1"/>
          </p:cNvSpPr>
          <p:nvPr>
            <p:ph type="title"/>
          </p:nvPr>
        </p:nvSpPr>
        <p:spPr>
          <a:xfrm>
            <a:off x="546705" y="370323"/>
            <a:ext cx="8596668" cy="892629"/>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143D0FA9-0F22-6C7F-E5AF-73C317DB0A2A}"/>
              </a:ext>
            </a:extLst>
          </p:cNvPr>
          <p:cNvSpPr>
            <a:spLocks noGrp="1"/>
          </p:cNvSpPr>
          <p:nvPr>
            <p:ph idx="1"/>
          </p:nvPr>
        </p:nvSpPr>
        <p:spPr>
          <a:xfrm>
            <a:off x="546705" y="1001278"/>
            <a:ext cx="10304798" cy="548639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future scope of the </a:t>
            </a:r>
            <a:r>
              <a:rPr lang="en-US" sz="2000" b="1" dirty="0">
                <a:latin typeface="Times New Roman" panose="02020603050405020304" pitchFamily="18" charset="0"/>
                <a:cs typeface="Times New Roman" panose="02020603050405020304" pitchFamily="18" charset="0"/>
              </a:rPr>
              <a:t>Fraud Detection in Online Review Systems via Heterogeneous Graph Transformer</a:t>
            </a:r>
            <a:r>
              <a:rPr lang="en-US" sz="2000" dirty="0">
                <a:latin typeface="Times New Roman" panose="02020603050405020304" pitchFamily="18" charset="0"/>
                <a:cs typeface="Times New Roman" panose="02020603050405020304" pitchFamily="18" charset="0"/>
              </a:rPr>
              <a:t> project is highly promising, as it can be expanded to handle larger, real-time datasets from multiple e-commerce platforms to detect fake reviews more accurately and efficiently. By integrating advanced graph neural networks with real-time streaming data, the system can adapt to evolving fraudulent behaviors, making it more robust against new types of review manipulation. Additionally, incorporating sentiment analysis, user behavior patterns, and cross-platform data can further enhance detection capabilities. Future improvements may also involve building automated alert systems, improving model interpretability, and deploying the solution as a scalable cloud-based service for industry-wide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21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5366" y="576491"/>
            <a:ext cx="10575426" cy="5742341"/>
          </a:xfrm>
          <a:prstGeom prst="rect">
            <a:avLst/>
          </a:prstGeom>
          <a:noFill/>
        </p:spPr>
        <p:txBody>
          <a:bodyPr wrap="square">
            <a:spAutoFit/>
          </a:bodyPr>
          <a:lstStyle/>
          <a:p>
            <a:pPr algn="just">
              <a:lnSpc>
                <a:spcPct val="115000"/>
              </a:lnSpc>
              <a:spcAft>
                <a:spcPts val="10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Methods such as keyword-based detection, sentiment analysis, and natural language processing (NLP) techniques are commonly employed to analyze the textual content of reviews.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advancement of machine learning, more sophisticated models, such as decision trees, support vector machines (SVMs), and ensemble methods, have been applied to fraud detection in online reviews..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Although these machine learning models improve detection accuracy, they still face challenges in distinguishing between subtle anomalies and legitimate reviews. Moreover, they often struggle to capture the intricate relationships between various entities. </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address the limitations of traditional machine learning models, some recent systems have introduced graph-based methods to model relationships between users, reviews, and products.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these systems, entities such as users, products, and reviews are represented as nodes, and the relationships between them are captured as edges in a graph structure. </a:t>
            </a:r>
          </a:p>
          <a:p>
            <a:pPr algn="just">
              <a:lnSpc>
                <a:spcPct val="115000"/>
              </a:lnSpc>
              <a:spcAft>
                <a:spcPts val="1000"/>
              </a:spcAft>
            </a:pP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55D3-042B-A95E-FC1E-2BAAB6F3F89C}"/>
              </a:ext>
            </a:extLst>
          </p:cNvPr>
          <p:cNvSpPr>
            <a:spLocks noGrp="1"/>
          </p:cNvSpPr>
          <p:nvPr>
            <p:ph type="title"/>
          </p:nvPr>
        </p:nvSpPr>
        <p:spPr>
          <a:xfrm>
            <a:off x="565366" y="236376"/>
            <a:ext cx="8596668" cy="948612"/>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F9416A3-87FE-5E5D-2A1C-ECA8B73AE91E}"/>
              </a:ext>
            </a:extLst>
          </p:cNvPr>
          <p:cNvSpPr>
            <a:spLocks noGrp="1"/>
          </p:cNvSpPr>
          <p:nvPr>
            <p:ph idx="1"/>
          </p:nvPr>
        </p:nvSpPr>
        <p:spPr>
          <a:xfrm>
            <a:off x="677333" y="961053"/>
            <a:ext cx="9614331" cy="5080309"/>
          </a:xfrm>
        </p:spPr>
        <p:txBody>
          <a:bodyPr>
            <a:normAutofit/>
          </a:bodyPr>
          <a:lstStyle/>
          <a:p>
            <a:pPr algn="just">
              <a:lnSpc>
                <a:spcPct val="110000"/>
              </a:lnSpc>
              <a:buClr>
                <a:schemeClr val="tx1"/>
              </a:buClr>
              <a:buFont typeface="Wingdings" panose="05000000000000000000" pitchFamily="2" charset="2"/>
              <a:buChar char="Ø"/>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Jindal, N., &amp; Liu, B. (2008). </a:t>
            </a:r>
            <a:r>
              <a:rPr lang="en-IN"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Detecting Review Spam. Proceedings of the 2008 International Conference on Web Search and Data Mining (WSDM).</a:t>
            </a:r>
          </a:p>
          <a:p>
            <a:pPr marL="342900" lvl="0" indent="-342900" algn="just">
              <a:lnSpc>
                <a:spcPct val="110000"/>
              </a:lnSpc>
              <a:buClr>
                <a:schemeClr val="tx1"/>
              </a:buClr>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Hu, J., &amp; Liu, L. (2012). Detecting Fake Reviews through User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dirty="0">
                <a:effectLst/>
                <a:latin typeface="Times New Roman" panose="02020603050405020304" pitchFamily="18" charset="0"/>
                <a:ea typeface="Calibri" panose="020F0502020204030204" pitchFamily="34" charset="0"/>
                <a:cs typeface="Times New Roman" panose="02020603050405020304" pitchFamily="18" charset="0"/>
              </a:rPr>
              <a:t> and Review Content. Proceedings of the 2012 International Conference on Data Mining.</a:t>
            </a:r>
          </a:p>
          <a:p>
            <a:pPr marL="342900" lvl="0" indent="-342900" algn="just">
              <a:lnSpc>
                <a:spcPct val="110000"/>
              </a:lnSpc>
              <a:buClr>
                <a:schemeClr val="tx1"/>
              </a:buClr>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Liu, B., &amp; Seneviratne, O. (2017). Review Spam Detection with Deep Learning Models. Proceedings of the 2017 IEEE International Conference on Big Data..</a:t>
            </a:r>
          </a:p>
          <a:p>
            <a:pPr marL="342900" lvl="0" indent="-342900" algn="just">
              <a:lnSpc>
                <a:spcPct val="110000"/>
              </a:lnSpc>
              <a:spcAft>
                <a:spcPts val="800"/>
              </a:spcAft>
              <a:buClr>
                <a:schemeClr val="tx1"/>
              </a:buClr>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Zhang, L., &amp; Zhang, X. (2019). Fraudulent Review Detection on E-commerce Platforms Using Graph-based Models. International Journal of Computer Science and Information Security.</a:t>
            </a:r>
          </a:p>
          <a:p>
            <a:pPr marL="342900" lvl="0" indent="-342900" algn="just">
              <a:lnSpc>
                <a:spcPct val="110000"/>
              </a:lnSpc>
              <a:spcAft>
                <a:spcPts val="800"/>
              </a:spcAft>
              <a:buClr>
                <a:schemeClr val="tx1"/>
              </a:buClr>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Chen, L., &amp; Zhang, Y. (2023). Improving E-commerce Fraud Detection with Heterogeneous Graph Transformers. Proceedings of the 2023 IEEE Conference on Machine Learning and Applications (ICMLA).</a:t>
            </a:r>
          </a:p>
          <a:p>
            <a:pPr algn="just">
              <a:lnSpc>
                <a:spcPct val="110000"/>
              </a:lnSpc>
              <a:spcAft>
                <a:spcPts val="1000"/>
              </a:spcAft>
              <a:buClr>
                <a:schemeClr val="tx1"/>
              </a:buCl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Times New Roman" panose="02020603050405020304" pitchFamily="18" charset="0"/>
              </a:rPr>
              <a:t>Li, X., &amp; Wang, C. (2024). Deep Learning for Fraud Detection in Online Reviews: An Overview </a:t>
            </a:r>
            <a:r>
              <a:rPr lang="en-IN" dirty="0">
                <a:effectLst/>
                <a:latin typeface="Times New Roman" panose="02020603050405020304" pitchFamily="18" charset="0"/>
                <a:ea typeface="Calibri" panose="020F0502020204030204" pitchFamily="34" charset="0"/>
                <a:cs typeface="Times New Roman" panose="02020603050405020304" pitchFamily="18" charset="0"/>
              </a:rPr>
              <a:t>and Future Directions. ACM Computing Surveys, 56(1), 1–40.</a:t>
            </a:r>
          </a:p>
          <a:p>
            <a:pPr>
              <a:lnSpc>
                <a:spcPct val="110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114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F5D5-7F00-96C0-F77B-4B79C2DE4DF0}"/>
              </a:ext>
            </a:extLst>
          </p:cNvPr>
          <p:cNvSpPr>
            <a:spLocks noGrp="1"/>
          </p:cNvSpPr>
          <p:nvPr>
            <p:ph type="title"/>
          </p:nvPr>
        </p:nvSpPr>
        <p:spPr>
          <a:xfrm>
            <a:off x="677334" y="478972"/>
            <a:ext cx="8596668" cy="771330"/>
          </a:xfrm>
        </p:spPr>
        <p:txBody>
          <a:bodyPr>
            <a:normAutofit/>
          </a:bodyPr>
          <a:lstStyle/>
          <a:p>
            <a:r>
              <a:rPr lang="en-IN" b="1" dirty="0" err="1">
                <a:solidFill>
                  <a:schemeClr val="tx1"/>
                </a:solidFill>
                <a:latin typeface="Times New Roman" panose="02020603050405020304" pitchFamily="18" charset="0"/>
                <a:cs typeface="Times New Roman" panose="02020603050405020304" pitchFamily="18" charset="0"/>
              </a:rPr>
              <a:t>Github</a:t>
            </a:r>
            <a:r>
              <a:rPr lang="en-IN" b="1" dirty="0">
                <a:solidFill>
                  <a:schemeClr val="tx1"/>
                </a:solidFill>
                <a:latin typeface="Times New Roman" panose="02020603050405020304" pitchFamily="18" charset="0"/>
                <a:cs typeface="Times New Roman" panose="02020603050405020304" pitchFamily="18" charset="0"/>
              </a:rPr>
              <a:t> Link:</a:t>
            </a:r>
          </a:p>
        </p:txBody>
      </p:sp>
      <p:sp>
        <p:nvSpPr>
          <p:cNvPr id="3" name="Content Placeholder 2">
            <a:extLst>
              <a:ext uri="{FF2B5EF4-FFF2-40B4-BE49-F238E27FC236}">
                <a16:creationId xmlns:a16="http://schemas.microsoft.com/office/drawing/2014/main" id="{71B79878-722B-4BE6-F1E2-2607CD01315D}"/>
              </a:ext>
            </a:extLst>
          </p:cNvPr>
          <p:cNvSpPr>
            <a:spLocks noGrp="1"/>
          </p:cNvSpPr>
          <p:nvPr>
            <p:ph idx="1"/>
          </p:nvPr>
        </p:nvSpPr>
        <p:spPr>
          <a:xfrm>
            <a:off x="677334" y="1389259"/>
            <a:ext cx="8596668" cy="3880773"/>
          </a:xfrm>
        </p:spPr>
        <p:txBody>
          <a:bodyPr/>
          <a:lstStyle/>
          <a:p>
            <a:pPr marL="0" indent="0">
              <a:buNone/>
            </a:pPr>
            <a:r>
              <a:rPr lang="en-IN" dirty="0">
                <a:solidFill>
                  <a:srgbClr val="00B0F0"/>
                </a:solidFill>
                <a:hlinkClick r:id="rId2">
                  <a:extLst>
                    <a:ext uri="{A12FA001-AC4F-418D-AE19-62706E023703}">
                      <ahyp:hlinkClr xmlns:ahyp="http://schemas.microsoft.com/office/drawing/2018/hyperlinkcolor" val="tx"/>
                    </a:ext>
                  </a:extLst>
                </a:hlinkClick>
              </a:rPr>
              <a:t>https://github.com/kavithaa11/FRAUD-DETECTION</a:t>
            </a:r>
            <a:endParaRPr lang="en-IN" dirty="0">
              <a:solidFill>
                <a:srgbClr val="00B0F0"/>
              </a:solidFill>
            </a:endParaRPr>
          </a:p>
        </p:txBody>
      </p:sp>
    </p:spTree>
    <p:extLst>
      <p:ext uri="{BB962C8B-B14F-4D97-AF65-F5344CB8AC3E}">
        <p14:creationId xmlns:p14="http://schemas.microsoft.com/office/powerpoint/2010/main" val="759023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8722" y="2416712"/>
            <a:ext cx="7426200" cy="1569660"/>
          </a:xfrm>
          <a:prstGeom prst="rect">
            <a:avLst/>
          </a:prstGeom>
          <a:noFill/>
        </p:spPr>
        <p:txBody>
          <a:bodyPr wrap="none" lIns="91440" tIns="45720" rIns="91440" bIns="45720">
            <a:spAutoFit/>
          </a:bodyPr>
          <a:lstStyle/>
          <a:p>
            <a:pPr algn="ctr"/>
            <a:r>
              <a:rPr lang="en-US" sz="960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9600" b="0" cap="none" spc="0" dirty="0">
              <a:ln w="0"/>
              <a:solidFill>
                <a:schemeClr val="tx2">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134" y="712728"/>
            <a:ext cx="8940009" cy="5400133"/>
          </a:xfrm>
          <a:prstGeom prst="rect">
            <a:avLst/>
          </a:prstGeom>
          <a:noFill/>
        </p:spPr>
        <p:txBody>
          <a:bodyPr wrap="square">
            <a:spAutoFit/>
          </a:bodyPr>
          <a:lstStyle/>
          <a:p>
            <a:pPr>
              <a:lnSpc>
                <a:spcPct val="107000"/>
              </a:lnSpc>
              <a:spcAft>
                <a:spcPts val="800"/>
              </a:spcAft>
            </a:pPr>
            <a:r>
              <a:rPr lang="en-IN" sz="2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of Existing System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Bef>
                <a:spcPts val="95"/>
              </a:spcBef>
            </a:pPr>
            <a:r>
              <a:rPr lang="en-IN" sz="2000" dirty="0">
                <a:latin typeface="Times New Roman" panose="02020603050405020304" pitchFamily="18" charset="0"/>
                <a:cs typeface="Times New Roman" panose="02020603050405020304" pitchFamily="18" charset="0"/>
              </a:rPr>
              <a:t>1.  Imbalance in Fraud Data</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lnSpc>
                <a:spcPct val="150000"/>
              </a:lnSpc>
              <a:spcBef>
                <a:spcPts val="95"/>
              </a:spcBef>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2.  Less performance</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lnSpc>
                <a:spcPct val="150000"/>
              </a:lnSpc>
              <a:spcBef>
                <a:spcPts val="95"/>
              </a:spcBef>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3.  Adaptability</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gn="just">
              <a:lnSpc>
                <a:spcPct val="150000"/>
              </a:lnSpc>
              <a:spcBef>
                <a:spcPts val="95"/>
              </a:spcBef>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  Flexibility</a:t>
            </a:r>
          </a:p>
          <a:p>
            <a:pPr lvl="0" algn="just">
              <a:lnSpc>
                <a:spcPct val="150000"/>
              </a:lnSpc>
              <a:spcBef>
                <a:spcPts val="95"/>
              </a:spcBef>
              <a:spcAft>
                <a:spcPts val="1000"/>
              </a:spcAft>
            </a:pPr>
            <a:r>
              <a:rPr lang="en-US" sz="2000" dirty="0">
                <a:latin typeface="Times New Roman" panose="02020603050405020304" pitchFamily="18" charset="0"/>
                <a:ea typeface="SimSun" panose="02010600030101010101" pitchFamily="2" charset="-122"/>
                <a:cs typeface="Times New Roman" panose="02020603050405020304" pitchFamily="18" charset="0"/>
              </a:rPr>
              <a:t>5.  Scalability Issues</a:t>
            </a:r>
          </a:p>
          <a:p>
            <a:pPr lvl="0" algn="just">
              <a:lnSpc>
                <a:spcPct val="150000"/>
              </a:lnSpc>
              <a:spcBef>
                <a:spcPts val="95"/>
              </a:spcBef>
              <a:spcAft>
                <a:spcPts val="1000"/>
              </a:spcAft>
            </a:pPr>
            <a:r>
              <a:rPr lang="en-US" sz="2000" dirty="0">
                <a:latin typeface="Times New Roman" panose="02020603050405020304" pitchFamily="18" charset="0"/>
                <a:ea typeface="SimSun" panose="02010600030101010101" pitchFamily="2" charset="-122"/>
                <a:cs typeface="Times New Roman" panose="02020603050405020304" pitchFamily="18" charset="0"/>
              </a:rPr>
              <a:t>6.  </a:t>
            </a:r>
            <a:r>
              <a:rPr lang="en-IN" sz="2000" dirty="0">
                <a:latin typeface="Times New Roman" panose="02020603050405020304" pitchFamily="18" charset="0"/>
                <a:cs typeface="Times New Roman" panose="02020603050405020304" pitchFamily="18" charset="0"/>
              </a:rPr>
              <a:t>Complexity of Implementation</a:t>
            </a:r>
          </a:p>
          <a:p>
            <a:pPr lvl="0" algn="just">
              <a:lnSpc>
                <a:spcPct val="150000"/>
              </a:lnSpc>
              <a:spcBef>
                <a:spcPts val="95"/>
              </a:spcBef>
              <a:spcAft>
                <a:spcPts val="1000"/>
              </a:spcAft>
            </a:pPr>
            <a:r>
              <a:rPr lang="en-IN" sz="2000" dirty="0">
                <a:latin typeface="Times New Roman" panose="02020603050405020304" pitchFamily="18" charset="0"/>
                <a:cs typeface="Times New Roman" panose="02020603050405020304" pitchFamily="18" charset="0"/>
              </a:rPr>
              <a:t>7.  Difficulty Handling Evolving Data</a:t>
            </a:r>
          </a:p>
          <a:p>
            <a:pPr marL="342900" lvl="0" indent="-342900" algn="just">
              <a:lnSpc>
                <a:spcPct val="150000"/>
              </a:lnSpc>
              <a:spcBef>
                <a:spcPts val="95"/>
              </a:spcBef>
              <a:spcAft>
                <a:spcPts val="1000"/>
              </a:spcAft>
              <a:buFont typeface="Symbol" panose="05050102010706020507" pitchFamily="18" charset="2"/>
              <a:buChar char=""/>
            </a:pP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9209" y="414364"/>
            <a:ext cx="10196575" cy="7655750"/>
          </a:xfrm>
          <a:prstGeom prst="rect">
            <a:avLst/>
          </a:prstGeom>
          <a:noFill/>
        </p:spPr>
        <p:txBody>
          <a:bodyPr wrap="square">
            <a:spAutoFit/>
          </a:bodyPr>
          <a:lstStyle/>
          <a:p>
            <a:pPr algn="just">
              <a:lnSpc>
                <a:spcPct val="107000"/>
              </a:lnSpc>
              <a:spcBef>
                <a:spcPts val="120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p>
          <a:p>
            <a:pPr marL="285750" indent="-285750" algn="just">
              <a:lnSpc>
                <a:spcPct val="150000"/>
              </a:lnSpc>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proposed Fraud Aware Heterogeneous Graph Transformer (FAHGT) addresses critical challenges in fraud detection on heterogeneous graphs, specifically targeting the inconsistency and camouflage problems. </a:t>
            </a:r>
          </a:p>
          <a:p>
            <a:pPr marL="285750" indent="-285750" algn="just">
              <a:lnSpc>
                <a:spcPct val="150000"/>
              </a:lnSpc>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Unlike existing methods which struggle with distinguishing nodes of different types, FAHGT employs a novel heterogeneous mutual attention mechanism to effectively compute similarity scores between node embeddings using Naïve Bayes. </a:t>
            </a:r>
          </a:p>
          <a:p>
            <a:pPr marL="285750" indent="-285750" algn="just">
              <a:lnSpc>
                <a:spcPct val="150000"/>
              </a:lnSpc>
              <a:spcAft>
                <a:spcPts val="8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model uses graph neural networks (GNNs) to aggregate information from the neighbors of each node, allowing the system to learn more about the entities' relationships and behaviors.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Additionally, it features a label-aware neighbor selector that enhances GNN-based fraud detectors by selectively focusing on relevant neighbors. </a:t>
            </a:r>
          </a:p>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Various datasets demonstrate that FAHGT significantly outperforms state-of-the-art GNNs and GNN-based fraud detectors, showcasing notable improvements in key metrics.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indent="-457200" algn="just">
              <a:lnSpc>
                <a:spcPct val="107000"/>
              </a:lnSpc>
              <a:spcBef>
                <a:spcPts val="1200"/>
              </a:spcBef>
              <a:spcAft>
                <a:spcPts val="800"/>
              </a:spcAft>
              <a:buFont typeface="Wingdings" panose="05000000000000000000" pitchFamily="2" charset="2"/>
              <a:buChar char="Ø"/>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318" y="694952"/>
            <a:ext cx="10772273" cy="6727163"/>
          </a:xfrm>
          <a:prstGeom prst="rect">
            <a:avLst/>
          </a:prstGeom>
          <a:noFill/>
        </p:spPr>
        <p:txBody>
          <a:bodyPr wrap="square">
            <a:spAutoFit/>
          </a:bodyPr>
          <a:lstStyle/>
          <a:p>
            <a:pPr marL="228600">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a:p>
            <a:pPr marL="685800" indent="-457200">
              <a:lnSpc>
                <a:spcPct val="150000"/>
              </a:lnSpc>
              <a:spcAft>
                <a:spcPts val="800"/>
              </a:spcAft>
              <a:buAutoNum type="arabicPeriod"/>
            </a:pPr>
            <a:r>
              <a:rPr lang="en-US" sz="2000" dirty="0">
                <a:effectLst/>
                <a:latin typeface="Times New Roman" panose="02020603050405020304" pitchFamily="18" charset="0"/>
                <a:ea typeface="SimSun" panose="02010600030101010101" pitchFamily="2" charset="-122"/>
              </a:rPr>
              <a:t>Heterogeneity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685800" indent="-457200">
              <a:lnSpc>
                <a:spcPct val="150000"/>
              </a:lnSpc>
              <a:spcAft>
                <a:spcPts val="800"/>
              </a:spcAf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Adaptability</a:t>
            </a:r>
          </a:p>
          <a:p>
            <a:pPr marL="685800" indent="-457200">
              <a:lnSpc>
                <a:spcPct val="150000"/>
              </a:lnSpc>
              <a:spcAft>
                <a:spcPts val="800"/>
              </a:spcAf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Efficiency</a:t>
            </a:r>
          </a:p>
          <a:p>
            <a:pPr marL="685800" indent="-457200">
              <a:lnSpc>
                <a:spcPct val="150000"/>
              </a:lnSpc>
              <a:spcAft>
                <a:spcPts val="800"/>
              </a:spcAf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Flexibility</a:t>
            </a:r>
          </a:p>
          <a:p>
            <a:pPr marL="685800" indent="-457200">
              <a:lnSpc>
                <a:spcPct val="150000"/>
              </a:lnSpc>
              <a:spcAft>
                <a:spcPts val="800"/>
              </a:spcAf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Scalability</a:t>
            </a:r>
          </a:p>
          <a:p>
            <a:pPr marL="685800" indent="-457200">
              <a:lnSpc>
                <a:spcPct val="150000"/>
              </a:lnSpc>
              <a:spcAft>
                <a:spcPts val="800"/>
              </a:spcAf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Improved accuracy</a:t>
            </a:r>
          </a:p>
          <a:p>
            <a:pPr marL="685800" indent="-457200">
              <a:lnSpc>
                <a:spcPct val="150000"/>
              </a:lnSpc>
              <a:spcAft>
                <a:spcPts val="800"/>
              </a:spcAft>
              <a:buAutoNum type="arabicPeriod"/>
            </a:pPr>
            <a:r>
              <a:rPr lang="en-IN" sz="2000" dirty="0">
                <a:latin typeface="Times New Roman" panose="02020603050405020304" pitchFamily="18" charset="0"/>
                <a:cs typeface="Times New Roman" panose="02020603050405020304" pitchFamily="18" charset="0"/>
              </a:rPr>
              <a:t>Dynamic Neighbour Selection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009" y="479144"/>
            <a:ext cx="6096000" cy="2429255"/>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algn="just">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Pentium-IV</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Hard disk</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dirty="0">
                <a:latin typeface="Times New Roman" panose="02020603050405020304" pitchFamily="18" charset="0"/>
                <a:ea typeface="Times New Roman" panose="02020603050405020304" pitchFamily="18" charset="0"/>
                <a:cs typeface="Times New Roman" panose="02020603050405020304" pitchFamily="18" charset="0"/>
              </a:rPr>
              <a:t>40</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GB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Memory                          :       4GB RAM or above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1340364" y="3041961"/>
            <a:ext cx="6096000" cy="4162743"/>
          </a:xfrm>
          <a:prstGeom prst="rect">
            <a:avLst/>
          </a:prstGeom>
          <a:noFill/>
        </p:spPr>
        <p:txBody>
          <a:bodyPr wrap="square">
            <a:spAutoFit/>
          </a:bodyPr>
          <a:lstStyle/>
          <a:p>
            <a:pPr algn="just">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a:t>
            </a:r>
            <a:r>
              <a:rPr lang="en-IN" dirty="0">
                <a:latin typeface="Times New Roman" panose="02020603050405020304" pitchFamily="18" charset="0"/>
                <a:ea typeface="Times New Roman" panose="02020603050405020304" pitchFamily="18" charset="0"/>
                <a:cs typeface="Times New Roman" panose="02020603050405020304" pitchFamily="18" charset="0"/>
              </a:rPr>
              <a:t> 8</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or Above.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Coding Language 	 	</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Python</a:t>
            </a:r>
            <a:r>
              <a:rPr lang="en-IN" dirty="0">
                <a:latin typeface="Times New Roman" panose="02020603050405020304" pitchFamily="18" charset="0"/>
                <a:ea typeface="Times New Roman" panose="02020603050405020304" pitchFamily="18" charset="0"/>
                <a:cs typeface="Times New Roman" panose="02020603050405020304" pitchFamily="18" charset="0"/>
              </a:rPr>
              <a:t> 3.6.2</a:t>
            </a:r>
          </a:p>
          <a:p>
            <a:pPr marL="342900" lvl="0" indent="-342900" algn="just">
              <a:lnSpc>
                <a:spcPct val="150000"/>
              </a:lnSpc>
              <a:spcAft>
                <a:spcPts val="10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Back-End                          :        Django-ORM</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Design                               :        HTML, CSS, JavaScript</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                           :         MySQL</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Ø"/>
              <a:tabLst>
                <a:tab pos="914400" algn="l"/>
              </a:tabLs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4327" y="204816"/>
            <a:ext cx="10277885" cy="4960782"/>
          </a:xfrm>
          <a:prstGeom prst="rect">
            <a:avLst/>
          </a:prstGeom>
          <a:noFill/>
        </p:spPr>
        <p:txBody>
          <a:bodyPr wrap="square">
            <a:spAutoFit/>
          </a:bodyPr>
          <a:lstStyle/>
          <a:p>
            <a:pPr>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p>
          <a:p>
            <a:pPr marL="342900"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novelty of the project for fraud detection in online review systems using heterogeneous graph transformers lies in its innovative use of a heterogeneous mutual attention mechanism that dynamically prioritizes different node types, coupled with a label-aware neighbor selector designed to pinpoint suspicious nodes effectively.</a:t>
            </a:r>
          </a:p>
          <a:p>
            <a:pPr marL="342900"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approach enhances the model's ability to capture complex interdependencies among diverse entities within the graph. </a:t>
            </a:r>
          </a:p>
          <a:p>
            <a:pPr marL="342900" indent="-342900" algn="just">
              <a:lnSpc>
                <a:spcPct val="150000"/>
              </a:lnSpc>
              <a:spcAft>
                <a:spcPts val="8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system’s capability for real-time adaptation to evolving data ensures ongoing effectiveness in detecting emerging fraud patterns, making it a significant advancement in the field of fraud detection.</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21298"/>
            <a:ext cx="8596668" cy="132080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SYSTEM ARCHIETECTURE</a:t>
            </a:r>
          </a:p>
        </p:txBody>
      </p:sp>
      <p:pic>
        <p:nvPicPr>
          <p:cNvPr id="11" name="Picture 10">
            <a:extLst>
              <a:ext uri="{FF2B5EF4-FFF2-40B4-BE49-F238E27FC236}">
                <a16:creationId xmlns:a16="http://schemas.microsoft.com/office/drawing/2014/main" id="{DCFF8A3F-B012-6BC0-9FA3-9401681972A1}"/>
              </a:ext>
            </a:extLst>
          </p:cNvPr>
          <p:cNvPicPr>
            <a:picLocks noChangeAspect="1"/>
          </p:cNvPicPr>
          <p:nvPr/>
        </p:nvPicPr>
        <p:blipFill>
          <a:blip r:embed="rId2"/>
          <a:stretch>
            <a:fillRect/>
          </a:stretch>
        </p:blipFill>
        <p:spPr>
          <a:xfrm>
            <a:off x="0" y="916673"/>
            <a:ext cx="12192000" cy="550984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2140</TotalTime>
  <Words>2372</Words>
  <Application>Microsoft Office PowerPoint</Application>
  <PresentationFormat>Widescreen</PresentationFormat>
  <Paragraphs>117</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ARCHIETECTURE</vt:lpstr>
      <vt:lpstr>MODULES</vt:lpstr>
      <vt:lpstr>PowerPoint Presentation</vt:lpstr>
      <vt:lpstr>.USE CASE DIAGRAM</vt:lpstr>
      <vt:lpstr>    CLASS DIAGRAM</vt:lpstr>
      <vt:lpstr>    SEQUENCE DIAGRAM</vt:lpstr>
      <vt:lpstr>ACTIVITY DIAGRAM(User)</vt:lpstr>
      <vt:lpstr>ACTIVITY DIAGRAM(Admin)</vt:lpstr>
      <vt:lpstr>SAMPLE CODE</vt:lpstr>
      <vt:lpstr>CREATE TABLE IF NOT EXISTS `auth_permission` (   `id` int(11) NOT NULL AUTO_INCREMENT,   `name` varchar(255) NOT NULL,   `content_type_id` int(11) NOT NULL,   `codename` varchar(100) NOT NULL,   PRIMARY KEY (`id`),   UNIQUE KEY `auth_permission_content_type_id_codename_01ab375a_uniq` (`content_type_id`,`codename`) ) ENGINE=InnoDB  DEFAULT CHARSET=latin1 AUTO_INCREMENT=28 ; INSERT INTO `auth_permission` (`id`, `name`, `content_type_id`, `codename`) VALUES (1, 'Can add log entry', 1, 'add_logentry'), (2, 'Can change log entry', 1, 'change_logentry'), (3, 'Can delete log entry', 1, 'delete_logentry'), (4, 'Can add permission', 2, 'add_permission'), (5, 'Can change permission', 2, 'change_permission'), (6, 'Can delete permission', 2, 'delete_permission'), (7, 'Can add group', 3, 'add_group'), (8, 'Can change group', 3, 'change_group'), (9, 'Can delete group', 3, 'delete_group'), (10, 'Can add user', 4, 'add_user'), (11, 'Can change user', 4, 'change_user'), (12, 'Can delete user', 4, 'delete_user'), (13, 'Can add content type', 5, 'add_contenttype'),   </vt:lpstr>
      <vt:lpstr> (14, 'Can change content type', 5, 'change_contenttype'), (15, 'Can delete content type', 5, 'delete_contenttype'), (16, 'Can add session', 6, 'add_session'), (17, 'Can change session', 6, 'change_session'), (18, 'Can delete session', 6, 'delete_session'), (19, 'Can add client register_ model', 7, 'add_clientregister_model'), (20, 'Can change client register_ model', 7, 'change_clientregister_model'), (21, 'Can delete client register_ model', 7, 'delete_clientregister_model'), (22, 'Can add client posts_ model', 8, 'add_clientposts_model'), (23, 'Can change client posts_ model', 8, 'change_clientposts_model'), (24, 'Can delete client posts_ model', 8, 'delete_clientposts_model'), (25, 'Can add feedbacks_ model', 9, 'add_feedbacks_model'), (26, 'Can change feedbacks_ model', 9, 'change_feedbacks_model'), (27, 'Can delete feedbacks_ model', 9, 'delete_feedbacks_model </vt:lpstr>
      <vt:lpstr>import os import sys def main():     """Run administrative tasks."""     os.environ.setdefault('DJANGO_SETTINGS_MODULE', 'fraud_detection_in_online_product_review.settings')     try:         from django.core.management import execute_from_command_line     except ImportError as exc:         raise ImportError(             "Couldn't import Django. Are you sure it's installed and "             "available on your PYTHONPATH environment variable? Did you "             "forget to activate a virtual environment?"         ) from exc     execute_from_command_line(sys.argv)   </vt:lpstr>
      <vt:lpstr>RESULTS</vt:lpstr>
      <vt:lpstr>PowerPoint Presentation</vt:lpstr>
      <vt:lpstr>PowerPoint Presentation</vt:lpstr>
      <vt:lpstr>PowerPoint Presentation</vt:lpstr>
      <vt:lpstr>PowerPoint Presentation</vt:lpstr>
      <vt:lpstr>PowerPoint Presentation</vt:lpstr>
      <vt:lpstr>PowerPoint Presentation</vt:lpstr>
      <vt:lpstr>Conclusion :</vt:lpstr>
      <vt:lpstr>FUTURE SCOPE:</vt:lpstr>
      <vt:lpstr>REFERENCES :</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Bhavitha Gampa</dc:creator>
  <cp:lastModifiedBy>LIKHITHA B</cp:lastModifiedBy>
  <cp:revision>29</cp:revision>
  <dcterms:created xsi:type="dcterms:W3CDTF">2023-03-22T19:09:00Z</dcterms:created>
  <dcterms:modified xsi:type="dcterms:W3CDTF">2025-03-12T09:41:01Z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5CDA81F257C64B729D1AC15858624854_13</vt:lpwstr>
  </property>
  <property fmtid="{D5CDD505-2E9C-101B-9397-08002B2CF9AE}" pid="3" name="KSOProductBuildVer">
    <vt:lpwstr>2057-12.2.0.20341</vt:lpwstr>
  </property>
</Properties>
</file>